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3000" y="23782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5411" y="554990"/>
            <a:ext cx="576757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411" y="554990"/>
            <a:ext cx="576757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8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301" y="2625323"/>
            <a:ext cx="8095615" cy="4121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mailto:d.neill@cs.cmu.edu" TargetMode="External"/><Relationship Id="rId5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692" y="1208023"/>
            <a:ext cx="4572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500"/>
                </a:solidFill>
              </a:rPr>
              <a:t>Spatial</a:t>
            </a:r>
            <a:r>
              <a:rPr dirty="0" spc="-25">
                <a:solidFill>
                  <a:srgbClr val="006500"/>
                </a:solidFill>
              </a:rPr>
              <a:t> </a:t>
            </a:r>
            <a:r>
              <a:rPr dirty="0" spc="-10">
                <a:solidFill>
                  <a:srgbClr val="006500"/>
                </a:solidFill>
              </a:rPr>
              <a:t>biosurveillance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211" y="4398059"/>
            <a:ext cx="341376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1020" marR="5080" indent="-528955">
              <a:lnSpc>
                <a:spcPct val="1206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Slides and Software </a:t>
            </a:r>
            <a:r>
              <a:rPr dirty="0" sz="1600" b="1">
                <a:latin typeface="Arial"/>
                <a:cs typeface="Arial"/>
              </a:rPr>
              <a:t>and </a:t>
            </a:r>
            <a:r>
              <a:rPr dirty="0" sz="1600" spc="-5" b="1">
                <a:latin typeface="Arial"/>
                <a:cs typeface="Arial"/>
              </a:rPr>
              <a:t>Papers </a:t>
            </a:r>
            <a:r>
              <a:rPr dirty="0" sz="1600" b="1">
                <a:latin typeface="Arial"/>
                <a:cs typeface="Arial"/>
              </a:rPr>
              <a:t>at:  </a:t>
            </a:r>
            <a:r>
              <a:rPr dirty="0" u="heavy" sz="1600" b="1">
                <a:solidFill>
                  <a:srgbClr val="0065FF"/>
                </a:solidFill>
                <a:uFill>
                  <a:solidFill>
                    <a:srgbClr val="0065FF"/>
                  </a:solidFill>
                </a:uFill>
                <a:latin typeface="Arial"/>
                <a:cs typeface="Arial"/>
                <a:hlinkClick r:id="rId2"/>
              </a:rPr>
              <a:t>http://www.autonlab.org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8017" y="5160059"/>
            <a:ext cx="1795145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253365">
              <a:lnSpc>
                <a:spcPct val="1206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65FF"/>
                </a:solidFill>
                <a:latin typeface="Arial"/>
                <a:cs typeface="Arial"/>
                <a:hlinkClick r:id="rId3"/>
              </a:rPr>
              <a:t>awm@cs.cmu.edu </a:t>
            </a:r>
            <a:r>
              <a:rPr dirty="0" sz="1600" spc="-5" b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412-268-7599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9950" y="5543550"/>
            <a:ext cx="2286000" cy="170053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360"/>
              </a:spcBef>
            </a:pPr>
            <a:r>
              <a:rPr dirty="0" sz="1400" spc="-10" i="1">
                <a:latin typeface="Arial"/>
                <a:cs typeface="Arial"/>
              </a:rPr>
              <a:t>Thanks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to:</a:t>
            </a:r>
            <a:endParaRPr sz="1400">
              <a:latin typeface="Arial"/>
              <a:cs typeface="Arial"/>
            </a:endParaRPr>
          </a:p>
          <a:p>
            <a:pPr algn="r" marL="115570" marR="89535" indent="307340">
              <a:lnSpc>
                <a:spcPct val="100000"/>
              </a:lnSpc>
              <a:spcBef>
                <a:spcPts val="835"/>
              </a:spcBef>
            </a:pPr>
            <a:r>
              <a:rPr dirty="0" sz="1400" spc="-10">
                <a:latin typeface="Arial"/>
                <a:cs typeface="Arial"/>
              </a:rPr>
              <a:t>Howard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Burkom,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Greg 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Cooper, Kenny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Daniel,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Bill 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Hogan, Martin Kulldorf, 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Robin Sabhnani, Jeff 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Schneider, </a:t>
            </a:r>
            <a:r>
              <a:rPr dirty="0" sz="1400" spc="-5">
                <a:latin typeface="Arial"/>
                <a:cs typeface="Arial"/>
              </a:rPr>
              <a:t>Rich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Tsui,</a:t>
            </a:r>
            <a:endParaRPr sz="1400">
              <a:latin typeface="Arial"/>
              <a:cs typeface="Arial"/>
            </a:endParaRPr>
          </a:p>
          <a:p>
            <a:pPr algn="r" marR="90170">
              <a:lnSpc>
                <a:spcPts val="1655"/>
              </a:lnSpc>
            </a:pPr>
            <a:r>
              <a:rPr dirty="0" sz="1400" spc="-5">
                <a:latin typeface="Arial"/>
                <a:cs typeface="Arial"/>
              </a:rPr>
              <a:t>Mike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Wagner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5555" y="2895600"/>
            <a:ext cx="1676400" cy="943610"/>
          </a:xfrm>
          <a:prstGeom prst="rect">
            <a:avLst/>
          </a:prstGeom>
          <a:solidFill>
            <a:srgbClr val="BBFE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315"/>
              </a:spcBef>
            </a:pPr>
            <a:r>
              <a:rPr dirty="0" sz="1400" spc="-10">
                <a:latin typeface="Arial"/>
                <a:cs typeface="Arial"/>
              </a:rPr>
              <a:t>Andrew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Moore</a:t>
            </a:r>
            <a:endParaRPr sz="1400">
              <a:latin typeface="Arial"/>
              <a:cs typeface="Arial"/>
            </a:endParaRPr>
          </a:p>
          <a:p>
            <a:pPr marL="105410" marR="99695" indent="85725">
              <a:lnSpc>
                <a:spcPts val="2510"/>
              </a:lnSpc>
              <a:spcBef>
                <a:spcPts val="220"/>
              </a:spcBef>
            </a:pPr>
            <a:r>
              <a:rPr dirty="0" sz="1400" spc="-10">
                <a:latin typeface="Arial"/>
                <a:cs typeface="Arial"/>
              </a:rPr>
              <a:t>Carnegie Mellon  </a:t>
            </a:r>
            <a:r>
              <a:rPr dirty="0" sz="1400" spc="-5">
                <a:latin typeface="Arial"/>
                <a:cs typeface="Arial"/>
                <a:hlinkClick r:id="rId3"/>
              </a:rPr>
              <a:t>awm@cs.c</a:t>
            </a:r>
            <a:r>
              <a:rPr dirty="0" sz="1400" spc="-15">
                <a:latin typeface="Arial"/>
                <a:cs typeface="Arial"/>
                <a:hlinkClick r:id="rId3"/>
              </a:rPr>
              <a:t>m</a:t>
            </a:r>
            <a:r>
              <a:rPr dirty="0" sz="1400" spc="-5">
                <a:latin typeface="Arial"/>
                <a:cs typeface="Arial"/>
                <a:hlinkClick r:id="rId3"/>
              </a:rPr>
              <a:t>u</a:t>
            </a:r>
            <a:r>
              <a:rPr dirty="0" sz="1400" spc="-10">
                <a:latin typeface="Arial"/>
                <a:cs typeface="Arial"/>
                <a:hlinkClick r:id="rId3"/>
              </a:rPr>
              <a:t>.</a:t>
            </a:r>
            <a:r>
              <a:rPr dirty="0" sz="1400" spc="-5">
                <a:latin typeface="Arial"/>
                <a:cs typeface="Arial"/>
                <a:hlinkClick r:id="rId3"/>
              </a:rPr>
              <a:t>edu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0555" y="2895600"/>
            <a:ext cx="1752600" cy="943610"/>
          </a:xfrm>
          <a:prstGeom prst="rect">
            <a:avLst/>
          </a:prstGeom>
          <a:solidFill>
            <a:srgbClr val="BBFE00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Arial"/>
                <a:cs typeface="Arial"/>
              </a:rPr>
              <a:t>Daniel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Neill</a:t>
            </a:r>
            <a:endParaRPr sz="1400">
              <a:latin typeface="Arial"/>
              <a:cs typeface="Arial"/>
            </a:endParaRPr>
          </a:p>
          <a:p>
            <a:pPr algn="ctr" marL="99695" marR="93345" indent="-1905">
              <a:lnSpc>
                <a:spcPts val="2510"/>
              </a:lnSpc>
              <a:spcBef>
                <a:spcPts val="220"/>
              </a:spcBef>
            </a:pPr>
            <a:r>
              <a:rPr dirty="0" sz="1400" spc="-10">
                <a:latin typeface="Arial"/>
                <a:cs typeface="Arial"/>
              </a:rPr>
              <a:t>Carnegie Mellon  </a:t>
            </a:r>
            <a:r>
              <a:rPr dirty="0" sz="1400" spc="-5">
                <a:latin typeface="Arial"/>
                <a:cs typeface="Arial"/>
                <a:hlinkClick r:id="rId4"/>
              </a:rPr>
              <a:t>d.neill@cs.c</a:t>
            </a:r>
            <a:r>
              <a:rPr dirty="0" sz="1400" spc="-15">
                <a:latin typeface="Arial"/>
                <a:cs typeface="Arial"/>
                <a:hlinkClick r:id="rId4"/>
              </a:rPr>
              <a:t>m</a:t>
            </a:r>
            <a:r>
              <a:rPr dirty="0" sz="1400" spc="-5">
                <a:latin typeface="Arial"/>
                <a:cs typeface="Arial"/>
                <a:hlinkClick r:id="rId4"/>
              </a:rPr>
              <a:t>u.edu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400" y="2514600"/>
            <a:ext cx="3886200" cy="1600200"/>
          </a:xfrm>
          <a:prstGeom prst="rect">
            <a:avLst/>
          </a:prstGeom>
          <a:solidFill>
            <a:srgbClr val="DFFF85"/>
          </a:solidFill>
          <a:ln w="12700">
            <a:solidFill>
              <a:srgbClr val="000000"/>
            </a:solidFill>
          </a:ln>
        </p:spPr>
        <p:txBody>
          <a:bodyPr wrap="square" lIns="0" tIns="116205" rIns="0" bIns="0" rtlCol="0" vert="horz">
            <a:spAutoFit/>
          </a:bodyPr>
          <a:lstStyle/>
          <a:p>
            <a:pPr marL="1185545">
              <a:lnSpc>
                <a:spcPct val="100000"/>
              </a:lnSpc>
              <a:spcBef>
                <a:spcPts val="915"/>
              </a:spcBef>
            </a:pPr>
            <a:r>
              <a:rPr dirty="0" sz="1400" spc="-5">
                <a:solidFill>
                  <a:srgbClr val="6F9600"/>
                </a:solidFill>
                <a:latin typeface="Arial"/>
                <a:cs typeface="Arial"/>
              </a:rPr>
              <a:t>Authors of</a:t>
            </a:r>
            <a:r>
              <a:rPr dirty="0" sz="1400" spc="-10">
                <a:solidFill>
                  <a:srgbClr val="6F96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6F9600"/>
                </a:solidFill>
                <a:latin typeface="Arial"/>
                <a:cs typeface="Arial"/>
              </a:rPr>
              <a:t>Slides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324600"/>
            <a:ext cx="6096000" cy="8572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 marL="93345" marR="86360" indent="-635">
              <a:lnSpc>
                <a:spcPct val="100000"/>
              </a:lnSpc>
              <a:spcBef>
                <a:spcPts val="350"/>
              </a:spcBef>
            </a:pPr>
            <a:r>
              <a:rPr dirty="0" sz="1000" spc="-5">
                <a:latin typeface="Arial"/>
                <a:cs typeface="Arial"/>
              </a:rPr>
              <a:t>Note to other teachers and users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these slides. Andrew </a:t>
            </a:r>
            <a:r>
              <a:rPr dirty="0" sz="1000" spc="-10">
                <a:latin typeface="Arial"/>
                <a:cs typeface="Arial"/>
              </a:rPr>
              <a:t>would </a:t>
            </a:r>
            <a:r>
              <a:rPr dirty="0" sz="1000" spc="-5">
                <a:latin typeface="Arial"/>
                <a:cs typeface="Arial"/>
              </a:rPr>
              <a:t>be </a:t>
            </a:r>
            <a:r>
              <a:rPr dirty="0" sz="1000" spc="-10">
                <a:latin typeface="Arial"/>
                <a:cs typeface="Arial"/>
              </a:rPr>
              <a:t>delighted </a:t>
            </a:r>
            <a:r>
              <a:rPr dirty="0" sz="1000" spc="-5">
                <a:latin typeface="Arial"/>
                <a:cs typeface="Arial"/>
              </a:rPr>
              <a:t>if </a:t>
            </a:r>
            <a:r>
              <a:rPr dirty="0" sz="1000" spc="-10">
                <a:latin typeface="Arial"/>
                <a:cs typeface="Arial"/>
              </a:rPr>
              <a:t>you found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source  </a:t>
            </a:r>
            <a:r>
              <a:rPr dirty="0" sz="1000" spc="-5">
                <a:latin typeface="Arial"/>
                <a:cs typeface="Arial"/>
              </a:rPr>
              <a:t>material useful in giving </a:t>
            </a:r>
            <a:r>
              <a:rPr dirty="0" sz="1000" spc="-10">
                <a:latin typeface="Arial"/>
                <a:cs typeface="Arial"/>
              </a:rPr>
              <a:t>your </a:t>
            </a:r>
            <a:r>
              <a:rPr dirty="0" sz="1000" spc="-5">
                <a:latin typeface="Arial"/>
                <a:cs typeface="Arial"/>
              </a:rPr>
              <a:t>own </a:t>
            </a:r>
            <a:r>
              <a:rPr dirty="0" sz="1000" spc="-10">
                <a:latin typeface="Arial"/>
                <a:cs typeface="Arial"/>
              </a:rPr>
              <a:t>lectures. Feel </a:t>
            </a:r>
            <a:r>
              <a:rPr dirty="0" sz="1000" spc="-5">
                <a:latin typeface="Arial"/>
                <a:cs typeface="Arial"/>
              </a:rPr>
              <a:t>free to use these slides verbatim,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latin typeface="Arial"/>
                <a:cs typeface="Arial"/>
              </a:rPr>
              <a:t>to modify them to fit  your own </a:t>
            </a:r>
            <a:r>
              <a:rPr dirty="0" sz="1000" spc="-10">
                <a:latin typeface="Arial"/>
                <a:cs typeface="Arial"/>
              </a:rPr>
              <a:t>needs. </a:t>
            </a:r>
            <a:r>
              <a:rPr dirty="0" sz="1000" spc="-5">
                <a:latin typeface="Arial"/>
                <a:cs typeface="Arial"/>
              </a:rPr>
              <a:t>PowerPoint originals are </a:t>
            </a:r>
            <a:r>
              <a:rPr dirty="0" sz="1000" spc="-10">
                <a:latin typeface="Arial"/>
                <a:cs typeface="Arial"/>
              </a:rPr>
              <a:t>available. </a:t>
            </a:r>
            <a:r>
              <a:rPr dirty="0" sz="1000" spc="-5">
                <a:latin typeface="Arial"/>
                <a:cs typeface="Arial"/>
              </a:rPr>
              <a:t>If you </a:t>
            </a:r>
            <a:r>
              <a:rPr dirty="0" sz="1000" spc="-10">
                <a:latin typeface="Arial"/>
                <a:cs typeface="Arial"/>
              </a:rPr>
              <a:t>make </a:t>
            </a:r>
            <a:r>
              <a:rPr dirty="0" sz="1000" spc="-5">
                <a:latin typeface="Arial"/>
                <a:cs typeface="Arial"/>
              </a:rPr>
              <a:t>use of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significant </a:t>
            </a:r>
            <a:r>
              <a:rPr dirty="0" sz="1000" spc="-5">
                <a:latin typeface="Arial"/>
                <a:cs typeface="Arial"/>
              </a:rPr>
              <a:t>portion of </a:t>
            </a:r>
            <a:r>
              <a:rPr dirty="0" sz="1000" spc="-10">
                <a:latin typeface="Arial"/>
                <a:cs typeface="Arial"/>
              </a:rPr>
              <a:t>these  slides </a:t>
            </a:r>
            <a:r>
              <a:rPr dirty="0" sz="1000" spc="-5">
                <a:latin typeface="Arial"/>
                <a:cs typeface="Arial"/>
              </a:rPr>
              <a:t>in your own lecture, </a:t>
            </a:r>
            <a:r>
              <a:rPr dirty="0" sz="1000" spc="-10">
                <a:latin typeface="Arial"/>
                <a:cs typeface="Arial"/>
              </a:rPr>
              <a:t>please include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message,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10">
                <a:latin typeface="Arial"/>
                <a:cs typeface="Arial"/>
              </a:rPr>
              <a:t>the following </a:t>
            </a:r>
            <a:r>
              <a:rPr dirty="0" sz="1000" spc="-5">
                <a:latin typeface="Arial"/>
                <a:cs typeface="Arial"/>
              </a:rPr>
              <a:t>link to </a:t>
            </a:r>
            <a:r>
              <a:rPr dirty="0" sz="1000" spc="-10">
                <a:latin typeface="Arial"/>
                <a:cs typeface="Arial"/>
              </a:rPr>
              <a:t>the source repository </a:t>
            </a:r>
            <a:r>
              <a:rPr dirty="0" sz="1000">
                <a:latin typeface="Arial"/>
                <a:cs typeface="Arial"/>
              </a:rPr>
              <a:t>of  </a:t>
            </a:r>
            <a:r>
              <a:rPr dirty="0" sz="1000" spc="-5">
                <a:latin typeface="Arial"/>
                <a:cs typeface="Arial"/>
              </a:rPr>
              <a:t>Andrew’s tutorials: </a:t>
            </a:r>
            <a:r>
              <a:rPr dirty="0" u="sng" sz="1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5"/>
              </a:rPr>
              <a:t>http://www.cs.cmu.edu/~awm/tutorials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000">
                <a:latin typeface="Arial"/>
                <a:cs typeface="Arial"/>
              </a:rPr>
              <a:t>. </a:t>
            </a:r>
            <a:r>
              <a:rPr dirty="0" sz="1000" spc="-5">
                <a:latin typeface="Arial"/>
                <a:cs typeface="Arial"/>
              </a:rPr>
              <a:t>Comments and corrections gratefully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received.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5" y="658622"/>
            <a:ext cx="42341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A simple</a:t>
            </a:r>
            <a:r>
              <a:rPr dirty="0" sz="4000" spc="-100"/>
              <a:t> </a:t>
            </a:r>
            <a:r>
              <a:rPr dirty="0" sz="4000"/>
              <a:t>approach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20819" y="2273299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0232" y="2319708"/>
            <a:ext cx="3799204" cy="39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95"/>
              </a:lnSpc>
            </a:pPr>
            <a:r>
              <a:rPr dirty="0" sz="2800">
                <a:latin typeface="Arial"/>
                <a:cs typeface="Arial"/>
              </a:rPr>
              <a:t>cases we expect to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see,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502" y="1599259"/>
            <a:ext cx="1065530" cy="19812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Arial"/>
                <a:cs typeface="Arial"/>
              </a:rPr>
              <a:t>–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algn="r" marL="755650" marR="10350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e  </a:t>
            </a:r>
            <a:r>
              <a:rPr dirty="0" sz="280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293" y="1749924"/>
            <a:ext cx="2118995" cy="1821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42875">
              <a:lnSpc>
                <a:spcPts val="3535"/>
              </a:lnSpc>
            </a:pPr>
            <a:r>
              <a:rPr dirty="0" sz="3200" spc="-10">
                <a:latin typeface="Arial"/>
                <a:cs typeface="Arial"/>
              </a:rPr>
              <a:t>each </a:t>
            </a:r>
            <a:r>
              <a:rPr dirty="0" sz="3200" spc="-5">
                <a:latin typeface="Arial"/>
                <a:cs typeface="Arial"/>
              </a:rPr>
              <a:t>zip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algn="just" indent="118745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latin typeface="Arial"/>
                <a:cs typeface="Arial"/>
              </a:rPr>
              <a:t>fer how man  ither from giv  ensus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popula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4402" y="3173900"/>
            <a:ext cx="3326765" cy="39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95"/>
              </a:lnSpc>
            </a:pPr>
            <a:r>
              <a:rPr dirty="0" sz="2800">
                <a:latin typeface="Arial"/>
                <a:cs typeface="Arial"/>
              </a:rPr>
              <a:t>ion) or from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historical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2561" y="3127491"/>
            <a:ext cx="42430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315" algn="l"/>
              </a:tabLst>
            </a:pPr>
            <a:r>
              <a:rPr dirty="0" sz="280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9207" y="857059"/>
            <a:ext cx="7643241" cy="522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0467" y="1725929"/>
            <a:ext cx="2087879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99368" y="1512062"/>
            <a:ext cx="41211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25173" sz="4800" spc="-300">
                <a:latin typeface="Arial"/>
                <a:cs typeface="Arial"/>
              </a:rPr>
              <a:t>ode</a:t>
            </a:r>
            <a:r>
              <a:rPr dirty="0" sz="2400" spc="-20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baseline="-25173" sz="4800" spc="-300">
                <a:latin typeface="Arial"/>
                <a:cs typeface="Arial"/>
              </a:rPr>
              <a:t>:</a:t>
            </a:r>
            <a:r>
              <a:rPr dirty="0" sz="2400" spc="-200">
                <a:solidFill>
                  <a:srgbClr val="FF0000"/>
                </a:solidFill>
                <a:latin typeface="Tahoma"/>
                <a:cs typeface="Tahoma"/>
              </a:rPr>
              <a:t>ultiple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hypothesis</a:t>
            </a:r>
            <a:r>
              <a:rPr dirty="0" sz="2400" spc="-4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testing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3496" y="2117090"/>
            <a:ext cx="3243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Thousands of </a:t>
            </a:r>
            <a:r>
              <a:rPr dirty="0" sz="1800">
                <a:latin typeface="Tahoma"/>
                <a:cs typeface="Tahoma"/>
              </a:rPr>
              <a:t>locations </a:t>
            </a:r>
            <a:r>
              <a:rPr dirty="0" sz="1800" spc="-5">
                <a:latin typeface="Tahoma"/>
                <a:cs typeface="Tahoma"/>
              </a:rPr>
              <a:t>to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test…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24755" y="2517648"/>
            <a:ext cx="4040504" cy="367030"/>
          </a:xfrm>
          <a:custGeom>
            <a:avLst/>
            <a:gdLst/>
            <a:ahLst/>
            <a:cxnLst/>
            <a:rect l="l" t="t" r="r" b="b"/>
            <a:pathLst>
              <a:path w="4040504" h="367030">
                <a:moveTo>
                  <a:pt x="0" y="0"/>
                </a:moveTo>
                <a:lnTo>
                  <a:pt x="0" y="366521"/>
                </a:lnTo>
                <a:lnTo>
                  <a:pt x="4040124" y="366521"/>
                </a:lnTo>
                <a:lnTo>
                  <a:pt x="40401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03496" y="2549144"/>
            <a:ext cx="3879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5% </a:t>
            </a:r>
            <a:r>
              <a:rPr dirty="0" sz="1800" spc="-5">
                <a:latin typeface="Tahoma"/>
                <a:cs typeface="Tahoma"/>
              </a:rPr>
              <a:t>chance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false positive for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each…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3128" y="2949701"/>
            <a:ext cx="3384550" cy="641985"/>
          </a:xfrm>
          <a:custGeom>
            <a:avLst/>
            <a:gdLst/>
            <a:ahLst/>
            <a:cxnLst/>
            <a:rect l="l" t="t" r="r" b="b"/>
            <a:pathLst>
              <a:path w="3384550" h="641985">
                <a:moveTo>
                  <a:pt x="0" y="0"/>
                </a:moveTo>
                <a:lnTo>
                  <a:pt x="0" y="641603"/>
                </a:lnTo>
                <a:lnTo>
                  <a:pt x="3384041" y="641603"/>
                </a:lnTo>
                <a:lnTo>
                  <a:pt x="3384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96950" y="2853943"/>
            <a:ext cx="41560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3809" sz="4200">
                <a:latin typeface="Arial"/>
                <a:cs typeface="Arial"/>
              </a:rPr>
              <a:t>en </a:t>
            </a:r>
            <a:r>
              <a:rPr dirty="0" baseline="23809" sz="4200" spc="-847">
                <a:latin typeface="Arial"/>
                <a:cs typeface="Arial"/>
              </a:rPr>
              <a:t>d</a:t>
            </a:r>
            <a:r>
              <a:rPr dirty="0" sz="1800" spc="-565">
                <a:latin typeface="Tahoma"/>
                <a:cs typeface="Tahoma"/>
              </a:rPr>
              <a:t>A</a:t>
            </a:r>
            <a:r>
              <a:rPr dirty="0" baseline="23809" sz="4200" spc="-847">
                <a:latin typeface="Arial"/>
                <a:cs typeface="Arial"/>
              </a:rPr>
              <a:t>e</a:t>
            </a:r>
            <a:r>
              <a:rPr dirty="0" sz="1800" spc="-565">
                <a:latin typeface="Tahoma"/>
                <a:cs typeface="Tahoma"/>
              </a:rPr>
              <a:t>lm</a:t>
            </a:r>
            <a:r>
              <a:rPr dirty="0" baseline="23809" sz="4200" spc="-847">
                <a:latin typeface="Arial"/>
                <a:cs typeface="Arial"/>
              </a:rPr>
              <a:t>n</a:t>
            </a:r>
            <a:r>
              <a:rPr dirty="0" sz="1800" spc="-565">
                <a:latin typeface="Tahoma"/>
                <a:cs typeface="Tahoma"/>
              </a:rPr>
              <a:t>os</a:t>
            </a:r>
            <a:r>
              <a:rPr dirty="0" baseline="23809" sz="4200" spc="-847">
                <a:latin typeface="Arial"/>
                <a:cs typeface="Arial"/>
              </a:rPr>
              <a:t>o</a:t>
            </a:r>
            <a:r>
              <a:rPr dirty="0" sz="1800" spc="-565">
                <a:latin typeface="Tahoma"/>
                <a:cs typeface="Tahoma"/>
              </a:rPr>
              <a:t>t</a:t>
            </a:r>
            <a:r>
              <a:rPr dirty="0" sz="1800" spc="-315">
                <a:latin typeface="Tahoma"/>
                <a:cs typeface="Tahoma"/>
              </a:rPr>
              <a:t> </a:t>
            </a:r>
            <a:r>
              <a:rPr dirty="0" baseline="23809" sz="4200" spc="-794">
                <a:latin typeface="Arial"/>
                <a:cs typeface="Arial"/>
              </a:rPr>
              <a:t>m</a:t>
            </a:r>
            <a:r>
              <a:rPr dirty="0" sz="1800" spc="-530">
                <a:latin typeface="Tahoma"/>
                <a:cs typeface="Tahoma"/>
              </a:rPr>
              <a:t>cer</a:t>
            </a:r>
            <a:r>
              <a:rPr dirty="0" baseline="23809" sz="4200" spc="-794">
                <a:latin typeface="Arial"/>
                <a:cs typeface="Arial"/>
              </a:rPr>
              <a:t>i</a:t>
            </a:r>
            <a:r>
              <a:rPr dirty="0" sz="1800" spc="-530">
                <a:latin typeface="Tahoma"/>
                <a:cs typeface="Tahoma"/>
              </a:rPr>
              <a:t>t</a:t>
            </a:r>
            <a:r>
              <a:rPr dirty="0" baseline="23809" sz="4200" spc="-794">
                <a:latin typeface="Arial"/>
                <a:cs typeface="Arial"/>
              </a:rPr>
              <a:t>n</a:t>
            </a:r>
            <a:r>
              <a:rPr dirty="0" sz="1800" spc="-530">
                <a:latin typeface="Tahoma"/>
                <a:cs typeface="Tahoma"/>
              </a:rPr>
              <a:t>ai</a:t>
            </a:r>
            <a:r>
              <a:rPr dirty="0" baseline="23809" sz="4200" spc="-794">
                <a:latin typeface="Arial"/>
                <a:cs typeface="Arial"/>
              </a:rPr>
              <a:t>a</a:t>
            </a:r>
            <a:r>
              <a:rPr dirty="0" sz="1800" spc="-530">
                <a:latin typeface="Tahoma"/>
                <a:cs typeface="Tahoma"/>
              </a:rPr>
              <a:t>n </a:t>
            </a:r>
            <a:r>
              <a:rPr dirty="0" baseline="23809" sz="4200" spc="-690">
                <a:latin typeface="Arial"/>
                <a:cs typeface="Arial"/>
              </a:rPr>
              <a:t>t</a:t>
            </a:r>
            <a:r>
              <a:rPr dirty="0" sz="1800" spc="-459">
                <a:latin typeface="Tahoma"/>
                <a:cs typeface="Tahoma"/>
              </a:rPr>
              <a:t>to</a:t>
            </a:r>
            <a:r>
              <a:rPr dirty="0" baseline="23809" sz="4200" spc="-690">
                <a:latin typeface="Arial"/>
                <a:cs typeface="Arial"/>
              </a:rPr>
              <a:t>o</a:t>
            </a:r>
            <a:r>
              <a:rPr dirty="0" sz="1800" spc="-459">
                <a:latin typeface="Tahoma"/>
                <a:cs typeface="Tahoma"/>
              </a:rPr>
              <a:t>g</a:t>
            </a:r>
            <a:r>
              <a:rPr dirty="0" baseline="23809" sz="4200" spc="-690">
                <a:latin typeface="Arial"/>
                <a:cs typeface="Arial"/>
              </a:rPr>
              <a:t>r</a:t>
            </a:r>
            <a:r>
              <a:rPr dirty="0" sz="1800" spc="-459">
                <a:latin typeface="Tahoma"/>
                <a:cs typeface="Tahoma"/>
              </a:rPr>
              <a:t>e</a:t>
            </a:r>
            <a:r>
              <a:rPr dirty="0" baseline="23809" sz="4200" spc="-690">
                <a:latin typeface="Arial"/>
                <a:cs typeface="Arial"/>
              </a:rPr>
              <a:t>d</a:t>
            </a:r>
            <a:r>
              <a:rPr dirty="0" sz="1800" spc="-459">
                <a:latin typeface="Tahoma"/>
                <a:cs typeface="Tahoma"/>
              </a:rPr>
              <a:t>t </a:t>
            </a:r>
            <a:r>
              <a:rPr dirty="0" sz="1800" spc="-490">
                <a:latin typeface="Tahoma"/>
                <a:cs typeface="Tahoma"/>
              </a:rPr>
              <a:t>l</a:t>
            </a:r>
            <a:r>
              <a:rPr dirty="0" baseline="23809" sz="4200" spc="-735">
                <a:latin typeface="Arial"/>
                <a:cs typeface="Arial"/>
              </a:rPr>
              <a:t>a</a:t>
            </a:r>
            <a:r>
              <a:rPr dirty="0" sz="1800" spc="-490">
                <a:latin typeface="Tahoma"/>
                <a:cs typeface="Tahoma"/>
              </a:rPr>
              <a:t>ar</a:t>
            </a:r>
            <a:r>
              <a:rPr dirty="0" baseline="23809" sz="4200" spc="-735">
                <a:latin typeface="Arial"/>
                <a:cs typeface="Arial"/>
              </a:rPr>
              <a:t>t</a:t>
            </a:r>
            <a:r>
              <a:rPr dirty="0" sz="1800" spc="-490">
                <a:latin typeface="Tahoma"/>
                <a:cs typeface="Tahoma"/>
              </a:rPr>
              <a:t>g</a:t>
            </a:r>
            <a:r>
              <a:rPr dirty="0" baseline="23809" sz="4200" spc="-735">
                <a:latin typeface="Arial"/>
                <a:cs typeface="Arial"/>
              </a:rPr>
              <a:t>a</a:t>
            </a:r>
            <a:r>
              <a:rPr dirty="0" sz="1800" spc="-490">
                <a:latin typeface="Tahoma"/>
                <a:cs typeface="Tahoma"/>
              </a:rPr>
              <a:t>e</a:t>
            </a:r>
            <a:r>
              <a:rPr dirty="0" sz="1800" spc="-434">
                <a:latin typeface="Tahoma"/>
                <a:cs typeface="Tahoma"/>
              </a:rPr>
              <a:t> </a:t>
            </a:r>
            <a:r>
              <a:rPr dirty="0" baseline="23809" sz="4200">
                <a:latin typeface="Arial"/>
                <a:cs typeface="Arial"/>
              </a:rPr>
              <a:t>(e.g.</a:t>
            </a:r>
            <a:endParaRPr baseline="23809" sz="4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871" y="3255517"/>
            <a:ext cx="2530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numbers of </a:t>
            </a:r>
            <a:r>
              <a:rPr dirty="0" sz="1800" spc="-5">
                <a:latin typeface="Tahoma"/>
                <a:cs typeface="Tahoma"/>
              </a:rPr>
              <a:t>false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alarms!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07764" y="4302252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12" y="0"/>
                </a:lnTo>
              </a:path>
            </a:pathLst>
          </a:custGeom>
          <a:ln w="15239">
            <a:solidFill>
              <a:srgbClr val="9A00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09802" y="3468400"/>
            <a:ext cx="7446645" cy="255333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768350">
              <a:lnSpc>
                <a:spcPct val="100000"/>
              </a:lnSpc>
              <a:spcBef>
                <a:spcPts val="775"/>
              </a:spcBef>
            </a:pPr>
            <a:r>
              <a:rPr dirty="0" sz="2800" spc="-465">
                <a:latin typeface="Arial"/>
                <a:cs typeface="Arial"/>
              </a:rPr>
              <a:t>(e.</a:t>
            </a:r>
            <a:r>
              <a:rPr dirty="0" baseline="-9722" sz="3000" spc="-697">
                <a:solidFill>
                  <a:srgbClr val="9A009A"/>
                </a:solidFill>
                <a:latin typeface="Tahoma"/>
                <a:cs typeface="Tahoma"/>
              </a:rPr>
              <a:t>H</a:t>
            </a:r>
            <a:r>
              <a:rPr dirty="0" sz="2800" spc="-465">
                <a:latin typeface="Arial"/>
                <a:cs typeface="Arial"/>
              </a:rPr>
              <a:t>g</a:t>
            </a:r>
            <a:r>
              <a:rPr dirty="0" baseline="-9722" sz="3000" spc="-697">
                <a:solidFill>
                  <a:srgbClr val="9A009A"/>
                </a:solidFill>
                <a:latin typeface="Tahoma"/>
                <a:cs typeface="Tahoma"/>
              </a:rPr>
              <a:t>o</a:t>
            </a:r>
            <a:r>
              <a:rPr dirty="0" sz="2800" spc="-465">
                <a:latin typeface="Arial"/>
                <a:cs typeface="Arial"/>
              </a:rPr>
              <a:t>.</a:t>
            </a:r>
            <a:r>
              <a:rPr dirty="0" baseline="-9722" sz="3000" spc="-697">
                <a:solidFill>
                  <a:srgbClr val="9A009A"/>
                </a:solidFill>
                <a:latin typeface="Tahoma"/>
                <a:cs typeface="Tahoma"/>
              </a:rPr>
              <a:t>w</a:t>
            </a:r>
            <a:r>
              <a:rPr dirty="0" sz="2800" spc="-465">
                <a:latin typeface="Arial"/>
                <a:cs typeface="Arial"/>
              </a:rPr>
              <a:t>ti</a:t>
            </a:r>
            <a:r>
              <a:rPr dirty="0" baseline="-9722" sz="3000" spc="-697">
                <a:solidFill>
                  <a:srgbClr val="9A009A"/>
                </a:solidFill>
                <a:latin typeface="Tahoma"/>
                <a:cs typeface="Tahoma"/>
              </a:rPr>
              <a:t>d</a:t>
            </a:r>
            <a:r>
              <a:rPr dirty="0" sz="2800" spc="-465">
                <a:latin typeface="Arial"/>
                <a:cs typeface="Arial"/>
              </a:rPr>
              <a:t>m</a:t>
            </a:r>
            <a:r>
              <a:rPr dirty="0" baseline="-9722" sz="3000" spc="-697">
                <a:solidFill>
                  <a:srgbClr val="9A009A"/>
                </a:solidFill>
                <a:latin typeface="Tahoma"/>
                <a:cs typeface="Tahoma"/>
              </a:rPr>
              <a:t>o 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w</a:t>
            </a:r>
            <a:r>
              <a:rPr dirty="0" sz="2800" spc="-505">
                <a:latin typeface="Arial"/>
                <a:cs typeface="Arial"/>
              </a:rPr>
              <a:t>e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e</a:t>
            </a:r>
            <a:r>
              <a:rPr dirty="0" sz="2800" spc="-505">
                <a:latin typeface="Arial"/>
                <a:cs typeface="Arial"/>
              </a:rPr>
              <a:t>s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b</a:t>
            </a:r>
            <a:r>
              <a:rPr dirty="0" sz="2800" spc="-505">
                <a:latin typeface="Arial"/>
                <a:cs typeface="Arial"/>
              </a:rPr>
              <a:t>e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o</a:t>
            </a:r>
            <a:r>
              <a:rPr dirty="0" sz="2800" spc="-505">
                <a:latin typeface="Arial"/>
                <a:cs typeface="Arial"/>
              </a:rPr>
              <a:t>r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u</a:t>
            </a:r>
            <a:r>
              <a:rPr dirty="0" sz="2800" spc="-505">
                <a:latin typeface="Arial"/>
                <a:cs typeface="Arial"/>
              </a:rPr>
              <a:t>i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n</a:t>
            </a:r>
            <a:r>
              <a:rPr dirty="0" sz="2800" spc="-505">
                <a:latin typeface="Arial"/>
                <a:cs typeface="Arial"/>
              </a:rPr>
              <a:t>e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d</a:t>
            </a:r>
            <a:r>
              <a:rPr dirty="0" sz="2800" spc="-505">
                <a:latin typeface="Arial"/>
                <a:cs typeface="Arial"/>
              </a:rPr>
              <a:t>s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th</a:t>
            </a:r>
            <a:r>
              <a:rPr dirty="0" sz="2800" spc="-505">
                <a:latin typeface="Arial"/>
                <a:cs typeface="Arial"/>
              </a:rPr>
              <a:t>o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e</a:t>
            </a:r>
            <a:r>
              <a:rPr dirty="0" sz="2800" spc="-505">
                <a:latin typeface="Arial"/>
                <a:cs typeface="Arial"/>
              </a:rPr>
              <a:t>f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o</a:t>
            </a:r>
            <a:r>
              <a:rPr dirty="0" sz="2800" spc="-505">
                <a:latin typeface="Arial"/>
                <a:cs typeface="Arial"/>
              </a:rPr>
              <a:t>p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ve</a:t>
            </a:r>
            <a:r>
              <a:rPr dirty="0" sz="2800" spc="-505">
                <a:latin typeface="Arial"/>
                <a:cs typeface="Arial"/>
              </a:rPr>
              <a:t>r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r</a:t>
            </a:r>
            <a:r>
              <a:rPr dirty="0" sz="2800" spc="-505">
                <a:latin typeface="Arial"/>
                <a:cs typeface="Arial"/>
              </a:rPr>
              <a:t>e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al</a:t>
            </a:r>
            <a:r>
              <a:rPr dirty="0" sz="2800" spc="-505">
                <a:latin typeface="Arial"/>
                <a:cs typeface="Arial"/>
              </a:rPr>
              <a:t>v</a:t>
            </a:r>
            <a:r>
              <a:rPr dirty="0" baseline="-9722" sz="3000" spc="-757">
                <a:solidFill>
                  <a:srgbClr val="9A009A"/>
                </a:solidFill>
                <a:latin typeface="Tahoma"/>
                <a:cs typeface="Tahoma"/>
              </a:rPr>
              <a:t>l</a:t>
            </a:r>
            <a:r>
              <a:rPr dirty="0" baseline="-9722" sz="3000" spc="-742">
                <a:solidFill>
                  <a:srgbClr val="9A009A"/>
                </a:solidFill>
                <a:latin typeface="Tahoma"/>
                <a:cs typeface="Tahoma"/>
              </a:rPr>
              <a:t> </a:t>
            </a:r>
            <a:r>
              <a:rPr dirty="0" sz="2800" spc="-370">
                <a:latin typeface="Arial"/>
                <a:cs typeface="Arial"/>
              </a:rPr>
              <a:t>i</a:t>
            </a:r>
            <a:r>
              <a:rPr dirty="0" baseline="-9722" sz="3000" spc="-555">
                <a:solidFill>
                  <a:srgbClr val="9A009A"/>
                </a:solidFill>
                <a:latin typeface="Tahoma"/>
                <a:cs typeface="Tahoma"/>
              </a:rPr>
              <a:t>p</a:t>
            </a:r>
            <a:r>
              <a:rPr dirty="0" sz="2800" spc="-370">
                <a:latin typeface="Arial"/>
                <a:cs typeface="Arial"/>
              </a:rPr>
              <a:t>o</a:t>
            </a:r>
            <a:r>
              <a:rPr dirty="0" baseline="-9722" sz="3000" spc="-555">
                <a:solidFill>
                  <a:srgbClr val="9A009A"/>
                </a:solidFill>
                <a:latin typeface="Tahoma"/>
                <a:cs typeface="Tahoma"/>
              </a:rPr>
              <a:t>ro</a:t>
            </a:r>
            <a:r>
              <a:rPr dirty="0" sz="2800" spc="-370">
                <a:latin typeface="Arial"/>
                <a:cs typeface="Arial"/>
              </a:rPr>
              <a:t>u</a:t>
            </a:r>
            <a:r>
              <a:rPr dirty="0" baseline="-9722" sz="3000" spc="-555">
                <a:solidFill>
                  <a:srgbClr val="9A009A"/>
                </a:solidFill>
                <a:latin typeface="Tahoma"/>
                <a:cs typeface="Tahoma"/>
              </a:rPr>
              <a:t>b</a:t>
            </a:r>
            <a:r>
              <a:rPr dirty="0" sz="2800" spc="-370">
                <a:latin typeface="Arial"/>
                <a:cs typeface="Arial"/>
              </a:rPr>
              <a:t>s</a:t>
            </a:r>
            <a:r>
              <a:rPr dirty="0" baseline="-9722" sz="3000" spc="-555">
                <a:solidFill>
                  <a:srgbClr val="9A009A"/>
                </a:solidFill>
                <a:latin typeface="Tahoma"/>
                <a:cs typeface="Tahoma"/>
              </a:rPr>
              <a:t>ab</a:t>
            </a:r>
            <a:r>
              <a:rPr dirty="0" sz="2800" spc="-370">
                <a:latin typeface="Arial"/>
                <a:cs typeface="Arial"/>
              </a:rPr>
              <a:t>c</a:t>
            </a:r>
            <a:r>
              <a:rPr dirty="0" baseline="-9722" sz="3000" spc="-555">
                <a:solidFill>
                  <a:srgbClr val="9A009A"/>
                </a:solidFill>
                <a:latin typeface="Tahoma"/>
                <a:cs typeface="Tahoma"/>
              </a:rPr>
              <a:t>ili</a:t>
            </a:r>
            <a:r>
              <a:rPr dirty="0" sz="2800" spc="-370">
                <a:latin typeface="Arial"/>
                <a:cs typeface="Arial"/>
              </a:rPr>
              <a:t>o</a:t>
            </a:r>
            <a:r>
              <a:rPr dirty="0" baseline="-9722" sz="3000" spc="-555">
                <a:solidFill>
                  <a:srgbClr val="9A009A"/>
                </a:solidFill>
                <a:latin typeface="Tahoma"/>
                <a:cs typeface="Tahoma"/>
              </a:rPr>
              <a:t>ty</a:t>
            </a:r>
            <a:r>
              <a:rPr dirty="0" sz="2800" spc="-370">
                <a:latin typeface="Arial"/>
                <a:cs typeface="Arial"/>
              </a:rPr>
              <a:t>unts).</a:t>
            </a:r>
            <a:endParaRPr sz="2800">
              <a:latin typeface="Arial"/>
              <a:cs typeface="Arial"/>
            </a:endParaRPr>
          </a:p>
          <a:p>
            <a:pPr marL="768350" marR="17780" indent="-285750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175">
                <a:latin typeface="Arial"/>
                <a:cs typeface="Arial"/>
              </a:rPr>
              <a:t>Perform</a:t>
            </a:r>
            <a:r>
              <a:rPr dirty="0" baseline="36111" sz="3000" spc="-262">
                <a:solidFill>
                  <a:srgbClr val="9A009A"/>
                </a:solidFill>
                <a:latin typeface="Tahoma"/>
                <a:cs typeface="Tahoma"/>
              </a:rPr>
              <a:t>of </a:t>
            </a:r>
            <a:r>
              <a:rPr dirty="0" sz="2800" spc="-450">
                <a:latin typeface="Arial"/>
                <a:cs typeface="Arial"/>
              </a:rPr>
              <a:t>a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get</a:t>
            </a:r>
            <a:r>
              <a:rPr dirty="0" sz="2800" spc="-450">
                <a:latin typeface="Arial"/>
                <a:cs typeface="Arial"/>
              </a:rPr>
              <a:t>s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ti</a:t>
            </a:r>
            <a:r>
              <a:rPr dirty="0" sz="2800" spc="-450">
                <a:latin typeface="Arial"/>
                <a:cs typeface="Arial"/>
              </a:rPr>
              <a:t>e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ng</a:t>
            </a:r>
            <a:r>
              <a:rPr dirty="0" sz="2800" spc="-450">
                <a:latin typeface="Arial"/>
                <a:cs typeface="Arial"/>
              </a:rPr>
              <a:t>p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a</a:t>
            </a:r>
            <a:r>
              <a:rPr dirty="0" sz="2800" spc="-450">
                <a:latin typeface="Arial"/>
                <a:cs typeface="Arial"/>
              </a:rPr>
              <a:t>a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n</a:t>
            </a:r>
            <a:r>
              <a:rPr dirty="0" sz="2800" spc="-450">
                <a:latin typeface="Arial"/>
                <a:cs typeface="Arial"/>
              </a:rPr>
              <a:t>r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y</a:t>
            </a:r>
            <a:r>
              <a:rPr dirty="0" sz="2800" spc="-450">
                <a:latin typeface="Arial"/>
                <a:cs typeface="Arial"/>
              </a:rPr>
              <a:t>a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f</a:t>
            </a:r>
            <a:r>
              <a:rPr dirty="0" sz="2800" spc="-450">
                <a:latin typeface="Arial"/>
                <a:cs typeface="Arial"/>
              </a:rPr>
              <a:t>t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a</a:t>
            </a:r>
            <a:r>
              <a:rPr dirty="0" sz="2800" spc="-450">
                <a:latin typeface="Arial"/>
                <a:cs typeface="Arial"/>
              </a:rPr>
              <a:t>e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lse</a:t>
            </a:r>
            <a:r>
              <a:rPr dirty="0" sz="2800" spc="-450">
                <a:latin typeface="Arial"/>
                <a:cs typeface="Arial"/>
              </a:rPr>
              <a:t>s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a</a:t>
            </a:r>
            <a:r>
              <a:rPr dirty="0" sz="2800" spc="-450">
                <a:latin typeface="Arial"/>
                <a:cs typeface="Arial"/>
              </a:rPr>
              <a:t>ta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la</a:t>
            </a:r>
            <a:r>
              <a:rPr dirty="0" sz="2800" spc="-450">
                <a:latin typeface="Arial"/>
                <a:cs typeface="Arial"/>
              </a:rPr>
              <a:t>t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r</a:t>
            </a:r>
            <a:r>
              <a:rPr dirty="0" sz="2800" spc="-450">
                <a:latin typeface="Arial"/>
                <a:cs typeface="Arial"/>
              </a:rPr>
              <a:t>i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m</a:t>
            </a:r>
            <a:r>
              <a:rPr dirty="0" sz="2800" spc="-450">
                <a:latin typeface="Arial"/>
                <a:cs typeface="Arial"/>
              </a:rPr>
              <a:t>s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s</a:t>
            </a:r>
            <a:r>
              <a:rPr dirty="0" sz="2800" spc="-450">
                <a:latin typeface="Arial"/>
                <a:cs typeface="Arial"/>
              </a:rPr>
              <a:t>t</a:t>
            </a:r>
            <a:r>
              <a:rPr dirty="0" baseline="36111" sz="3000" spc="-675">
                <a:solidFill>
                  <a:srgbClr val="9A009A"/>
                </a:solidFill>
                <a:latin typeface="Tahoma"/>
                <a:cs typeface="Tahoma"/>
              </a:rPr>
              <a:t>?</a:t>
            </a:r>
            <a:r>
              <a:rPr dirty="0" sz="2800" spc="-450">
                <a:latin typeface="Arial"/>
                <a:cs typeface="Arial"/>
              </a:rPr>
              <a:t>ical </a:t>
            </a:r>
            <a:r>
              <a:rPr dirty="0" sz="2800">
                <a:latin typeface="Arial"/>
                <a:cs typeface="Arial"/>
              </a:rPr>
              <a:t>significance  test on that zip code, obtaining its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-value.</a:t>
            </a:r>
            <a:endParaRPr sz="2800">
              <a:latin typeface="Arial"/>
              <a:cs typeface="Arial"/>
            </a:endParaRPr>
          </a:p>
          <a:p>
            <a:pPr marL="368300" marR="102235" indent="-343535">
              <a:lnSpc>
                <a:spcPct val="100899"/>
              </a:lnSpc>
              <a:spcBef>
                <a:spcPts val="71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3200" spc="-5">
                <a:latin typeface="Arial"/>
                <a:cs typeface="Arial"/>
              </a:rPr>
              <a:t>Report all zip </a:t>
            </a:r>
            <a:r>
              <a:rPr dirty="0" sz="3200" spc="-10">
                <a:latin typeface="Arial"/>
                <a:cs typeface="Arial"/>
              </a:rPr>
              <a:t>codes </a:t>
            </a:r>
            <a:r>
              <a:rPr dirty="0" sz="3200" spc="-5">
                <a:latin typeface="Arial"/>
                <a:cs typeface="Arial"/>
              </a:rPr>
              <a:t>that are </a:t>
            </a:r>
            <a:r>
              <a:rPr dirty="0" sz="3200" spc="-10">
                <a:latin typeface="Arial"/>
                <a:cs typeface="Arial"/>
              </a:rPr>
              <a:t>significant  </a:t>
            </a:r>
            <a:r>
              <a:rPr dirty="0" sz="3200" spc="-5">
                <a:latin typeface="Arial"/>
                <a:cs typeface="Arial"/>
              </a:rPr>
              <a:t>at </a:t>
            </a:r>
            <a:r>
              <a:rPr dirty="0" sz="3200" spc="-10">
                <a:latin typeface="Arial"/>
                <a:cs typeface="Arial"/>
              </a:rPr>
              <a:t>some level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5">
                <a:latin typeface="Symbol"/>
                <a:cs typeface="Symbol"/>
              </a:rPr>
              <a:t></a:t>
            </a:r>
            <a:r>
              <a:rPr dirty="0"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8627" y="6118097"/>
            <a:ext cx="4678045" cy="4572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400">
                <a:latin typeface="Tahoma"/>
                <a:cs typeface="Tahoma"/>
              </a:rPr>
              <a:t>What are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potential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problems?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One Step of Spatial</a:t>
            </a:r>
            <a:r>
              <a:rPr dirty="0" spc="-70"/>
              <a:t> </a:t>
            </a:r>
            <a:r>
              <a:rPr dirty="0" spc="-10"/>
              <a:t>Scan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2895600" y="380999"/>
                </a:moveTo>
                <a:lnTo>
                  <a:pt x="2895600" y="0"/>
                </a:lnTo>
                <a:lnTo>
                  <a:pt x="0" y="0"/>
                </a:lnTo>
                <a:lnTo>
                  <a:pt x="0" y="381000"/>
                </a:lnTo>
                <a:lnTo>
                  <a:pt x="482345" y="380999"/>
                </a:lnTo>
                <a:lnTo>
                  <a:pt x="1206246" y="558093"/>
                </a:lnTo>
                <a:lnTo>
                  <a:pt x="1206246" y="380999"/>
                </a:lnTo>
                <a:lnTo>
                  <a:pt x="2895600" y="380999"/>
                </a:lnTo>
                <a:close/>
              </a:path>
              <a:path w="2895600" h="615950">
                <a:moveTo>
                  <a:pt x="1441703" y="615695"/>
                </a:moveTo>
                <a:lnTo>
                  <a:pt x="1206246" y="380999"/>
                </a:lnTo>
                <a:lnTo>
                  <a:pt x="1206246" y="558093"/>
                </a:lnTo>
                <a:lnTo>
                  <a:pt x="1441703" y="615695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0" y="0"/>
                </a:moveTo>
                <a:lnTo>
                  <a:pt x="0" y="381000"/>
                </a:lnTo>
                <a:lnTo>
                  <a:pt x="482345" y="380999"/>
                </a:lnTo>
                <a:lnTo>
                  <a:pt x="1441704" y="615695"/>
                </a:lnTo>
                <a:lnTo>
                  <a:pt x="1206246" y="380999"/>
                </a:lnTo>
                <a:lnTo>
                  <a:pt x="2895600" y="380999"/>
                </a:lnTo>
                <a:lnTo>
                  <a:pt x="2895600" y="0"/>
                </a:lnTo>
                <a:lnTo>
                  <a:pt x="482345" y="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9038" y="1785620"/>
            <a:ext cx="269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Entire area being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scanned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3782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One Step of Spatial</a:t>
            </a:r>
            <a:r>
              <a:rPr dirty="0" spc="-70"/>
              <a:t> </a:t>
            </a:r>
            <a:r>
              <a:rPr dirty="0" spc="-1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2895600" y="380999"/>
                </a:moveTo>
                <a:lnTo>
                  <a:pt x="2895600" y="0"/>
                </a:lnTo>
                <a:lnTo>
                  <a:pt x="0" y="0"/>
                </a:lnTo>
                <a:lnTo>
                  <a:pt x="0" y="381000"/>
                </a:lnTo>
                <a:lnTo>
                  <a:pt x="482345" y="380999"/>
                </a:lnTo>
                <a:lnTo>
                  <a:pt x="1206246" y="558093"/>
                </a:lnTo>
                <a:lnTo>
                  <a:pt x="1206246" y="380999"/>
                </a:lnTo>
                <a:lnTo>
                  <a:pt x="2895600" y="380999"/>
                </a:lnTo>
                <a:close/>
              </a:path>
              <a:path w="2895600" h="615950">
                <a:moveTo>
                  <a:pt x="1441703" y="615695"/>
                </a:moveTo>
                <a:lnTo>
                  <a:pt x="1206246" y="380999"/>
                </a:lnTo>
                <a:lnTo>
                  <a:pt x="1206246" y="558093"/>
                </a:lnTo>
                <a:lnTo>
                  <a:pt x="1441703" y="615695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0" y="0"/>
                </a:moveTo>
                <a:lnTo>
                  <a:pt x="0" y="381000"/>
                </a:lnTo>
                <a:lnTo>
                  <a:pt x="482345" y="380999"/>
                </a:lnTo>
                <a:lnTo>
                  <a:pt x="1441704" y="615695"/>
                </a:lnTo>
                <a:lnTo>
                  <a:pt x="1206246" y="380999"/>
                </a:lnTo>
                <a:lnTo>
                  <a:pt x="2895600" y="380999"/>
                </a:lnTo>
                <a:lnTo>
                  <a:pt x="2895600" y="0"/>
                </a:lnTo>
                <a:lnTo>
                  <a:pt x="482345" y="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9038" y="1785620"/>
            <a:ext cx="269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Entire area being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scanned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4114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200"/>
                </a:ln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47744" y="2895600"/>
            <a:ext cx="3801110" cy="1186180"/>
          </a:xfrm>
          <a:custGeom>
            <a:avLst/>
            <a:gdLst/>
            <a:ahLst/>
            <a:cxnLst/>
            <a:rect l="l" t="t" r="r" b="b"/>
            <a:pathLst>
              <a:path w="3801109" h="1186179">
                <a:moveTo>
                  <a:pt x="880109" y="782463"/>
                </a:moveTo>
                <a:lnTo>
                  <a:pt x="880109" y="380999"/>
                </a:lnTo>
                <a:lnTo>
                  <a:pt x="0" y="1185672"/>
                </a:lnTo>
                <a:lnTo>
                  <a:pt x="880109" y="782463"/>
                </a:lnTo>
                <a:close/>
              </a:path>
              <a:path w="3801109" h="1186179">
                <a:moveTo>
                  <a:pt x="3800855" y="380999"/>
                </a:moveTo>
                <a:lnTo>
                  <a:pt x="3800855" y="0"/>
                </a:lnTo>
                <a:lnTo>
                  <a:pt x="295655" y="0"/>
                </a:lnTo>
                <a:lnTo>
                  <a:pt x="295655" y="381000"/>
                </a:lnTo>
                <a:lnTo>
                  <a:pt x="880109" y="380999"/>
                </a:lnTo>
                <a:lnTo>
                  <a:pt x="880109" y="782463"/>
                </a:lnTo>
                <a:lnTo>
                  <a:pt x="1756409" y="380999"/>
                </a:lnTo>
                <a:lnTo>
                  <a:pt x="3800855" y="380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7744" y="2895600"/>
            <a:ext cx="3801110" cy="1186180"/>
          </a:xfrm>
          <a:custGeom>
            <a:avLst/>
            <a:gdLst/>
            <a:ahLst/>
            <a:cxnLst/>
            <a:rect l="l" t="t" r="r" b="b"/>
            <a:pathLst>
              <a:path w="3801109" h="1186179">
                <a:moveTo>
                  <a:pt x="295655" y="0"/>
                </a:moveTo>
                <a:lnTo>
                  <a:pt x="295655" y="381000"/>
                </a:lnTo>
                <a:lnTo>
                  <a:pt x="880109" y="380999"/>
                </a:lnTo>
                <a:lnTo>
                  <a:pt x="0" y="1185672"/>
                </a:lnTo>
                <a:lnTo>
                  <a:pt x="1756409" y="380999"/>
                </a:lnTo>
                <a:lnTo>
                  <a:pt x="3800855" y="380999"/>
                </a:lnTo>
                <a:lnTo>
                  <a:pt x="3800855" y="0"/>
                </a:lnTo>
                <a:lnTo>
                  <a:pt x="880109" y="0"/>
                </a:lnTo>
                <a:lnTo>
                  <a:pt x="295655" y="0"/>
                </a:lnTo>
                <a:close/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51096" y="2928620"/>
            <a:ext cx="3288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Current region being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considered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3782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One Step of Spatial</a:t>
            </a:r>
            <a:r>
              <a:rPr dirty="0" spc="-70"/>
              <a:t> </a:t>
            </a:r>
            <a:r>
              <a:rPr dirty="0" spc="-1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23622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8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2895600" y="380999"/>
                </a:moveTo>
                <a:lnTo>
                  <a:pt x="2895600" y="0"/>
                </a:lnTo>
                <a:lnTo>
                  <a:pt x="0" y="0"/>
                </a:lnTo>
                <a:lnTo>
                  <a:pt x="0" y="381000"/>
                </a:lnTo>
                <a:lnTo>
                  <a:pt x="482345" y="380999"/>
                </a:lnTo>
                <a:lnTo>
                  <a:pt x="1206246" y="558093"/>
                </a:lnTo>
                <a:lnTo>
                  <a:pt x="1206246" y="380999"/>
                </a:lnTo>
                <a:lnTo>
                  <a:pt x="2895600" y="380999"/>
                </a:lnTo>
                <a:close/>
              </a:path>
              <a:path w="2895600" h="615950">
                <a:moveTo>
                  <a:pt x="1441703" y="615695"/>
                </a:moveTo>
                <a:lnTo>
                  <a:pt x="1206246" y="380999"/>
                </a:lnTo>
                <a:lnTo>
                  <a:pt x="1206246" y="558093"/>
                </a:lnTo>
                <a:lnTo>
                  <a:pt x="1441703" y="615695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0" y="0"/>
                </a:moveTo>
                <a:lnTo>
                  <a:pt x="0" y="381000"/>
                </a:lnTo>
                <a:lnTo>
                  <a:pt x="482345" y="380999"/>
                </a:lnTo>
                <a:lnTo>
                  <a:pt x="1441704" y="615695"/>
                </a:lnTo>
                <a:lnTo>
                  <a:pt x="1206246" y="380999"/>
                </a:lnTo>
                <a:lnTo>
                  <a:pt x="2895600" y="380999"/>
                </a:lnTo>
                <a:lnTo>
                  <a:pt x="2895600" y="0"/>
                </a:lnTo>
                <a:lnTo>
                  <a:pt x="482345" y="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9038" y="1785620"/>
            <a:ext cx="269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Entire area being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scanned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4114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200"/>
                </a:ln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7744" y="2895600"/>
            <a:ext cx="3801110" cy="1186180"/>
          </a:xfrm>
          <a:custGeom>
            <a:avLst/>
            <a:gdLst/>
            <a:ahLst/>
            <a:cxnLst/>
            <a:rect l="l" t="t" r="r" b="b"/>
            <a:pathLst>
              <a:path w="3801109" h="1186179">
                <a:moveTo>
                  <a:pt x="880109" y="782463"/>
                </a:moveTo>
                <a:lnTo>
                  <a:pt x="880109" y="380999"/>
                </a:lnTo>
                <a:lnTo>
                  <a:pt x="0" y="1185672"/>
                </a:lnTo>
                <a:lnTo>
                  <a:pt x="880109" y="782463"/>
                </a:lnTo>
                <a:close/>
              </a:path>
              <a:path w="3801109" h="1186179">
                <a:moveTo>
                  <a:pt x="3800855" y="380999"/>
                </a:moveTo>
                <a:lnTo>
                  <a:pt x="3800855" y="0"/>
                </a:lnTo>
                <a:lnTo>
                  <a:pt x="295655" y="0"/>
                </a:lnTo>
                <a:lnTo>
                  <a:pt x="295655" y="381000"/>
                </a:lnTo>
                <a:lnTo>
                  <a:pt x="880109" y="380999"/>
                </a:lnTo>
                <a:lnTo>
                  <a:pt x="880109" y="782463"/>
                </a:lnTo>
                <a:lnTo>
                  <a:pt x="1756409" y="380999"/>
                </a:lnTo>
                <a:lnTo>
                  <a:pt x="3800855" y="380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7744" y="2895600"/>
            <a:ext cx="3801110" cy="1186180"/>
          </a:xfrm>
          <a:custGeom>
            <a:avLst/>
            <a:gdLst/>
            <a:ahLst/>
            <a:cxnLst/>
            <a:rect l="l" t="t" r="r" b="b"/>
            <a:pathLst>
              <a:path w="3801109" h="1186179">
                <a:moveTo>
                  <a:pt x="295655" y="0"/>
                </a:moveTo>
                <a:lnTo>
                  <a:pt x="295655" y="381000"/>
                </a:lnTo>
                <a:lnTo>
                  <a:pt x="880109" y="380999"/>
                </a:lnTo>
                <a:lnTo>
                  <a:pt x="0" y="1185672"/>
                </a:lnTo>
                <a:lnTo>
                  <a:pt x="1756409" y="380999"/>
                </a:lnTo>
                <a:lnTo>
                  <a:pt x="3800855" y="380999"/>
                </a:lnTo>
                <a:lnTo>
                  <a:pt x="3800855" y="0"/>
                </a:lnTo>
                <a:lnTo>
                  <a:pt x="880109" y="0"/>
                </a:lnTo>
                <a:lnTo>
                  <a:pt x="295655" y="0"/>
                </a:lnTo>
                <a:close/>
              </a:path>
            </a:pathLst>
          </a:custGeom>
          <a:ln w="63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51096" y="2928620"/>
            <a:ext cx="3288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3300"/>
                </a:solidFill>
                <a:latin typeface="Arial"/>
                <a:cs typeface="Arial"/>
              </a:rPr>
              <a:t>Current region being</a:t>
            </a:r>
            <a:r>
              <a:rPr dirty="0" sz="1800" spc="-45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3300"/>
                </a:solidFill>
                <a:latin typeface="Arial"/>
                <a:cs typeface="Arial"/>
              </a:rPr>
              <a:t>considered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3275" y="3724275"/>
            <a:ext cx="5276088" cy="3448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42279" y="4008373"/>
            <a:ext cx="203200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have a population  of 5300 of whom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53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sick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(1%)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8676" y="5936996"/>
            <a:ext cx="298323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Everywhere else has a  population of 2,200,000 of  whom 20,000 are </a:t>
            </a:r>
            <a:r>
              <a:rPr dirty="0" sz="1800">
                <a:latin typeface="Arial"/>
                <a:cs typeface="Arial"/>
              </a:rPr>
              <a:t>sick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(0.9%)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3782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One Step of Spatial</a:t>
            </a:r>
            <a:r>
              <a:rPr dirty="0" spc="-70"/>
              <a:t> </a:t>
            </a:r>
            <a:r>
              <a:rPr dirty="0" spc="-1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23622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8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2895600" y="380999"/>
                </a:moveTo>
                <a:lnTo>
                  <a:pt x="2895600" y="0"/>
                </a:lnTo>
                <a:lnTo>
                  <a:pt x="0" y="0"/>
                </a:lnTo>
                <a:lnTo>
                  <a:pt x="0" y="381000"/>
                </a:lnTo>
                <a:lnTo>
                  <a:pt x="482345" y="380999"/>
                </a:lnTo>
                <a:lnTo>
                  <a:pt x="1206246" y="558093"/>
                </a:lnTo>
                <a:lnTo>
                  <a:pt x="1206246" y="380999"/>
                </a:lnTo>
                <a:lnTo>
                  <a:pt x="2895600" y="380999"/>
                </a:lnTo>
                <a:close/>
              </a:path>
              <a:path w="2895600" h="615950">
                <a:moveTo>
                  <a:pt x="1441703" y="615695"/>
                </a:moveTo>
                <a:lnTo>
                  <a:pt x="1206246" y="380999"/>
                </a:lnTo>
                <a:lnTo>
                  <a:pt x="1206246" y="558093"/>
                </a:lnTo>
                <a:lnTo>
                  <a:pt x="1441703" y="615695"/>
                </a:lnTo>
                <a:close/>
              </a:path>
            </a:pathLst>
          </a:custGeom>
          <a:solidFill>
            <a:srgbClr val="E7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8200" y="1752600"/>
            <a:ext cx="2895600" cy="615950"/>
          </a:xfrm>
          <a:custGeom>
            <a:avLst/>
            <a:gdLst/>
            <a:ahLst/>
            <a:cxnLst/>
            <a:rect l="l" t="t" r="r" b="b"/>
            <a:pathLst>
              <a:path w="2895600" h="615950">
                <a:moveTo>
                  <a:pt x="0" y="0"/>
                </a:moveTo>
                <a:lnTo>
                  <a:pt x="0" y="381000"/>
                </a:lnTo>
                <a:lnTo>
                  <a:pt x="482345" y="380999"/>
                </a:lnTo>
                <a:lnTo>
                  <a:pt x="1441704" y="615695"/>
                </a:lnTo>
                <a:lnTo>
                  <a:pt x="1206246" y="380999"/>
                </a:lnTo>
                <a:lnTo>
                  <a:pt x="2895600" y="380999"/>
                </a:lnTo>
                <a:lnTo>
                  <a:pt x="2895600" y="0"/>
                </a:lnTo>
                <a:lnTo>
                  <a:pt x="482345" y="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9038" y="1785620"/>
            <a:ext cx="269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Entire area being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scanned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41148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200"/>
                </a:lnTo>
                <a:lnTo>
                  <a:pt x="838200" y="838200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7744" y="2895600"/>
            <a:ext cx="3801110" cy="1186180"/>
          </a:xfrm>
          <a:custGeom>
            <a:avLst/>
            <a:gdLst/>
            <a:ahLst/>
            <a:cxnLst/>
            <a:rect l="l" t="t" r="r" b="b"/>
            <a:pathLst>
              <a:path w="3801109" h="1186179">
                <a:moveTo>
                  <a:pt x="880109" y="782463"/>
                </a:moveTo>
                <a:lnTo>
                  <a:pt x="880109" y="380999"/>
                </a:lnTo>
                <a:lnTo>
                  <a:pt x="0" y="1185672"/>
                </a:lnTo>
                <a:lnTo>
                  <a:pt x="880109" y="782463"/>
                </a:lnTo>
                <a:close/>
              </a:path>
              <a:path w="3801109" h="1186179">
                <a:moveTo>
                  <a:pt x="3800855" y="380999"/>
                </a:moveTo>
                <a:lnTo>
                  <a:pt x="3800855" y="0"/>
                </a:lnTo>
                <a:lnTo>
                  <a:pt x="295655" y="0"/>
                </a:lnTo>
                <a:lnTo>
                  <a:pt x="295655" y="381000"/>
                </a:lnTo>
                <a:lnTo>
                  <a:pt x="880109" y="380999"/>
                </a:lnTo>
                <a:lnTo>
                  <a:pt x="880109" y="782463"/>
                </a:lnTo>
                <a:lnTo>
                  <a:pt x="1756409" y="380999"/>
                </a:lnTo>
                <a:lnTo>
                  <a:pt x="3800855" y="3809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7744" y="2895600"/>
            <a:ext cx="3801110" cy="1186180"/>
          </a:xfrm>
          <a:custGeom>
            <a:avLst/>
            <a:gdLst/>
            <a:ahLst/>
            <a:cxnLst/>
            <a:rect l="l" t="t" r="r" b="b"/>
            <a:pathLst>
              <a:path w="3801109" h="1186179">
                <a:moveTo>
                  <a:pt x="295655" y="0"/>
                </a:moveTo>
                <a:lnTo>
                  <a:pt x="295655" y="381000"/>
                </a:lnTo>
                <a:lnTo>
                  <a:pt x="880109" y="380999"/>
                </a:lnTo>
                <a:lnTo>
                  <a:pt x="0" y="1185672"/>
                </a:lnTo>
                <a:lnTo>
                  <a:pt x="1756409" y="380999"/>
                </a:lnTo>
                <a:lnTo>
                  <a:pt x="3800855" y="380999"/>
                </a:lnTo>
                <a:lnTo>
                  <a:pt x="3800855" y="0"/>
                </a:lnTo>
                <a:lnTo>
                  <a:pt x="880109" y="0"/>
                </a:lnTo>
                <a:lnTo>
                  <a:pt x="295655" y="0"/>
                </a:lnTo>
                <a:close/>
              </a:path>
            </a:pathLst>
          </a:custGeom>
          <a:ln w="63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51096" y="2928620"/>
            <a:ext cx="3288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3300"/>
                </a:solidFill>
                <a:latin typeface="Arial"/>
                <a:cs typeface="Arial"/>
              </a:rPr>
              <a:t>Current region being</a:t>
            </a:r>
            <a:r>
              <a:rPr dirty="0" sz="1800" spc="-45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3300"/>
                </a:solidFill>
                <a:latin typeface="Arial"/>
                <a:cs typeface="Arial"/>
              </a:rPr>
              <a:t>considered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3275" y="3724275"/>
            <a:ext cx="5276088" cy="3448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42279" y="4008373"/>
            <a:ext cx="203200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have a population  of 5300 of whom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53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sick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(1%)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8676" y="5936996"/>
            <a:ext cx="2336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Everywhere else has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81800" y="5059679"/>
            <a:ext cx="2590800" cy="1569720"/>
          </a:xfrm>
          <a:custGeom>
            <a:avLst/>
            <a:gdLst/>
            <a:ahLst/>
            <a:cxnLst/>
            <a:rect l="l" t="t" r="r" b="b"/>
            <a:pathLst>
              <a:path w="2590800" h="1569720">
                <a:moveTo>
                  <a:pt x="432054" y="1569719"/>
                </a:moveTo>
                <a:lnTo>
                  <a:pt x="432054" y="350519"/>
                </a:lnTo>
                <a:lnTo>
                  <a:pt x="0" y="350519"/>
                </a:lnTo>
                <a:lnTo>
                  <a:pt x="0" y="1569719"/>
                </a:lnTo>
                <a:lnTo>
                  <a:pt x="432054" y="1569719"/>
                </a:lnTo>
                <a:close/>
              </a:path>
              <a:path w="2590800" h="1569720">
                <a:moveTo>
                  <a:pt x="2590800" y="1569719"/>
                </a:moveTo>
                <a:lnTo>
                  <a:pt x="2590800" y="350519"/>
                </a:lnTo>
                <a:lnTo>
                  <a:pt x="1079754" y="350519"/>
                </a:lnTo>
                <a:lnTo>
                  <a:pt x="381000" y="0"/>
                </a:lnTo>
                <a:lnTo>
                  <a:pt x="432054" y="350519"/>
                </a:lnTo>
                <a:lnTo>
                  <a:pt x="432054" y="1569719"/>
                </a:lnTo>
                <a:lnTo>
                  <a:pt x="2590800" y="156971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61302" y="5570473"/>
            <a:ext cx="2343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CCFF"/>
                </a:solidFill>
                <a:latin typeface="Arial"/>
                <a:cs typeface="Arial"/>
              </a:rPr>
              <a:t>So... </a:t>
            </a:r>
            <a:r>
              <a:rPr dirty="0" sz="1600" spc="-5" i="1">
                <a:solidFill>
                  <a:srgbClr val="FFCCFF"/>
                </a:solidFill>
                <a:latin typeface="Arial"/>
                <a:cs typeface="Arial"/>
              </a:rPr>
              <a:t>is that </a:t>
            </a:r>
            <a:r>
              <a:rPr dirty="0" sz="1600" i="1">
                <a:solidFill>
                  <a:srgbClr val="FFCCFF"/>
                </a:solidFill>
                <a:latin typeface="Arial"/>
                <a:cs typeface="Arial"/>
              </a:rPr>
              <a:t>a </a:t>
            </a:r>
            <a:r>
              <a:rPr dirty="0" sz="1600" spc="-5" i="1">
                <a:solidFill>
                  <a:srgbClr val="FFCCFF"/>
                </a:solidFill>
                <a:latin typeface="Arial"/>
                <a:cs typeface="Arial"/>
              </a:rPr>
              <a:t>big</a:t>
            </a:r>
            <a:r>
              <a:rPr dirty="0" sz="1600" spc="-80" i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CCFF"/>
                </a:solidFill>
                <a:latin typeface="Arial"/>
                <a:cs typeface="Arial"/>
              </a:rPr>
              <a:t>deal?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1310" y="5940806"/>
            <a:ext cx="193293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FFCCFF"/>
                </a:solidFill>
                <a:latin typeface="Arial"/>
                <a:cs typeface="Arial"/>
              </a:rPr>
              <a:t>Evaluated with</a:t>
            </a:r>
            <a:r>
              <a:rPr dirty="0" sz="1600" spc="-60" i="1">
                <a:solidFill>
                  <a:srgbClr val="FFCC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CCFF"/>
                </a:solidFill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3276" y="6212070"/>
            <a:ext cx="3566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population of 2,200,000 of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baseline="13888" sz="2400" spc="-7" i="1">
                <a:solidFill>
                  <a:srgbClr val="FFCCFF"/>
                </a:solidFill>
                <a:latin typeface="Arial"/>
                <a:cs typeface="Arial"/>
              </a:rPr>
              <a:t>function.</a:t>
            </a:r>
            <a:endParaRPr baseline="13888"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whom 20,000 are </a:t>
            </a:r>
            <a:r>
              <a:rPr dirty="0" sz="1800">
                <a:latin typeface="Arial"/>
                <a:cs typeface="Arial"/>
              </a:rPr>
              <a:t>sick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(0.9%)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981200"/>
            <a:ext cx="3632200" cy="3810000"/>
          </a:xfrm>
          <a:custGeom>
            <a:avLst/>
            <a:gdLst/>
            <a:ahLst/>
            <a:cxnLst/>
            <a:rect l="l" t="t" r="r" b="b"/>
            <a:pathLst>
              <a:path w="3632200" h="3810000">
                <a:moveTo>
                  <a:pt x="0" y="0"/>
                </a:moveTo>
                <a:lnTo>
                  <a:pt x="0" y="3810000"/>
                </a:lnTo>
                <a:lnTo>
                  <a:pt x="3632200" y="3810000"/>
                </a:lnTo>
                <a:lnTo>
                  <a:pt x="363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41800" y="4191000"/>
            <a:ext cx="2311400" cy="1600200"/>
          </a:xfrm>
          <a:custGeom>
            <a:avLst/>
            <a:gdLst/>
            <a:ahLst/>
            <a:cxnLst/>
            <a:rect l="l" t="t" r="r" b="b"/>
            <a:pathLst>
              <a:path w="2311400" h="1600200">
                <a:moveTo>
                  <a:pt x="0" y="0"/>
                </a:moveTo>
                <a:lnTo>
                  <a:pt x="0" y="1600200"/>
                </a:lnTo>
                <a:lnTo>
                  <a:pt x="2311400" y="1600199"/>
                </a:lnTo>
                <a:lnTo>
                  <a:pt x="231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6256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796543"/>
            <a:ext cx="185420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0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Scoring  </a:t>
            </a:r>
            <a:r>
              <a:rPr dirty="0" spc="-1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6096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799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7600" y="2362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199"/>
                </a:lnTo>
                <a:lnTo>
                  <a:pt x="838200" y="838199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1502" y="2135377"/>
            <a:ext cx="2952750" cy="17805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ts val="238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Define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lvl="1" marL="755650" marR="43180" indent="-285750">
              <a:lnSpc>
                <a:spcPts val="2170"/>
              </a:lnSpc>
              <a:spcBef>
                <a:spcPts val="4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null </a:t>
            </a:r>
            <a:r>
              <a:rPr dirty="0" sz="1800" spc="-10">
                <a:latin typeface="Arial"/>
                <a:cs typeface="Arial"/>
              </a:rPr>
              <a:t>hypothesis 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: 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lvl="1" marL="755015" marR="339725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alternative  </a:t>
            </a:r>
            <a:r>
              <a:rPr dirty="0" sz="1800" spc="-5">
                <a:latin typeface="Arial"/>
                <a:cs typeface="Arial"/>
              </a:rPr>
              <a:t>hypotheses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(S):  attack in region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981200"/>
            <a:ext cx="3632200" cy="3810000"/>
          </a:xfrm>
          <a:custGeom>
            <a:avLst/>
            <a:gdLst/>
            <a:ahLst/>
            <a:cxnLst/>
            <a:rect l="l" t="t" r="r" b="b"/>
            <a:pathLst>
              <a:path w="3632200" h="3810000">
                <a:moveTo>
                  <a:pt x="0" y="0"/>
                </a:moveTo>
                <a:lnTo>
                  <a:pt x="0" y="3810000"/>
                </a:lnTo>
                <a:lnTo>
                  <a:pt x="3632200" y="3810000"/>
                </a:lnTo>
                <a:lnTo>
                  <a:pt x="363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41800" y="4191000"/>
            <a:ext cx="2311400" cy="1600200"/>
          </a:xfrm>
          <a:custGeom>
            <a:avLst/>
            <a:gdLst/>
            <a:ahLst/>
            <a:cxnLst/>
            <a:rect l="l" t="t" r="r" b="b"/>
            <a:pathLst>
              <a:path w="2311400" h="1600200">
                <a:moveTo>
                  <a:pt x="0" y="0"/>
                </a:moveTo>
                <a:lnTo>
                  <a:pt x="0" y="1600200"/>
                </a:lnTo>
                <a:lnTo>
                  <a:pt x="2311400" y="1600199"/>
                </a:lnTo>
                <a:lnTo>
                  <a:pt x="231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6256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796543"/>
            <a:ext cx="185420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0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Scoring  </a:t>
            </a:r>
            <a:r>
              <a:rPr dirty="0" spc="-1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6096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799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7600" y="2362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199"/>
                </a:lnTo>
                <a:lnTo>
                  <a:pt x="838200" y="838199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8802" y="2135377"/>
            <a:ext cx="2965450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665" indent="-342900">
              <a:lnSpc>
                <a:spcPts val="238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000" spc="-5">
                <a:latin typeface="Arial"/>
                <a:cs typeface="Arial"/>
              </a:rPr>
              <a:t>Define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lvl="1" marL="768350" marR="43180" indent="-285750">
              <a:lnSpc>
                <a:spcPts val="2170"/>
              </a:lnSpc>
              <a:spcBef>
                <a:spcPts val="45"/>
              </a:spcBef>
              <a:buChar char="–"/>
              <a:tabLst>
                <a:tab pos="767715" algn="l"/>
                <a:tab pos="7683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null </a:t>
            </a:r>
            <a:r>
              <a:rPr dirty="0" sz="1800" spc="-10">
                <a:latin typeface="Arial"/>
                <a:cs typeface="Arial"/>
              </a:rPr>
              <a:t>hypothesis 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: 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lvl="1" marL="767715" marR="339725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67715" algn="l"/>
                <a:tab pos="7683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alternative  </a:t>
            </a:r>
            <a:r>
              <a:rPr dirty="0" sz="1800" spc="-5">
                <a:latin typeface="Arial"/>
                <a:cs typeface="Arial"/>
              </a:rPr>
              <a:t>hypotheses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(S):  attack in region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1402" y="5222240"/>
            <a:ext cx="2077085" cy="5702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85750" marR="5080" indent="-285750">
              <a:lnSpc>
                <a:spcPts val="2130"/>
              </a:lnSpc>
              <a:spcBef>
                <a:spcPts val="195"/>
              </a:spcBef>
              <a:tabLst>
                <a:tab pos="285115" algn="l"/>
              </a:tabLst>
            </a:pPr>
            <a:r>
              <a:rPr dirty="0" sz="1800" spc="-5">
                <a:latin typeface="Arial"/>
                <a:cs typeface="Arial"/>
              </a:rPr>
              <a:t>–	To find </a:t>
            </a:r>
            <a:r>
              <a:rPr dirty="0" sz="1800">
                <a:latin typeface="Arial"/>
                <a:cs typeface="Arial"/>
              </a:rPr>
              <a:t>the most  </a:t>
            </a:r>
            <a:r>
              <a:rPr dirty="0" sz="1800" spc="-5">
                <a:latin typeface="Arial"/>
                <a:cs typeface="Arial"/>
              </a:rPr>
              <a:t>significant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4523" y="4783835"/>
            <a:ext cx="1423670" cy="0"/>
          </a:xfrm>
          <a:custGeom>
            <a:avLst/>
            <a:gdLst/>
            <a:ahLst/>
            <a:cxnLst/>
            <a:rect l="l" t="t" r="r" b="b"/>
            <a:pathLst>
              <a:path w="1423670" h="0">
                <a:moveTo>
                  <a:pt x="0" y="0"/>
                </a:moveTo>
                <a:lnTo>
                  <a:pt x="1423416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4202" y="4008373"/>
            <a:ext cx="3408679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900">
              <a:lnSpc>
                <a:spcPts val="2285"/>
              </a:lnSpc>
              <a:spcBef>
                <a:spcPts val="95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000" spc="-5">
                <a:latin typeface="Arial"/>
                <a:cs typeface="Arial"/>
              </a:rPr>
              <a:t>Derive a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ts val="2285"/>
              </a:lnSpc>
            </a:pPr>
            <a:r>
              <a:rPr dirty="0" sz="2000" spc="-10" i="1">
                <a:latin typeface="Arial"/>
                <a:cs typeface="Arial"/>
              </a:rPr>
              <a:t>Score(S) </a:t>
            </a:r>
            <a:r>
              <a:rPr dirty="0" sz="2000" spc="-5" i="1">
                <a:latin typeface="Arial"/>
                <a:cs typeface="Arial"/>
              </a:rPr>
              <a:t>= </a:t>
            </a:r>
            <a:r>
              <a:rPr dirty="0" sz="2000" spc="-10" i="1">
                <a:latin typeface="Arial"/>
                <a:cs typeface="Arial"/>
              </a:rPr>
              <a:t>Score(C,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B).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25"/>
              </a:spcBef>
              <a:tabLst>
                <a:tab pos="805815" algn="l"/>
                <a:tab pos="3054985" algn="l"/>
              </a:tabLst>
            </a:pP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ikelihoo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ratio</a:t>
            </a:r>
            <a:r>
              <a:rPr dirty="0" sz="1800">
                <a:latin typeface="Arial"/>
                <a:cs typeface="Arial"/>
              </a:rPr>
              <a:t>:	</a:t>
            </a:r>
            <a:r>
              <a:rPr dirty="0" baseline="4761" sz="2625" spc="22">
                <a:latin typeface="Times New Roman"/>
                <a:cs typeface="Times New Roman"/>
              </a:rPr>
              <a:t>Sco</a:t>
            </a:r>
            <a:endParaRPr baseline="4761" sz="26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7924" y="4410360"/>
            <a:ext cx="2833370" cy="12865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r" marR="215265">
              <a:lnSpc>
                <a:spcPct val="100000"/>
              </a:lnSpc>
              <a:spcBef>
                <a:spcPts val="509"/>
              </a:spcBef>
            </a:pPr>
            <a:r>
              <a:rPr dirty="0" baseline="-36507" sz="2625" spc="44">
                <a:latin typeface="Times New Roman"/>
                <a:cs typeface="Times New Roman"/>
              </a:rPr>
              <a:t>re(</a:t>
            </a:r>
            <a:r>
              <a:rPr dirty="0" baseline="-36507" sz="2625" spc="44" i="1">
                <a:latin typeface="Times New Roman"/>
                <a:cs typeface="Times New Roman"/>
              </a:rPr>
              <a:t>S</a:t>
            </a:r>
            <a:r>
              <a:rPr dirty="0" baseline="-36507" sz="2625" spc="-419" i="1">
                <a:latin typeface="Times New Roman"/>
                <a:cs typeface="Times New Roman"/>
              </a:rPr>
              <a:t> </a:t>
            </a:r>
            <a:r>
              <a:rPr dirty="0" baseline="-36507" sz="2625" spc="15">
                <a:latin typeface="Times New Roman"/>
                <a:cs typeface="Times New Roman"/>
              </a:rPr>
              <a:t>)</a:t>
            </a:r>
            <a:r>
              <a:rPr dirty="0" baseline="-36507" sz="2625" spc="-67">
                <a:latin typeface="Times New Roman"/>
                <a:cs typeface="Times New Roman"/>
              </a:rPr>
              <a:t> </a:t>
            </a:r>
            <a:r>
              <a:rPr dirty="0" baseline="-36507" sz="2625" spc="30">
                <a:latin typeface="Symbol"/>
                <a:cs typeface="Symbol"/>
              </a:rPr>
              <a:t></a:t>
            </a:r>
            <a:r>
              <a:rPr dirty="0" baseline="-36507" sz="2625" spc="232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1</a:t>
            </a:r>
            <a:r>
              <a:rPr dirty="0" sz="1750" spc="15">
                <a:latin typeface="Times New Roman"/>
                <a:cs typeface="Times New Roman"/>
              </a:rPr>
              <a:t>(</a:t>
            </a:r>
            <a:r>
              <a:rPr dirty="0" sz="1750" spc="15" i="1">
                <a:latin typeface="Times New Roman"/>
                <a:cs typeface="Times New Roman"/>
              </a:rPr>
              <a:t>S</a:t>
            </a:r>
            <a:r>
              <a:rPr dirty="0" sz="1750" spc="-280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))</a:t>
            </a:r>
            <a:endParaRPr sz="1750">
              <a:latin typeface="Times New Roman"/>
              <a:cs typeface="Times New Roman"/>
            </a:endParaRPr>
          </a:p>
          <a:p>
            <a:pPr marL="1353820">
              <a:lnSpc>
                <a:spcPct val="100000"/>
              </a:lnSpc>
              <a:spcBef>
                <a:spcPts val="420"/>
              </a:spcBef>
            </a:pP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1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0</a:t>
            </a:r>
            <a:r>
              <a:rPr dirty="0" sz="1750" spc="1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algn="r" marR="123825">
              <a:lnSpc>
                <a:spcPct val="100000"/>
              </a:lnSpc>
              <a:spcBef>
                <a:spcPts val="350"/>
              </a:spcBef>
            </a:pPr>
            <a:r>
              <a:rPr dirty="0" sz="2350" spc="55" i="1">
                <a:latin typeface="Times New Roman"/>
                <a:cs typeface="Times New Roman"/>
              </a:rPr>
              <a:t>S</a:t>
            </a:r>
            <a:r>
              <a:rPr dirty="0" sz="2350" spc="55">
                <a:latin typeface="Times New Roman"/>
                <a:cs typeface="Times New Roman"/>
              </a:rPr>
              <a:t>*</a:t>
            </a:r>
            <a:r>
              <a:rPr dirty="0" sz="2350" spc="-204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</a:t>
            </a:r>
            <a:r>
              <a:rPr dirty="0" sz="2350" spc="-10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arg</a:t>
            </a:r>
            <a:r>
              <a:rPr dirty="0" sz="2350" spc="-27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max</a:t>
            </a:r>
            <a:r>
              <a:rPr dirty="0" sz="2350" spc="-25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Score(</a:t>
            </a:r>
            <a:r>
              <a:rPr dirty="0" sz="2350" spc="15" i="1">
                <a:latin typeface="Times New Roman"/>
                <a:cs typeface="Times New Roman"/>
              </a:rPr>
              <a:t>S</a:t>
            </a:r>
            <a:r>
              <a:rPr dirty="0" sz="2350" spc="-380" i="1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algn="ctr" marR="599440">
              <a:lnSpc>
                <a:spcPct val="100000"/>
              </a:lnSpc>
              <a:spcBef>
                <a:spcPts val="100"/>
              </a:spcBef>
            </a:pPr>
            <a:r>
              <a:rPr dirty="0" sz="1350" spc="10" i="1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981200"/>
            <a:ext cx="3632200" cy="3810000"/>
          </a:xfrm>
          <a:custGeom>
            <a:avLst/>
            <a:gdLst/>
            <a:ahLst/>
            <a:cxnLst/>
            <a:rect l="l" t="t" r="r" b="b"/>
            <a:pathLst>
              <a:path w="3632200" h="3810000">
                <a:moveTo>
                  <a:pt x="0" y="0"/>
                </a:moveTo>
                <a:lnTo>
                  <a:pt x="0" y="3810000"/>
                </a:lnTo>
                <a:lnTo>
                  <a:pt x="3632200" y="3810000"/>
                </a:lnTo>
                <a:lnTo>
                  <a:pt x="363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41800" y="4191000"/>
            <a:ext cx="2311400" cy="1600200"/>
          </a:xfrm>
          <a:custGeom>
            <a:avLst/>
            <a:gdLst/>
            <a:ahLst/>
            <a:cxnLst/>
            <a:rect l="l" t="t" r="r" b="b"/>
            <a:pathLst>
              <a:path w="2311400" h="1600200">
                <a:moveTo>
                  <a:pt x="0" y="0"/>
                </a:moveTo>
                <a:lnTo>
                  <a:pt x="0" y="1600200"/>
                </a:lnTo>
                <a:lnTo>
                  <a:pt x="2311400" y="1600199"/>
                </a:lnTo>
                <a:lnTo>
                  <a:pt x="231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6256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8346" y="796543"/>
            <a:ext cx="1575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Scoring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6096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799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7600" y="2362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199"/>
                </a:lnTo>
                <a:lnTo>
                  <a:pt x="838200" y="838199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1502" y="2135377"/>
            <a:ext cx="206311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Define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602" y="2434844"/>
            <a:ext cx="2546350" cy="148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0" marR="5588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335915" algn="l"/>
                <a:tab pos="3365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null </a:t>
            </a:r>
            <a:r>
              <a:rPr dirty="0" sz="1800" spc="-10">
                <a:latin typeface="Arial"/>
                <a:cs typeface="Arial"/>
              </a:rPr>
              <a:t>hypothesis 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: 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marL="335915" marR="352425" indent="-285750">
              <a:lnSpc>
                <a:spcPct val="100000"/>
              </a:lnSpc>
              <a:spcBef>
                <a:spcPts val="650"/>
              </a:spcBef>
              <a:buChar char="–"/>
              <a:tabLst>
                <a:tab pos="335915" algn="l"/>
                <a:tab pos="3365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alternative  </a:t>
            </a:r>
            <a:r>
              <a:rPr dirty="0" sz="1800" spc="-5">
                <a:latin typeface="Arial"/>
                <a:cs typeface="Arial"/>
              </a:rPr>
              <a:t>hypotheses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(S):  attack in region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502" y="4008373"/>
            <a:ext cx="3053080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900">
              <a:lnSpc>
                <a:spcPts val="2285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Derive a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dirty="0" u="heavy" sz="20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5"/>
              </a:lnSpc>
            </a:pPr>
            <a:r>
              <a:rPr dirty="0" sz="2000" spc="-10" i="1">
                <a:latin typeface="Arial"/>
                <a:cs typeface="Arial"/>
              </a:rPr>
              <a:t>Score(S) </a:t>
            </a:r>
            <a:r>
              <a:rPr dirty="0" sz="2000" spc="-5" i="1">
                <a:latin typeface="Arial"/>
                <a:cs typeface="Arial"/>
              </a:rPr>
              <a:t>= </a:t>
            </a:r>
            <a:r>
              <a:rPr dirty="0" sz="2000" spc="-10" i="1">
                <a:latin typeface="Arial"/>
                <a:cs typeface="Arial"/>
              </a:rPr>
              <a:t>Score(C,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B).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818515" algn="l"/>
              </a:tabLst>
            </a:pPr>
            <a:r>
              <a:rPr dirty="0" sz="1800" spc="-5">
                <a:latin typeface="Arial"/>
                <a:cs typeface="Arial"/>
              </a:rPr>
              <a:t>–	Likelihood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ratio: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8702" y="5222240"/>
            <a:ext cx="2089785" cy="5702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98450" marR="5080" indent="-285750">
              <a:lnSpc>
                <a:spcPts val="2130"/>
              </a:lnSpc>
              <a:spcBef>
                <a:spcPts val="195"/>
              </a:spcBef>
              <a:tabLst>
                <a:tab pos="297815" algn="l"/>
              </a:tabLst>
            </a:pPr>
            <a:r>
              <a:rPr dirty="0" sz="1800" spc="-5">
                <a:latin typeface="Arial"/>
                <a:cs typeface="Arial"/>
              </a:rPr>
              <a:t>–	To find </a:t>
            </a:r>
            <a:r>
              <a:rPr dirty="0" sz="1800">
                <a:latin typeface="Arial"/>
                <a:cs typeface="Arial"/>
              </a:rPr>
              <a:t>the most  </a:t>
            </a:r>
            <a:r>
              <a:rPr dirty="0" sz="1800" spc="-5">
                <a:latin typeface="Arial"/>
                <a:cs typeface="Arial"/>
              </a:rPr>
              <a:t>significant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4523" y="4783835"/>
            <a:ext cx="1423670" cy="0"/>
          </a:xfrm>
          <a:custGeom>
            <a:avLst/>
            <a:gdLst/>
            <a:ahLst/>
            <a:cxnLst/>
            <a:rect l="l" t="t" r="r" b="b"/>
            <a:pathLst>
              <a:path w="1423670" h="0">
                <a:moveTo>
                  <a:pt x="0" y="0"/>
                </a:moveTo>
                <a:lnTo>
                  <a:pt x="1423416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97100" y="4601350"/>
            <a:ext cx="366395" cy="297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15">
                <a:latin typeface="Times New Roman"/>
                <a:cs typeface="Times New Roman"/>
              </a:rPr>
              <a:t>Sco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5224" y="4410360"/>
            <a:ext cx="2846070" cy="12865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r" marR="215265">
              <a:lnSpc>
                <a:spcPct val="100000"/>
              </a:lnSpc>
              <a:spcBef>
                <a:spcPts val="509"/>
              </a:spcBef>
            </a:pPr>
            <a:r>
              <a:rPr dirty="0" baseline="-36507" sz="2625" spc="44">
                <a:latin typeface="Times New Roman"/>
                <a:cs typeface="Times New Roman"/>
              </a:rPr>
              <a:t>re(</a:t>
            </a:r>
            <a:r>
              <a:rPr dirty="0" baseline="-36507" sz="2625" spc="44" i="1">
                <a:latin typeface="Times New Roman"/>
                <a:cs typeface="Times New Roman"/>
              </a:rPr>
              <a:t>S</a:t>
            </a:r>
            <a:r>
              <a:rPr dirty="0" baseline="-36507" sz="2625" spc="-419" i="1">
                <a:latin typeface="Times New Roman"/>
                <a:cs typeface="Times New Roman"/>
              </a:rPr>
              <a:t> </a:t>
            </a:r>
            <a:r>
              <a:rPr dirty="0" baseline="-36507" sz="2625" spc="15">
                <a:latin typeface="Times New Roman"/>
                <a:cs typeface="Times New Roman"/>
              </a:rPr>
              <a:t>)</a:t>
            </a:r>
            <a:r>
              <a:rPr dirty="0" baseline="-36507" sz="2625" spc="-67">
                <a:latin typeface="Times New Roman"/>
                <a:cs typeface="Times New Roman"/>
              </a:rPr>
              <a:t> </a:t>
            </a:r>
            <a:r>
              <a:rPr dirty="0" baseline="-36507" sz="2625" spc="30">
                <a:latin typeface="Symbol"/>
                <a:cs typeface="Symbol"/>
              </a:rPr>
              <a:t></a:t>
            </a:r>
            <a:r>
              <a:rPr dirty="0" baseline="-36507" sz="2625" spc="232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1</a:t>
            </a:r>
            <a:r>
              <a:rPr dirty="0" sz="1750" spc="15">
                <a:latin typeface="Times New Roman"/>
                <a:cs typeface="Times New Roman"/>
              </a:rPr>
              <a:t>(</a:t>
            </a:r>
            <a:r>
              <a:rPr dirty="0" sz="1750" spc="15" i="1">
                <a:latin typeface="Times New Roman"/>
                <a:cs typeface="Times New Roman"/>
              </a:rPr>
              <a:t>S</a:t>
            </a:r>
            <a:r>
              <a:rPr dirty="0" sz="1750" spc="-280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))</a:t>
            </a:r>
            <a:endParaRPr sz="1750">
              <a:latin typeface="Times New Roman"/>
              <a:cs typeface="Times New Roman"/>
            </a:endParaRPr>
          </a:p>
          <a:p>
            <a:pPr marL="1366520">
              <a:lnSpc>
                <a:spcPct val="100000"/>
              </a:lnSpc>
              <a:spcBef>
                <a:spcPts val="420"/>
              </a:spcBef>
            </a:pP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1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0</a:t>
            </a:r>
            <a:r>
              <a:rPr dirty="0" sz="1750" spc="1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algn="r" marR="123825">
              <a:lnSpc>
                <a:spcPct val="100000"/>
              </a:lnSpc>
              <a:spcBef>
                <a:spcPts val="350"/>
              </a:spcBef>
            </a:pPr>
            <a:r>
              <a:rPr dirty="0" sz="2350" spc="55" i="1">
                <a:latin typeface="Times New Roman"/>
                <a:cs typeface="Times New Roman"/>
              </a:rPr>
              <a:t>S</a:t>
            </a:r>
            <a:r>
              <a:rPr dirty="0" sz="2350" spc="55">
                <a:latin typeface="Times New Roman"/>
                <a:cs typeface="Times New Roman"/>
              </a:rPr>
              <a:t>*</a:t>
            </a:r>
            <a:r>
              <a:rPr dirty="0" sz="2350" spc="-204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</a:t>
            </a:r>
            <a:r>
              <a:rPr dirty="0" sz="2350" spc="-10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arg</a:t>
            </a:r>
            <a:r>
              <a:rPr dirty="0" sz="2350" spc="-27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max</a:t>
            </a:r>
            <a:r>
              <a:rPr dirty="0" sz="2350" spc="-25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Score(</a:t>
            </a:r>
            <a:r>
              <a:rPr dirty="0" sz="2350" spc="15" i="1">
                <a:latin typeface="Times New Roman"/>
                <a:cs typeface="Times New Roman"/>
              </a:rPr>
              <a:t>S</a:t>
            </a:r>
            <a:r>
              <a:rPr dirty="0" sz="2350" spc="-380" i="1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algn="ctr" marR="586740">
              <a:lnSpc>
                <a:spcPct val="100000"/>
              </a:lnSpc>
              <a:spcBef>
                <a:spcPts val="100"/>
              </a:spcBef>
            </a:pPr>
            <a:r>
              <a:rPr dirty="0" sz="1350" spc="10" i="1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2600" y="1066800"/>
            <a:ext cx="1600200" cy="3332479"/>
          </a:xfrm>
          <a:custGeom>
            <a:avLst/>
            <a:gdLst/>
            <a:ahLst/>
            <a:cxnLst/>
            <a:rect l="l" t="t" r="r" b="b"/>
            <a:pathLst>
              <a:path w="1600200" h="3332479">
                <a:moveTo>
                  <a:pt x="1600200" y="838199"/>
                </a:moveTo>
                <a:lnTo>
                  <a:pt x="1600200" y="0"/>
                </a:lnTo>
                <a:lnTo>
                  <a:pt x="0" y="0"/>
                </a:lnTo>
                <a:lnTo>
                  <a:pt x="0" y="838200"/>
                </a:lnTo>
                <a:lnTo>
                  <a:pt x="933450" y="838200"/>
                </a:lnTo>
                <a:lnTo>
                  <a:pt x="1333500" y="2393263"/>
                </a:lnTo>
                <a:lnTo>
                  <a:pt x="1333500" y="838200"/>
                </a:lnTo>
                <a:lnTo>
                  <a:pt x="1600200" y="838199"/>
                </a:lnTo>
                <a:close/>
              </a:path>
              <a:path w="1600200" h="3332479">
                <a:moveTo>
                  <a:pt x="1575054" y="3332226"/>
                </a:moveTo>
                <a:lnTo>
                  <a:pt x="1333500" y="838200"/>
                </a:lnTo>
                <a:lnTo>
                  <a:pt x="1333500" y="2393263"/>
                </a:lnTo>
                <a:lnTo>
                  <a:pt x="1575054" y="3332226"/>
                </a:lnTo>
                <a:close/>
              </a:path>
            </a:pathLst>
          </a:custGeom>
          <a:solidFill>
            <a:srgbClr val="E21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65451" y="1162304"/>
            <a:ext cx="11747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FF9A"/>
                </a:solidFill>
                <a:latin typeface="Arial"/>
                <a:cs typeface="Arial"/>
              </a:rPr>
              <a:t>C =</a:t>
            </a:r>
            <a:r>
              <a:rPr dirty="0" sz="2000" spc="-65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9A"/>
                </a:solidFill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3500" y="1345961"/>
            <a:ext cx="1905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 spc="-425">
                <a:solidFill>
                  <a:srgbClr val="008000"/>
                </a:solidFill>
                <a:latin typeface="Arial"/>
                <a:cs typeface="Arial"/>
              </a:rPr>
              <a:t>func</a:t>
            </a:r>
            <a:r>
              <a:rPr dirty="0" baseline="18055" sz="3000" spc="-637">
                <a:solidFill>
                  <a:srgbClr val="FFFF9A"/>
                </a:solidFill>
                <a:latin typeface="Arial"/>
                <a:cs typeface="Arial"/>
              </a:rPr>
              <a:t>in</a:t>
            </a:r>
            <a:r>
              <a:rPr dirty="0" sz="3600" spc="-425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dirty="0" baseline="18055" sz="3000" spc="-637">
                <a:solidFill>
                  <a:srgbClr val="FFFF9A"/>
                </a:solidFill>
                <a:latin typeface="Arial"/>
                <a:cs typeface="Arial"/>
              </a:rPr>
              <a:t>r</a:t>
            </a:r>
            <a:r>
              <a:rPr dirty="0" sz="3600" spc="-425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dirty="0" baseline="18055" sz="3000" spc="-637">
                <a:solidFill>
                  <a:srgbClr val="FFFF9A"/>
                </a:solidFill>
                <a:latin typeface="Arial"/>
                <a:cs typeface="Arial"/>
              </a:rPr>
              <a:t>e</a:t>
            </a:r>
            <a:r>
              <a:rPr dirty="0" sz="3600" spc="-425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dirty="0" baseline="18055" sz="3000" spc="-637">
                <a:solidFill>
                  <a:srgbClr val="FFFF9A"/>
                </a:solidFill>
                <a:latin typeface="Arial"/>
                <a:cs typeface="Arial"/>
              </a:rPr>
              <a:t>gi</a:t>
            </a:r>
            <a:r>
              <a:rPr dirty="0" sz="3600" spc="-425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dirty="0" baseline="18055" sz="3000" spc="-637">
                <a:solidFill>
                  <a:srgbClr val="FFFF9A"/>
                </a:solidFill>
                <a:latin typeface="Arial"/>
                <a:cs typeface="Arial"/>
              </a:rPr>
              <a:t>on</a:t>
            </a:r>
            <a:r>
              <a:rPr dirty="0" sz="3600" spc="-425">
                <a:solidFill>
                  <a:srgbClr val="008000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25596" y="1371600"/>
            <a:ext cx="2623185" cy="2974975"/>
          </a:xfrm>
          <a:custGeom>
            <a:avLst/>
            <a:gdLst/>
            <a:ahLst/>
            <a:cxnLst/>
            <a:rect l="l" t="t" r="r" b="b"/>
            <a:pathLst>
              <a:path w="2623185" h="2974975">
                <a:moveTo>
                  <a:pt x="464058" y="2082991"/>
                </a:moveTo>
                <a:lnTo>
                  <a:pt x="464057" y="838200"/>
                </a:lnTo>
                <a:lnTo>
                  <a:pt x="0" y="2974848"/>
                </a:lnTo>
                <a:lnTo>
                  <a:pt x="464058" y="2082991"/>
                </a:lnTo>
                <a:close/>
              </a:path>
              <a:path w="2623185" h="2974975">
                <a:moveTo>
                  <a:pt x="2622804" y="838199"/>
                </a:moveTo>
                <a:lnTo>
                  <a:pt x="2622804" y="0"/>
                </a:lnTo>
                <a:lnTo>
                  <a:pt x="32003" y="0"/>
                </a:lnTo>
                <a:lnTo>
                  <a:pt x="32003" y="838200"/>
                </a:lnTo>
                <a:lnTo>
                  <a:pt x="464057" y="838200"/>
                </a:lnTo>
                <a:lnTo>
                  <a:pt x="464058" y="2082991"/>
                </a:lnTo>
                <a:lnTo>
                  <a:pt x="1111757" y="838200"/>
                </a:lnTo>
                <a:lnTo>
                  <a:pt x="2622804" y="838199"/>
                </a:lnTo>
                <a:close/>
              </a:path>
            </a:pathLst>
          </a:custGeom>
          <a:solidFill>
            <a:srgbClr val="E21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35221" y="1467104"/>
            <a:ext cx="203453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FF9A"/>
                </a:solidFill>
                <a:latin typeface="Arial"/>
                <a:cs typeface="Arial"/>
              </a:rPr>
              <a:t>B = </a:t>
            </a:r>
            <a:r>
              <a:rPr dirty="0" sz="2000" spc="-10">
                <a:solidFill>
                  <a:srgbClr val="FFFF9A"/>
                </a:solidFill>
                <a:latin typeface="Arial"/>
                <a:cs typeface="Arial"/>
              </a:rPr>
              <a:t>Baseline</a:t>
            </a:r>
            <a:r>
              <a:rPr dirty="0" sz="2000" spc="-25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9A"/>
                </a:solidFill>
                <a:latin typeface="Arial"/>
                <a:cs typeface="Arial"/>
              </a:rPr>
              <a:t>(e.g.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3803" y="1771903"/>
            <a:ext cx="20580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FF9A"/>
                </a:solidFill>
                <a:latin typeface="Arial"/>
                <a:cs typeface="Arial"/>
              </a:rPr>
              <a:t>Population at</a:t>
            </a:r>
            <a:r>
              <a:rPr dirty="0" sz="2000" spc="-25">
                <a:solidFill>
                  <a:srgbClr val="FFFF9A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9A"/>
                </a:solidFill>
                <a:latin typeface="Arial"/>
                <a:cs typeface="Arial"/>
              </a:rPr>
              <a:t>risk)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981200"/>
            <a:ext cx="3632200" cy="3810000"/>
          </a:xfrm>
          <a:custGeom>
            <a:avLst/>
            <a:gdLst/>
            <a:ahLst/>
            <a:cxnLst/>
            <a:rect l="l" t="t" r="r" b="b"/>
            <a:pathLst>
              <a:path w="3632200" h="3810000">
                <a:moveTo>
                  <a:pt x="0" y="0"/>
                </a:moveTo>
                <a:lnTo>
                  <a:pt x="0" y="3810000"/>
                </a:lnTo>
                <a:lnTo>
                  <a:pt x="3632200" y="3810000"/>
                </a:lnTo>
                <a:lnTo>
                  <a:pt x="363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41800" y="4191000"/>
            <a:ext cx="2311400" cy="1600200"/>
          </a:xfrm>
          <a:custGeom>
            <a:avLst/>
            <a:gdLst/>
            <a:ahLst/>
            <a:cxnLst/>
            <a:rect l="l" t="t" r="r" b="b"/>
            <a:pathLst>
              <a:path w="2311400" h="1600200">
                <a:moveTo>
                  <a:pt x="0" y="0"/>
                </a:moveTo>
                <a:lnTo>
                  <a:pt x="0" y="1600200"/>
                </a:lnTo>
                <a:lnTo>
                  <a:pt x="2311400" y="1600199"/>
                </a:lnTo>
                <a:lnTo>
                  <a:pt x="231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6256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796543"/>
            <a:ext cx="185420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0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Scoring  </a:t>
            </a:r>
            <a:r>
              <a:rPr dirty="0" spc="-1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6096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799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7600" y="2362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199"/>
                </a:lnTo>
                <a:lnTo>
                  <a:pt x="838200" y="838199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8802" y="2135377"/>
            <a:ext cx="2965450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665" indent="-342900">
              <a:lnSpc>
                <a:spcPts val="238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000" spc="-5">
                <a:latin typeface="Arial"/>
                <a:cs typeface="Arial"/>
              </a:rPr>
              <a:t>Define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lvl="1" marL="768350" marR="43180" indent="-285750">
              <a:lnSpc>
                <a:spcPts val="2170"/>
              </a:lnSpc>
              <a:spcBef>
                <a:spcPts val="45"/>
              </a:spcBef>
              <a:buChar char="–"/>
              <a:tabLst>
                <a:tab pos="767715" algn="l"/>
                <a:tab pos="7683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null </a:t>
            </a:r>
            <a:r>
              <a:rPr dirty="0" sz="1800" spc="-10">
                <a:latin typeface="Arial"/>
                <a:cs typeface="Arial"/>
              </a:rPr>
              <a:t>hypothesis 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: 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lvl="1" marL="767715" marR="339725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67715" algn="l"/>
                <a:tab pos="7683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alternative  </a:t>
            </a:r>
            <a:r>
              <a:rPr dirty="0" sz="1800" spc="-5">
                <a:latin typeface="Arial"/>
                <a:cs typeface="Arial"/>
              </a:rPr>
              <a:t>hypotheses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(S):  attack in region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1402" y="5222240"/>
            <a:ext cx="2077085" cy="5702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85750" marR="5080" indent="-285750">
              <a:lnSpc>
                <a:spcPts val="2130"/>
              </a:lnSpc>
              <a:spcBef>
                <a:spcPts val="195"/>
              </a:spcBef>
              <a:tabLst>
                <a:tab pos="285115" algn="l"/>
              </a:tabLst>
            </a:pPr>
            <a:r>
              <a:rPr dirty="0" sz="1800" spc="-5">
                <a:latin typeface="Arial"/>
                <a:cs typeface="Arial"/>
              </a:rPr>
              <a:t>–	To find </a:t>
            </a:r>
            <a:r>
              <a:rPr dirty="0" sz="1800">
                <a:latin typeface="Arial"/>
                <a:cs typeface="Arial"/>
              </a:rPr>
              <a:t>the most  </a:t>
            </a:r>
            <a:r>
              <a:rPr dirty="0" sz="1800" spc="-5">
                <a:latin typeface="Arial"/>
                <a:cs typeface="Arial"/>
              </a:rPr>
              <a:t>significant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4523" y="4783835"/>
            <a:ext cx="1423670" cy="0"/>
          </a:xfrm>
          <a:custGeom>
            <a:avLst/>
            <a:gdLst/>
            <a:ahLst/>
            <a:cxnLst/>
            <a:rect l="l" t="t" r="r" b="b"/>
            <a:pathLst>
              <a:path w="1423670" h="0">
                <a:moveTo>
                  <a:pt x="0" y="0"/>
                </a:moveTo>
                <a:lnTo>
                  <a:pt x="1423416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4202" y="4008373"/>
            <a:ext cx="3408679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900">
              <a:lnSpc>
                <a:spcPts val="2285"/>
              </a:lnSpc>
              <a:spcBef>
                <a:spcPts val="95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000" spc="-5">
                <a:latin typeface="Arial"/>
                <a:cs typeface="Arial"/>
              </a:rPr>
              <a:t>Derive a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ts val="2285"/>
              </a:lnSpc>
            </a:pPr>
            <a:r>
              <a:rPr dirty="0" sz="2000" spc="-10" i="1">
                <a:latin typeface="Arial"/>
                <a:cs typeface="Arial"/>
              </a:rPr>
              <a:t>Score(S) </a:t>
            </a:r>
            <a:r>
              <a:rPr dirty="0" sz="2000" spc="-5" i="1">
                <a:latin typeface="Arial"/>
                <a:cs typeface="Arial"/>
              </a:rPr>
              <a:t>= </a:t>
            </a:r>
            <a:r>
              <a:rPr dirty="0" sz="2000" spc="-10" i="1">
                <a:latin typeface="Arial"/>
                <a:cs typeface="Arial"/>
              </a:rPr>
              <a:t>Score(C,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B).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25"/>
              </a:spcBef>
              <a:tabLst>
                <a:tab pos="805815" algn="l"/>
                <a:tab pos="3054985" algn="l"/>
              </a:tabLst>
            </a:pP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ikelihoo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ratio</a:t>
            </a:r>
            <a:r>
              <a:rPr dirty="0" sz="1800">
                <a:latin typeface="Arial"/>
                <a:cs typeface="Arial"/>
              </a:rPr>
              <a:t>:	</a:t>
            </a:r>
            <a:r>
              <a:rPr dirty="0" baseline="4761" sz="2625" spc="22">
                <a:latin typeface="Times New Roman"/>
                <a:cs typeface="Times New Roman"/>
              </a:rPr>
              <a:t>Sco</a:t>
            </a:r>
            <a:endParaRPr baseline="4761" sz="26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7924" y="4410360"/>
            <a:ext cx="2833370" cy="12865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r" marR="215265">
              <a:lnSpc>
                <a:spcPct val="100000"/>
              </a:lnSpc>
              <a:spcBef>
                <a:spcPts val="509"/>
              </a:spcBef>
            </a:pPr>
            <a:r>
              <a:rPr dirty="0" baseline="-36507" sz="2625" spc="44">
                <a:latin typeface="Times New Roman"/>
                <a:cs typeface="Times New Roman"/>
              </a:rPr>
              <a:t>re(</a:t>
            </a:r>
            <a:r>
              <a:rPr dirty="0" baseline="-36507" sz="2625" spc="44" i="1">
                <a:latin typeface="Times New Roman"/>
                <a:cs typeface="Times New Roman"/>
              </a:rPr>
              <a:t>S</a:t>
            </a:r>
            <a:r>
              <a:rPr dirty="0" baseline="-36507" sz="2625" spc="-419" i="1">
                <a:latin typeface="Times New Roman"/>
                <a:cs typeface="Times New Roman"/>
              </a:rPr>
              <a:t> </a:t>
            </a:r>
            <a:r>
              <a:rPr dirty="0" baseline="-36507" sz="2625" spc="15">
                <a:latin typeface="Times New Roman"/>
                <a:cs typeface="Times New Roman"/>
              </a:rPr>
              <a:t>)</a:t>
            </a:r>
            <a:r>
              <a:rPr dirty="0" baseline="-36507" sz="2625" spc="-67">
                <a:latin typeface="Times New Roman"/>
                <a:cs typeface="Times New Roman"/>
              </a:rPr>
              <a:t> </a:t>
            </a:r>
            <a:r>
              <a:rPr dirty="0" baseline="-36507" sz="2625" spc="30">
                <a:latin typeface="Symbol"/>
                <a:cs typeface="Symbol"/>
              </a:rPr>
              <a:t></a:t>
            </a:r>
            <a:r>
              <a:rPr dirty="0" baseline="-36507" sz="2625" spc="232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1</a:t>
            </a:r>
            <a:r>
              <a:rPr dirty="0" sz="1750" spc="15">
                <a:latin typeface="Times New Roman"/>
                <a:cs typeface="Times New Roman"/>
              </a:rPr>
              <a:t>(</a:t>
            </a:r>
            <a:r>
              <a:rPr dirty="0" sz="1750" spc="15" i="1">
                <a:latin typeface="Times New Roman"/>
                <a:cs typeface="Times New Roman"/>
              </a:rPr>
              <a:t>S</a:t>
            </a:r>
            <a:r>
              <a:rPr dirty="0" sz="1750" spc="-280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))</a:t>
            </a:r>
            <a:endParaRPr sz="1750">
              <a:latin typeface="Times New Roman"/>
              <a:cs typeface="Times New Roman"/>
            </a:endParaRPr>
          </a:p>
          <a:p>
            <a:pPr marL="1353820">
              <a:lnSpc>
                <a:spcPct val="100000"/>
              </a:lnSpc>
              <a:spcBef>
                <a:spcPts val="420"/>
              </a:spcBef>
            </a:pP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1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0</a:t>
            </a:r>
            <a:r>
              <a:rPr dirty="0" sz="1750" spc="1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algn="r" marR="123825">
              <a:lnSpc>
                <a:spcPct val="100000"/>
              </a:lnSpc>
              <a:spcBef>
                <a:spcPts val="350"/>
              </a:spcBef>
            </a:pPr>
            <a:r>
              <a:rPr dirty="0" sz="2350" spc="55" i="1">
                <a:latin typeface="Times New Roman"/>
                <a:cs typeface="Times New Roman"/>
              </a:rPr>
              <a:t>S</a:t>
            </a:r>
            <a:r>
              <a:rPr dirty="0" sz="2350" spc="55">
                <a:latin typeface="Times New Roman"/>
                <a:cs typeface="Times New Roman"/>
              </a:rPr>
              <a:t>*</a:t>
            </a:r>
            <a:r>
              <a:rPr dirty="0" sz="2350" spc="-204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</a:t>
            </a:r>
            <a:r>
              <a:rPr dirty="0" sz="2350" spc="-10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arg</a:t>
            </a:r>
            <a:r>
              <a:rPr dirty="0" sz="2350" spc="-27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max</a:t>
            </a:r>
            <a:r>
              <a:rPr dirty="0" sz="2350" spc="-25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Score(</a:t>
            </a:r>
            <a:r>
              <a:rPr dirty="0" sz="2350" spc="15" i="1">
                <a:latin typeface="Times New Roman"/>
                <a:cs typeface="Times New Roman"/>
              </a:rPr>
              <a:t>S</a:t>
            </a:r>
            <a:r>
              <a:rPr dirty="0" sz="2350" spc="-380" i="1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algn="ctr" marR="599440">
              <a:lnSpc>
                <a:spcPct val="100000"/>
              </a:lnSpc>
              <a:spcBef>
                <a:spcPts val="100"/>
              </a:spcBef>
            </a:pPr>
            <a:r>
              <a:rPr dirty="0" sz="1350" spc="10" i="1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8976" y="1066800"/>
            <a:ext cx="4612005" cy="2514600"/>
          </a:xfrm>
          <a:custGeom>
            <a:avLst/>
            <a:gdLst/>
            <a:ahLst/>
            <a:cxnLst/>
            <a:rect l="l" t="t" r="r" b="b"/>
            <a:pathLst>
              <a:path w="4612005" h="2514600">
                <a:moveTo>
                  <a:pt x="801624" y="2095500"/>
                </a:moveTo>
                <a:lnTo>
                  <a:pt x="801624" y="1466850"/>
                </a:lnTo>
                <a:lnTo>
                  <a:pt x="0" y="1828800"/>
                </a:lnTo>
                <a:lnTo>
                  <a:pt x="801624" y="2095500"/>
                </a:lnTo>
                <a:close/>
              </a:path>
              <a:path w="4612005" h="2514600">
                <a:moveTo>
                  <a:pt x="4611624" y="2514599"/>
                </a:moveTo>
                <a:lnTo>
                  <a:pt x="4611624" y="0"/>
                </a:lnTo>
                <a:lnTo>
                  <a:pt x="801624" y="0"/>
                </a:lnTo>
                <a:lnTo>
                  <a:pt x="801624" y="2514600"/>
                </a:lnTo>
                <a:lnTo>
                  <a:pt x="4611624" y="25145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98976" y="1066800"/>
            <a:ext cx="4612005" cy="2514600"/>
          </a:xfrm>
          <a:custGeom>
            <a:avLst/>
            <a:gdLst/>
            <a:ahLst/>
            <a:cxnLst/>
            <a:rect l="l" t="t" r="r" b="b"/>
            <a:pathLst>
              <a:path w="4612005" h="2514600">
                <a:moveTo>
                  <a:pt x="801624" y="0"/>
                </a:moveTo>
                <a:lnTo>
                  <a:pt x="801624" y="1466850"/>
                </a:lnTo>
                <a:lnTo>
                  <a:pt x="0" y="1828800"/>
                </a:lnTo>
                <a:lnTo>
                  <a:pt x="801624" y="2095500"/>
                </a:lnTo>
                <a:lnTo>
                  <a:pt x="801624" y="2514600"/>
                </a:lnTo>
                <a:lnTo>
                  <a:pt x="4611624" y="2514599"/>
                </a:lnTo>
                <a:lnTo>
                  <a:pt x="4611624" y="0"/>
                </a:lnTo>
                <a:lnTo>
                  <a:pt x="1436370" y="0"/>
                </a:lnTo>
                <a:lnTo>
                  <a:pt x="80162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60340" y="1238504"/>
            <a:ext cx="2889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Example: Kulldorf’s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302" y="1847342"/>
            <a:ext cx="16573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7185" algn="l"/>
              </a:tabLst>
            </a:pPr>
            <a:r>
              <a:rPr dirty="0" sz="13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3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30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6191" y="1695703"/>
            <a:ext cx="33356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Assumption: c ~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Poisson(qb</a:t>
            </a:r>
            <a:r>
              <a:rPr dirty="0" sz="20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0800" y="2000198"/>
            <a:ext cx="277304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dirty="0" sz="2000" spc="-5" i="1">
                <a:latin typeface="Arial"/>
                <a:cs typeface="Arial"/>
              </a:rPr>
              <a:t>H</a:t>
            </a:r>
            <a:r>
              <a:rPr dirty="0" baseline="-21367" sz="1950" spc="-7" i="1">
                <a:latin typeface="Arial"/>
                <a:cs typeface="Arial"/>
              </a:rPr>
              <a:t>0</a:t>
            </a:r>
            <a:r>
              <a:rPr dirty="0" sz="2000" spc="-5" i="1">
                <a:latin typeface="Arial"/>
                <a:cs typeface="Arial"/>
              </a:rPr>
              <a:t>: q = q</a:t>
            </a:r>
            <a:r>
              <a:rPr dirty="0" baseline="-21367" sz="1950" spc="-7" i="1">
                <a:latin typeface="Arial"/>
                <a:cs typeface="Arial"/>
              </a:rPr>
              <a:t>all</a:t>
            </a:r>
            <a:r>
              <a:rPr dirty="0" baseline="-21367" sz="1950" spc="254" i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everywhere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dirty="0" sz="2000" spc="-5" i="1">
                <a:latin typeface="Arial"/>
                <a:cs typeface="Arial"/>
              </a:rPr>
              <a:t>H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: q = q</a:t>
            </a:r>
            <a:r>
              <a:rPr dirty="0" baseline="-21367" sz="1950" spc="-7" i="1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inside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region,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0774" y="3067303"/>
            <a:ext cx="25419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q = q</a:t>
            </a:r>
            <a:r>
              <a:rPr dirty="0" baseline="-21367" sz="1950" spc="-7" i="1">
                <a:latin typeface="Arial"/>
                <a:cs typeface="Arial"/>
              </a:rPr>
              <a:t>out </a:t>
            </a:r>
            <a:r>
              <a:rPr dirty="0" sz="2000" spc="-5">
                <a:latin typeface="Arial"/>
                <a:cs typeface="Arial"/>
              </a:rPr>
              <a:t>outside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981200"/>
            <a:ext cx="3632200" cy="3810000"/>
          </a:xfrm>
          <a:custGeom>
            <a:avLst/>
            <a:gdLst/>
            <a:ahLst/>
            <a:cxnLst/>
            <a:rect l="l" t="t" r="r" b="b"/>
            <a:pathLst>
              <a:path w="3632200" h="3810000">
                <a:moveTo>
                  <a:pt x="0" y="0"/>
                </a:moveTo>
                <a:lnTo>
                  <a:pt x="0" y="3810000"/>
                </a:lnTo>
                <a:lnTo>
                  <a:pt x="3632200" y="3810000"/>
                </a:lnTo>
                <a:lnTo>
                  <a:pt x="3632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41800" y="4191000"/>
            <a:ext cx="2311400" cy="1600200"/>
          </a:xfrm>
          <a:custGeom>
            <a:avLst/>
            <a:gdLst/>
            <a:ahLst/>
            <a:cxnLst/>
            <a:rect l="l" t="t" r="r" b="b"/>
            <a:pathLst>
              <a:path w="2311400" h="1600200">
                <a:moveTo>
                  <a:pt x="0" y="0"/>
                </a:moveTo>
                <a:lnTo>
                  <a:pt x="0" y="1600200"/>
                </a:lnTo>
                <a:lnTo>
                  <a:pt x="2311400" y="1600199"/>
                </a:lnTo>
                <a:lnTo>
                  <a:pt x="231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81600" y="625602"/>
            <a:ext cx="4191000" cy="333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796543"/>
            <a:ext cx="185420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0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Scoring  </a:t>
            </a:r>
            <a:r>
              <a:rPr dirty="0" spc="-1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5181600" y="609600"/>
            <a:ext cx="4191000" cy="3352800"/>
          </a:xfrm>
          <a:custGeom>
            <a:avLst/>
            <a:gdLst/>
            <a:ahLst/>
            <a:cxnLst/>
            <a:rect l="l" t="t" r="r" b="b"/>
            <a:pathLst>
              <a:path w="4191000" h="3352800">
                <a:moveTo>
                  <a:pt x="0" y="0"/>
                </a:moveTo>
                <a:lnTo>
                  <a:pt x="0" y="3352800"/>
                </a:lnTo>
                <a:lnTo>
                  <a:pt x="4191000" y="3352799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7600" y="2362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0" y="838199"/>
                </a:lnTo>
                <a:lnTo>
                  <a:pt x="838200" y="838199"/>
                </a:lnTo>
                <a:lnTo>
                  <a:pt x="838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8802" y="2135377"/>
            <a:ext cx="2965450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665" indent="-342900">
              <a:lnSpc>
                <a:spcPts val="238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dirty="0" sz="2000" spc="-5">
                <a:latin typeface="Arial"/>
                <a:cs typeface="Arial"/>
              </a:rPr>
              <a:t>Define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models</a:t>
            </a:r>
            <a:r>
              <a:rPr dirty="0" sz="2000" spc="-5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lvl="1" marL="768350" marR="43180" indent="-285750">
              <a:lnSpc>
                <a:spcPts val="2170"/>
              </a:lnSpc>
              <a:spcBef>
                <a:spcPts val="45"/>
              </a:spcBef>
              <a:buChar char="–"/>
              <a:tabLst>
                <a:tab pos="767715" algn="l"/>
                <a:tab pos="7683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null </a:t>
            </a:r>
            <a:r>
              <a:rPr dirty="0" sz="1800" spc="-10">
                <a:latin typeface="Arial"/>
                <a:cs typeface="Arial"/>
              </a:rPr>
              <a:t>hypothesis 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: no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lvl="1" marL="767715" marR="339725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67715" algn="l"/>
                <a:tab pos="768350" algn="l"/>
              </a:tabLst>
            </a:pP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alternative  </a:t>
            </a:r>
            <a:r>
              <a:rPr dirty="0" sz="1800" spc="-5">
                <a:latin typeface="Arial"/>
                <a:cs typeface="Arial"/>
              </a:rPr>
              <a:t>hypotheses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baseline="-23148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(S):  attack in region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1402" y="5222240"/>
            <a:ext cx="2077085" cy="5702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85750" marR="5080" indent="-285750">
              <a:lnSpc>
                <a:spcPts val="2130"/>
              </a:lnSpc>
              <a:spcBef>
                <a:spcPts val="195"/>
              </a:spcBef>
              <a:tabLst>
                <a:tab pos="285115" algn="l"/>
              </a:tabLst>
            </a:pPr>
            <a:r>
              <a:rPr dirty="0" sz="1800" spc="-5">
                <a:latin typeface="Arial"/>
                <a:cs typeface="Arial"/>
              </a:rPr>
              <a:t>–	To find </a:t>
            </a:r>
            <a:r>
              <a:rPr dirty="0" sz="1800">
                <a:latin typeface="Arial"/>
                <a:cs typeface="Arial"/>
              </a:rPr>
              <a:t>the most  </a:t>
            </a:r>
            <a:r>
              <a:rPr dirty="0" sz="1800" spc="-5">
                <a:latin typeface="Arial"/>
                <a:cs typeface="Arial"/>
              </a:rPr>
              <a:t>significant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region: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4523" y="4783835"/>
            <a:ext cx="1423670" cy="0"/>
          </a:xfrm>
          <a:custGeom>
            <a:avLst/>
            <a:gdLst/>
            <a:ahLst/>
            <a:cxnLst/>
            <a:rect l="l" t="t" r="r" b="b"/>
            <a:pathLst>
              <a:path w="1423670" h="0">
                <a:moveTo>
                  <a:pt x="0" y="0"/>
                </a:moveTo>
                <a:lnTo>
                  <a:pt x="1423416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4202" y="4008373"/>
            <a:ext cx="3408679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900">
              <a:lnSpc>
                <a:spcPts val="2285"/>
              </a:lnSpc>
              <a:spcBef>
                <a:spcPts val="95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000" spc="-5">
                <a:latin typeface="Arial"/>
                <a:cs typeface="Arial"/>
              </a:rPr>
              <a:t>Derive a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342900">
              <a:lnSpc>
                <a:spcPts val="2285"/>
              </a:lnSpc>
            </a:pPr>
            <a:r>
              <a:rPr dirty="0" sz="2000" spc="-10" i="1">
                <a:latin typeface="Arial"/>
                <a:cs typeface="Arial"/>
              </a:rPr>
              <a:t>Score(S) </a:t>
            </a:r>
            <a:r>
              <a:rPr dirty="0" sz="2000" spc="-5" i="1">
                <a:latin typeface="Arial"/>
                <a:cs typeface="Arial"/>
              </a:rPr>
              <a:t>= </a:t>
            </a:r>
            <a:r>
              <a:rPr dirty="0" sz="2000" spc="-10" i="1">
                <a:latin typeface="Arial"/>
                <a:cs typeface="Arial"/>
              </a:rPr>
              <a:t>Score(C,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B).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25"/>
              </a:spcBef>
              <a:tabLst>
                <a:tab pos="805815" algn="l"/>
                <a:tab pos="3054985" algn="l"/>
              </a:tabLst>
            </a:pP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5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ikelihoo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ratio</a:t>
            </a:r>
            <a:r>
              <a:rPr dirty="0" sz="1800">
                <a:latin typeface="Arial"/>
                <a:cs typeface="Arial"/>
              </a:rPr>
              <a:t>:	</a:t>
            </a:r>
            <a:r>
              <a:rPr dirty="0" baseline="4761" sz="2625" spc="22">
                <a:latin typeface="Times New Roman"/>
                <a:cs typeface="Times New Roman"/>
              </a:rPr>
              <a:t>Sco</a:t>
            </a:r>
            <a:endParaRPr baseline="4761" sz="26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7924" y="4410360"/>
            <a:ext cx="2833370" cy="12865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r" marR="215265">
              <a:lnSpc>
                <a:spcPct val="100000"/>
              </a:lnSpc>
              <a:spcBef>
                <a:spcPts val="509"/>
              </a:spcBef>
            </a:pPr>
            <a:r>
              <a:rPr dirty="0" baseline="-36507" sz="2625" spc="44">
                <a:latin typeface="Times New Roman"/>
                <a:cs typeface="Times New Roman"/>
              </a:rPr>
              <a:t>re(</a:t>
            </a:r>
            <a:r>
              <a:rPr dirty="0" baseline="-36507" sz="2625" spc="44" i="1">
                <a:latin typeface="Times New Roman"/>
                <a:cs typeface="Times New Roman"/>
              </a:rPr>
              <a:t>S</a:t>
            </a:r>
            <a:r>
              <a:rPr dirty="0" baseline="-36507" sz="2625" spc="-419" i="1">
                <a:latin typeface="Times New Roman"/>
                <a:cs typeface="Times New Roman"/>
              </a:rPr>
              <a:t> </a:t>
            </a:r>
            <a:r>
              <a:rPr dirty="0" baseline="-36507" sz="2625" spc="15">
                <a:latin typeface="Times New Roman"/>
                <a:cs typeface="Times New Roman"/>
              </a:rPr>
              <a:t>)</a:t>
            </a:r>
            <a:r>
              <a:rPr dirty="0" baseline="-36507" sz="2625" spc="-67">
                <a:latin typeface="Times New Roman"/>
                <a:cs typeface="Times New Roman"/>
              </a:rPr>
              <a:t> </a:t>
            </a:r>
            <a:r>
              <a:rPr dirty="0" baseline="-36507" sz="2625" spc="30">
                <a:latin typeface="Symbol"/>
                <a:cs typeface="Symbol"/>
              </a:rPr>
              <a:t></a:t>
            </a:r>
            <a:r>
              <a:rPr dirty="0" baseline="-36507" sz="2625" spc="232">
                <a:latin typeface="Times New Roman"/>
                <a:cs typeface="Times New Roman"/>
              </a:rPr>
              <a:t> </a:t>
            </a: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1</a:t>
            </a:r>
            <a:r>
              <a:rPr dirty="0" sz="1750" spc="15">
                <a:latin typeface="Times New Roman"/>
                <a:cs typeface="Times New Roman"/>
              </a:rPr>
              <a:t>(</a:t>
            </a:r>
            <a:r>
              <a:rPr dirty="0" sz="1750" spc="15" i="1">
                <a:latin typeface="Times New Roman"/>
                <a:cs typeface="Times New Roman"/>
              </a:rPr>
              <a:t>S</a:t>
            </a:r>
            <a:r>
              <a:rPr dirty="0" sz="1750" spc="-280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))</a:t>
            </a:r>
            <a:endParaRPr sz="1750">
              <a:latin typeface="Times New Roman"/>
              <a:cs typeface="Times New Roman"/>
            </a:endParaRPr>
          </a:p>
          <a:p>
            <a:pPr marL="1353820">
              <a:lnSpc>
                <a:spcPct val="100000"/>
              </a:lnSpc>
              <a:spcBef>
                <a:spcPts val="420"/>
              </a:spcBef>
            </a:pPr>
            <a:r>
              <a:rPr dirty="0" sz="1750" spc="30" i="1">
                <a:latin typeface="Times New Roman"/>
                <a:cs typeface="Times New Roman"/>
              </a:rPr>
              <a:t>L</a:t>
            </a:r>
            <a:r>
              <a:rPr dirty="0" sz="1750" spc="30">
                <a:latin typeface="Times New Roman"/>
                <a:cs typeface="Times New Roman"/>
              </a:rPr>
              <a:t>(Data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Times New Roman"/>
                <a:cs typeface="Times New Roman"/>
              </a:rPr>
              <a:t>H</a:t>
            </a:r>
            <a:r>
              <a:rPr dirty="0" sz="1750" spc="-175" i="1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0</a:t>
            </a:r>
            <a:r>
              <a:rPr dirty="0" sz="1750" spc="1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algn="r" marR="123825">
              <a:lnSpc>
                <a:spcPct val="100000"/>
              </a:lnSpc>
              <a:spcBef>
                <a:spcPts val="350"/>
              </a:spcBef>
            </a:pPr>
            <a:r>
              <a:rPr dirty="0" sz="2350" spc="55" i="1">
                <a:latin typeface="Times New Roman"/>
                <a:cs typeface="Times New Roman"/>
              </a:rPr>
              <a:t>S</a:t>
            </a:r>
            <a:r>
              <a:rPr dirty="0" sz="2350" spc="55">
                <a:latin typeface="Times New Roman"/>
                <a:cs typeface="Times New Roman"/>
              </a:rPr>
              <a:t>*</a:t>
            </a:r>
            <a:r>
              <a:rPr dirty="0" sz="2350" spc="-204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</a:t>
            </a:r>
            <a:r>
              <a:rPr dirty="0" sz="2350" spc="-10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arg</a:t>
            </a:r>
            <a:r>
              <a:rPr dirty="0" sz="2350" spc="-27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max</a:t>
            </a:r>
            <a:r>
              <a:rPr dirty="0" sz="2350" spc="-25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Score(</a:t>
            </a:r>
            <a:r>
              <a:rPr dirty="0" sz="2350" spc="15" i="1">
                <a:latin typeface="Times New Roman"/>
                <a:cs typeface="Times New Roman"/>
              </a:rPr>
              <a:t>S</a:t>
            </a:r>
            <a:r>
              <a:rPr dirty="0" sz="2350" spc="-380" i="1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algn="ctr" marR="599440">
              <a:lnSpc>
                <a:spcPct val="100000"/>
              </a:lnSpc>
              <a:spcBef>
                <a:spcPts val="100"/>
              </a:spcBef>
            </a:pPr>
            <a:r>
              <a:rPr dirty="0" sz="1350" spc="10" i="1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8976" y="1066800"/>
            <a:ext cx="4612005" cy="2514600"/>
          </a:xfrm>
          <a:custGeom>
            <a:avLst/>
            <a:gdLst/>
            <a:ahLst/>
            <a:cxnLst/>
            <a:rect l="l" t="t" r="r" b="b"/>
            <a:pathLst>
              <a:path w="4612005" h="2514600">
                <a:moveTo>
                  <a:pt x="801624" y="2095500"/>
                </a:moveTo>
                <a:lnTo>
                  <a:pt x="801624" y="1466850"/>
                </a:lnTo>
                <a:lnTo>
                  <a:pt x="0" y="1828800"/>
                </a:lnTo>
                <a:lnTo>
                  <a:pt x="801624" y="2095500"/>
                </a:lnTo>
                <a:close/>
              </a:path>
              <a:path w="4612005" h="2514600">
                <a:moveTo>
                  <a:pt x="4611624" y="2514599"/>
                </a:moveTo>
                <a:lnTo>
                  <a:pt x="4611624" y="0"/>
                </a:lnTo>
                <a:lnTo>
                  <a:pt x="801624" y="0"/>
                </a:lnTo>
                <a:lnTo>
                  <a:pt x="801624" y="2514600"/>
                </a:lnTo>
                <a:lnTo>
                  <a:pt x="4611624" y="25145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98976" y="1066800"/>
            <a:ext cx="4612005" cy="2514600"/>
          </a:xfrm>
          <a:custGeom>
            <a:avLst/>
            <a:gdLst/>
            <a:ahLst/>
            <a:cxnLst/>
            <a:rect l="l" t="t" r="r" b="b"/>
            <a:pathLst>
              <a:path w="4612005" h="2514600">
                <a:moveTo>
                  <a:pt x="801624" y="0"/>
                </a:moveTo>
                <a:lnTo>
                  <a:pt x="801624" y="1466850"/>
                </a:lnTo>
                <a:lnTo>
                  <a:pt x="0" y="1828800"/>
                </a:lnTo>
                <a:lnTo>
                  <a:pt x="801624" y="2095500"/>
                </a:lnTo>
                <a:lnTo>
                  <a:pt x="801624" y="2514600"/>
                </a:lnTo>
                <a:lnTo>
                  <a:pt x="4611624" y="2514599"/>
                </a:lnTo>
                <a:lnTo>
                  <a:pt x="4611624" y="0"/>
                </a:lnTo>
                <a:lnTo>
                  <a:pt x="1436370" y="0"/>
                </a:lnTo>
                <a:lnTo>
                  <a:pt x="801624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60340" y="1238504"/>
            <a:ext cx="28898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Example: Kulldorf’s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302" y="1847342"/>
            <a:ext cx="16573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7185" algn="l"/>
              </a:tabLst>
            </a:pPr>
            <a:r>
              <a:rPr dirty="0" sz="13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30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30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6191" y="1695703"/>
            <a:ext cx="33356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Assumption: c ~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Poisson(qb</a:t>
            </a:r>
            <a:r>
              <a:rPr dirty="0" sz="20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0800" y="2000198"/>
            <a:ext cx="2773045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dirty="0" sz="2000" spc="-5" i="1">
                <a:latin typeface="Arial"/>
                <a:cs typeface="Arial"/>
              </a:rPr>
              <a:t>H</a:t>
            </a:r>
            <a:r>
              <a:rPr dirty="0" baseline="-21367" sz="1950" spc="-7" i="1">
                <a:latin typeface="Arial"/>
                <a:cs typeface="Arial"/>
              </a:rPr>
              <a:t>0</a:t>
            </a:r>
            <a:r>
              <a:rPr dirty="0" sz="2000" spc="-5" i="1">
                <a:latin typeface="Arial"/>
                <a:cs typeface="Arial"/>
              </a:rPr>
              <a:t>: q = q</a:t>
            </a:r>
            <a:r>
              <a:rPr dirty="0" baseline="-21367" sz="1950" spc="-7" i="1">
                <a:latin typeface="Arial"/>
                <a:cs typeface="Arial"/>
              </a:rPr>
              <a:t>all</a:t>
            </a:r>
            <a:r>
              <a:rPr dirty="0" baseline="-21367" sz="1950" spc="254" i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everywhere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dirty="0" sz="2000" spc="-5" i="1">
                <a:latin typeface="Arial"/>
                <a:cs typeface="Arial"/>
              </a:rPr>
              <a:t>H</a:t>
            </a:r>
            <a:r>
              <a:rPr dirty="0" baseline="-21367" sz="1950" spc="-7" i="1">
                <a:latin typeface="Arial"/>
                <a:cs typeface="Arial"/>
              </a:rPr>
              <a:t>1</a:t>
            </a:r>
            <a:r>
              <a:rPr dirty="0" sz="2000" spc="-5" i="1">
                <a:latin typeface="Arial"/>
                <a:cs typeface="Arial"/>
              </a:rPr>
              <a:t>: q = q</a:t>
            </a:r>
            <a:r>
              <a:rPr dirty="0" baseline="-21367" sz="1950" spc="-7" i="1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inside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region,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0774" y="3067303"/>
            <a:ext cx="25419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Arial"/>
                <a:cs typeface="Arial"/>
              </a:rPr>
              <a:t>q = q</a:t>
            </a:r>
            <a:r>
              <a:rPr dirty="0" baseline="-21367" sz="1950" spc="-7" i="1">
                <a:latin typeface="Arial"/>
                <a:cs typeface="Arial"/>
              </a:rPr>
              <a:t>out </a:t>
            </a:r>
            <a:r>
              <a:rPr dirty="0" sz="2000" spc="-5">
                <a:latin typeface="Arial"/>
                <a:cs typeface="Arial"/>
              </a:rPr>
              <a:t>outside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2822" y="6019800"/>
            <a:ext cx="7367905" cy="784225"/>
          </a:xfrm>
          <a:custGeom>
            <a:avLst/>
            <a:gdLst/>
            <a:ahLst/>
            <a:cxnLst/>
            <a:rect l="l" t="t" r="r" b="b"/>
            <a:pathLst>
              <a:path w="7367905" h="784225">
                <a:moveTo>
                  <a:pt x="0" y="0"/>
                </a:moveTo>
                <a:lnTo>
                  <a:pt x="0" y="784098"/>
                </a:lnTo>
                <a:lnTo>
                  <a:pt x="7367778" y="784098"/>
                </a:lnTo>
                <a:lnTo>
                  <a:pt x="7367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93577" y="6424407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 h="0">
                <a:moveTo>
                  <a:pt x="0" y="0"/>
                </a:moveTo>
                <a:lnTo>
                  <a:pt x="287280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34294" y="6424407"/>
            <a:ext cx="1064895" cy="0"/>
          </a:xfrm>
          <a:custGeom>
            <a:avLst/>
            <a:gdLst/>
            <a:ahLst/>
            <a:cxnLst/>
            <a:rect l="l" t="t" r="r" b="b"/>
            <a:pathLst>
              <a:path w="1064895" h="0">
                <a:moveTo>
                  <a:pt x="0" y="0"/>
                </a:moveTo>
                <a:lnTo>
                  <a:pt x="1064525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42246" y="642440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 h="0">
                <a:moveTo>
                  <a:pt x="0" y="0"/>
                </a:moveTo>
                <a:lnTo>
                  <a:pt x="503688" y="0"/>
                </a:lnTo>
              </a:path>
            </a:pathLst>
          </a:custGeom>
          <a:ln w="12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21962" y="6421384"/>
            <a:ext cx="5271770" cy="3898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52370" algn="l"/>
                <a:tab pos="4854575" algn="l"/>
              </a:tabLst>
            </a:pPr>
            <a:r>
              <a:rPr dirty="0" sz="2350" spc="20" i="1">
                <a:latin typeface="Times New Roman"/>
                <a:cs typeface="Times New Roman"/>
              </a:rPr>
              <a:t>B	B </a:t>
            </a:r>
            <a:r>
              <a:rPr dirty="0" sz="1400" spc="-5" i="1">
                <a:latin typeface="Times New Roman"/>
                <a:cs typeface="Times New Roman"/>
              </a:rPr>
              <a:t>tot</a:t>
            </a:r>
            <a:r>
              <a:rPr dirty="0" sz="1400" spc="135" i="1">
                <a:latin typeface="Times New Roman"/>
                <a:cs typeface="Times New Roman"/>
              </a:rPr>
              <a:t> </a:t>
            </a:r>
            <a:r>
              <a:rPr dirty="0" sz="2350" spc="20">
                <a:latin typeface="Symbol"/>
                <a:cs typeface="Symbol"/>
              </a:rPr>
              <a:t></a:t>
            </a:r>
            <a:r>
              <a:rPr dirty="0" sz="2350" spc="204">
                <a:latin typeface="Times New Roman"/>
                <a:cs typeface="Times New Roman"/>
              </a:rPr>
              <a:t> </a:t>
            </a:r>
            <a:r>
              <a:rPr dirty="0" sz="2350" spc="20" i="1">
                <a:latin typeface="Times New Roman"/>
                <a:cs typeface="Times New Roman"/>
              </a:rPr>
              <a:t>B	B</a:t>
            </a:r>
            <a:r>
              <a:rPr dirty="0" sz="2350" spc="-40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tot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7804" y="5993148"/>
            <a:ext cx="471805" cy="3898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40"/>
              </a:spcBef>
              <a:buFont typeface="Symbol"/>
              <a:buChar char=""/>
              <a:tabLst>
                <a:tab pos="257175" algn="l"/>
              </a:tabLst>
            </a:pPr>
            <a:r>
              <a:rPr dirty="0" sz="2350" spc="25" i="1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6754" y="6184395"/>
            <a:ext cx="7287895" cy="3898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949450" algn="l"/>
                <a:tab pos="2295525" algn="l"/>
                <a:tab pos="4389755" algn="l"/>
                <a:tab pos="5513070" algn="l"/>
                <a:tab pos="6797675" algn="l"/>
              </a:tabLst>
            </a:pPr>
            <a:r>
              <a:rPr dirty="0" sz="2350" spc="25" i="1">
                <a:latin typeface="Times New Roman"/>
                <a:cs typeface="Times New Roman"/>
              </a:rPr>
              <a:t>D </a:t>
            </a:r>
            <a:r>
              <a:rPr dirty="0" sz="2350" spc="10">
                <a:latin typeface="Times New Roman"/>
                <a:cs typeface="Times New Roman"/>
              </a:rPr>
              <a:t>( </a:t>
            </a:r>
            <a:r>
              <a:rPr dirty="0" sz="2350" spc="20" i="1">
                <a:latin typeface="Times New Roman"/>
                <a:cs typeface="Times New Roman"/>
              </a:rPr>
              <a:t>S</a:t>
            </a:r>
            <a:r>
              <a:rPr dirty="0" sz="2350" spc="-355" i="1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) </a:t>
            </a:r>
            <a:r>
              <a:rPr dirty="0" sz="2350" spc="20">
                <a:latin typeface="Symbol"/>
                <a:cs typeface="Symbol"/>
              </a:rPr>
              <a:t></a:t>
            </a:r>
            <a:r>
              <a:rPr dirty="0" sz="2350" spc="20">
                <a:latin typeface="Times New Roman"/>
                <a:cs typeface="Times New Roman"/>
              </a:rPr>
              <a:t> </a:t>
            </a:r>
            <a:r>
              <a:rPr dirty="0" sz="2350" spc="25" i="1">
                <a:latin typeface="Times New Roman"/>
                <a:cs typeface="Times New Roman"/>
              </a:rPr>
              <a:t>C</a:t>
            </a:r>
            <a:r>
              <a:rPr dirty="0" sz="2350" spc="180" i="1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log	</a:t>
            </a:r>
            <a:r>
              <a:rPr dirty="0" baseline="35460" sz="3525" spc="37" i="1">
                <a:latin typeface="Times New Roman"/>
                <a:cs typeface="Times New Roman"/>
              </a:rPr>
              <a:t>C	</a:t>
            </a:r>
            <a:r>
              <a:rPr dirty="0" sz="2350" spc="20">
                <a:latin typeface="Symbol"/>
                <a:cs typeface="Symbol"/>
              </a:rPr>
              <a:t></a:t>
            </a:r>
            <a:r>
              <a:rPr dirty="0" sz="2350" spc="20">
                <a:latin typeface="Times New Roman"/>
                <a:cs typeface="Times New Roman"/>
              </a:rPr>
              <a:t> </a:t>
            </a:r>
            <a:r>
              <a:rPr dirty="0" sz="2350" spc="75">
                <a:latin typeface="Times New Roman"/>
                <a:cs typeface="Times New Roman"/>
              </a:rPr>
              <a:t>(</a:t>
            </a:r>
            <a:r>
              <a:rPr dirty="0" sz="2350" spc="75" i="1">
                <a:latin typeface="Times New Roman"/>
                <a:cs typeface="Times New Roman"/>
              </a:rPr>
              <a:t>C </a:t>
            </a:r>
            <a:r>
              <a:rPr dirty="0" sz="1400" spc="-5" i="1">
                <a:latin typeface="Times New Roman"/>
                <a:cs typeface="Times New Roman"/>
              </a:rPr>
              <a:t>tot  </a:t>
            </a:r>
            <a:r>
              <a:rPr dirty="0" sz="2350" spc="20">
                <a:latin typeface="Symbol"/>
                <a:cs typeface="Symbol"/>
              </a:rPr>
              <a:t></a:t>
            </a:r>
            <a:r>
              <a:rPr dirty="0" sz="2350" spc="20">
                <a:latin typeface="Times New Roman"/>
                <a:cs typeface="Times New Roman"/>
              </a:rPr>
              <a:t> </a:t>
            </a:r>
            <a:r>
              <a:rPr dirty="0" sz="2350" spc="25" i="1">
                <a:latin typeface="Times New Roman"/>
                <a:cs typeface="Times New Roman"/>
              </a:rPr>
              <a:t>C</a:t>
            </a:r>
            <a:r>
              <a:rPr dirty="0" sz="2350" spc="-235" i="1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)</a:t>
            </a:r>
            <a:r>
              <a:rPr dirty="0" sz="2350" spc="-114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log	</a:t>
            </a:r>
            <a:r>
              <a:rPr dirty="0" baseline="35460" sz="3525" spc="37" i="1">
                <a:latin typeface="Times New Roman"/>
                <a:cs typeface="Times New Roman"/>
              </a:rPr>
              <a:t>C</a:t>
            </a:r>
            <a:r>
              <a:rPr dirty="0" baseline="35460" sz="3525" spc="-457" i="1">
                <a:latin typeface="Times New Roman"/>
                <a:cs typeface="Times New Roman"/>
              </a:rPr>
              <a:t> </a:t>
            </a:r>
            <a:r>
              <a:rPr dirty="0" baseline="59523" sz="2100" spc="-7" i="1">
                <a:latin typeface="Times New Roman"/>
                <a:cs typeface="Times New Roman"/>
              </a:rPr>
              <a:t>tot	</a:t>
            </a:r>
            <a:r>
              <a:rPr dirty="0" sz="2350" spc="20">
                <a:latin typeface="Symbol"/>
                <a:cs typeface="Symbol"/>
              </a:rPr>
              <a:t></a:t>
            </a:r>
            <a:r>
              <a:rPr dirty="0" sz="2350" spc="20">
                <a:latin typeface="Times New Roman"/>
                <a:cs typeface="Times New Roman"/>
              </a:rPr>
              <a:t> </a:t>
            </a:r>
            <a:r>
              <a:rPr dirty="0" sz="2350" spc="25" i="1">
                <a:latin typeface="Times New Roman"/>
                <a:cs typeface="Times New Roman"/>
              </a:rPr>
              <a:t>C</a:t>
            </a:r>
            <a:r>
              <a:rPr dirty="0" sz="2350" spc="-29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tot </a:t>
            </a:r>
            <a:r>
              <a:rPr dirty="0" sz="1400" spc="25" i="1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log	</a:t>
            </a:r>
            <a:r>
              <a:rPr dirty="0" baseline="35460" sz="3525" spc="37" i="1">
                <a:latin typeface="Times New Roman"/>
                <a:cs typeface="Times New Roman"/>
              </a:rPr>
              <a:t>C</a:t>
            </a:r>
            <a:r>
              <a:rPr dirty="0" baseline="35460" sz="3525" spc="-502" i="1">
                <a:latin typeface="Times New Roman"/>
                <a:cs typeface="Times New Roman"/>
              </a:rPr>
              <a:t> </a:t>
            </a:r>
            <a:r>
              <a:rPr dirty="0" baseline="59523" sz="2100" spc="-7" i="1">
                <a:latin typeface="Times New Roman"/>
                <a:cs typeface="Times New Roman"/>
              </a:rPr>
              <a:t>tot</a:t>
            </a:r>
            <a:endParaRPr baseline="59523"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34606" y="3471671"/>
            <a:ext cx="998219" cy="2642235"/>
          </a:xfrm>
          <a:custGeom>
            <a:avLst/>
            <a:gdLst/>
            <a:ahLst/>
            <a:cxnLst/>
            <a:rect l="l" t="t" r="r" b="b"/>
            <a:pathLst>
              <a:path w="998220" h="2642235">
                <a:moveTo>
                  <a:pt x="42659" y="14443"/>
                </a:moveTo>
                <a:lnTo>
                  <a:pt x="39369" y="11950"/>
                </a:lnTo>
                <a:lnTo>
                  <a:pt x="31749" y="8166"/>
                </a:lnTo>
                <a:lnTo>
                  <a:pt x="25399" y="3047"/>
                </a:lnTo>
                <a:lnTo>
                  <a:pt x="20319" y="0"/>
                </a:lnTo>
                <a:lnTo>
                  <a:pt x="0" y="32004"/>
                </a:lnTo>
                <a:lnTo>
                  <a:pt x="5079" y="35052"/>
                </a:lnTo>
                <a:lnTo>
                  <a:pt x="10159" y="38901"/>
                </a:lnTo>
                <a:lnTo>
                  <a:pt x="21589" y="45872"/>
                </a:lnTo>
                <a:lnTo>
                  <a:pt x="26669" y="49530"/>
                </a:lnTo>
                <a:lnTo>
                  <a:pt x="26669" y="18288"/>
                </a:lnTo>
                <a:lnTo>
                  <a:pt x="31749" y="15240"/>
                </a:lnTo>
                <a:lnTo>
                  <a:pt x="34289" y="14478"/>
                </a:lnTo>
                <a:lnTo>
                  <a:pt x="35559" y="13716"/>
                </a:lnTo>
                <a:lnTo>
                  <a:pt x="42659" y="14443"/>
                </a:lnTo>
                <a:close/>
              </a:path>
              <a:path w="998220" h="2642235">
                <a:moveTo>
                  <a:pt x="45719" y="16763"/>
                </a:moveTo>
                <a:lnTo>
                  <a:pt x="42659" y="14443"/>
                </a:lnTo>
                <a:lnTo>
                  <a:pt x="35559" y="13716"/>
                </a:lnTo>
                <a:lnTo>
                  <a:pt x="34289" y="14478"/>
                </a:lnTo>
                <a:lnTo>
                  <a:pt x="31749" y="15240"/>
                </a:lnTo>
                <a:lnTo>
                  <a:pt x="26669" y="18288"/>
                </a:lnTo>
                <a:lnTo>
                  <a:pt x="34289" y="15240"/>
                </a:lnTo>
                <a:lnTo>
                  <a:pt x="43179" y="15240"/>
                </a:lnTo>
                <a:lnTo>
                  <a:pt x="43179" y="15748"/>
                </a:lnTo>
                <a:lnTo>
                  <a:pt x="45719" y="16763"/>
                </a:lnTo>
                <a:close/>
              </a:path>
              <a:path w="998220" h="2642235">
                <a:moveTo>
                  <a:pt x="46672" y="51053"/>
                </a:moveTo>
                <a:lnTo>
                  <a:pt x="45719" y="51053"/>
                </a:lnTo>
                <a:lnTo>
                  <a:pt x="45719" y="16763"/>
                </a:lnTo>
                <a:lnTo>
                  <a:pt x="41909" y="15240"/>
                </a:lnTo>
                <a:lnTo>
                  <a:pt x="34289" y="15240"/>
                </a:lnTo>
                <a:lnTo>
                  <a:pt x="26669" y="18288"/>
                </a:lnTo>
                <a:lnTo>
                  <a:pt x="26669" y="49530"/>
                </a:lnTo>
                <a:lnTo>
                  <a:pt x="29209" y="51053"/>
                </a:lnTo>
                <a:lnTo>
                  <a:pt x="30479" y="51053"/>
                </a:lnTo>
                <a:lnTo>
                  <a:pt x="31749" y="51816"/>
                </a:lnTo>
                <a:lnTo>
                  <a:pt x="38099" y="53340"/>
                </a:lnTo>
                <a:lnTo>
                  <a:pt x="45719" y="51816"/>
                </a:lnTo>
                <a:lnTo>
                  <a:pt x="46672" y="51053"/>
                </a:lnTo>
                <a:close/>
              </a:path>
              <a:path w="998220" h="2642235">
                <a:moveTo>
                  <a:pt x="43179" y="15748"/>
                </a:moveTo>
                <a:lnTo>
                  <a:pt x="43179" y="15240"/>
                </a:lnTo>
                <a:lnTo>
                  <a:pt x="41909" y="15240"/>
                </a:lnTo>
                <a:lnTo>
                  <a:pt x="43179" y="15748"/>
                </a:lnTo>
                <a:close/>
              </a:path>
              <a:path w="998220" h="2642235">
                <a:moveTo>
                  <a:pt x="960119" y="1428750"/>
                </a:moveTo>
                <a:lnTo>
                  <a:pt x="960119" y="1156716"/>
                </a:lnTo>
                <a:lnTo>
                  <a:pt x="952499" y="1136904"/>
                </a:lnTo>
                <a:lnTo>
                  <a:pt x="938529" y="1107973"/>
                </a:lnTo>
                <a:lnTo>
                  <a:pt x="927099" y="1078558"/>
                </a:lnTo>
                <a:lnTo>
                  <a:pt x="916939" y="1048598"/>
                </a:lnTo>
                <a:lnTo>
                  <a:pt x="908049" y="1018032"/>
                </a:lnTo>
                <a:lnTo>
                  <a:pt x="906779" y="1008126"/>
                </a:lnTo>
                <a:lnTo>
                  <a:pt x="906779" y="1004316"/>
                </a:lnTo>
                <a:lnTo>
                  <a:pt x="905509" y="1002791"/>
                </a:lnTo>
                <a:lnTo>
                  <a:pt x="868679" y="925970"/>
                </a:lnTo>
                <a:lnTo>
                  <a:pt x="849629" y="880023"/>
                </a:lnTo>
                <a:lnTo>
                  <a:pt x="814069" y="787303"/>
                </a:lnTo>
                <a:lnTo>
                  <a:pt x="748029" y="600487"/>
                </a:lnTo>
                <a:lnTo>
                  <a:pt x="699769" y="473964"/>
                </a:lnTo>
                <a:lnTo>
                  <a:pt x="698499" y="471678"/>
                </a:lnTo>
                <a:lnTo>
                  <a:pt x="697229" y="470154"/>
                </a:lnTo>
                <a:lnTo>
                  <a:pt x="690879" y="463295"/>
                </a:lnTo>
                <a:lnTo>
                  <a:pt x="687069" y="457962"/>
                </a:lnTo>
                <a:lnTo>
                  <a:pt x="683259" y="453390"/>
                </a:lnTo>
                <a:lnTo>
                  <a:pt x="674369" y="439710"/>
                </a:lnTo>
                <a:lnTo>
                  <a:pt x="666749" y="424624"/>
                </a:lnTo>
                <a:lnTo>
                  <a:pt x="660399" y="409252"/>
                </a:lnTo>
                <a:lnTo>
                  <a:pt x="652779" y="394715"/>
                </a:lnTo>
                <a:lnTo>
                  <a:pt x="647699" y="387857"/>
                </a:lnTo>
                <a:lnTo>
                  <a:pt x="641349" y="379475"/>
                </a:lnTo>
                <a:lnTo>
                  <a:pt x="628649" y="366018"/>
                </a:lnTo>
                <a:lnTo>
                  <a:pt x="617219" y="355487"/>
                </a:lnTo>
                <a:lnTo>
                  <a:pt x="607059" y="343805"/>
                </a:lnTo>
                <a:lnTo>
                  <a:pt x="595629" y="326897"/>
                </a:lnTo>
                <a:lnTo>
                  <a:pt x="588009" y="316991"/>
                </a:lnTo>
                <a:lnTo>
                  <a:pt x="581659" y="307847"/>
                </a:lnTo>
                <a:lnTo>
                  <a:pt x="534669" y="264686"/>
                </a:lnTo>
                <a:lnTo>
                  <a:pt x="492759" y="234690"/>
                </a:lnTo>
                <a:lnTo>
                  <a:pt x="447039" y="207379"/>
                </a:lnTo>
                <a:lnTo>
                  <a:pt x="398779" y="181420"/>
                </a:lnTo>
                <a:lnTo>
                  <a:pt x="351789" y="155476"/>
                </a:lnTo>
                <a:lnTo>
                  <a:pt x="306069" y="128214"/>
                </a:lnTo>
                <a:lnTo>
                  <a:pt x="264159" y="98297"/>
                </a:lnTo>
                <a:lnTo>
                  <a:pt x="255269" y="90677"/>
                </a:lnTo>
                <a:lnTo>
                  <a:pt x="247649" y="83057"/>
                </a:lnTo>
                <a:lnTo>
                  <a:pt x="245109" y="81533"/>
                </a:lnTo>
                <a:lnTo>
                  <a:pt x="243839" y="80009"/>
                </a:lnTo>
                <a:lnTo>
                  <a:pt x="241299" y="79247"/>
                </a:lnTo>
                <a:lnTo>
                  <a:pt x="233679" y="76199"/>
                </a:lnTo>
                <a:lnTo>
                  <a:pt x="190499" y="57830"/>
                </a:lnTo>
                <a:lnTo>
                  <a:pt x="137159" y="35923"/>
                </a:lnTo>
                <a:lnTo>
                  <a:pt x="82549" y="18533"/>
                </a:lnTo>
                <a:lnTo>
                  <a:pt x="42659" y="14443"/>
                </a:lnTo>
                <a:lnTo>
                  <a:pt x="45719" y="16763"/>
                </a:lnTo>
                <a:lnTo>
                  <a:pt x="45719" y="50292"/>
                </a:lnTo>
                <a:lnTo>
                  <a:pt x="48259" y="49784"/>
                </a:lnTo>
                <a:lnTo>
                  <a:pt x="49529" y="48768"/>
                </a:lnTo>
                <a:lnTo>
                  <a:pt x="50799" y="48768"/>
                </a:lnTo>
                <a:lnTo>
                  <a:pt x="50799" y="51853"/>
                </a:lnTo>
                <a:lnTo>
                  <a:pt x="90169" y="60115"/>
                </a:lnTo>
                <a:lnTo>
                  <a:pt x="134619" y="75680"/>
                </a:lnTo>
                <a:lnTo>
                  <a:pt x="218439" y="111251"/>
                </a:lnTo>
                <a:lnTo>
                  <a:pt x="220979" y="112267"/>
                </a:lnTo>
                <a:lnTo>
                  <a:pt x="220979" y="111251"/>
                </a:lnTo>
                <a:lnTo>
                  <a:pt x="226059" y="114299"/>
                </a:lnTo>
                <a:lnTo>
                  <a:pt x="226059" y="115606"/>
                </a:lnTo>
                <a:lnTo>
                  <a:pt x="229869" y="118871"/>
                </a:lnTo>
                <a:lnTo>
                  <a:pt x="281939" y="157688"/>
                </a:lnTo>
                <a:lnTo>
                  <a:pt x="326389" y="185018"/>
                </a:lnTo>
                <a:lnTo>
                  <a:pt x="373379" y="210679"/>
                </a:lnTo>
                <a:lnTo>
                  <a:pt x="420369" y="236108"/>
                </a:lnTo>
                <a:lnTo>
                  <a:pt x="466089" y="262742"/>
                </a:lnTo>
                <a:lnTo>
                  <a:pt x="507999" y="292018"/>
                </a:lnTo>
                <a:lnTo>
                  <a:pt x="546099" y="325373"/>
                </a:lnTo>
                <a:lnTo>
                  <a:pt x="576579" y="366615"/>
                </a:lnTo>
                <a:lnTo>
                  <a:pt x="588009" y="379128"/>
                </a:lnTo>
                <a:lnTo>
                  <a:pt x="599439" y="390672"/>
                </a:lnTo>
                <a:lnTo>
                  <a:pt x="613409" y="404621"/>
                </a:lnTo>
                <a:lnTo>
                  <a:pt x="617219" y="409194"/>
                </a:lnTo>
                <a:lnTo>
                  <a:pt x="619759" y="415290"/>
                </a:lnTo>
                <a:lnTo>
                  <a:pt x="627379" y="429588"/>
                </a:lnTo>
                <a:lnTo>
                  <a:pt x="634999" y="444655"/>
                </a:lnTo>
                <a:lnTo>
                  <a:pt x="656589" y="481584"/>
                </a:lnTo>
                <a:lnTo>
                  <a:pt x="664209" y="490423"/>
                </a:lnTo>
                <a:lnTo>
                  <a:pt x="664209" y="488442"/>
                </a:lnTo>
                <a:lnTo>
                  <a:pt x="668019" y="494538"/>
                </a:lnTo>
                <a:lnTo>
                  <a:pt x="668019" y="497378"/>
                </a:lnTo>
                <a:lnTo>
                  <a:pt x="678179" y="521208"/>
                </a:lnTo>
                <a:lnTo>
                  <a:pt x="695959" y="567715"/>
                </a:lnTo>
                <a:lnTo>
                  <a:pt x="761999" y="755546"/>
                </a:lnTo>
                <a:lnTo>
                  <a:pt x="779779" y="802448"/>
                </a:lnTo>
                <a:lnTo>
                  <a:pt x="796289" y="849124"/>
                </a:lnTo>
                <a:lnTo>
                  <a:pt x="834389" y="941396"/>
                </a:lnTo>
                <a:lnTo>
                  <a:pt x="854709" y="986790"/>
                </a:lnTo>
                <a:lnTo>
                  <a:pt x="869949" y="1017035"/>
                </a:lnTo>
                <a:lnTo>
                  <a:pt x="869949" y="1014984"/>
                </a:lnTo>
                <a:lnTo>
                  <a:pt x="871219" y="1019556"/>
                </a:lnTo>
                <a:lnTo>
                  <a:pt x="871219" y="1025652"/>
                </a:lnTo>
                <a:lnTo>
                  <a:pt x="880109" y="1058214"/>
                </a:lnTo>
                <a:lnTo>
                  <a:pt x="902969" y="1121196"/>
                </a:lnTo>
                <a:lnTo>
                  <a:pt x="916939" y="1152144"/>
                </a:lnTo>
                <a:lnTo>
                  <a:pt x="923289" y="1168019"/>
                </a:lnTo>
                <a:lnTo>
                  <a:pt x="923289" y="1166622"/>
                </a:lnTo>
                <a:lnTo>
                  <a:pt x="924559" y="1171194"/>
                </a:lnTo>
                <a:lnTo>
                  <a:pt x="924559" y="1173734"/>
                </a:lnTo>
                <a:lnTo>
                  <a:pt x="927099" y="1187958"/>
                </a:lnTo>
                <a:lnTo>
                  <a:pt x="937259" y="1273302"/>
                </a:lnTo>
                <a:lnTo>
                  <a:pt x="944879" y="1316736"/>
                </a:lnTo>
                <a:lnTo>
                  <a:pt x="949959" y="1338072"/>
                </a:lnTo>
                <a:lnTo>
                  <a:pt x="951229" y="1349502"/>
                </a:lnTo>
                <a:lnTo>
                  <a:pt x="952499" y="1363218"/>
                </a:lnTo>
                <a:lnTo>
                  <a:pt x="956309" y="1389888"/>
                </a:lnTo>
                <a:lnTo>
                  <a:pt x="960119" y="1428750"/>
                </a:lnTo>
                <a:close/>
              </a:path>
              <a:path w="998220" h="2642235">
                <a:moveTo>
                  <a:pt x="48259" y="49784"/>
                </a:moveTo>
                <a:lnTo>
                  <a:pt x="45719" y="50292"/>
                </a:lnTo>
                <a:lnTo>
                  <a:pt x="46989" y="50292"/>
                </a:lnTo>
                <a:lnTo>
                  <a:pt x="46989" y="50800"/>
                </a:lnTo>
                <a:lnTo>
                  <a:pt x="48259" y="49784"/>
                </a:lnTo>
                <a:close/>
              </a:path>
              <a:path w="998220" h="2642235">
                <a:moveTo>
                  <a:pt x="46989" y="50292"/>
                </a:moveTo>
                <a:lnTo>
                  <a:pt x="45719" y="50292"/>
                </a:lnTo>
                <a:lnTo>
                  <a:pt x="45719" y="51053"/>
                </a:lnTo>
                <a:lnTo>
                  <a:pt x="46989" y="50292"/>
                </a:lnTo>
                <a:close/>
              </a:path>
              <a:path w="998220" h="2642235">
                <a:moveTo>
                  <a:pt x="46989" y="50800"/>
                </a:moveTo>
                <a:lnTo>
                  <a:pt x="46989" y="50292"/>
                </a:lnTo>
                <a:lnTo>
                  <a:pt x="45719" y="51053"/>
                </a:lnTo>
                <a:lnTo>
                  <a:pt x="46672" y="51053"/>
                </a:lnTo>
                <a:lnTo>
                  <a:pt x="46989" y="50800"/>
                </a:lnTo>
                <a:close/>
              </a:path>
              <a:path w="998220" h="2642235">
                <a:moveTo>
                  <a:pt x="50799" y="51853"/>
                </a:moveTo>
                <a:lnTo>
                  <a:pt x="50799" y="48768"/>
                </a:lnTo>
                <a:lnTo>
                  <a:pt x="48259" y="50292"/>
                </a:lnTo>
                <a:lnTo>
                  <a:pt x="48259" y="49784"/>
                </a:lnTo>
                <a:lnTo>
                  <a:pt x="46672" y="51053"/>
                </a:lnTo>
                <a:lnTo>
                  <a:pt x="46989" y="51053"/>
                </a:lnTo>
                <a:lnTo>
                  <a:pt x="48259" y="51320"/>
                </a:lnTo>
                <a:lnTo>
                  <a:pt x="48259" y="50292"/>
                </a:lnTo>
                <a:lnTo>
                  <a:pt x="49529" y="49530"/>
                </a:lnTo>
                <a:lnTo>
                  <a:pt x="49529" y="51587"/>
                </a:lnTo>
                <a:lnTo>
                  <a:pt x="50799" y="51853"/>
                </a:lnTo>
                <a:close/>
              </a:path>
              <a:path w="998220" h="2642235">
                <a:moveTo>
                  <a:pt x="226059" y="114299"/>
                </a:moveTo>
                <a:lnTo>
                  <a:pt x="220979" y="111251"/>
                </a:lnTo>
                <a:lnTo>
                  <a:pt x="223202" y="113156"/>
                </a:lnTo>
                <a:lnTo>
                  <a:pt x="226059" y="114299"/>
                </a:lnTo>
                <a:close/>
              </a:path>
              <a:path w="998220" h="2642235">
                <a:moveTo>
                  <a:pt x="223202" y="113156"/>
                </a:moveTo>
                <a:lnTo>
                  <a:pt x="220979" y="111251"/>
                </a:lnTo>
                <a:lnTo>
                  <a:pt x="220979" y="112267"/>
                </a:lnTo>
                <a:lnTo>
                  <a:pt x="223202" y="113156"/>
                </a:lnTo>
                <a:close/>
              </a:path>
              <a:path w="998220" h="2642235">
                <a:moveTo>
                  <a:pt x="226059" y="115606"/>
                </a:moveTo>
                <a:lnTo>
                  <a:pt x="226059" y="114299"/>
                </a:lnTo>
                <a:lnTo>
                  <a:pt x="223202" y="113156"/>
                </a:lnTo>
                <a:lnTo>
                  <a:pt x="226059" y="115606"/>
                </a:lnTo>
                <a:close/>
              </a:path>
              <a:path w="998220" h="2642235">
                <a:moveTo>
                  <a:pt x="609045" y="2463555"/>
                </a:moveTo>
                <a:lnTo>
                  <a:pt x="539749" y="2428494"/>
                </a:lnTo>
                <a:lnTo>
                  <a:pt x="538479" y="2641854"/>
                </a:lnTo>
                <a:lnTo>
                  <a:pt x="599439" y="2596608"/>
                </a:lnTo>
                <a:lnTo>
                  <a:pt x="599439" y="2478786"/>
                </a:lnTo>
                <a:lnTo>
                  <a:pt x="609045" y="2463555"/>
                </a:lnTo>
                <a:close/>
              </a:path>
              <a:path w="998220" h="2642235">
                <a:moveTo>
                  <a:pt x="643218" y="2480846"/>
                </a:moveTo>
                <a:lnTo>
                  <a:pt x="609045" y="2463555"/>
                </a:lnTo>
                <a:lnTo>
                  <a:pt x="599439" y="2478786"/>
                </a:lnTo>
                <a:lnTo>
                  <a:pt x="632459" y="2498598"/>
                </a:lnTo>
                <a:lnTo>
                  <a:pt x="643218" y="2480846"/>
                </a:lnTo>
                <a:close/>
              </a:path>
              <a:path w="998220" h="2642235">
                <a:moveTo>
                  <a:pt x="709929" y="2514600"/>
                </a:moveTo>
                <a:lnTo>
                  <a:pt x="643218" y="2480846"/>
                </a:lnTo>
                <a:lnTo>
                  <a:pt x="632459" y="2498598"/>
                </a:lnTo>
                <a:lnTo>
                  <a:pt x="599439" y="2478786"/>
                </a:lnTo>
                <a:lnTo>
                  <a:pt x="599439" y="2596608"/>
                </a:lnTo>
                <a:lnTo>
                  <a:pt x="709929" y="2514600"/>
                </a:lnTo>
                <a:close/>
              </a:path>
              <a:path w="998220" h="2642235">
                <a:moveTo>
                  <a:pt x="678179" y="2430623"/>
                </a:moveTo>
                <a:lnTo>
                  <a:pt x="678179" y="2410206"/>
                </a:lnTo>
                <a:lnTo>
                  <a:pt x="676909" y="2410206"/>
                </a:lnTo>
                <a:lnTo>
                  <a:pt x="675639" y="2410968"/>
                </a:lnTo>
                <a:lnTo>
                  <a:pt x="674369" y="2410968"/>
                </a:lnTo>
                <a:lnTo>
                  <a:pt x="671829" y="2411730"/>
                </a:lnTo>
                <a:lnTo>
                  <a:pt x="665775" y="2411613"/>
                </a:lnTo>
                <a:lnTo>
                  <a:pt x="660399" y="2410968"/>
                </a:lnTo>
                <a:lnTo>
                  <a:pt x="654049" y="2407158"/>
                </a:lnTo>
                <a:lnTo>
                  <a:pt x="651940" y="2402094"/>
                </a:lnTo>
                <a:lnTo>
                  <a:pt x="650239" y="2405041"/>
                </a:lnTo>
                <a:lnTo>
                  <a:pt x="638809" y="2420650"/>
                </a:lnTo>
                <a:lnTo>
                  <a:pt x="627379" y="2435989"/>
                </a:lnTo>
                <a:lnTo>
                  <a:pt x="617219" y="2450592"/>
                </a:lnTo>
                <a:lnTo>
                  <a:pt x="609045" y="2463555"/>
                </a:lnTo>
                <a:lnTo>
                  <a:pt x="643218" y="2480846"/>
                </a:lnTo>
                <a:lnTo>
                  <a:pt x="647699" y="2473452"/>
                </a:lnTo>
                <a:lnTo>
                  <a:pt x="659129" y="2456983"/>
                </a:lnTo>
                <a:lnTo>
                  <a:pt x="674369" y="2436428"/>
                </a:lnTo>
                <a:lnTo>
                  <a:pt x="678179" y="2430623"/>
                </a:lnTo>
                <a:close/>
              </a:path>
              <a:path w="998220" h="2642235">
                <a:moveTo>
                  <a:pt x="998219" y="1440942"/>
                </a:moveTo>
                <a:lnTo>
                  <a:pt x="995679" y="1412748"/>
                </a:lnTo>
                <a:lnTo>
                  <a:pt x="993139" y="1369324"/>
                </a:lnTo>
                <a:lnTo>
                  <a:pt x="986789" y="1328808"/>
                </a:lnTo>
                <a:lnTo>
                  <a:pt x="979169" y="1288734"/>
                </a:lnTo>
                <a:lnTo>
                  <a:pt x="972819" y="1246632"/>
                </a:lnTo>
                <a:lnTo>
                  <a:pt x="967739" y="1203960"/>
                </a:lnTo>
                <a:lnTo>
                  <a:pt x="961389" y="1161288"/>
                </a:lnTo>
                <a:lnTo>
                  <a:pt x="960119" y="1159764"/>
                </a:lnTo>
                <a:lnTo>
                  <a:pt x="960119" y="1473708"/>
                </a:lnTo>
                <a:lnTo>
                  <a:pt x="958849" y="1526034"/>
                </a:lnTo>
                <a:lnTo>
                  <a:pt x="948689" y="1732788"/>
                </a:lnTo>
                <a:lnTo>
                  <a:pt x="946149" y="1749552"/>
                </a:lnTo>
                <a:lnTo>
                  <a:pt x="942339" y="1802130"/>
                </a:lnTo>
                <a:lnTo>
                  <a:pt x="938529" y="1846488"/>
                </a:lnTo>
                <a:lnTo>
                  <a:pt x="932179" y="1892619"/>
                </a:lnTo>
                <a:lnTo>
                  <a:pt x="924559" y="1939673"/>
                </a:lnTo>
                <a:lnTo>
                  <a:pt x="914399" y="1986801"/>
                </a:lnTo>
                <a:lnTo>
                  <a:pt x="901699" y="2033152"/>
                </a:lnTo>
                <a:lnTo>
                  <a:pt x="885189" y="2077878"/>
                </a:lnTo>
                <a:lnTo>
                  <a:pt x="864869" y="2120127"/>
                </a:lnTo>
                <a:lnTo>
                  <a:pt x="839469" y="2159050"/>
                </a:lnTo>
                <a:lnTo>
                  <a:pt x="811529" y="2193798"/>
                </a:lnTo>
                <a:lnTo>
                  <a:pt x="784859" y="2217420"/>
                </a:lnTo>
                <a:lnTo>
                  <a:pt x="783589" y="2218944"/>
                </a:lnTo>
                <a:lnTo>
                  <a:pt x="782319" y="2221230"/>
                </a:lnTo>
                <a:lnTo>
                  <a:pt x="777239" y="2229612"/>
                </a:lnTo>
                <a:lnTo>
                  <a:pt x="763269" y="2263365"/>
                </a:lnTo>
                <a:lnTo>
                  <a:pt x="725169" y="2311146"/>
                </a:lnTo>
                <a:lnTo>
                  <a:pt x="706119" y="2324862"/>
                </a:lnTo>
                <a:lnTo>
                  <a:pt x="690879" y="2336903"/>
                </a:lnTo>
                <a:lnTo>
                  <a:pt x="654049" y="2378202"/>
                </a:lnTo>
                <a:lnTo>
                  <a:pt x="650239" y="2385822"/>
                </a:lnTo>
                <a:lnTo>
                  <a:pt x="650239" y="2387346"/>
                </a:lnTo>
                <a:lnTo>
                  <a:pt x="648969" y="2388108"/>
                </a:lnTo>
                <a:lnTo>
                  <a:pt x="648969" y="2397252"/>
                </a:lnTo>
                <a:lnTo>
                  <a:pt x="651509" y="2401062"/>
                </a:lnTo>
                <a:lnTo>
                  <a:pt x="651940" y="2402094"/>
                </a:lnTo>
                <a:lnTo>
                  <a:pt x="659129" y="2389632"/>
                </a:lnTo>
                <a:lnTo>
                  <a:pt x="660399" y="2388108"/>
                </a:lnTo>
                <a:lnTo>
                  <a:pt x="660399" y="2396236"/>
                </a:lnTo>
                <a:lnTo>
                  <a:pt x="662939" y="2401824"/>
                </a:lnTo>
                <a:lnTo>
                  <a:pt x="662939" y="2375154"/>
                </a:lnTo>
                <a:lnTo>
                  <a:pt x="666749" y="2372868"/>
                </a:lnTo>
                <a:lnTo>
                  <a:pt x="671829" y="2372106"/>
                </a:lnTo>
                <a:lnTo>
                  <a:pt x="673099" y="2371344"/>
                </a:lnTo>
                <a:lnTo>
                  <a:pt x="681989" y="2371344"/>
                </a:lnTo>
                <a:lnTo>
                  <a:pt x="684529" y="2372868"/>
                </a:lnTo>
                <a:lnTo>
                  <a:pt x="685799" y="2372868"/>
                </a:lnTo>
                <a:lnTo>
                  <a:pt x="688339" y="2374392"/>
                </a:lnTo>
                <a:lnTo>
                  <a:pt x="693419" y="2378964"/>
                </a:lnTo>
                <a:lnTo>
                  <a:pt x="693419" y="2379726"/>
                </a:lnTo>
                <a:lnTo>
                  <a:pt x="695959" y="2382012"/>
                </a:lnTo>
                <a:lnTo>
                  <a:pt x="696767" y="2385887"/>
                </a:lnTo>
                <a:lnTo>
                  <a:pt x="697229" y="2385311"/>
                </a:lnTo>
                <a:lnTo>
                  <a:pt x="709929" y="2371882"/>
                </a:lnTo>
                <a:lnTo>
                  <a:pt x="723899" y="2359516"/>
                </a:lnTo>
                <a:lnTo>
                  <a:pt x="739139" y="2348484"/>
                </a:lnTo>
                <a:lnTo>
                  <a:pt x="748029" y="2340864"/>
                </a:lnTo>
                <a:lnTo>
                  <a:pt x="758189" y="2332482"/>
                </a:lnTo>
                <a:lnTo>
                  <a:pt x="775969" y="2315482"/>
                </a:lnTo>
                <a:lnTo>
                  <a:pt x="788669" y="2297810"/>
                </a:lnTo>
                <a:lnTo>
                  <a:pt x="807719" y="2256282"/>
                </a:lnTo>
                <a:lnTo>
                  <a:pt x="811529" y="2248662"/>
                </a:lnTo>
                <a:lnTo>
                  <a:pt x="811529" y="2244852"/>
                </a:lnTo>
                <a:lnTo>
                  <a:pt x="815339" y="2240280"/>
                </a:lnTo>
                <a:lnTo>
                  <a:pt x="815339" y="2241526"/>
                </a:lnTo>
                <a:lnTo>
                  <a:pt x="825499" y="2232660"/>
                </a:lnTo>
                <a:lnTo>
                  <a:pt x="868679" y="2184367"/>
                </a:lnTo>
                <a:lnTo>
                  <a:pt x="894079" y="2144850"/>
                </a:lnTo>
                <a:lnTo>
                  <a:pt x="915669" y="2101921"/>
                </a:lnTo>
                <a:lnTo>
                  <a:pt x="933449" y="2056344"/>
                </a:lnTo>
                <a:lnTo>
                  <a:pt x="947419" y="2008884"/>
                </a:lnTo>
                <a:lnTo>
                  <a:pt x="958849" y="1960307"/>
                </a:lnTo>
                <a:lnTo>
                  <a:pt x="967739" y="1911377"/>
                </a:lnTo>
                <a:lnTo>
                  <a:pt x="974089" y="1862860"/>
                </a:lnTo>
                <a:lnTo>
                  <a:pt x="979169" y="1815521"/>
                </a:lnTo>
                <a:lnTo>
                  <a:pt x="982979" y="1770126"/>
                </a:lnTo>
                <a:lnTo>
                  <a:pt x="986789" y="1735074"/>
                </a:lnTo>
                <a:lnTo>
                  <a:pt x="986789" y="1718310"/>
                </a:lnTo>
                <a:lnTo>
                  <a:pt x="990599" y="1662715"/>
                </a:lnTo>
                <a:lnTo>
                  <a:pt x="995679" y="1552095"/>
                </a:lnTo>
                <a:lnTo>
                  <a:pt x="998219" y="1440942"/>
                </a:lnTo>
                <a:close/>
              </a:path>
              <a:path w="998220" h="2642235">
                <a:moveTo>
                  <a:pt x="660399" y="2388108"/>
                </a:moveTo>
                <a:lnTo>
                  <a:pt x="659129" y="2389632"/>
                </a:lnTo>
                <a:lnTo>
                  <a:pt x="651940" y="2402094"/>
                </a:lnTo>
                <a:lnTo>
                  <a:pt x="654049" y="2407158"/>
                </a:lnTo>
                <a:lnTo>
                  <a:pt x="659129" y="2410206"/>
                </a:lnTo>
                <a:lnTo>
                  <a:pt x="659129" y="2393442"/>
                </a:lnTo>
                <a:lnTo>
                  <a:pt x="659330" y="2393883"/>
                </a:lnTo>
                <a:lnTo>
                  <a:pt x="660399" y="2388108"/>
                </a:lnTo>
                <a:close/>
              </a:path>
              <a:path w="998220" h="2642235">
                <a:moveTo>
                  <a:pt x="659330" y="2393883"/>
                </a:moveTo>
                <a:lnTo>
                  <a:pt x="659129" y="2393442"/>
                </a:lnTo>
                <a:lnTo>
                  <a:pt x="659129" y="2394966"/>
                </a:lnTo>
                <a:lnTo>
                  <a:pt x="659330" y="2393883"/>
                </a:lnTo>
                <a:close/>
              </a:path>
              <a:path w="998220" h="2642235">
                <a:moveTo>
                  <a:pt x="677635" y="2409335"/>
                </a:moveTo>
                <a:lnTo>
                  <a:pt x="670559" y="2407920"/>
                </a:lnTo>
                <a:lnTo>
                  <a:pt x="662939" y="2401824"/>
                </a:lnTo>
                <a:lnTo>
                  <a:pt x="659330" y="2393883"/>
                </a:lnTo>
                <a:lnTo>
                  <a:pt x="659129" y="2394966"/>
                </a:lnTo>
                <a:lnTo>
                  <a:pt x="659129" y="2410206"/>
                </a:lnTo>
                <a:lnTo>
                  <a:pt x="660399" y="2410968"/>
                </a:lnTo>
                <a:lnTo>
                  <a:pt x="665775" y="2411613"/>
                </a:lnTo>
                <a:lnTo>
                  <a:pt x="671829" y="2411730"/>
                </a:lnTo>
                <a:lnTo>
                  <a:pt x="674369" y="2410968"/>
                </a:lnTo>
                <a:lnTo>
                  <a:pt x="675639" y="2410968"/>
                </a:lnTo>
                <a:lnTo>
                  <a:pt x="676909" y="2410206"/>
                </a:lnTo>
                <a:lnTo>
                  <a:pt x="676909" y="2409444"/>
                </a:lnTo>
                <a:lnTo>
                  <a:pt x="677635" y="2409335"/>
                </a:lnTo>
                <a:close/>
              </a:path>
              <a:path w="998220" h="2642235">
                <a:moveTo>
                  <a:pt x="660399" y="2396236"/>
                </a:moveTo>
                <a:lnTo>
                  <a:pt x="660399" y="2388108"/>
                </a:lnTo>
                <a:lnTo>
                  <a:pt x="659330" y="2393883"/>
                </a:lnTo>
                <a:lnTo>
                  <a:pt x="660399" y="2396236"/>
                </a:lnTo>
                <a:close/>
              </a:path>
              <a:path w="998220" h="2642235">
                <a:moveTo>
                  <a:pt x="687069" y="2396490"/>
                </a:moveTo>
                <a:lnTo>
                  <a:pt x="685799" y="2384298"/>
                </a:lnTo>
                <a:lnTo>
                  <a:pt x="670559" y="2373630"/>
                </a:lnTo>
                <a:lnTo>
                  <a:pt x="664209" y="2374392"/>
                </a:lnTo>
                <a:lnTo>
                  <a:pt x="662939" y="2375154"/>
                </a:lnTo>
                <a:lnTo>
                  <a:pt x="662939" y="2401824"/>
                </a:lnTo>
                <a:lnTo>
                  <a:pt x="670559" y="2407920"/>
                </a:lnTo>
                <a:lnTo>
                  <a:pt x="677635" y="2409335"/>
                </a:lnTo>
                <a:lnTo>
                  <a:pt x="678603" y="2409190"/>
                </a:lnTo>
                <a:lnTo>
                  <a:pt x="679449" y="2408682"/>
                </a:lnTo>
                <a:lnTo>
                  <a:pt x="681989" y="2407920"/>
                </a:lnTo>
                <a:lnTo>
                  <a:pt x="681989" y="2424819"/>
                </a:lnTo>
                <a:lnTo>
                  <a:pt x="685799" y="2419014"/>
                </a:lnTo>
                <a:lnTo>
                  <a:pt x="685799" y="2399538"/>
                </a:lnTo>
                <a:lnTo>
                  <a:pt x="686447" y="2398732"/>
                </a:lnTo>
                <a:lnTo>
                  <a:pt x="687069" y="2396490"/>
                </a:lnTo>
                <a:close/>
              </a:path>
              <a:path w="998220" h="2642235">
                <a:moveTo>
                  <a:pt x="668019" y="494538"/>
                </a:moveTo>
                <a:lnTo>
                  <a:pt x="664209" y="488442"/>
                </a:lnTo>
                <a:lnTo>
                  <a:pt x="665775" y="492114"/>
                </a:lnTo>
                <a:lnTo>
                  <a:pt x="668019" y="494538"/>
                </a:lnTo>
                <a:close/>
              </a:path>
              <a:path w="998220" h="2642235">
                <a:moveTo>
                  <a:pt x="665775" y="492114"/>
                </a:moveTo>
                <a:lnTo>
                  <a:pt x="664209" y="488442"/>
                </a:lnTo>
                <a:lnTo>
                  <a:pt x="664209" y="490423"/>
                </a:lnTo>
                <a:lnTo>
                  <a:pt x="665775" y="492114"/>
                </a:lnTo>
                <a:close/>
              </a:path>
              <a:path w="998220" h="2642235">
                <a:moveTo>
                  <a:pt x="696767" y="2385887"/>
                </a:moveTo>
                <a:lnTo>
                  <a:pt x="695959" y="2382012"/>
                </a:lnTo>
                <a:lnTo>
                  <a:pt x="693419" y="2379726"/>
                </a:lnTo>
                <a:lnTo>
                  <a:pt x="693419" y="2378964"/>
                </a:lnTo>
                <a:lnTo>
                  <a:pt x="688339" y="2374392"/>
                </a:lnTo>
                <a:lnTo>
                  <a:pt x="685799" y="2372868"/>
                </a:lnTo>
                <a:lnTo>
                  <a:pt x="684529" y="2372868"/>
                </a:lnTo>
                <a:lnTo>
                  <a:pt x="681989" y="2371344"/>
                </a:lnTo>
                <a:lnTo>
                  <a:pt x="673099" y="2371344"/>
                </a:lnTo>
                <a:lnTo>
                  <a:pt x="671829" y="2372106"/>
                </a:lnTo>
                <a:lnTo>
                  <a:pt x="666749" y="2372868"/>
                </a:lnTo>
                <a:lnTo>
                  <a:pt x="664209" y="2374392"/>
                </a:lnTo>
                <a:lnTo>
                  <a:pt x="670559" y="2373630"/>
                </a:lnTo>
                <a:lnTo>
                  <a:pt x="685799" y="2384298"/>
                </a:lnTo>
                <a:lnTo>
                  <a:pt x="687069" y="2396490"/>
                </a:lnTo>
                <a:lnTo>
                  <a:pt x="687069" y="2397957"/>
                </a:lnTo>
                <a:lnTo>
                  <a:pt x="696767" y="2385887"/>
                </a:lnTo>
                <a:close/>
              </a:path>
              <a:path w="998220" h="2642235">
                <a:moveTo>
                  <a:pt x="668019" y="497378"/>
                </a:moveTo>
                <a:lnTo>
                  <a:pt x="668019" y="494538"/>
                </a:lnTo>
                <a:lnTo>
                  <a:pt x="665775" y="492114"/>
                </a:lnTo>
                <a:lnTo>
                  <a:pt x="668019" y="497378"/>
                </a:lnTo>
                <a:close/>
              </a:path>
              <a:path w="998220" h="2642235">
                <a:moveTo>
                  <a:pt x="681989" y="2424819"/>
                </a:moveTo>
                <a:lnTo>
                  <a:pt x="681989" y="2408682"/>
                </a:lnTo>
                <a:lnTo>
                  <a:pt x="678603" y="2409190"/>
                </a:lnTo>
                <a:lnTo>
                  <a:pt x="678179" y="2409444"/>
                </a:lnTo>
                <a:lnTo>
                  <a:pt x="676909" y="2409444"/>
                </a:lnTo>
                <a:lnTo>
                  <a:pt x="676909" y="2410206"/>
                </a:lnTo>
                <a:lnTo>
                  <a:pt x="678179" y="2410206"/>
                </a:lnTo>
                <a:lnTo>
                  <a:pt x="678179" y="2430623"/>
                </a:lnTo>
                <a:lnTo>
                  <a:pt x="681989" y="2424819"/>
                </a:lnTo>
                <a:close/>
              </a:path>
              <a:path w="998220" h="2642235">
                <a:moveTo>
                  <a:pt x="678603" y="2409190"/>
                </a:moveTo>
                <a:lnTo>
                  <a:pt x="677635" y="2409335"/>
                </a:lnTo>
                <a:lnTo>
                  <a:pt x="678179" y="2409444"/>
                </a:lnTo>
                <a:lnTo>
                  <a:pt x="678603" y="2409190"/>
                </a:lnTo>
                <a:close/>
              </a:path>
              <a:path w="998220" h="2642235">
                <a:moveTo>
                  <a:pt x="697229" y="2396490"/>
                </a:moveTo>
                <a:lnTo>
                  <a:pt x="697229" y="2388108"/>
                </a:lnTo>
                <a:lnTo>
                  <a:pt x="696767" y="2385887"/>
                </a:lnTo>
                <a:lnTo>
                  <a:pt x="686447" y="2398732"/>
                </a:lnTo>
                <a:lnTo>
                  <a:pt x="685799" y="2401062"/>
                </a:lnTo>
                <a:lnTo>
                  <a:pt x="685799" y="2419014"/>
                </a:lnTo>
                <a:lnTo>
                  <a:pt x="688339" y="2415144"/>
                </a:lnTo>
                <a:lnTo>
                  <a:pt x="697229" y="2396490"/>
                </a:lnTo>
                <a:close/>
              </a:path>
              <a:path w="998220" h="2642235">
                <a:moveTo>
                  <a:pt x="687069" y="2397957"/>
                </a:moveTo>
                <a:lnTo>
                  <a:pt x="687069" y="2396490"/>
                </a:lnTo>
                <a:lnTo>
                  <a:pt x="686447" y="2398732"/>
                </a:lnTo>
                <a:lnTo>
                  <a:pt x="687069" y="2397957"/>
                </a:lnTo>
                <a:close/>
              </a:path>
              <a:path w="998220" h="2642235">
                <a:moveTo>
                  <a:pt x="815339" y="2240280"/>
                </a:moveTo>
                <a:lnTo>
                  <a:pt x="811529" y="2244852"/>
                </a:lnTo>
                <a:lnTo>
                  <a:pt x="814400" y="2242346"/>
                </a:lnTo>
                <a:lnTo>
                  <a:pt x="815339" y="2240280"/>
                </a:lnTo>
                <a:close/>
              </a:path>
              <a:path w="998220" h="2642235">
                <a:moveTo>
                  <a:pt x="814400" y="2242346"/>
                </a:moveTo>
                <a:lnTo>
                  <a:pt x="811529" y="2244852"/>
                </a:lnTo>
                <a:lnTo>
                  <a:pt x="811529" y="2248662"/>
                </a:lnTo>
                <a:lnTo>
                  <a:pt x="814400" y="2242346"/>
                </a:lnTo>
                <a:close/>
              </a:path>
              <a:path w="998220" h="2642235">
                <a:moveTo>
                  <a:pt x="815339" y="2241526"/>
                </a:moveTo>
                <a:lnTo>
                  <a:pt x="815339" y="2240280"/>
                </a:lnTo>
                <a:lnTo>
                  <a:pt x="814400" y="2242346"/>
                </a:lnTo>
                <a:lnTo>
                  <a:pt x="815339" y="2241526"/>
                </a:lnTo>
                <a:close/>
              </a:path>
              <a:path w="998220" h="2642235">
                <a:moveTo>
                  <a:pt x="871219" y="1019556"/>
                </a:moveTo>
                <a:lnTo>
                  <a:pt x="869949" y="1014984"/>
                </a:lnTo>
                <a:lnTo>
                  <a:pt x="870269" y="1017670"/>
                </a:lnTo>
                <a:lnTo>
                  <a:pt x="871219" y="1019556"/>
                </a:lnTo>
                <a:close/>
              </a:path>
              <a:path w="998220" h="2642235">
                <a:moveTo>
                  <a:pt x="870269" y="1017670"/>
                </a:moveTo>
                <a:lnTo>
                  <a:pt x="869949" y="1014984"/>
                </a:lnTo>
                <a:lnTo>
                  <a:pt x="869949" y="1017035"/>
                </a:lnTo>
                <a:lnTo>
                  <a:pt x="870269" y="1017670"/>
                </a:lnTo>
                <a:close/>
              </a:path>
              <a:path w="998220" h="2642235">
                <a:moveTo>
                  <a:pt x="871219" y="1025652"/>
                </a:moveTo>
                <a:lnTo>
                  <a:pt x="871219" y="1019556"/>
                </a:lnTo>
                <a:lnTo>
                  <a:pt x="870269" y="1017670"/>
                </a:lnTo>
                <a:lnTo>
                  <a:pt x="871219" y="1025652"/>
                </a:lnTo>
                <a:close/>
              </a:path>
              <a:path w="998220" h="2642235">
                <a:moveTo>
                  <a:pt x="924559" y="1171194"/>
                </a:moveTo>
                <a:lnTo>
                  <a:pt x="923289" y="1166622"/>
                </a:lnTo>
                <a:lnTo>
                  <a:pt x="923740" y="1169145"/>
                </a:lnTo>
                <a:lnTo>
                  <a:pt x="924559" y="1171194"/>
                </a:lnTo>
                <a:close/>
              </a:path>
              <a:path w="998220" h="2642235">
                <a:moveTo>
                  <a:pt x="923740" y="1169145"/>
                </a:moveTo>
                <a:lnTo>
                  <a:pt x="923289" y="1166622"/>
                </a:lnTo>
                <a:lnTo>
                  <a:pt x="923289" y="1168019"/>
                </a:lnTo>
                <a:lnTo>
                  <a:pt x="923740" y="1169145"/>
                </a:lnTo>
                <a:close/>
              </a:path>
              <a:path w="998220" h="2642235">
                <a:moveTo>
                  <a:pt x="924559" y="1173734"/>
                </a:moveTo>
                <a:lnTo>
                  <a:pt x="924559" y="1171194"/>
                </a:lnTo>
                <a:lnTo>
                  <a:pt x="923740" y="1169145"/>
                </a:lnTo>
                <a:lnTo>
                  <a:pt x="924559" y="11737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21729" y="4415937"/>
            <a:ext cx="1918970" cy="783590"/>
          </a:xfrm>
          <a:custGeom>
            <a:avLst/>
            <a:gdLst/>
            <a:ahLst/>
            <a:cxnLst/>
            <a:rect l="l" t="t" r="r" b="b"/>
            <a:pathLst>
              <a:path w="1918970" h="783589">
                <a:moveTo>
                  <a:pt x="0" y="227690"/>
                </a:moveTo>
                <a:lnTo>
                  <a:pt x="18609" y="197210"/>
                </a:lnTo>
                <a:lnTo>
                  <a:pt x="44291" y="181017"/>
                </a:lnTo>
                <a:lnTo>
                  <a:pt x="74687" y="170254"/>
                </a:lnTo>
                <a:lnTo>
                  <a:pt x="107442" y="156062"/>
                </a:lnTo>
                <a:lnTo>
                  <a:pt x="144219" y="133909"/>
                </a:lnTo>
                <a:lnTo>
                  <a:pt x="157148" y="123497"/>
                </a:lnTo>
                <a:lnTo>
                  <a:pt x="160605" y="119742"/>
                </a:lnTo>
                <a:lnTo>
                  <a:pt x="168962" y="117560"/>
                </a:lnTo>
                <a:lnTo>
                  <a:pt x="196596" y="111866"/>
                </a:lnTo>
                <a:lnTo>
                  <a:pt x="235066" y="94758"/>
                </a:lnTo>
                <a:lnTo>
                  <a:pt x="279763" y="79481"/>
                </a:lnTo>
                <a:lnTo>
                  <a:pt x="329014" y="66005"/>
                </a:lnTo>
                <a:lnTo>
                  <a:pt x="381144" y="54297"/>
                </a:lnTo>
                <a:lnTo>
                  <a:pt x="434477" y="44326"/>
                </a:lnTo>
                <a:lnTo>
                  <a:pt x="487341" y="36061"/>
                </a:lnTo>
                <a:lnTo>
                  <a:pt x="538059" y="29471"/>
                </a:lnTo>
                <a:lnTo>
                  <a:pt x="584958" y="24523"/>
                </a:lnTo>
                <a:lnTo>
                  <a:pt x="626364" y="21188"/>
                </a:lnTo>
                <a:lnTo>
                  <a:pt x="672166" y="10007"/>
                </a:lnTo>
                <a:lnTo>
                  <a:pt x="718894" y="3071"/>
                </a:lnTo>
                <a:lnTo>
                  <a:pt x="766402" y="0"/>
                </a:lnTo>
                <a:lnTo>
                  <a:pt x="814542" y="412"/>
                </a:lnTo>
                <a:lnTo>
                  <a:pt x="863169" y="3927"/>
                </a:lnTo>
                <a:lnTo>
                  <a:pt x="912136" y="10164"/>
                </a:lnTo>
                <a:lnTo>
                  <a:pt x="961297" y="18744"/>
                </a:lnTo>
                <a:lnTo>
                  <a:pt x="1010507" y="29284"/>
                </a:lnTo>
                <a:lnTo>
                  <a:pt x="1059618" y="41405"/>
                </a:lnTo>
                <a:lnTo>
                  <a:pt x="1108485" y="54726"/>
                </a:lnTo>
                <a:lnTo>
                  <a:pt x="1156961" y="68867"/>
                </a:lnTo>
                <a:lnTo>
                  <a:pt x="1204900" y="83446"/>
                </a:lnTo>
                <a:lnTo>
                  <a:pt x="1252156" y="98083"/>
                </a:lnTo>
                <a:lnTo>
                  <a:pt x="1298583" y="112397"/>
                </a:lnTo>
                <a:lnTo>
                  <a:pt x="1344034" y="126009"/>
                </a:lnTo>
                <a:lnTo>
                  <a:pt x="1388364" y="138536"/>
                </a:lnTo>
                <a:lnTo>
                  <a:pt x="1417165" y="158229"/>
                </a:lnTo>
                <a:lnTo>
                  <a:pt x="1443894" y="178922"/>
                </a:lnTo>
                <a:lnTo>
                  <a:pt x="1469909" y="199615"/>
                </a:lnTo>
                <a:lnTo>
                  <a:pt x="1496568" y="219308"/>
                </a:lnTo>
                <a:lnTo>
                  <a:pt x="1523088" y="237461"/>
                </a:lnTo>
                <a:lnTo>
                  <a:pt x="1537528" y="246382"/>
                </a:lnTo>
                <a:lnTo>
                  <a:pt x="1542579" y="248208"/>
                </a:lnTo>
                <a:lnTo>
                  <a:pt x="1540936" y="245082"/>
                </a:lnTo>
                <a:lnTo>
                  <a:pt x="1535292" y="239142"/>
                </a:lnTo>
                <a:lnTo>
                  <a:pt x="1528338" y="232529"/>
                </a:lnTo>
                <a:lnTo>
                  <a:pt x="1522769" y="227383"/>
                </a:lnTo>
                <a:lnTo>
                  <a:pt x="1521277" y="225844"/>
                </a:lnTo>
                <a:lnTo>
                  <a:pt x="1526555" y="230051"/>
                </a:lnTo>
                <a:lnTo>
                  <a:pt x="1541297" y="242145"/>
                </a:lnTo>
                <a:lnTo>
                  <a:pt x="1568196" y="264266"/>
                </a:lnTo>
                <a:lnTo>
                  <a:pt x="1573101" y="267969"/>
                </a:lnTo>
                <a:lnTo>
                  <a:pt x="1595151" y="295698"/>
                </a:lnTo>
                <a:lnTo>
                  <a:pt x="1599354" y="302795"/>
                </a:lnTo>
                <a:lnTo>
                  <a:pt x="1604772" y="308462"/>
                </a:lnTo>
                <a:lnTo>
                  <a:pt x="1634763" y="331846"/>
                </a:lnTo>
                <a:lnTo>
                  <a:pt x="1652682" y="341799"/>
                </a:lnTo>
                <a:lnTo>
                  <a:pt x="1668744" y="350896"/>
                </a:lnTo>
                <a:lnTo>
                  <a:pt x="1693164" y="371708"/>
                </a:lnTo>
                <a:lnTo>
                  <a:pt x="1717726" y="397033"/>
                </a:lnTo>
                <a:lnTo>
                  <a:pt x="1739931" y="421143"/>
                </a:lnTo>
                <a:lnTo>
                  <a:pt x="1761422" y="445110"/>
                </a:lnTo>
                <a:lnTo>
                  <a:pt x="1783842" y="470006"/>
                </a:lnTo>
                <a:lnTo>
                  <a:pt x="1793152" y="508928"/>
                </a:lnTo>
                <a:lnTo>
                  <a:pt x="1804606" y="549349"/>
                </a:lnTo>
                <a:lnTo>
                  <a:pt x="1819203" y="588199"/>
                </a:lnTo>
                <a:lnTo>
                  <a:pt x="1837944" y="622406"/>
                </a:lnTo>
                <a:lnTo>
                  <a:pt x="1856029" y="664780"/>
                </a:lnTo>
                <a:lnTo>
                  <a:pt x="1883187" y="704226"/>
                </a:lnTo>
                <a:lnTo>
                  <a:pt x="1907917" y="742957"/>
                </a:lnTo>
                <a:lnTo>
                  <a:pt x="1918716" y="78318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13663" y="6962646"/>
            <a:ext cx="87541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(Individually Most Powerful statistic for detecting significant increases) </a:t>
            </a:r>
            <a:r>
              <a:rPr dirty="0" sz="1600" spc="-5" i="1">
                <a:latin typeface="Arial"/>
                <a:cs typeface="Arial"/>
              </a:rPr>
              <a:t>(but still…just an</a:t>
            </a:r>
            <a:r>
              <a:rPr dirty="0" sz="1600" spc="6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example)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277" y="766826"/>
            <a:ext cx="73863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008000"/>
                </a:solidFill>
                <a:latin typeface="Arial"/>
                <a:cs typeface="Arial"/>
              </a:rPr>
              <a:t>..Early Thursday Morning. Russia. April</a:t>
            </a:r>
            <a:r>
              <a:rPr dirty="0" sz="2800" spc="-70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8000"/>
                </a:solidFill>
                <a:latin typeface="Arial"/>
                <a:cs typeface="Arial"/>
              </a:rPr>
              <a:t>1979...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2554" y="1830323"/>
            <a:ext cx="8871204" cy="454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6351" y="4678679"/>
            <a:ext cx="4346575" cy="2255520"/>
          </a:xfrm>
          <a:custGeom>
            <a:avLst/>
            <a:gdLst/>
            <a:ahLst/>
            <a:cxnLst/>
            <a:rect l="l" t="t" r="r" b="b"/>
            <a:pathLst>
              <a:path w="4346575" h="2255520">
                <a:moveTo>
                  <a:pt x="4346448" y="2255520"/>
                </a:moveTo>
                <a:lnTo>
                  <a:pt x="4346448" y="1527048"/>
                </a:lnTo>
                <a:lnTo>
                  <a:pt x="2504694" y="1527048"/>
                </a:lnTo>
                <a:lnTo>
                  <a:pt x="0" y="0"/>
                </a:lnTo>
                <a:lnTo>
                  <a:pt x="1715262" y="1527048"/>
                </a:lnTo>
                <a:lnTo>
                  <a:pt x="1715262" y="2255520"/>
                </a:lnTo>
                <a:lnTo>
                  <a:pt x="4346448" y="2255520"/>
                </a:lnTo>
                <a:close/>
              </a:path>
              <a:path w="4346575" h="2255520">
                <a:moveTo>
                  <a:pt x="1715262" y="2255520"/>
                </a:moveTo>
                <a:lnTo>
                  <a:pt x="1715262" y="1527048"/>
                </a:lnTo>
                <a:lnTo>
                  <a:pt x="1188720" y="1527048"/>
                </a:lnTo>
                <a:lnTo>
                  <a:pt x="1188720" y="2255520"/>
                </a:lnTo>
                <a:lnTo>
                  <a:pt x="1715262" y="225552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351" y="4678679"/>
            <a:ext cx="4346575" cy="2255520"/>
          </a:xfrm>
          <a:custGeom>
            <a:avLst/>
            <a:gdLst/>
            <a:ahLst/>
            <a:cxnLst/>
            <a:rect l="l" t="t" r="r" b="b"/>
            <a:pathLst>
              <a:path w="4346575" h="2255520">
                <a:moveTo>
                  <a:pt x="1188720" y="1527048"/>
                </a:moveTo>
                <a:lnTo>
                  <a:pt x="1188720" y="2255520"/>
                </a:lnTo>
                <a:lnTo>
                  <a:pt x="4346448" y="2255520"/>
                </a:lnTo>
                <a:lnTo>
                  <a:pt x="4346448" y="1527048"/>
                </a:lnTo>
                <a:lnTo>
                  <a:pt x="2504694" y="1527048"/>
                </a:lnTo>
                <a:lnTo>
                  <a:pt x="0" y="0"/>
                </a:lnTo>
                <a:lnTo>
                  <a:pt x="1715262" y="1527048"/>
                </a:lnTo>
                <a:lnTo>
                  <a:pt x="1188720" y="152704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27652" y="6231128"/>
            <a:ext cx="25107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Arial"/>
                <a:cs typeface="Arial"/>
              </a:rPr>
              <a:t>Sverdlovsk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960" y="640334"/>
            <a:ext cx="699262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The generalized 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spatial</a:t>
            </a:r>
            <a:r>
              <a:rPr dirty="0" sz="4400" spc="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584" y="1389857"/>
            <a:ext cx="8420735" cy="54273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634365" indent="-60960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634365" algn="l"/>
                <a:tab pos="635000" algn="l"/>
              </a:tabLst>
            </a:pPr>
            <a:r>
              <a:rPr dirty="0" sz="3200" spc="-5">
                <a:latin typeface="Tahoma"/>
                <a:cs typeface="Tahoma"/>
              </a:rPr>
              <a:t>Obtain data for a set of </a:t>
            </a:r>
            <a:r>
              <a:rPr dirty="0" sz="3200" spc="-10">
                <a:latin typeface="Tahoma"/>
                <a:cs typeface="Tahoma"/>
              </a:rPr>
              <a:t>spatial </a:t>
            </a:r>
            <a:r>
              <a:rPr dirty="0" sz="3200" spc="-5">
                <a:latin typeface="Tahoma"/>
                <a:cs typeface="Tahoma"/>
              </a:rPr>
              <a:t>locations</a:t>
            </a:r>
            <a:r>
              <a:rPr dirty="0" sz="3200" spc="95">
                <a:latin typeface="Tahoma"/>
                <a:cs typeface="Tahoma"/>
              </a:rPr>
              <a:t> </a:t>
            </a:r>
            <a:r>
              <a:rPr dirty="0" sz="3200" spc="-15">
                <a:latin typeface="Tahoma"/>
                <a:cs typeface="Tahoma"/>
              </a:rPr>
              <a:t>s</a:t>
            </a:r>
            <a:r>
              <a:rPr dirty="0" baseline="-21164" sz="3150" spc="-22">
                <a:latin typeface="Tahoma"/>
                <a:cs typeface="Tahoma"/>
              </a:rPr>
              <a:t>i</a:t>
            </a:r>
            <a:r>
              <a:rPr dirty="0" sz="3200" spc="-15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634365" indent="-6096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634365" algn="l"/>
                <a:tab pos="635000" algn="l"/>
              </a:tabLst>
            </a:pPr>
            <a:r>
              <a:rPr dirty="0" sz="3200" spc="-5">
                <a:latin typeface="Tahoma"/>
                <a:cs typeface="Tahoma"/>
              </a:rPr>
              <a:t>Choose a set of spatial regions S to</a:t>
            </a:r>
            <a:r>
              <a:rPr dirty="0" sz="3200" spc="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search.</a:t>
            </a:r>
            <a:endParaRPr sz="3200">
              <a:latin typeface="Tahoma"/>
              <a:cs typeface="Tahoma"/>
            </a:endParaRPr>
          </a:p>
          <a:p>
            <a:pPr marL="634365" marR="132715" indent="-609600">
              <a:lnSpc>
                <a:spcPts val="3450"/>
              </a:lnSpc>
              <a:spcBef>
                <a:spcPts val="810"/>
              </a:spcBef>
              <a:buAutoNum type="arabicPeriod"/>
              <a:tabLst>
                <a:tab pos="634365" algn="l"/>
                <a:tab pos="635000" algn="l"/>
                <a:tab pos="3218815" algn="l"/>
              </a:tabLst>
            </a:pPr>
            <a:r>
              <a:rPr dirty="0" sz="3200">
                <a:latin typeface="Tahoma"/>
                <a:cs typeface="Tahoma"/>
              </a:rPr>
              <a:t>Choose </a:t>
            </a:r>
            <a:r>
              <a:rPr dirty="0" sz="3200" spc="-5">
                <a:latin typeface="Tahoma"/>
                <a:cs typeface="Tahoma"/>
              </a:rPr>
              <a:t>models of the data </a:t>
            </a:r>
            <a:r>
              <a:rPr dirty="0" sz="3200">
                <a:latin typeface="Tahoma"/>
                <a:cs typeface="Tahoma"/>
              </a:rPr>
              <a:t>under null  hypothesis</a:t>
            </a:r>
            <a:r>
              <a:rPr dirty="0" sz="3200" spc="20">
                <a:latin typeface="Tahoma"/>
                <a:cs typeface="Tahoma"/>
              </a:rPr>
              <a:t> </a:t>
            </a:r>
            <a:r>
              <a:rPr dirty="0" sz="3200" spc="-15">
                <a:latin typeface="Tahoma"/>
                <a:cs typeface="Tahoma"/>
              </a:rPr>
              <a:t>H</a:t>
            </a:r>
            <a:r>
              <a:rPr dirty="0" baseline="-21164" sz="3150" spc="-22">
                <a:latin typeface="Tahoma"/>
                <a:cs typeface="Tahoma"/>
              </a:rPr>
              <a:t>0	</a:t>
            </a:r>
            <a:r>
              <a:rPr dirty="0" sz="3200" spc="-5">
                <a:latin typeface="Tahoma"/>
                <a:cs typeface="Tahoma"/>
              </a:rPr>
              <a:t>(no </a:t>
            </a:r>
            <a:r>
              <a:rPr dirty="0" sz="3200" spc="-10">
                <a:latin typeface="Tahoma"/>
                <a:cs typeface="Tahoma"/>
              </a:rPr>
              <a:t>clusters) </a:t>
            </a:r>
            <a:r>
              <a:rPr dirty="0" sz="3200" spc="-5">
                <a:latin typeface="Tahoma"/>
                <a:cs typeface="Tahoma"/>
              </a:rPr>
              <a:t>and alternative  </a:t>
            </a:r>
            <a:r>
              <a:rPr dirty="0" sz="3200">
                <a:latin typeface="Tahoma"/>
                <a:cs typeface="Tahoma"/>
              </a:rPr>
              <a:t>hypotheses </a:t>
            </a:r>
            <a:r>
              <a:rPr dirty="0" sz="3200" spc="-10">
                <a:latin typeface="Tahoma"/>
                <a:cs typeface="Tahoma"/>
              </a:rPr>
              <a:t>H</a:t>
            </a:r>
            <a:r>
              <a:rPr dirty="0" baseline="-21164" sz="3150" spc="-15">
                <a:latin typeface="Tahoma"/>
                <a:cs typeface="Tahoma"/>
              </a:rPr>
              <a:t>1</a:t>
            </a:r>
            <a:r>
              <a:rPr dirty="0" sz="3200" spc="-10">
                <a:latin typeface="Tahoma"/>
                <a:cs typeface="Tahoma"/>
              </a:rPr>
              <a:t>(S) </a:t>
            </a:r>
            <a:r>
              <a:rPr dirty="0" sz="3200" spc="-5">
                <a:latin typeface="Tahoma"/>
                <a:cs typeface="Tahoma"/>
              </a:rPr>
              <a:t>(cluster </a:t>
            </a:r>
            <a:r>
              <a:rPr dirty="0" sz="3200">
                <a:latin typeface="Tahoma"/>
                <a:cs typeface="Tahoma"/>
              </a:rPr>
              <a:t>in </a:t>
            </a:r>
            <a:r>
              <a:rPr dirty="0" sz="3200" spc="-5">
                <a:latin typeface="Tahoma"/>
                <a:cs typeface="Tahoma"/>
              </a:rPr>
              <a:t>region</a:t>
            </a:r>
            <a:r>
              <a:rPr dirty="0" sz="3200" spc="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S).</a:t>
            </a:r>
            <a:endParaRPr sz="3200">
              <a:latin typeface="Tahoma"/>
              <a:cs typeface="Tahoma"/>
            </a:endParaRPr>
          </a:p>
          <a:p>
            <a:pPr marL="635000" marR="1002030" indent="-609600">
              <a:lnSpc>
                <a:spcPts val="3450"/>
              </a:lnSpc>
              <a:spcBef>
                <a:spcPts val="765"/>
              </a:spcBef>
              <a:buAutoNum type="arabicPeriod"/>
              <a:tabLst>
                <a:tab pos="634365" algn="l"/>
                <a:tab pos="635000" algn="l"/>
              </a:tabLst>
            </a:pPr>
            <a:r>
              <a:rPr dirty="0" sz="3200" spc="-5">
                <a:latin typeface="Tahoma"/>
                <a:cs typeface="Tahoma"/>
              </a:rPr>
              <a:t>Derive a score </a:t>
            </a:r>
            <a:r>
              <a:rPr dirty="0" sz="3200" spc="-10">
                <a:latin typeface="Tahoma"/>
                <a:cs typeface="Tahoma"/>
              </a:rPr>
              <a:t>function </a:t>
            </a:r>
            <a:r>
              <a:rPr dirty="0" sz="3200" spc="-5">
                <a:latin typeface="Tahoma"/>
                <a:cs typeface="Tahoma"/>
              </a:rPr>
              <a:t>F(S) based on  H</a:t>
            </a:r>
            <a:r>
              <a:rPr dirty="0" baseline="-21164" sz="3150" spc="-7">
                <a:latin typeface="Tahoma"/>
                <a:cs typeface="Tahoma"/>
              </a:rPr>
              <a:t>1</a:t>
            </a:r>
            <a:r>
              <a:rPr dirty="0" sz="3200" spc="-5">
                <a:latin typeface="Tahoma"/>
                <a:cs typeface="Tahoma"/>
              </a:rPr>
              <a:t>(S) and</a:t>
            </a:r>
            <a:r>
              <a:rPr dirty="0" sz="3200" spc="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H</a:t>
            </a:r>
            <a:r>
              <a:rPr dirty="0" baseline="-21164" sz="3150" spc="-7">
                <a:latin typeface="Tahoma"/>
                <a:cs typeface="Tahoma"/>
              </a:rPr>
              <a:t>0</a:t>
            </a:r>
            <a:r>
              <a:rPr dirty="0" sz="3200" spc="-5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634365" marR="970280" indent="-609600">
              <a:lnSpc>
                <a:spcPts val="3450"/>
              </a:lnSpc>
              <a:spcBef>
                <a:spcPts val="760"/>
              </a:spcBef>
              <a:buAutoNum type="arabicPeriod"/>
              <a:tabLst>
                <a:tab pos="634365" algn="l"/>
                <a:tab pos="635000" algn="l"/>
              </a:tabLst>
            </a:pPr>
            <a:r>
              <a:rPr dirty="0" sz="3200" spc="-5">
                <a:latin typeface="Tahoma"/>
                <a:cs typeface="Tahoma"/>
              </a:rPr>
              <a:t>Find the most anomalous regions (i.e.  those regions S with </a:t>
            </a:r>
            <a:r>
              <a:rPr dirty="0" sz="3200">
                <a:latin typeface="Tahoma"/>
                <a:cs typeface="Tahoma"/>
              </a:rPr>
              <a:t>highest</a:t>
            </a:r>
            <a:r>
              <a:rPr dirty="0" sz="3200" spc="4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F(S)).</a:t>
            </a:r>
            <a:endParaRPr sz="3200">
              <a:latin typeface="Tahoma"/>
              <a:cs typeface="Tahoma"/>
            </a:endParaRPr>
          </a:p>
          <a:p>
            <a:pPr marL="634365" marR="87630" indent="-609600">
              <a:lnSpc>
                <a:spcPts val="3450"/>
              </a:lnSpc>
              <a:spcBef>
                <a:spcPts val="765"/>
              </a:spcBef>
              <a:buAutoNum type="arabicPeriod"/>
              <a:tabLst>
                <a:tab pos="634365" algn="l"/>
                <a:tab pos="635000" algn="l"/>
              </a:tabLst>
            </a:pPr>
            <a:r>
              <a:rPr dirty="0" sz="3200" spc="-5">
                <a:latin typeface="Tahoma"/>
                <a:cs typeface="Tahoma"/>
              </a:rPr>
              <a:t>Determine whether each of these potential  </a:t>
            </a:r>
            <a:r>
              <a:rPr dirty="0" sz="3200" spc="-10">
                <a:latin typeface="Tahoma"/>
                <a:cs typeface="Tahoma"/>
              </a:rPr>
              <a:t>clusters </a:t>
            </a:r>
            <a:r>
              <a:rPr dirty="0" sz="3200" spc="-5">
                <a:latin typeface="Tahoma"/>
                <a:cs typeface="Tahoma"/>
              </a:rPr>
              <a:t>is actually an anomalous</a:t>
            </a:r>
            <a:r>
              <a:rPr dirty="0" sz="3200" spc="8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cluster.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010" y="823213"/>
            <a:ext cx="82226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1.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Obtain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 for a set of spatial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locations</a:t>
            </a:r>
            <a:r>
              <a:rPr dirty="0" sz="3200" spc="1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20">
                <a:solidFill>
                  <a:srgbClr val="006500"/>
                </a:solidFill>
                <a:latin typeface="Tahoma"/>
                <a:cs typeface="Tahoma"/>
              </a:rPr>
              <a:t>s</a:t>
            </a:r>
            <a:r>
              <a:rPr dirty="0" baseline="-21164" sz="3150" spc="-30">
                <a:solidFill>
                  <a:srgbClr val="006500"/>
                </a:solidFill>
                <a:latin typeface="Tahoma"/>
                <a:cs typeface="Tahoma"/>
              </a:rPr>
              <a:t>i</a:t>
            </a:r>
            <a:r>
              <a:rPr dirty="0" sz="3200" spc="-20">
                <a:solidFill>
                  <a:srgbClr val="00650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905" y="1808489"/>
            <a:ext cx="38582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given a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count </a:t>
            </a:r>
            <a:r>
              <a:rPr dirty="0" sz="2000" spc="-5">
                <a:latin typeface="Tahoma"/>
                <a:cs typeface="Tahoma"/>
              </a:rPr>
              <a:t>c</a:t>
            </a:r>
            <a:r>
              <a:rPr dirty="0" baseline="-21367" sz="1950" spc="-7">
                <a:latin typeface="Tahoma"/>
                <a:cs typeface="Tahoma"/>
              </a:rPr>
              <a:t>i </a:t>
            </a:r>
            <a:r>
              <a:rPr dirty="0" sz="2000" spc="-5">
                <a:latin typeface="Tahoma"/>
                <a:cs typeface="Tahoma"/>
              </a:rPr>
              <a:t>and a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baseline</a:t>
            </a:r>
            <a:r>
              <a:rPr dirty="0" sz="20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</a:t>
            </a:r>
            <a:r>
              <a:rPr dirty="0" baseline="-21367" sz="1950" spc="-7">
                <a:latin typeface="Tahoma"/>
                <a:cs typeface="Tahoma"/>
              </a:rPr>
              <a:t>i</a:t>
            </a:r>
            <a:r>
              <a:rPr dirty="0" sz="2000" spc="-5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001" y="2113279"/>
            <a:ext cx="39414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71980" algn="l"/>
              </a:tabLst>
            </a:pPr>
            <a:r>
              <a:rPr dirty="0" sz="2000" spc="-5">
                <a:latin typeface="Tahoma"/>
                <a:cs typeface="Tahoma"/>
              </a:rPr>
              <a:t>For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example: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</a:t>
            </a:r>
            <a:r>
              <a:rPr dirty="0" baseline="-21367" sz="1950">
                <a:latin typeface="Tahoma"/>
                <a:cs typeface="Tahoma"/>
              </a:rPr>
              <a:t>i	</a:t>
            </a:r>
            <a:r>
              <a:rPr dirty="0" sz="2000" spc="-5">
                <a:latin typeface="Tahoma"/>
                <a:cs typeface="Tahoma"/>
              </a:rPr>
              <a:t>= # of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respiratory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7" y="2357891"/>
            <a:ext cx="42976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Tahoma"/>
                <a:cs typeface="Tahoma"/>
              </a:rPr>
              <a:t>disease cases, </a:t>
            </a:r>
            <a:r>
              <a:rPr dirty="0" sz="2000">
                <a:latin typeface="Tahoma"/>
                <a:cs typeface="Tahoma"/>
              </a:rPr>
              <a:t>b</a:t>
            </a:r>
            <a:r>
              <a:rPr dirty="0" baseline="-21367" sz="1950">
                <a:latin typeface="Tahoma"/>
                <a:cs typeface="Tahoma"/>
              </a:rPr>
              <a:t>i </a:t>
            </a:r>
            <a:r>
              <a:rPr dirty="0" sz="2000" spc="-5">
                <a:latin typeface="Tahoma"/>
                <a:cs typeface="Tahoma"/>
              </a:rPr>
              <a:t>= at-risk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population.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987" y="1563877"/>
            <a:ext cx="4296410" cy="1428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81000" algn="l"/>
                <a:tab pos="381635" algn="l"/>
              </a:tabLst>
            </a:pPr>
            <a:r>
              <a:rPr dirty="0" sz="2000" spc="-5">
                <a:latin typeface="Tahoma"/>
                <a:cs typeface="Tahoma"/>
              </a:rPr>
              <a:t>For each spatial location s</a:t>
            </a:r>
            <a:r>
              <a:rPr dirty="0" baseline="-21367" sz="1950" spc="-7">
                <a:latin typeface="Tahoma"/>
                <a:cs typeface="Tahoma"/>
              </a:rPr>
              <a:t>i</a:t>
            </a:r>
            <a:r>
              <a:rPr dirty="0" sz="2000" spc="-5">
                <a:latin typeface="Tahoma"/>
                <a:cs typeface="Tahoma"/>
              </a:rPr>
              <a:t>, we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are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25"/>
              </a:spcBef>
            </a:pPr>
            <a:r>
              <a:rPr dirty="0" sz="2000" spc="-5"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dirty="0" sz="2000" spc="-5"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528" y="2662681"/>
            <a:ext cx="43351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Goal</a:t>
            </a:r>
            <a:r>
              <a:rPr dirty="0" sz="2000" spc="-5">
                <a:latin typeface="Tahoma"/>
                <a:cs typeface="Tahoma"/>
              </a:rPr>
              <a:t>: </a:t>
            </a:r>
            <a:r>
              <a:rPr dirty="0" sz="2000">
                <a:latin typeface="Tahoma"/>
                <a:cs typeface="Tahoma"/>
              </a:rPr>
              <a:t>to </a:t>
            </a:r>
            <a:r>
              <a:rPr dirty="0" sz="2000" spc="-5">
                <a:latin typeface="Tahoma"/>
                <a:cs typeface="Tahoma"/>
              </a:rPr>
              <a:t>find </a:t>
            </a:r>
            <a:r>
              <a:rPr dirty="0" sz="2000" spc="-10">
                <a:latin typeface="Tahoma"/>
                <a:cs typeface="Tahoma"/>
              </a:rPr>
              <a:t>regions where </a:t>
            </a:r>
            <a:r>
              <a:rPr dirty="0" sz="2000" spc="-5">
                <a:latin typeface="Tahoma"/>
                <a:cs typeface="Tahoma"/>
              </a:rPr>
              <a:t>the</a:t>
            </a:r>
            <a:r>
              <a:rPr dirty="0" sz="2000" spc="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counts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92" y="2907293"/>
            <a:ext cx="4034154" cy="5746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550"/>
              </a:spcBef>
            </a:pPr>
            <a:r>
              <a:rPr dirty="0" sz="2000" spc="-5">
                <a:latin typeface="Tahoma"/>
                <a:cs typeface="Tahoma"/>
              </a:rPr>
              <a:t>are higher than </a:t>
            </a:r>
            <a:r>
              <a:rPr dirty="0" sz="2000" spc="-10">
                <a:latin typeface="Tahoma"/>
                <a:cs typeface="Tahoma"/>
              </a:rPr>
              <a:t>expected, </a:t>
            </a:r>
            <a:r>
              <a:rPr dirty="0" sz="2000" spc="-5">
                <a:latin typeface="Tahoma"/>
                <a:cs typeface="Tahoma"/>
              </a:rPr>
              <a:t>given </a:t>
            </a:r>
            <a:r>
              <a:rPr dirty="0" sz="2000" spc="-10">
                <a:latin typeface="Tahoma"/>
                <a:cs typeface="Tahoma"/>
              </a:rPr>
              <a:t>the  </a:t>
            </a:r>
            <a:r>
              <a:rPr dirty="0" sz="2000" spc="-5">
                <a:latin typeface="Tahoma"/>
                <a:cs typeface="Tahoma"/>
              </a:rPr>
              <a:t>baselines.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3823" y="1509521"/>
            <a:ext cx="2087879" cy="1415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17080" y="1893813"/>
            <a:ext cx="439420" cy="242570"/>
          </a:xfrm>
          <a:custGeom>
            <a:avLst/>
            <a:gdLst/>
            <a:ahLst/>
            <a:cxnLst/>
            <a:rect l="l" t="t" r="r" b="b"/>
            <a:pathLst>
              <a:path w="439420" h="242569">
                <a:moveTo>
                  <a:pt x="391137" y="1981"/>
                </a:moveTo>
                <a:lnTo>
                  <a:pt x="326373" y="10637"/>
                </a:lnTo>
                <a:lnTo>
                  <a:pt x="245364" y="30236"/>
                </a:lnTo>
                <a:lnTo>
                  <a:pt x="213752" y="51238"/>
                </a:lnTo>
                <a:lnTo>
                  <a:pt x="202692" y="58430"/>
                </a:lnTo>
                <a:lnTo>
                  <a:pt x="160639" y="78968"/>
                </a:lnTo>
                <a:lnTo>
                  <a:pt x="116586" y="98720"/>
                </a:lnTo>
                <a:lnTo>
                  <a:pt x="71961" y="116616"/>
                </a:lnTo>
                <a:lnTo>
                  <a:pt x="28193" y="131582"/>
                </a:lnTo>
                <a:lnTo>
                  <a:pt x="0" y="219212"/>
                </a:lnTo>
                <a:lnTo>
                  <a:pt x="50880" y="232885"/>
                </a:lnTo>
                <a:lnTo>
                  <a:pt x="102681" y="240334"/>
                </a:lnTo>
                <a:lnTo>
                  <a:pt x="155014" y="242145"/>
                </a:lnTo>
                <a:lnTo>
                  <a:pt x="207495" y="238904"/>
                </a:lnTo>
                <a:lnTo>
                  <a:pt x="259735" y="231197"/>
                </a:lnTo>
                <a:lnTo>
                  <a:pt x="311349" y="219612"/>
                </a:lnTo>
                <a:lnTo>
                  <a:pt x="361950" y="204734"/>
                </a:lnTo>
                <a:lnTo>
                  <a:pt x="377190" y="192590"/>
                </a:lnTo>
                <a:lnTo>
                  <a:pt x="377190" y="58430"/>
                </a:lnTo>
                <a:lnTo>
                  <a:pt x="390180" y="20238"/>
                </a:lnTo>
                <a:lnTo>
                  <a:pt x="391137" y="1981"/>
                </a:lnTo>
                <a:close/>
              </a:path>
              <a:path w="439420" h="242569">
                <a:moveTo>
                  <a:pt x="439316" y="120937"/>
                </a:moveTo>
                <a:lnTo>
                  <a:pt x="420623" y="72908"/>
                </a:lnTo>
                <a:lnTo>
                  <a:pt x="412337" y="66252"/>
                </a:lnTo>
                <a:lnTo>
                  <a:pt x="401193" y="63097"/>
                </a:lnTo>
                <a:lnTo>
                  <a:pt x="388905" y="61228"/>
                </a:lnTo>
                <a:lnTo>
                  <a:pt x="377190" y="58430"/>
                </a:lnTo>
                <a:lnTo>
                  <a:pt x="377190" y="192590"/>
                </a:lnTo>
                <a:lnTo>
                  <a:pt x="396406" y="177278"/>
                </a:lnTo>
                <a:lnTo>
                  <a:pt x="426720" y="152537"/>
                </a:lnTo>
                <a:lnTo>
                  <a:pt x="439316" y="120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17080" y="1893813"/>
            <a:ext cx="439420" cy="242570"/>
          </a:xfrm>
          <a:custGeom>
            <a:avLst/>
            <a:gdLst/>
            <a:ahLst/>
            <a:cxnLst/>
            <a:rect l="l" t="t" r="r" b="b"/>
            <a:pathLst>
              <a:path w="439420" h="242569">
                <a:moveTo>
                  <a:pt x="0" y="219212"/>
                </a:moveTo>
                <a:lnTo>
                  <a:pt x="50880" y="232885"/>
                </a:lnTo>
                <a:lnTo>
                  <a:pt x="102681" y="240334"/>
                </a:lnTo>
                <a:lnTo>
                  <a:pt x="155014" y="242145"/>
                </a:lnTo>
                <a:lnTo>
                  <a:pt x="207495" y="238904"/>
                </a:lnTo>
                <a:lnTo>
                  <a:pt x="259735" y="231197"/>
                </a:lnTo>
                <a:lnTo>
                  <a:pt x="311349" y="219612"/>
                </a:lnTo>
                <a:lnTo>
                  <a:pt x="361950" y="204734"/>
                </a:lnTo>
                <a:lnTo>
                  <a:pt x="396406" y="177278"/>
                </a:lnTo>
                <a:lnTo>
                  <a:pt x="426720" y="152537"/>
                </a:lnTo>
                <a:lnTo>
                  <a:pt x="439316" y="120937"/>
                </a:lnTo>
                <a:lnTo>
                  <a:pt x="420623" y="72908"/>
                </a:lnTo>
                <a:lnTo>
                  <a:pt x="412337" y="66252"/>
                </a:lnTo>
                <a:lnTo>
                  <a:pt x="401193" y="63097"/>
                </a:lnTo>
                <a:lnTo>
                  <a:pt x="388905" y="61228"/>
                </a:lnTo>
                <a:lnTo>
                  <a:pt x="377190" y="58430"/>
                </a:lnTo>
                <a:lnTo>
                  <a:pt x="390180" y="20238"/>
                </a:lnTo>
                <a:lnTo>
                  <a:pt x="391137" y="1981"/>
                </a:lnTo>
                <a:lnTo>
                  <a:pt x="372416" y="0"/>
                </a:lnTo>
                <a:lnTo>
                  <a:pt x="326373" y="10637"/>
                </a:lnTo>
                <a:lnTo>
                  <a:pt x="245364" y="30236"/>
                </a:lnTo>
                <a:lnTo>
                  <a:pt x="213752" y="51238"/>
                </a:lnTo>
                <a:lnTo>
                  <a:pt x="202692" y="58430"/>
                </a:lnTo>
                <a:lnTo>
                  <a:pt x="160639" y="78968"/>
                </a:lnTo>
                <a:lnTo>
                  <a:pt x="116586" y="98720"/>
                </a:lnTo>
                <a:lnTo>
                  <a:pt x="71961" y="116616"/>
                </a:lnTo>
                <a:lnTo>
                  <a:pt x="28193" y="131582"/>
                </a:lnTo>
                <a:lnTo>
                  <a:pt x="19931" y="157490"/>
                </a:lnTo>
                <a:lnTo>
                  <a:pt x="10667" y="186255"/>
                </a:lnTo>
                <a:lnTo>
                  <a:pt x="3119" y="209591"/>
                </a:lnTo>
                <a:lnTo>
                  <a:pt x="0" y="2192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85026" y="1869948"/>
            <a:ext cx="576580" cy="215900"/>
          </a:xfrm>
          <a:custGeom>
            <a:avLst/>
            <a:gdLst/>
            <a:ahLst/>
            <a:cxnLst/>
            <a:rect l="l" t="t" r="r" b="b"/>
            <a:pathLst>
              <a:path w="576579" h="215900">
                <a:moveTo>
                  <a:pt x="576072" y="21564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21273" y="1541017"/>
            <a:ext cx="10490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c</a:t>
            </a:r>
            <a:r>
              <a:rPr dirty="0" baseline="-23148" sz="1800" spc="-7">
                <a:latin typeface="Tahoma"/>
                <a:cs typeface="Tahoma"/>
              </a:rPr>
              <a:t>i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20,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r>
              <a:rPr dirty="0" baseline="-23148" sz="1800">
                <a:latin typeface="Tahoma"/>
                <a:cs typeface="Tahoma"/>
              </a:rPr>
              <a:t>i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2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5000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1926" y="3670553"/>
            <a:ext cx="0" cy="3095625"/>
          </a:xfrm>
          <a:custGeom>
            <a:avLst/>
            <a:gdLst/>
            <a:ahLst/>
            <a:cxnLst/>
            <a:rect l="l" t="t" r="r" b="b"/>
            <a:pathLst>
              <a:path w="0" h="3095625">
                <a:moveTo>
                  <a:pt x="0" y="30952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7087" y="3515614"/>
            <a:ext cx="408114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1555"/>
              </a:spcBef>
            </a:pPr>
            <a:r>
              <a:rPr dirty="0" sz="2400" spc="-5">
                <a:solidFill>
                  <a:srgbClr val="3333CC"/>
                </a:solidFill>
                <a:latin typeface="Tahoma"/>
                <a:cs typeface="Tahoma"/>
              </a:rPr>
              <a:t>Population-based</a:t>
            </a:r>
            <a:r>
              <a:rPr dirty="0" sz="24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method:</a:t>
            </a:r>
            <a:endParaRPr sz="2400">
              <a:latin typeface="Tahoma"/>
              <a:cs typeface="Tahoma"/>
            </a:endParaRPr>
          </a:p>
          <a:p>
            <a:pPr algn="ctr" marL="12065" marR="5080">
              <a:lnSpc>
                <a:spcPct val="100000"/>
              </a:lnSpc>
              <a:spcBef>
                <a:spcPts val="1090"/>
              </a:spcBef>
            </a:pPr>
            <a:r>
              <a:rPr dirty="0" sz="1800" spc="-5">
                <a:latin typeface="Tahoma"/>
                <a:cs typeface="Tahoma"/>
              </a:rPr>
              <a:t>Baselines represent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population</a:t>
            </a:r>
            <a:r>
              <a:rPr dirty="0" sz="1800">
                <a:latin typeface="Tahoma"/>
                <a:cs typeface="Tahoma"/>
              </a:rPr>
              <a:t>,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whether  </a:t>
            </a:r>
            <a:r>
              <a:rPr dirty="0" sz="1800">
                <a:latin typeface="Tahoma"/>
                <a:cs typeface="Tahoma"/>
              </a:rPr>
              <a:t>given (e.g. </a:t>
            </a:r>
            <a:r>
              <a:rPr dirty="0" sz="1800" spc="-5">
                <a:latin typeface="Tahoma"/>
                <a:cs typeface="Tahoma"/>
              </a:rPr>
              <a:t>census) </a:t>
            </a:r>
            <a:r>
              <a:rPr dirty="0" sz="1800">
                <a:latin typeface="Tahoma"/>
                <a:cs typeface="Tahoma"/>
              </a:rPr>
              <a:t>or inferred (e.g.  </a:t>
            </a:r>
            <a:r>
              <a:rPr dirty="0" sz="1800" spc="-5">
                <a:latin typeface="Tahoma"/>
                <a:cs typeface="Tahoma"/>
              </a:rPr>
              <a:t>from sales); can </a:t>
            </a:r>
            <a:r>
              <a:rPr dirty="0" sz="1800">
                <a:latin typeface="Tahoma"/>
                <a:cs typeface="Tahoma"/>
              </a:rPr>
              <a:t>be adjusted </a:t>
            </a:r>
            <a:r>
              <a:rPr dirty="0" sz="1800" spc="-5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age,  </a:t>
            </a:r>
            <a:r>
              <a:rPr dirty="0" sz="1800" spc="-5">
                <a:latin typeface="Tahoma"/>
                <a:cs typeface="Tahoma"/>
              </a:rPr>
              <a:t>risk factors, seasonality,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etc.</a:t>
            </a:r>
            <a:endParaRPr sz="1800">
              <a:latin typeface="Tahoma"/>
              <a:cs typeface="Tahoma"/>
            </a:endParaRPr>
          </a:p>
          <a:p>
            <a:pPr algn="ctr" marL="49530" marR="145415" indent="3810">
              <a:lnSpc>
                <a:spcPct val="100000"/>
              </a:lnSpc>
              <a:spcBef>
                <a:spcPts val="1575"/>
              </a:spcBef>
            </a:pPr>
            <a:r>
              <a:rPr dirty="0" sz="1800">
                <a:latin typeface="Tahoma"/>
                <a:cs typeface="Tahoma"/>
              </a:rPr>
              <a:t>Under null hypothesis, </a:t>
            </a:r>
            <a:r>
              <a:rPr dirty="0" sz="1800" spc="-5">
                <a:latin typeface="Tahoma"/>
                <a:cs typeface="Tahoma"/>
              </a:rPr>
              <a:t>we expect  counts to </a:t>
            </a:r>
            <a:r>
              <a:rPr dirty="0" sz="1800">
                <a:latin typeface="Tahoma"/>
                <a:cs typeface="Tahoma"/>
              </a:rPr>
              <a:t>be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proportional</a:t>
            </a:r>
            <a:r>
              <a:rPr dirty="0" sz="1800" spc="-5">
                <a:latin typeface="Tahoma"/>
                <a:cs typeface="Tahoma"/>
              </a:rPr>
              <a:t> to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baselines.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877" y="6294381"/>
            <a:ext cx="3633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080" marR="5080" indent="-5010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Compare disease </a:t>
            </a:r>
            <a:r>
              <a:rPr dirty="0" sz="1800" spc="-5">
                <a:latin typeface="Tahoma"/>
                <a:cs typeface="Tahoma"/>
              </a:rPr>
              <a:t>rate </a:t>
            </a:r>
            <a:r>
              <a:rPr dirty="0" sz="1800">
                <a:latin typeface="Tahoma"/>
                <a:cs typeface="Tahoma"/>
              </a:rPr>
              <a:t>(count /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pop)  inside and outside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region.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78007" y="3515604"/>
            <a:ext cx="386080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 spc="-5">
                <a:solidFill>
                  <a:srgbClr val="3333CC"/>
                </a:solidFill>
                <a:latin typeface="Tahoma"/>
                <a:cs typeface="Tahoma"/>
              </a:rPr>
              <a:t>Expectation-based</a:t>
            </a:r>
            <a:r>
              <a:rPr dirty="0" sz="24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method:</a:t>
            </a:r>
            <a:endParaRPr sz="2400">
              <a:latin typeface="Tahoma"/>
              <a:cs typeface="Tahoma"/>
            </a:endParaRPr>
          </a:p>
          <a:p>
            <a:pPr algn="ctr" marL="102235" marR="5080">
              <a:lnSpc>
                <a:spcPct val="100000"/>
              </a:lnSpc>
              <a:spcBef>
                <a:spcPts val="1090"/>
              </a:spcBef>
            </a:pPr>
            <a:r>
              <a:rPr dirty="0" sz="1800" spc="-5">
                <a:latin typeface="Tahoma"/>
                <a:cs typeface="Tahoma"/>
              </a:rPr>
              <a:t>Baselines represent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expected</a:t>
            </a:r>
            <a:r>
              <a:rPr dirty="0" u="heavy" sz="18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counts</a:t>
            </a:r>
            <a:r>
              <a:rPr dirty="0" sz="1800">
                <a:latin typeface="Tahoma"/>
                <a:cs typeface="Tahoma"/>
              </a:rPr>
              <a:t>,  inferred </a:t>
            </a:r>
            <a:r>
              <a:rPr dirty="0" sz="1800" spc="-5">
                <a:latin typeface="Tahoma"/>
                <a:cs typeface="Tahoma"/>
              </a:rPr>
              <a:t>from the time series </a:t>
            </a:r>
            <a:r>
              <a:rPr dirty="0" sz="1800">
                <a:latin typeface="Tahoma"/>
                <a:cs typeface="Tahoma"/>
              </a:rPr>
              <a:t>of  previous </a:t>
            </a:r>
            <a:r>
              <a:rPr dirty="0" sz="1800" spc="-5">
                <a:latin typeface="Tahoma"/>
                <a:cs typeface="Tahoma"/>
              </a:rPr>
              <a:t>counts, </a:t>
            </a:r>
            <a:r>
              <a:rPr dirty="0" sz="1800">
                <a:latin typeface="Tahoma"/>
                <a:cs typeface="Tahoma"/>
              </a:rPr>
              <a:t>accounting </a:t>
            </a:r>
            <a:r>
              <a:rPr dirty="0" sz="1800" spc="-5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day-  of-week and </a:t>
            </a:r>
            <a:r>
              <a:rPr dirty="0" sz="1800" spc="-5">
                <a:latin typeface="Tahoma"/>
                <a:cs typeface="Tahoma"/>
              </a:rPr>
              <a:t>seasonality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effects.</a:t>
            </a:r>
            <a:endParaRPr sz="1800">
              <a:latin typeface="Tahoma"/>
              <a:cs typeface="Tahoma"/>
            </a:endParaRPr>
          </a:p>
          <a:p>
            <a:pPr algn="ctr" marL="287655" marR="216535">
              <a:lnSpc>
                <a:spcPct val="100000"/>
              </a:lnSpc>
              <a:spcBef>
                <a:spcPts val="1575"/>
              </a:spcBef>
            </a:pPr>
            <a:r>
              <a:rPr dirty="0" sz="1800">
                <a:latin typeface="Tahoma"/>
                <a:cs typeface="Tahoma"/>
              </a:rPr>
              <a:t>Under null hypothesis, </a:t>
            </a:r>
            <a:r>
              <a:rPr dirty="0" sz="1800" spc="-5">
                <a:latin typeface="Tahoma"/>
                <a:cs typeface="Tahoma"/>
              </a:rPr>
              <a:t>we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expect  counts to </a:t>
            </a:r>
            <a:r>
              <a:rPr dirty="0" sz="1800">
                <a:latin typeface="Tahoma"/>
                <a:cs typeface="Tahoma"/>
              </a:rPr>
              <a:t>be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equal</a:t>
            </a:r>
            <a:r>
              <a:rPr dirty="0" sz="1800" spc="-5">
                <a:latin typeface="Tahoma"/>
                <a:cs typeface="Tahoma"/>
              </a:rPr>
              <a:t> to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baselines.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4291" y="6294381"/>
            <a:ext cx="30892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2120" marR="5080" indent="-4400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Compare </a:t>
            </a:r>
            <a:r>
              <a:rPr dirty="0" sz="1800" spc="-5">
                <a:latin typeface="Tahoma"/>
                <a:cs typeface="Tahoma"/>
              </a:rPr>
              <a:t>region’s actual count  to </a:t>
            </a:r>
            <a:r>
              <a:rPr dirty="0" sz="1800">
                <a:latin typeface="Tahoma"/>
                <a:cs typeface="Tahoma"/>
              </a:rPr>
              <a:t>its </a:t>
            </a:r>
            <a:r>
              <a:rPr dirty="0" sz="1800" spc="-5">
                <a:latin typeface="Tahoma"/>
                <a:cs typeface="Tahoma"/>
              </a:rPr>
              <a:t>expected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count.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010" y="823213"/>
            <a:ext cx="82226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1.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Obtain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 for a set of spatial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locations</a:t>
            </a:r>
            <a:r>
              <a:rPr dirty="0" sz="3200" spc="1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20">
                <a:solidFill>
                  <a:srgbClr val="006500"/>
                </a:solidFill>
                <a:latin typeface="Tahoma"/>
                <a:cs typeface="Tahoma"/>
              </a:rPr>
              <a:t>s</a:t>
            </a:r>
            <a:r>
              <a:rPr dirty="0" baseline="-21164" sz="3150" spc="-30">
                <a:solidFill>
                  <a:srgbClr val="006500"/>
                </a:solidFill>
                <a:latin typeface="Tahoma"/>
                <a:cs typeface="Tahoma"/>
              </a:rPr>
              <a:t>i</a:t>
            </a:r>
            <a:r>
              <a:rPr dirty="0" sz="3200" spc="-20">
                <a:solidFill>
                  <a:srgbClr val="00650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905" y="1808489"/>
            <a:ext cx="38582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given a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count </a:t>
            </a:r>
            <a:r>
              <a:rPr dirty="0" sz="2000" spc="-5">
                <a:latin typeface="Tahoma"/>
                <a:cs typeface="Tahoma"/>
              </a:rPr>
              <a:t>c</a:t>
            </a:r>
            <a:r>
              <a:rPr dirty="0" baseline="-21367" sz="1950" spc="-7">
                <a:latin typeface="Tahoma"/>
                <a:cs typeface="Tahoma"/>
              </a:rPr>
              <a:t>i </a:t>
            </a:r>
            <a:r>
              <a:rPr dirty="0" sz="2000" spc="-5">
                <a:latin typeface="Tahoma"/>
                <a:cs typeface="Tahoma"/>
              </a:rPr>
              <a:t>and a </a:t>
            </a: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baseline</a:t>
            </a:r>
            <a:r>
              <a:rPr dirty="0" sz="200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</a:t>
            </a:r>
            <a:r>
              <a:rPr dirty="0" baseline="-21367" sz="1950" spc="-7">
                <a:latin typeface="Tahoma"/>
                <a:cs typeface="Tahoma"/>
              </a:rPr>
              <a:t>i</a:t>
            </a:r>
            <a:r>
              <a:rPr dirty="0" sz="2000" spc="-5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001" y="2113279"/>
            <a:ext cx="39414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71980" algn="l"/>
              </a:tabLst>
            </a:pPr>
            <a:r>
              <a:rPr dirty="0" sz="2000" spc="-5">
                <a:latin typeface="Tahoma"/>
                <a:cs typeface="Tahoma"/>
              </a:rPr>
              <a:t>For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example: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</a:t>
            </a:r>
            <a:r>
              <a:rPr dirty="0" baseline="-21367" sz="1950">
                <a:latin typeface="Tahoma"/>
                <a:cs typeface="Tahoma"/>
              </a:rPr>
              <a:t>i	</a:t>
            </a:r>
            <a:r>
              <a:rPr dirty="0" sz="2000" spc="-5">
                <a:latin typeface="Tahoma"/>
                <a:cs typeface="Tahoma"/>
              </a:rPr>
              <a:t>= # of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respiratory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2" y="2907293"/>
            <a:ext cx="4034154" cy="5746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550"/>
              </a:spcBef>
            </a:pPr>
            <a:r>
              <a:rPr dirty="0" sz="2000" spc="-5">
                <a:latin typeface="Tahoma"/>
                <a:cs typeface="Tahoma"/>
              </a:rPr>
              <a:t>are higher than </a:t>
            </a:r>
            <a:r>
              <a:rPr dirty="0" sz="2000" spc="-10">
                <a:latin typeface="Tahoma"/>
                <a:cs typeface="Tahoma"/>
              </a:rPr>
              <a:t>expected, </a:t>
            </a:r>
            <a:r>
              <a:rPr dirty="0" sz="2000" spc="-5">
                <a:latin typeface="Tahoma"/>
                <a:cs typeface="Tahoma"/>
              </a:rPr>
              <a:t>given </a:t>
            </a:r>
            <a:r>
              <a:rPr dirty="0" sz="2000" spc="-10">
                <a:latin typeface="Tahoma"/>
                <a:cs typeface="Tahoma"/>
              </a:rPr>
              <a:t>the  </a:t>
            </a:r>
            <a:r>
              <a:rPr dirty="0" sz="2000" spc="-5">
                <a:latin typeface="Tahoma"/>
                <a:cs typeface="Tahoma"/>
              </a:rPr>
              <a:t>baselines.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3823" y="1509521"/>
            <a:ext cx="2087879" cy="1415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17080" y="1893813"/>
            <a:ext cx="439420" cy="242570"/>
          </a:xfrm>
          <a:custGeom>
            <a:avLst/>
            <a:gdLst/>
            <a:ahLst/>
            <a:cxnLst/>
            <a:rect l="l" t="t" r="r" b="b"/>
            <a:pathLst>
              <a:path w="439420" h="242569">
                <a:moveTo>
                  <a:pt x="391137" y="1981"/>
                </a:moveTo>
                <a:lnTo>
                  <a:pt x="326373" y="10637"/>
                </a:lnTo>
                <a:lnTo>
                  <a:pt x="245364" y="30236"/>
                </a:lnTo>
                <a:lnTo>
                  <a:pt x="213752" y="51238"/>
                </a:lnTo>
                <a:lnTo>
                  <a:pt x="202692" y="58430"/>
                </a:lnTo>
                <a:lnTo>
                  <a:pt x="160639" y="78968"/>
                </a:lnTo>
                <a:lnTo>
                  <a:pt x="116586" y="98720"/>
                </a:lnTo>
                <a:lnTo>
                  <a:pt x="71961" y="116616"/>
                </a:lnTo>
                <a:lnTo>
                  <a:pt x="28193" y="131582"/>
                </a:lnTo>
                <a:lnTo>
                  <a:pt x="0" y="219212"/>
                </a:lnTo>
                <a:lnTo>
                  <a:pt x="50880" y="232885"/>
                </a:lnTo>
                <a:lnTo>
                  <a:pt x="102681" y="240334"/>
                </a:lnTo>
                <a:lnTo>
                  <a:pt x="155014" y="242145"/>
                </a:lnTo>
                <a:lnTo>
                  <a:pt x="207495" y="238904"/>
                </a:lnTo>
                <a:lnTo>
                  <a:pt x="259735" y="231197"/>
                </a:lnTo>
                <a:lnTo>
                  <a:pt x="311349" y="219612"/>
                </a:lnTo>
                <a:lnTo>
                  <a:pt x="361950" y="204734"/>
                </a:lnTo>
                <a:lnTo>
                  <a:pt x="377190" y="192590"/>
                </a:lnTo>
                <a:lnTo>
                  <a:pt x="377190" y="58430"/>
                </a:lnTo>
                <a:lnTo>
                  <a:pt x="390180" y="20238"/>
                </a:lnTo>
                <a:lnTo>
                  <a:pt x="391137" y="1981"/>
                </a:lnTo>
                <a:close/>
              </a:path>
              <a:path w="439420" h="242569">
                <a:moveTo>
                  <a:pt x="439316" y="120937"/>
                </a:moveTo>
                <a:lnTo>
                  <a:pt x="420623" y="72908"/>
                </a:lnTo>
                <a:lnTo>
                  <a:pt x="412337" y="66252"/>
                </a:lnTo>
                <a:lnTo>
                  <a:pt x="401193" y="63097"/>
                </a:lnTo>
                <a:lnTo>
                  <a:pt x="388905" y="61228"/>
                </a:lnTo>
                <a:lnTo>
                  <a:pt x="377190" y="58430"/>
                </a:lnTo>
                <a:lnTo>
                  <a:pt x="377190" y="192590"/>
                </a:lnTo>
                <a:lnTo>
                  <a:pt x="396406" y="177278"/>
                </a:lnTo>
                <a:lnTo>
                  <a:pt x="426720" y="152537"/>
                </a:lnTo>
                <a:lnTo>
                  <a:pt x="439316" y="120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7080" y="1893813"/>
            <a:ext cx="439420" cy="242570"/>
          </a:xfrm>
          <a:custGeom>
            <a:avLst/>
            <a:gdLst/>
            <a:ahLst/>
            <a:cxnLst/>
            <a:rect l="l" t="t" r="r" b="b"/>
            <a:pathLst>
              <a:path w="439420" h="242569">
                <a:moveTo>
                  <a:pt x="0" y="219212"/>
                </a:moveTo>
                <a:lnTo>
                  <a:pt x="50880" y="232885"/>
                </a:lnTo>
                <a:lnTo>
                  <a:pt x="102681" y="240334"/>
                </a:lnTo>
                <a:lnTo>
                  <a:pt x="155014" y="242145"/>
                </a:lnTo>
                <a:lnTo>
                  <a:pt x="207495" y="238904"/>
                </a:lnTo>
                <a:lnTo>
                  <a:pt x="259735" y="231197"/>
                </a:lnTo>
                <a:lnTo>
                  <a:pt x="311349" y="219612"/>
                </a:lnTo>
                <a:lnTo>
                  <a:pt x="361950" y="204734"/>
                </a:lnTo>
                <a:lnTo>
                  <a:pt x="396406" y="177278"/>
                </a:lnTo>
                <a:lnTo>
                  <a:pt x="426720" y="152537"/>
                </a:lnTo>
                <a:lnTo>
                  <a:pt x="439316" y="120937"/>
                </a:lnTo>
                <a:lnTo>
                  <a:pt x="420623" y="72908"/>
                </a:lnTo>
                <a:lnTo>
                  <a:pt x="412337" y="66252"/>
                </a:lnTo>
                <a:lnTo>
                  <a:pt x="401193" y="63097"/>
                </a:lnTo>
                <a:lnTo>
                  <a:pt x="388905" y="61228"/>
                </a:lnTo>
                <a:lnTo>
                  <a:pt x="377190" y="58430"/>
                </a:lnTo>
                <a:lnTo>
                  <a:pt x="390180" y="20238"/>
                </a:lnTo>
                <a:lnTo>
                  <a:pt x="391137" y="1981"/>
                </a:lnTo>
                <a:lnTo>
                  <a:pt x="372416" y="0"/>
                </a:lnTo>
                <a:lnTo>
                  <a:pt x="326373" y="10637"/>
                </a:lnTo>
                <a:lnTo>
                  <a:pt x="245364" y="30236"/>
                </a:lnTo>
                <a:lnTo>
                  <a:pt x="213752" y="51238"/>
                </a:lnTo>
                <a:lnTo>
                  <a:pt x="202692" y="58430"/>
                </a:lnTo>
                <a:lnTo>
                  <a:pt x="160639" y="78968"/>
                </a:lnTo>
                <a:lnTo>
                  <a:pt x="116586" y="98720"/>
                </a:lnTo>
                <a:lnTo>
                  <a:pt x="71961" y="116616"/>
                </a:lnTo>
                <a:lnTo>
                  <a:pt x="28193" y="131582"/>
                </a:lnTo>
                <a:lnTo>
                  <a:pt x="19931" y="157490"/>
                </a:lnTo>
                <a:lnTo>
                  <a:pt x="10667" y="186255"/>
                </a:lnTo>
                <a:lnTo>
                  <a:pt x="3119" y="209591"/>
                </a:lnTo>
                <a:lnTo>
                  <a:pt x="0" y="2192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85026" y="1869948"/>
            <a:ext cx="576580" cy="215900"/>
          </a:xfrm>
          <a:custGeom>
            <a:avLst/>
            <a:gdLst/>
            <a:ahLst/>
            <a:cxnLst/>
            <a:rect l="l" t="t" r="r" b="b"/>
            <a:pathLst>
              <a:path w="576579" h="215900">
                <a:moveTo>
                  <a:pt x="576072" y="21564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21273" y="1541017"/>
            <a:ext cx="104902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c</a:t>
            </a:r>
            <a:r>
              <a:rPr dirty="0" baseline="-23148" sz="1800" spc="-7">
                <a:latin typeface="Tahoma"/>
                <a:cs typeface="Tahoma"/>
              </a:rPr>
              <a:t>i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20,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ahoma"/>
                <a:cs typeface="Tahoma"/>
              </a:rPr>
              <a:t>b</a:t>
            </a:r>
            <a:r>
              <a:rPr dirty="0" baseline="-23148" sz="1800">
                <a:latin typeface="Tahoma"/>
                <a:cs typeface="Tahoma"/>
              </a:rPr>
              <a:t>i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2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5000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1926" y="3670553"/>
            <a:ext cx="0" cy="3095625"/>
          </a:xfrm>
          <a:custGeom>
            <a:avLst/>
            <a:gdLst/>
            <a:ahLst/>
            <a:cxnLst/>
            <a:rect l="l" t="t" r="r" b="b"/>
            <a:pathLst>
              <a:path w="0" h="3095625">
                <a:moveTo>
                  <a:pt x="0" y="30952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7087" y="3515614"/>
            <a:ext cx="408114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1555"/>
              </a:spcBef>
            </a:pPr>
            <a:r>
              <a:rPr dirty="0" sz="2400" spc="-5">
                <a:solidFill>
                  <a:srgbClr val="3333CC"/>
                </a:solidFill>
                <a:latin typeface="Tahoma"/>
                <a:cs typeface="Tahoma"/>
              </a:rPr>
              <a:t>Population-based</a:t>
            </a:r>
            <a:r>
              <a:rPr dirty="0" sz="24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method:</a:t>
            </a:r>
            <a:endParaRPr sz="2400">
              <a:latin typeface="Tahoma"/>
              <a:cs typeface="Tahoma"/>
            </a:endParaRPr>
          </a:p>
          <a:p>
            <a:pPr algn="ctr" marL="12065" marR="5080">
              <a:lnSpc>
                <a:spcPct val="100000"/>
              </a:lnSpc>
              <a:spcBef>
                <a:spcPts val="1090"/>
              </a:spcBef>
            </a:pPr>
            <a:r>
              <a:rPr dirty="0" sz="1800" spc="-5">
                <a:latin typeface="Tahoma"/>
                <a:cs typeface="Tahoma"/>
              </a:rPr>
              <a:t>Baselines represent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population</a:t>
            </a:r>
            <a:r>
              <a:rPr dirty="0" sz="1800">
                <a:latin typeface="Tahoma"/>
                <a:cs typeface="Tahoma"/>
              </a:rPr>
              <a:t>,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whether  </a:t>
            </a:r>
            <a:r>
              <a:rPr dirty="0" sz="1800">
                <a:latin typeface="Tahoma"/>
                <a:cs typeface="Tahoma"/>
              </a:rPr>
              <a:t>given (e.g. </a:t>
            </a:r>
            <a:r>
              <a:rPr dirty="0" sz="1800" spc="-5">
                <a:latin typeface="Tahoma"/>
                <a:cs typeface="Tahoma"/>
              </a:rPr>
              <a:t>census) </a:t>
            </a:r>
            <a:r>
              <a:rPr dirty="0" sz="1800">
                <a:latin typeface="Tahoma"/>
                <a:cs typeface="Tahoma"/>
              </a:rPr>
              <a:t>or inferred (e.g.  </a:t>
            </a:r>
            <a:r>
              <a:rPr dirty="0" sz="1800" spc="-5">
                <a:latin typeface="Tahoma"/>
                <a:cs typeface="Tahoma"/>
              </a:rPr>
              <a:t>from sales); can </a:t>
            </a:r>
            <a:r>
              <a:rPr dirty="0" sz="1800">
                <a:latin typeface="Tahoma"/>
                <a:cs typeface="Tahoma"/>
              </a:rPr>
              <a:t>be adjusted </a:t>
            </a:r>
            <a:r>
              <a:rPr dirty="0" sz="1800" spc="-5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age,  </a:t>
            </a:r>
            <a:r>
              <a:rPr dirty="0" sz="1800" spc="-5">
                <a:latin typeface="Tahoma"/>
                <a:cs typeface="Tahoma"/>
              </a:rPr>
              <a:t>risk factors, seasonality,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etc.</a:t>
            </a:r>
            <a:endParaRPr sz="1800">
              <a:latin typeface="Tahoma"/>
              <a:cs typeface="Tahoma"/>
            </a:endParaRPr>
          </a:p>
          <a:p>
            <a:pPr algn="ctr" marL="49530" marR="145415" indent="3810">
              <a:lnSpc>
                <a:spcPct val="100000"/>
              </a:lnSpc>
              <a:spcBef>
                <a:spcPts val="1575"/>
              </a:spcBef>
            </a:pPr>
            <a:r>
              <a:rPr dirty="0" sz="1800">
                <a:latin typeface="Tahoma"/>
                <a:cs typeface="Tahoma"/>
              </a:rPr>
              <a:t>Under null hypothesis, </a:t>
            </a:r>
            <a:r>
              <a:rPr dirty="0" sz="1800" spc="-5">
                <a:latin typeface="Tahoma"/>
                <a:cs typeface="Tahoma"/>
              </a:rPr>
              <a:t>we expect  counts to </a:t>
            </a:r>
            <a:r>
              <a:rPr dirty="0" sz="1800">
                <a:latin typeface="Tahoma"/>
                <a:cs typeface="Tahoma"/>
              </a:rPr>
              <a:t>be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proportional</a:t>
            </a:r>
            <a:r>
              <a:rPr dirty="0" sz="1800" spc="-5">
                <a:latin typeface="Tahoma"/>
                <a:cs typeface="Tahoma"/>
              </a:rPr>
              <a:t> to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baselines.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877" y="6294381"/>
            <a:ext cx="3633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080" marR="5080" indent="-5010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Compare disease </a:t>
            </a:r>
            <a:r>
              <a:rPr dirty="0" sz="1800" spc="-5">
                <a:latin typeface="Tahoma"/>
                <a:cs typeface="Tahoma"/>
              </a:rPr>
              <a:t>rate </a:t>
            </a:r>
            <a:r>
              <a:rPr dirty="0" sz="1800">
                <a:latin typeface="Tahoma"/>
                <a:cs typeface="Tahoma"/>
              </a:rPr>
              <a:t>(count /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pop)  inside and outside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region.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8007" y="3515604"/>
            <a:ext cx="386080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 spc="-5">
                <a:solidFill>
                  <a:srgbClr val="3333CC"/>
                </a:solidFill>
                <a:latin typeface="Tahoma"/>
                <a:cs typeface="Tahoma"/>
              </a:rPr>
              <a:t>Expectation-based</a:t>
            </a:r>
            <a:r>
              <a:rPr dirty="0" sz="24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3333CC"/>
                </a:solidFill>
                <a:latin typeface="Tahoma"/>
                <a:cs typeface="Tahoma"/>
              </a:rPr>
              <a:t>method:</a:t>
            </a:r>
            <a:endParaRPr sz="2400">
              <a:latin typeface="Tahoma"/>
              <a:cs typeface="Tahoma"/>
            </a:endParaRPr>
          </a:p>
          <a:p>
            <a:pPr algn="ctr" marL="102235" marR="5080">
              <a:lnSpc>
                <a:spcPct val="100000"/>
              </a:lnSpc>
              <a:spcBef>
                <a:spcPts val="1090"/>
              </a:spcBef>
            </a:pPr>
            <a:r>
              <a:rPr dirty="0" sz="1800" spc="-5">
                <a:latin typeface="Tahoma"/>
                <a:cs typeface="Tahoma"/>
              </a:rPr>
              <a:t>Baselines represent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expected</a:t>
            </a:r>
            <a:r>
              <a:rPr dirty="0" u="heavy" sz="1800" spc="-7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counts</a:t>
            </a:r>
            <a:r>
              <a:rPr dirty="0" sz="1800">
                <a:latin typeface="Tahoma"/>
                <a:cs typeface="Tahoma"/>
              </a:rPr>
              <a:t>,  inferred </a:t>
            </a:r>
            <a:r>
              <a:rPr dirty="0" sz="1800" spc="-5">
                <a:latin typeface="Tahoma"/>
                <a:cs typeface="Tahoma"/>
              </a:rPr>
              <a:t>from the time series </a:t>
            </a:r>
            <a:r>
              <a:rPr dirty="0" sz="1800">
                <a:latin typeface="Tahoma"/>
                <a:cs typeface="Tahoma"/>
              </a:rPr>
              <a:t>of  previous </a:t>
            </a:r>
            <a:r>
              <a:rPr dirty="0" sz="1800" spc="-5">
                <a:latin typeface="Tahoma"/>
                <a:cs typeface="Tahoma"/>
              </a:rPr>
              <a:t>counts, </a:t>
            </a:r>
            <a:r>
              <a:rPr dirty="0" sz="1800">
                <a:latin typeface="Tahoma"/>
                <a:cs typeface="Tahoma"/>
              </a:rPr>
              <a:t>accounting </a:t>
            </a:r>
            <a:r>
              <a:rPr dirty="0" sz="1800" spc="-5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day-  of-week and </a:t>
            </a:r>
            <a:r>
              <a:rPr dirty="0" sz="1800" spc="-5">
                <a:latin typeface="Tahoma"/>
                <a:cs typeface="Tahoma"/>
              </a:rPr>
              <a:t>seasonality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effects.</a:t>
            </a:r>
            <a:endParaRPr sz="1800">
              <a:latin typeface="Tahoma"/>
              <a:cs typeface="Tahoma"/>
            </a:endParaRPr>
          </a:p>
          <a:p>
            <a:pPr algn="ctr" marL="287655" marR="216535">
              <a:lnSpc>
                <a:spcPct val="100000"/>
              </a:lnSpc>
              <a:spcBef>
                <a:spcPts val="1575"/>
              </a:spcBef>
            </a:pPr>
            <a:r>
              <a:rPr dirty="0" sz="1800">
                <a:latin typeface="Tahoma"/>
                <a:cs typeface="Tahoma"/>
              </a:rPr>
              <a:t>Under null hypothesis, </a:t>
            </a:r>
            <a:r>
              <a:rPr dirty="0" sz="1800" spc="-5">
                <a:latin typeface="Tahoma"/>
                <a:cs typeface="Tahoma"/>
              </a:rPr>
              <a:t>we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expect  counts to </a:t>
            </a:r>
            <a:r>
              <a:rPr dirty="0" sz="1800">
                <a:latin typeface="Tahoma"/>
                <a:cs typeface="Tahoma"/>
              </a:rPr>
              <a:t>be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equal</a:t>
            </a:r>
            <a:r>
              <a:rPr dirty="0" sz="1800" spc="-5">
                <a:latin typeface="Tahoma"/>
                <a:cs typeface="Tahoma"/>
              </a:rPr>
              <a:t> to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baselines.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4291" y="6294381"/>
            <a:ext cx="30892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2120" marR="5080" indent="-4400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Compare </a:t>
            </a:r>
            <a:r>
              <a:rPr dirty="0" sz="1800" spc="-5">
                <a:latin typeface="Tahoma"/>
                <a:cs typeface="Tahoma"/>
              </a:rPr>
              <a:t>region’s actual count  to </a:t>
            </a:r>
            <a:r>
              <a:rPr dirty="0" sz="1800">
                <a:latin typeface="Tahoma"/>
                <a:cs typeface="Tahoma"/>
              </a:rPr>
              <a:t>its </a:t>
            </a:r>
            <a:r>
              <a:rPr dirty="0" sz="1800" spc="-5">
                <a:latin typeface="Tahoma"/>
                <a:cs typeface="Tahoma"/>
              </a:rPr>
              <a:t>expected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count.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73373" y="2373629"/>
            <a:ext cx="5543550" cy="1365250"/>
          </a:xfrm>
          <a:custGeom>
            <a:avLst/>
            <a:gdLst/>
            <a:ahLst/>
            <a:cxnLst/>
            <a:rect l="l" t="t" r="r" b="b"/>
            <a:pathLst>
              <a:path w="5543550" h="1365250">
                <a:moveTo>
                  <a:pt x="5543550" y="780287"/>
                </a:moveTo>
                <a:lnTo>
                  <a:pt x="5543550" y="155447"/>
                </a:lnTo>
                <a:lnTo>
                  <a:pt x="5540486" y="142664"/>
                </a:lnTo>
                <a:lnTo>
                  <a:pt x="5496440" y="106216"/>
                </a:lnTo>
                <a:lnTo>
                  <a:pt x="5440412" y="83898"/>
                </a:lnTo>
                <a:lnTo>
                  <a:pt x="5365278" y="63532"/>
                </a:lnTo>
                <a:lnTo>
                  <a:pt x="5321142" y="54180"/>
                </a:lnTo>
                <a:lnTo>
                  <a:pt x="5272944" y="45434"/>
                </a:lnTo>
                <a:lnTo>
                  <a:pt x="5220923" y="37334"/>
                </a:lnTo>
                <a:lnTo>
                  <a:pt x="5165317" y="29919"/>
                </a:lnTo>
                <a:lnTo>
                  <a:pt x="5106364" y="23228"/>
                </a:lnTo>
                <a:lnTo>
                  <a:pt x="5044303" y="17302"/>
                </a:lnTo>
                <a:lnTo>
                  <a:pt x="4979372" y="12180"/>
                </a:lnTo>
                <a:lnTo>
                  <a:pt x="4911809" y="7900"/>
                </a:lnTo>
                <a:lnTo>
                  <a:pt x="4841852" y="4503"/>
                </a:lnTo>
                <a:lnTo>
                  <a:pt x="4769741" y="2027"/>
                </a:lnTo>
                <a:lnTo>
                  <a:pt x="4695712" y="513"/>
                </a:lnTo>
                <a:lnTo>
                  <a:pt x="4620006" y="0"/>
                </a:lnTo>
                <a:lnTo>
                  <a:pt x="924305" y="0"/>
                </a:lnTo>
                <a:lnTo>
                  <a:pt x="848490" y="513"/>
                </a:lnTo>
                <a:lnTo>
                  <a:pt x="774364" y="2027"/>
                </a:lnTo>
                <a:lnTo>
                  <a:pt x="702165" y="4503"/>
                </a:lnTo>
                <a:lnTo>
                  <a:pt x="632130" y="7900"/>
                </a:lnTo>
                <a:lnTo>
                  <a:pt x="564499" y="12180"/>
                </a:lnTo>
                <a:lnTo>
                  <a:pt x="499507" y="17302"/>
                </a:lnTo>
                <a:lnTo>
                  <a:pt x="437394" y="23228"/>
                </a:lnTo>
                <a:lnTo>
                  <a:pt x="378397" y="29919"/>
                </a:lnTo>
                <a:lnTo>
                  <a:pt x="322753" y="37334"/>
                </a:lnTo>
                <a:lnTo>
                  <a:pt x="270700" y="45434"/>
                </a:lnTo>
                <a:lnTo>
                  <a:pt x="222476" y="54180"/>
                </a:lnTo>
                <a:lnTo>
                  <a:pt x="178320" y="63532"/>
                </a:lnTo>
                <a:lnTo>
                  <a:pt x="138467" y="73451"/>
                </a:lnTo>
                <a:lnTo>
                  <a:pt x="72628" y="94833"/>
                </a:lnTo>
                <a:lnTo>
                  <a:pt x="26859" y="118009"/>
                </a:lnTo>
                <a:lnTo>
                  <a:pt x="0" y="155448"/>
                </a:lnTo>
                <a:lnTo>
                  <a:pt x="0" y="780288"/>
                </a:lnTo>
                <a:lnTo>
                  <a:pt x="26859" y="817772"/>
                </a:lnTo>
                <a:lnTo>
                  <a:pt x="72628" y="841021"/>
                </a:lnTo>
                <a:lnTo>
                  <a:pt x="138467" y="862498"/>
                </a:lnTo>
                <a:lnTo>
                  <a:pt x="178320" y="872471"/>
                </a:lnTo>
                <a:lnTo>
                  <a:pt x="222476" y="881879"/>
                </a:lnTo>
                <a:lnTo>
                  <a:pt x="270700" y="890682"/>
                </a:lnTo>
                <a:lnTo>
                  <a:pt x="322753" y="898839"/>
                </a:lnTo>
                <a:lnTo>
                  <a:pt x="378397" y="906310"/>
                </a:lnTo>
                <a:lnTo>
                  <a:pt x="437394" y="913054"/>
                </a:lnTo>
                <a:lnTo>
                  <a:pt x="499507" y="919030"/>
                </a:lnTo>
                <a:lnTo>
                  <a:pt x="564499" y="924198"/>
                </a:lnTo>
                <a:lnTo>
                  <a:pt x="632130" y="928518"/>
                </a:lnTo>
                <a:lnTo>
                  <a:pt x="702165" y="931948"/>
                </a:lnTo>
                <a:lnTo>
                  <a:pt x="774364" y="934448"/>
                </a:lnTo>
                <a:lnTo>
                  <a:pt x="848490" y="935978"/>
                </a:lnTo>
                <a:lnTo>
                  <a:pt x="924305" y="936497"/>
                </a:lnTo>
                <a:lnTo>
                  <a:pt x="924305" y="1219812"/>
                </a:lnTo>
                <a:lnTo>
                  <a:pt x="2309621" y="936497"/>
                </a:lnTo>
                <a:lnTo>
                  <a:pt x="4620006" y="936497"/>
                </a:lnTo>
                <a:lnTo>
                  <a:pt x="4695712" y="935978"/>
                </a:lnTo>
                <a:lnTo>
                  <a:pt x="4769741" y="934448"/>
                </a:lnTo>
                <a:lnTo>
                  <a:pt x="4841852" y="931948"/>
                </a:lnTo>
                <a:lnTo>
                  <a:pt x="4911809" y="928518"/>
                </a:lnTo>
                <a:lnTo>
                  <a:pt x="4979372" y="924198"/>
                </a:lnTo>
                <a:lnTo>
                  <a:pt x="5044303" y="919030"/>
                </a:lnTo>
                <a:lnTo>
                  <a:pt x="5106364" y="913054"/>
                </a:lnTo>
                <a:lnTo>
                  <a:pt x="5165317" y="906310"/>
                </a:lnTo>
                <a:lnTo>
                  <a:pt x="5220923" y="898839"/>
                </a:lnTo>
                <a:lnTo>
                  <a:pt x="5272944" y="890682"/>
                </a:lnTo>
                <a:lnTo>
                  <a:pt x="5321142" y="881879"/>
                </a:lnTo>
                <a:lnTo>
                  <a:pt x="5365278" y="872471"/>
                </a:lnTo>
                <a:lnTo>
                  <a:pt x="5405114" y="862498"/>
                </a:lnTo>
                <a:lnTo>
                  <a:pt x="5470933" y="841021"/>
                </a:lnTo>
                <a:lnTo>
                  <a:pt x="5516693" y="817772"/>
                </a:lnTo>
                <a:lnTo>
                  <a:pt x="5540486" y="793077"/>
                </a:lnTo>
                <a:lnTo>
                  <a:pt x="5543550" y="780287"/>
                </a:lnTo>
                <a:close/>
              </a:path>
              <a:path w="5543550" h="1365250">
                <a:moveTo>
                  <a:pt x="924305" y="1219812"/>
                </a:moveTo>
                <a:lnTo>
                  <a:pt x="924305" y="936497"/>
                </a:lnTo>
                <a:lnTo>
                  <a:pt x="215645" y="1364742"/>
                </a:lnTo>
                <a:lnTo>
                  <a:pt x="924305" y="121981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73373" y="2373629"/>
            <a:ext cx="5543550" cy="1365250"/>
          </a:xfrm>
          <a:custGeom>
            <a:avLst/>
            <a:gdLst/>
            <a:ahLst/>
            <a:cxnLst/>
            <a:rect l="l" t="t" r="r" b="b"/>
            <a:pathLst>
              <a:path w="5543550" h="1365250">
                <a:moveTo>
                  <a:pt x="924305" y="0"/>
                </a:moveTo>
                <a:lnTo>
                  <a:pt x="848490" y="513"/>
                </a:lnTo>
                <a:lnTo>
                  <a:pt x="774364" y="2027"/>
                </a:lnTo>
                <a:lnTo>
                  <a:pt x="702165" y="4503"/>
                </a:lnTo>
                <a:lnTo>
                  <a:pt x="632130" y="7900"/>
                </a:lnTo>
                <a:lnTo>
                  <a:pt x="564499" y="12180"/>
                </a:lnTo>
                <a:lnTo>
                  <a:pt x="499507" y="17302"/>
                </a:lnTo>
                <a:lnTo>
                  <a:pt x="437394" y="23228"/>
                </a:lnTo>
                <a:lnTo>
                  <a:pt x="378397" y="29919"/>
                </a:lnTo>
                <a:lnTo>
                  <a:pt x="322753" y="37334"/>
                </a:lnTo>
                <a:lnTo>
                  <a:pt x="270700" y="45434"/>
                </a:lnTo>
                <a:lnTo>
                  <a:pt x="222476" y="54180"/>
                </a:lnTo>
                <a:lnTo>
                  <a:pt x="178320" y="63532"/>
                </a:lnTo>
                <a:lnTo>
                  <a:pt x="138467" y="73451"/>
                </a:lnTo>
                <a:lnTo>
                  <a:pt x="72628" y="94833"/>
                </a:lnTo>
                <a:lnTo>
                  <a:pt x="26859" y="118009"/>
                </a:lnTo>
                <a:lnTo>
                  <a:pt x="0" y="155448"/>
                </a:lnTo>
                <a:lnTo>
                  <a:pt x="0" y="780288"/>
                </a:lnTo>
                <a:lnTo>
                  <a:pt x="26859" y="817772"/>
                </a:lnTo>
                <a:lnTo>
                  <a:pt x="72628" y="841021"/>
                </a:lnTo>
                <a:lnTo>
                  <a:pt x="138467" y="862498"/>
                </a:lnTo>
                <a:lnTo>
                  <a:pt x="178320" y="872471"/>
                </a:lnTo>
                <a:lnTo>
                  <a:pt x="222476" y="881879"/>
                </a:lnTo>
                <a:lnTo>
                  <a:pt x="270700" y="890682"/>
                </a:lnTo>
                <a:lnTo>
                  <a:pt x="322753" y="898839"/>
                </a:lnTo>
                <a:lnTo>
                  <a:pt x="378397" y="906310"/>
                </a:lnTo>
                <a:lnTo>
                  <a:pt x="437394" y="913054"/>
                </a:lnTo>
                <a:lnTo>
                  <a:pt x="499507" y="919030"/>
                </a:lnTo>
                <a:lnTo>
                  <a:pt x="564499" y="924198"/>
                </a:lnTo>
                <a:lnTo>
                  <a:pt x="632130" y="928518"/>
                </a:lnTo>
                <a:lnTo>
                  <a:pt x="702165" y="931948"/>
                </a:lnTo>
                <a:lnTo>
                  <a:pt x="774364" y="934448"/>
                </a:lnTo>
                <a:lnTo>
                  <a:pt x="848490" y="935978"/>
                </a:lnTo>
                <a:lnTo>
                  <a:pt x="924305" y="936497"/>
                </a:lnTo>
                <a:lnTo>
                  <a:pt x="215645" y="1364742"/>
                </a:lnTo>
                <a:lnTo>
                  <a:pt x="2309621" y="936497"/>
                </a:lnTo>
                <a:lnTo>
                  <a:pt x="4620006" y="936497"/>
                </a:lnTo>
                <a:lnTo>
                  <a:pt x="4695712" y="935978"/>
                </a:lnTo>
                <a:lnTo>
                  <a:pt x="4769741" y="934448"/>
                </a:lnTo>
                <a:lnTo>
                  <a:pt x="4841852" y="931948"/>
                </a:lnTo>
                <a:lnTo>
                  <a:pt x="4911809" y="928518"/>
                </a:lnTo>
                <a:lnTo>
                  <a:pt x="4979372" y="924198"/>
                </a:lnTo>
                <a:lnTo>
                  <a:pt x="5044303" y="919030"/>
                </a:lnTo>
                <a:lnTo>
                  <a:pt x="5106364" y="913054"/>
                </a:lnTo>
                <a:lnTo>
                  <a:pt x="5165317" y="906310"/>
                </a:lnTo>
                <a:lnTo>
                  <a:pt x="5220923" y="898839"/>
                </a:lnTo>
                <a:lnTo>
                  <a:pt x="5272944" y="890682"/>
                </a:lnTo>
                <a:lnTo>
                  <a:pt x="5321142" y="881879"/>
                </a:lnTo>
                <a:lnTo>
                  <a:pt x="5365278" y="872471"/>
                </a:lnTo>
                <a:lnTo>
                  <a:pt x="5405114" y="862498"/>
                </a:lnTo>
                <a:lnTo>
                  <a:pt x="5470933" y="841021"/>
                </a:lnTo>
                <a:lnTo>
                  <a:pt x="5516693" y="817772"/>
                </a:lnTo>
                <a:lnTo>
                  <a:pt x="5543550" y="780287"/>
                </a:lnTo>
                <a:lnTo>
                  <a:pt x="5543550" y="155447"/>
                </a:lnTo>
                <a:lnTo>
                  <a:pt x="5516693" y="118009"/>
                </a:lnTo>
                <a:lnTo>
                  <a:pt x="5470933" y="94833"/>
                </a:lnTo>
                <a:lnTo>
                  <a:pt x="5405114" y="73451"/>
                </a:lnTo>
                <a:lnTo>
                  <a:pt x="5365278" y="63532"/>
                </a:lnTo>
                <a:lnTo>
                  <a:pt x="5321142" y="54180"/>
                </a:lnTo>
                <a:lnTo>
                  <a:pt x="5272944" y="45434"/>
                </a:lnTo>
                <a:lnTo>
                  <a:pt x="5220923" y="37334"/>
                </a:lnTo>
                <a:lnTo>
                  <a:pt x="5165317" y="29919"/>
                </a:lnTo>
                <a:lnTo>
                  <a:pt x="5106364" y="23228"/>
                </a:lnTo>
                <a:lnTo>
                  <a:pt x="5044303" y="17302"/>
                </a:lnTo>
                <a:lnTo>
                  <a:pt x="4979372" y="12180"/>
                </a:lnTo>
                <a:lnTo>
                  <a:pt x="4911809" y="7900"/>
                </a:lnTo>
                <a:lnTo>
                  <a:pt x="4841852" y="4503"/>
                </a:lnTo>
                <a:lnTo>
                  <a:pt x="4769741" y="2027"/>
                </a:lnTo>
                <a:lnTo>
                  <a:pt x="4695712" y="513"/>
                </a:lnTo>
                <a:lnTo>
                  <a:pt x="4620006" y="0"/>
                </a:lnTo>
                <a:lnTo>
                  <a:pt x="92430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04907" y="2306837"/>
            <a:ext cx="4297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disease cases, </a:t>
            </a:r>
            <a:r>
              <a:rPr dirty="0" sz="2000">
                <a:latin typeface="Tahoma"/>
                <a:cs typeface="Tahoma"/>
              </a:rPr>
              <a:t>b</a:t>
            </a:r>
            <a:r>
              <a:rPr dirty="0" baseline="-21367" sz="1950">
                <a:latin typeface="Tahoma"/>
                <a:cs typeface="Tahoma"/>
              </a:rPr>
              <a:t>i </a:t>
            </a:r>
            <a:r>
              <a:rPr dirty="0" sz="2000" spc="-5">
                <a:latin typeface="Tahoma"/>
                <a:cs typeface="Tahoma"/>
              </a:rPr>
              <a:t>= at-risk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baseline="-24305" sz="3600" spc="-757">
                <a:latin typeface="Tahoma"/>
                <a:cs typeface="Tahoma"/>
              </a:rPr>
              <a:t>D</a:t>
            </a:r>
            <a:r>
              <a:rPr dirty="0" sz="2000" spc="-505">
                <a:latin typeface="Tahoma"/>
                <a:cs typeface="Tahoma"/>
              </a:rPr>
              <a:t>po</a:t>
            </a:r>
            <a:r>
              <a:rPr dirty="0" baseline="-24305" sz="3600" spc="-757">
                <a:latin typeface="Tahoma"/>
                <a:cs typeface="Tahoma"/>
              </a:rPr>
              <a:t>is</a:t>
            </a:r>
            <a:r>
              <a:rPr dirty="0" sz="2000" spc="-505">
                <a:latin typeface="Tahoma"/>
                <a:cs typeface="Tahoma"/>
              </a:rPr>
              <a:t>p</a:t>
            </a:r>
            <a:r>
              <a:rPr dirty="0" baseline="-24305" sz="3600" spc="-757">
                <a:latin typeface="Tahoma"/>
                <a:cs typeface="Tahoma"/>
              </a:rPr>
              <a:t>c</a:t>
            </a:r>
            <a:r>
              <a:rPr dirty="0" sz="2000" spc="-505">
                <a:latin typeface="Tahoma"/>
                <a:cs typeface="Tahoma"/>
              </a:rPr>
              <a:t>u</a:t>
            </a:r>
            <a:r>
              <a:rPr dirty="0" baseline="-24305" sz="3600" spc="-757">
                <a:latin typeface="Tahoma"/>
                <a:cs typeface="Tahoma"/>
              </a:rPr>
              <a:t>u</a:t>
            </a:r>
            <a:r>
              <a:rPr dirty="0" sz="2000" spc="-505">
                <a:latin typeface="Tahoma"/>
                <a:cs typeface="Tahoma"/>
              </a:rPr>
              <a:t>la</a:t>
            </a:r>
            <a:r>
              <a:rPr dirty="0" baseline="-24305" sz="3600" spc="-757">
                <a:latin typeface="Tahoma"/>
                <a:cs typeface="Tahoma"/>
              </a:rPr>
              <a:t>s</a:t>
            </a:r>
            <a:r>
              <a:rPr dirty="0" sz="2000" spc="-505">
                <a:latin typeface="Tahoma"/>
                <a:cs typeface="Tahoma"/>
              </a:rPr>
              <a:t>t</a:t>
            </a:r>
            <a:r>
              <a:rPr dirty="0" baseline="-24305" sz="3600" spc="-757">
                <a:latin typeface="Tahoma"/>
                <a:cs typeface="Tahoma"/>
              </a:rPr>
              <a:t>s</a:t>
            </a:r>
            <a:r>
              <a:rPr dirty="0" sz="2000" spc="-505">
                <a:latin typeface="Tahoma"/>
                <a:cs typeface="Tahoma"/>
              </a:rPr>
              <a:t>io</a:t>
            </a:r>
            <a:r>
              <a:rPr dirty="0" baseline="-24305" sz="3600" spc="-757">
                <a:latin typeface="Tahoma"/>
                <a:cs typeface="Tahoma"/>
              </a:rPr>
              <a:t>io</a:t>
            </a:r>
            <a:r>
              <a:rPr dirty="0" sz="2000" spc="-505">
                <a:latin typeface="Tahoma"/>
                <a:cs typeface="Tahoma"/>
              </a:rPr>
              <a:t>n</a:t>
            </a:r>
            <a:r>
              <a:rPr dirty="0" baseline="-24305" sz="3600" spc="-757">
                <a:latin typeface="Tahoma"/>
                <a:cs typeface="Tahoma"/>
              </a:rPr>
              <a:t>n</a:t>
            </a:r>
            <a:r>
              <a:rPr dirty="0" sz="2000" spc="-505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5451" y="2440178"/>
            <a:ext cx="2719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question: When is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287" y="1563877"/>
            <a:ext cx="7588884" cy="143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93700" algn="l"/>
                <a:tab pos="394335" algn="l"/>
              </a:tabLst>
            </a:pPr>
            <a:r>
              <a:rPr dirty="0" sz="2000" spc="-5">
                <a:latin typeface="Tahoma"/>
                <a:cs typeface="Tahoma"/>
              </a:rPr>
              <a:t>For each spatial location s</a:t>
            </a:r>
            <a:r>
              <a:rPr dirty="0" baseline="-21367" sz="1950" spc="-7">
                <a:latin typeface="Tahoma"/>
                <a:cs typeface="Tahoma"/>
              </a:rPr>
              <a:t>i</a:t>
            </a:r>
            <a:r>
              <a:rPr dirty="0" sz="2000" spc="-5">
                <a:latin typeface="Tahoma"/>
                <a:cs typeface="Tahoma"/>
              </a:rPr>
              <a:t>, we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are</a:t>
            </a:r>
            <a:endParaRPr sz="2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925"/>
              </a:spcBef>
            </a:pPr>
            <a:r>
              <a:rPr dirty="0" sz="2000" spc="-5">
                <a:latin typeface="Tahoma"/>
                <a:cs typeface="Tahoma"/>
              </a:rPr>
              <a:t>•</a:t>
            </a:r>
            <a:endParaRPr sz="2000">
              <a:latin typeface="Tahoma"/>
              <a:cs typeface="Tahoma"/>
            </a:endParaRPr>
          </a:p>
          <a:p>
            <a:pPr marL="393700" indent="-343535">
              <a:lnSpc>
                <a:spcPct val="100000"/>
              </a:lnSpc>
              <a:spcBef>
                <a:spcPts val="1530"/>
              </a:spcBef>
              <a:buChar char="•"/>
              <a:tabLst>
                <a:tab pos="393700" algn="l"/>
                <a:tab pos="394335" algn="l"/>
              </a:tabLst>
            </a:pP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Goal</a:t>
            </a:r>
            <a:r>
              <a:rPr dirty="0" sz="2000" spc="-5">
                <a:latin typeface="Tahoma"/>
                <a:cs typeface="Tahoma"/>
              </a:rPr>
              <a:t>: </a:t>
            </a:r>
            <a:r>
              <a:rPr dirty="0" sz="2000">
                <a:latin typeface="Tahoma"/>
                <a:cs typeface="Tahoma"/>
              </a:rPr>
              <a:t>to </a:t>
            </a:r>
            <a:r>
              <a:rPr dirty="0" sz="2000" spc="-5">
                <a:latin typeface="Tahoma"/>
                <a:cs typeface="Tahoma"/>
              </a:rPr>
              <a:t>find </a:t>
            </a:r>
            <a:r>
              <a:rPr dirty="0" sz="2000" spc="-10">
                <a:latin typeface="Tahoma"/>
                <a:cs typeface="Tahoma"/>
              </a:rPr>
              <a:t>regions </a:t>
            </a:r>
            <a:r>
              <a:rPr dirty="0" sz="2000" spc="-365">
                <a:latin typeface="Tahoma"/>
                <a:cs typeface="Tahoma"/>
              </a:rPr>
              <a:t>wher</a:t>
            </a:r>
            <a:r>
              <a:rPr dirty="0" baseline="-34722" sz="3600" spc="-547">
                <a:latin typeface="Tahoma"/>
                <a:cs typeface="Tahoma"/>
              </a:rPr>
              <a:t>p</a:t>
            </a:r>
            <a:r>
              <a:rPr dirty="0" sz="2000" spc="-365">
                <a:latin typeface="Tahoma"/>
                <a:cs typeface="Tahoma"/>
              </a:rPr>
              <a:t>e</a:t>
            </a:r>
            <a:r>
              <a:rPr dirty="0" baseline="-34722" sz="3600" spc="-547">
                <a:latin typeface="Tahoma"/>
                <a:cs typeface="Tahoma"/>
              </a:rPr>
              <a:t>r</a:t>
            </a:r>
            <a:r>
              <a:rPr dirty="0" sz="2000" spc="-365">
                <a:latin typeface="Tahoma"/>
                <a:cs typeface="Tahoma"/>
              </a:rPr>
              <a:t>t</a:t>
            </a:r>
            <a:r>
              <a:rPr dirty="0" baseline="-34722" sz="3600" spc="-547">
                <a:latin typeface="Tahoma"/>
                <a:cs typeface="Tahoma"/>
              </a:rPr>
              <a:t>e</a:t>
            </a:r>
            <a:r>
              <a:rPr dirty="0" sz="2000" spc="-365">
                <a:latin typeface="Tahoma"/>
                <a:cs typeface="Tahoma"/>
              </a:rPr>
              <a:t>h</a:t>
            </a:r>
            <a:r>
              <a:rPr dirty="0" baseline="-34722" sz="3600" spc="-547">
                <a:latin typeface="Tahoma"/>
                <a:cs typeface="Tahoma"/>
              </a:rPr>
              <a:t>f</a:t>
            </a:r>
            <a:r>
              <a:rPr dirty="0" sz="2000" spc="-365">
                <a:latin typeface="Tahoma"/>
                <a:cs typeface="Tahoma"/>
              </a:rPr>
              <a:t>e</a:t>
            </a:r>
            <a:r>
              <a:rPr dirty="0" baseline="-34722" sz="3600" spc="-547">
                <a:latin typeface="Tahoma"/>
                <a:cs typeface="Tahoma"/>
              </a:rPr>
              <a:t>er</a:t>
            </a:r>
            <a:r>
              <a:rPr dirty="0" sz="2000" spc="-365">
                <a:latin typeface="Tahoma"/>
                <a:cs typeface="Tahoma"/>
              </a:rPr>
              <a:t>c</a:t>
            </a:r>
            <a:r>
              <a:rPr dirty="0" baseline="-34722" sz="3600" spc="-547">
                <a:latin typeface="Tahoma"/>
                <a:cs typeface="Tahoma"/>
              </a:rPr>
              <a:t>a</a:t>
            </a:r>
            <a:r>
              <a:rPr dirty="0" sz="2000" spc="-365">
                <a:latin typeface="Tahoma"/>
                <a:cs typeface="Tahoma"/>
              </a:rPr>
              <a:t>ou</a:t>
            </a:r>
            <a:r>
              <a:rPr dirty="0" baseline="-34722" sz="3600" spc="-547">
                <a:latin typeface="Tahoma"/>
                <a:cs typeface="Tahoma"/>
              </a:rPr>
              <a:t>b</a:t>
            </a:r>
            <a:r>
              <a:rPr dirty="0" sz="2000" spc="-365">
                <a:latin typeface="Tahoma"/>
                <a:cs typeface="Tahoma"/>
              </a:rPr>
              <a:t>n</a:t>
            </a:r>
            <a:r>
              <a:rPr dirty="0" baseline="-34722" sz="3600" spc="-547">
                <a:latin typeface="Tahoma"/>
                <a:cs typeface="Tahoma"/>
              </a:rPr>
              <a:t>le</a:t>
            </a:r>
            <a:r>
              <a:rPr dirty="0" sz="2000" spc="-365">
                <a:latin typeface="Tahoma"/>
                <a:cs typeface="Tahoma"/>
              </a:rPr>
              <a:t>ts</a:t>
            </a:r>
            <a:r>
              <a:rPr dirty="0" baseline="-34722" sz="3600" spc="-547">
                <a:latin typeface="Tahoma"/>
                <a:cs typeface="Tahoma"/>
              </a:rPr>
              <a:t>to </a:t>
            </a:r>
            <a:r>
              <a:rPr dirty="0" baseline="-34722" sz="3600">
                <a:latin typeface="Tahoma"/>
                <a:cs typeface="Tahoma"/>
              </a:rPr>
              <a:t>use </a:t>
            </a:r>
            <a:r>
              <a:rPr dirty="0" baseline="-34722" sz="3600" spc="-7">
                <a:latin typeface="Tahoma"/>
                <a:cs typeface="Tahoma"/>
              </a:rPr>
              <a:t>each</a:t>
            </a:r>
            <a:r>
              <a:rPr dirty="0" baseline="-34722" sz="3600" spc="-15">
                <a:latin typeface="Tahoma"/>
                <a:cs typeface="Tahoma"/>
              </a:rPr>
              <a:t> </a:t>
            </a:r>
            <a:r>
              <a:rPr dirty="0" baseline="-34722" sz="3600">
                <a:latin typeface="Tahoma"/>
                <a:cs typeface="Tahoma"/>
              </a:rPr>
              <a:t>method?</a:t>
            </a:r>
            <a:endParaRPr baseline="-34722"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213" y="823213"/>
            <a:ext cx="82607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2. Choose a set of spatial regions S to</a:t>
            </a:r>
            <a:r>
              <a:rPr dirty="0" sz="3200" spc="1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search.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395136"/>
            <a:ext cx="8368665" cy="315531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ahoma"/>
                <a:cs typeface="Tahoma"/>
              </a:rPr>
              <a:t>Some practical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considerations:</a:t>
            </a:r>
            <a:endParaRPr sz="28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65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400" spc="-5">
                <a:latin typeface="Tahoma"/>
                <a:cs typeface="Tahoma"/>
              </a:rPr>
              <a:t>Set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5">
                <a:latin typeface="Tahoma"/>
                <a:cs typeface="Tahoma"/>
              </a:rPr>
              <a:t>regions should cover entire search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space.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570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Adjacent </a:t>
            </a:r>
            <a:r>
              <a:rPr dirty="0" sz="2400" spc="-5">
                <a:latin typeface="Tahoma"/>
                <a:cs typeface="Tahoma"/>
              </a:rPr>
              <a:t>regions should </a:t>
            </a:r>
            <a:r>
              <a:rPr dirty="0" sz="2400">
                <a:latin typeface="Tahoma"/>
                <a:cs typeface="Tahoma"/>
              </a:rPr>
              <a:t>partially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overlap.</a:t>
            </a:r>
            <a:endParaRPr sz="2400">
              <a:latin typeface="Tahoma"/>
              <a:cs typeface="Tahoma"/>
            </a:endParaRPr>
          </a:p>
          <a:p>
            <a:pPr marL="355600" marR="6731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ahoma"/>
                <a:cs typeface="Tahoma"/>
              </a:rPr>
              <a:t>Choose a </a:t>
            </a:r>
            <a:r>
              <a:rPr dirty="0" sz="2800" spc="-5">
                <a:latin typeface="Tahoma"/>
                <a:cs typeface="Tahoma"/>
              </a:rPr>
              <a:t>set </a:t>
            </a:r>
            <a:r>
              <a:rPr dirty="0" sz="2800">
                <a:latin typeface="Tahoma"/>
                <a:cs typeface="Tahoma"/>
              </a:rPr>
              <a:t>of </a:t>
            </a:r>
            <a:r>
              <a:rPr dirty="0" sz="2800" spc="-5">
                <a:latin typeface="Tahoma"/>
                <a:cs typeface="Tahoma"/>
              </a:rPr>
              <a:t>regions that corresponds well with  the size/shape </a:t>
            </a:r>
            <a:r>
              <a:rPr dirty="0" sz="2800">
                <a:latin typeface="Tahoma"/>
                <a:cs typeface="Tahoma"/>
              </a:rPr>
              <a:t>of </a:t>
            </a:r>
            <a:r>
              <a:rPr dirty="0" sz="2800" spc="-5">
                <a:latin typeface="Tahoma"/>
                <a:cs typeface="Tahoma"/>
              </a:rPr>
              <a:t>the clusters we want to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detect.</a:t>
            </a:r>
            <a:endParaRPr sz="2800">
              <a:latin typeface="Tahoma"/>
              <a:cs typeface="Tahoma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570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Typically, </a:t>
            </a:r>
            <a:r>
              <a:rPr dirty="0" sz="2400" spc="-5">
                <a:latin typeface="Tahoma"/>
                <a:cs typeface="Tahoma"/>
              </a:rPr>
              <a:t>we consider some fixed shape </a:t>
            </a:r>
            <a:r>
              <a:rPr dirty="0" sz="2400">
                <a:latin typeface="Tahoma"/>
                <a:cs typeface="Tahoma"/>
              </a:rPr>
              <a:t>(e.g. </a:t>
            </a:r>
            <a:r>
              <a:rPr dirty="0" sz="2400" spc="-5">
                <a:latin typeface="Tahoma"/>
                <a:cs typeface="Tahoma"/>
              </a:rPr>
              <a:t>circle,  rectangle) </a:t>
            </a:r>
            <a:r>
              <a:rPr dirty="0" sz="2400">
                <a:latin typeface="Tahoma"/>
                <a:cs typeface="Tahoma"/>
              </a:rPr>
              <a:t>and allow its location and dimensions </a:t>
            </a:r>
            <a:r>
              <a:rPr dirty="0" sz="2400" spc="-5">
                <a:latin typeface="Tahoma"/>
                <a:cs typeface="Tahoma"/>
              </a:rPr>
              <a:t>to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vary.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3553" y="4894326"/>
            <a:ext cx="0" cy="2016760"/>
          </a:xfrm>
          <a:custGeom>
            <a:avLst/>
            <a:gdLst/>
            <a:ahLst/>
            <a:cxnLst/>
            <a:rect l="l" t="t" r="r" b="b"/>
            <a:pathLst>
              <a:path w="0" h="2016759">
                <a:moveTo>
                  <a:pt x="0" y="0"/>
                </a:moveTo>
                <a:lnTo>
                  <a:pt x="0" y="20162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13146" y="6581646"/>
            <a:ext cx="2752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Computational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infeasibility!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4591" y="4853432"/>
            <a:ext cx="4248150" cy="142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Don’t search too </a:t>
            </a:r>
            <a:r>
              <a:rPr dirty="0" sz="2400">
                <a:latin typeface="Tahoma"/>
                <a:cs typeface="Tahoma"/>
              </a:rPr>
              <a:t>many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regions:</a:t>
            </a:r>
            <a:endParaRPr sz="2400">
              <a:latin typeface="Tahoma"/>
              <a:cs typeface="Tahoma"/>
            </a:endParaRPr>
          </a:p>
          <a:p>
            <a:pPr algn="ctr" marL="104775" marR="363855" indent="5080">
              <a:lnSpc>
                <a:spcPct val="100000"/>
              </a:lnSpc>
              <a:spcBef>
                <a:spcPts val="1660"/>
              </a:spcBef>
            </a:pPr>
            <a:r>
              <a:rPr dirty="0" sz="1800">
                <a:latin typeface="Tahoma"/>
                <a:cs typeface="Tahoma"/>
              </a:rPr>
              <a:t>Overall power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>
                <a:latin typeface="Tahoma"/>
                <a:cs typeface="Tahoma"/>
              </a:rPr>
              <a:t>detect any given  </a:t>
            </a:r>
            <a:r>
              <a:rPr dirty="0" sz="1800" spc="-5">
                <a:latin typeface="Tahoma"/>
                <a:cs typeface="Tahoma"/>
              </a:rPr>
              <a:t>subset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regions reduced </a:t>
            </a:r>
            <a:r>
              <a:rPr dirty="0" sz="1800">
                <a:latin typeface="Tahoma"/>
                <a:cs typeface="Tahoma"/>
              </a:rPr>
              <a:t>because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  multiple hypothesis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testing.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1" y="4669547"/>
            <a:ext cx="3992879" cy="126238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latin typeface="Tahoma"/>
                <a:cs typeface="Tahoma"/>
              </a:rPr>
              <a:t>Don’t search too few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regions:</a:t>
            </a:r>
            <a:endParaRPr sz="2400">
              <a:latin typeface="Tahoma"/>
              <a:cs typeface="Tahoma"/>
            </a:endParaRPr>
          </a:p>
          <a:p>
            <a:pPr algn="ctr" marL="311785" marR="300355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latin typeface="Tahoma"/>
                <a:cs typeface="Tahoma"/>
              </a:rPr>
              <a:t>Reduced power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>
                <a:latin typeface="Tahoma"/>
                <a:cs typeface="Tahoma"/>
              </a:rPr>
              <a:t>detect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clusters  </a:t>
            </a:r>
            <a:r>
              <a:rPr dirty="0" sz="1800">
                <a:latin typeface="Tahoma"/>
                <a:cs typeface="Tahoma"/>
              </a:rPr>
              <a:t>outside </a:t>
            </a:r>
            <a:r>
              <a:rPr dirty="0" sz="1800" spc="-5">
                <a:latin typeface="Tahoma"/>
                <a:cs typeface="Tahoma"/>
              </a:rPr>
              <a:t>the search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space.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6876" y="6334505"/>
            <a:ext cx="1729105" cy="360045"/>
          </a:xfrm>
          <a:custGeom>
            <a:avLst/>
            <a:gdLst/>
            <a:ahLst/>
            <a:cxnLst/>
            <a:rect l="l" t="t" r="r" b="b"/>
            <a:pathLst>
              <a:path w="1729104" h="360045">
                <a:moveTo>
                  <a:pt x="0" y="0"/>
                </a:moveTo>
                <a:lnTo>
                  <a:pt x="0" y="359664"/>
                </a:lnTo>
                <a:lnTo>
                  <a:pt x="1728978" y="359664"/>
                </a:lnTo>
                <a:lnTo>
                  <a:pt x="1728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6876" y="6333744"/>
            <a:ext cx="1729105" cy="360680"/>
          </a:xfrm>
          <a:custGeom>
            <a:avLst/>
            <a:gdLst/>
            <a:ahLst/>
            <a:cxnLst/>
            <a:rect l="l" t="t" r="r" b="b"/>
            <a:pathLst>
              <a:path w="1729104" h="360679">
                <a:moveTo>
                  <a:pt x="0" y="0"/>
                </a:moveTo>
                <a:lnTo>
                  <a:pt x="0" y="360425"/>
                </a:lnTo>
                <a:lnTo>
                  <a:pt x="1728978" y="360425"/>
                </a:lnTo>
                <a:lnTo>
                  <a:pt x="172897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7301" y="6046470"/>
            <a:ext cx="1008380" cy="862965"/>
          </a:xfrm>
          <a:custGeom>
            <a:avLst/>
            <a:gdLst/>
            <a:ahLst/>
            <a:cxnLst/>
            <a:rect l="l" t="t" r="r" b="b"/>
            <a:pathLst>
              <a:path w="1008379" h="862965">
                <a:moveTo>
                  <a:pt x="503681" y="0"/>
                </a:moveTo>
                <a:lnTo>
                  <a:pt x="452191" y="2231"/>
                </a:lnTo>
                <a:lnTo>
                  <a:pt x="402185" y="8780"/>
                </a:lnTo>
                <a:lnTo>
                  <a:pt x="353919" y="19428"/>
                </a:lnTo>
                <a:lnTo>
                  <a:pt x="307645" y="33956"/>
                </a:lnTo>
                <a:lnTo>
                  <a:pt x="263617" y="52145"/>
                </a:lnTo>
                <a:lnTo>
                  <a:pt x="222088" y="73777"/>
                </a:lnTo>
                <a:lnTo>
                  <a:pt x="183312" y="98632"/>
                </a:lnTo>
                <a:lnTo>
                  <a:pt x="147542" y="126492"/>
                </a:lnTo>
                <a:lnTo>
                  <a:pt x="115031" y="157137"/>
                </a:lnTo>
                <a:lnTo>
                  <a:pt x="86033" y="190351"/>
                </a:lnTo>
                <a:lnTo>
                  <a:pt x="60800" y="225912"/>
                </a:lnTo>
                <a:lnTo>
                  <a:pt x="39588" y="263604"/>
                </a:lnTo>
                <a:lnTo>
                  <a:pt x="22648" y="303206"/>
                </a:lnTo>
                <a:lnTo>
                  <a:pt x="10234" y="344501"/>
                </a:lnTo>
                <a:lnTo>
                  <a:pt x="2600" y="387269"/>
                </a:lnTo>
                <a:lnTo>
                  <a:pt x="0" y="431292"/>
                </a:lnTo>
                <a:lnTo>
                  <a:pt x="2600" y="475314"/>
                </a:lnTo>
                <a:lnTo>
                  <a:pt x="10234" y="518082"/>
                </a:lnTo>
                <a:lnTo>
                  <a:pt x="22648" y="559377"/>
                </a:lnTo>
                <a:lnTo>
                  <a:pt x="39588" y="598979"/>
                </a:lnTo>
                <a:lnTo>
                  <a:pt x="60800" y="636671"/>
                </a:lnTo>
                <a:lnTo>
                  <a:pt x="86033" y="672232"/>
                </a:lnTo>
                <a:lnTo>
                  <a:pt x="115031" y="705446"/>
                </a:lnTo>
                <a:lnTo>
                  <a:pt x="147542" y="736091"/>
                </a:lnTo>
                <a:lnTo>
                  <a:pt x="183312" y="763951"/>
                </a:lnTo>
                <a:lnTo>
                  <a:pt x="222088" y="788806"/>
                </a:lnTo>
                <a:lnTo>
                  <a:pt x="263617" y="810438"/>
                </a:lnTo>
                <a:lnTo>
                  <a:pt x="307645" y="828627"/>
                </a:lnTo>
                <a:lnTo>
                  <a:pt x="353919" y="843155"/>
                </a:lnTo>
                <a:lnTo>
                  <a:pt x="402185" y="853803"/>
                </a:lnTo>
                <a:lnTo>
                  <a:pt x="452191" y="860352"/>
                </a:lnTo>
                <a:lnTo>
                  <a:pt x="503682" y="862584"/>
                </a:lnTo>
                <a:lnTo>
                  <a:pt x="555307" y="860352"/>
                </a:lnTo>
                <a:lnTo>
                  <a:pt x="605429" y="853803"/>
                </a:lnTo>
                <a:lnTo>
                  <a:pt x="653797" y="843155"/>
                </a:lnTo>
                <a:lnTo>
                  <a:pt x="700158" y="828627"/>
                </a:lnTo>
                <a:lnTo>
                  <a:pt x="744260" y="810438"/>
                </a:lnTo>
                <a:lnTo>
                  <a:pt x="785851" y="788806"/>
                </a:lnTo>
                <a:lnTo>
                  <a:pt x="824677" y="763951"/>
                </a:lnTo>
                <a:lnTo>
                  <a:pt x="860488" y="736092"/>
                </a:lnTo>
                <a:lnTo>
                  <a:pt x="893030" y="705446"/>
                </a:lnTo>
                <a:lnTo>
                  <a:pt x="922052" y="672232"/>
                </a:lnTo>
                <a:lnTo>
                  <a:pt x="947301" y="636671"/>
                </a:lnTo>
                <a:lnTo>
                  <a:pt x="968525" y="598979"/>
                </a:lnTo>
                <a:lnTo>
                  <a:pt x="985472" y="559377"/>
                </a:lnTo>
                <a:lnTo>
                  <a:pt x="997889" y="518082"/>
                </a:lnTo>
                <a:lnTo>
                  <a:pt x="1005524" y="475314"/>
                </a:lnTo>
                <a:lnTo>
                  <a:pt x="1008126" y="431292"/>
                </a:lnTo>
                <a:lnTo>
                  <a:pt x="1005524" y="387269"/>
                </a:lnTo>
                <a:lnTo>
                  <a:pt x="997889" y="344501"/>
                </a:lnTo>
                <a:lnTo>
                  <a:pt x="985472" y="303206"/>
                </a:lnTo>
                <a:lnTo>
                  <a:pt x="968525" y="263604"/>
                </a:lnTo>
                <a:lnTo>
                  <a:pt x="947301" y="225912"/>
                </a:lnTo>
                <a:lnTo>
                  <a:pt x="922052" y="190351"/>
                </a:lnTo>
                <a:lnTo>
                  <a:pt x="893030" y="157137"/>
                </a:lnTo>
                <a:lnTo>
                  <a:pt x="860488" y="126492"/>
                </a:lnTo>
                <a:lnTo>
                  <a:pt x="824677" y="98632"/>
                </a:lnTo>
                <a:lnTo>
                  <a:pt x="785851" y="73777"/>
                </a:lnTo>
                <a:lnTo>
                  <a:pt x="744260" y="52145"/>
                </a:lnTo>
                <a:lnTo>
                  <a:pt x="700158" y="33956"/>
                </a:lnTo>
                <a:lnTo>
                  <a:pt x="653797" y="19428"/>
                </a:lnTo>
                <a:lnTo>
                  <a:pt x="605429" y="8780"/>
                </a:lnTo>
                <a:lnTo>
                  <a:pt x="555307" y="2231"/>
                </a:lnTo>
                <a:lnTo>
                  <a:pt x="503681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1475" y="6118097"/>
            <a:ext cx="791845" cy="719455"/>
          </a:xfrm>
          <a:custGeom>
            <a:avLst/>
            <a:gdLst/>
            <a:ahLst/>
            <a:cxnLst/>
            <a:rect l="l" t="t" r="r" b="b"/>
            <a:pathLst>
              <a:path w="791844" h="719454">
                <a:moveTo>
                  <a:pt x="791718" y="359663"/>
                </a:moveTo>
                <a:lnTo>
                  <a:pt x="788641" y="314500"/>
                </a:lnTo>
                <a:lnTo>
                  <a:pt x="779656" y="271024"/>
                </a:lnTo>
                <a:lnTo>
                  <a:pt x="765131" y="229571"/>
                </a:lnTo>
                <a:lnTo>
                  <a:pt x="745436" y="190475"/>
                </a:lnTo>
                <a:lnTo>
                  <a:pt x="720937" y="154073"/>
                </a:lnTo>
                <a:lnTo>
                  <a:pt x="692003" y="120698"/>
                </a:lnTo>
                <a:lnTo>
                  <a:pt x="659004" y="90686"/>
                </a:lnTo>
                <a:lnTo>
                  <a:pt x="622306" y="64372"/>
                </a:lnTo>
                <a:lnTo>
                  <a:pt x="582278" y="42092"/>
                </a:lnTo>
                <a:lnTo>
                  <a:pt x="539290" y="24179"/>
                </a:lnTo>
                <a:lnTo>
                  <a:pt x="493708" y="10969"/>
                </a:lnTo>
                <a:lnTo>
                  <a:pt x="445902" y="2798"/>
                </a:lnTo>
                <a:lnTo>
                  <a:pt x="396240" y="0"/>
                </a:lnTo>
                <a:lnTo>
                  <a:pt x="346564" y="2798"/>
                </a:lnTo>
                <a:lnTo>
                  <a:pt x="298722" y="10969"/>
                </a:lnTo>
                <a:lnTo>
                  <a:pt x="253086" y="24179"/>
                </a:lnTo>
                <a:lnTo>
                  <a:pt x="210028" y="42092"/>
                </a:lnTo>
                <a:lnTo>
                  <a:pt x="169922" y="64372"/>
                </a:lnTo>
                <a:lnTo>
                  <a:pt x="133138" y="90686"/>
                </a:lnTo>
                <a:lnTo>
                  <a:pt x="100051" y="120698"/>
                </a:lnTo>
                <a:lnTo>
                  <a:pt x="71032" y="154073"/>
                </a:lnTo>
                <a:lnTo>
                  <a:pt x="46453" y="190475"/>
                </a:lnTo>
                <a:lnTo>
                  <a:pt x="26689" y="229571"/>
                </a:lnTo>
                <a:lnTo>
                  <a:pt x="12110" y="271024"/>
                </a:lnTo>
                <a:lnTo>
                  <a:pt x="3089" y="314500"/>
                </a:lnTo>
                <a:lnTo>
                  <a:pt x="0" y="359664"/>
                </a:lnTo>
                <a:lnTo>
                  <a:pt x="3089" y="404827"/>
                </a:lnTo>
                <a:lnTo>
                  <a:pt x="12110" y="448303"/>
                </a:lnTo>
                <a:lnTo>
                  <a:pt x="26689" y="489756"/>
                </a:lnTo>
                <a:lnTo>
                  <a:pt x="46453" y="528852"/>
                </a:lnTo>
                <a:lnTo>
                  <a:pt x="71032" y="565254"/>
                </a:lnTo>
                <a:lnTo>
                  <a:pt x="100051" y="598629"/>
                </a:lnTo>
                <a:lnTo>
                  <a:pt x="133138" y="628641"/>
                </a:lnTo>
                <a:lnTo>
                  <a:pt x="169922" y="654955"/>
                </a:lnTo>
                <a:lnTo>
                  <a:pt x="210028" y="677235"/>
                </a:lnTo>
                <a:lnTo>
                  <a:pt x="253086" y="695148"/>
                </a:lnTo>
                <a:lnTo>
                  <a:pt x="298722" y="708358"/>
                </a:lnTo>
                <a:lnTo>
                  <a:pt x="346564" y="716529"/>
                </a:lnTo>
                <a:lnTo>
                  <a:pt x="396240" y="719328"/>
                </a:lnTo>
                <a:lnTo>
                  <a:pt x="445902" y="716529"/>
                </a:lnTo>
                <a:lnTo>
                  <a:pt x="493708" y="708358"/>
                </a:lnTo>
                <a:lnTo>
                  <a:pt x="539290" y="695148"/>
                </a:lnTo>
                <a:lnTo>
                  <a:pt x="582278" y="677235"/>
                </a:lnTo>
                <a:lnTo>
                  <a:pt x="622306" y="654955"/>
                </a:lnTo>
                <a:lnTo>
                  <a:pt x="659004" y="628641"/>
                </a:lnTo>
                <a:lnTo>
                  <a:pt x="692003" y="598629"/>
                </a:lnTo>
                <a:lnTo>
                  <a:pt x="720937" y="565254"/>
                </a:lnTo>
                <a:lnTo>
                  <a:pt x="745436" y="528852"/>
                </a:lnTo>
                <a:lnTo>
                  <a:pt x="765131" y="489756"/>
                </a:lnTo>
                <a:lnTo>
                  <a:pt x="779656" y="448303"/>
                </a:lnTo>
                <a:lnTo>
                  <a:pt x="788641" y="404827"/>
                </a:lnTo>
                <a:lnTo>
                  <a:pt x="791718" y="359663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1475" y="6118097"/>
            <a:ext cx="791845" cy="719455"/>
          </a:xfrm>
          <a:custGeom>
            <a:avLst/>
            <a:gdLst/>
            <a:ahLst/>
            <a:cxnLst/>
            <a:rect l="l" t="t" r="r" b="b"/>
            <a:pathLst>
              <a:path w="791844" h="719454">
                <a:moveTo>
                  <a:pt x="396240" y="0"/>
                </a:moveTo>
                <a:lnTo>
                  <a:pt x="346564" y="2798"/>
                </a:lnTo>
                <a:lnTo>
                  <a:pt x="298722" y="10969"/>
                </a:lnTo>
                <a:lnTo>
                  <a:pt x="253086" y="24179"/>
                </a:lnTo>
                <a:lnTo>
                  <a:pt x="210028" y="42092"/>
                </a:lnTo>
                <a:lnTo>
                  <a:pt x="169922" y="64372"/>
                </a:lnTo>
                <a:lnTo>
                  <a:pt x="133138" y="90686"/>
                </a:lnTo>
                <a:lnTo>
                  <a:pt x="100051" y="120698"/>
                </a:lnTo>
                <a:lnTo>
                  <a:pt x="71032" y="154073"/>
                </a:lnTo>
                <a:lnTo>
                  <a:pt x="46453" y="190475"/>
                </a:lnTo>
                <a:lnTo>
                  <a:pt x="26689" y="229571"/>
                </a:lnTo>
                <a:lnTo>
                  <a:pt x="12110" y="271024"/>
                </a:lnTo>
                <a:lnTo>
                  <a:pt x="3089" y="314500"/>
                </a:lnTo>
                <a:lnTo>
                  <a:pt x="0" y="359664"/>
                </a:lnTo>
                <a:lnTo>
                  <a:pt x="3089" y="404827"/>
                </a:lnTo>
                <a:lnTo>
                  <a:pt x="12110" y="448303"/>
                </a:lnTo>
                <a:lnTo>
                  <a:pt x="26689" y="489756"/>
                </a:lnTo>
                <a:lnTo>
                  <a:pt x="46453" y="528852"/>
                </a:lnTo>
                <a:lnTo>
                  <a:pt x="71032" y="565254"/>
                </a:lnTo>
                <a:lnTo>
                  <a:pt x="100051" y="598629"/>
                </a:lnTo>
                <a:lnTo>
                  <a:pt x="133138" y="628641"/>
                </a:lnTo>
                <a:lnTo>
                  <a:pt x="169922" y="654955"/>
                </a:lnTo>
                <a:lnTo>
                  <a:pt x="210028" y="677235"/>
                </a:lnTo>
                <a:lnTo>
                  <a:pt x="253086" y="695148"/>
                </a:lnTo>
                <a:lnTo>
                  <a:pt x="298722" y="708358"/>
                </a:lnTo>
                <a:lnTo>
                  <a:pt x="346564" y="716529"/>
                </a:lnTo>
                <a:lnTo>
                  <a:pt x="396240" y="719328"/>
                </a:lnTo>
                <a:lnTo>
                  <a:pt x="445902" y="716529"/>
                </a:lnTo>
                <a:lnTo>
                  <a:pt x="493708" y="708358"/>
                </a:lnTo>
                <a:lnTo>
                  <a:pt x="539290" y="695148"/>
                </a:lnTo>
                <a:lnTo>
                  <a:pt x="582278" y="677235"/>
                </a:lnTo>
                <a:lnTo>
                  <a:pt x="622306" y="654955"/>
                </a:lnTo>
                <a:lnTo>
                  <a:pt x="659004" y="628641"/>
                </a:lnTo>
                <a:lnTo>
                  <a:pt x="692003" y="598629"/>
                </a:lnTo>
                <a:lnTo>
                  <a:pt x="720937" y="565254"/>
                </a:lnTo>
                <a:lnTo>
                  <a:pt x="745436" y="528852"/>
                </a:lnTo>
                <a:lnTo>
                  <a:pt x="765131" y="489756"/>
                </a:lnTo>
                <a:lnTo>
                  <a:pt x="779656" y="448303"/>
                </a:lnTo>
                <a:lnTo>
                  <a:pt x="788641" y="404827"/>
                </a:lnTo>
                <a:lnTo>
                  <a:pt x="791718" y="359663"/>
                </a:lnTo>
                <a:lnTo>
                  <a:pt x="788641" y="314500"/>
                </a:lnTo>
                <a:lnTo>
                  <a:pt x="779656" y="271024"/>
                </a:lnTo>
                <a:lnTo>
                  <a:pt x="765131" y="229571"/>
                </a:lnTo>
                <a:lnTo>
                  <a:pt x="745436" y="190475"/>
                </a:lnTo>
                <a:lnTo>
                  <a:pt x="720937" y="154073"/>
                </a:lnTo>
                <a:lnTo>
                  <a:pt x="692003" y="120698"/>
                </a:lnTo>
                <a:lnTo>
                  <a:pt x="659004" y="90686"/>
                </a:lnTo>
                <a:lnTo>
                  <a:pt x="622306" y="64372"/>
                </a:lnTo>
                <a:lnTo>
                  <a:pt x="582278" y="42092"/>
                </a:lnTo>
                <a:lnTo>
                  <a:pt x="539290" y="24179"/>
                </a:lnTo>
                <a:lnTo>
                  <a:pt x="493708" y="10969"/>
                </a:lnTo>
                <a:lnTo>
                  <a:pt x="445902" y="2798"/>
                </a:lnTo>
                <a:lnTo>
                  <a:pt x="39624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57122" y="6333744"/>
            <a:ext cx="359410" cy="289560"/>
          </a:xfrm>
          <a:custGeom>
            <a:avLst/>
            <a:gdLst/>
            <a:ahLst/>
            <a:cxnLst/>
            <a:rect l="l" t="t" r="r" b="b"/>
            <a:pathLst>
              <a:path w="359410" h="289559">
                <a:moveTo>
                  <a:pt x="179831" y="0"/>
                </a:moveTo>
                <a:lnTo>
                  <a:pt x="132115" y="5168"/>
                </a:lnTo>
                <a:lnTo>
                  <a:pt x="89182" y="19755"/>
                </a:lnTo>
                <a:lnTo>
                  <a:pt x="52768" y="42386"/>
                </a:lnTo>
                <a:lnTo>
                  <a:pt x="24609" y="71684"/>
                </a:lnTo>
                <a:lnTo>
                  <a:pt x="6441" y="106274"/>
                </a:lnTo>
                <a:lnTo>
                  <a:pt x="0" y="144780"/>
                </a:lnTo>
                <a:lnTo>
                  <a:pt x="6441" y="183285"/>
                </a:lnTo>
                <a:lnTo>
                  <a:pt x="24609" y="217875"/>
                </a:lnTo>
                <a:lnTo>
                  <a:pt x="52768" y="247173"/>
                </a:lnTo>
                <a:lnTo>
                  <a:pt x="89182" y="269804"/>
                </a:lnTo>
                <a:lnTo>
                  <a:pt x="132115" y="284391"/>
                </a:lnTo>
                <a:lnTo>
                  <a:pt x="179831" y="289560"/>
                </a:lnTo>
                <a:lnTo>
                  <a:pt x="227492" y="284391"/>
                </a:lnTo>
                <a:lnTo>
                  <a:pt x="270284" y="269804"/>
                </a:lnTo>
                <a:lnTo>
                  <a:pt x="306514" y="247173"/>
                </a:lnTo>
                <a:lnTo>
                  <a:pt x="334489" y="217875"/>
                </a:lnTo>
                <a:lnTo>
                  <a:pt x="352516" y="183285"/>
                </a:lnTo>
                <a:lnTo>
                  <a:pt x="358902" y="144780"/>
                </a:lnTo>
                <a:lnTo>
                  <a:pt x="352516" y="106274"/>
                </a:lnTo>
                <a:lnTo>
                  <a:pt x="334489" y="71684"/>
                </a:lnTo>
                <a:lnTo>
                  <a:pt x="306514" y="42386"/>
                </a:lnTo>
                <a:lnTo>
                  <a:pt x="270284" y="19755"/>
                </a:lnTo>
                <a:lnTo>
                  <a:pt x="227492" y="5168"/>
                </a:lnTo>
                <a:lnTo>
                  <a:pt x="179831" y="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213" y="823213"/>
            <a:ext cx="82607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2. Choose a set of spatial regions S to</a:t>
            </a:r>
            <a:r>
              <a:rPr dirty="0" sz="3200" spc="1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search.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48053"/>
            <a:ext cx="4011295" cy="50006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89255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ahoma"/>
                <a:cs typeface="Tahoma"/>
              </a:rPr>
              <a:t>Our </a:t>
            </a:r>
            <a:r>
              <a:rPr dirty="0" sz="2400" spc="-5">
                <a:latin typeface="Tahoma"/>
                <a:cs typeface="Tahoma"/>
              </a:rPr>
              <a:t>typical </a:t>
            </a:r>
            <a:r>
              <a:rPr dirty="0" sz="2400">
                <a:latin typeface="Tahoma"/>
                <a:cs typeface="Tahoma"/>
              </a:rPr>
              <a:t>approach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for  </a:t>
            </a:r>
            <a:r>
              <a:rPr dirty="0" sz="2400">
                <a:latin typeface="Tahoma"/>
                <a:cs typeface="Tahoma"/>
              </a:rPr>
              <a:t>disease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surveillance:</a:t>
            </a:r>
            <a:endParaRPr sz="2400">
              <a:latin typeface="Tahoma"/>
              <a:cs typeface="Tahoma"/>
            </a:endParaRPr>
          </a:p>
          <a:p>
            <a:pPr lvl="1" marL="755650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000" spc="-5">
                <a:latin typeface="Tahoma"/>
                <a:cs typeface="Tahoma"/>
              </a:rPr>
              <a:t>map spatial locations to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grid</a:t>
            </a:r>
            <a:endParaRPr sz="2000">
              <a:latin typeface="Tahoma"/>
              <a:cs typeface="Tahoma"/>
            </a:endParaRPr>
          </a:p>
          <a:p>
            <a:pPr lvl="1" marL="755015" marR="86360" indent="-285750">
              <a:lnSpc>
                <a:spcPts val="2170"/>
              </a:lnSpc>
              <a:spcBef>
                <a:spcPts val="500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000" spc="-5">
                <a:latin typeface="Tahoma"/>
                <a:cs typeface="Tahoma"/>
              </a:rPr>
              <a:t>search over </a:t>
            </a:r>
            <a:r>
              <a:rPr dirty="0" sz="2000">
                <a:latin typeface="Tahoma"/>
                <a:cs typeface="Tahoma"/>
              </a:rPr>
              <a:t>the </a:t>
            </a:r>
            <a:r>
              <a:rPr dirty="0" sz="2000" spc="-5">
                <a:latin typeface="Tahoma"/>
                <a:cs typeface="Tahoma"/>
              </a:rPr>
              <a:t>set of all  gridded </a:t>
            </a:r>
            <a:r>
              <a:rPr dirty="0" sz="2000" spc="-10">
                <a:latin typeface="Tahoma"/>
                <a:cs typeface="Tahoma"/>
              </a:rPr>
              <a:t>rectangular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regions.</a:t>
            </a:r>
            <a:endParaRPr sz="2000">
              <a:latin typeface="Tahoma"/>
              <a:cs typeface="Tahoma"/>
            </a:endParaRPr>
          </a:p>
          <a:p>
            <a:pPr marL="355600" marR="16510" indent="-342900">
              <a:lnSpc>
                <a:spcPct val="89800"/>
              </a:lnSpc>
              <a:spcBef>
                <a:spcPts val="54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ahoma"/>
                <a:cs typeface="Tahoma"/>
              </a:rPr>
              <a:t>Allows us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detect both  </a:t>
            </a:r>
            <a:r>
              <a:rPr dirty="0" sz="2400" spc="-5">
                <a:latin typeface="Tahoma"/>
                <a:cs typeface="Tahoma"/>
              </a:rPr>
              <a:t>compact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elongated  clusters </a:t>
            </a:r>
            <a:r>
              <a:rPr dirty="0" sz="2400">
                <a:latin typeface="Tahoma"/>
                <a:cs typeface="Tahoma"/>
              </a:rPr>
              <a:t>(important  because of wind- </a:t>
            </a:r>
            <a:r>
              <a:rPr dirty="0" sz="2400" spc="-5">
                <a:latin typeface="Tahoma"/>
                <a:cs typeface="Tahoma"/>
              </a:rPr>
              <a:t>or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water-  borne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pathogens).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2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Computationally efficient</a:t>
            </a:r>
            <a:endParaRPr sz="2400">
              <a:latin typeface="Tahoma"/>
              <a:cs typeface="Tahoma"/>
            </a:endParaRPr>
          </a:p>
          <a:p>
            <a:pPr lvl="1" marL="755015" marR="5080" indent="-285750">
              <a:lnSpc>
                <a:spcPts val="2170"/>
              </a:lnSpc>
              <a:spcBef>
                <a:spcPts val="490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000" spc="-5">
                <a:latin typeface="Tahoma"/>
                <a:cs typeface="Tahoma"/>
              </a:rPr>
              <a:t>can </a:t>
            </a:r>
            <a:r>
              <a:rPr dirty="0" sz="2000" spc="-10">
                <a:latin typeface="Tahoma"/>
                <a:cs typeface="Tahoma"/>
              </a:rPr>
              <a:t>evaluate </a:t>
            </a:r>
            <a:r>
              <a:rPr dirty="0" sz="2000" spc="-5">
                <a:latin typeface="Tahoma"/>
                <a:cs typeface="Tahoma"/>
              </a:rPr>
              <a:t>any </a:t>
            </a:r>
            <a:r>
              <a:rPr dirty="0" sz="2000" spc="-10">
                <a:latin typeface="Tahoma"/>
                <a:cs typeface="Tahoma"/>
              </a:rPr>
              <a:t>rectangular  </a:t>
            </a:r>
            <a:r>
              <a:rPr dirty="0" sz="2000" spc="-5">
                <a:latin typeface="Tahoma"/>
                <a:cs typeface="Tahoma"/>
              </a:rPr>
              <a:t>region in </a:t>
            </a:r>
            <a:r>
              <a:rPr dirty="0" sz="2000" spc="-10">
                <a:latin typeface="Tahoma"/>
                <a:cs typeface="Tahoma"/>
              </a:rPr>
              <a:t>constant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 lvl="1" marL="755015" marR="509905" indent="-285750">
              <a:lnSpc>
                <a:spcPts val="2170"/>
              </a:lnSpc>
              <a:spcBef>
                <a:spcPts val="459"/>
              </a:spcBef>
              <a:buChar char="•"/>
              <a:tabLst>
                <a:tab pos="755650" algn="l"/>
                <a:tab pos="756285" algn="l"/>
              </a:tabLst>
            </a:pPr>
            <a:r>
              <a:rPr dirty="0" sz="2000" spc="-5">
                <a:latin typeface="Tahoma"/>
                <a:cs typeface="Tahoma"/>
              </a:rPr>
              <a:t>can use fast </a:t>
            </a:r>
            <a:r>
              <a:rPr dirty="0" sz="2000" spc="-10">
                <a:latin typeface="Tahoma"/>
                <a:cs typeface="Tahoma"/>
              </a:rPr>
              <a:t>spatial scan  </a:t>
            </a:r>
            <a:r>
              <a:rPr dirty="0" sz="2000" spc="-5">
                <a:latin typeface="Tahoma"/>
                <a:cs typeface="Tahoma"/>
              </a:rPr>
              <a:t>algorithm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40083" y="1865185"/>
          <a:ext cx="3672204" cy="427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213" y="823213"/>
            <a:ext cx="82607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2. Choose a set of spatial regions S to</a:t>
            </a:r>
            <a:r>
              <a:rPr dirty="0" sz="3200" spc="1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search.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448053"/>
            <a:ext cx="3933190" cy="10541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1115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ahoma"/>
                <a:cs typeface="Tahoma"/>
              </a:rPr>
              <a:t>Our </a:t>
            </a:r>
            <a:r>
              <a:rPr dirty="0" sz="2400" spc="-5">
                <a:latin typeface="Tahoma"/>
                <a:cs typeface="Tahoma"/>
              </a:rPr>
              <a:t>typical </a:t>
            </a:r>
            <a:r>
              <a:rPr dirty="0" sz="2400">
                <a:latin typeface="Tahoma"/>
                <a:cs typeface="Tahoma"/>
              </a:rPr>
              <a:t>approach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for  </a:t>
            </a:r>
            <a:r>
              <a:rPr dirty="0" sz="2400">
                <a:latin typeface="Tahoma"/>
                <a:cs typeface="Tahoma"/>
              </a:rPr>
              <a:t>disease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surveillance:</a:t>
            </a:r>
            <a:endParaRPr sz="2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90"/>
              </a:spcBef>
            </a:pPr>
            <a:r>
              <a:rPr dirty="0" sz="2000" spc="-5">
                <a:latin typeface="Tahoma"/>
                <a:cs typeface="Tahoma"/>
              </a:rPr>
              <a:t>rid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7734" y="2781553"/>
            <a:ext cx="356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Tahoma"/>
                <a:cs typeface="Tahoma"/>
              </a:rPr>
              <a:t>ns.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3122929"/>
            <a:ext cx="164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•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8352" y="4108196"/>
            <a:ext cx="4070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er-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01" y="4838954"/>
            <a:ext cx="164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•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723" y="4838954"/>
            <a:ext cx="12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902" y="2184530"/>
            <a:ext cx="3274695" cy="303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2400"/>
              </a:lnSpc>
              <a:tabLst>
                <a:tab pos="400050" algn="l"/>
              </a:tabLst>
            </a:pPr>
            <a:r>
              <a:rPr dirty="0" sz="2000" spc="-5">
                <a:latin typeface="Tahoma"/>
                <a:cs typeface="Tahoma"/>
              </a:rPr>
              <a:t>•	map spatial locations to g</a:t>
            </a:r>
            <a:endParaRPr sz="2000">
              <a:latin typeface="Tahoma"/>
              <a:cs typeface="Tahoma"/>
            </a:endParaRPr>
          </a:p>
          <a:p>
            <a:pPr marL="399415" marR="36830" indent="-285750">
              <a:lnSpc>
                <a:spcPts val="2170"/>
              </a:lnSpc>
              <a:spcBef>
                <a:spcPts val="495"/>
              </a:spcBef>
              <a:tabLst>
                <a:tab pos="400050" algn="l"/>
              </a:tabLst>
            </a:pPr>
            <a:r>
              <a:rPr dirty="0" sz="2000" spc="-5">
                <a:latin typeface="Tahoma"/>
                <a:cs typeface="Tahoma"/>
              </a:rPr>
              <a:t>•		search over </a:t>
            </a:r>
            <a:r>
              <a:rPr dirty="0" sz="2000">
                <a:latin typeface="Tahoma"/>
                <a:cs typeface="Tahoma"/>
              </a:rPr>
              <a:t>the </a:t>
            </a:r>
            <a:r>
              <a:rPr dirty="0" sz="2000" spc="-5">
                <a:latin typeface="Tahoma"/>
                <a:cs typeface="Tahoma"/>
              </a:rPr>
              <a:t>set of all  gridded </a:t>
            </a:r>
            <a:r>
              <a:rPr dirty="0" sz="2000" spc="-10">
                <a:latin typeface="Tahoma"/>
                <a:cs typeface="Tahoma"/>
              </a:rPr>
              <a:t>rectangular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regio</a:t>
            </a:r>
            <a:endParaRPr sz="2000">
              <a:latin typeface="Tahoma"/>
              <a:cs typeface="Tahoma"/>
            </a:endParaRPr>
          </a:p>
          <a:p>
            <a:pPr marR="15875">
              <a:lnSpc>
                <a:spcPct val="89800"/>
              </a:lnSpc>
              <a:spcBef>
                <a:spcPts val="545"/>
              </a:spcBef>
            </a:pPr>
            <a:r>
              <a:rPr dirty="0" sz="2400">
                <a:latin typeface="Tahoma"/>
                <a:cs typeface="Tahoma"/>
              </a:rPr>
              <a:t>Allows us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detect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both  </a:t>
            </a:r>
            <a:r>
              <a:rPr dirty="0" sz="2400" spc="-5">
                <a:latin typeface="Tahoma"/>
                <a:cs typeface="Tahoma"/>
              </a:rPr>
              <a:t>compact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elongated  clusters </a:t>
            </a:r>
            <a:r>
              <a:rPr dirty="0" sz="2400">
                <a:latin typeface="Tahoma"/>
                <a:cs typeface="Tahoma"/>
              </a:rPr>
              <a:t>(important  because of wind- </a:t>
            </a:r>
            <a:r>
              <a:rPr dirty="0" sz="2400" spc="-5">
                <a:latin typeface="Tahoma"/>
                <a:cs typeface="Tahoma"/>
              </a:rPr>
              <a:t>or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wat  borne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pathogens).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latin typeface="Tahoma"/>
                <a:cs typeface="Tahoma"/>
              </a:rPr>
              <a:t>Computationally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efficien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502" y="5233670"/>
            <a:ext cx="3554095" cy="121475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97815" marR="5080" indent="-285750">
              <a:lnSpc>
                <a:spcPts val="2170"/>
              </a:lnSpc>
              <a:spcBef>
                <a:spcPts val="360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2000" spc="-5">
                <a:latin typeface="Tahoma"/>
                <a:cs typeface="Tahoma"/>
              </a:rPr>
              <a:t>can </a:t>
            </a:r>
            <a:r>
              <a:rPr dirty="0" sz="2000" spc="-10">
                <a:latin typeface="Tahoma"/>
                <a:cs typeface="Tahoma"/>
              </a:rPr>
              <a:t>evaluate </a:t>
            </a:r>
            <a:r>
              <a:rPr dirty="0" sz="2000" spc="-5">
                <a:latin typeface="Tahoma"/>
                <a:cs typeface="Tahoma"/>
              </a:rPr>
              <a:t>any </a:t>
            </a:r>
            <a:r>
              <a:rPr dirty="0" sz="2000" spc="-10">
                <a:latin typeface="Tahoma"/>
                <a:cs typeface="Tahoma"/>
              </a:rPr>
              <a:t>rectangular  </a:t>
            </a:r>
            <a:r>
              <a:rPr dirty="0" sz="2000" spc="-5">
                <a:latin typeface="Tahoma"/>
                <a:cs typeface="Tahoma"/>
              </a:rPr>
              <a:t>region in </a:t>
            </a:r>
            <a:r>
              <a:rPr dirty="0" sz="2000" spc="-10">
                <a:latin typeface="Tahoma"/>
                <a:cs typeface="Tahoma"/>
              </a:rPr>
              <a:t>constant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 marL="297815" marR="509905" indent="-285750">
              <a:lnSpc>
                <a:spcPts val="2170"/>
              </a:lnSpc>
              <a:spcBef>
                <a:spcPts val="459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2000" spc="-5">
                <a:latin typeface="Tahoma"/>
                <a:cs typeface="Tahoma"/>
              </a:rPr>
              <a:t>can use fast </a:t>
            </a:r>
            <a:r>
              <a:rPr dirty="0" sz="2000" spc="-10">
                <a:latin typeface="Tahoma"/>
                <a:cs typeface="Tahoma"/>
              </a:rPr>
              <a:t>spatial scan  </a:t>
            </a:r>
            <a:r>
              <a:rPr dirty="0" sz="2000" spc="-5">
                <a:latin typeface="Tahoma"/>
                <a:cs typeface="Tahoma"/>
              </a:rPr>
              <a:t>algorithm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58690" y="1440941"/>
            <a:ext cx="4814570" cy="5201920"/>
          </a:xfrm>
          <a:custGeom>
            <a:avLst/>
            <a:gdLst/>
            <a:ahLst/>
            <a:cxnLst/>
            <a:rect l="l" t="t" r="r" b="b"/>
            <a:pathLst>
              <a:path w="4814570" h="5201920">
                <a:moveTo>
                  <a:pt x="4814316" y="4050792"/>
                </a:moveTo>
                <a:lnTo>
                  <a:pt x="3471672" y="0"/>
                </a:lnTo>
                <a:lnTo>
                  <a:pt x="0" y="1151382"/>
                </a:lnTo>
                <a:lnTo>
                  <a:pt x="1342644" y="5201412"/>
                </a:lnTo>
                <a:lnTo>
                  <a:pt x="4814316" y="405079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58690" y="1440941"/>
            <a:ext cx="4814570" cy="5201920"/>
          </a:xfrm>
          <a:custGeom>
            <a:avLst/>
            <a:gdLst/>
            <a:ahLst/>
            <a:cxnLst/>
            <a:rect l="l" t="t" r="r" b="b"/>
            <a:pathLst>
              <a:path w="4814570" h="5201920">
                <a:moveTo>
                  <a:pt x="0" y="1151382"/>
                </a:moveTo>
                <a:lnTo>
                  <a:pt x="1342644" y="5201412"/>
                </a:lnTo>
                <a:lnTo>
                  <a:pt x="4814316" y="4050792"/>
                </a:lnTo>
                <a:lnTo>
                  <a:pt x="3471672" y="0"/>
                </a:lnTo>
                <a:lnTo>
                  <a:pt x="0" y="11513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46647" y="5260847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6647" y="5260847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19088" y="5167121"/>
            <a:ext cx="1221105" cy="652780"/>
          </a:xfrm>
          <a:custGeom>
            <a:avLst/>
            <a:gdLst/>
            <a:ahLst/>
            <a:cxnLst/>
            <a:rect l="l" t="t" r="r" b="b"/>
            <a:pathLst>
              <a:path w="1221104" h="652779">
                <a:moveTo>
                  <a:pt x="1220724" y="298704"/>
                </a:moveTo>
                <a:lnTo>
                  <a:pt x="1126998" y="0"/>
                </a:lnTo>
                <a:lnTo>
                  <a:pt x="0" y="354330"/>
                </a:lnTo>
                <a:lnTo>
                  <a:pt x="93726" y="652272"/>
                </a:lnTo>
                <a:lnTo>
                  <a:pt x="1220724" y="2987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19088" y="5167121"/>
            <a:ext cx="1221105" cy="652780"/>
          </a:xfrm>
          <a:custGeom>
            <a:avLst/>
            <a:gdLst/>
            <a:ahLst/>
            <a:cxnLst/>
            <a:rect l="l" t="t" r="r" b="b"/>
            <a:pathLst>
              <a:path w="1221104" h="652779">
                <a:moveTo>
                  <a:pt x="0" y="354330"/>
                </a:moveTo>
                <a:lnTo>
                  <a:pt x="93726" y="652272"/>
                </a:lnTo>
                <a:lnTo>
                  <a:pt x="1220724" y="298704"/>
                </a:lnTo>
                <a:lnTo>
                  <a:pt x="1126998" y="0"/>
                </a:lnTo>
                <a:lnTo>
                  <a:pt x="0" y="354330"/>
                </a:lnTo>
                <a:close/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75447" y="251764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75447" y="251764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46647" y="2822448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0" y="0"/>
                </a:moveTo>
                <a:lnTo>
                  <a:pt x="0" y="1523999"/>
                </a:lnTo>
                <a:lnTo>
                  <a:pt x="609600" y="15239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46647" y="2822448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0" y="0"/>
                </a:moveTo>
                <a:lnTo>
                  <a:pt x="0" y="1523999"/>
                </a:lnTo>
                <a:lnTo>
                  <a:pt x="609600" y="15239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18047" y="3099054"/>
            <a:ext cx="1007110" cy="1560195"/>
          </a:xfrm>
          <a:custGeom>
            <a:avLst/>
            <a:gdLst/>
            <a:ahLst/>
            <a:cxnLst/>
            <a:rect l="l" t="t" r="r" b="b"/>
            <a:pathLst>
              <a:path w="1007109" h="1560195">
                <a:moveTo>
                  <a:pt x="1006602" y="1378458"/>
                </a:moveTo>
                <a:lnTo>
                  <a:pt x="558546" y="0"/>
                </a:lnTo>
                <a:lnTo>
                  <a:pt x="0" y="181356"/>
                </a:lnTo>
                <a:lnTo>
                  <a:pt x="448056" y="1559814"/>
                </a:lnTo>
                <a:lnTo>
                  <a:pt x="1006602" y="13784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18047" y="3099054"/>
            <a:ext cx="1007110" cy="1560195"/>
          </a:xfrm>
          <a:custGeom>
            <a:avLst/>
            <a:gdLst/>
            <a:ahLst/>
            <a:cxnLst/>
            <a:rect l="l" t="t" r="r" b="b"/>
            <a:pathLst>
              <a:path w="1007109" h="1560195">
                <a:moveTo>
                  <a:pt x="0" y="181356"/>
                </a:moveTo>
                <a:lnTo>
                  <a:pt x="448056" y="1559814"/>
                </a:lnTo>
                <a:lnTo>
                  <a:pt x="1006602" y="1378458"/>
                </a:lnTo>
                <a:lnTo>
                  <a:pt x="558546" y="0"/>
                </a:lnTo>
                <a:lnTo>
                  <a:pt x="0" y="181356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57288" y="2311907"/>
            <a:ext cx="756920" cy="734060"/>
          </a:xfrm>
          <a:custGeom>
            <a:avLst/>
            <a:gdLst/>
            <a:ahLst/>
            <a:cxnLst/>
            <a:rect l="l" t="t" r="r" b="b"/>
            <a:pathLst>
              <a:path w="756920" h="734060">
                <a:moveTo>
                  <a:pt x="756666" y="545591"/>
                </a:moveTo>
                <a:lnTo>
                  <a:pt x="579882" y="0"/>
                </a:lnTo>
                <a:lnTo>
                  <a:pt x="0" y="188975"/>
                </a:lnTo>
                <a:lnTo>
                  <a:pt x="177546" y="733805"/>
                </a:lnTo>
                <a:lnTo>
                  <a:pt x="756666" y="5455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57288" y="2311907"/>
            <a:ext cx="756920" cy="734060"/>
          </a:xfrm>
          <a:custGeom>
            <a:avLst/>
            <a:gdLst/>
            <a:ahLst/>
            <a:cxnLst/>
            <a:rect l="l" t="t" r="r" b="b"/>
            <a:pathLst>
              <a:path w="756920" h="734060">
                <a:moveTo>
                  <a:pt x="0" y="188975"/>
                </a:moveTo>
                <a:lnTo>
                  <a:pt x="177546" y="733805"/>
                </a:lnTo>
                <a:lnTo>
                  <a:pt x="756666" y="545591"/>
                </a:lnTo>
                <a:lnTo>
                  <a:pt x="579882" y="0"/>
                </a:lnTo>
                <a:lnTo>
                  <a:pt x="0" y="188975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80609" y="1812798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69764" y="2104644"/>
            <a:ext cx="3478529" cy="1130935"/>
          </a:xfrm>
          <a:custGeom>
            <a:avLst/>
            <a:gdLst/>
            <a:ahLst/>
            <a:cxnLst/>
            <a:rect l="l" t="t" r="r" b="b"/>
            <a:pathLst>
              <a:path w="3478529" h="1130935">
                <a:moveTo>
                  <a:pt x="0" y="1130808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58155" y="2384298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60264" y="2650998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61609" y="2930651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37809" y="3209544"/>
            <a:ext cx="3478529" cy="1130935"/>
          </a:xfrm>
          <a:custGeom>
            <a:avLst/>
            <a:gdLst/>
            <a:ahLst/>
            <a:cxnLst/>
            <a:rect l="l" t="t" r="r" b="b"/>
            <a:pathLst>
              <a:path w="3478529" h="1130935">
                <a:moveTo>
                  <a:pt x="0" y="1130808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26964" y="3476244"/>
            <a:ext cx="3478529" cy="1130935"/>
          </a:xfrm>
          <a:custGeom>
            <a:avLst/>
            <a:gdLst/>
            <a:ahLst/>
            <a:cxnLst/>
            <a:rect l="l" t="t" r="r" b="b"/>
            <a:pathLst>
              <a:path w="3478529" h="1130935">
                <a:moveTo>
                  <a:pt x="0" y="1130808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28309" y="3742944"/>
            <a:ext cx="3478529" cy="1130935"/>
          </a:xfrm>
          <a:custGeom>
            <a:avLst/>
            <a:gdLst/>
            <a:ahLst/>
            <a:cxnLst/>
            <a:rect l="l" t="t" r="r" b="b"/>
            <a:pathLst>
              <a:path w="3478529" h="1130935">
                <a:moveTo>
                  <a:pt x="0" y="1130808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04509" y="4035552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05855" y="4302252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07964" y="4581144"/>
            <a:ext cx="3478529" cy="1130935"/>
          </a:xfrm>
          <a:custGeom>
            <a:avLst/>
            <a:gdLst/>
            <a:ahLst/>
            <a:cxnLst/>
            <a:rect l="l" t="t" r="r" b="b"/>
            <a:pathLst>
              <a:path w="3478529" h="1130935">
                <a:moveTo>
                  <a:pt x="0" y="1130808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84164" y="4898897"/>
            <a:ext cx="3478529" cy="1130300"/>
          </a:xfrm>
          <a:custGeom>
            <a:avLst/>
            <a:gdLst/>
            <a:ahLst/>
            <a:cxnLst/>
            <a:rect l="l" t="t" r="r" b="b"/>
            <a:pathLst>
              <a:path w="3478529" h="1130300">
                <a:moveTo>
                  <a:pt x="0" y="1130046"/>
                </a:moveTo>
                <a:lnTo>
                  <a:pt x="347852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35040" y="5135879"/>
            <a:ext cx="3469004" cy="1182370"/>
          </a:xfrm>
          <a:custGeom>
            <a:avLst/>
            <a:gdLst/>
            <a:ahLst/>
            <a:cxnLst/>
            <a:rect l="l" t="t" r="r" b="b"/>
            <a:pathLst>
              <a:path w="3469004" h="1182370">
                <a:moveTo>
                  <a:pt x="0" y="1181862"/>
                </a:moveTo>
                <a:lnTo>
                  <a:pt x="3468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03464" y="1543050"/>
            <a:ext cx="1319530" cy="4057650"/>
          </a:xfrm>
          <a:custGeom>
            <a:avLst/>
            <a:gdLst/>
            <a:ahLst/>
            <a:cxnLst/>
            <a:rect l="l" t="t" r="r" b="b"/>
            <a:pathLst>
              <a:path w="1319529" h="4057650">
                <a:moveTo>
                  <a:pt x="0" y="0"/>
                </a:moveTo>
                <a:lnTo>
                  <a:pt x="1319022" y="405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1618" y="1657350"/>
            <a:ext cx="1318260" cy="4057650"/>
          </a:xfrm>
          <a:custGeom>
            <a:avLst/>
            <a:gdLst/>
            <a:ahLst/>
            <a:cxnLst/>
            <a:rect l="l" t="t" r="r" b="b"/>
            <a:pathLst>
              <a:path w="1318259" h="4057650">
                <a:moveTo>
                  <a:pt x="0" y="0"/>
                </a:moveTo>
                <a:lnTo>
                  <a:pt x="1318260" y="405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31964" y="1745742"/>
            <a:ext cx="1319530" cy="4058920"/>
          </a:xfrm>
          <a:custGeom>
            <a:avLst/>
            <a:gdLst/>
            <a:ahLst/>
            <a:cxnLst/>
            <a:rect l="l" t="t" r="r" b="b"/>
            <a:pathLst>
              <a:path w="1319529" h="4058920">
                <a:moveTo>
                  <a:pt x="0" y="0"/>
                </a:moveTo>
                <a:lnTo>
                  <a:pt x="1319022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53071" y="1847850"/>
            <a:ext cx="1318260" cy="4057650"/>
          </a:xfrm>
          <a:custGeom>
            <a:avLst/>
            <a:gdLst/>
            <a:ahLst/>
            <a:cxnLst/>
            <a:rect l="l" t="t" r="r" b="b"/>
            <a:pathLst>
              <a:path w="1318259" h="4057650">
                <a:moveTo>
                  <a:pt x="0" y="0"/>
                </a:moveTo>
                <a:lnTo>
                  <a:pt x="1318260" y="405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73418" y="1936242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59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06718" y="2012442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59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52971" y="2088642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59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73317" y="2177795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59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81471" y="2292095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59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14771" y="2393442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59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09971" y="2482595"/>
            <a:ext cx="1318260" cy="4058920"/>
          </a:xfrm>
          <a:custGeom>
            <a:avLst/>
            <a:gdLst/>
            <a:ahLst/>
            <a:cxnLst/>
            <a:rect l="l" t="t" r="r" b="b"/>
            <a:pathLst>
              <a:path w="1318260" h="4058920">
                <a:moveTo>
                  <a:pt x="0" y="0"/>
                </a:moveTo>
                <a:lnTo>
                  <a:pt x="1318260" y="4058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96696" y="2157222"/>
            <a:ext cx="3385185" cy="3024505"/>
          </a:xfrm>
          <a:custGeom>
            <a:avLst/>
            <a:gdLst/>
            <a:ahLst/>
            <a:cxnLst/>
            <a:rect l="l" t="t" r="r" b="b"/>
            <a:pathLst>
              <a:path w="3385185" h="3024504">
                <a:moveTo>
                  <a:pt x="0" y="0"/>
                </a:moveTo>
                <a:lnTo>
                  <a:pt x="0" y="3024378"/>
                </a:lnTo>
                <a:lnTo>
                  <a:pt x="3384804" y="3024378"/>
                </a:lnTo>
                <a:lnTo>
                  <a:pt x="3384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96696" y="2157222"/>
            <a:ext cx="3385185" cy="3024505"/>
          </a:xfrm>
          <a:custGeom>
            <a:avLst/>
            <a:gdLst/>
            <a:ahLst/>
            <a:cxnLst/>
            <a:rect l="l" t="t" r="r" b="b"/>
            <a:pathLst>
              <a:path w="3385185" h="3024504">
                <a:moveTo>
                  <a:pt x="0" y="0"/>
                </a:moveTo>
                <a:lnTo>
                  <a:pt x="0" y="3024378"/>
                </a:lnTo>
                <a:lnTo>
                  <a:pt x="3384804" y="3024378"/>
                </a:lnTo>
                <a:lnTo>
                  <a:pt x="338480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242313" y="2692400"/>
            <a:ext cx="2822575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Can also </a:t>
            </a:r>
            <a:r>
              <a:rPr dirty="0" sz="2400" spc="-5">
                <a:latin typeface="Tahoma"/>
                <a:cs typeface="Tahoma"/>
              </a:rPr>
              <a:t>search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over  non-axis-aligned  </a:t>
            </a:r>
            <a:r>
              <a:rPr dirty="0" sz="2400" spc="-5">
                <a:latin typeface="Tahoma"/>
                <a:cs typeface="Tahoma"/>
              </a:rPr>
              <a:t>rectangles </a:t>
            </a:r>
            <a:r>
              <a:rPr dirty="0" sz="2400">
                <a:latin typeface="Tahoma"/>
                <a:cs typeface="Tahoma"/>
              </a:rPr>
              <a:t>by  </a:t>
            </a:r>
            <a:r>
              <a:rPr dirty="0" sz="2400" spc="-5">
                <a:latin typeface="Tahoma"/>
                <a:cs typeface="Tahoma"/>
              </a:rPr>
              <a:t>examining </a:t>
            </a:r>
            <a:r>
              <a:rPr dirty="0" sz="2400">
                <a:latin typeface="Tahoma"/>
                <a:cs typeface="Tahoma"/>
              </a:rPr>
              <a:t>multiple  </a:t>
            </a:r>
            <a:r>
              <a:rPr dirty="0" sz="2400" spc="-5">
                <a:latin typeface="Tahoma"/>
                <a:cs typeface="Tahoma"/>
              </a:rPr>
              <a:t>rotations of the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704" y="516889"/>
            <a:ext cx="8337550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1665" marR="17780" indent="-596900">
              <a:lnSpc>
                <a:spcPct val="100000"/>
              </a:lnSpc>
              <a:spcBef>
                <a:spcPts val="95"/>
              </a:spcBef>
              <a:tabLst>
                <a:tab pos="995680" algn="l"/>
                <a:tab pos="764667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3-4.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Choos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e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models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the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unde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r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>
                <a:solidFill>
                  <a:srgbClr val="006500"/>
                </a:solidFill>
                <a:latin typeface="Tahoma"/>
                <a:cs typeface="Tahoma"/>
              </a:rPr>
              <a:t>0	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and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 spc="-7">
                <a:solidFill>
                  <a:srgbClr val="006500"/>
                </a:solidFill>
                <a:latin typeface="Tahoma"/>
                <a:cs typeface="Tahoma"/>
              </a:rPr>
              <a:t>1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(S), and derive a score function</a:t>
            </a:r>
            <a:r>
              <a:rPr dirty="0" sz="3200" spc="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85798"/>
            <a:ext cx="838073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Most </a:t>
            </a:r>
            <a:r>
              <a:rPr dirty="0" sz="2800">
                <a:latin typeface="Tahoma"/>
                <a:cs typeface="Tahoma"/>
              </a:rPr>
              <a:t>difficult </a:t>
            </a:r>
            <a:r>
              <a:rPr dirty="0" sz="2800" spc="-5">
                <a:latin typeface="Tahoma"/>
                <a:cs typeface="Tahoma"/>
              </a:rPr>
              <a:t>steps: </a:t>
            </a:r>
            <a:r>
              <a:rPr dirty="0" sz="2800">
                <a:latin typeface="Tahoma"/>
                <a:cs typeface="Tahoma"/>
              </a:rPr>
              <a:t>must </a:t>
            </a:r>
            <a:r>
              <a:rPr dirty="0" sz="2800" spc="-5">
                <a:latin typeface="Tahoma"/>
                <a:cs typeface="Tahoma"/>
              </a:rPr>
              <a:t>choose </a:t>
            </a:r>
            <a:r>
              <a:rPr dirty="0" sz="2800">
                <a:latin typeface="Tahoma"/>
                <a:cs typeface="Tahoma"/>
              </a:rPr>
              <a:t>models </a:t>
            </a:r>
            <a:r>
              <a:rPr dirty="0" sz="2800" spc="-5">
                <a:latin typeface="Tahoma"/>
                <a:cs typeface="Tahoma"/>
              </a:rPr>
              <a:t>which </a:t>
            </a:r>
            <a:r>
              <a:rPr dirty="0" sz="2800">
                <a:latin typeface="Tahoma"/>
                <a:cs typeface="Tahoma"/>
              </a:rPr>
              <a:t>are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Tahoma"/>
                <a:cs typeface="Tahoma"/>
              </a:rPr>
              <a:t>efficiently computable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relevant</a:t>
            </a:r>
            <a:r>
              <a:rPr dirty="0" sz="280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704" y="516889"/>
            <a:ext cx="8337550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1665" marR="17780" indent="-596900">
              <a:lnSpc>
                <a:spcPct val="100000"/>
              </a:lnSpc>
              <a:spcBef>
                <a:spcPts val="95"/>
              </a:spcBef>
              <a:tabLst>
                <a:tab pos="995680" algn="l"/>
                <a:tab pos="764667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3-4.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Choos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e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models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the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unde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r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>
                <a:solidFill>
                  <a:srgbClr val="006500"/>
                </a:solidFill>
                <a:latin typeface="Tahoma"/>
                <a:cs typeface="Tahoma"/>
              </a:rPr>
              <a:t>0	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and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 spc="-7">
                <a:solidFill>
                  <a:srgbClr val="006500"/>
                </a:solidFill>
                <a:latin typeface="Tahoma"/>
                <a:cs typeface="Tahoma"/>
              </a:rPr>
              <a:t>1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(S), and derive a score function</a:t>
            </a:r>
            <a:r>
              <a:rPr dirty="0" sz="3200" spc="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85798"/>
            <a:ext cx="838073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Most </a:t>
            </a:r>
            <a:r>
              <a:rPr dirty="0" sz="2800">
                <a:latin typeface="Tahoma"/>
                <a:cs typeface="Tahoma"/>
              </a:rPr>
              <a:t>difficult </a:t>
            </a:r>
            <a:r>
              <a:rPr dirty="0" sz="2800" spc="-5">
                <a:latin typeface="Tahoma"/>
                <a:cs typeface="Tahoma"/>
              </a:rPr>
              <a:t>steps: </a:t>
            </a:r>
            <a:r>
              <a:rPr dirty="0" sz="2800">
                <a:latin typeface="Tahoma"/>
                <a:cs typeface="Tahoma"/>
              </a:rPr>
              <a:t>must </a:t>
            </a:r>
            <a:r>
              <a:rPr dirty="0" sz="2800" spc="-5">
                <a:latin typeface="Tahoma"/>
                <a:cs typeface="Tahoma"/>
              </a:rPr>
              <a:t>choose </a:t>
            </a:r>
            <a:r>
              <a:rPr dirty="0" sz="2800">
                <a:latin typeface="Tahoma"/>
                <a:cs typeface="Tahoma"/>
              </a:rPr>
              <a:t>models </a:t>
            </a:r>
            <a:r>
              <a:rPr dirty="0" sz="2800" spc="-5">
                <a:latin typeface="Tahoma"/>
                <a:cs typeface="Tahoma"/>
              </a:rPr>
              <a:t>which </a:t>
            </a:r>
            <a:r>
              <a:rPr dirty="0" sz="2800">
                <a:latin typeface="Tahoma"/>
                <a:cs typeface="Tahoma"/>
              </a:rPr>
              <a:t>are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Tahoma"/>
                <a:cs typeface="Tahoma"/>
              </a:rPr>
              <a:t>efficiently computable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relevant</a:t>
            </a:r>
            <a:r>
              <a:rPr dirty="0" sz="280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6876" y="2590800"/>
            <a:ext cx="794385" cy="647700"/>
          </a:xfrm>
          <a:custGeom>
            <a:avLst/>
            <a:gdLst/>
            <a:ahLst/>
            <a:cxnLst/>
            <a:rect l="l" t="t" r="r" b="b"/>
            <a:pathLst>
              <a:path w="794385" h="647700">
                <a:moveTo>
                  <a:pt x="794004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2805" y="3269996"/>
            <a:ext cx="457898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94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F(S) </a:t>
            </a:r>
            <a:r>
              <a:rPr dirty="0" sz="1800">
                <a:latin typeface="Tahoma"/>
                <a:cs typeface="Tahoma"/>
              </a:rPr>
              <a:t>must be </a:t>
            </a:r>
            <a:r>
              <a:rPr dirty="0" sz="1800" spc="-5">
                <a:latin typeface="Tahoma"/>
                <a:cs typeface="Tahoma"/>
              </a:rPr>
              <a:t>computable </a:t>
            </a:r>
            <a:r>
              <a:rPr dirty="0" sz="1800">
                <a:latin typeface="Tahoma"/>
                <a:cs typeface="Tahoma"/>
              </a:rPr>
              <a:t>as </a:t>
            </a:r>
            <a:r>
              <a:rPr dirty="0" sz="1800" spc="-5">
                <a:latin typeface="Tahoma"/>
                <a:cs typeface="Tahoma"/>
              </a:rPr>
              <a:t>function </a:t>
            </a:r>
            <a:r>
              <a:rPr dirty="0" sz="1800">
                <a:latin typeface="Tahoma"/>
                <a:cs typeface="Tahoma"/>
              </a:rPr>
              <a:t>of  </a:t>
            </a:r>
            <a:r>
              <a:rPr dirty="0" sz="1800" spc="-5">
                <a:latin typeface="Tahoma"/>
                <a:cs typeface="Tahoma"/>
              </a:rPr>
              <a:t>some </a:t>
            </a:r>
            <a:r>
              <a:rPr dirty="0" sz="1800">
                <a:latin typeface="Tahoma"/>
                <a:cs typeface="Tahoma"/>
              </a:rPr>
              <a:t>additive </a:t>
            </a:r>
            <a:r>
              <a:rPr dirty="0" sz="1800" spc="-5">
                <a:latin typeface="Tahoma"/>
                <a:cs typeface="Tahoma"/>
              </a:rPr>
              <a:t>sufficient statistics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region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S,</a:t>
            </a:r>
            <a:endParaRPr sz="180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ahoma"/>
                <a:cs typeface="Tahoma"/>
              </a:rPr>
              <a:t>e.g. total count </a:t>
            </a:r>
            <a:r>
              <a:rPr dirty="0" sz="1800">
                <a:latin typeface="Tahoma"/>
                <a:cs typeface="Tahoma"/>
              </a:rPr>
              <a:t>C(S) and </a:t>
            </a:r>
            <a:r>
              <a:rPr dirty="0" sz="1800" spc="-5">
                <a:latin typeface="Tahoma"/>
                <a:cs typeface="Tahoma"/>
              </a:rPr>
              <a:t>total </a:t>
            </a:r>
            <a:r>
              <a:rPr dirty="0" sz="1800">
                <a:latin typeface="Tahoma"/>
                <a:cs typeface="Tahoma"/>
              </a:rPr>
              <a:t>baseline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B(S).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704" y="516889"/>
            <a:ext cx="8337550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1665" marR="17780" indent="-596900">
              <a:lnSpc>
                <a:spcPct val="100000"/>
              </a:lnSpc>
              <a:spcBef>
                <a:spcPts val="95"/>
              </a:spcBef>
              <a:tabLst>
                <a:tab pos="995680" algn="l"/>
                <a:tab pos="764667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3-4.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Choos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e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models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the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unde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r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>
                <a:solidFill>
                  <a:srgbClr val="006500"/>
                </a:solidFill>
                <a:latin typeface="Tahoma"/>
                <a:cs typeface="Tahoma"/>
              </a:rPr>
              <a:t>0	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and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 spc="-7">
                <a:solidFill>
                  <a:srgbClr val="006500"/>
                </a:solidFill>
                <a:latin typeface="Tahoma"/>
                <a:cs typeface="Tahoma"/>
              </a:rPr>
              <a:t>1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(S), and derive a score function</a:t>
            </a:r>
            <a:r>
              <a:rPr dirty="0" sz="3200" spc="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6876" y="2590800"/>
            <a:ext cx="794385" cy="647700"/>
          </a:xfrm>
          <a:custGeom>
            <a:avLst/>
            <a:gdLst/>
            <a:ahLst/>
            <a:cxnLst/>
            <a:rect l="l" t="t" r="r" b="b"/>
            <a:pathLst>
              <a:path w="794385" h="647700">
                <a:moveTo>
                  <a:pt x="794004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805" y="3269996"/>
            <a:ext cx="457898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94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F(S) </a:t>
            </a:r>
            <a:r>
              <a:rPr dirty="0" sz="1800">
                <a:latin typeface="Tahoma"/>
                <a:cs typeface="Tahoma"/>
              </a:rPr>
              <a:t>must be </a:t>
            </a:r>
            <a:r>
              <a:rPr dirty="0" sz="1800" spc="-5">
                <a:latin typeface="Tahoma"/>
                <a:cs typeface="Tahoma"/>
              </a:rPr>
              <a:t>computable </a:t>
            </a:r>
            <a:r>
              <a:rPr dirty="0" sz="1800">
                <a:latin typeface="Tahoma"/>
                <a:cs typeface="Tahoma"/>
              </a:rPr>
              <a:t>as </a:t>
            </a:r>
            <a:r>
              <a:rPr dirty="0" sz="1800" spc="-5">
                <a:latin typeface="Tahoma"/>
                <a:cs typeface="Tahoma"/>
              </a:rPr>
              <a:t>function </a:t>
            </a:r>
            <a:r>
              <a:rPr dirty="0" sz="1800">
                <a:latin typeface="Tahoma"/>
                <a:cs typeface="Tahoma"/>
              </a:rPr>
              <a:t>of  </a:t>
            </a:r>
            <a:r>
              <a:rPr dirty="0" sz="1800" spc="-5">
                <a:latin typeface="Tahoma"/>
                <a:cs typeface="Tahoma"/>
              </a:rPr>
              <a:t>some </a:t>
            </a:r>
            <a:r>
              <a:rPr dirty="0" sz="1800">
                <a:latin typeface="Tahoma"/>
                <a:cs typeface="Tahoma"/>
              </a:rPr>
              <a:t>additive </a:t>
            </a:r>
            <a:r>
              <a:rPr dirty="0" sz="1800" spc="-5">
                <a:latin typeface="Tahoma"/>
                <a:cs typeface="Tahoma"/>
              </a:rPr>
              <a:t>sufficient statistics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region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S,</a:t>
            </a:r>
            <a:endParaRPr sz="180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ahoma"/>
                <a:cs typeface="Tahoma"/>
              </a:rPr>
              <a:t>e.g. total count </a:t>
            </a:r>
            <a:r>
              <a:rPr dirty="0" sz="1800">
                <a:latin typeface="Tahoma"/>
                <a:cs typeface="Tahoma"/>
              </a:rPr>
              <a:t>C(S) and </a:t>
            </a:r>
            <a:r>
              <a:rPr dirty="0" sz="1800" spc="-5">
                <a:latin typeface="Tahoma"/>
                <a:cs typeface="Tahoma"/>
              </a:rPr>
              <a:t>total </a:t>
            </a:r>
            <a:r>
              <a:rPr dirty="0" sz="1800">
                <a:latin typeface="Tahoma"/>
                <a:cs typeface="Tahoma"/>
              </a:rPr>
              <a:t>baseline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B(S).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2590800"/>
            <a:ext cx="864869" cy="647700"/>
          </a:xfrm>
          <a:custGeom>
            <a:avLst/>
            <a:gdLst/>
            <a:ahLst/>
            <a:cxnLst/>
            <a:rect l="l" t="t" r="r" b="b"/>
            <a:pathLst>
              <a:path w="864870" h="647700">
                <a:moveTo>
                  <a:pt x="0" y="0"/>
                </a:moveTo>
                <a:lnTo>
                  <a:pt x="864869" y="647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77509" y="3269996"/>
            <a:ext cx="39985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Any </a:t>
            </a:r>
            <a:r>
              <a:rPr dirty="0" sz="1800" spc="-5">
                <a:latin typeface="Tahoma"/>
                <a:cs typeface="Tahoma"/>
              </a:rPr>
              <a:t>simplifying </a:t>
            </a:r>
            <a:r>
              <a:rPr dirty="0" sz="1800">
                <a:latin typeface="Tahoma"/>
                <a:cs typeface="Tahoma"/>
              </a:rPr>
              <a:t>assumptions </a:t>
            </a:r>
            <a:r>
              <a:rPr dirty="0" sz="1800" spc="-5">
                <a:latin typeface="Tahoma"/>
                <a:cs typeface="Tahoma"/>
              </a:rPr>
              <a:t>should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not  greatly affect our ability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>
                <a:latin typeface="Tahoma"/>
                <a:cs typeface="Tahoma"/>
              </a:rPr>
              <a:t>distinguish  between </a:t>
            </a:r>
            <a:r>
              <a:rPr dirty="0" sz="1800" spc="-5">
                <a:latin typeface="Tahoma"/>
                <a:cs typeface="Tahoma"/>
              </a:rPr>
              <a:t>clusters and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non-clusters.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5002" y="2949701"/>
            <a:ext cx="2736850" cy="215900"/>
          </a:xfrm>
          <a:custGeom>
            <a:avLst/>
            <a:gdLst/>
            <a:ahLst/>
            <a:cxnLst/>
            <a:rect l="l" t="t" r="r" b="b"/>
            <a:pathLst>
              <a:path w="2736850" h="215900">
                <a:moveTo>
                  <a:pt x="547116" y="215646"/>
                </a:moveTo>
                <a:lnTo>
                  <a:pt x="547116" y="0"/>
                </a:lnTo>
                <a:lnTo>
                  <a:pt x="0" y="107442"/>
                </a:lnTo>
                <a:lnTo>
                  <a:pt x="547116" y="215646"/>
                </a:lnTo>
                <a:close/>
              </a:path>
              <a:path w="2736850" h="215900">
                <a:moveTo>
                  <a:pt x="2189226" y="161544"/>
                </a:moveTo>
                <a:lnTo>
                  <a:pt x="2189226" y="54102"/>
                </a:lnTo>
                <a:lnTo>
                  <a:pt x="547115" y="54102"/>
                </a:lnTo>
                <a:lnTo>
                  <a:pt x="547116" y="161544"/>
                </a:lnTo>
                <a:lnTo>
                  <a:pt x="2189226" y="161544"/>
                </a:lnTo>
                <a:close/>
              </a:path>
              <a:path w="2736850" h="215900">
                <a:moveTo>
                  <a:pt x="2736342" y="107442"/>
                </a:moveTo>
                <a:lnTo>
                  <a:pt x="2189226" y="0"/>
                </a:lnTo>
                <a:lnTo>
                  <a:pt x="2189226" y="215646"/>
                </a:lnTo>
                <a:lnTo>
                  <a:pt x="2736342" y="10744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5002" y="2949701"/>
            <a:ext cx="2736850" cy="215900"/>
          </a:xfrm>
          <a:custGeom>
            <a:avLst/>
            <a:gdLst/>
            <a:ahLst/>
            <a:cxnLst/>
            <a:rect l="l" t="t" r="r" b="b"/>
            <a:pathLst>
              <a:path w="2736850" h="215900">
                <a:moveTo>
                  <a:pt x="0" y="107442"/>
                </a:moveTo>
                <a:lnTo>
                  <a:pt x="547116" y="215646"/>
                </a:lnTo>
                <a:lnTo>
                  <a:pt x="547116" y="161544"/>
                </a:lnTo>
                <a:lnTo>
                  <a:pt x="2189226" y="161544"/>
                </a:lnTo>
                <a:lnTo>
                  <a:pt x="2189226" y="215646"/>
                </a:lnTo>
                <a:lnTo>
                  <a:pt x="2736342" y="107442"/>
                </a:lnTo>
                <a:lnTo>
                  <a:pt x="2189226" y="0"/>
                </a:lnTo>
                <a:lnTo>
                  <a:pt x="2189226" y="54102"/>
                </a:lnTo>
                <a:lnTo>
                  <a:pt x="547116" y="54102"/>
                </a:lnTo>
                <a:lnTo>
                  <a:pt x="547116" y="0"/>
                </a:lnTo>
                <a:lnTo>
                  <a:pt x="0" y="1074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5301" y="1685798"/>
            <a:ext cx="8380730" cy="123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Most </a:t>
            </a:r>
            <a:r>
              <a:rPr dirty="0" sz="2800">
                <a:latin typeface="Tahoma"/>
                <a:cs typeface="Tahoma"/>
              </a:rPr>
              <a:t>difficult </a:t>
            </a:r>
            <a:r>
              <a:rPr dirty="0" sz="2800" spc="-5">
                <a:latin typeface="Tahoma"/>
                <a:cs typeface="Tahoma"/>
              </a:rPr>
              <a:t>steps: </a:t>
            </a:r>
            <a:r>
              <a:rPr dirty="0" sz="2800">
                <a:latin typeface="Tahoma"/>
                <a:cs typeface="Tahoma"/>
              </a:rPr>
              <a:t>must </a:t>
            </a:r>
            <a:r>
              <a:rPr dirty="0" sz="2800" spc="-5">
                <a:latin typeface="Tahoma"/>
                <a:cs typeface="Tahoma"/>
              </a:rPr>
              <a:t>choose </a:t>
            </a:r>
            <a:r>
              <a:rPr dirty="0" sz="2800">
                <a:latin typeface="Tahoma"/>
                <a:cs typeface="Tahoma"/>
              </a:rPr>
              <a:t>models </a:t>
            </a:r>
            <a:r>
              <a:rPr dirty="0" sz="2800" spc="-5">
                <a:latin typeface="Tahoma"/>
                <a:cs typeface="Tahoma"/>
              </a:rPr>
              <a:t>which </a:t>
            </a:r>
            <a:r>
              <a:rPr dirty="0" sz="2800">
                <a:latin typeface="Tahoma"/>
                <a:cs typeface="Tahoma"/>
              </a:rPr>
              <a:t>are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Tahoma"/>
                <a:cs typeface="Tahoma"/>
              </a:rPr>
              <a:t>efficiently computable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relevant</a:t>
            </a:r>
            <a:r>
              <a:rPr dirty="0" sz="280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algn="ctr" marR="229235">
              <a:lnSpc>
                <a:spcPct val="100000"/>
              </a:lnSpc>
              <a:spcBef>
                <a:spcPts val="655"/>
              </a:spcBef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tradeoff!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704" y="516889"/>
            <a:ext cx="8337550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1665" marR="17780" indent="-596900">
              <a:lnSpc>
                <a:spcPct val="100000"/>
              </a:lnSpc>
              <a:spcBef>
                <a:spcPts val="95"/>
              </a:spcBef>
              <a:tabLst>
                <a:tab pos="995680" algn="l"/>
                <a:tab pos="764667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3-4.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Choos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e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models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the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unde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r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>
                <a:solidFill>
                  <a:srgbClr val="006500"/>
                </a:solidFill>
                <a:latin typeface="Tahoma"/>
                <a:cs typeface="Tahoma"/>
              </a:rPr>
              <a:t>0	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and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 spc="-7">
                <a:solidFill>
                  <a:srgbClr val="006500"/>
                </a:solidFill>
                <a:latin typeface="Tahoma"/>
                <a:cs typeface="Tahoma"/>
              </a:rPr>
              <a:t>1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(S), and derive a score function</a:t>
            </a:r>
            <a:r>
              <a:rPr dirty="0" sz="3200" spc="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6876" y="2590800"/>
            <a:ext cx="794385" cy="647700"/>
          </a:xfrm>
          <a:custGeom>
            <a:avLst/>
            <a:gdLst/>
            <a:ahLst/>
            <a:cxnLst/>
            <a:rect l="l" t="t" r="r" b="b"/>
            <a:pathLst>
              <a:path w="794385" h="647700">
                <a:moveTo>
                  <a:pt x="794004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805" y="3269996"/>
            <a:ext cx="457898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94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F(S) </a:t>
            </a:r>
            <a:r>
              <a:rPr dirty="0" sz="1800">
                <a:latin typeface="Tahoma"/>
                <a:cs typeface="Tahoma"/>
              </a:rPr>
              <a:t>must be </a:t>
            </a:r>
            <a:r>
              <a:rPr dirty="0" sz="1800" spc="-5">
                <a:latin typeface="Tahoma"/>
                <a:cs typeface="Tahoma"/>
              </a:rPr>
              <a:t>computable </a:t>
            </a:r>
            <a:r>
              <a:rPr dirty="0" sz="1800">
                <a:latin typeface="Tahoma"/>
                <a:cs typeface="Tahoma"/>
              </a:rPr>
              <a:t>as </a:t>
            </a:r>
            <a:r>
              <a:rPr dirty="0" sz="1800" spc="-5">
                <a:latin typeface="Tahoma"/>
                <a:cs typeface="Tahoma"/>
              </a:rPr>
              <a:t>function </a:t>
            </a:r>
            <a:r>
              <a:rPr dirty="0" sz="1800">
                <a:latin typeface="Tahoma"/>
                <a:cs typeface="Tahoma"/>
              </a:rPr>
              <a:t>of  </a:t>
            </a:r>
            <a:r>
              <a:rPr dirty="0" sz="1800" spc="-5">
                <a:latin typeface="Tahoma"/>
                <a:cs typeface="Tahoma"/>
              </a:rPr>
              <a:t>some </a:t>
            </a:r>
            <a:r>
              <a:rPr dirty="0" sz="1800">
                <a:latin typeface="Tahoma"/>
                <a:cs typeface="Tahoma"/>
              </a:rPr>
              <a:t>additive </a:t>
            </a:r>
            <a:r>
              <a:rPr dirty="0" sz="1800" spc="-5">
                <a:latin typeface="Tahoma"/>
                <a:cs typeface="Tahoma"/>
              </a:rPr>
              <a:t>sufficient statistics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region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S,</a:t>
            </a:r>
            <a:endParaRPr sz="180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ahoma"/>
                <a:cs typeface="Tahoma"/>
              </a:rPr>
              <a:t>e.g. total count </a:t>
            </a:r>
            <a:r>
              <a:rPr dirty="0" sz="1800">
                <a:latin typeface="Tahoma"/>
                <a:cs typeface="Tahoma"/>
              </a:rPr>
              <a:t>C(S) and </a:t>
            </a:r>
            <a:r>
              <a:rPr dirty="0" sz="1800" spc="-5">
                <a:latin typeface="Tahoma"/>
                <a:cs typeface="Tahoma"/>
              </a:rPr>
              <a:t>total </a:t>
            </a:r>
            <a:r>
              <a:rPr dirty="0" sz="1800">
                <a:latin typeface="Tahoma"/>
                <a:cs typeface="Tahoma"/>
              </a:rPr>
              <a:t>baseline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B(S).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2590800"/>
            <a:ext cx="864869" cy="647700"/>
          </a:xfrm>
          <a:custGeom>
            <a:avLst/>
            <a:gdLst/>
            <a:ahLst/>
            <a:cxnLst/>
            <a:rect l="l" t="t" r="r" b="b"/>
            <a:pathLst>
              <a:path w="864870" h="647700">
                <a:moveTo>
                  <a:pt x="0" y="0"/>
                </a:moveTo>
                <a:lnTo>
                  <a:pt x="864869" y="647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77509" y="3269996"/>
            <a:ext cx="399859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Any </a:t>
            </a:r>
            <a:r>
              <a:rPr dirty="0" sz="1800" spc="-5">
                <a:latin typeface="Tahoma"/>
                <a:cs typeface="Tahoma"/>
              </a:rPr>
              <a:t>simplifying </a:t>
            </a:r>
            <a:r>
              <a:rPr dirty="0" sz="1800">
                <a:latin typeface="Tahoma"/>
                <a:cs typeface="Tahoma"/>
              </a:rPr>
              <a:t>assumptions </a:t>
            </a:r>
            <a:r>
              <a:rPr dirty="0" sz="1800" spc="-5">
                <a:latin typeface="Tahoma"/>
                <a:cs typeface="Tahoma"/>
              </a:rPr>
              <a:t>should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not  greatly affect our ability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>
                <a:latin typeface="Tahoma"/>
                <a:cs typeface="Tahoma"/>
              </a:rPr>
              <a:t>distinguish  between </a:t>
            </a:r>
            <a:r>
              <a:rPr dirty="0" sz="1800" spc="-5">
                <a:latin typeface="Tahoma"/>
                <a:cs typeface="Tahoma"/>
              </a:rPr>
              <a:t>clusters and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non-clusters.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5002" y="2949701"/>
            <a:ext cx="2736850" cy="215900"/>
          </a:xfrm>
          <a:custGeom>
            <a:avLst/>
            <a:gdLst/>
            <a:ahLst/>
            <a:cxnLst/>
            <a:rect l="l" t="t" r="r" b="b"/>
            <a:pathLst>
              <a:path w="2736850" h="215900">
                <a:moveTo>
                  <a:pt x="547116" y="215646"/>
                </a:moveTo>
                <a:lnTo>
                  <a:pt x="547116" y="0"/>
                </a:lnTo>
                <a:lnTo>
                  <a:pt x="0" y="107442"/>
                </a:lnTo>
                <a:lnTo>
                  <a:pt x="547116" y="215646"/>
                </a:lnTo>
                <a:close/>
              </a:path>
              <a:path w="2736850" h="215900">
                <a:moveTo>
                  <a:pt x="2189226" y="161544"/>
                </a:moveTo>
                <a:lnTo>
                  <a:pt x="2189226" y="54102"/>
                </a:lnTo>
                <a:lnTo>
                  <a:pt x="547115" y="54102"/>
                </a:lnTo>
                <a:lnTo>
                  <a:pt x="547116" y="161544"/>
                </a:lnTo>
                <a:lnTo>
                  <a:pt x="2189226" y="161544"/>
                </a:lnTo>
                <a:close/>
              </a:path>
              <a:path w="2736850" h="215900">
                <a:moveTo>
                  <a:pt x="2736342" y="107442"/>
                </a:moveTo>
                <a:lnTo>
                  <a:pt x="2189226" y="0"/>
                </a:lnTo>
                <a:lnTo>
                  <a:pt x="2189226" y="215646"/>
                </a:lnTo>
                <a:lnTo>
                  <a:pt x="2736342" y="10744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5002" y="2949701"/>
            <a:ext cx="2736850" cy="215900"/>
          </a:xfrm>
          <a:custGeom>
            <a:avLst/>
            <a:gdLst/>
            <a:ahLst/>
            <a:cxnLst/>
            <a:rect l="l" t="t" r="r" b="b"/>
            <a:pathLst>
              <a:path w="2736850" h="215900">
                <a:moveTo>
                  <a:pt x="0" y="107442"/>
                </a:moveTo>
                <a:lnTo>
                  <a:pt x="547116" y="215646"/>
                </a:lnTo>
                <a:lnTo>
                  <a:pt x="547116" y="161544"/>
                </a:lnTo>
                <a:lnTo>
                  <a:pt x="2189226" y="161544"/>
                </a:lnTo>
                <a:lnTo>
                  <a:pt x="2189226" y="215646"/>
                </a:lnTo>
                <a:lnTo>
                  <a:pt x="2736342" y="107442"/>
                </a:lnTo>
                <a:lnTo>
                  <a:pt x="2189226" y="0"/>
                </a:lnTo>
                <a:lnTo>
                  <a:pt x="2189226" y="54102"/>
                </a:lnTo>
                <a:lnTo>
                  <a:pt x="547116" y="54102"/>
                </a:lnTo>
                <a:lnTo>
                  <a:pt x="547116" y="0"/>
                </a:lnTo>
                <a:lnTo>
                  <a:pt x="0" y="1074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5301" y="1685798"/>
            <a:ext cx="8380730" cy="123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Most </a:t>
            </a:r>
            <a:r>
              <a:rPr dirty="0" sz="2800">
                <a:latin typeface="Tahoma"/>
                <a:cs typeface="Tahoma"/>
              </a:rPr>
              <a:t>difficult </a:t>
            </a:r>
            <a:r>
              <a:rPr dirty="0" sz="2800" spc="-5">
                <a:latin typeface="Tahoma"/>
                <a:cs typeface="Tahoma"/>
              </a:rPr>
              <a:t>steps: </a:t>
            </a:r>
            <a:r>
              <a:rPr dirty="0" sz="2800">
                <a:latin typeface="Tahoma"/>
                <a:cs typeface="Tahoma"/>
              </a:rPr>
              <a:t>must </a:t>
            </a:r>
            <a:r>
              <a:rPr dirty="0" sz="2800" spc="-5">
                <a:latin typeface="Tahoma"/>
                <a:cs typeface="Tahoma"/>
              </a:rPr>
              <a:t>choose </a:t>
            </a:r>
            <a:r>
              <a:rPr dirty="0" sz="2800">
                <a:latin typeface="Tahoma"/>
                <a:cs typeface="Tahoma"/>
              </a:rPr>
              <a:t>models </a:t>
            </a:r>
            <a:r>
              <a:rPr dirty="0" sz="2800" spc="-5">
                <a:latin typeface="Tahoma"/>
                <a:cs typeface="Tahoma"/>
              </a:rPr>
              <a:t>which </a:t>
            </a:r>
            <a:r>
              <a:rPr dirty="0" sz="2800">
                <a:latin typeface="Tahoma"/>
                <a:cs typeface="Tahoma"/>
              </a:rPr>
              <a:t>are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Tahoma"/>
                <a:cs typeface="Tahoma"/>
              </a:rPr>
              <a:t>efficiently computable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relevant</a:t>
            </a:r>
            <a:r>
              <a:rPr dirty="0" sz="280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algn="ctr" marR="229235">
              <a:lnSpc>
                <a:spcPct val="100000"/>
              </a:lnSpc>
              <a:spcBef>
                <a:spcPts val="655"/>
              </a:spcBef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tradeoff!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1721" y="5432297"/>
            <a:ext cx="1445260" cy="76200"/>
          </a:xfrm>
          <a:custGeom>
            <a:avLst/>
            <a:gdLst/>
            <a:ahLst/>
            <a:cxnLst/>
            <a:rect l="l" t="t" r="r" b="b"/>
            <a:pathLst>
              <a:path w="1445260" h="76200">
                <a:moveTo>
                  <a:pt x="1386078" y="38099"/>
                </a:moveTo>
                <a:lnTo>
                  <a:pt x="1384554" y="35051"/>
                </a:lnTo>
                <a:lnTo>
                  <a:pt x="1381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81506" y="42671"/>
                </a:lnTo>
                <a:lnTo>
                  <a:pt x="1384554" y="41909"/>
                </a:lnTo>
                <a:lnTo>
                  <a:pt x="1386078" y="38099"/>
                </a:lnTo>
                <a:close/>
              </a:path>
              <a:path w="1445260" h="76200">
                <a:moveTo>
                  <a:pt x="1444752" y="38099"/>
                </a:moveTo>
                <a:lnTo>
                  <a:pt x="1368552" y="0"/>
                </a:lnTo>
                <a:lnTo>
                  <a:pt x="1368552" y="33527"/>
                </a:lnTo>
                <a:lnTo>
                  <a:pt x="1381506" y="33527"/>
                </a:lnTo>
                <a:lnTo>
                  <a:pt x="1384554" y="35051"/>
                </a:lnTo>
                <a:lnTo>
                  <a:pt x="1386078" y="38099"/>
                </a:lnTo>
                <a:lnTo>
                  <a:pt x="1386078" y="67436"/>
                </a:lnTo>
                <a:lnTo>
                  <a:pt x="1444752" y="38099"/>
                </a:lnTo>
                <a:close/>
              </a:path>
              <a:path w="1445260" h="76200">
                <a:moveTo>
                  <a:pt x="1386078" y="67436"/>
                </a:moveTo>
                <a:lnTo>
                  <a:pt x="1386078" y="38099"/>
                </a:lnTo>
                <a:lnTo>
                  <a:pt x="1384554" y="41909"/>
                </a:lnTo>
                <a:lnTo>
                  <a:pt x="1381506" y="42671"/>
                </a:lnTo>
                <a:lnTo>
                  <a:pt x="1368552" y="42671"/>
                </a:lnTo>
                <a:lnTo>
                  <a:pt x="1368552" y="76199"/>
                </a:lnTo>
                <a:lnTo>
                  <a:pt x="1386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08096" y="4277359"/>
            <a:ext cx="3239135" cy="876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Iterative design</a:t>
            </a:r>
            <a:r>
              <a:rPr dirty="0" u="heavy" sz="24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process</a:t>
            </a:r>
            <a:endParaRPr sz="2400">
              <a:latin typeface="Tahoma"/>
              <a:cs typeface="Tahoma"/>
            </a:endParaRPr>
          </a:p>
          <a:p>
            <a:pPr marL="644525">
              <a:lnSpc>
                <a:spcPct val="100000"/>
              </a:lnSpc>
              <a:spcBef>
                <a:spcPts val="1660"/>
              </a:spcBef>
            </a:pPr>
            <a:r>
              <a:rPr dirty="0" sz="1800" spc="-5">
                <a:latin typeface="Tahoma"/>
                <a:cs typeface="Tahoma"/>
              </a:rPr>
              <a:t>Test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detection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5178" y="5128514"/>
            <a:ext cx="649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power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88102" y="5183123"/>
            <a:ext cx="1439545" cy="721360"/>
          </a:xfrm>
          <a:custGeom>
            <a:avLst/>
            <a:gdLst/>
            <a:ahLst/>
            <a:cxnLst/>
            <a:rect l="l" t="t" r="r" b="b"/>
            <a:pathLst>
              <a:path w="1439545" h="721360">
                <a:moveTo>
                  <a:pt x="1439417" y="360425"/>
                </a:moveTo>
                <a:lnTo>
                  <a:pt x="1428992" y="299007"/>
                </a:lnTo>
                <a:lnTo>
                  <a:pt x="1398871" y="240939"/>
                </a:lnTo>
                <a:lnTo>
                  <a:pt x="1350786" y="187093"/>
                </a:lnTo>
                <a:lnTo>
                  <a:pt x="1320550" y="162024"/>
                </a:lnTo>
                <a:lnTo>
                  <a:pt x="1286473" y="138336"/>
                </a:lnTo>
                <a:lnTo>
                  <a:pt x="1248771" y="116138"/>
                </a:lnTo>
                <a:lnTo>
                  <a:pt x="1207662" y="95539"/>
                </a:lnTo>
                <a:lnTo>
                  <a:pt x="1163363" y="76646"/>
                </a:lnTo>
                <a:lnTo>
                  <a:pt x="1116089" y="59569"/>
                </a:lnTo>
                <a:lnTo>
                  <a:pt x="1066057" y="44417"/>
                </a:lnTo>
                <a:lnTo>
                  <a:pt x="1013484" y="31298"/>
                </a:lnTo>
                <a:lnTo>
                  <a:pt x="958588" y="20320"/>
                </a:lnTo>
                <a:lnTo>
                  <a:pt x="901583" y="11593"/>
                </a:lnTo>
                <a:lnTo>
                  <a:pt x="842687" y="5225"/>
                </a:lnTo>
                <a:lnTo>
                  <a:pt x="782117" y="1324"/>
                </a:lnTo>
                <a:lnTo>
                  <a:pt x="720089" y="0"/>
                </a:lnTo>
                <a:lnTo>
                  <a:pt x="657948" y="1324"/>
                </a:lnTo>
                <a:lnTo>
                  <a:pt x="597275" y="5225"/>
                </a:lnTo>
                <a:lnTo>
                  <a:pt x="538289" y="11593"/>
                </a:lnTo>
                <a:lnTo>
                  <a:pt x="481204" y="20320"/>
                </a:lnTo>
                <a:lnTo>
                  <a:pt x="426237" y="31298"/>
                </a:lnTo>
                <a:lnTo>
                  <a:pt x="373604" y="44417"/>
                </a:lnTo>
                <a:lnTo>
                  <a:pt x="323520" y="59569"/>
                </a:lnTo>
                <a:lnTo>
                  <a:pt x="276202" y="76646"/>
                </a:lnTo>
                <a:lnTo>
                  <a:pt x="231866" y="95539"/>
                </a:lnTo>
                <a:lnTo>
                  <a:pt x="190727" y="116138"/>
                </a:lnTo>
                <a:lnTo>
                  <a:pt x="153001" y="138336"/>
                </a:lnTo>
                <a:lnTo>
                  <a:pt x="118905" y="162024"/>
                </a:lnTo>
                <a:lnTo>
                  <a:pt x="88655" y="187093"/>
                </a:lnTo>
                <a:lnTo>
                  <a:pt x="40554" y="240939"/>
                </a:lnTo>
                <a:lnTo>
                  <a:pt x="10426" y="299007"/>
                </a:lnTo>
                <a:lnTo>
                  <a:pt x="0" y="360426"/>
                </a:lnTo>
                <a:lnTo>
                  <a:pt x="2642" y="391500"/>
                </a:lnTo>
                <a:lnTo>
                  <a:pt x="23135" y="451351"/>
                </a:lnTo>
                <a:lnTo>
                  <a:pt x="62465" y="507417"/>
                </a:lnTo>
                <a:lnTo>
                  <a:pt x="118905" y="558827"/>
                </a:lnTo>
                <a:lnTo>
                  <a:pt x="153001" y="582515"/>
                </a:lnTo>
                <a:lnTo>
                  <a:pt x="190727" y="604713"/>
                </a:lnTo>
                <a:lnTo>
                  <a:pt x="231866" y="625312"/>
                </a:lnTo>
                <a:lnTo>
                  <a:pt x="276202" y="644205"/>
                </a:lnTo>
                <a:lnTo>
                  <a:pt x="323520" y="661282"/>
                </a:lnTo>
                <a:lnTo>
                  <a:pt x="373604" y="676434"/>
                </a:lnTo>
                <a:lnTo>
                  <a:pt x="426237" y="689553"/>
                </a:lnTo>
                <a:lnTo>
                  <a:pt x="481204" y="700531"/>
                </a:lnTo>
                <a:lnTo>
                  <a:pt x="538289" y="709258"/>
                </a:lnTo>
                <a:lnTo>
                  <a:pt x="597275" y="715626"/>
                </a:lnTo>
                <a:lnTo>
                  <a:pt x="657948" y="719527"/>
                </a:lnTo>
                <a:lnTo>
                  <a:pt x="720089" y="720852"/>
                </a:lnTo>
                <a:lnTo>
                  <a:pt x="782117" y="719527"/>
                </a:lnTo>
                <a:lnTo>
                  <a:pt x="842687" y="715626"/>
                </a:lnTo>
                <a:lnTo>
                  <a:pt x="901583" y="709258"/>
                </a:lnTo>
                <a:lnTo>
                  <a:pt x="958588" y="700531"/>
                </a:lnTo>
                <a:lnTo>
                  <a:pt x="1013484" y="689553"/>
                </a:lnTo>
                <a:lnTo>
                  <a:pt x="1066057" y="676434"/>
                </a:lnTo>
                <a:lnTo>
                  <a:pt x="1116089" y="661282"/>
                </a:lnTo>
                <a:lnTo>
                  <a:pt x="1163363" y="644205"/>
                </a:lnTo>
                <a:lnTo>
                  <a:pt x="1207662" y="625312"/>
                </a:lnTo>
                <a:lnTo>
                  <a:pt x="1248771" y="604713"/>
                </a:lnTo>
                <a:lnTo>
                  <a:pt x="1286473" y="582515"/>
                </a:lnTo>
                <a:lnTo>
                  <a:pt x="1320550" y="558827"/>
                </a:lnTo>
                <a:lnTo>
                  <a:pt x="1350786" y="533758"/>
                </a:lnTo>
                <a:lnTo>
                  <a:pt x="1398871" y="479912"/>
                </a:lnTo>
                <a:lnTo>
                  <a:pt x="1428992" y="421844"/>
                </a:lnTo>
                <a:lnTo>
                  <a:pt x="1439417" y="360425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88102" y="5183123"/>
            <a:ext cx="1439545" cy="721360"/>
          </a:xfrm>
          <a:custGeom>
            <a:avLst/>
            <a:gdLst/>
            <a:ahLst/>
            <a:cxnLst/>
            <a:rect l="l" t="t" r="r" b="b"/>
            <a:pathLst>
              <a:path w="1439545" h="721360">
                <a:moveTo>
                  <a:pt x="720089" y="0"/>
                </a:moveTo>
                <a:lnTo>
                  <a:pt x="657948" y="1324"/>
                </a:lnTo>
                <a:lnTo>
                  <a:pt x="597275" y="5225"/>
                </a:lnTo>
                <a:lnTo>
                  <a:pt x="538289" y="11593"/>
                </a:lnTo>
                <a:lnTo>
                  <a:pt x="481204" y="20320"/>
                </a:lnTo>
                <a:lnTo>
                  <a:pt x="426237" y="31298"/>
                </a:lnTo>
                <a:lnTo>
                  <a:pt x="373604" y="44417"/>
                </a:lnTo>
                <a:lnTo>
                  <a:pt x="323520" y="59569"/>
                </a:lnTo>
                <a:lnTo>
                  <a:pt x="276202" y="76646"/>
                </a:lnTo>
                <a:lnTo>
                  <a:pt x="231866" y="95539"/>
                </a:lnTo>
                <a:lnTo>
                  <a:pt x="190727" y="116138"/>
                </a:lnTo>
                <a:lnTo>
                  <a:pt x="153001" y="138336"/>
                </a:lnTo>
                <a:lnTo>
                  <a:pt x="118905" y="162024"/>
                </a:lnTo>
                <a:lnTo>
                  <a:pt x="88655" y="187093"/>
                </a:lnTo>
                <a:lnTo>
                  <a:pt x="40554" y="240939"/>
                </a:lnTo>
                <a:lnTo>
                  <a:pt x="10426" y="299007"/>
                </a:lnTo>
                <a:lnTo>
                  <a:pt x="0" y="360426"/>
                </a:lnTo>
                <a:lnTo>
                  <a:pt x="2642" y="391500"/>
                </a:lnTo>
                <a:lnTo>
                  <a:pt x="23135" y="451351"/>
                </a:lnTo>
                <a:lnTo>
                  <a:pt x="62465" y="507417"/>
                </a:lnTo>
                <a:lnTo>
                  <a:pt x="118905" y="558827"/>
                </a:lnTo>
                <a:lnTo>
                  <a:pt x="153001" y="582515"/>
                </a:lnTo>
                <a:lnTo>
                  <a:pt x="190727" y="604713"/>
                </a:lnTo>
                <a:lnTo>
                  <a:pt x="231866" y="625312"/>
                </a:lnTo>
                <a:lnTo>
                  <a:pt x="276202" y="644205"/>
                </a:lnTo>
                <a:lnTo>
                  <a:pt x="323520" y="661282"/>
                </a:lnTo>
                <a:lnTo>
                  <a:pt x="373604" y="676434"/>
                </a:lnTo>
                <a:lnTo>
                  <a:pt x="426237" y="689553"/>
                </a:lnTo>
                <a:lnTo>
                  <a:pt x="481204" y="700531"/>
                </a:lnTo>
                <a:lnTo>
                  <a:pt x="538289" y="709258"/>
                </a:lnTo>
                <a:lnTo>
                  <a:pt x="597275" y="715626"/>
                </a:lnTo>
                <a:lnTo>
                  <a:pt x="657948" y="719527"/>
                </a:lnTo>
                <a:lnTo>
                  <a:pt x="720089" y="720852"/>
                </a:lnTo>
                <a:lnTo>
                  <a:pt x="782117" y="719527"/>
                </a:lnTo>
                <a:lnTo>
                  <a:pt x="842687" y="715626"/>
                </a:lnTo>
                <a:lnTo>
                  <a:pt x="901583" y="709258"/>
                </a:lnTo>
                <a:lnTo>
                  <a:pt x="958588" y="700531"/>
                </a:lnTo>
                <a:lnTo>
                  <a:pt x="1013484" y="689553"/>
                </a:lnTo>
                <a:lnTo>
                  <a:pt x="1066057" y="676434"/>
                </a:lnTo>
                <a:lnTo>
                  <a:pt x="1116089" y="661282"/>
                </a:lnTo>
                <a:lnTo>
                  <a:pt x="1163363" y="644205"/>
                </a:lnTo>
                <a:lnTo>
                  <a:pt x="1207662" y="625312"/>
                </a:lnTo>
                <a:lnTo>
                  <a:pt x="1248771" y="604713"/>
                </a:lnTo>
                <a:lnTo>
                  <a:pt x="1286473" y="582515"/>
                </a:lnTo>
                <a:lnTo>
                  <a:pt x="1320550" y="558827"/>
                </a:lnTo>
                <a:lnTo>
                  <a:pt x="1350786" y="533758"/>
                </a:lnTo>
                <a:lnTo>
                  <a:pt x="1398871" y="479912"/>
                </a:lnTo>
                <a:lnTo>
                  <a:pt x="1428992" y="421844"/>
                </a:lnTo>
                <a:lnTo>
                  <a:pt x="1439417" y="360425"/>
                </a:lnTo>
                <a:lnTo>
                  <a:pt x="1436775" y="329351"/>
                </a:lnTo>
                <a:lnTo>
                  <a:pt x="1416285" y="269500"/>
                </a:lnTo>
                <a:lnTo>
                  <a:pt x="1376965" y="213434"/>
                </a:lnTo>
                <a:lnTo>
                  <a:pt x="1320550" y="162024"/>
                </a:lnTo>
                <a:lnTo>
                  <a:pt x="1286473" y="138336"/>
                </a:lnTo>
                <a:lnTo>
                  <a:pt x="1248771" y="116138"/>
                </a:lnTo>
                <a:lnTo>
                  <a:pt x="1207662" y="95539"/>
                </a:lnTo>
                <a:lnTo>
                  <a:pt x="1163363" y="76646"/>
                </a:lnTo>
                <a:lnTo>
                  <a:pt x="1116089" y="59569"/>
                </a:lnTo>
                <a:lnTo>
                  <a:pt x="1066057" y="44417"/>
                </a:lnTo>
                <a:lnTo>
                  <a:pt x="1013484" y="31298"/>
                </a:lnTo>
                <a:lnTo>
                  <a:pt x="958588" y="20320"/>
                </a:lnTo>
                <a:lnTo>
                  <a:pt x="901583" y="11593"/>
                </a:lnTo>
                <a:lnTo>
                  <a:pt x="842687" y="5225"/>
                </a:lnTo>
                <a:lnTo>
                  <a:pt x="782117" y="1324"/>
                </a:lnTo>
                <a:lnTo>
                  <a:pt x="7200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64555" y="5390642"/>
            <a:ext cx="1289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High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power?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94576" y="5503926"/>
            <a:ext cx="1159510" cy="76200"/>
          </a:xfrm>
          <a:custGeom>
            <a:avLst/>
            <a:gdLst/>
            <a:ahLst/>
            <a:cxnLst/>
            <a:rect l="l" t="t" r="r" b="b"/>
            <a:pathLst>
              <a:path w="1159509" h="76200">
                <a:moveTo>
                  <a:pt x="1100328" y="38100"/>
                </a:moveTo>
                <a:lnTo>
                  <a:pt x="1098804" y="34290"/>
                </a:lnTo>
                <a:lnTo>
                  <a:pt x="1094994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94994" y="42672"/>
                </a:lnTo>
                <a:lnTo>
                  <a:pt x="1098804" y="41148"/>
                </a:lnTo>
                <a:lnTo>
                  <a:pt x="1100328" y="38100"/>
                </a:lnTo>
                <a:close/>
              </a:path>
              <a:path w="1159509" h="76200">
                <a:moveTo>
                  <a:pt x="1159002" y="38100"/>
                </a:moveTo>
                <a:lnTo>
                  <a:pt x="1082802" y="0"/>
                </a:lnTo>
                <a:lnTo>
                  <a:pt x="1082802" y="33528"/>
                </a:lnTo>
                <a:lnTo>
                  <a:pt x="1094994" y="33528"/>
                </a:lnTo>
                <a:lnTo>
                  <a:pt x="1098804" y="34290"/>
                </a:lnTo>
                <a:lnTo>
                  <a:pt x="1100328" y="38100"/>
                </a:lnTo>
                <a:lnTo>
                  <a:pt x="1100328" y="67437"/>
                </a:lnTo>
                <a:lnTo>
                  <a:pt x="1159002" y="38100"/>
                </a:lnTo>
                <a:close/>
              </a:path>
              <a:path w="1159509" h="76200">
                <a:moveTo>
                  <a:pt x="1100328" y="67437"/>
                </a:moveTo>
                <a:lnTo>
                  <a:pt x="1100328" y="38100"/>
                </a:lnTo>
                <a:lnTo>
                  <a:pt x="1098804" y="41148"/>
                </a:lnTo>
                <a:lnTo>
                  <a:pt x="1094994" y="42672"/>
                </a:lnTo>
                <a:lnTo>
                  <a:pt x="1082802" y="42672"/>
                </a:lnTo>
                <a:lnTo>
                  <a:pt x="1082802" y="76200"/>
                </a:lnTo>
                <a:lnTo>
                  <a:pt x="11003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63004" y="5069078"/>
            <a:ext cx="1350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dirty="0" sz="2400">
                <a:latin typeface="Tahoma"/>
                <a:cs typeface="Tahoma"/>
              </a:rPr>
              <a:t>Y	</a:t>
            </a:r>
            <a:r>
              <a:rPr dirty="0" sz="1800">
                <a:latin typeface="Tahoma"/>
                <a:cs typeface="Tahoma"/>
              </a:rPr>
              <a:t>Calibrate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7595" y="5326379"/>
            <a:ext cx="1080135" cy="5048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880"/>
              </a:spcBef>
            </a:pPr>
            <a:r>
              <a:rPr dirty="0" sz="1800" spc="-5">
                <a:latin typeface="Tahoma"/>
                <a:cs typeface="Tahoma"/>
              </a:rPr>
              <a:t>Done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9321" y="600557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0853" y="5897879"/>
            <a:ext cx="76200" cy="436245"/>
          </a:xfrm>
          <a:custGeom>
            <a:avLst/>
            <a:gdLst/>
            <a:ahLst/>
            <a:cxnLst/>
            <a:rect l="l" t="t" r="r" b="b"/>
            <a:pathLst>
              <a:path w="76200" h="436245">
                <a:moveTo>
                  <a:pt x="76200" y="359664"/>
                </a:moveTo>
                <a:lnTo>
                  <a:pt x="0" y="359664"/>
                </a:lnTo>
                <a:lnTo>
                  <a:pt x="32766" y="425196"/>
                </a:lnTo>
                <a:lnTo>
                  <a:pt x="32766" y="372618"/>
                </a:lnTo>
                <a:lnTo>
                  <a:pt x="34290" y="376428"/>
                </a:lnTo>
                <a:lnTo>
                  <a:pt x="38100" y="377190"/>
                </a:lnTo>
                <a:lnTo>
                  <a:pt x="41148" y="376428"/>
                </a:lnTo>
                <a:lnTo>
                  <a:pt x="42672" y="372618"/>
                </a:lnTo>
                <a:lnTo>
                  <a:pt x="42672" y="426720"/>
                </a:lnTo>
                <a:lnTo>
                  <a:pt x="76200" y="359664"/>
                </a:lnTo>
                <a:close/>
              </a:path>
              <a:path w="76200" h="436245">
                <a:moveTo>
                  <a:pt x="42672" y="359664"/>
                </a:moveTo>
                <a:lnTo>
                  <a:pt x="42672" y="4572"/>
                </a:lnTo>
                <a:lnTo>
                  <a:pt x="41148" y="762"/>
                </a:lnTo>
                <a:lnTo>
                  <a:pt x="38100" y="0"/>
                </a:lnTo>
                <a:lnTo>
                  <a:pt x="34290" y="762"/>
                </a:lnTo>
                <a:lnTo>
                  <a:pt x="32766" y="4572"/>
                </a:lnTo>
                <a:lnTo>
                  <a:pt x="32766" y="359664"/>
                </a:lnTo>
                <a:lnTo>
                  <a:pt x="42672" y="359664"/>
                </a:lnTo>
                <a:close/>
              </a:path>
              <a:path w="76200" h="436245">
                <a:moveTo>
                  <a:pt x="42672" y="426720"/>
                </a:moveTo>
                <a:lnTo>
                  <a:pt x="42672" y="372618"/>
                </a:lnTo>
                <a:lnTo>
                  <a:pt x="41148" y="376428"/>
                </a:lnTo>
                <a:lnTo>
                  <a:pt x="38100" y="377190"/>
                </a:lnTo>
                <a:lnTo>
                  <a:pt x="34290" y="376428"/>
                </a:lnTo>
                <a:lnTo>
                  <a:pt x="32766" y="372618"/>
                </a:lnTo>
                <a:lnTo>
                  <a:pt x="32766" y="425196"/>
                </a:lnTo>
                <a:lnTo>
                  <a:pt x="38100" y="435864"/>
                </a:lnTo>
                <a:lnTo>
                  <a:pt x="42672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29200" y="6406896"/>
            <a:ext cx="2735580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279400" marR="234315" indent="-40005">
              <a:lnSpc>
                <a:spcPct val="100000"/>
              </a:lnSpc>
              <a:spcBef>
                <a:spcPts val="380"/>
              </a:spcBef>
            </a:pPr>
            <a:r>
              <a:rPr dirty="0" sz="1800" spc="-5">
                <a:latin typeface="Tahoma"/>
                <a:cs typeface="Tahoma"/>
              </a:rPr>
              <a:t>Find </a:t>
            </a:r>
            <a:r>
              <a:rPr dirty="0" sz="1800">
                <a:latin typeface="Tahoma"/>
                <a:cs typeface="Tahoma"/>
              </a:rPr>
              <a:t>unmodeled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effect  </a:t>
            </a:r>
            <a:r>
              <a:rPr dirty="0" sz="1800">
                <a:latin typeface="Tahoma"/>
                <a:cs typeface="Tahoma"/>
              </a:rPr>
              <a:t>harming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556" y="5069830"/>
            <a:ext cx="1828800" cy="187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5095" indent="1149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Remove </a:t>
            </a:r>
            <a:r>
              <a:rPr dirty="0" sz="1800" spc="-5">
                <a:latin typeface="Tahoma"/>
                <a:cs typeface="Tahoma"/>
              </a:rPr>
              <a:t>effect  </a:t>
            </a:r>
            <a:r>
              <a:rPr dirty="0" sz="1800">
                <a:latin typeface="Tahoma"/>
                <a:cs typeface="Tahoma"/>
              </a:rPr>
              <a:t>(preprocessing)?</a:t>
            </a:r>
            <a:endParaRPr sz="1800">
              <a:latin typeface="Tahoma"/>
              <a:cs typeface="Tahoma"/>
            </a:endParaRPr>
          </a:p>
          <a:p>
            <a:pPr marL="34925" marR="5080" indent="34925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latin typeface="Tahoma"/>
                <a:cs typeface="Tahoma"/>
              </a:rPr>
              <a:t>Filter out regions  (postprocessing)?</a:t>
            </a:r>
            <a:endParaRPr sz="1800">
              <a:latin typeface="Tahoma"/>
              <a:cs typeface="Tahoma"/>
            </a:endParaRPr>
          </a:p>
          <a:p>
            <a:pPr marL="302895" marR="252095" indent="-27178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latin typeface="Tahoma"/>
                <a:cs typeface="Tahoma"/>
              </a:rPr>
              <a:t>Add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complexity  to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68929" y="5254752"/>
            <a:ext cx="976630" cy="650875"/>
          </a:xfrm>
          <a:prstGeom prst="rect">
            <a:avLst/>
          </a:prstGeom>
          <a:solidFill>
            <a:srgbClr val="00E4A8"/>
          </a:solidFill>
          <a:ln w="9525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9705" marR="172720" indent="50800">
              <a:lnSpc>
                <a:spcPct val="100000"/>
              </a:lnSpc>
              <a:spcBef>
                <a:spcPts val="384"/>
              </a:spcBef>
            </a:pPr>
            <a:r>
              <a:rPr dirty="0" sz="1800" spc="-5">
                <a:latin typeface="Tahoma"/>
                <a:cs typeface="Tahoma"/>
              </a:rPr>
              <a:t>Basic  </a:t>
            </a:r>
            <a:r>
              <a:rPr dirty="0" sz="1800">
                <a:latin typeface="Tahoma"/>
                <a:cs typeface="Tahoma"/>
              </a:rPr>
              <a:t>model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08504" y="6694169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 h="0">
                <a:moveTo>
                  <a:pt x="252069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03170" y="5503926"/>
            <a:ext cx="365760" cy="76200"/>
          </a:xfrm>
          <a:custGeom>
            <a:avLst/>
            <a:gdLst/>
            <a:ahLst/>
            <a:cxnLst/>
            <a:rect l="l" t="t" r="r" b="b"/>
            <a:pathLst>
              <a:path w="365760" h="76200">
                <a:moveTo>
                  <a:pt x="306323" y="38099"/>
                </a:moveTo>
                <a:lnTo>
                  <a:pt x="305561" y="34289"/>
                </a:lnTo>
                <a:lnTo>
                  <a:pt x="301751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1751" y="42671"/>
                </a:lnTo>
                <a:lnTo>
                  <a:pt x="305561" y="41147"/>
                </a:lnTo>
                <a:lnTo>
                  <a:pt x="306323" y="38099"/>
                </a:lnTo>
                <a:close/>
              </a:path>
              <a:path w="365760" h="76200">
                <a:moveTo>
                  <a:pt x="365759" y="38099"/>
                </a:moveTo>
                <a:lnTo>
                  <a:pt x="289559" y="0"/>
                </a:lnTo>
                <a:lnTo>
                  <a:pt x="289559" y="33527"/>
                </a:lnTo>
                <a:lnTo>
                  <a:pt x="301751" y="33527"/>
                </a:lnTo>
                <a:lnTo>
                  <a:pt x="305561" y="34289"/>
                </a:lnTo>
                <a:lnTo>
                  <a:pt x="306323" y="38099"/>
                </a:lnTo>
                <a:lnTo>
                  <a:pt x="306323" y="67817"/>
                </a:lnTo>
                <a:lnTo>
                  <a:pt x="365759" y="38099"/>
                </a:lnTo>
                <a:close/>
              </a:path>
              <a:path w="365760" h="76200">
                <a:moveTo>
                  <a:pt x="306323" y="67817"/>
                </a:moveTo>
                <a:lnTo>
                  <a:pt x="306323" y="38099"/>
                </a:lnTo>
                <a:lnTo>
                  <a:pt x="305561" y="41147"/>
                </a:lnTo>
                <a:lnTo>
                  <a:pt x="301751" y="42671"/>
                </a:lnTo>
                <a:lnTo>
                  <a:pt x="289559" y="42671"/>
                </a:lnTo>
                <a:lnTo>
                  <a:pt x="289559" y="76199"/>
                </a:lnTo>
                <a:lnTo>
                  <a:pt x="30632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08504" y="5542026"/>
            <a:ext cx="0" cy="1152525"/>
          </a:xfrm>
          <a:custGeom>
            <a:avLst/>
            <a:gdLst/>
            <a:ahLst/>
            <a:cxnLst/>
            <a:rect l="l" t="t" r="r" b="b"/>
            <a:pathLst>
              <a:path w="0" h="1152525">
                <a:moveTo>
                  <a:pt x="0" y="11521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2121" y="4889753"/>
            <a:ext cx="76200" cy="365125"/>
          </a:xfrm>
          <a:custGeom>
            <a:avLst/>
            <a:gdLst/>
            <a:ahLst/>
            <a:cxnLst/>
            <a:rect l="l" t="t" r="r" b="b"/>
            <a:pathLst>
              <a:path w="76200" h="365125">
                <a:moveTo>
                  <a:pt x="76200" y="288798"/>
                </a:moveTo>
                <a:lnTo>
                  <a:pt x="0" y="288798"/>
                </a:lnTo>
                <a:lnTo>
                  <a:pt x="33528" y="355854"/>
                </a:lnTo>
                <a:lnTo>
                  <a:pt x="33528" y="300990"/>
                </a:lnTo>
                <a:lnTo>
                  <a:pt x="35052" y="304800"/>
                </a:lnTo>
                <a:lnTo>
                  <a:pt x="38100" y="306324"/>
                </a:lnTo>
                <a:lnTo>
                  <a:pt x="41910" y="304800"/>
                </a:lnTo>
                <a:lnTo>
                  <a:pt x="42672" y="300990"/>
                </a:lnTo>
                <a:lnTo>
                  <a:pt x="42672" y="355854"/>
                </a:lnTo>
                <a:lnTo>
                  <a:pt x="76200" y="288798"/>
                </a:lnTo>
                <a:close/>
              </a:path>
              <a:path w="76200" h="365125">
                <a:moveTo>
                  <a:pt x="42672" y="288798"/>
                </a:moveTo>
                <a:lnTo>
                  <a:pt x="42672" y="4572"/>
                </a:lnTo>
                <a:lnTo>
                  <a:pt x="41910" y="762"/>
                </a:lnTo>
                <a:lnTo>
                  <a:pt x="38100" y="0"/>
                </a:lnTo>
                <a:lnTo>
                  <a:pt x="35052" y="762"/>
                </a:lnTo>
                <a:lnTo>
                  <a:pt x="33528" y="4572"/>
                </a:lnTo>
                <a:lnTo>
                  <a:pt x="33528" y="288798"/>
                </a:lnTo>
                <a:lnTo>
                  <a:pt x="42672" y="288798"/>
                </a:lnTo>
                <a:close/>
              </a:path>
              <a:path w="76200" h="365125">
                <a:moveTo>
                  <a:pt x="42672" y="355854"/>
                </a:moveTo>
                <a:lnTo>
                  <a:pt x="42672" y="300990"/>
                </a:lnTo>
                <a:lnTo>
                  <a:pt x="41910" y="304800"/>
                </a:lnTo>
                <a:lnTo>
                  <a:pt x="38100" y="306324"/>
                </a:lnTo>
                <a:lnTo>
                  <a:pt x="35052" y="304800"/>
                </a:lnTo>
                <a:lnTo>
                  <a:pt x="33528" y="300990"/>
                </a:lnTo>
                <a:lnTo>
                  <a:pt x="33528" y="355854"/>
                </a:lnTo>
                <a:lnTo>
                  <a:pt x="38100" y="364998"/>
                </a:lnTo>
                <a:lnTo>
                  <a:pt x="42672" y="355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178" y="719467"/>
            <a:ext cx="2485390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25"/>
              </a:lnSpc>
            </a:pPr>
            <a:r>
              <a:rPr dirty="0" sz="4000">
                <a:solidFill>
                  <a:srgbClr val="008000"/>
                </a:solidFill>
                <a:latin typeface="Arial"/>
                <a:cs typeface="Arial"/>
              </a:rPr>
              <a:t>Sverdlovsk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704" y="516889"/>
            <a:ext cx="8337550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21665" marR="17780" indent="-596900">
              <a:lnSpc>
                <a:spcPct val="100000"/>
              </a:lnSpc>
              <a:spcBef>
                <a:spcPts val="95"/>
              </a:spcBef>
              <a:tabLst>
                <a:tab pos="995680" algn="l"/>
                <a:tab pos="764667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3-4.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	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Choos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e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models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the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unde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r</a:t>
            </a:r>
            <a:r>
              <a:rPr dirty="0" sz="32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>
                <a:solidFill>
                  <a:srgbClr val="006500"/>
                </a:solidFill>
                <a:latin typeface="Tahoma"/>
                <a:cs typeface="Tahoma"/>
              </a:rPr>
              <a:t>0	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and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H</a:t>
            </a:r>
            <a:r>
              <a:rPr dirty="0" baseline="-21164" sz="3150" spc="-7">
                <a:solidFill>
                  <a:srgbClr val="006500"/>
                </a:solidFill>
                <a:latin typeface="Tahoma"/>
                <a:cs typeface="Tahoma"/>
              </a:rPr>
              <a:t>1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(S), and derive a score function</a:t>
            </a:r>
            <a:r>
              <a:rPr dirty="0" sz="3200" spc="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6876" y="2590800"/>
            <a:ext cx="794385" cy="647700"/>
          </a:xfrm>
          <a:custGeom>
            <a:avLst/>
            <a:gdLst/>
            <a:ahLst/>
            <a:cxnLst/>
            <a:rect l="l" t="t" r="r" b="b"/>
            <a:pathLst>
              <a:path w="794385" h="647700">
                <a:moveTo>
                  <a:pt x="794004" y="0"/>
                </a:moveTo>
                <a:lnTo>
                  <a:pt x="0" y="647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2805" y="3544315"/>
            <a:ext cx="457898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some </a:t>
            </a:r>
            <a:r>
              <a:rPr dirty="0" sz="1800">
                <a:latin typeface="Tahoma"/>
                <a:cs typeface="Tahoma"/>
              </a:rPr>
              <a:t>additive </a:t>
            </a:r>
            <a:r>
              <a:rPr dirty="0" sz="1800" spc="-5">
                <a:latin typeface="Tahoma"/>
                <a:cs typeface="Tahoma"/>
              </a:rPr>
              <a:t>sufficient statistics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region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S,</a:t>
            </a:r>
            <a:endParaRPr sz="1800">
              <a:latin typeface="Tahoma"/>
              <a:cs typeface="Tahoma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Tahoma"/>
                <a:cs typeface="Tahoma"/>
              </a:rPr>
              <a:t>e.g. total count </a:t>
            </a:r>
            <a:r>
              <a:rPr dirty="0" sz="1800">
                <a:latin typeface="Tahoma"/>
                <a:cs typeface="Tahoma"/>
              </a:rPr>
              <a:t>C(S) and </a:t>
            </a:r>
            <a:r>
              <a:rPr dirty="0" sz="1800" spc="-5">
                <a:latin typeface="Tahoma"/>
                <a:cs typeface="Tahoma"/>
              </a:rPr>
              <a:t>total </a:t>
            </a:r>
            <a:r>
              <a:rPr dirty="0" sz="1800">
                <a:latin typeface="Tahoma"/>
                <a:cs typeface="Tahoma"/>
              </a:rPr>
              <a:t>baseline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B(S).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2590800"/>
            <a:ext cx="864869" cy="647700"/>
          </a:xfrm>
          <a:custGeom>
            <a:avLst/>
            <a:gdLst/>
            <a:ahLst/>
            <a:cxnLst/>
            <a:rect l="l" t="t" r="r" b="b"/>
            <a:pathLst>
              <a:path w="864870" h="647700">
                <a:moveTo>
                  <a:pt x="0" y="0"/>
                </a:moveTo>
                <a:lnTo>
                  <a:pt x="864869" y="6476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54479" y="3544315"/>
            <a:ext cx="384810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greatly affect our ability </a:t>
            </a:r>
            <a:r>
              <a:rPr dirty="0" sz="1800" spc="-5">
                <a:latin typeface="Tahoma"/>
                <a:cs typeface="Tahoma"/>
              </a:rPr>
              <a:t>to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distinguish  between </a:t>
            </a:r>
            <a:r>
              <a:rPr dirty="0" sz="1800" spc="-5">
                <a:latin typeface="Tahoma"/>
                <a:cs typeface="Tahoma"/>
              </a:rPr>
              <a:t>clusters and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non-clusters.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5002" y="2949701"/>
            <a:ext cx="2736850" cy="215900"/>
          </a:xfrm>
          <a:custGeom>
            <a:avLst/>
            <a:gdLst/>
            <a:ahLst/>
            <a:cxnLst/>
            <a:rect l="l" t="t" r="r" b="b"/>
            <a:pathLst>
              <a:path w="2736850" h="215900">
                <a:moveTo>
                  <a:pt x="547116" y="215646"/>
                </a:moveTo>
                <a:lnTo>
                  <a:pt x="547116" y="0"/>
                </a:lnTo>
                <a:lnTo>
                  <a:pt x="0" y="107442"/>
                </a:lnTo>
                <a:lnTo>
                  <a:pt x="547116" y="215646"/>
                </a:lnTo>
                <a:close/>
              </a:path>
              <a:path w="2736850" h="215900">
                <a:moveTo>
                  <a:pt x="2189226" y="161544"/>
                </a:moveTo>
                <a:lnTo>
                  <a:pt x="2189226" y="54102"/>
                </a:lnTo>
                <a:lnTo>
                  <a:pt x="547115" y="54102"/>
                </a:lnTo>
                <a:lnTo>
                  <a:pt x="547116" y="161544"/>
                </a:lnTo>
                <a:lnTo>
                  <a:pt x="2189226" y="161544"/>
                </a:lnTo>
                <a:close/>
              </a:path>
              <a:path w="2736850" h="215900">
                <a:moveTo>
                  <a:pt x="2736342" y="107442"/>
                </a:moveTo>
                <a:lnTo>
                  <a:pt x="2189226" y="0"/>
                </a:lnTo>
                <a:lnTo>
                  <a:pt x="2189226" y="215646"/>
                </a:lnTo>
                <a:lnTo>
                  <a:pt x="2736342" y="10744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5002" y="2949701"/>
            <a:ext cx="2736850" cy="215900"/>
          </a:xfrm>
          <a:custGeom>
            <a:avLst/>
            <a:gdLst/>
            <a:ahLst/>
            <a:cxnLst/>
            <a:rect l="l" t="t" r="r" b="b"/>
            <a:pathLst>
              <a:path w="2736850" h="215900">
                <a:moveTo>
                  <a:pt x="0" y="107442"/>
                </a:moveTo>
                <a:lnTo>
                  <a:pt x="547116" y="215646"/>
                </a:lnTo>
                <a:lnTo>
                  <a:pt x="547116" y="161544"/>
                </a:lnTo>
                <a:lnTo>
                  <a:pt x="2189226" y="161544"/>
                </a:lnTo>
                <a:lnTo>
                  <a:pt x="2189226" y="215646"/>
                </a:lnTo>
                <a:lnTo>
                  <a:pt x="2736342" y="107442"/>
                </a:lnTo>
                <a:lnTo>
                  <a:pt x="2189226" y="0"/>
                </a:lnTo>
                <a:lnTo>
                  <a:pt x="2189226" y="54102"/>
                </a:lnTo>
                <a:lnTo>
                  <a:pt x="547116" y="54102"/>
                </a:lnTo>
                <a:lnTo>
                  <a:pt x="547116" y="0"/>
                </a:lnTo>
                <a:lnTo>
                  <a:pt x="0" y="1074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87850" y="2622296"/>
            <a:ext cx="897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tradeoff!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1721" y="5432297"/>
            <a:ext cx="1445260" cy="76200"/>
          </a:xfrm>
          <a:custGeom>
            <a:avLst/>
            <a:gdLst/>
            <a:ahLst/>
            <a:cxnLst/>
            <a:rect l="l" t="t" r="r" b="b"/>
            <a:pathLst>
              <a:path w="1445260" h="76200">
                <a:moveTo>
                  <a:pt x="1386078" y="38099"/>
                </a:moveTo>
                <a:lnTo>
                  <a:pt x="1384554" y="35051"/>
                </a:lnTo>
                <a:lnTo>
                  <a:pt x="138150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381506" y="42671"/>
                </a:lnTo>
                <a:lnTo>
                  <a:pt x="1384554" y="41909"/>
                </a:lnTo>
                <a:lnTo>
                  <a:pt x="1386078" y="38099"/>
                </a:lnTo>
                <a:close/>
              </a:path>
              <a:path w="1445260" h="76200">
                <a:moveTo>
                  <a:pt x="1444752" y="38099"/>
                </a:moveTo>
                <a:lnTo>
                  <a:pt x="1368552" y="0"/>
                </a:lnTo>
                <a:lnTo>
                  <a:pt x="1368552" y="33527"/>
                </a:lnTo>
                <a:lnTo>
                  <a:pt x="1381506" y="33527"/>
                </a:lnTo>
                <a:lnTo>
                  <a:pt x="1384554" y="35051"/>
                </a:lnTo>
                <a:lnTo>
                  <a:pt x="1386078" y="38099"/>
                </a:lnTo>
                <a:lnTo>
                  <a:pt x="1386078" y="67436"/>
                </a:lnTo>
                <a:lnTo>
                  <a:pt x="1444752" y="38099"/>
                </a:lnTo>
                <a:close/>
              </a:path>
              <a:path w="1445260" h="76200">
                <a:moveTo>
                  <a:pt x="1386078" y="67436"/>
                </a:moveTo>
                <a:lnTo>
                  <a:pt x="1386078" y="38099"/>
                </a:lnTo>
                <a:lnTo>
                  <a:pt x="1384554" y="41909"/>
                </a:lnTo>
                <a:lnTo>
                  <a:pt x="1381506" y="42671"/>
                </a:lnTo>
                <a:lnTo>
                  <a:pt x="1368552" y="42671"/>
                </a:lnTo>
                <a:lnTo>
                  <a:pt x="1368552" y="76199"/>
                </a:lnTo>
                <a:lnTo>
                  <a:pt x="138607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08096" y="4277359"/>
            <a:ext cx="3239135" cy="876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Iterative design</a:t>
            </a:r>
            <a:r>
              <a:rPr dirty="0" u="heavy" sz="24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process</a:t>
            </a:r>
            <a:endParaRPr sz="2400">
              <a:latin typeface="Tahoma"/>
              <a:cs typeface="Tahoma"/>
            </a:endParaRPr>
          </a:p>
          <a:p>
            <a:pPr marL="644525">
              <a:lnSpc>
                <a:spcPct val="100000"/>
              </a:lnSpc>
              <a:spcBef>
                <a:spcPts val="1660"/>
              </a:spcBef>
            </a:pPr>
            <a:r>
              <a:rPr dirty="0" sz="1800" spc="-5">
                <a:latin typeface="Tahoma"/>
                <a:cs typeface="Tahoma"/>
              </a:rPr>
              <a:t>Test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detection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5178" y="5128514"/>
            <a:ext cx="649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power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88102" y="5183123"/>
            <a:ext cx="1439545" cy="721360"/>
          </a:xfrm>
          <a:custGeom>
            <a:avLst/>
            <a:gdLst/>
            <a:ahLst/>
            <a:cxnLst/>
            <a:rect l="l" t="t" r="r" b="b"/>
            <a:pathLst>
              <a:path w="1439545" h="721360">
                <a:moveTo>
                  <a:pt x="1439417" y="360425"/>
                </a:moveTo>
                <a:lnTo>
                  <a:pt x="1428992" y="299007"/>
                </a:lnTo>
                <a:lnTo>
                  <a:pt x="1398871" y="240939"/>
                </a:lnTo>
                <a:lnTo>
                  <a:pt x="1350786" y="187093"/>
                </a:lnTo>
                <a:lnTo>
                  <a:pt x="1320550" y="162024"/>
                </a:lnTo>
                <a:lnTo>
                  <a:pt x="1286473" y="138336"/>
                </a:lnTo>
                <a:lnTo>
                  <a:pt x="1248771" y="116138"/>
                </a:lnTo>
                <a:lnTo>
                  <a:pt x="1207662" y="95539"/>
                </a:lnTo>
                <a:lnTo>
                  <a:pt x="1163363" y="76646"/>
                </a:lnTo>
                <a:lnTo>
                  <a:pt x="1116089" y="59569"/>
                </a:lnTo>
                <a:lnTo>
                  <a:pt x="1066057" y="44417"/>
                </a:lnTo>
                <a:lnTo>
                  <a:pt x="1013484" y="31298"/>
                </a:lnTo>
                <a:lnTo>
                  <a:pt x="958588" y="20320"/>
                </a:lnTo>
                <a:lnTo>
                  <a:pt x="901583" y="11593"/>
                </a:lnTo>
                <a:lnTo>
                  <a:pt x="842687" y="5225"/>
                </a:lnTo>
                <a:lnTo>
                  <a:pt x="782117" y="1324"/>
                </a:lnTo>
                <a:lnTo>
                  <a:pt x="720089" y="0"/>
                </a:lnTo>
                <a:lnTo>
                  <a:pt x="657948" y="1324"/>
                </a:lnTo>
                <a:lnTo>
                  <a:pt x="597275" y="5225"/>
                </a:lnTo>
                <a:lnTo>
                  <a:pt x="538289" y="11593"/>
                </a:lnTo>
                <a:lnTo>
                  <a:pt x="481204" y="20320"/>
                </a:lnTo>
                <a:lnTo>
                  <a:pt x="426237" y="31298"/>
                </a:lnTo>
                <a:lnTo>
                  <a:pt x="373604" y="44417"/>
                </a:lnTo>
                <a:lnTo>
                  <a:pt x="323520" y="59569"/>
                </a:lnTo>
                <a:lnTo>
                  <a:pt x="276202" y="76646"/>
                </a:lnTo>
                <a:lnTo>
                  <a:pt x="231866" y="95539"/>
                </a:lnTo>
                <a:lnTo>
                  <a:pt x="190727" y="116138"/>
                </a:lnTo>
                <a:lnTo>
                  <a:pt x="153001" y="138336"/>
                </a:lnTo>
                <a:lnTo>
                  <a:pt x="118905" y="162024"/>
                </a:lnTo>
                <a:lnTo>
                  <a:pt x="88655" y="187093"/>
                </a:lnTo>
                <a:lnTo>
                  <a:pt x="40554" y="240939"/>
                </a:lnTo>
                <a:lnTo>
                  <a:pt x="10426" y="299007"/>
                </a:lnTo>
                <a:lnTo>
                  <a:pt x="0" y="360426"/>
                </a:lnTo>
                <a:lnTo>
                  <a:pt x="2642" y="391500"/>
                </a:lnTo>
                <a:lnTo>
                  <a:pt x="23135" y="451351"/>
                </a:lnTo>
                <a:lnTo>
                  <a:pt x="62465" y="507417"/>
                </a:lnTo>
                <a:lnTo>
                  <a:pt x="118905" y="558827"/>
                </a:lnTo>
                <a:lnTo>
                  <a:pt x="153001" y="582515"/>
                </a:lnTo>
                <a:lnTo>
                  <a:pt x="190727" y="604713"/>
                </a:lnTo>
                <a:lnTo>
                  <a:pt x="231866" y="625312"/>
                </a:lnTo>
                <a:lnTo>
                  <a:pt x="276202" y="644205"/>
                </a:lnTo>
                <a:lnTo>
                  <a:pt x="323520" y="661282"/>
                </a:lnTo>
                <a:lnTo>
                  <a:pt x="373604" y="676434"/>
                </a:lnTo>
                <a:lnTo>
                  <a:pt x="426237" y="689553"/>
                </a:lnTo>
                <a:lnTo>
                  <a:pt x="481204" y="700531"/>
                </a:lnTo>
                <a:lnTo>
                  <a:pt x="538289" y="709258"/>
                </a:lnTo>
                <a:lnTo>
                  <a:pt x="597275" y="715626"/>
                </a:lnTo>
                <a:lnTo>
                  <a:pt x="657948" y="719527"/>
                </a:lnTo>
                <a:lnTo>
                  <a:pt x="720089" y="720852"/>
                </a:lnTo>
                <a:lnTo>
                  <a:pt x="782117" y="719527"/>
                </a:lnTo>
                <a:lnTo>
                  <a:pt x="842687" y="715626"/>
                </a:lnTo>
                <a:lnTo>
                  <a:pt x="901583" y="709258"/>
                </a:lnTo>
                <a:lnTo>
                  <a:pt x="958588" y="700531"/>
                </a:lnTo>
                <a:lnTo>
                  <a:pt x="1013484" y="689553"/>
                </a:lnTo>
                <a:lnTo>
                  <a:pt x="1066057" y="676434"/>
                </a:lnTo>
                <a:lnTo>
                  <a:pt x="1116089" y="661282"/>
                </a:lnTo>
                <a:lnTo>
                  <a:pt x="1163363" y="644205"/>
                </a:lnTo>
                <a:lnTo>
                  <a:pt x="1207662" y="625312"/>
                </a:lnTo>
                <a:lnTo>
                  <a:pt x="1248771" y="604713"/>
                </a:lnTo>
                <a:lnTo>
                  <a:pt x="1286473" y="582515"/>
                </a:lnTo>
                <a:lnTo>
                  <a:pt x="1320550" y="558827"/>
                </a:lnTo>
                <a:lnTo>
                  <a:pt x="1350786" y="533758"/>
                </a:lnTo>
                <a:lnTo>
                  <a:pt x="1398871" y="479912"/>
                </a:lnTo>
                <a:lnTo>
                  <a:pt x="1428992" y="421844"/>
                </a:lnTo>
                <a:lnTo>
                  <a:pt x="1439417" y="360425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88102" y="5183123"/>
            <a:ext cx="1439545" cy="721360"/>
          </a:xfrm>
          <a:custGeom>
            <a:avLst/>
            <a:gdLst/>
            <a:ahLst/>
            <a:cxnLst/>
            <a:rect l="l" t="t" r="r" b="b"/>
            <a:pathLst>
              <a:path w="1439545" h="721360">
                <a:moveTo>
                  <a:pt x="720089" y="0"/>
                </a:moveTo>
                <a:lnTo>
                  <a:pt x="657948" y="1324"/>
                </a:lnTo>
                <a:lnTo>
                  <a:pt x="597275" y="5225"/>
                </a:lnTo>
                <a:lnTo>
                  <a:pt x="538289" y="11593"/>
                </a:lnTo>
                <a:lnTo>
                  <a:pt x="481204" y="20320"/>
                </a:lnTo>
                <a:lnTo>
                  <a:pt x="426237" y="31298"/>
                </a:lnTo>
                <a:lnTo>
                  <a:pt x="373604" y="44417"/>
                </a:lnTo>
                <a:lnTo>
                  <a:pt x="323520" y="59569"/>
                </a:lnTo>
                <a:lnTo>
                  <a:pt x="276202" y="76646"/>
                </a:lnTo>
                <a:lnTo>
                  <a:pt x="231866" y="95539"/>
                </a:lnTo>
                <a:lnTo>
                  <a:pt x="190727" y="116138"/>
                </a:lnTo>
                <a:lnTo>
                  <a:pt x="153001" y="138336"/>
                </a:lnTo>
                <a:lnTo>
                  <a:pt x="118905" y="162024"/>
                </a:lnTo>
                <a:lnTo>
                  <a:pt x="88655" y="187093"/>
                </a:lnTo>
                <a:lnTo>
                  <a:pt x="40554" y="240939"/>
                </a:lnTo>
                <a:lnTo>
                  <a:pt x="10426" y="299007"/>
                </a:lnTo>
                <a:lnTo>
                  <a:pt x="0" y="360426"/>
                </a:lnTo>
                <a:lnTo>
                  <a:pt x="2642" y="391500"/>
                </a:lnTo>
                <a:lnTo>
                  <a:pt x="23135" y="451351"/>
                </a:lnTo>
                <a:lnTo>
                  <a:pt x="62465" y="507417"/>
                </a:lnTo>
                <a:lnTo>
                  <a:pt x="118905" y="558827"/>
                </a:lnTo>
                <a:lnTo>
                  <a:pt x="153001" y="582515"/>
                </a:lnTo>
                <a:lnTo>
                  <a:pt x="190727" y="604713"/>
                </a:lnTo>
                <a:lnTo>
                  <a:pt x="231866" y="625312"/>
                </a:lnTo>
                <a:lnTo>
                  <a:pt x="276202" y="644205"/>
                </a:lnTo>
                <a:lnTo>
                  <a:pt x="323520" y="661282"/>
                </a:lnTo>
                <a:lnTo>
                  <a:pt x="373604" y="676434"/>
                </a:lnTo>
                <a:lnTo>
                  <a:pt x="426237" y="689553"/>
                </a:lnTo>
                <a:lnTo>
                  <a:pt x="481204" y="700531"/>
                </a:lnTo>
                <a:lnTo>
                  <a:pt x="538289" y="709258"/>
                </a:lnTo>
                <a:lnTo>
                  <a:pt x="597275" y="715626"/>
                </a:lnTo>
                <a:lnTo>
                  <a:pt x="657948" y="719527"/>
                </a:lnTo>
                <a:lnTo>
                  <a:pt x="720089" y="720852"/>
                </a:lnTo>
                <a:lnTo>
                  <a:pt x="782117" y="719527"/>
                </a:lnTo>
                <a:lnTo>
                  <a:pt x="842687" y="715626"/>
                </a:lnTo>
                <a:lnTo>
                  <a:pt x="901583" y="709258"/>
                </a:lnTo>
                <a:lnTo>
                  <a:pt x="958588" y="700531"/>
                </a:lnTo>
                <a:lnTo>
                  <a:pt x="1013484" y="689553"/>
                </a:lnTo>
                <a:lnTo>
                  <a:pt x="1066057" y="676434"/>
                </a:lnTo>
                <a:lnTo>
                  <a:pt x="1116089" y="661282"/>
                </a:lnTo>
                <a:lnTo>
                  <a:pt x="1163363" y="644205"/>
                </a:lnTo>
                <a:lnTo>
                  <a:pt x="1207662" y="625312"/>
                </a:lnTo>
                <a:lnTo>
                  <a:pt x="1248771" y="604713"/>
                </a:lnTo>
                <a:lnTo>
                  <a:pt x="1286473" y="582515"/>
                </a:lnTo>
                <a:lnTo>
                  <a:pt x="1320550" y="558827"/>
                </a:lnTo>
                <a:lnTo>
                  <a:pt x="1350786" y="533758"/>
                </a:lnTo>
                <a:lnTo>
                  <a:pt x="1398871" y="479912"/>
                </a:lnTo>
                <a:lnTo>
                  <a:pt x="1428992" y="421844"/>
                </a:lnTo>
                <a:lnTo>
                  <a:pt x="1439417" y="360425"/>
                </a:lnTo>
                <a:lnTo>
                  <a:pt x="1436775" y="329351"/>
                </a:lnTo>
                <a:lnTo>
                  <a:pt x="1416285" y="269500"/>
                </a:lnTo>
                <a:lnTo>
                  <a:pt x="1376965" y="213434"/>
                </a:lnTo>
                <a:lnTo>
                  <a:pt x="1320550" y="162024"/>
                </a:lnTo>
                <a:lnTo>
                  <a:pt x="1286473" y="138336"/>
                </a:lnTo>
                <a:lnTo>
                  <a:pt x="1248771" y="116138"/>
                </a:lnTo>
                <a:lnTo>
                  <a:pt x="1207662" y="95539"/>
                </a:lnTo>
                <a:lnTo>
                  <a:pt x="1163363" y="76646"/>
                </a:lnTo>
                <a:lnTo>
                  <a:pt x="1116089" y="59569"/>
                </a:lnTo>
                <a:lnTo>
                  <a:pt x="1066057" y="44417"/>
                </a:lnTo>
                <a:lnTo>
                  <a:pt x="1013484" y="31298"/>
                </a:lnTo>
                <a:lnTo>
                  <a:pt x="958588" y="20320"/>
                </a:lnTo>
                <a:lnTo>
                  <a:pt x="901583" y="11593"/>
                </a:lnTo>
                <a:lnTo>
                  <a:pt x="842687" y="5225"/>
                </a:lnTo>
                <a:lnTo>
                  <a:pt x="782117" y="1324"/>
                </a:lnTo>
                <a:lnTo>
                  <a:pt x="72008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64555" y="5390642"/>
            <a:ext cx="1289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High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power?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94576" y="5503926"/>
            <a:ext cx="1159510" cy="76200"/>
          </a:xfrm>
          <a:custGeom>
            <a:avLst/>
            <a:gdLst/>
            <a:ahLst/>
            <a:cxnLst/>
            <a:rect l="l" t="t" r="r" b="b"/>
            <a:pathLst>
              <a:path w="1159509" h="76200">
                <a:moveTo>
                  <a:pt x="1100328" y="38100"/>
                </a:moveTo>
                <a:lnTo>
                  <a:pt x="1098804" y="34290"/>
                </a:lnTo>
                <a:lnTo>
                  <a:pt x="1094994" y="33528"/>
                </a:lnTo>
                <a:lnTo>
                  <a:pt x="4572" y="33528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94994" y="42672"/>
                </a:lnTo>
                <a:lnTo>
                  <a:pt x="1098804" y="41148"/>
                </a:lnTo>
                <a:lnTo>
                  <a:pt x="1100328" y="38100"/>
                </a:lnTo>
                <a:close/>
              </a:path>
              <a:path w="1159509" h="76200">
                <a:moveTo>
                  <a:pt x="1159002" y="38100"/>
                </a:moveTo>
                <a:lnTo>
                  <a:pt x="1082802" y="0"/>
                </a:lnTo>
                <a:lnTo>
                  <a:pt x="1082802" y="33528"/>
                </a:lnTo>
                <a:lnTo>
                  <a:pt x="1094994" y="33528"/>
                </a:lnTo>
                <a:lnTo>
                  <a:pt x="1098804" y="34290"/>
                </a:lnTo>
                <a:lnTo>
                  <a:pt x="1100328" y="38100"/>
                </a:lnTo>
                <a:lnTo>
                  <a:pt x="1100328" y="67437"/>
                </a:lnTo>
                <a:lnTo>
                  <a:pt x="1159002" y="38100"/>
                </a:lnTo>
                <a:close/>
              </a:path>
              <a:path w="1159509" h="76200">
                <a:moveTo>
                  <a:pt x="1100328" y="67437"/>
                </a:moveTo>
                <a:lnTo>
                  <a:pt x="1100328" y="38100"/>
                </a:lnTo>
                <a:lnTo>
                  <a:pt x="1098804" y="41148"/>
                </a:lnTo>
                <a:lnTo>
                  <a:pt x="1094994" y="42672"/>
                </a:lnTo>
                <a:lnTo>
                  <a:pt x="1082802" y="42672"/>
                </a:lnTo>
                <a:lnTo>
                  <a:pt x="1082802" y="76200"/>
                </a:lnTo>
                <a:lnTo>
                  <a:pt x="11003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63004" y="5069078"/>
            <a:ext cx="1350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dirty="0" sz="2400">
                <a:latin typeface="Tahoma"/>
                <a:cs typeface="Tahoma"/>
              </a:rPr>
              <a:t>Y	</a:t>
            </a:r>
            <a:r>
              <a:rPr dirty="0" sz="1800">
                <a:latin typeface="Tahoma"/>
                <a:cs typeface="Tahoma"/>
              </a:rPr>
              <a:t>Calibrate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7595" y="5326379"/>
            <a:ext cx="1080135" cy="5048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880"/>
              </a:spcBef>
            </a:pPr>
            <a:r>
              <a:rPr dirty="0" sz="1800" spc="-5">
                <a:latin typeface="Tahoma"/>
                <a:cs typeface="Tahoma"/>
              </a:rPr>
              <a:t>Done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9321" y="600557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0853" y="5897879"/>
            <a:ext cx="76200" cy="436245"/>
          </a:xfrm>
          <a:custGeom>
            <a:avLst/>
            <a:gdLst/>
            <a:ahLst/>
            <a:cxnLst/>
            <a:rect l="l" t="t" r="r" b="b"/>
            <a:pathLst>
              <a:path w="76200" h="436245">
                <a:moveTo>
                  <a:pt x="76200" y="359664"/>
                </a:moveTo>
                <a:lnTo>
                  <a:pt x="0" y="359664"/>
                </a:lnTo>
                <a:lnTo>
                  <a:pt x="32766" y="425196"/>
                </a:lnTo>
                <a:lnTo>
                  <a:pt x="32766" y="372618"/>
                </a:lnTo>
                <a:lnTo>
                  <a:pt x="34290" y="376428"/>
                </a:lnTo>
                <a:lnTo>
                  <a:pt x="38100" y="377190"/>
                </a:lnTo>
                <a:lnTo>
                  <a:pt x="41148" y="376428"/>
                </a:lnTo>
                <a:lnTo>
                  <a:pt x="42672" y="372618"/>
                </a:lnTo>
                <a:lnTo>
                  <a:pt x="42672" y="426720"/>
                </a:lnTo>
                <a:lnTo>
                  <a:pt x="76200" y="359664"/>
                </a:lnTo>
                <a:close/>
              </a:path>
              <a:path w="76200" h="436245">
                <a:moveTo>
                  <a:pt x="42672" y="359664"/>
                </a:moveTo>
                <a:lnTo>
                  <a:pt x="42672" y="4572"/>
                </a:lnTo>
                <a:lnTo>
                  <a:pt x="41148" y="762"/>
                </a:lnTo>
                <a:lnTo>
                  <a:pt x="38100" y="0"/>
                </a:lnTo>
                <a:lnTo>
                  <a:pt x="34290" y="762"/>
                </a:lnTo>
                <a:lnTo>
                  <a:pt x="32766" y="4572"/>
                </a:lnTo>
                <a:lnTo>
                  <a:pt x="32766" y="359664"/>
                </a:lnTo>
                <a:lnTo>
                  <a:pt x="42672" y="359664"/>
                </a:lnTo>
                <a:close/>
              </a:path>
              <a:path w="76200" h="436245">
                <a:moveTo>
                  <a:pt x="42672" y="426720"/>
                </a:moveTo>
                <a:lnTo>
                  <a:pt x="42672" y="372618"/>
                </a:lnTo>
                <a:lnTo>
                  <a:pt x="41148" y="376428"/>
                </a:lnTo>
                <a:lnTo>
                  <a:pt x="38100" y="377190"/>
                </a:lnTo>
                <a:lnTo>
                  <a:pt x="34290" y="376428"/>
                </a:lnTo>
                <a:lnTo>
                  <a:pt x="32766" y="372618"/>
                </a:lnTo>
                <a:lnTo>
                  <a:pt x="32766" y="425196"/>
                </a:lnTo>
                <a:lnTo>
                  <a:pt x="38100" y="435864"/>
                </a:lnTo>
                <a:lnTo>
                  <a:pt x="42672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29200" y="6406896"/>
            <a:ext cx="2735580" cy="6508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279400" marR="234315" indent="-40005">
              <a:lnSpc>
                <a:spcPct val="100000"/>
              </a:lnSpc>
              <a:spcBef>
                <a:spcPts val="380"/>
              </a:spcBef>
            </a:pPr>
            <a:r>
              <a:rPr dirty="0" sz="1800" spc="-5">
                <a:latin typeface="Tahoma"/>
                <a:cs typeface="Tahoma"/>
              </a:rPr>
              <a:t>Find </a:t>
            </a:r>
            <a:r>
              <a:rPr dirty="0" sz="1800">
                <a:latin typeface="Tahoma"/>
                <a:cs typeface="Tahoma"/>
              </a:rPr>
              <a:t>unmodeled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effect  </a:t>
            </a:r>
            <a:r>
              <a:rPr dirty="0" sz="1800">
                <a:latin typeface="Tahoma"/>
                <a:cs typeface="Tahoma"/>
              </a:rPr>
              <a:t>harming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performance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556" y="5069830"/>
            <a:ext cx="1828800" cy="187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5095" indent="1149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Remove </a:t>
            </a:r>
            <a:r>
              <a:rPr dirty="0" sz="1800" spc="-5">
                <a:latin typeface="Tahoma"/>
                <a:cs typeface="Tahoma"/>
              </a:rPr>
              <a:t>effect  </a:t>
            </a:r>
            <a:r>
              <a:rPr dirty="0" sz="1800">
                <a:latin typeface="Tahoma"/>
                <a:cs typeface="Tahoma"/>
              </a:rPr>
              <a:t>(preprocessing)?</a:t>
            </a:r>
            <a:endParaRPr sz="1800">
              <a:latin typeface="Tahoma"/>
              <a:cs typeface="Tahoma"/>
            </a:endParaRPr>
          </a:p>
          <a:p>
            <a:pPr marL="34925" marR="5080" indent="34925">
              <a:lnSpc>
                <a:spcPct val="100000"/>
              </a:lnSpc>
              <a:spcBef>
                <a:spcPts val="780"/>
              </a:spcBef>
            </a:pPr>
            <a:r>
              <a:rPr dirty="0" sz="1800" spc="-5">
                <a:latin typeface="Tahoma"/>
                <a:cs typeface="Tahoma"/>
              </a:rPr>
              <a:t>Filter out regions  (postprocessing)?</a:t>
            </a:r>
            <a:endParaRPr sz="1800">
              <a:latin typeface="Tahoma"/>
              <a:cs typeface="Tahoma"/>
            </a:endParaRPr>
          </a:p>
          <a:p>
            <a:pPr marL="302895" marR="252095" indent="-27178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latin typeface="Tahoma"/>
                <a:cs typeface="Tahoma"/>
              </a:rPr>
              <a:t>Add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complexity  to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68929" y="5254752"/>
            <a:ext cx="976630" cy="650875"/>
          </a:xfrm>
          <a:prstGeom prst="rect">
            <a:avLst/>
          </a:prstGeom>
          <a:solidFill>
            <a:srgbClr val="00E4A8"/>
          </a:solidFill>
          <a:ln w="9525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179705" marR="172720" indent="50800">
              <a:lnSpc>
                <a:spcPct val="100000"/>
              </a:lnSpc>
              <a:spcBef>
                <a:spcPts val="384"/>
              </a:spcBef>
            </a:pPr>
            <a:r>
              <a:rPr dirty="0" sz="1800" spc="-5">
                <a:latin typeface="Tahoma"/>
                <a:cs typeface="Tahoma"/>
              </a:rPr>
              <a:t>Basic  </a:t>
            </a:r>
            <a:r>
              <a:rPr dirty="0" sz="1800">
                <a:latin typeface="Tahoma"/>
                <a:cs typeface="Tahoma"/>
              </a:rPr>
              <a:t>model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08504" y="6694169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 h="0">
                <a:moveTo>
                  <a:pt x="252069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03170" y="5503926"/>
            <a:ext cx="365760" cy="76200"/>
          </a:xfrm>
          <a:custGeom>
            <a:avLst/>
            <a:gdLst/>
            <a:ahLst/>
            <a:cxnLst/>
            <a:rect l="l" t="t" r="r" b="b"/>
            <a:pathLst>
              <a:path w="365760" h="76200">
                <a:moveTo>
                  <a:pt x="306323" y="38099"/>
                </a:moveTo>
                <a:lnTo>
                  <a:pt x="305561" y="34289"/>
                </a:lnTo>
                <a:lnTo>
                  <a:pt x="301751" y="33527"/>
                </a:lnTo>
                <a:lnTo>
                  <a:pt x="5333" y="33527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301751" y="42671"/>
                </a:lnTo>
                <a:lnTo>
                  <a:pt x="305561" y="41147"/>
                </a:lnTo>
                <a:lnTo>
                  <a:pt x="306323" y="38099"/>
                </a:lnTo>
                <a:close/>
              </a:path>
              <a:path w="365760" h="76200">
                <a:moveTo>
                  <a:pt x="365759" y="38099"/>
                </a:moveTo>
                <a:lnTo>
                  <a:pt x="289559" y="0"/>
                </a:lnTo>
                <a:lnTo>
                  <a:pt x="289559" y="33527"/>
                </a:lnTo>
                <a:lnTo>
                  <a:pt x="301751" y="33527"/>
                </a:lnTo>
                <a:lnTo>
                  <a:pt x="305561" y="34289"/>
                </a:lnTo>
                <a:lnTo>
                  <a:pt x="306323" y="38099"/>
                </a:lnTo>
                <a:lnTo>
                  <a:pt x="306323" y="67817"/>
                </a:lnTo>
                <a:lnTo>
                  <a:pt x="365759" y="38099"/>
                </a:lnTo>
                <a:close/>
              </a:path>
              <a:path w="365760" h="76200">
                <a:moveTo>
                  <a:pt x="306323" y="67817"/>
                </a:moveTo>
                <a:lnTo>
                  <a:pt x="306323" y="38099"/>
                </a:lnTo>
                <a:lnTo>
                  <a:pt x="305561" y="41147"/>
                </a:lnTo>
                <a:lnTo>
                  <a:pt x="301751" y="42671"/>
                </a:lnTo>
                <a:lnTo>
                  <a:pt x="289559" y="42671"/>
                </a:lnTo>
                <a:lnTo>
                  <a:pt x="289559" y="76199"/>
                </a:lnTo>
                <a:lnTo>
                  <a:pt x="30632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08504" y="5542026"/>
            <a:ext cx="0" cy="1152525"/>
          </a:xfrm>
          <a:custGeom>
            <a:avLst/>
            <a:gdLst/>
            <a:ahLst/>
            <a:cxnLst/>
            <a:rect l="l" t="t" r="r" b="b"/>
            <a:pathLst>
              <a:path w="0" h="1152525">
                <a:moveTo>
                  <a:pt x="0" y="11521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2121" y="4889753"/>
            <a:ext cx="76200" cy="365125"/>
          </a:xfrm>
          <a:custGeom>
            <a:avLst/>
            <a:gdLst/>
            <a:ahLst/>
            <a:cxnLst/>
            <a:rect l="l" t="t" r="r" b="b"/>
            <a:pathLst>
              <a:path w="76200" h="365125">
                <a:moveTo>
                  <a:pt x="76200" y="288798"/>
                </a:moveTo>
                <a:lnTo>
                  <a:pt x="0" y="288798"/>
                </a:lnTo>
                <a:lnTo>
                  <a:pt x="33528" y="355854"/>
                </a:lnTo>
                <a:lnTo>
                  <a:pt x="33528" y="300990"/>
                </a:lnTo>
                <a:lnTo>
                  <a:pt x="35052" y="304800"/>
                </a:lnTo>
                <a:lnTo>
                  <a:pt x="38100" y="306324"/>
                </a:lnTo>
                <a:lnTo>
                  <a:pt x="41910" y="304800"/>
                </a:lnTo>
                <a:lnTo>
                  <a:pt x="42672" y="300990"/>
                </a:lnTo>
                <a:lnTo>
                  <a:pt x="42672" y="355854"/>
                </a:lnTo>
                <a:lnTo>
                  <a:pt x="76200" y="288798"/>
                </a:lnTo>
                <a:close/>
              </a:path>
              <a:path w="76200" h="365125">
                <a:moveTo>
                  <a:pt x="42672" y="288798"/>
                </a:moveTo>
                <a:lnTo>
                  <a:pt x="42672" y="4572"/>
                </a:lnTo>
                <a:lnTo>
                  <a:pt x="41910" y="762"/>
                </a:lnTo>
                <a:lnTo>
                  <a:pt x="38100" y="0"/>
                </a:lnTo>
                <a:lnTo>
                  <a:pt x="35052" y="762"/>
                </a:lnTo>
                <a:lnTo>
                  <a:pt x="33528" y="4572"/>
                </a:lnTo>
                <a:lnTo>
                  <a:pt x="33528" y="288798"/>
                </a:lnTo>
                <a:lnTo>
                  <a:pt x="42672" y="288798"/>
                </a:lnTo>
                <a:close/>
              </a:path>
              <a:path w="76200" h="365125">
                <a:moveTo>
                  <a:pt x="42672" y="355854"/>
                </a:moveTo>
                <a:lnTo>
                  <a:pt x="42672" y="300990"/>
                </a:lnTo>
                <a:lnTo>
                  <a:pt x="41910" y="304800"/>
                </a:lnTo>
                <a:lnTo>
                  <a:pt x="38100" y="306324"/>
                </a:lnTo>
                <a:lnTo>
                  <a:pt x="35052" y="304800"/>
                </a:lnTo>
                <a:lnTo>
                  <a:pt x="33528" y="300990"/>
                </a:lnTo>
                <a:lnTo>
                  <a:pt x="33528" y="355854"/>
                </a:lnTo>
                <a:lnTo>
                  <a:pt x="38100" y="364998"/>
                </a:lnTo>
                <a:lnTo>
                  <a:pt x="42672" y="355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68552" y="2733294"/>
            <a:ext cx="6181725" cy="2371090"/>
          </a:xfrm>
          <a:custGeom>
            <a:avLst/>
            <a:gdLst/>
            <a:ahLst/>
            <a:cxnLst/>
            <a:rect l="l" t="t" r="r" b="b"/>
            <a:pathLst>
              <a:path w="6181725" h="2371090">
                <a:moveTo>
                  <a:pt x="1139952" y="1816488"/>
                </a:moveTo>
                <a:lnTo>
                  <a:pt x="1139952" y="1081278"/>
                </a:lnTo>
                <a:lnTo>
                  <a:pt x="0" y="2370582"/>
                </a:lnTo>
                <a:lnTo>
                  <a:pt x="1139952" y="1816488"/>
                </a:lnTo>
                <a:close/>
              </a:path>
              <a:path w="6181725" h="2371090">
                <a:moveTo>
                  <a:pt x="6181344" y="901445"/>
                </a:moveTo>
                <a:lnTo>
                  <a:pt x="6181344" y="180593"/>
                </a:lnTo>
                <a:lnTo>
                  <a:pt x="6178580" y="167105"/>
                </a:lnTo>
                <a:lnTo>
                  <a:pt x="6138681" y="128405"/>
                </a:lnTo>
                <a:lnTo>
                  <a:pt x="6087686" y="104424"/>
                </a:lnTo>
                <a:lnTo>
                  <a:pt x="6018991" y="82222"/>
                </a:lnTo>
                <a:lnTo>
                  <a:pt x="5978492" y="71875"/>
                </a:lnTo>
                <a:lnTo>
                  <a:pt x="5934152" y="62077"/>
                </a:lnTo>
                <a:lnTo>
                  <a:pt x="5886164" y="52863"/>
                </a:lnTo>
                <a:lnTo>
                  <a:pt x="5834723" y="44268"/>
                </a:lnTo>
                <a:lnTo>
                  <a:pt x="5780025" y="36327"/>
                </a:lnTo>
                <a:lnTo>
                  <a:pt x="5722263" y="29073"/>
                </a:lnTo>
                <a:lnTo>
                  <a:pt x="5661632" y="22543"/>
                </a:lnTo>
                <a:lnTo>
                  <a:pt x="5598326" y="16771"/>
                </a:lnTo>
                <a:lnTo>
                  <a:pt x="5532540" y="11791"/>
                </a:lnTo>
                <a:lnTo>
                  <a:pt x="5464469" y="7639"/>
                </a:lnTo>
                <a:lnTo>
                  <a:pt x="5394306" y="4349"/>
                </a:lnTo>
                <a:lnTo>
                  <a:pt x="5322247" y="1956"/>
                </a:lnTo>
                <a:lnTo>
                  <a:pt x="5248486" y="494"/>
                </a:lnTo>
                <a:lnTo>
                  <a:pt x="5173218" y="0"/>
                </a:lnTo>
                <a:lnTo>
                  <a:pt x="1139952" y="0"/>
                </a:lnTo>
                <a:lnTo>
                  <a:pt x="1064683" y="494"/>
                </a:lnTo>
                <a:lnTo>
                  <a:pt x="990922" y="1956"/>
                </a:lnTo>
                <a:lnTo>
                  <a:pt x="918863" y="4349"/>
                </a:lnTo>
                <a:lnTo>
                  <a:pt x="848700" y="7639"/>
                </a:lnTo>
                <a:lnTo>
                  <a:pt x="780629" y="11791"/>
                </a:lnTo>
                <a:lnTo>
                  <a:pt x="714843" y="16771"/>
                </a:lnTo>
                <a:lnTo>
                  <a:pt x="651537" y="22543"/>
                </a:lnTo>
                <a:lnTo>
                  <a:pt x="590906" y="29073"/>
                </a:lnTo>
                <a:lnTo>
                  <a:pt x="533144" y="36327"/>
                </a:lnTo>
                <a:lnTo>
                  <a:pt x="478446" y="44268"/>
                </a:lnTo>
                <a:lnTo>
                  <a:pt x="427005" y="52863"/>
                </a:lnTo>
                <a:lnTo>
                  <a:pt x="379017" y="62077"/>
                </a:lnTo>
                <a:lnTo>
                  <a:pt x="334677" y="71875"/>
                </a:lnTo>
                <a:lnTo>
                  <a:pt x="294178" y="82222"/>
                </a:lnTo>
                <a:lnTo>
                  <a:pt x="225483" y="104424"/>
                </a:lnTo>
                <a:lnTo>
                  <a:pt x="174488" y="128405"/>
                </a:lnTo>
                <a:lnTo>
                  <a:pt x="142751" y="153888"/>
                </a:lnTo>
                <a:lnTo>
                  <a:pt x="131825" y="180594"/>
                </a:lnTo>
                <a:lnTo>
                  <a:pt x="131825" y="901446"/>
                </a:lnTo>
                <a:lnTo>
                  <a:pt x="156115" y="940791"/>
                </a:lnTo>
                <a:lnTo>
                  <a:pt x="197676" y="965419"/>
                </a:lnTo>
                <a:lnTo>
                  <a:pt x="257715" y="988436"/>
                </a:lnTo>
                <a:lnTo>
                  <a:pt x="334677" y="1009559"/>
                </a:lnTo>
                <a:lnTo>
                  <a:pt x="379017" y="1019324"/>
                </a:lnTo>
                <a:lnTo>
                  <a:pt x="427005" y="1028509"/>
                </a:lnTo>
                <a:lnTo>
                  <a:pt x="478446" y="1037080"/>
                </a:lnTo>
                <a:lnTo>
                  <a:pt x="533144" y="1045002"/>
                </a:lnTo>
                <a:lnTo>
                  <a:pt x="590906" y="1052240"/>
                </a:lnTo>
                <a:lnTo>
                  <a:pt x="651537" y="1058758"/>
                </a:lnTo>
                <a:lnTo>
                  <a:pt x="714843" y="1064522"/>
                </a:lnTo>
                <a:lnTo>
                  <a:pt x="780629" y="1069495"/>
                </a:lnTo>
                <a:lnTo>
                  <a:pt x="848700" y="1073643"/>
                </a:lnTo>
                <a:lnTo>
                  <a:pt x="918863" y="1076930"/>
                </a:lnTo>
                <a:lnTo>
                  <a:pt x="990922" y="1079322"/>
                </a:lnTo>
                <a:lnTo>
                  <a:pt x="1064683" y="1080783"/>
                </a:lnTo>
                <a:lnTo>
                  <a:pt x="1139952" y="1081278"/>
                </a:lnTo>
                <a:lnTo>
                  <a:pt x="1139952" y="1816488"/>
                </a:lnTo>
                <a:lnTo>
                  <a:pt x="2652522" y="1081277"/>
                </a:lnTo>
                <a:lnTo>
                  <a:pt x="5173218" y="1081277"/>
                </a:lnTo>
                <a:lnTo>
                  <a:pt x="5248486" y="1080783"/>
                </a:lnTo>
                <a:lnTo>
                  <a:pt x="5322247" y="1079322"/>
                </a:lnTo>
                <a:lnTo>
                  <a:pt x="5394306" y="1076930"/>
                </a:lnTo>
                <a:lnTo>
                  <a:pt x="5464469" y="1073643"/>
                </a:lnTo>
                <a:lnTo>
                  <a:pt x="5532540" y="1069495"/>
                </a:lnTo>
                <a:lnTo>
                  <a:pt x="5598326" y="1064522"/>
                </a:lnTo>
                <a:lnTo>
                  <a:pt x="5661632" y="1058758"/>
                </a:lnTo>
                <a:lnTo>
                  <a:pt x="5722263" y="1052240"/>
                </a:lnTo>
                <a:lnTo>
                  <a:pt x="5780025" y="1045002"/>
                </a:lnTo>
                <a:lnTo>
                  <a:pt x="5834723" y="1037080"/>
                </a:lnTo>
                <a:lnTo>
                  <a:pt x="5886164" y="1028509"/>
                </a:lnTo>
                <a:lnTo>
                  <a:pt x="5934152" y="1019324"/>
                </a:lnTo>
                <a:lnTo>
                  <a:pt x="5978492" y="1009559"/>
                </a:lnTo>
                <a:lnTo>
                  <a:pt x="6018991" y="999252"/>
                </a:lnTo>
                <a:lnTo>
                  <a:pt x="6087686" y="977146"/>
                </a:lnTo>
                <a:lnTo>
                  <a:pt x="6138681" y="953289"/>
                </a:lnTo>
                <a:lnTo>
                  <a:pt x="6170418" y="927961"/>
                </a:lnTo>
                <a:lnTo>
                  <a:pt x="6178580" y="914834"/>
                </a:lnTo>
                <a:lnTo>
                  <a:pt x="6181344" y="90144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68552" y="2733294"/>
            <a:ext cx="6181725" cy="2371090"/>
          </a:xfrm>
          <a:custGeom>
            <a:avLst/>
            <a:gdLst/>
            <a:ahLst/>
            <a:cxnLst/>
            <a:rect l="l" t="t" r="r" b="b"/>
            <a:pathLst>
              <a:path w="6181725" h="2371090">
                <a:moveTo>
                  <a:pt x="1139952" y="0"/>
                </a:moveTo>
                <a:lnTo>
                  <a:pt x="1064683" y="494"/>
                </a:lnTo>
                <a:lnTo>
                  <a:pt x="990922" y="1956"/>
                </a:lnTo>
                <a:lnTo>
                  <a:pt x="918863" y="4349"/>
                </a:lnTo>
                <a:lnTo>
                  <a:pt x="848700" y="7639"/>
                </a:lnTo>
                <a:lnTo>
                  <a:pt x="780629" y="11791"/>
                </a:lnTo>
                <a:lnTo>
                  <a:pt x="714843" y="16771"/>
                </a:lnTo>
                <a:lnTo>
                  <a:pt x="651537" y="22543"/>
                </a:lnTo>
                <a:lnTo>
                  <a:pt x="590906" y="29073"/>
                </a:lnTo>
                <a:lnTo>
                  <a:pt x="533144" y="36327"/>
                </a:lnTo>
                <a:lnTo>
                  <a:pt x="478446" y="44268"/>
                </a:lnTo>
                <a:lnTo>
                  <a:pt x="427005" y="52863"/>
                </a:lnTo>
                <a:lnTo>
                  <a:pt x="379017" y="62077"/>
                </a:lnTo>
                <a:lnTo>
                  <a:pt x="334677" y="71875"/>
                </a:lnTo>
                <a:lnTo>
                  <a:pt x="294178" y="82222"/>
                </a:lnTo>
                <a:lnTo>
                  <a:pt x="225483" y="104424"/>
                </a:lnTo>
                <a:lnTo>
                  <a:pt x="174488" y="128405"/>
                </a:lnTo>
                <a:lnTo>
                  <a:pt x="142751" y="153888"/>
                </a:lnTo>
                <a:lnTo>
                  <a:pt x="131825" y="180594"/>
                </a:lnTo>
                <a:lnTo>
                  <a:pt x="131825" y="901446"/>
                </a:lnTo>
                <a:lnTo>
                  <a:pt x="156115" y="940791"/>
                </a:lnTo>
                <a:lnTo>
                  <a:pt x="197676" y="965419"/>
                </a:lnTo>
                <a:lnTo>
                  <a:pt x="257715" y="988436"/>
                </a:lnTo>
                <a:lnTo>
                  <a:pt x="334677" y="1009559"/>
                </a:lnTo>
                <a:lnTo>
                  <a:pt x="379017" y="1019324"/>
                </a:lnTo>
                <a:lnTo>
                  <a:pt x="427005" y="1028509"/>
                </a:lnTo>
                <a:lnTo>
                  <a:pt x="478446" y="1037080"/>
                </a:lnTo>
                <a:lnTo>
                  <a:pt x="533144" y="1045002"/>
                </a:lnTo>
                <a:lnTo>
                  <a:pt x="590906" y="1052240"/>
                </a:lnTo>
                <a:lnTo>
                  <a:pt x="651537" y="1058758"/>
                </a:lnTo>
                <a:lnTo>
                  <a:pt x="714843" y="1064522"/>
                </a:lnTo>
                <a:lnTo>
                  <a:pt x="780629" y="1069495"/>
                </a:lnTo>
                <a:lnTo>
                  <a:pt x="848700" y="1073643"/>
                </a:lnTo>
                <a:lnTo>
                  <a:pt x="918863" y="1076930"/>
                </a:lnTo>
                <a:lnTo>
                  <a:pt x="990922" y="1079322"/>
                </a:lnTo>
                <a:lnTo>
                  <a:pt x="1064683" y="1080783"/>
                </a:lnTo>
                <a:lnTo>
                  <a:pt x="1139952" y="1081278"/>
                </a:lnTo>
                <a:lnTo>
                  <a:pt x="0" y="2370582"/>
                </a:lnTo>
                <a:lnTo>
                  <a:pt x="2652522" y="1081277"/>
                </a:lnTo>
                <a:lnTo>
                  <a:pt x="5173218" y="1081277"/>
                </a:lnTo>
                <a:lnTo>
                  <a:pt x="5248486" y="1080783"/>
                </a:lnTo>
                <a:lnTo>
                  <a:pt x="5322247" y="1079322"/>
                </a:lnTo>
                <a:lnTo>
                  <a:pt x="5394306" y="1076930"/>
                </a:lnTo>
                <a:lnTo>
                  <a:pt x="5464469" y="1073643"/>
                </a:lnTo>
                <a:lnTo>
                  <a:pt x="5532540" y="1069495"/>
                </a:lnTo>
                <a:lnTo>
                  <a:pt x="5598326" y="1064522"/>
                </a:lnTo>
                <a:lnTo>
                  <a:pt x="5661632" y="1058758"/>
                </a:lnTo>
                <a:lnTo>
                  <a:pt x="5722263" y="1052240"/>
                </a:lnTo>
                <a:lnTo>
                  <a:pt x="5780025" y="1045002"/>
                </a:lnTo>
                <a:lnTo>
                  <a:pt x="5834723" y="1037080"/>
                </a:lnTo>
                <a:lnTo>
                  <a:pt x="5886164" y="1028509"/>
                </a:lnTo>
                <a:lnTo>
                  <a:pt x="5934152" y="1019324"/>
                </a:lnTo>
                <a:lnTo>
                  <a:pt x="5978492" y="1009559"/>
                </a:lnTo>
                <a:lnTo>
                  <a:pt x="6018991" y="999252"/>
                </a:lnTo>
                <a:lnTo>
                  <a:pt x="6087686" y="977146"/>
                </a:lnTo>
                <a:lnTo>
                  <a:pt x="6138681" y="953289"/>
                </a:lnTo>
                <a:lnTo>
                  <a:pt x="6170418" y="927961"/>
                </a:lnTo>
                <a:lnTo>
                  <a:pt x="6181344" y="901445"/>
                </a:lnTo>
                <a:lnTo>
                  <a:pt x="6181344" y="180593"/>
                </a:lnTo>
                <a:lnTo>
                  <a:pt x="6157054" y="140976"/>
                </a:lnTo>
                <a:lnTo>
                  <a:pt x="6115493" y="116210"/>
                </a:lnTo>
                <a:lnTo>
                  <a:pt x="6055454" y="93083"/>
                </a:lnTo>
                <a:lnTo>
                  <a:pt x="5978492" y="71875"/>
                </a:lnTo>
                <a:lnTo>
                  <a:pt x="5934152" y="62077"/>
                </a:lnTo>
                <a:lnTo>
                  <a:pt x="5886164" y="52863"/>
                </a:lnTo>
                <a:lnTo>
                  <a:pt x="5834723" y="44268"/>
                </a:lnTo>
                <a:lnTo>
                  <a:pt x="5780025" y="36327"/>
                </a:lnTo>
                <a:lnTo>
                  <a:pt x="5722263" y="29073"/>
                </a:lnTo>
                <a:lnTo>
                  <a:pt x="5661632" y="22543"/>
                </a:lnTo>
                <a:lnTo>
                  <a:pt x="5598326" y="16771"/>
                </a:lnTo>
                <a:lnTo>
                  <a:pt x="5532540" y="11791"/>
                </a:lnTo>
                <a:lnTo>
                  <a:pt x="5464469" y="7639"/>
                </a:lnTo>
                <a:lnTo>
                  <a:pt x="5394306" y="4349"/>
                </a:lnTo>
                <a:lnTo>
                  <a:pt x="5322247" y="1956"/>
                </a:lnTo>
                <a:lnTo>
                  <a:pt x="5248486" y="494"/>
                </a:lnTo>
                <a:lnTo>
                  <a:pt x="5173218" y="0"/>
                </a:lnTo>
                <a:lnTo>
                  <a:pt x="11399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5301" y="1685798"/>
            <a:ext cx="8710930" cy="189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346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Most </a:t>
            </a:r>
            <a:r>
              <a:rPr dirty="0" sz="2800">
                <a:latin typeface="Tahoma"/>
                <a:cs typeface="Tahoma"/>
              </a:rPr>
              <a:t>difficult </a:t>
            </a:r>
            <a:r>
              <a:rPr dirty="0" sz="2800" spc="-5">
                <a:latin typeface="Tahoma"/>
                <a:cs typeface="Tahoma"/>
              </a:rPr>
              <a:t>steps: </a:t>
            </a:r>
            <a:r>
              <a:rPr dirty="0" sz="2800">
                <a:latin typeface="Tahoma"/>
                <a:cs typeface="Tahoma"/>
              </a:rPr>
              <a:t>must </a:t>
            </a:r>
            <a:r>
              <a:rPr dirty="0" sz="2800" spc="-5">
                <a:latin typeface="Tahoma"/>
                <a:cs typeface="Tahoma"/>
              </a:rPr>
              <a:t>choose </a:t>
            </a:r>
            <a:r>
              <a:rPr dirty="0" sz="2800">
                <a:latin typeface="Tahoma"/>
                <a:cs typeface="Tahoma"/>
              </a:rPr>
              <a:t>models </a:t>
            </a:r>
            <a:r>
              <a:rPr dirty="0" sz="2800" spc="-5">
                <a:latin typeface="Tahoma"/>
                <a:cs typeface="Tahoma"/>
              </a:rPr>
              <a:t>which </a:t>
            </a:r>
            <a:r>
              <a:rPr dirty="0" sz="2800">
                <a:latin typeface="Tahoma"/>
                <a:cs typeface="Tahoma"/>
              </a:rPr>
              <a:t>are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Tahoma"/>
                <a:cs typeface="Tahoma"/>
              </a:rPr>
              <a:t>efficiently computable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3333CC"/>
                </a:solidFill>
                <a:latin typeface="Tahoma"/>
                <a:cs typeface="Tahoma"/>
              </a:rPr>
              <a:t>relevant</a:t>
            </a:r>
            <a:r>
              <a:rPr dirty="0" sz="280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490980">
              <a:lnSpc>
                <a:spcPct val="100000"/>
              </a:lnSpc>
              <a:spcBef>
                <a:spcPts val="2090"/>
              </a:spcBef>
            </a:pPr>
            <a:r>
              <a:rPr dirty="0" sz="2400" spc="-5">
                <a:latin typeface="Tahoma"/>
                <a:cs typeface="Tahoma"/>
              </a:rPr>
              <a:t>Discussion </a:t>
            </a:r>
            <a:r>
              <a:rPr dirty="0" sz="2400">
                <a:latin typeface="Tahoma"/>
                <a:cs typeface="Tahoma"/>
              </a:rPr>
              <a:t>question: What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effects</a:t>
            </a:r>
            <a:endParaRPr sz="2400">
              <a:latin typeface="Tahoma"/>
              <a:cs typeface="Tahoma"/>
            </a:endParaRPr>
          </a:p>
          <a:p>
            <a:pPr marL="69850">
              <a:lnSpc>
                <a:spcPct val="100000"/>
              </a:lnSpc>
              <a:spcBef>
                <a:spcPts val="185"/>
              </a:spcBef>
              <a:tabLst>
                <a:tab pos="4225290" algn="l"/>
              </a:tabLst>
            </a:pPr>
            <a:r>
              <a:rPr dirty="0" sz="1800" spc="-5">
                <a:latin typeface="Tahoma"/>
                <a:cs typeface="Tahoma"/>
              </a:rPr>
              <a:t>F(S) </a:t>
            </a:r>
            <a:r>
              <a:rPr dirty="0" sz="1800">
                <a:latin typeface="Tahoma"/>
                <a:cs typeface="Tahoma"/>
              </a:rPr>
              <a:t>must</a:t>
            </a:r>
            <a:r>
              <a:rPr dirty="0" sz="1800" spc="-160">
                <a:latin typeface="Tahoma"/>
                <a:cs typeface="Tahoma"/>
              </a:rPr>
              <a:t> </a:t>
            </a:r>
            <a:r>
              <a:rPr dirty="0" baseline="4629" sz="3600" spc="-832">
                <a:latin typeface="Tahoma"/>
                <a:cs typeface="Tahoma"/>
              </a:rPr>
              <a:t>s</a:t>
            </a:r>
            <a:r>
              <a:rPr dirty="0" sz="1800" spc="-555">
                <a:latin typeface="Tahoma"/>
                <a:cs typeface="Tahoma"/>
              </a:rPr>
              <a:t>b</a:t>
            </a:r>
            <a:r>
              <a:rPr dirty="0" baseline="4629" sz="3600" spc="-832">
                <a:latin typeface="Tahoma"/>
                <a:cs typeface="Tahoma"/>
              </a:rPr>
              <a:t>h</a:t>
            </a:r>
            <a:r>
              <a:rPr dirty="0" sz="1800" spc="-555">
                <a:latin typeface="Tahoma"/>
                <a:cs typeface="Tahoma"/>
              </a:rPr>
              <a:t>e                                     </a:t>
            </a:r>
            <a:r>
              <a:rPr dirty="0" baseline="4629" sz="3600" spc="-667">
                <a:latin typeface="Tahoma"/>
                <a:cs typeface="Tahoma"/>
              </a:rPr>
              <a:t>o</a:t>
            </a:r>
            <a:r>
              <a:rPr dirty="0" sz="1800" spc="-445">
                <a:latin typeface="Tahoma"/>
                <a:cs typeface="Tahoma"/>
              </a:rPr>
              <a:t>co</a:t>
            </a:r>
            <a:r>
              <a:rPr dirty="0" baseline="4629" sz="3600" spc="-667">
                <a:latin typeface="Tahoma"/>
                <a:cs typeface="Tahoma"/>
              </a:rPr>
              <a:t>u</a:t>
            </a:r>
            <a:r>
              <a:rPr dirty="0" sz="1800" spc="-445">
                <a:latin typeface="Tahoma"/>
                <a:cs typeface="Tahoma"/>
              </a:rPr>
              <a:t>m</a:t>
            </a:r>
            <a:r>
              <a:rPr dirty="0" baseline="4629" sz="3600" spc="-667">
                <a:latin typeface="Tahoma"/>
                <a:cs typeface="Tahoma"/>
              </a:rPr>
              <a:t>ld</a:t>
            </a:r>
            <a:r>
              <a:rPr dirty="0" sz="1800" spc="-445">
                <a:latin typeface="Tahoma"/>
                <a:cs typeface="Tahoma"/>
              </a:rPr>
              <a:t>pu</a:t>
            </a:r>
            <a:r>
              <a:rPr dirty="0" baseline="4629" sz="3600" spc="-667">
                <a:latin typeface="Tahoma"/>
                <a:cs typeface="Tahoma"/>
              </a:rPr>
              <a:t>b</a:t>
            </a:r>
            <a:r>
              <a:rPr dirty="0" sz="1800" spc="-445">
                <a:latin typeface="Tahoma"/>
                <a:cs typeface="Tahoma"/>
              </a:rPr>
              <a:t>ta</a:t>
            </a:r>
            <a:r>
              <a:rPr dirty="0" baseline="4629" sz="3600" spc="-667">
                <a:latin typeface="Tahoma"/>
                <a:cs typeface="Tahoma"/>
              </a:rPr>
              <a:t>e</a:t>
            </a:r>
            <a:r>
              <a:rPr dirty="0" sz="1800" spc="-445">
                <a:latin typeface="Tahoma"/>
                <a:cs typeface="Tahoma"/>
              </a:rPr>
              <a:t>ble</a:t>
            </a:r>
            <a:r>
              <a:rPr dirty="0" baseline="4629" sz="3600" spc="-667">
                <a:latin typeface="Tahoma"/>
                <a:cs typeface="Tahoma"/>
              </a:rPr>
              <a:t>tr</a:t>
            </a:r>
            <a:r>
              <a:rPr dirty="0" sz="1800" spc="-445">
                <a:latin typeface="Tahoma"/>
                <a:cs typeface="Tahoma"/>
              </a:rPr>
              <a:t>a</a:t>
            </a:r>
            <a:r>
              <a:rPr dirty="0" baseline="4629" sz="3600" spc="-667">
                <a:latin typeface="Tahoma"/>
                <a:cs typeface="Tahoma"/>
              </a:rPr>
              <a:t>e</a:t>
            </a:r>
            <a:r>
              <a:rPr dirty="0" sz="1800" spc="-445">
                <a:latin typeface="Tahoma"/>
                <a:cs typeface="Tahoma"/>
              </a:rPr>
              <a:t>s</a:t>
            </a:r>
            <a:r>
              <a:rPr dirty="0" baseline="4629" sz="3600" spc="-667">
                <a:latin typeface="Tahoma"/>
                <a:cs typeface="Tahoma"/>
              </a:rPr>
              <a:t>a</a:t>
            </a:r>
            <a:r>
              <a:rPr dirty="0" sz="1800" spc="-445">
                <a:latin typeface="Tahoma"/>
                <a:cs typeface="Tahoma"/>
              </a:rPr>
              <a:t>f</a:t>
            </a:r>
            <a:r>
              <a:rPr dirty="0" baseline="4629" sz="3600" spc="-667">
                <a:latin typeface="Tahoma"/>
                <a:cs typeface="Tahoma"/>
              </a:rPr>
              <a:t>t</a:t>
            </a:r>
            <a:r>
              <a:rPr dirty="0" sz="1800" spc="-445">
                <a:latin typeface="Tahoma"/>
                <a:cs typeface="Tahoma"/>
              </a:rPr>
              <a:t>u</a:t>
            </a:r>
            <a:r>
              <a:rPr dirty="0" baseline="4629" sz="3600" spc="-667">
                <a:latin typeface="Tahoma"/>
                <a:cs typeface="Tahoma"/>
              </a:rPr>
              <a:t>e</a:t>
            </a:r>
            <a:r>
              <a:rPr dirty="0" sz="1800" spc="-445">
                <a:latin typeface="Tahoma"/>
                <a:cs typeface="Tahoma"/>
              </a:rPr>
              <a:t>n</a:t>
            </a:r>
            <a:r>
              <a:rPr dirty="0" baseline="4629" sz="3600" spc="-667">
                <a:latin typeface="Tahoma"/>
                <a:cs typeface="Tahoma"/>
              </a:rPr>
              <a:t>d</a:t>
            </a:r>
            <a:r>
              <a:rPr dirty="0" sz="1800" spc="-445">
                <a:latin typeface="Tahoma"/>
                <a:cs typeface="Tahoma"/>
              </a:rPr>
              <a:t>ctio</a:t>
            </a:r>
            <a:r>
              <a:rPr dirty="0" baseline="4629" sz="3600" spc="-667">
                <a:latin typeface="Tahoma"/>
                <a:cs typeface="Tahoma"/>
              </a:rPr>
              <a:t>w</a:t>
            </a:r>
            <a:r>
              <a:rPr dirty="0" sz="1800" spc="-445">
                <a:latin typeface="Tahoma"/>
                <a:cs typeface="Tahoma"/>
              </a:rPr>
              <a:t>n</a:t>
            </a:r>
            <a:r>
              <a:rPr dirty="0" baseline="4629" sz="3600" spc="-667">
                <a:latin typeface="Tahoma"/>
                <a:cs typeface="Tahoma"/>
              </a:rPr>
              <a:t>it</a:t>
            </a:r>
            <a:r>
              <a:rPr dirty="0" sz="1800" spc="-445">
                <a:latin typeface="Tahoma"/>
                <a:cs typeface="Tahoma"/>
              </a:rPr>
              <a:t>o</a:t>
            </a:r>
            <a:r>
              <a:rPr dirty="0" baseline="4629" sz="3600" spc="-667">
                <a:latin typeface="Tahoma"/>
                <a:cs typeface="Tahoma"/>
              </a:rPr>
              <a:t>h</a:t>
            </a:r>
            <a:r>
              <a:rPr dirty="0" sz="1800" spc="-445">
                <a:latin typeface="Tahoma"/>
                <a:cs typeface="Tahoma"/>
              </a:rPr>
              <a:t>f	</a:t>
            </a:r>
            <a:r>
              <a:rPr dirty="0" baseline="4629" sz="3600" spc="-442">
                <a:latin typeface="Tahoma"/>
                <a:cs typeface="Tahoma"/>
              </a:rPr>
              <a:t>each</a:t>
            </a:r>
            <a:r>
              <a:rPr dirty="0" sz="1800" spc="-295">
                <a:latin typeface="Tahoma"/>
                <a:cs typeface="Tahoma"/>
              </a:rPr>
              <a:t>An</a:t>
            </a:r>
            <a:r>
              <a:rPr dirty="0" baseline="4629" sz="3600" spc="-442">
                <a:latin typeface="Tahoma"/>
                <a:cs typeface="Tahoma"/>
              </a:rPr>
              <a:t>t</a:t>
            </a:r>
            <a:r>
              <a:rPr dirty="0" sz="1800" spc="-295">
                <a:latin typeface="Tahoma"/>
                <a:cs typeface="Tahoma"/>
              </a:rPr>
              <a:t>y</a:t>
            </a:r>
            <a:r>
              <a:rPr dirty="0" baseline="4629" sz="3600" spc="-442">
                <a:latin typeface="Tahoma"/>
                <a:cs typeface="Tahoma"/>
              </a:rPr>
              <a:t>e</a:t>
            </a:r>
            <a:r>
              <a:rPr dirty="0" sz="1800" spc="-295">
                <a:latin typeface="Tahoma"/>
                <a:cs typeface="Tahoma"/>
              </a:rPr>
              <a:t>s</a:t>
            </a:r>
            <a:r>
              <a:rPr dirty="0" baseline="4629" sz="3600" spc="-442">
                <a:latin typeface="Tahoma"/>
                <a:cs typeface="Tahoma"/>
              </a:rPr>
              <a:t>c</a:t>
            </a:r>
            <a:r>
              <a:rPr dirty="0" sz="1800" spc="-295">
                <a:latin typeface="Tahoma"/>
                <a:cs typeface="Tahoma"/>
              </a:rPr>
              <a:t>im</a:t>
            </a:r>
            <a:r>
              <a:rPr dirty="0" baseline="4629" sz="3600" spc="-442">
                <a:latin typeface="Tahoma"/>
                <a:cs typeface="Tahoma"/>
              </a:rPr>
              <a:t>h</a:t>
            </a:r>
            <a:r>
              <a:rPr dirty="0" sz="1800" spc="-295">
                <a:latin typeface="Tahoma"/>
                <a:cs typeface="Tahoma"/>
              </a:rPr>
              <a:t>p</a:t>
            </a:r>
            <a:r>
              <a:rPr dirty="0" baseline="4629" sz="3600" spc="-442">
                <a:latin typeface="Tahoma"/>
                <a:cs typeface="Tahoma"/>
              </a:rPr>
              <a:t>n</a:t>
            </a:r>
            <a:r>
              <a:rPr dirty="0" sz="1800" spc="-295">
                <a:latin typeface="Tahoma"/>
                <a:cs typeface="Tahoma"/>
              </a:rPr>
              <a:t>l</a:t>
            </a:r>
            <a:r>
              <a:rPr dirty="0" baseline="4629" sz="3600" spc="-442">
                <a:latin typeface="Tahoma"/>
                <a:cs typeface="Tahoma"/>
              </a:rPr>
              <a:t>i</a:t>
            </a:r>
            <a:r>
              <a:rPr dirty="0" sz="1800" spc="-295">
                <a:latin typeface="Tahoma"/>
                <a:cs typeface="Tahoma"/>
              </a:rPr>
              <a:t>if</a:t>
            </a:r>
            <a:r>
              <a:rPr dirty="0" baseline="4629" sz="3600" spc="-442">
                <a:latin typeface="Tahoma"/>
                <a:cs typeface="Tahoma"/>
              </a:rPr>
              <a:t>q</a:t>
            </a:r>
            <a:r>
              <a:rPr dirty="0" sz="1800" spc="-295">
                <a:latin typeface="Tahoma"/>
                <a:cs typeface="Tahoma"/>
              </a:rPr>
              <a:t>y</a:t>
            </a:r>
            <a:r>
              <a:rPr dirty="0" baseline="4629" sz="3600" spc="-442">
                <a:latin typeface="Tahoma"/>
                <a:cs typeface="Tahoma"/>
              </a:rPr>
              <a:t>u</a:t>
            </a:r>
            <a:r>
              <a:rPr dirty="0" sz="1800" spc="-295">
                <a:latin typeface="Tahoma"/>
                <a:cs typeface="Tahoma"/>
              </a:rPr>
              <a:t>in</a:t>
            </a:r>
            <a:r>
              <a:rPr dirty="0" baseline="4629" sz="3600" spc="-442">
                <a:latin typeface="Tahoma"/>
                <a:cs typeface="Tahoma"/>
              </a:rPr>
              <a:t>e</a:t>
            </a:r>
            <a:r>
              <a:rPr dirty="0" sz="1800" spc="-295">
                <a:latin typeface="Tahoma"/>
                <a:cs typeface="Tahoma"/>
              </a:rPr>
              <a:t>g</a:t>
            </a:r>
            <a:r>
              <a:rPr dirty="0" baseline="4629" sz="3600" spc="-442">
                <a:latin typeface="Tahoma"/>
                <a:cs typeface="Tahoma"/>
              </a:rPr>
              <a:t>?</a:t>
            </a:r>
            <a:r>
              <a:rPr dirty="0" sz="1800" spc="-295">
                <a:latin typeface="Tahoma"/>
                <a:cs typeface="Tahoma"/>
              </a:rPr>
              <a:t>assumptions </a:t>
            </a:r>
            <a:r>
              <a:rPr dirty="0" sz="1800" spc="-5">
                <a:latin typeface="Tahoma"/>
                <a:cs typeface="Tahoma"/>
              </a:rPr>
              <a:t>should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not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036" y="640334"/>
            <a:ext cx="7298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Computing the score</a:t>
            </a:r>
            <a:r>
              <a:rPr dirty="0" sz="44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function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575" y="1540255"/>
            <a:ext cx="7196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Method 1 (Frequentist, hypothesis </a:t>
            </a:r>
            <a:r>
              <a:rPr dirty="0" sz="2400" spc="-5">
                <a:latin typeface="Tahoma"/>
                <a:cs typeface="Tahoma"/>
              </a:rPr>
              <a:t>testing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approach):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624" y="2046224"/>
            <a:ext cx="2159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Use likelihood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ratio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038" y="2299716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 h="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8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98681" y="2293696"/>
            <a:ext cx="123571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25">
                <a:latin typeface="Times New Roman"/>
                <a:cs typeface="Times New Roman"/>
              </a:rPr>
              <a:t>Pr(</a:t>
            </a:r>
            <a:r>
              <a:rPr dirty="0" sz="1650" spc="25" i="1">
                <a:latin typeface="Times New Roman"/>
                <a:cs typeface="Times New Roman"/>
              </a:rPr>
              <a:t>Data</a:t>
            </a:r>
            <a:r>
              <a:rPr dirty="0" sz="1650" spc="-120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|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85" i="1">
                <a:latin typeface="Times New Roman"/>
                <a:cs typeface="Times New Roman"/>
              </a:rPr>
              <a:t>H</a:t>
            </a:r>
            <a:r>
              <a:rPr dirty="0" baseline="-23391" sz="1425" spc="127">
                <a:latin typeface="Times New Roman"/>
                <a:cs typeface="Times New Roman"/>
              </a:rPr>
              <a:t>0</a:t>
            </a:r>
            <a:r>
              <a:rPr dirty="0" baseline="-23391" sz="1425" spc="-97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191" y="1991945"/>
            <a:ext cx="21570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5353" sz="2475" spc="22" i="1">
                <a:latin typeface="Times New Roman"/>
                <a:cs typeface="Times New Roman"/>
              </a:rPr>
              <a:t>F</a:t>
            </a:r>
            <a:r>
              <a:rPr dirty="0" baseline="-35353" sz="2475" spc="-359" i="1">
                <a:latin typeface="Times New Roman"/>
                <a:cs typeface="Times New Roman"/>
              </a:rPr>
              <a:t> </a:t>
            </a:r>
            <a:r>
              <a:rPr dirty="0" baseline="-35353" sz="2475" spc="67">
                <a:latin typeface="Times New Roman"/>
                <a:cs typeface="Times New Roman"/>
              </a:rPr>
              <a:t>(</a:t>
            </a:r>
            <a:r>
              <a:rPr dirty="0" baseline="-35353" sz="2475" spc="67" i="1">
                <a:latin typeface="Times New Roman"/>
                <a:cs typeface="Times New Roman"/>
              </a:rPr>
              <a:t>S</a:t>
            </a:r>
            <a:r>
              <a:rPr dirty="0" baseline="-35353" sz="2475" spc="-390" i="1">
                <a:latin typeface="Times New Roman"/>
                <a:cs typeface="Times New Roman"/>
              </a:rPr>
              <a:t> </a:t>
            </a:r>
            <a:r>
              <a:rPr dirty="0" baseline="-35353" sz="2475" spc="15">
                <a:latin typeface="Times New Roman"/>
                <a:cs typeface="Times New Roman"/>
              </a:rPr>
              <a:t>)</a:t>
            </a:r>
            <a:r>
              <a:rPr dirty="0" baseline="-35353" sz="2475" spc="-67">
                <a:latin typeface="Times New Roman"/>
                <a:cs typeface="Times New Roman"/>
              </a:rPr>
              <a:t> </a:t>
            </a:r>
            <a:r>
              <a:rPr dirty="0" baseline="-35353" sz="2475" spc="22">
                <a:latin typeface="Symbol"/>
                <a:cs typeface="Symbol"/>
              </a:rPr>
              <a:t></a:t>
            </a:r>
            <a:r>
              <a:rPr dirty="0" baseline="-35353" sz="2475" spc="165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Times New Roman"/>
                <a:cs typeface="Times New Roman"/>
              </a:rPr>
              <a:t>Pr(</a:t>
            </a:r>
            <a:r>
              <a:rPr dirty="0" sz="1650" spc="25" i="1">
                <a:latin typeface="Times New Roman"/>
                <a:cs typeface="Times New Roman"/>
              </a:rPr>
              <a:t>Data</a:t>
            </a:r>
            <a:r>
              <a:rPr dirty="0" sz="1650" spc="-110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|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H</a:t>
            </a:r>
            <a:r>
              <a:rPr dirty="0" baseline="-23391" sz="1425" spc="60">
                <a:latin typeface="Times New Roman"/>
                <a:cs typeface="Times New Roman"/>
              </a:rPr>
              <a:t>1</a:t>
            </a:r>
            <a:r>
              <a:rPr dirty="0" baseline="-23391" sz="1425" spc="-195">
                <a:latin typeface="Times New Roman"/>
                <a:cs typeface="Times New Roman"/>
              </a:rPr>
              <a:t> 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45" i="1">
                <a:latin typeface="Times New Roman"/>
                <a:cs typeface="Times New Roman"/>
              </a:rPr>
              <a:t>S</a:t>
            </a:r>
            <a:r>
              <a:rPr dirty="0" sz="1650" spc="-26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096" y="2692400"/>
            <a:ext cx="4256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Method 2 (Bayesian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approach):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6624" y="3197606"/>
            <a:ext cx="27584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Use posterior probability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97958" y="3450335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624" y="0"/>
                </a:lnTo>
              </a:path>
            </a:pathLst>
          </a:custGeom>
          <a:ln w="8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09138" y="3142455"/>
            <a:ext cx="304355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5353" sz="2475" spc="22" i="1">
                <a:latin typeface="Times New Roman"/>
                <a:cs typeface="Times New Roman"/>
              </a:rPr>
              <a:t>F</a:t>
            </a:r>
            <a:r>
              <a:rPr dirty="0" baseline="-35353" sz="2475" spc="-359" i="1">
                <a:latin typeface="Times New Roman"/>
                <a:cs typeface="Times New Roman"/>
              </a:rPr>
              <a:t> </a:t>
            </a:r>
            <a:r>
              <a:rPr dirty="0" baseline="-35353" sz="2475" spc="67">
                <a:latin typeface="Times New Roman"/>
                <a:cs typeface="Times New Roman"/>
              </a:rPr>
              <a:t>(</a:t>
            </a:r>
            <a:r>
              <a:rPr dirty="0" baseline="-35353" sz="2475" spc="67" i="1">
                <a:latin typeface="Times New Roman"/>
                <a:cs typeface="Times New Roman"/>
              </a:rPr>
              <a:t>S</a:t>
            </a:r>
            <a:r>
              <a:rPr dirty="0" baseline="-35353" sz="2475" spc="-382" i="1">
                <a:latin typeface="Times New Roman"/>
                <a:cs typeface="Times New Roman"/>
              </a:rPr>
              <a:t> </a:t>
            </a:r>
            <a:r>
              <a:rPr dirty="0" baseline="-35353" sz="2475" spc="15">
                <a:latin typeface="Times New Roman"/>
                <a:cs typeface="Times New Roman"/>
              </a:rPr>
              <a:t>)</a:t>
            </a:r>
            <a:r>
              <a:rPr dirty="0" baseline="-35353" sz="2475" spc="-67">
                <a:latin typeface="Times New Roman"/>
                <a:cs typeface="Times New Roman"/>
              </a:rPr>
              <a:t> </a:t>
            </a:r>
            <a:r>
              <a:rPr dirty="0" baseline="-35353" sz="2475" spc="22">
                <a:latin typeface="Symbol"/>
                <a:cs typeface="Symbol"/>
              </a:rPr>
              <a:t></a:t>
            </a:r>
            <a:r>
              <a:rPr dirty="0" baseline="-35353" sz="2475" spc="172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Times New Roman"/>
                <a:cs typeface="Times New Roman"/>
              </a:rPr>
              <a:t>Pr(</a:t>
            </a:r>
            <a:r>
              <a:rPr dirty="0" sz="1650" spc="25" i="1">
                <a:latin typeface="Times New Roman"/>
                <a:cs typeface="Times New Roman"/>
              </a:rPr>
              <a:t>Data</a:t>
            </a:r>
            <a:r>
              <a:rPr dirty="0" sz="1650" spc="-105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|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H</a:t>
            </a:r>
            <a:r>
              <a:rPr dirty="0" baseline="-23391" sz="1425" spc="60">
                <a:latin typeface="Times New Roman"/>
                <a:cs typeface="Times New Roman"/>
              </a:rPr>
              <a:t>1</a:t>
            </a:r>
            <a:r>
              <a:rPr dirty="0" baseline="-23391" sz="1425" spc="-195">
                <a:latin typeface="Times New Roman"/>
                <a:cs typeface="Times New Roman"/>
              </a:rPr>
              <a:t> 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45" i="1">
                <a:latin typeface="Times New Roman"/>
                <a:cs typeface="Times New Roman"/>
              </a:rPr>
              <a:t>S</a:t>
            </a:r>
            <a:r>
              <a:rPr dirty="0" sz="1650" spc="-26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))</a:t>
            </a:r>
            <a:r>
              <a:rPr dirty="0" sz="1650" spc="-195">
                <a:latin typeface="Times New Roman"/>
                <a:cs typeface="Times New Roman"/>
              </a:rPr>
              <a:t> </a:t>
            </a:r>
            <a:r>
              <a:rPr dirty="0" sz="1650" spc="40">
                <a:latin typeface="Times New Roman"/>
                <a:cs typeface="Times New Roman"/>
              </a:rPr>
              <a:t>Pr(</a:t>
            </a:r>
            <a:r>
              <a:rPr dirty="0" sz="1650" spc="40" i="1">
                <a:latin typeface="Times New Roman"/>
                <a:cs typeface="Times New Roman"/>
              </a:rPr>
              <a:t>H</a:t>
            </a:r>
            <a:r>
              <a:rPr dirty="0" baseline="-23391" sz="1425" spc="60">
                <a:latin typeface="Times New Roman"/>
                <a:cs typeface="Times New Roman"/>
              </a:rPr>
              <a:t>1</a:t>
            </a:r>
            <a:r>
              <a:rPr dirty="0" baseline="-23391" sz="1425" spc="-195">
                <a:latin typeface="Times New Roman"/>
                <a:cs typeface="Times New Roman"/>
              </a:rPr>
              <a:t> 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45" i="1">
                <a:latin typeface="Times New Roman"/>
                <a:cs typeface="Times New Roman"/>
              </a:rPr>
              <a:t>S</a:t>
            </a:r>
            <a:r>
              <a:rPr dirty="0" sz="1650" spc="-260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73823" y="2878073"/>
            <a:ext cx="360680" cy="287655"/>
          </a:xfrm>
          <a:custGeom>
            <a:avLst/>
            <a:gdLst/>
            <a:ahLst/>
            <a:cxnLst/>
            <a:rect l="l" t="t" r="r" b="b"/>
            <a:pathLst>
              <a:path w="360679" h="287655">
                <a:moveTo>
                  <a:pt x="0" y="287274"/>
                </a:moveTo>
                <a:lnTo>
                  <a:pt x="360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52971" y="2517648"/>
            <a:ext cx="2642235" cy="33718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457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latin typeface="Tahoma"/>
                <a:cs typeface="Tahoma"/>
              </a:rPr>
              <a:t>Prior </a:t>
            </a:r>
            <a:r>
              <a:rPr dirty="0" sz="1600">
                <a:latin typeface="Tahoma"/>
                <a:cs typeface="Tahoma"/>
              </a:rPr>
              <a:t>probability of </a:t>
            </a:r>
            <a:r>
              <a:rPr dirty="0" sz="1600" spc="-5">
                <a:latin typeface="Tahoma"/>
                <a:cs typeface="Tahoma"/>
              </a:rPr>
              <a:t>region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403097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9300" y="3444216"/>
            <a:ext cx="8298815" cy="346900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24120">
              <a:lnSpc>
                <a:spcPct val="100000"/>
              </a:lnSpc>
              <a:spcBef>
                <a:spcPts val="130"/>
              </a:spcBef>
            </a:pPr>
            <a:r>
              <a:rPr dirty="0" sz="1650" spc="30">
                <a:latin typeface="Times New Roman"/>
                <a:cs typeface="Times New Roman"/>
              </a:rPr>
              <a:t>Pr(</a:t>
            </a:r>
            <a:r>
              <a:rPr dirty="0" sz="1650" spc="30" i="1">
                <a:latin typeface="Times New Roman"/>
                <a:cs typeface="Times New Roman"/>
              </a:rPr>
              <a:t>Data</a:t>
            </a:r>
            <a:r>
              <a:rPr dirty="0" sz="1650" spc="3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What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do </a:t>
            </a:r>
            <a:r>
              <a:rPr dirty="0" sz="2400" spc="-5">
                <a:latin typeface="Tahoma"/>
                <a:cs typeface="Tahoma"/>
              </a:rPr>
              <a:t>when each </a:t>
            </a:r>
            <a:r>
              <a:rPr dirty="0" sz="2400">
                <a:latin typeface="Tahoma"/>
                <a:cs typeface="Tahoma"/>
              </a:rPr>
              <a:t>hypothesis has a parameter </a:t>
            </a:r>
            <a:r>
              <a:rPr dirty="0" sz="2400" spc="-5">
                <a:latin typeface="Tahoma"/>
                <a:cs typeface="Tahoma"/>
              </a:rPr>
              <a:t>space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5">
                <a:latin typeface="Symbol"/>
                <a:cs typeface="Symbol"/>
              </a:rPr>
              <a:t></a:t>
            </a:r>
            <a:r>
              <a:rPr dirty="0" sz="2400" spc="-5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 marL="267335">
              <a:lnSpc>
                <a:spcPct val="100000"/>
              </a:lnSpc>
              <a:spcBef>
                <a:spcPts val="1670"/>
              </a:spcBef>
            </a:pPr>
            <a:r>
              <a:rPr dirty="0" sz="2400">
                <a:latin typeface="Tahoma"/>
                <a:cs typeface="Tahoma"/>
              </a:rPr>
              <a:t>Method A (Maximum likelihood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approach)</a:t>
            </a:r>
            <a:endParaRPr sz="2400">
              <a:latin typeface="Tahoma"/>
              <a:cs typeface="Tahoma"/>
            </a:endParaRPr>
          </a:p>
          <a:p>
            <a:pPr marL="1442085">
              <a:lnSpc>
                <a:spcPct val="100000"/>
              </a:lnSpc>
              <a:spcBef>
                <a:spcPts val="640"/>
              </a:spcBef>
            </a:pPr>
            <a:r>
              <a:rPr dirty="0" sz="2150" spc="35">
                <a:latin typeface="Times New Roman"/>
                <a:cs typeface="Times New Roman"/>
              </a:rPr>
              <a:t>Pr(</a:t>
            </a:r>
            <a:r>
              <a:rPr dirty="0" sz="2150" spc="35" i="1">
                <a:latin typeface="Times New Roman"/>
                <a:cs typeface="Times New Roman"/>
              </a:rPr>
              <a:t>Data</a:t>
            </a:r>
            <a:r>
              <a:rPr dirty="0" sz="2150" spc="-130" i="1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|</a:t>
            </a:r>
            <a:r>
              <a:rPr dirty="0" sz="2150" spc="-55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H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Times New Roman"/>
                <a:cs typeface="Times New Roman"/>
              </a:rPr>
              <a:t>max</a:t>
            </a:r>
            <a:r>
              <a:rPr dirty="0" baseline="-22633" sz="2025" spc="37" i="1">
                <a:latin typeface="Symbol"/>
                <a:cs typeface="Symbol"/>
              </a:rPr>
              <a:t></a:t>
            </a:r>
            <a:r>
              <a:rPr dirty="0" baseline="-24444" sz="1875" spc="37">
                <a:latin typeface="Symbol"/>
                <a:cs typeface="Symbol"/>
              </a:rPr>
              <a:t></a:t>
            </a:r>
            <a:r>
              <a:rPr dirty="0" baseline="-24444" sz="1875" spc="37">
                <a:latin typeface="Times New Roman"/>
                <a:cs typeface="Times New Roman"/>
              </a:rPr>
              <a:t>(</a:t>
            </a:r>
            <a:r>
              <a:rPr dirty="0" baseline="-24444" sz="1875" spc="-262">
                <a:latin typeface="Times New Roman"/>
                <a:cs typeface="Times New Roman"/>
              </a:rPr>
              <a:t> </a:t>
            </a:r>
            <a:r>
              <a:rPr dirty="0" baseline="-24444" sz="1875" spc="22" i="1">
                <a:latin typeface="Times New Roman"/>
                <a:cs typeface="Times New Roman"/>
              </a:rPr>
              <a:t>H</a:t>
            </a:r>
            <a:r>
              <a:rPr dirty="0" baseline="-24444" sz="1875" spc="-97" i="1">
                <a:latin typeface="Times New Roman"/>
                <a:cs typeface="Times New Roman"/>
              </a:rPr>
              <a:t> </a:t>
            </a:r>
            <a:r>
              <a:rPr dirty="0" baseline="-24444" sz="1875" spc="7">
                <a:latin typeface="Times New Roman"/>
                <a:cs typeface="Times New Roman"/>
              </a:rPr>
              <a:t>)</a:t>
            </a:r>
            <a:r>
              <a:rPr dirty="0" baseline="-24444" sz="1875" spc="315">
                <a:latin typeface="Times New Roman"/>
                <a:cs typeface="Times New Roman"/>
              </a:rPr>
              <a:t> </a:t>
            </a:r>
            <a:r>
              <a:rPr dirty="0" sz="2150" spc="35">
                <a:latin typeface="Times New Roman"/>
                <a:cs typeface="Times New Roman"/>
              </a:rPr>
              <a:t>Pr(</a:t>
            </a:r>
            <a:r>
              <a:rPr dirty="0" sz="2150" spc="35" i="1">
                <a:latin typeface="Times New Roman"/>
                <a:cs typeface="Times New Roman"/>
              </a:rPr>
              <a:t>Data</a:t>
            </a:r>
            <a:r>
              <a:rPr dirty="0" sz="2150" spc="-130" i="1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|</a:t>
            </a:r>
            <a:r>
              <a:rPr dirty="0" sz="2150" spc="-55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H</a:t>
            </a:r>
            <a:r>
              <a:rPr dirty="0" sz="2150" spc="-275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,</a:t>
            </a:r>
            <a:r>
              <a:rPr dirty="0" sz="2300" spc="10" i="1">
                <a:latin typeface="Symbol"/>
                <a:cs typeface="Symbol"/>
              </a:rPr>
              <a:t></a:t>
            </a:r>
            <a:r>
              <a:rPr dirty="0" sz="2300" spc="-285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339090">
              <a:lnSpc>
                <a:spcPct val="100000"/>
              </a:lnSpc>
              <a:spcBef>
                <a:spcPts val="1655"/>
              </a:spcBef>
            </a:pPr>
            <a:r>
              <a:rPr dirty="0" sz="2400">
                <a:latin typeface="Tahoma"/>
                <a:cs typeface="Tahoma"/>
              </a:rPr>
              <a:t>Method B (Marginal likelihood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approach)</a:t>
            </a:r>
            <a:endParaRPr sz="2400">
              <a:latin typeface="Tahoma"/>
              <a:cs typeface="Tahoma"/>
            </a:endParaRPr>
          </a:p>
          <a:p>
            <a:pPr marL="1511935">
              <a:lnSpc>
                <a:spcPct val="100000"/>
              </a:lnSpc>
              <a:spcBef>
                <a:spcPts val="75"/>
              </a:spcBef>
              <a:tabLst>
                <a:tab pos="3385820" algn="l"/>
              </a:tabLst>
            </a:pPr>
            <a:r>
              <a:rPr dirty="0" sz="2100" spc="25">
                <a:latin typeface="Times New Roman"/>
                <a:cs typeface="Times New Roman"/>
              </a:rPr>
              <a:t>Pr(</a:t>
            </a:r>
            <a:r>
              <a:rPr dirty="0" sz="2100" spc="25" i="1">
                <a:latin typeface="Times New Roman"/>
                <a:cs typeface="Times New Roman"/>
              </a:rPr>
              <a:t>Data </a:t>
            </a:r>
            <a:r>
              <a:rPr dirty="0" sz="2100">
                <a:latin typeface="Times New Roman"/>
                <a:cs typeface="Times New Roman"/>
              </a:rPr>
              <a:t>| </a:t>
            </a:r>
            <a:r>
              <a:rPr dirty="0" sz="2100" spc="5" i="1">
                <a:latin typeface="Times New Roman"/>
                <a:cs typeface="Times New Roman"/>
              </a:rPr>
              <a:t>H</a:t>
            </a:r>
            <a:r>
              <a:rPr dirty="0" sz="2100" spc="-42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Symbol"/>
                <a:cs typeface="Symbol"/>
              </a:rPr>
              <a:t></a:t>
            </a:r>
            <a:r>
              <a:rPr dirty="0" sz="2100" spc="5">
                <a:latin typeface="Times New Roman"/>
                <a:cs typeface="Times New Roman"/>
              </a:rPr>
              <a:t>	</a:t>
            </a:r>
            <a:r>
              <a:rPr dirty="0" baseline="-13227" sz="4725" spc="7">
                <a:latin typeface="Symbol"/>
                <a:cs typeface="Symbol"/>
              </a:rPr>
              <a:t></a:t>
            </a:r>
            <a:r>
              <a:rPr dirty="0" baseline="-13227" sz="4725" spc="-690">
                <a:latin typeface="Times New Roman"/>
                <a:cs typeface="Times New Roman"/>
              </a:rPr>
              <a:t> </a:t>
            </a:r>
            <a:r>
              <a:rPr dirty="0" sz="2100" spc="25">
                <a:latin typeface="Times New Roman"/>
                <a:cs typeface="Times New Roman"/>
              </a:rPr>
              <a:t>Pr(</a:t>
            </a:r>
            <a:r>
              <a:rPr dirty="0" sz="2100" spc="25" i="1">
                <a:latin typeface="Times New Roman"/>
                <a:cs typeface="Times New Roman"/>
              </a:rPr>
              <a:t>Data</a:t>
            </a:r>
            <a:r>
              <a:rPr dirty="0" sz="2100" spc="-13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|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 spc="5" i="1">
                <a:latin typeface="Times New Roman"/>
                <a:cs typeface="Times New Roman"/>
              </a:rPr>
              <a:t>H</a:t>
            </a:r>
            <a:r>
              <a:rPr dirty="0" sz="2100" spc="-275" i="1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,</a:t>
            </a:r>
            <a:r>
              <a:rPr dirty="0" sz="2200" spc="10" i="1">
                <a:latin typeface="Symbol"/>
                <a:cs typeface="Symbol"/>
              </a:rPr>
              <a:t></a:t>
            </a:r>
            <a:r>
              <a:rPr dirty="0" sz="2200" spc="-27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245">
                <a:latin typeface="Times New Roman"/>
                <a:cs typeface="Times New Roman"/>
              </a:rPr>
              <a:t> </a:t>
            </a:r>
            <a:r>
              <a:rPr dirty="0" sz="2100" spc="-40">
                <a:latin typeface="Times New Roman"/>
                <a:cs typeface="Times New Roman"/>
              </a:rPr>
              <a:t>Pr(</a:t>
            </a:r>
            <a:r>
              <a:rPr dirty="0" sz="2200" spc="-40" i="1">
                <a:latin typeface="Symbol"/>
                <a:cs typeface="Symbol"/>
              </a:rPr>
              <a:t></a:t>
            </a:r>
            <a:r>
              <a:rPr dirty="0" sz="2200" spc="-27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algn="ctr" marR="1423035">
              <a:lnSpc>
                <a:spcPct val="100000"/>
              </a:lnSpc>
              <a:spcBef>
                <a:spcPts val="360"/>
              </a:spcBef>
            </a:pPr>
            <a:r>
              <a:rPr dirty="0" sz="1300" spc="25" i="1">
                <a:latin typeface="Symbol"/>
                <a:cs typeface="Symbol"/>
              </a:rPr>
              <a:t></a:t>
            </a:r>
            <a:r>
              <a:rPr dirty="0" sz="1200" spc="25">
                <a:latin typeface="Symbol"/>
                <a:cs typeface="Symbol"/>
              </a:rPr>
              <a:t></a:t>
            </a:r>
            <a:r>
              <a:rPr dirty="0" sz="1200" spc="25">
                <a:latin typeface="Times New Roman"/>
                <a:cs typeface="Times New Roman"/>
              </a:rPr>
              <a:t>(</a:t>
            </a:r>
            <a:r>
              <a:rPr dirty="0" sz="1200" spc="-250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H </a:t>
            </a:r>
            <a:r>
              <a:rPr dirty="0" sz="1200" spc="1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036" y="640334"/>
            <a:ext cx="7298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Computing the score</a:t>
            </a:r>
            <a:r>
              <a:rPr dirty="0" sz="44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function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575" y="1540255"/>
            <a:ext cx="7196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Method 1 (Frequentist, hypothesis </a:t>
            </a:r>
            <a:r>
              <a:rPr dirty="0" sz="2400" spc="-5">
                <a:latin typeface="Tahoma"/>
                <a:cs typeface="Tahoma"/>
              </a:rPr>
              <a:t>testing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approach):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624" y="2046224"/>
            <a:ext cx="2159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Use likelihood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ratio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038" y="2299716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 h="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88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98668" y="2293597"/>
            <a:ext cx="123571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25">
                <a:latin typeface="Times New Roman"/>
                <a:cs typeface="Times New Roman"/>
              </a:rPr>
              <a:t>Pr(</a:t>
            </a:r>
            <a:r>
              <a:rPr dirty="0" sz="1650" spc="25" i="1">
                <a:latin typeface="Times New Roman"/>
                <a:cs typeface="Times New Roman"/>
              </a:rPr>
              <a:t>Data</a:t>
            </a:r>
            <a:r>
              <a:rPr dirty="0" sz="1650" spc="-120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|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85" i="1">
                <a:latin typeface="Times New Roman"/>
                <a:cs typeface="Times New Roman"/>
              </a:rPr>
              <a:t>H</a:t>
            </a:r>
            <a:r>
              <a:rPr dirty="0" baseline="-23391" sz="1425" spc="127">
                <a:latin typeface="Times New Roman"/>
                <a:cs typeface="Times New Roman"/>
              </a:rPr>
              <a:t>0</a:t>
            </a:r>
            <a:r>
              <a:rPr dirty="0" baseline="-23391" sz="1425" spc="-97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186" y="1991835"/>
            <a:ext cx="21570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5353" sz="2475" spc="22" i="1">
                <a:latin typeface="Times New Roman"/>
                <a:cs typeface="Times New Roman"/>
              </a:rPr>
              <a:t>F</a:t>
            </a:r>
            <a:r>
              <a:rPr dirty="0" baseline="-35353" sz="2475" spc="-359" i="1">
                <a:latin typeface="Times New Roman"/>
                <a:cs typeface="Times New Roman"/>
              </a:rPr>
              <a:t> </a:t>
            </a:r>
            <a:r>
              <a:rPr dirty="0" baseline="-35353" sz="2475" spc="67">
                <a:latin typeface="Times New Roman"/>
                <a:cs typeface="Times New Roman"/>
              </a:rPr>
              <a:t>(</a:t>
            </a:r>
            <a:r>
              <a:rPr dirty="0" baseline="-35353" sz="2475" spc="67" i="1">
                <a:latin typeface="Times New Roman"/>
                <a:cs typeface="Times New Roman"/>
              </a:rPr>
              <a:t>S</a:t>
            </a:r>
            <a:r>
              <a:rPr dirty="0" baseline="-35353" sz="2475" spc="-390" i="1">
                <a:latin typeface="Times New Roman"/>
                <a:cs typeface="Times New Roman"/>
              </a:rPr>
              <a:t> </a:t>
            </a:r>
            <a:r>
              <a:rPr dirty="0" baseline="-35353" sz="2475" spc="15">
                <a:latin typeface="Times New Roman"/>
                <a:cs typeface="Times New Roman"/>
              </a:rPr>
              <a:t>)</a:t>
            </a:r>
            <a:r>
              <a:rPr dirty="0" baseline="-35353" sz="2475" spc="-67">
                <a:latin typeface="Times New Roman"/>
                <a:cs typeface="Times New Roman"/>
              </a:rPr>
              <a:t> </a:t>
            </a:r>
            <a:r>
              <a:rPr dirty="0" baseline="-35353" sz="2475" spc="22">
                <a:latin typeface="Symbol"/>
                <a:cs typeface="Symbol"/>
              </a:rPr>
              <a:t></a:t>
            </a:r>
            <a:r>
              <a:rPr dirty="0" baseline="-35353" sz="2475" spc="165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Times New Roman"/>
                <a:cs typeface="Times New Roman"/>
              </a:rPr>
              <a:t>Pr(</a:t>
            </a:r>
            <a:r>
              <a:rPr dirty="0" sz="1650" spc="25" i="1">
                <a:latin typeface="Times New Roman"/>
                <a:cs typeface="Times New Roman"/>
              </a:rPr>
              <a:t>Data</a:t>
            </a:r>
            <a:r>
              <a:rPr dirty="0" sz="1650" spc="-114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|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40" i="1">
                <a:latin typeface="Times New Roman"/>
                <a:cs typeface="Times New Roman"/>
              </a:rPr>
              <a:t>H</a:t>
            </a:r>
            <a:r>
              <a:rPr dirty="0" baseline="-23391" sz="1425" spc="60">
                <a:latin typeface="Times New Roman"/>
                <a:cs typeface="Times New Roman"/>
              </a:rPr>
              <a:t>1</a:t>
            </a:r>
            <a:r>
              <a:rPr dirty="0" baseline="-23391" sz="1425" spc="-187">
                <a:latin typeface="Times New Roman"/>
                <a:cs typeface="Times New Roman"/>
              </a:rPr>
              <a:t> </a:t>
            </a:r>
            <a:r>
              <a:rPr dirty="0" sz="1650" spc="45">
                <a:latin typeface="Times New Roman"/>
                <a:cs typeface="Times New Roman"/>
              </a:rPr>
              <a:t>(</a:t>
            </a:r>
            <a:r>
              <a:rPr dirty="0" sz="1650" spc="45" i="1">
                <a:latin typeface="Times New Roman"/>
                <a:cs typeface="Times New Roman"/>
              </a:rPr>
              <a:t>S</a:t>
            </a:r>
            <a:r>
              <a:rPr dirty="0" sz="1650" spc="-265" i="1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))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69" y="4697296"/>
            <a:ext cx="5768340" cy="90678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latin typeface="Tahoma"/>
                <a:cs typeface="Tahoma"/>
              </a:rPr>
              <a:t>Method A (Maximum likelihood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approach)</a:t>
            </a:r>
            <a:endParaRPr sz="2400">
              <a:latin typeface="Tahoma"/>
              <a:cs typeface="Tahoma"/>
            </a:endParaRPr>
          </a:p>
          <a:p>
            <a:pPr marL="1212215">
              <a:lnSpc>
                <a:spcPct val="100000"/>
              </a:lnSpc>
              <a:spcBef>
                <a:spcPts val="640"/>
              </a:spcBef>
            </a:pPr>
            <a:r>
              <a:rPr dirty="0" sz="2150" spc="35">
                <a:latin typeface="Times New Roman"/>
                <a:cs typeface="Times New Roman"/>
              </a:rPr>
              <a:t>Pr(</a:t>
            </a:r>
            <a:r>
              <a:rPr dirty="0" sz="2150" spc="35" i="1">
                <a:latin typeface="Times New Roman"/>
                <a:cs typeface="Times New Roman"/>
              </a:rPr>
              <a:t>Data</a:t>
            </a:r>
            <a:r>
              <a:rPr dirty="0" sz="2150" spc="-135" i="1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|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H</a:t>
            </a:r>
            <a:r>
              <a:rPr dirty="0" sz="2150" spc="-245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35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Times New Roman"/>
                <a:cs typeface="Times New Roman"/>
              </a:rPr>
              <a:t>max</a:t>
            </a:r>
            <a:r>
              <a:rPr dirty="0" baseline="-22633" sz="2025" spc="37" i="1">
                <a:latin typeface="Symbol"/>
                <a:cs typeface="Symbol"/>
              </a:rPr>
              <a:t></a:t>
            </a:r>
            <a:r>
              <a:rPr dirty="0" baseline="-24444" sz="1875" spc="37">
                <a:latin typeface="Symbol"/>
                <a:cs typeface="Symbol"/>
              </a:rPr>
              <a:t></a:t>
            </a:r>
            <a:r>
              <a:rPr dirty="0" baseline="-24444" sz="1875" spc="37">
                <a:latin typeface="Times New Roman"/>
                <a:cs typeface="Times New Roman"/>
              </a:rPr>
              <a:t>(</a:t>
            </a:r>
            <a:r>
              <a:rPr dirty="0" baseline="-24444" sz="1875" spc="-262">
                <a:latin typeface="Times New Roman"/>
                <a:cs typeface="Times New Roman"/>
              </a:rPr>
              <a:t> </a:t>
            </a:r>
            <a:r>
              <a:rPr dirty="0" baseline="-24444" sz="1875" spc="22" i="1">
                <a:latin typeface="Times New Roman"/>
                <a:cs typeface="Times New Roman"/>
              </a:rPr>
              <a:t>H</a:t>
            </a:r>
            <a:r>
              <a:rPr dirty="0" baseline="-24444" sz="1875" spc="-104" i="1">
                <a:latin typeface="Times New Roman"/>
                <a:cs typeface="Times New Roman"/>
              </a:rPr>
              <a:t> </a:t>
            </a:r>
            <a:r>
              <a:rPr dirty="0" baseline="-24444" sz="1875" spc="7">
                <a:latin typeface="Times New Roman"/>
                <a:cs typeface="Times New Roman"/>
              </a:rPr>
              <a:t>)</a:t>
            </a:r>
            <a:r>
              <a:rPr dirty="0" baseline="-24444" sz="1875" spc="307">
                <a:latin typeface="Times New Roman"/>
                <a:cs typeface="Times New Roman"/>
              </a:rPr>
              <a:t> </a:t>
            </a:r>
            <a:r>
              <a:rPr dirty="0" sz="2150" spc="35">
                <a:latin typeface="Times New Roman"/>
                <a:cs typeface="Times New Roman"/>
              </a:rPr>
              <a:t>Pr(</a:t>
            </a:r>
            <a:r>
              <a:rPr dirty="0" sz="2150" spc="35" i="1">
                <a:latin typeface="Times New Roman"/>
                <a:cs typeface="Times New Roman"/>
              </a:rPr>
              <a:t>Data</a:t>
            </a:r>
            <a:r>
              <a:rPr dirty="0" sz="2150" spc="-135" i="1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|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25" i="1">
                <a:latin typeface="Times New Roman"/>
                <a:cs typeface="Times New Roman"/>
              </a:rPr>
              <a:t>H</a:t>
            </a:r>
            <a:r>
              <a:rPr dirty="0" sz="2150" spc="-275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,</a:t>
            </a:r>
            <a:r>
              <a:rPr dirty="0" sz="2300" spc="10" i="1">
                <a:latin typeface="Symbol"/>
                <a:cs typeface="Symbol"/>
              </a:rPr>
              <a:t></a:t>
            </a:r>
            <a:r>
              <a:rPr dirty="0" sz="2300" spc="-290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377" y="2806445"/>
            <a:ext cx="6840855" cy="15621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algn="ctr" marL="119380" marR="107314" indent="-1270">
              <a:lnSpc>
                <a:spcPct val="100000"/>
              </a:lnSpc>
              <a:spcBef>
                <a:spcPts val="375"/>
              </a:spcBef>
            </a:pPr>
            <a:r>
              <a:rPr dirty="0" sz="2400">
                <a:latin typeface="Tahoma"/>
                <a:cs typeface="Tahoma"/>
              </a:rPr>
              <a:t>Most </a:t>
            </a:r>
            <a:r>
              <a:rPr dirty="0" sz="2400" spc="-5">
                <a:latin typeface="Tahoma"/>
                <a:cs typeface="Tahoma"/>
              </a:rPr>
              <a:t>common </a:t>
            </a:r>
            <a:r>
              <a:rPr dirty="0" sz="2400">
                <a:latin typeface="Tahoma"/>
                <a:cs typeface="Tahoma"/>
              </a:rPr>
              <a:t>(frequentist) approach: use  likelihood </a:t>
            </a:r>
            <a:r>
              <a:rPr dirty="0" sz="2400" spc="-5">
                <a:latin typeface="Tahoma"/>
                <a:cs typeface="Tahoma"/>
              </a:rPr>
              <a:t>ratio statistic, with </a:t>
            </a:r>
            <a:r>
              <a:rPr dirty="0" sz="2400">
                <a:latin typeface="Tahoma"/>
                <a:cs typeface="Tahoma"/>
              </a:rPr>
              <a:t>maximum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likelihood  </a:t>
            </a:r>
            <a:r>
              <a:rPr dirty="0" sz="2400" spc="-5">
                <a:latin typeface="Tahoma"/>
                <a:cs typeface="Tahoma"/>
              </a:rPr>
              <a:t>estimates </a:t>
            </a:r>
            <a:r>
              <a:rPr dirty="0" sz="2400">
                <a:latin typeface="Tahoma"/>
                <a:cs typeface="Tahoma"/>
              </a:rPr>
              <a:t>of any </a:t>
            </a:r>
            <a:r>
              <a:rPr dirty="0" sz="2400" spc="-5">
                <a:latin typeface="Tahoma"/>
                <a:cs typeface="Tahoma"/>
              </a:rPr>
              <a:t>free </a:t>
            </a:r>
            <a:r>
              <a:rPr dirty="0" sz="2400">
                <a:latin typeface="Tahoma"/>
                <a:cs typeface="Tahoma"/>
              </a:rPr>
              <a:t>parameters, and </a:t>
            </a:r>
            <a:r>
              <a:rPr dirty="0" sz="2400" spc="-5">
                <a:latin typeface="Tahoma"/>
                <a:cs typeface="Tahoma"/>
              </a:rPr>
              <a:t>compute  statistical significance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randomization.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555" y="516889"/>
            <a:ext cx="740346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57225" marR="5080" indent="-645160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5.	Find the most anomalous regions,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i.e.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those regions S with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highest</a:t>
            </a:r>
            <a:r>
              <a:rPr dirty="0" sz="3200" spc="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85798"/>
            <a:ext cx="76777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ahoma"/>
                <a:cs typeface="Tahoma"/>
              </a:rPr>
              <a:t>Naïve approach: </a:t>
            </a:r>
            <a:r>
              <a:rPr dirty="0" sz="2800" spc="-5">
                <a:latin typeface="Tahoma"/>
                <a:cs typeface="Tahoma"/>
              </a:rPr>
              <a:t>compute F(S) for each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spatial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02" y="2112502"/>
            <a:ext cx="14281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ahoma"/>
                <a:cs typeface="Tahoma"/>
              </a:rPr>
              <a:t>region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1" y="2625323"/>
            <a:ext cx="7512684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Better </a:t>
            </a:r>
            <a:r>
              <a:rPr dirty="0" sz="2800">
                <a:latin typeface="Tahoma"/>
                <a:cs typeface="Tahoma"/>
              </a:rPr>
              <a:t>approach: apply </a:t>
            </a:r>
            <a:r>
              <a:rPr dirty="0" sz="2800" spc="-5">
                <a:latin typeface="Tahoma"/>
                <a:cs typeface="Tahoma"/>
              </a:rPr>
              <a:t>fancy </a:t>
            </a:r>
            <a:r>
              <a:rPr dirty="0" sz="2800">
                <a:latin typeface="Tahoma"/>
                <a:cs typeface="Tahoma"/>
              </a:rPr>
              <a:t>algorithms (e.g.  Kulldorf’s </a:t>
            </a:r>
            <a:r>
              <a:rPr dirty="0" sz="2800">
                <a:solidFill>
                  <a:srgbClr val="9A009A"/>
                </a:solidFill>
                <a:latin typeface="Tahoma"/>
                <a:cs typeface="Tahoma"/>
              </a:rPr>
              <a:t>SatScan </a:t>
            </a:r>
            <a:r>
              <a:rPr dirty="0" sz="2800">
                <a:latin typeface="Tahoma"/>
                <a:cs typeface="Tahoma"/>
              </a:rPr>
              <a:t>or </a:t>
            </a:r>
            <a:r>
              <a:rPr dirty="0" sz="2800" spc="-5">
                <a:latin typeface="Tahoma"/>
                <a:cs typeface="Tahoma"/>
              </a:rPr>
              <a:t>the </a:t>
            </a:r>
            <a:r>
              <a:rPr dirty="0" sz="2800" spc="-5">
                <a:solidFill>
                  <a:srgbClr val="3333CC"/>
                </a:solidFill>
                <a:latin typeface="Tahoma"/>
                <a:cs typeface="Tahoma"/>
              </a:rPr>
              <a:t>fast spatial scan 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algorithm (Neill and Moore, KDD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2004).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8773" y="2302001"/>
            <a:ext cx="4066540" cy="36703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1800" spc="-5">
                <a:latin typeface="Tahoma"/>
                <a:cs typeface="Tahoma"/>
              </a:rPr>
              <a:t>Problem: </a:t>
            </a:r>
            <a:r>
              <a:rPr dirty="0" sz="1800">
                <a:latin typeface="Tahoma"/>
                <a:cs typeface="Tahoma"/>
              </a:rPr>
              <a:t>millions of </a:t>
            </a:r>
            <a:r>
              <a:rPr dirty="0" sz="1800" spc="-5">
                <a:latin typeface="Tahoma"/>
                <a:cs typeface="Tahoma"/>
              </a:rPr>
              <a:t>regions to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search!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21073" y="2302001"/>
            <a:ext cx="647700" cy="215900"/>
          </a:xfrm>
          <a:custGeom>
            <a:avLst/>
            <a:gdLst/>
            <a:ahLst/>
            <a:cxnLst/>
            <a:rect l="l" t="t" r="r" b="b"/>
            <a:pathLst>
              <a:path w="647700" h="215900">
                <a:moveTo>
                  <a:pt x="647700" y="21564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555" y="516889"/>
            <a:ext cx="740346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57225" marR="5080" indent="-645160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5.	Find the most anomalous regions,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i.e. 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those regions S with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highest</a:t>
            </a:r>
            <a:r>
              <a:rPr dirty="0" sz="3200" spc="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85798"/>
            <a:ext cx="76777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>
                <a:latin typeface="Tahoma"/>
                <a:cs typeface="Tahoma"/>
              </a:rPr>
              <a:t>Naïve approach: </a:t>
            </a:r>
            <a:r>
              <a:rPr dirty="0" sz="2800" spc="-5">
                <a:latin typeface="Tahoma"/>
                <a:cs typeface="Tahoma"/>
              </a:rPr>
              <a:t>compute F(S) for each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spatial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02" y="2112502"/>
            <a:ext cx="14281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ahoma"/>
                <a:cs typeface="Tahoma"/>
              </a:rPr>
              <a:t>region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8773" y="2302001"/>
            <a:ext cx="4066540" cy="36703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1800" spc="-5">
                <a:latin typeface="Tahoma"/>
                <a:cs typeface="Tahoma"/>
              </a:rPr>
              <a:t>Problem: </a:t>
            </a:r>
            <a:r>
              <a:rPr dirty="0" sz="1800">
                <a:latin typeface="Tahoma"/>
                <a:cs typeface="Tahoma"/>
              </a:rPr>
              <a:t>millions of </a:t>
            </a:r>
            <a:r>
              <a:rPr dirty="0" sz="1800" spc="-5">
                <a:latin typeface="Tahoma"/>
                <a:cs typeface="Tahoma"/>
              </a:rPr>
              <a:t>regions to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search!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1073" y="2302001"/>
            <a:ext cx="647700" cy="215900"/>
          </a:xfrm>
          <a:custGeom>
            <a:avLst/>
            <a:gdLst/>
            <a:ahLst/>
            <a:cxnLst/>
            <a:rect l="l" t="t" r="r" b="b"/>
            <a:pathLst>
              <a:path w="647700" h="215900">
                <a:moveTo>
                  <a:pt x="647700" y="21564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6871" y="6660330"/>
            <a:ext cx="240487" cy="24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8639" y="6660330"/>
            <a:ext cx="240487" cy="24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10395" y="6660330"/>
            <a:ext cx="240487" cy="240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649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649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631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631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631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8631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0612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0612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45746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45746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8537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8537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65558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5558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85370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5370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65558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5558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45746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45746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655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655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853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853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051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51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85370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85370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18517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18517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33160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7901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7901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9921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9921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9921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9921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1902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1902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58647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58647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9865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9865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78459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78459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98651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98651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078459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78459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58647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58647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78459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078459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9865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9865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1846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1846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8651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98651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31418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31418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46100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57529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57529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7734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7734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7734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7734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9715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9715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3715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3715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7678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7678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56970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56970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76782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76782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569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569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371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371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569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569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767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767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9659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9659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76782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376782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09929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409929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224344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01578" y="6660330"/>
            <a:ext cx="240487" cy="240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779810" y="6660330"/>
            <a:ext cx="240487" cy="240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058054" y="6660330"/>
            <a:ext cx="240487" cy="240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370430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70430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9024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9024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390242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90242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41005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1005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4967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44967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489683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489683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469871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469871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489683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489683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46987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46987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4967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4967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46987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46987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48968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8968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509495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509495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489683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489683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52283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52283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337283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44628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44628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64440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64440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6444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6444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8425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8425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223876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223876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26388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26388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43688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43688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263881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263881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43688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243688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223876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223876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2436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2436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263881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263881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28369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28369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263881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63881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97028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97028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111392" y="6104763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092300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092300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1121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1121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112112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112112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1319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1319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17154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17154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211553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211553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19136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19136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211553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11553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19136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19136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17154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17154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19136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9136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21155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21155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231365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31365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11553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11553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4470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4470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059051" y="6104763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535659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535659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55547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55547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555471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555471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57566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57566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61528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61528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6549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6549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63510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63510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654912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654912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63510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63510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6152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6152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63510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63510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65491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65491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6747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6747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654912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654912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688059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688059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502576" y="6104763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666871" y="6123641"/>
            <a:ext cx="240487" cy="240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084231" y="5547201"/>
            <a:ext cx="240487" cy="240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337283" y="6780596"/>
            <a:ext cx="238760" cy="119380"/>
          </a:xfrm>
          <a:custGeom>
            <a:avLst/>
            <a:gdLst/>
            <a:ahLst/>
            <a:cxnLst/>
            <a:rect l="l" t="t" r="r" b="b"/>
            <a:pathLst>
              <a:path w="238759" h="119379">
                <a:moveTo>
                  <a:pt x="0" y="119261"/>
                </a:moveTo>
                <a:lnTo>
                  <a:pt x="0" y="0"/>
                </a:lnTo>
                <a:lnTo>
                  <a:pt x="238493" y="0"/>
                </a:lnTo>
                <a:lnTo>
                  <a:pt x="238493" y="119261"/>
                </a:lnTo>
                <a:lnTo>
                  <a:pt x="0" y="11926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833160" y="6661330"/>
            <a:ext cx="238760" cy="119380"/>
          </a:xfrm>
          <a:custGeom>
            <a:avLst/>
            <a:gdLst/>
            <a:ahLst/>
            <a:cxnLst/>
            <a:rect l="l" t="t" r="r" b="b"/>
            <a:pathLst>
              <a:path w="238760" h="119379">
                <a:moveTo>
                  <a:pt x="0" y="119263"/>
                </a:moveTo>
                <a:lnTo>
                  <a:pt x="0" y="0"/>
                </a:lnTo>
                <a:lnTo>
                  <a:pt x="238493" y="0"/>
                </a:lnTo>
                <a:lnTo>
                  <a:pt x="238493" y="119263"/>
                </a:lnTo>
                <a:lnTo>
                  <a:pt x="0" y="119263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005726" y="6661327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59">
                <a:moveTo>
                  <a:pt x="0" y="238531"/>
                </a:moveTo>
                <a:lnTo>
                  <a:pt x="0" y="0"/>
                </a:lnTo>
                <a:lnTo>
                  <a:pt x="119244" y="0"/>
                </a:lnTo>
                <a:lnTo>
                  <a:pt x="119244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224331" y="6720954"/>
            <a:ext cx="238760" cy="119380"/>
          </a:xfrm>
          <a:custGeom>
            <a:avLst/>
            <a:gdLst/>
            <a:ahLst/>
            <a:cxnLst/>
            <a:rect l="l" t="t" r="r" b="b"/>
            <a:pathLst>
              <a:path w="238759" h="119379">
                <a:moveTo>
                  <a:pt x="238493" y="0"/>
                </a:moveTo>
                <a:lnTo>
                  <a:pt x="238493" y="119263"/>
                </a:lnTo>
                <a:lnTo>
                  <a:pt x="0" y="119263"/>
                </a:lnTo>
                <a:lnTo>
                  <a:pt x="0" y="0"/>
                </a:lnTo>
                <a:lnTo>
                  <a:pt x="238493" y="0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111392" y="6104775"/>
            <a:ext cx="238760" cy="159385"/>
          </a:xfrm>
          <a:custGeom>
            <a:avLst/>
            <a:gdLst/>
            <a:ahLst/>
            <a:cxnLst/>
            <a:rect l="l" t="t" r="r" b="b"/>
            <a:pathLst>
              <a:path w="238760" h="159385">
                <a:moveTo>
                  <a:pt x="0" y="159016"/>
                </a:moveTo>
                <a:lnTo>
                  <a:pt x="0" y="0"/>
                </a:lnTo>
                <a:lnTo>
                  <a:pt x="238493" y="0"/>
                </a:lnTo>
                <a:lnTo>
                  <a:pt x="238493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059051" y="6184277"/>
            <a:ext cx="238760" cy="159385"/>
          </a:xfrm>
          <a:custGeom>
            <a:avLst/>
            <a:gdLst/>
            <a:ahLst/>
            <a:cxnLst/>
            <a:rect l="l" t="t" r="r" b="b"/>
            <a:pathLst>
              <a:path w="238759" h="159385">
                <a:moveTo>
                  <a:pt x="0" y="159016"/>
                </a:moveTo>
                <a:lnTo>
                  <a:pt x="0" y="0"/>
                </a:lnTo>
                <a:lnTo>
                  <a:pt x="238493" y="0"/>
                </a:lnTo>
                <a:lnTo>
                  <a:pt x="238493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502576" y="6104763"/>
            <a:ext cx="159385" cy="238760"/>
          </a:xfrm>
          <a:custGeom>
            <a:avLst/>
            <a:gdLst/>
            <a:ahLst/>
            <a:cxnLst/>
            <a:rect l="l" t="t" r="r" b="b"/>
            <a:pathLst>
              <a:path w="159384" h="238760">
                <a:moveTo>
                  <a:pt x="0" y="238531"/>
                </a:moveTo>
                <a:lnTo>
                  <a:pt x="0" y="0"/>
                </a:lnTo>
                <a:lnTo>
                  <a:pt x="158991" y="0"/>
                </a:lnTo>
                <a:lnTo>
                  <a:pt x="158991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210769" y="5786729"/>
            <a:ext cx="914400" cy="318135"/>
          </a:xfrm>
          <a:custGeom>
            <a:avLst/>
            <a:gdLst/>
            <a:ahLst/>
            <a:cxnLst/>
            <a:rect l="l" t="t" r="r" b="b"/>
            <a:pathLst>
              <a:path w="914400" h="318135">
                <a:moveTo>
                  <a:pt x="914196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787108" y="5786729"/>
            <a:ext cx="358140" cy="338455"/>
          </a:xfrm>
          <a:custGeom>
            <a:avLst/>
            <a:gdLst/>
            <a:ahLst/>
            <a:cxnLst/>
            <a:rect l="l" t="t" r="r" b="b"/>
            <a:pathLst>
              <a:path w="358140" h="338454">
                <a:moveTo>
                  <a:pt x="357733" y="0"/>
                </a:moveTo>
                <a:lnTo>
                  <a:pt x="0" y="337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303833" y="5786729"/>
            <a:ext cx="894715" cy="318135"/>
          </a:xfrm>
          <a:custGeom>
            <a:avLst/>
            <a:gdLst/>
            <a:ahLst/>
            <a:cxnLst/>
            <a:rect l="l" t="t" r="r" b="b"/>
            <a:pathLst>
              <a:path w="894715" h="318135">
                <a:moveTo>
                  <a:pt x="0" y="0"/>
                </a:moveTo>
                <a:lnTo>
                  <a:pt x="894334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264082" y="5786729"/>
            <a:ext cx="377825" cy="318135"/>
          </a:xfrm>
          <a:custGeom>
            <a:avLst/>
            <a:gdLst/>
            <a:ahLst/>
            <a:cxnLst/>
            <a:rect l="l" t="t" r="r" b="b"/>
            <a:pathLst>
              <a:path w="377825" h="318135">
                <a:moveTo>
                  <a:pt x="0" y="0"/>
                </a:moveTo>
                <a:lnTo>
                  <a:pt x="377609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932525" y="6343294"/>
            <a:ext cx="198755" cy="318135"/>
          </a:xfrm>
          <a:custGeom>
            <a:avLst/>
            <a:gdLst/>
            <a:ahLst/>
            <a:cxnLst/>
            <a:rect l="l" t="t" r="r" b="b"/>
            <a:pathLst>
              <a:path w="198754" h="318134">
                <a:moveTo>
                  <a:pt x="198742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8257781" y="6343294"/>
            <a:ext cx="198755" cy="318135"/>
          </a:xfrm>
          <a:custGeom>
            <a:avLst/>
            <a:gdLst/>
            <a:ahLst/>
            <a:cxnLst/>
            <a:rect l="l" t="t" r="r" b="b"/>
            <a:pathLst>
              <a:path w="198754" h="318134">
                <a:moveTo>
                  <a:pt x="0" y="0"/>
                </a:moveTo>
                <a:lnTo>
                  <a:pt x="198742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190894" y="666132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389636" y="666132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4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059051" y="6740842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4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860309" y="6740842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4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178292" y="6343294"/>
            <a:ext cx="0" cy="318135"/>
          </a:xfrm>
          <a:custGeom>
            <a:avLst/>
            <a:gdLst/>
            <a:ahLst/>
            <a:cxnLst/>
            <a:rect l="l" t="t" r="r" b="b"/>
            <a:pathLst>
              <a:path w="0" h="318134">
                <a:moveTo>
                  <a:pt x="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210769" y="6343294"/>
            <a:ext cx="0" cy="318135"/>
          </a:xfrm>
          <a:custGeom>
            <a:avLst/>
            <a:gdLst/>
            <a:ahLst/>
            <a:cxnLst/>
            <a:rect l="l" t="t" r="r" b="b"/>
            <a:pathLst>
              <a:path w="0" h="318134">
                <a:moveTo>
                  <a:pt x="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270396" y="6343294"/>
            <a:ext cx="219075" cy="318135"/>
          </a:xfrm>
          <a:custGeom>
            <a:avLst/>
            <a:gdLst/>
            <a:ahLst/>
            <a:cxnLst/>
            <a:rect l="l" t="t" r="r" b="b"/>
            <a:pathLst>
              <a:path w="219075" h="318134">
                <a:moveTo>
                  <a:pt x="0" y="0"/>
                </a:moveTo>
                <a:lnTo>
                  <a:pt x="218617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900060" y="6343294"/>
            <a:ext cx="238760" cy="318135"/>
          </a:xfrm>
          <a:custGeom>
            <a:avLst/>
            <a:gdLst/>
            <a:ahLst/>
            <a:cxnLst/>
            <a:rect l="l" t="t" r="r" b="b"/>
            <a:pathLst>
              <a:path w="238759" h="318134">
                <a:moveTo>
                  <a:pt x="238493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7343584" y="6343294"/>
            <a:ext cx="735965" cy="318135"/>
          </a:xfrm>
          <a:custGeom>
            <a:avLst/>
            <a:gdLst/>
            <a:ahLst/>
            <a:cxnLst/>
            <a:rect l="l" t="t" r="r" b="b"/>
            <a:pathLst>
              <a:path w="735965" h="318134">
                <a:moveTo>
                  <a:pt x="735342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330022" y="6343294"/>
            <a:ext cx="1014094" cy="318135"/>
          </a:xfrm>
          <a:custGeom>
            <a:avLst/>
            <a:gdLst/>
            <a:ahLst/>
            <a:cxnLst/>
            <a:rect l="l" t="t" r="r" b="b"/>
            <a:pathLst>
              <a:path w="1014095" h="318134">
                <a:moveTo>
                  <a:pt x="0" y="0"/>
                </a:moveTo>
                <a:lnTo>
                  <a:pt x="1013574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787121" y="636316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07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065353" y="6343294"/>
            <a:ext cx="537210" cy="318135"/>
          </a:xfrm>
          <a:custGeom>
            <a:avLst/>
            <a:gdLst/>
            <a:ahLst/>
            <a:cxnLst/>
            <a:rect l="l" t="t" r="r" b="b"/>
            <a:pathLst>
              <a:path w="537209" h="318134">
                <a:moveTo>
                  <a:pt x="53660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706565" y="6363169"/>
            <a:ext cx="2540" cy="0"/>
          </a:xfrm>
          <a:custGeom>
            <a:avLst/>
            <a:gdLst/>
            <a:ahLst/>
            <a:cxnLst/>
            <a:rect l="l" t="t" r="r" b="b"/>
            <a:pathLst>
              <a:path w="2540" h="0">
                <a:moveTo>
                  <a:pt x="0" y="0"/>
                </a:moveTo>
                <a:lnTo>
                  <a:pt x="2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210769" y="6363169"/>
            <a:ext cx="497205" cy="298450"/>
          </a:xfrm>
          <a:custGeom>
            <a:avLst/>
            <a:gdLst/>
            <a:ahLst/>
            <a:cxnLst/>
            <a:rect l="l" t="t" r="r" b="b"/>
            <a:pathLst>
              <a:path w="497204" h="298450">
                <a:moveTo>
                  <a:pt x="496849" y="0"/>
                </a:moveTo>
                <a:lnTo>
                  <a:pt x="0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489001" y="6343294"/>
            <a:ext cx="1033780" cy="318135"/>
          </a:xfrm>
          <a:custGeom>
            <a:avLst/>
            <a:gdLst/>
            <a:ahLst/>
            <a:cxnLst/>
            <a:rect l="l" t="t" r="r" b="b"/>
            <a:pathLst>
              <a:path w="1033779" h="318134">
                <a:moveTo>
                  <a:pt x="1033449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787108" y="6661327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59">
                <a:moveTo>
                  <a:pt x="0" y="238531"/>
                </a:moveTo>
                <a:lnTo>
                  <a:pt x="0" y="0"/>
                </a:lnTo>
                <a:lnTo>
                  <a:pt x="119244" y="0"/>
                </a:lnTo>
                <a:lnTo>
                  <a:pt x="119244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502576" y="6661327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59">
                <a:moveTo>
                  <a:pt x="0" y="238531"/>
                </a:moveTo>
                <a:lnTo>
                  <a:pt x="0" y="0"/>
                </a:lnTo>
                <a:lnTo>
                  <a:pt x="119244" y="0"/>
                </a:lnTo>
                <a:lnTo>
                  <a:pt x="119244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747370" y="6124638"/>
            <a:ext cx="159385" cy="238760"/>
          </a:xfrm>
          <a:custGeom>
            <a:avLst/>
            <a:gdLst/>
            <a:ahLst/>
            <a:cxnLst/>
            <a:rect l="l" t="t" r="r" b="b"/>
            <a:pathLst>
              <a:path w="159384" h="238760">
                <a:moveTo>
                  <a:pt x="0" y="238531"/>
                </a:moveTo>
                <a:lnTo>
                  <a:pt x="0" y="0"/>
                </a:lnTo>
                <a:lnTo>
                  <a:pt x="158991" y="0"/>
                </a:lnTo>
                <a:lnTo>
                  <a:pt x="158991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767245" y="6363169"/>
            <a:ext cx="0" cy="298450"/>
          </a:xfrm>
          <a:custGeom>
            <a:avLst/>
            <a:gdLst/>
            <a:ahLst/>
            <a:cxnLst/>
            <a:rect l="l" t="t" r="r" b="b"/>
            <a:pathLst>
              <a:path w="0" h="298450">
                <a:moveTo>
                  <a:pt x="0" y="0"/>
                </a:moveTo>
                <a:lnTo>
                  <a:pt x="0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621828" y="6343294"/>
            <a:ext cx="0" cy="318135"/>
          </a:xfrm>
          <a:custGeom>
            <a:avLst/>
            <a:gdLst/>
            <a:ahLst/>
            <a:cxnLst/>
            <a:rect l="l" t="t" r="r" b="b"/>
            <a:pathLst>
              <a:path w="0" h="318134">
                <a:moveTo>
                  <a:pt x="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681455" y="6343294"/>
            <a:ext cx="497205" cy="318135"/>
          </a:xfrm>
          <a:custGeom>
            <a:avLst/>
            <a:gdLst/>
            <a:ahLst/>
            <a:cxnLst/>
            <a:rect l="l" t="t" r="r" b="b"/>
            <a:pathLst>
              <a:path w="497204" h="318134">
                <a:moveTo>
                  <a:pt x="0" y="0"/>
                </a:moveTo>
                <a:lnTo>
                  <a:pt x="496849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866623" y="6363169"/>
            <a:ext cx="1033780" cy="298450"/>
          </a:xfrm>
          <a:custGeom>
            <a:avLst/>
            <a:gdLst/>
            <a:ahLst/>
            <a:cxnLst/>
            <a:rect l="l" t="t" r="r" b="b"/>
            <a:pathLst>
              <a:path w="1033779" h="298450">
                <a:moveTo>
                  <a:pt x="0" y="0"/>
                </a:moveTo>
                <a:lnTo>
                  <a:pt x="1033449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873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Better </a:t>
            </a:r>
            <a:r>
              <a:rPr dirty="0"/>
              <a:t>approach: apply </a:t>
            </a:r>
            <a:r>
              <a:rPr dirty="0" spc="-5"/>
              <a:t>fancy </a:t>
            </a:r>
            <a:r>
              <a:rPr dirty="0"/>
              <a:t>algorithms (e.g.  Kulldorf’s </a:t>
            </a:r>
            <a:r>
              <a:rPr dirty="0">
                <a:solidFill>
                  <a:srgbClr val="9A009A"/>
                </a:solidFill>
              </a:rPr>
              <a:t>SatScan </a:t>
            </a:r>
            <a:r>
              <a:rPr dirty="0"/>
              <a:t>or </a:t>
            </a:r>
            <a:r>
              <a:rPr dirty="0" spc="-5"/>
              <a:t>the </a:t>
            </a:r>
            <a:r>
              <a:rPr dirty="0" spc="-5">
                <a:solidFill>
                  <a:srgbClr val="3333CC"/>
                </a:solidFill>
              </a:rPr>
              <a:t>fast spatial scan </a:t>
            </a:r>
            <a:r>
              <a:rPr dirty="0" spc="-5"/>
              <a:t> </a:t>
            </a:r>
            <a:r>
              <a:rPr dirty="0"/>
              <a:t>algorithm (Neill and Moore, KDD</a:t>
            </a:r>
            <a:r>
              <a:rPr dirty="0" spc="-30"/>
              <a:t> </a:t>
            </a:r>
            <a:r>
              <a:rPr dirty="0"/>
              <a:t>2004).</a:t>
            </a:r>
          </a:p>
          <a:p>
            <a:pPr algn="ctr" marL="405765" marR="5080">
              <a:lnSpc>
                <a:spcPct val="100000"/>
              </a:lnSpc>
              <a:spcBef>
                <a:spcPts val="1795"/>
              </a:spcBef>
              <a:tabLst>
                <a:tab pos="5850255" algn="l"/>
              </a:tabLst>
            </a:pPr>
            <a:r>
              <a:rPr dirty="0" sz="2000" spc="-5"/>
              <a:t>Start by </a:t>
            </a:r>
            <a:r>
              <a:rPr dirty="0" sz="2000" spc="-10"/>
              <a:t>examining </a:t>
            </a:r>
            <a:r>
              <a:rPr dirty="0" sz="2000" spc="-5"/>
              <a:t>large </a:t>
            </a:r>
            <a:r>
              <a:rPr dirty="0" sz="2000" spc="-10"/>
              <a:t>rectangular</a:t>
            </a:r>
            <a:r>
              <a:rPr dirty="0" sz="2000" spc="170"/>
              <a:t> </a:t>
            </a:r>
            <a:r>
              <a:rPr dirty="0" sz="2000" spc="-10"/>
              <a:t>regions</a:t>
            </a:r>
            <a:r>
              <a:rPr dirty="0" sz="2000" spc="20"/>
              <a:t> </a:t>
            </a:r>
            <a:r>
              <a:rPr dirty="0" sz="2000" spc="-5"/>
              <a:t>S.	If we can show</a:t>
            </a:r>
            <a:r>
              <a:rPr dirty="0" sz="2000" spc="-55"/>
              <a:t> </a:t>
            </a:r>
            <a:r>
              <a:rPr dirty="0" sz="2000" spc="-10"/>
              <a:t>that  </a:t>
            </a:r>
            <a:r>
              <a:rPr dirty="0" sz="2000" spc="-5"/>
              <a:t>none of the </a:t>
            </a:r>
            <a:r>
              <a:rPr dirty="0" sz="2000" spc="-10"/>
              <a:t>smaller rectangles contained </a:t>
            </a:r>
            <a:r>
              <a:rPr dirty="0" sz="2000" spc="-5"/>
              <a:t>in S can have high </a:t>
            </a:r>
            <a:r>
              <a:rPr dirty="0" sz="2000" spc="-10"/>
              <a:t>scores,  </a:t>
            </a:r>
            <a:r>
              <a:rPr dirty="0" sz="2000" spc="-5"/>
              <a:t>we do not need to </a:t>
            </a:r>
            <a:r>
              <a:rPr dirty="0" sz="2000"/>
              <a:t>individually </a:t>
            </a:r>
            <a:r>
              <a:rPr dirty="0" sz="2000" spc="-10"/>
              <a:t>search </a:t>
            </a:r>
            <a:r>
              <a:rPr dirty="0" sz="2000" spc="-5"/>
              <a:t>each of these</a:t>
            </a:r>
            <a:r>
              <a:rPr dirty="0" sz="2000" spc="60"/>
              <a:t> </a:t>
            </a:r>
            <a:r>
              <a:rPr dirty="0" sz="2000" spc="-10"/>
              <a:t>subregions.</a:t>
            </a:r>
            <a:endParaRPr sz="20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 marL="243840" marR="3594735" indent="1270">
              <a:lnSpc>
                <a:spcPct val="100000"/>
              </a:lnSpc>
              <a:spcBef>
                <a:spcPts val="5"/>
              </a:spcBef>
            </a:pPr>
            <a:r>
              <a:rPr dirty="0" sz="2000" spc="-5"/>
              <a:t>Using a multiresolution data structure  (overlap-kd tree) </a:t>
            </a:r>
            <a:r>
              <a:rPr dirty="0" sz="2000" spc="-10"/>
              <a:t>enables </a:t>
            </a:r>
            <a:r>
              <a:rPr dirty="0" sz="2000" spc="-5"/>
              <a:t>us </a:t>
            </a:r>
            <a:r>
              <a:rPr dirty="0" sz="2000" spc="-10"/>
              <a:t>to  efficiently </a:t>
            </a:r>
            <a:r>
              <a:rPr dirty="0" sz="2000" spc="-5"/>
              <a:t>move between searching at  </a:t>
            </a:r>
            <a:r>
              <a:rPr dirty="0" sz="2000" spc="-10"/>
              <a:t>coarse </a:t>
            </a:r>
            <a:r>
              <a:rPr dirty="0" sz="2000" spc="-5"/>
              <a:t>and fine</a:t>
            </a:r>
            <a:r>
              <a:rPr dirty="0" sz="2000"/>
              <a:t> </a:t>
            </a:r>
            <a:r>
              <a:rPr dirty="0" sz="2000" spc="-10"/>
              <a:t>resolutions.</a:t>
            </a:r>
            <a:endParaRPr sz="2000"/>
          </a:p>
        </p:txBody>
      </p:sp>
      <p:sp>
        <p:nvSpPr>
          <p:cNvPr id="310" name="object 310"/>
          <p:cNvSpPr/>
          <p:nvPr/>
        </p:nvSpPr>
        <p:spPr>
          <a:xfrm>
            <a:off x="739901" y="2957322"/>
            <a:ext cx="8422005" cy="4211955"/>
          </a:xfrm>
          <a:custGeom>
            <a:avLst/>
            <a:gdLst/>
            <a:ahLst/>
            <a:cxnLst/>
            <a:rect l="l" t="t" r="r" b="b"/>
            <a:pathLst>
              <a:path w="8422005" h="4211955">
                <a:moveTo>
                  <a:pt x="8015478" y="582929"/>
                </a:moveTo>
                <a:lnTo>
                  <a:pt x="7982664" y="610695"/>
                </a:lnTo>
                <a:lnTo>
                  <a:pt x="7954136" y="640460"/>
                </a:lnTo>
                <a:lnTo>
                  <a:pt x="7926752" y="670798"/>
                </a:lnTo>
                <a:lnTo>
                  <a:pt x="7897368" y="700277"/>
                </a:lnTo>
                <a:lnTo>
                  <a:pt x="7892784" y="714803"/>
                </a:lnTo>
                <a:lnTo>
                  <a:pt x="7888128" y="729614"/>
                </a:lnTo>
                <a:lnTo>
                  <a:pt x="7883330" y="744426"/>
                </a:lnTo>
                <a:lnTo>
                  <a:pt x="7878318" y="758951"/>
                </a:lnTo>
                <a:lnTo>
                  <a:pt x="7875603" y="767655"/>
                </a:lnTo>
                <a:lnTo>
                  <a:pt x="7872603" y="777144"/>
                </a:lnTo>
                <a:lnTo>
                  <a:pt x="7870174" y="784776"/>
                </a:lnTo>
                <a:lnTo>
                  <a:pt x="7869174" y="787907"/>
                </a:lnTo>
                <a:lnTo>
                  <a:pt x="7874208" y="848656"/>
                </a:lnTo>
                <a:lnTo>
                  <a:pt x="7880999" y="899244"/>
                </a:lnTo>
                <a:lnTo>
                  <a:pt x="7893081" y="942212"/>
                </a:lnTo>
                <a:lnTo>
                  <a:pt x="7913990" y="980101"/>
                </a:lnTo>
                <a:lnTo>
                  <a:pt x="7947261" y="1015449"/>
                </a:lnTo>
                <a:lnTo>
                  <a:pt x="7996428" y="1050797"/>
                </a:lnTo>
                <a:lnTo>
                  <a:pt x="8071580" y="1096898"/>
                </a:lnTo>
                <a:lnTo>
                  <a:pt x="8115907" y="1121521"/>
                </a:lnTo>
                <a:lnTo>
                  <a:pt x="8151876" y="1138427"/>
                </a:lnTo>
                <a:lnTo>
                  <a:pt x="8200167" y="1151381"/>
                </a:lnTo>
                <a:lnTo>
                  <a:pt x="8229600" y="1157477"/>
                </a:lnTo>
                <a:lnTo>
                  <a:pt x="8246625" y="1167312"/>
                </a:lnTo>
                <a:lnTo>
                  <a:pt x="8281249" y="1185552"/>
                </a:lnTo>
                <a:lnTo>
                  <a:pt x="8323601" y="1228079"/>
                </a:lnTo>
                <a:lnTo>
                  <a:pt x="8344159" y="1269600"/>
                </a:lnTo>
                <a:lnTo>
                  <a:pt x="8360279" y="1318026"/>
                </a:lnTo>
                <a:lnTo>
                  <a:pt x="8373147" y="1369718"/>
                </a:lnTo>
                <a:lnTo>
                  <a:pt x="8383948" y="1421036"/>
                </a:lnTo>
                <a:lnTo>
                  <a:pt x="8393869" y="1468342"/>
                </a:lnTo>
                <a:lnTo>
                  <a:pt x="8404098" y="1507997"/>
                </a:lnTo>
                <a:lnTo>
                  <a:pt x="8408675" y="1553186"/>
                </a:lnTo>
                <a:lnTo>
                  <a:pt x="8412582" y="1599456"/>
                </a:lnTo>
                <a:lnTo>
                  <a:pt x="8415814" y="1646722"/>
                </a:lnTo>
                <a:lnTo>
                  <a:pt x="8418365" y="1694900"/>
                </a:lnTo>
                <a:lnTo>
                  <a:pt x="8420230" y="1743905"/>
                </a:lnTo>
                <a:lnTo>
                  <a:pt x="8421403" y="1793650"/>
                </a:lnTo>
                <a:lnTo>
                  <a:pt x="8421879" y="1844053"/>
                </a:lnTo>
                <a:lnTo>
                  <a:pt x="8421654" y="1895026"/>
                </a:lnTo>
                <a:lnTo>
                  <a:pt x="8420720" y="1946486"/>
                </a:lnTo>
                <a:lnTo>
                  <a:pt x="8419074" y="1998348"/>
                </a:lnTo>
                <a:lnTo>
                  <a:pt x="8416710" y="2050525"/>
                </a:lnTo>
                <a:lnTo>
                  <a:pt x="8413622" y="2102934"/>
                </a:lnTo>
                <a:lnTo>
                  <a:pt x="8409805" y="2155490"/>
                </a:lnTo>
                <a:lnTo>
                  <a:pt x="8405254" y="2208107"/>
                </a:lnTo>
                <a:lnTo>
                  <a:pt x="8399963" y="2260700"/>
                </a:lnTo>
                <a:lnTo>
                  <a:pt x="8393928" y="2313184"/>
                </a:lnTo>
                <a:lnTo>
                  <a:pt x="8387142" y="2365475"/>
                </a:lnTo>
                <a:lnTo>
                  <a:pt x="8379601" y="2417487"/>
                </a:lnTo>
                <a:lnTo>
                  <a:pt x="8371298" y="2469135"/>
                </a:lnTo>
                <a:lnTo>
                  <a:pt x="8362230" y="2520334"/>
                </a:lnTo>
                <a:lnTo>
                  <a:pt x="8352389" y="2571000"/>
                </a:lnTo>
                <a:lnTo>
                  <a:pt x="8341772" y="2621047"/>
                </a:lnTo>
                <a:lnTo>
                  <a:pt x="8330372" y="2670390"/>
                </a:lnTo>
                <a:lnTo>
                  <a:pt x="8318185" y="2718944"/>
                </a:lnTo>
                <a:lnTo>
                  <a:pt x="8305205" y="2766624"/>
                </a:lnTo>
                <a:lnTo>
                  <a:pt x="8291426" y="2813346"/>
                </a:lnTo>
                <a:lnTo>
                  <a:pt x="8276844" y="2859023"/>
                </a:lnTo>
                <a:lnTo>
                  <a:pt x="8272009" y="2914174"/>
                </a:lnTo>
                <a:lnTo>
                  <a:pt x="8266700" y="2969032"/>
                </a:lnTo>
                <a:lnTo>
                  <a:pt x="8260988" y="3023670"/>
                </a:lnTo>
                <a:lnTo>
                  <a:pt x="8254947" y="3078163"/>
                </a:lnTo>
                <a:lnTo>
                  <a:pt x="8248650" y="3132581"/>
                </a:lnTo>
                <a:lnTo>
                  <a:pt x="8242780" y="3173182"/>
                </a:lnTo>
                <a:lnTo>
                  <a:pt x="8236553" y="3217925"/>
                </a:lnTo>
                <a:lnTo>
                  <a:pt x="8231612" y="3254097"/>
                </a:lnTo>
                <a:lnTo>
                  <a:pt x="8229600" y="3268979"/>
                </a:lnTo>
                <a:lnTo>
                  <a:pt x="8228503" y="3306942"/>
                </a:lnTo>
                <a:lnTo>
                  <a:pt x="8228309" y="3348143"/>
                </a:lnTo>
                <a:lnTo>
                  <a:pt x="8228703" y="3392138"/>
                </a:lnTo>
                <a:lnTo>
                  <a:pt x="8229376" y="3438482"/>
                </a:lnTo>
                <a:lnTo>
                  <a:pt x="8230014" y="3486732"/>
                </a:lnTo>
                <a:lnTo>
                  <a:pt x="8230305" y="3536442"/>
                </a:lnTo>
                <a:lnTo>
                  <a:pt x="8229938" y="3587167"/>
                </a:lnTo>
                <a:lnTo>
                  <a:pt x="8228600" y="3638465"/>
                </a:lnTo>
                <a:lnTo>
                  <a:pt x="8225980" y="3689889"/>
                </a:lnTo>
                <a:lnTo>
                  <a:pt x="8221765" y="3740996"/>
                </a:lnTo>
                <a:lnTo>
                  <a:pt x="8215644" y="3791341"/>
                </a:lnTo>
                <a:lnTo>
                  <a:pt x="8207304" y="3840480"/>
                </a:lnTo>
                <a:lnTo>
                  <a:pt x="8196433" y="3887967"/>
                </a:lnTo>
                <a:lnTo>
                  <a:pt x="8182720" y="3933359"/>
                </a:lnTo>
                <a:lnTo>
                  <a:pt x="8165853" y="3976211"/>
                </a:lnTo>
                <a:lnTo>
                  <a:pt x="8145518" y="4016078"/>
                </a:lnTo>
                <a:lnTo>
                  <a:pt x="8121405" y="4052517"/>
                </a:lnTo>
                <a:lnTo>
                  <a:pt x="8093202" y="4085081"/>
                </a:lnTo>
                <a:lnTo>
                  <a:pt x="8071556" y="4122015"/>
                </a:lnTo>
                <a:lnTo>
                  <a:pt x="8037195" y="4150804"/>
                </a:lnTo>
                <a:lnTo>
                  <a:pt x="7996547" y="4173593"/>
                </a:lnTo>
                <a:lnTo>
                  <a:pt x="7956042" y="4192524"/>
                </a:lnTo>
                <a:lnTo>
                  <a:pt x="7903132" y="4191147"/>
                </a:lnTo>
                <a:lnTo>
                  <a:pt x="7850664" y="4189334"/>
                </a:lnTo>
                <a:lnTo>
                  <a:pt x="7798577" y="4187131"/>
                </a:lnTo>
                <a:lnTo>
                  <a:pt x="7746813" y="4184582"/>
                </a:lnTo>
                <a:lnTo>
                  <a:pt x="7695312" y="4181734"/>
                </a:lnTo>
                <a:lnTo>
                  <a:pt x="7644016" y="4178633"/>
                </a:lnTo>
                <a:lnTo>
                  <a:pt x="7592865" y="4175325"/>
                </a:lnTo>
                <a:lnTo>
                  <a:pt x="7541799" y="4171854"/>
                </a:lnTo>
                <a:lnTo>
                  <a:pt x="7490761" y="4168268"/>
                </a:lnTo>
                <a:lnTo>
                  <a:pt x="7439690" y="4164611"/>
                </a:lnTo>
                <a:lnTo>
                  <a:pt x="7388527" y="4160929"/>
                </a:lnTo>
                <a:lnTo>
                  <a:pt x="7337214" y="4157269"/>
                </a:lnTo>
                <a:lnTo>
                  <a:pt x="7285691" y="4153676"/>
                </a:lnTo>
                <a:lnTo>
                  <a:pt x="7233899" y="4150195"/>
                </a:lnTo>
                <a:lnTo>
                  <a:pt x="7181779" y="4146873"/>
                </a:lnTo>
                <a:lnTo>
                  <a:pt x="7129272" y="4143755"/>
                </a:lnTo>
                <a:lnTo>
                  <a:pt x="7077399" y="4144147"/>
                </a:lnTo>
                <a:lnTo>
                  <a:pt x="7025566" y="4144422"/>
                </a:lnTo>
                <a:lnTo>
                  <a:pt x="6973770" y="4144598"/>
                </a:lnTo>
                <a:lnTo>
                  <a:pt x="6922010" y="4144695"/>
                </a:lnTo>
                <a:lnTo>
                  <a:pt x="6870283" y="4144733"/>
                </a:lnTo>
                <a:lnTo>
                  <a:pt x="6818589" y="4144731"/>
                </a:lnTo>
                <a:lnTo>
                  <a:pt x="6766925" y="4144709"/>
                </a:lnTo>
                <a:lnTo>
                  <a:pt x="6715290" y="4144686"/>
                </a:lnTo>
                <a:lnTo>
                  <a:pt x="6663682" y="4144681"/>
                </a:lnTo>
                <a:lnTo>
                  <a:pt x="6612099" y="4144715"/>
                </a:lnTo>
                <a:lnTo>
                  <a:pt x="6560540" y="4144806"/>
                </a:lnTo>
                <a:lnTo>
                  <a:pt x="6509004" y="4144975"/>
                </a:lnTo>
                <a:lnTo>
                  <a:pt x="6457487" y="4145240"/>
                </a:lnTo>
                <a:lnTo>
                  <a:pt x="6405989" y="4145620"/>
                </a:lnTo>
                <a:lnTo>
                  <a:pt x="6354508" y="4146137"/>
                </a:lnTo>
                <a:lnTo>
                  <a:pt x="6303042" y="4146808"/>
                </a:lnTo>
                <a:lnTo>
                  <a:pt x="6251590" y="4147654"/>
                </a:lnTo>
                <a:lnTo>
                  <a:pt x="6200150" y="4148693"/>
                </a:lnTo>
                <a:lnTo>
                  <a:pt x="6148719" y="4149946"/>
                </a:lnTo>
                <a:lnTo>
                  <a:pt x="6097298" y="4151432"/>
                </a:lnTo>
                <a:lnTo>
                  <a:pt x="6045883" y="4153170"/>
                </a:lnTo>
                <a:lnTo>
                  <a:pt x="5994473" y="4155180"/>
                </a:lnTo>
                <a:lnTo>
                  <a:pt x="5943066" y="4157481"/>
                </a:lnTo>
                <a:lnTo>
                  <a:pt x="5891662" y="4160093"/>
                </a:lnTo>
                <a:lnTo>
                  <a:pt x="5840257" y="4163035"/>
                </a:lnTo>
                <a:lnTo>
                  <a:pt x="5788850" y="4166327"/>
                </a:lnTo>
                <a:lnTo>
                  <a:pt x="5737440" y="4169987"/>
                </a:lnTo>
                <a:lnTo>
                  <a:pt x="5686025" y="4174037"/>
                </a:lnTo>
                <a:lnTo>
                  <a:pt x="5634604" y="4178494"/>
                </a:lnTo>
                <a:lnTo>
                  <a:pt x="5583174" y="4183379"/>
                </a:lnTo>
                <a:lnTo>
                  <a:pt x="5505413" y="4181821"/>
                </a:lnTo>
                <a:lnTo>
                  <a:pt x="5439381" y="4180577"/>
                </a:lnTo>
                <a:lnTo>
                  <a:pt x="5383814" y="4179551"/>
                </a:lnTo>
                <a:lnTo>
                  <a:pt x="5337453" y="4178645"/>
                </a:lnTo>
                <a:lnTo>
                  <a:pt x="5299037" y="4177764"/>
                </a:lnTo>
                <a:lnTo>
                  <a:pt x="5240993" y="4175687"/>
                </a:lnTo>
                <a:lnTo>
                  <a:pt x="5199596" y="4172546"/>
                </a:lnTo>
                <a:lnTo>
                  <a:pt x="5146646" y="4164144"/>
                </a:lnTo>
                <a:lnTo>
                  <a:pt x="5102731" y="4154954"/>
                </a:lnTo>
                <a:lnTo>
                  <a:pt x="5074407" y="4148992"/>
                </a:lnTo>
                <a:lnTo>
                  <a:pt x="5040157" y="4141989"/>
                </a:lnTo>
                <a:lnTo>
                  <a:pt x="4998720" y="4133850"/>
                </a:lnTo>
                <a:lnTo>
                  <a:pt x="4964191" y="4115038"/>
                </a:lnTo>
                <a:lnTo>
                  <a:pt x="4927663" y="4101084"/>
                </a:lnTo>
                <a:lnTo>
                  <a:pt x="4890277" y="4088844"/>
                </a:lnTo>
                <a:lnTo>
                  <a:pt x="4853178" y="4075176"/>
                </a:lnTo>
                <a:lnTo>
                  <a:pt x="4803150" y="4053272"/>
                </a:lnTo>
                <a:lnTo>
                  <a:pt x="4753440" y="4030754"/>
                </a:lnTo>
                <a:lnTo>
                  <a:pt x="4703730" y="4008405"/>
                </a:lnTo>
                <a:lnTo>
                  <a:pt x="4653703" y="3987009"/>
                </a:lnTo>
                <a:lnTo>
                  <a:pt x="4603040" y="3967349"/>
                </a:lnTo>
                <a:lnTo>
                  <a:pt x="4551426" y="3950207"/>
                </a:lnTo>
                <a:lnTo>
                  <a:pt x="4502848" y="3937094"/>
                </a:lnTo>
                <a:lnTo>
                  <a:pt x="4453718" y="3926407"/>
                </a:lnTo>
                <a:lnTo>
                  <a:pt x="4404162" y="3917695"/>
                </a:lnTo>
                <a:lnTo>
                  <a:pt x="4354305" y="3910508"/>
                </a:lnTo>
                <a:lnTo>
                  <a:pt x="4304272" y="3904393"/>
                </a:lnTo>
                <a:lnTo>
                  <a:pt x="4254189" y="3898900"/>
                </a:lnTo>
                <a:lnTo>
                  <a:pt x="4204181" y="3893575"/>
                </a:lnTo>
                <a:lnTo>
                  <a:pt x="4154374" y="3887968"/>
                </a:lnTo>
                <a:lnTo>
                  <a:pt x="4104893" y="3881628"/>
                </a:lnTo>
                <a:lnTo>
                  <a:pt x="4054325" y="3883925"/>
                </a:lnTo>
                <a:lnTo>
                  <a:pt x="4003943" y="3886926"/>
                </a:lnTo>
                <a:lnTo>
                  <a:pt x="3953708" y="3890510"/>
                </a:lnTo>
                <a:lnTo>
                  <a:pt x="3903584" y="3894553"/>
                </a:lnTo>
                <a:lnTo>
                  <a:pt x="3853535" y="3898936"/>
                </a:lnTo>
                <a:lnTo>
                  <a:pt x="3803523" y="3903535"/>
                </a:lnTo>
                <a:lnTo>
                  <a:pt x="3753510" y="3908230"/>
                </a:lnTo>
                <a:lnTo>
                  <a:pt x="3703461" y="3912898"/>
                </a:lnTo>
                <a:lnTo>
                  <a:pt x="3653337" y="3917418"/>
                </a:lnTo>
                <a:lnTo>
                  <a:pt x="3603102" y="3921668"/>
                </a:lnTo>
                <a:lnTo>
                  <a:pt x="3552720" y="3925526"/>
                </a:lnTo>
                <a:lnTo>
                  <a:pt x="3502152" y="3928871"/>
                </a:lnTo>
                <a:lnTo>
                  <a:pt x="3458670" y="3941349"/>
                </a:lnTo>
                <a:lnTo>
                  <a:pt x="3414331" y="3948683"/>
                </a:lnTo>
                <a:lnTo>
                  <a:pt x="3369706" y="3953732"/>
                </a:lnTo>
                <a:lnTo>
                  <a:pt x="3325367" y="3959352"/>
                </a:lnTo>
                <a:lnTo>
                  <a:pt x="3270308" y="3969538"/>
                </a:lnTo>
                <a:lnTo>
                  <a:pt x="3216822" y="3980310"/>
                </a:lnTo>
                <a:lnTo>
                  <a:pt x="3163738" y="3990789"/>
                </a:lnTo>
                <a:lnTo>
                  <a:pt x="3109886" y="4000097"/>
                </a:lnTo>
                <a:lnTo>
                  <a:pt x="3054095" y="4007357"/>
                </a:lnTo>
                <a:lnTo>
                  <a:pt x="3003177" y="4025064"/>
                </a:lnTo>
                <a:lnTo>
                  <a:pt x="2951642" y="4039707"/>
                </a:lnTo>
                <a:lnTo>
                  <a:pt x="2899590" y="4051868"/>
                </a:lnTo>
                <a:lnTo>
                  <a:pt x="2847117" y="4062126"/>
                </a:lnTo>
                <a:lnTo>
                  <a:pt x="2794323" y="4071063"/>
                </a:lnTo>
                <a:lnTo>
                  <a:pt x="2741306" y="4079259"/>
                </a:lnTo>
                <a:lnTo>
                  <a:pt x="2688164" y="4087295"/>
                </a:lnTo>
                <a:lnTo>
                  <a:pt x="2634995" y="4095750"/>
                </a:lnTo>
                <a:lnTo>
                  <a:pt x="2582213" y="4104496"/>
                </a:lnTo>
                <a:lnTo>
                  <a:pt x="2529499" y="4113343"/>
                </a:lnTo>
                <a:lnTo>
                  <a:pt x="2476810" y="4122109"/>
                </a:lnTo>
                <a:lnTo>
                  <a:pt x="2424102" y="4130611"/>
                </a:lnTo>
                <a:lnTo>
                  <a:pt x="2371332" y="4138668"/>
                </a:lnTo>
                <a:lnTo>
                  <a:pt x="2318455" y="4146098"/>
                </a:lnTo>
                <a:lnTo>
                  <a:pt x="2265428" y="4152719"/>
                </a:lnTo>
                <a:lnTo>
                  <a:pt x="2212206" y="4158348"/>
                </a:lnTo>
                <a:lnTo>
                  <a:pt x="2158745" y="4162805"/>
                </a:lnTo>
                <a:lnTo>
                  <a:pt x="2119455" y="4169806"/>
                </a:lnTo>
                <a:lnTo>
                  <a:pt x="2080450" y="4177093"/>
                </a:lnTo>
                <a:lnTo>
                  <a:pt x="2041731" y="4184665"/>
                </a:lnTo>
                <a:lnTo>
                  <a:pt x="2003298" y="4192524"/>
                </a:lnTo>
                <a:lnTo>
                  <a:pt x="1955006" y="4204049"/>
                </a:lnTo>
                <a:lnTo>
                  <a:pt x="1925574" y="4211574"/>
                </a:lnTo>
                <a:lnTo>
                  <a:pt x="1874096" y="4210783"/>
                </a:lnTo>
                <a:lnTo>
                  <a:pt x="1822545" y="4210184"/>
                </a:lnTo>
                <a:lnTo>
                  <a:pt x="1770939" y="4209694"/>
                </a:lnTo>
                <a:lnTo>
                  <a:pt x="1719297" y="4209233"/>
                </a:lnTo>
                <a:lnTo>
                  <a:pt x="1667636" y="4208716"/>
                </a:lnTo>
                <a:lnTo>
                  <a:pt x="1615976" y="4208062"/>
                </a:lnTo>
                <a:lnTo>
                  <a:pt x="1564334" y="4207189"/>
                </a:lnTo>
                <a:lnTo>
                  <a:pt x="1512728" y="4206014"/>
                </a:lnTo>
                <a:lnTo>
                  <a:pt x="1461177" y="4204455"/>
                </a:lnTo>
                <a:lnTo>
                  <a:pt x="1409700" y="4202430"/>
                </a:lnTo>
                <a:lnTo>
                  <a:pt x="1359513" y="4197819"/>
                </a:lnTo>
                <a:lnTo>
                  <a:pt x="1308946" y="4189419"/>
                </a:lnTo>
                <a:lnTo>
                  <a:pt x="1258252" y="4178522"/>
                </a:lnTo>
                <a:lnTo>
                  <a:pt x="1207685" y="4166418"/>
                </a:lnTo>
                <a:lnTo>
                  <a:pt x="1157499" y="4154399"/>
                </a:lnTo>
                <a:lnTo>
                  <a:pt x="1107948" y="4143756"/>
                </a:lnTo>
                <a:lnTo>
                  <a:pt x="1055798" y="4133404"/>
                </a:lnTo>
                <a:lnTo>
                  <a:pt x="1004216" y="4122556"/>
                </a:lnTo>
                <a:lnTo>
                  <a:pt x="953199" y="4111093"/>
                </a:lnTo>
                <a:lnTo>
                  <a:pt x="902743" y="4098893"/>
                </a:lnTo>
                <a:lnTo>
                  <a:pt x="852846" y="4085835"/>
                </a:lnTo>
                <a:lnTo>
                  <a:pt x="803503" y="4071800"/>
                </a:lnTo>
                <a:lnTo>
                  <a:pt x="754712" y="4056666"/>
                </a:lnTo>
                <a:lnTo>
                  <a:pt x="706469" y="4040314"/>
                </a:lnTo>
                <a:lnTo>
                  <a:pt x="658770" y="4022622"/>
                </a:lnTo>
                <a:lnTo>
                  <a:pt x="611613" y="4003470"/>
                </a:lnTo>
                <a:lnTo>
                  <a:pt x="564994" y="3982738"/>
                </a:lnTo>
                <a:lnTo>
                  <a:pt x="518910" y="3960304"/>
                </a:lnTo>
                <a:lnTo>
                  <a:pt x="473356" y="3936049"/>
                </a:lnTo>
                <a:lnTo>
                  <a:pt x="428331" y="3909851"/>
                </a:lnTo>
                <a:lnTo>
                  <a:pt x="383831" y="3881591"/>
                </a:lnTo>
                <a:lnTo>
                  <a:pt x="339851" y="3851148"/>
                </a:lnTo>
                <a:lnTo>
                  <a:pt x="304597" y="3828954"/>
                </a:lnTo>
                <a:lnTo>
                  <a:pt x="268128" y="3807332"/>
                </a:lnTo>
                <a:lnTo>
                  <a:pt x="233231" y="3783425"/>
                </a:lnTo>
                <a:lnTo>
                  <a:pt x="202692" y="3754374"/>
                </a:lnTo>
                <a:lnTo>
                  <a:pt x="173259" y="3707415"/>
                </a:lnTo>
                <a:lnTo>
                  <a:pt x="160150" y="3682257"/>
                </a:lnTo>
                <a:lnTo>
                  <a:pt x="145542" y="3657600"/>
                </a:lnTo>
                <a:lnTo>
                  <a:pt x="140505" y="3641002"/>
                </a:lnTo>
                <a:lnTo>
                  <a:pt x="134969" y="3624262"/>
                </a:lnTo>
                <a:lnTo>
                  <a:pt x="129575" y="3607236"/>
                </a:lnTo>
                <a:lnTo>
                  <a:pt x="118776" y="3561159"/>
                </a:lnTo>
                <a:lnTo>
                  <a:pt x="107823" y="3503628"/>
                </a:lnTo>
                <a:lnTo>
                  <a:pt x="102107" y="3444106"/>
                </a:lnTo>
                <a:lnTo>
                  <a:pt x="99884" y="3395338"/>
                </a:lnTo>
                <a:lnTo>
                  <a:pt x="99339" y="3346650"/>
                </a:lnTo>
                <a:lnTo>
                  <a:pt x="100568" y="3297989"/>
                </a:lnTo>
                <a:lnTo>
                  <a:pt x="103663" y="3249301"/>
                </a:lnTo>
                <a:lnTo>
                  <a:pt x="108717" y="3200533"/>
                </a:lnTo>
                <a:lnTo>
                  <a:pt x="115824" y="3151632"/>
                </a:lnTo>
                <a:lnTo>
                  <a:pt x="114991" y="3100154"/>
                </a:lnTo>
                <a:lnTo>
                  <a:pt x="114281" y="3048603"/>
                </a:lnTo>
                <a:lnTo>
                  <a:pt x="113636" y="2996997"/>
                </a:lnTo>
                <a:lnTo>
                  <a:pt x="112995" y="2945355"/>
                </a:lnTo>
                <a:lnTo>
                  <a:pt x="112299" y="2893695"/>
                </a:lnTo>
                <a:lnTo>
                  <a:pt x="111489" y="2842034"/>
                </a:lnTo>
                <a:lnTo>
                  <a:pt x="110506" y="2790392"/>
                </a:lnTo>
                <a:lnTo>
                  <a:pt x="109289" y="2738786"/>
                </a:lnTo>
                <a:lnTo>
                  <a:pt x="107779" y="2687235"/>
                </a:lnTo>
                <a:lnTo>
                  <a:pt x="105918" y="2635758"/>
                </a:lnTo>
                <a:lnTo>
                  <a:pt x="101211" y="2588605"/>
                </a:lnTo>
                <a:lnTo>
                  <a:pt x="92043" y="2541452"/>
                </a:lnTo>
                <a:lnTo>
                  <a:pt x="80351" y="2494483"/>
                </a:lnTo>
                <a:lnTo>
                  <a:pt x="68074" y="2447879"/>
                </a:lnTo>
                <a:lnTo>
                  <a:pt x="57150" y="2401824"/>
                </a:lnTo>
                <a:lnTo>
                  <a:pt x="46460" y="2348797"/>
                </a:lnTo>
                <a:lnTo>
                  <a:pt x="36406" y="2295623"/>
                </a:lnTo>
                <a:lnTo>
                  <a:pt x="26860" y="2242280"/>
                </a:lnTo>
                <a:lnTo>
                  <a:pt x="17695" y="2188746"/>
                </a:lnTo>
                <a:lnTo>
                  <a:pt x="8784" y="2135000"/>
                </a:lnTo>
                <a:lnTo>
                  <a:pt x="0" y="2081022"/>
                </a:lnTo>
                <a:lnTo>
                  <a:pt x="590" y="2029031"/>
                </a:lnTo>
                <a:lnTo>
                  <a:pt x="796" y="1976980"/>
                </a:lnTo>
                <a:lnTo>
                  <a:pt x="762" y="1924880"/>
                </a:lnTo>
                <a:lnTo>
                  <a:pt x="632" y="1872745"/>
                </a:lnTo>
                <a:lnTo>
                  <a:pt x="549" y="1820590"/>
                </a:lnTo>
                <a:lnTo>
                  <a:pt x="659" y="1768429"/>
                </a:lnTo>
                <a:lnTo>
                  <a:pt x="1106" y="1716274"/>
                </a:lnTo>
                <a:lnTo>
                  <a:pt x="2033" y="1664139"/>
                </a:lnTo>
                <a:lnTo>
                  <a:pt x="3586" y="1612039"/>
                </a:lnTo>
                <a:lnTo>
                  <a:pt x="5908" y="1559988"/>
                </a:lnTo>
                <a:lnTo>
                  <a:pt x="9144" y="1507998"/>
                </a:lnTo>
                <a:lnTo>
                  <a:pt x="28765" y="1458563"/>
                </a:lnTo>
                <a:lnTo>
                  <a:pt x="47244" y="1430274"/>
                </a:lnTo>
                <a:lnTo>
                  <a:pt x="63111" y="1385992"/>
                </a:lnTo>
                <a:lnTo>
                  <a:pt x="87319" y="1344125"/>
                </a:lnTo>
                <a:lnTo>
                  <a:pt x="116317" y="1303977"/>
                </a:lnTo>
                <a:lnTo>
                  <a:pt x="146560" y="1264852"/>
                </a:lnTo>
                <a:lnTo>
                  <a:pt x="174498" y="1226058"/>
                </a:lnTo>
                <a:lnTo>
                  <a:pt x="201108" y="1200102"/>
                </a:lnTo>
                <a:lnTo>
                  <a:pt x="243363" y="1168717"/>
                </a:lnTo>
                <a:lnTo>
                  <a:pt x="287762" y="1136475"/>
                </a:lnTo>
                <a:lnTo>
                  <a:pt x="320801" y="1107948"/>
                </a:lnTo>
                <a:lnTo>
                  <a:pt x="325385" y="1093660"/>
                </a:lnTo>
                <a:lnTo>
                  <a:pt x="330041" y="1079373"/>
                </a:lnTo>
                <a:lnTo>
                  <a:pt x="334839" y="1065085"/>
                </a:lnTo>
                <a:lnTo>
                  <a:pt x="339851" y="1050798"/>
                </a:lnTo>
                <a:lnTo>
                  <a:pt x="342566" y="1042296"/>
                </a:lnTo>
                <a:lnTo>
                  <a:pt x="345567" y="1032510"/>
                </a:lnTo>
                <a:lnTo>
                  <a:pt x="347995" y="1024437"/>
                </a:lnTo>
                <a:lnTo>
                  <a:pt x="348996" y="1021080"/>
                </a:lnTo>
                <a:lnTo>
                  <a:pt x="351095" y="969013"/>
                </a:lnTo>
                <a:lnTo>
                  <a:pt x="353596" y="919762"/>
                </a:lnTo>
                <a:lnTo>
                  <a:pt x="359949" y="873728"/>
                </a:lnTo>
                <a:lnTo>
                  <a:pt x="373605" y="831313"/>
                </a:lnTo>
                <a:lnTo>
                  <a:pt x="398014" y="792920"/>
                </a:lnTo>
                <a:lnTo>
                  <a:pt x="436625" y="758952"/>
                </a:lnTo>
                <a:lnTo>
                  <a:pt x="457486" y="722376"/>
                </a:lnTo>
                <a:lnTo>
                  <a:pt x="488844" y="690006"/>
                </a:lnTo>
                <a:lnTo>
                  <a:pt x="526383" y="661294"/>
                </a:lnTo>
                <a:lnTo>
                  <a:pt x="565788" y="635690"/>
                </a:lnTo>
                <a:lnTo>
                  <a:pt x="602742" y="612648"/>
                </a:lnTo>
                <a:lnTo>
                  <a:pt x="614957" y="603349"/>
                </a:lnTo>
                <a:lnTo>
                  <a:pt x="650748" y="573024"/>
                </a:lnTo>
                <a:lnTo>
                  <a:pt x="693705" y="557212"/>
                </a:lnTo>
                <a:lnTo>
                  <a:pt x="716220" y="551164"/>
                </a:lnTo>
                <a:lnTo>
                  <a:pt x="738377" y="544830"/>
                </a:lnTo>
                <a:lnTo>
                  <a:pt x="746879" y="541996"/>
                </a:lnTo>
                <a:lnTo>
                  <a:pt x="756666" y="538734"/>
                </a:lnTo>
                <a:lnTo>
                  <a:pt x="764738" y="536043"/>
                </a:lnTo>
                <a:lnTo>
                  <a:pt x="768096" y="534924"/>
                </a:lnTo>
                <a:lnTo>
                  <a:pt x="819372" y="535498"/>
                </a:lnTo>
                <a:lnTo>
                  <a:pt x="870626" y="536165"/>
                </a:lnTo>
                <a:lnTo>
                  <a:pt x="921858" y="536918"/>
                </a:lnTo>
                <a:lnTo>
                  <a:pt x="973070" y="537754"/>
                </a:lnTo>
                <a:lnTo>
                  <a:pt x="1024263" y="538667"/>
                </a:lnTo>
                <a:lnTo>
                  <a:pt x="1075438" y="539654"/>
                </a:lnTo>
                <a:lnTo>
                  <a:pt x="1126596" y="540709"/>
                </a:lnTo>
                <a:lnTo>
                  <a:pt x="1177739" y="541827"/>
                </a:lnTo>
                <a:lnTo>
                  <a:pt x="1228868" y="543005"/>
                </a:lnTo>
                <a:lnTo>
                  <a:pt x="1279983" y="544238"/>
                </a:lnTo>
                <a:lnTo>
                  <a:pt x="1331087" y="545520"/>
                </a:lnTo>
                <a:lnTo>
                  <a:pt x="1382181" y="546848"/>
                </a:lnTo>
                <a:lnTo>
                  <a:pt x="1433265" y="548216"/>
                </a:lnTo>
                <a:lnTo>
                  <a:pt x="1484341" y="549621"/>
                </a:lnTo>
                <a:lnTo>
                  <a:pt x="1535411" y="551057"/>
                </a:lnTo>
                <a:lnTo>
                  <a:pt x="1586475" y="552519"/>
                </a:lnTo>
                <a:lnTo>
                  <a:pt x="1637534" y="554004"/>
                </a:lnTo>
                <a:lnTo>
                  <a:pt x="1688591" y="555507"/>
                </a:lnTo>
                <a:lnTo>
                  <a:pt x="1739645" y="557022"/>
                </a:lnTo>
                <a:lnTo>
                  <a:pt x="1790700" y="558546"/>
                </a:lnTo>
                <a:lnTo>
                  <a:pt x="1841754" y="560074"/>
                </a:lnTo>
                <a:lnTo>
                  <a:pt x="1892811" y="561600"/>
                </a:lnTo>
                <a:lnTo>
                  <a:pt x="1943870" y="563121"/>
                </a:lnTo>
                <a:lnTo>
                  <a:pt x="1994934" y="564632"/>
                </a:lnTo>
                <a:lnTo>
                  <a:pt x="2046004" y="566128"/>
                </a:lnTo>
                <a:lnTo>
                  <a:pt x="2097080" y="567605"/>
                </a:lnTo>
                <a:lnTo>
                  <a:pt x="2148164" y="569057"/>
                </a:lnTo>
                <a:lnTo>
                  <a:pt x="2199258" y="570481"/>
                </a:lnTo>
                <a:lnTo>
                  <a:pt x="2250362" y="571872"/>
                </a:lnTo>
                <a:lnTo>
                  <a:pt x="2301477" y="573225"/>
                </a:lnTo>
                <a:lnTo>
                  <a:pt x="2352606" y="574535"/>
                </a:lnTo>
                <a:lnTo>
                  <a:pt x="2403749" y="575798"/>
                </a:lnTo>
                <a:lnTo>
                  <a:pt x="2454907" y="577009"/>
                </a:lnTo>
                <a:lnTo>
                  <a:pt x="2506082" y="578164"/>
                </a:lnTo>
                <a:lnTo>
                  <a:pt x="2557275" y="579258"/>
                </a:lnTo>
                <a:lnTo>
                  <a:pt x="2608487" y="580286"/>
                </a:lnTo>
                <a:lnTo>
                  <a:pt x="2659719" y="581243"/>
                </a:lnTo>
                <a:lnTo>
                  <a:pt x="2710973" y="582126"/>
                </a:lnTo>
                <a:lnTo>
                  <a:pt x="2762250" y="582930"/>
                </a:lnTo>
                <a:lnTo>
                  <a:pt x="2812317" y="592489"/>
                </a:lnTo>
                <a:lnTo>
                  <a:pt x="2861967" y="598854"/>
                </a:lnTo>
                <a:lnTo>
                  <a:pt x="2911251" y="602349"/>
                </a:lnTo>
                <a:lnTo>
                  <a:pt x="2960218" y="603301"/>
                </a:lnTo>
                <a:lnTo>
                  <a:pt x="3008919" y="602038"/>
                </a:lnTo>
                <a:lnTo>
                  <a:pt x="3057403" y="598885"/>
                </a:lnTo>
                <a:lnTo>
                  <a:pt x="3105721" y="594169"/>
                </a:lnTo>
                <a:lnTo>
                  <a:pt x="3153922" y="588217"/>
                </a:lnTo>
                <a:lnTo>
                  <a:pt x="3202056" y="581355"/>
                </a:lnTo>
                <a:lnTo>
                  <a:pt x="3250174" y="573910"/>
                </a:lnTo>
                <a:lnTo>
                  <a:pt x="3298325" y="566208"/>
                </a:lnTo>
                <a:lnTo>
                  <a:pt x="3346559" y="558577"/>
                </a:lnTo>
                <a:lnTo>
                  <a:pt x="3394927" y="551341"/>
                </a:lnTo>
                <a:lnTo>
                  <a:pt x="3443478" y="544830"/>
                </a:lnTo>
                <a:lnTo>
                  <a:pt x="3475291" y="535376"/>
                </a:lnTo>
                <a:lnTo>
                  <a:pt x="3530917" y="510754"/>
                </a:lnTo>
                <a:lnTo>
                  <a:pt x="3577149" y="484846"/>
                </a:lnTo>
                <a:lnTo>
                  <a:pt x="3611701" y="461652"/>
                </a:lnTo>
                <a:lnTo>
                  <a:pt x="3632858" y="435352"/>
                </a:lnTo>
                <a:lnTo>
                  <a:pt x="3647884" y="418433"/>
                </a:lnTo>
                <a:lnTo>
                  <a:pt x="3664910" y="403943"/>
                </a:lnTo>
                <a:lnTo>
                  <a:pt x="3685793" y="389381"/>
                </a:lnTo>
                <a:lnTo>
                  <a:pt x="3698499" y="350086"/>
                </a:lnTo>
                <a:lnTo>
                  <a:pt x="3712790" y="309125"/>
                </a:lnTo>
                <a:lnTo>
                  <a:pt x="3730161" y="269217"/>
                </a:lnTo>
                <a:lnTo>
                  <a:pt x="3752103" y="233080"/>
                </a:lnTo>
                <a:lnTo>
                  <a:pt x="3780110" y="203436"/>
                </a:lnTo>
                <a:lnTo>
                  <a:pt x="3815676" y="183002"/>
                </a:lnTo>
                <a:lnTo>
                  <a:pt x="3860291" y="174498"/>
                </a:lnTo>
                <a:lnTo>
                  <a:pt x="3911508" y="173357"/>
                </a:lnTo>
                <a:lnTo>
                  <a:pt x="3962741" y="172363"/>
                </a:lnTo>
                <a:lnTo>
                  <a:pt x="4013990" y="171498"/>
                </a:lnTo>
                <a:lnTo>
                  <a:pt x="4065251" y="170748"/>
                </a:lnTo>
                <a:lnTo>
                  <a:pt x="4116521" y="170095"/>
                </a:lnTo>
                <a:lnTo>
                  <a:pt x="4167798" y="169523"/>
                </a:lnTo>
                <a:lnTo>
                  <a:pt x="4219079" y="169017"/>
                </a:lnTo>
                <a:lnTo>
                  <a:pt x="4270362" y="168559"/>
                </a:lnTo>
                <a:lnTo>
                  <a:pt x="4321643" y="168133"/>
                </a:lnTo>
                <a:lnTo>
                  <a:pt x="4372920" y="167724"/>
                </a:lnTo>
                <a:lnTo>
                  <a:pt x="4424190" y="167315"/>
                </a:lnTo>
                <a:lnTo>
                  <a:pt x="4475451" y="166890"/>
                </a:lnTo>
                <a:lnTo>
                  <a:pt x="4526700" y="166432"/>
                </a:lnTo>
                <a:lnTo>
                  <a:pt x="4577933" y="165925"/>
                </a:lnTo>
                <a:lnTo>
                  <a:pt x="4629150" y="165353"/>
                </a:lnTo>
                <a:lnTo>
                  <a:pt x="4680685" y="163532"/>
                </a:lnTo>
                <a:lnTo>
                  <a:pt x="4731789" y="161084"/>
                </a:lnTo>
                <a:lnTo>
                  <a:pt x="4782520" y="158093"/>
                </a:lnTo>
                <a:lnTo>
                  <a:pt x="4832936" y="154645"/>
                </a:lnTo>
                <a:lnTo>
                  <a:pt x="4883097" y="150823"/>
                </a:lnTo>
                <a:lnTo>
                  <a:pt x="4933060" y="146713"/>
                </a:lnTo>
                <a:lnTo>
                  <a:pt x="4982884" y="142399"/>
                </a:lnTo>
                <a:lnTo>
                  <a:pt x="5032628" y="137966"/>
                </a:lnTo>
                <a:lnTo>
                  <a:pt x="5082351" y="133498"/>
                </a:lnTo>
                <a:lnTo>
                  <a:pt x="5132111" y="129081"/>
                </a:lnTo>
                <a:lnTo>
                  <a:pt x="5181967" y="124798"/>
                </a:lnTo>
                <a:lnTo>
                  <a:pt x="5231978" y="120735"/>
                </a:lnTo>
                <a:lnTo>
                  <a:pt x="5282201" y="116977"/>
                </a:lnTo>
                <a:lnTo>
                  <a:pt x="5332697" y="113607"/>
                </a:lnTo>
                <a:lnTo>
                  <a:pt x="5383523" y="110711"/>
                </a:lnTo>
                <a:lnTo>
                  <a:pt x="5434737" y="108374"/>
                </a:lnTo>
                <a:lnTo>
                  <a:pt x="5486400" y="106679"/>
                </a:lnTo>
                <a:lnTo>
                  <a:pt x="5533473" y="96493"/>
                </a:lnTo>
                <a:lnTo>
                  <a:pt x="5579888" y="85721"/>
                </a:lnTo>
                <a:lnTo>
                  <a:pt x="5626083" y="75242"/>
                </a:lnTo>
                <a:lnTo>
                  <a:pt x="5672498" y="65934"/>
                </a:lnTo>
                <a:lnTo>
                  <a:pt x="5719572" y="58673"/>
                </a:lnTo>
                <a:lnTo>
                  <a:pt x="5763125" y="44362"/>
                </a:lnTo>
                <a:lnTo>
                  <a:pt x="5806249" y="28765"/>
                </a:lnTo>
                <a:lnTo>
                  <a:pt x="5849659" y="13454"/>
                </a:lnTo>
                <a:lnTo>
                  <a:pt x="5894070" y="0"/>
                </a:lnTo>
                <a:lnTo>
                  <a:pt x="5943110" y="2086"/>
                </a:lnTo>
                <a:lnTo>
                  <a:pt x="5991959" y="4255"/>
                </a:lnTo>
                <a:lnTo>
                  <a:pt x="6040652" y="6542"/>
                </a:lnTo>
                <a:lnTo>
                  <a:pt x="6089227" y="8985"/>
                </a:lnTo>
                <a:lnTo>
                  <a:pt x="6137719" y="11620"/>
                </a:lnTo>
                <a:lnTo>
                  <a:pt x="6186165" y="14484"/>
                </a:lnTo>
                <a:lnTo>
                  <a:pt x="6234603" y="17612"/>
                </a:lnTo>
                <a:lnTo>
                  <a:pt x="6283067" y="21043"/>
                </a:lnTo>
                <a:lnTo>
                  <a:pt x="6331596" y="24812"/>
                </a:lnTo>
                <a:lnTo>
                  <a:pt x="6380226" y="28955"/>
                </a:lnTo>
                <a:lnTo>
                  <a:pt x="6430981" y="41781"/>
                </a:lnTo>
                <a:lnTo>
                  <a:pt x="6483784" y="50913"/>
                </a:lnTo>
                <a:lnTo>
                  <a:pt x="6537575" y="57595"/>
                </a:lnTo>
                <a:lnTo>
                  <a:pt x="6591293" y="63069"/>
                </a:lnTo>
                <a:lnTo>
                  <a:pt x="6643878" y="68579"/>
                </a:lnTo>
                <a:lnTo>
                  <a:pt x="6689967" y="82932"/>
                </a:lnTo>
                <a:lnTo>
                  <a:pt x="6736699" y="95249"/>
                </a:lnTo>
                <a:lnTo>
                  <a:pt x="6783931" y="105709"/>
                </a:lnTo>
                <a:lnTo>
                  <a:pt x="6831520" y="114490"/>
                </a:lnTo>
                <a:lnTo>
                  <a:pt x="6879324" y="121771"/>
                </a:lnTo>
                <a:lnTo>
                  <a:pt x="6927199" y="127730"/>
                </a:lnTo>
                <a:lnTo>
                  <a:pt x="6975002" y="132546"/>
                </a:lnTo>
                <a:lnTo>
                  <a:pt x="7022592" y="136397"/>
                </a:lnTo>
                <a:lnTo>
                  <a:pt x="7070695" y="151705"/>
                </a:lnTo>
                <a:lnTo>
                  <a:pt x="7119018" y="164854"/>
                </a:lnTo>
                <a:lnTo>
                  <a:pt x="7167597" y="176064"/>
                </a:lnTo>
                <a:lnTo>
                  <a:pt x="7216469" y="185556"/>
                </a:lnTo>
                <a:lnTo>
                  <a:pt x="7265670" y="193547"/>
                </a:lnTo>
                <a:lnTo>
                  <a:pt x="7312485" y="210883"/>
                </a:lnTo>
                <a:lnTo>
                  <a:pt x="7354443" y="221360"/>
                </a:lnTo>
                <a:lnTo>
                  <a:pt x="7398115" y="227837"/>
                </a:lnTo>
                <a:lnTo>
                  <a:pt x="7450074" y="233171"/>
                </a:lnTo>
                <a:lnTo>
                  <a:pt x="7483816" y="243304"/>
                </a:lnTo>
                <a:lnTo>
                  <a:pt x="7552729" y="264997"/>
                </a:lnTo>
                <a:lnTo>
                  <a:pt x="7627953" y="275308"/>
                </a:lnTo>
                <a:lnTo>
                  <a:pt x="7669149" y="277844"/>
                </a:lnTo>
                <a:lnTo>
                  <a:pt x="7710344" y="279951"/>
                </a:lnTo>
                <a:lnTo>
                  <a:pt x="7751826" y="282701"/>
                </a:lnTo>
                <a:lnTo>
                  <a:pt x="7796022" y="287369"/>
                </a:lnTo>
                <a:lnTo>
                  <a:pt x="7840218" y="292607"/>
                </a:lnTo>
                <a:lnTo>
                  <a:pt x="7860399" y="300704"/>
                </a:lnTo>
                <a:lnTo>
                  <a:pt x="7881080" y="308228"/>
                </a:lnTo>
                <a:lnTo>
                  <a:pt x="7900761" y="317468"/>
                </a:lnTo>
                <a:lnTo>
                  <a:pt x="7917942" y="330707"/>
                </a:lnTo>
                <a:lnTo>
                  <a:pt x="7951672" y="366105"/>
                </a:lnTo>
                <a:lnTo>
                  <a:pt x="7966043" y="381857"/>
                </a:lnTo>
                <a:lnTo>
                  <a:pt x="7978270" y="391465"/>
                </a:lnTo>
                <a:lnTo>
                  <a:pt x="8024598" y="443495"/>
                </a:lnTo>
                <a:lnTo>
                  <a:pt x="8039219" y="509908"/>
                </a:lnTo>
                <a:lnTo>
                  <a:pt x="8043672" y="553973"/>
                </a:lnTo>
                <a:lnTo>
                  <a:pt x="8043636" y="574583"/>
                </a:lnTo>
                <a:lnTo>
                  <a:pt x="8045100" y="595979"/>
                </a:lnTo>
                <a:lnTo>
                  <a:pt x="8009739" y="638067"/>
                </a:lnTo>
                <a:lnTo>
                  <a:pt x="7965948" y="640937"/>
                </a:lnTo>
                <a:lnTo>
                  <a:pt x="7919870" y="641663"/>
                </a:lnTo>
                <a:lnTo>
                  <a:pt x="7888224" y="64160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555" y="516889"/>
            <a:ext cx="740346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5.	Find the most anomalous regions,</a:t>
            </a:r>
            <a:r>
              <a:rPr dirty="0" sz="3200" spc="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i.e.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8190" y="1003818"/>
            <a:ext cx="61125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those regions S with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highest</a:t>
            </a:r>
            <a:r>
              <a:rPr dirty="0" sz="3200" spc="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F(S).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8773" y="2302001"/>
            <a:ext cx="4066540" cy="367030"/>
          </a:xfrm>
          <a:custGeom>
            <a:avLst/>
            <a:gdLst/>
            <a:ahLst/>
            <a:cxnLst/>
            <a:rect l="l" t="t" r="r" b="b"/>
            <a:pathLst>
              <a:path w="4066540" h="367030">
                <a:moveTo>
                  <a:pt x="0" y="0"/>
                </a:moveTo>
                <a:lnTo>
                  <a:pt x="0" y="366521"/>
                </a:lnTo>
                <a:lnTo>
                  <a:pt x="4066031" y="366521"/>
                </a:lnTo>
                <a:lnTo>
                  <a:pt x="4066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48276" y="2333497"/>
            <a:ext cx="390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Problem: </a:t>
            </a:r>
            <a:r>
              <a:rPr dirty="0" sz="1800">
                <a:latin typeface="Tahoma"/>
                <a:cs typeface="Tahoma"/>
              </a:rPr>
              <a:t>millions of </a:t>
            </a:r>
            <a:r>
              <a:rPr dirty="0" sz="1800" spc="-5">
                <a:latin typeface="Tahoma"/>
                <a:cs typeface="Tahoma"/>
              </a:rPr>
              <a:t>regions to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search!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1073" y="2302001"/>
            <a:ext cx="647700" cy="215900"/>
          </a:xfrm>
          <a:custGeom>
            <a:avLst/>
            <a:gdLst/>
            <a:ahLst/>
            <a:cxnLst/>
            <a:rect l="l" t="t" r="r" b="b"/>
            <a:pathLst>
              <a:path w="647700" h="215900">
                <a:moveTo>
                  <a:pt x="647700" y="21564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66871" y="6660330"/>
            <a:ext cx="240487" cy="24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8639" y="6660330"/>
            <a:ext cx="240487" cy="24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10395" y="6660330"/>
            <a:ext cx="240487" cy="240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649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649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8631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631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631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8631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0612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0612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45746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45746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8537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85370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65558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5558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85370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5370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65558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5558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45746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45746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655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655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853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853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051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51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53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85370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85370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18517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18517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33160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7901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79018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9921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9921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9921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9921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1902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1902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58647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58647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9865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9865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78459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78459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98651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98651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078459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78459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58647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58647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78459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078459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9865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9865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1846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1846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9865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98651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98651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31418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31418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46100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57529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57529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7734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77341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7734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77341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9715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9715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3715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3715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7678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7678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56970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56970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76782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76782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569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56970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371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3715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569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56970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3767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376782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39659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9659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376782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76782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376782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09929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409929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224344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01578" y="6660330"/>
            <a:ext cx="240487" cy="240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779810" y="6660330"/>
            <a:ext cx="240487" cy="240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058054" y="6660330"/>
            <a:ext cx="240487" cy="240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370430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370430" y="67340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39024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390242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390242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90242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41005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410054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44967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449678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489683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489683" y="67542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469871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469871" y="67142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489683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489683" y="6813651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46987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469871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44967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449678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46987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469871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48968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89683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509495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509495" y="6833463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489683" y="685365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489683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489683" y="687346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52283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10287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7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522830" y="67938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4">
                <a:moveTo>
                  <a:pt x="13246" y="6629"/>
                </a:moveTo>
                <a:lnTo>
                  <a:pt x="13246" y="10287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7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337283" y="6661327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59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44628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44628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64440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64440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6444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6444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8425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8425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223876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223876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26388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26388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43688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43688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263881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263881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43688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243688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223876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223876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2436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2436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263881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263881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28369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28369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263881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263881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63881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97028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97028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111392" y="6104763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092300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092300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1121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1121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8112112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112112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1319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1319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17154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17154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211553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211553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819136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19136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211553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211553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19136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19136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17154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17154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19136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19136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21155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21155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231365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31365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211553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11553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11553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4470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8244700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059051" y="6104763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535659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535659" y="61777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55547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555471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555471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555471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57566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575663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61528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615288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6549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654912" y="619757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63510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635100" y="615795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654912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654912" y="6257010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63510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635100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6152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615288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63510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635100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65491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654912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6747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674724" y="627682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654912" y="629701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654912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654912" y="631682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688059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10286"/>
                </a:moveTo>
                <a:lnTo>
                  <a:pt x="13246" y="2971"/>
                </a:lnTo>
                <a:lnTo>
                  <a:pt x="10274" y="0"/>
                </a:lnTo>
                <a:lnTo>
                  <a:pt x="2959" y="0"/>
                </a:lnTo>
                <a:lnTo>
                  <a:pt x="0" y="2971"/>
                </a:lnTo>
                <a:lnTo>
                  <a:pt x="0" y="10286"/>
                </a:lnTo>
                <a:lnTo>
                  <a:pt x="2959" y="13258"/>
                </a:lnTo>
                <a:lnTo>
                  <a:pt x="10274" y="13258"/>
                </a:lnTo>
                <a:lnTo>
                  <a:pt x="13246" y="10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688059" y="623719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13246" y="6629"/>
                </a:moveTo>
                <a:lnTo>
                  <a:pt x="13246" y="10286"/>
                </a:lnTo>
                <a:lnTo>
                  <a:pt x="10274" y="13258"/>
                </a:lnTo>
                <a:lnTo>
                  <a:pt x="6616" y="13258"/>
                </a:lnTo>
                <a:lnTo>
                  <a:pt x="2959" y="13258"/>
                </a:lnTo>
                <a:lnTo>
                  <a:pt x="0" y="10286"/>
                </a:lnTo>
                <a:lnTo>
                  <a:pt x="0" y="6629"/>
                </a:lnTo>
                <a:lnTo>
                  <a:pt x="0" y="2971"/>
                </a:lnTo>
                <a:lnTo>
                  <a:pt x="2959" y="0"/>
                </a:lnTo>
                <a:lnTo>
                  <a:pt x="6616" y="0"/>
                </a:lnTo>
                <a:lnTo>
                  <a:pt x="10274" y="0"/>
                </a:lnTo>
                <a:lnTo>
                  <a:pt x="13246" y="2971"/>
                </a:lnTo>
                <a:lnTo>
                  <a:pt x="13246" y="66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502576" y="6104763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238531"/>
                </a:moveTo>
                <a:lnTo>
                  <a:pt x="0" y="0"/>
                </a:lnTo>
                <a:lnTo>
                  <a:pt x="238493" y="0"/>
                </a:lnTo>
                <a:lnTo>
                  <a:pt x="238493" y="238531"/>
                </a:lnTo>
                <a:lnTo>
                  <a:pt x="0" y="2385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666871" y="6123641"/>
            <a:ext cx="240487" cy="240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084231" y="5547201"/>
            <a:ext cx="240487" cy="240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337283" y="6780596"/>
            <a:ext cx="238760" cy="119380"/>
          </a:xfrm>
          <a:custGeom>
            <a:avLst/>
            <a:gdLst/>
            <a:ahLst/>
            <a:cxnLst/>
            <a:rect l="l" t="t" r="r" b="b"/>
            <a:pathLst>
              <a:path w="238759" h="119379">
                <a:moveTo>
                  <a:pt x="0" y="119261"/>
                </a:moveTo>
                <a:lnTo>
                  <a:pt x="0" y="0"/>
                </a:lnTo>
                <a:lnTo>
                  <a:pt x="238493" y="0"/>
                </a:lnTo>
                <a:lnTo>
                  <a:pt x="238493" y="119261"/>
                </a:lnTo>
                <a:lnTo>
                  <a:pt x="0" y="11926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833160" y="6661330"/>
            <a:ext cx="238760" cy="119380"/>
          </a:xfrm>
          <a:custGeom>
            <a:avLst/>
            <a:gdLst/>
            <a:ahLst/>
            <a:cxnLst/>
            <a:rect l="l" t="t" r="r" b="b"/>
            <a:pathLst>
              <a:path w="238760" h="119379">
                <a:moveTo>
                  <a:pt x="0" y="119263"/>
                </a:moveTo>
                <a:lnTo>
                  <a:pt x="0" y="0"/>
                </a:lnTo>
                <a:lnTo>
                  <a:pt x="238493" y="0"/>
                </a:lnTo>
                <a:lnTo>
                  <a:pt x="238493" y="119263"/>
                </a:lnTo>
                <a:lnTo>
                  <a:pt x="0" y="119263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005726" y="6661327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59">
                <a:moveTo>
                  <a:pt x="0" y="238531"/>
                </a:moveTo>
                <a:lnTo>
                  <a:pt x="0" y="0"/>
                </a:lnTo>
                <a:lnTo>
                  <a:pt x="119244" y="0"/>
                </a:lnTo>
                <a:lnTo>
                  <a:pt x="119244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224331" y="6720954"/>
            <a:ext cx="238760" cy="119380"/>
          </a:xfrm>
          <a:custGeom>
            <a:avLst/>
            <a:gdLst/>
            <a:ahLst/>
            <a:cxnLst/>
            <a:rect l="l" t="t" r="r" b="b"/>
            <a:pathLst>
              <a:path w="238759" h="119379">
                <a:moveTo>
                  <a:pt x="238493" y="0"/>
                </a:moveTo>
                <a:lnTo>
                  <a:pt x="238493" y="119263"/>
                </a:lnTo>
                <a:lnTo>
                  <a:pt x="0" y="119263"/>
                </a:lnTo>
                <a:lnTo>
                  <a:pt x="0" y="0"/>
                </a:lnTo>
                <a:lnTo>
                  <a:pt x="238493" y="0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111392" y="6104775"/>
            <a:ext cx="238760" cy="159385"/>
          </a:xfrm>
          <a:custGeom>
            <a:avLst/>
            <a:gdLst/>
            <a:ahLst/>
            <a:cxnLst/>
            <a:rect l="l" t="t" r="r" b="b"/>
            <a:pathLst>
              <a:path w="238760" h="159385">
                <a:moveTo>
                  <a:pt x="0" y="159016"/>
                </a:moveTo>
                <a:lnTo>
                  <a:pt x="0" y="0"/>
                </a:lnTo>
                <a:lnTo>
                  <a:pt x="238493" y="0"/>
                </a:lnTo>
                <a:lnTo>
                  <a:pt x="238493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059051" y="6184277"/>
            <a:ext cx="238760" cy="159385"/>
          </a:xfrm>
          <a:custGeom>
            <a:avLst/>
            <a:gdLst/>
            <a:ahLst/>
            <a:cxnLst/>
            <a:rect l="l" t="t" r="r" b="b"/>
            <a:pathLst>
              <a:path w="238759" h="159385">
                <a:moveTo>
                  <a:pt x="0" y="159016"/>
                </a:moveTo>
                <a:lnTo>
                  <a:pt x="0" y="0"/>
                </a:lnTo>
                <a:lnTo>
                  <a:pt x="238493" y="0"/>
                </a:lnTo>
                <a:lnTo>
                  <a:pt x="238493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502576" y="6104763"/>
            <a:ext cx="159385" cy="238760"/>
          </a:xfrm>
          <a:custGeom>
            <a:avLst/>
            <a:gdLst/>
            <a:ahLst/>
            <a:cxnLst/>
            <a:rect l="l" t="t" r="r" b="b"/>
            <a:pathLst>
              <a:path w="159384" h="238760">
                <a:moveTo>
                  <a:pt x="0" y="238531"/>
                </a:moveTo>
                <a:lnTo>
                  <a:pt x="0" y="0"/>
                </a:lnTo>
                <a:lnTo>
                  <a:pt x="158991" y="0"/>
                </a:lnTo>
                <a:lnTo>
                  <a:pt x="158991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210769" y="5786729"/>
            <a:ext cx="914400" cy="318135"/>
          </a:xfrm>
          <a:custGeom>
            <a:avLst/>
            <a:gdLst/>
            <a:ahLst/>
            <a:cxnLst/>
            <a:rect l="l" t="t" r="r" b="b"/>
            <a:pathLst>
              <a:path w="914400" h="318135">
                <a:moveTo>
                  <a:pt x="914196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787108" y="5786729"/>
            <a:ext cx="358140" cy="338455"/>
          </a:xfrm>
          <a:custGeom>
            <a:avLst/>
            <a:gdLst/>
            <a:ahLst/>
            <a:cxnLst/>
            <a:rect l="l" t="t" r="r" b="b"/>
            <a:pathLst>
              <a:path w="358140" h="338454">
                <a:moveTo>
                  <a:pt x="357733" y="0"/>
                </a:moveTo>
                <a:lnTo>
                  <a:pt x="0" y="3379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303833" y="5786729"/>
            <a:ext cx="894715" cy="318135"/>
          </a:xfrm>
          <a:custGeom>
            <a:avLst/>
            <a:gdLst/>
            <a:ahLst/>
            <a:cxnLst/>
            <a:rect l="l" t="t" r="r" b="b"/>
            <a:pathLst>
              <a:path w="894715" h="318135">
                <a:moveTo>
                  <a:pt x="0" y="0"/>
                </a:moveTo>
                <a:lnTo>
                  <a:pt x="894334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264082" y="5786729"/>
            <a:ext cx="377825" cy="318135"/>
          </a:xfrm>
          <a:custGeom>
            <a:avLst/>
            <a:gdLst/>
            <a:ahLst/>
            <a:cxnLst/>
            <a:rect l="l" t="t" r="r" b="b"/>
            <a:pathLst>
              <a:path w="377825" h="318135">
                <a:moveTo>
                  <a:pt x="0" y="0"/>
                </a:moveTo>
                <a:lnTo>
                  <a:pt x="377609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932525" y="6343294"/>
            <a:ext cx="198755" cy="318135"/>
          </a:xfrm>
          <a:custGeom>
            <a:avLst/>
            <a:gdLst/>
            <a:ahLst/>
            <a:cxnLst/>
            <a:rect l="l" t="t" r="r" b="b"/>
            <a:pathLst>
              <a:path w="198754" h="318134">
                <a:moveTo>
                  <a:pt x="198742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8257781" y="6343294"/>
            <a:ext cx="198755" cy="318135"/>
          </a:xfrm>
          <a:custGeom>
            <a:avLst/>
            <a:gdLst/>
            <a:ahLst/>
            <a:cxnLst/>
            <a:rect l="l" t="t" r="r" b="b"/>
            <a:pathLst>
              <a:path w="198754" h="318134">
                <a:moveTo>
                  <a:pt x="0" y="0"/>
                </a:moveTo>
                <a:lnTo>
                  <a:pt x="198742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6190894" y="666132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389636" y="666132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4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059051" y="6740842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4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860309" y="6740842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4" h="159384">
                <a:moveTo>
                  <a:pt x="0" y="159016"/>
                </a:moveTo>
                <a:lnTo>
                  <a:pt x="0" y="0"/>
                </a:lnTo>
                <a:lnTo>
                  <a:pt x="158991" y="0"/>
                </a:lnTo>
                <a:lnTo>
                  <a:pt x="158991" y="159016"/>
                </a:lnTo>
                <a:lnTo>
                  <a:pt x="0" y="159016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178292" y="6343294"/>
            <a:ext cx="0" cy="318135"/>
          </a:xfrm>
          <a:custGeom>
            <a:avLst/>
            <a:gdLst/>
            <a:ahLst/>
            <a:cxnLst/>
            <a:rect l="l" t="t" r="r" b="b"/>
            <a:pathLst>
              <a:path w="0" h="318134">
                <a:moveTo>
                  <a:pt x="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210769" y="6343294"/>
            <a:ext cx="0" cy="318135"/>
          </a:xfrm>
          <a:custGeom>
            <a:avLst/>
            <a:gdLst/>
            <a:ahLst/>
            <a:cxnLst/>
            <a:rect l="l" t="t" r="r" b="b"/>
            <a:pathLst>
              <a:path w="0" h="318134">
                <a:moveTo>
                  <a:pt x="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270396" y="6343294"/>
            <a:ext cx="219075" cy="318135"/>
          </a:xfrm>
          <a:custGeom>
            <a:avLst/>
            <a:gdLst/>
            <a:ahLst/>
            <a:cxnLst/>
            <a:rect l="l" t="t" r="r" b="b"/>
            <a:pathLst>
              <a:path w="219075" h="318134">
                <a:moveTo>
                  <a:pt x="0" y="0"/>
                </a:moveTo>
                <a:lnTo>
                  <a:pt x="218617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900060" y="6343294"/>
            <a:ext cx="238760" cy="318135"/>
          </a:xfrm>
          <a:custGeom>
            <a:avLst/>
            <a:gdLst/>
            <a:ahLst/>
            <a:cxnLst/>
            <a:rect l="l" t="t" r="r" b="b"/>
            <a:pathLst>
              <a:path w="238759" h="318134">
                <a:moveTo>
                  <a:pt x="238493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7343584" y="6343294"/>
            <a:ext cx="735965" cy="318135"/>
          </a:xfrm>
          <a:custGeom>
            <a:avLst/>
            <a:gdLst/>
            <a:ahLst/>
            <a:cxnLst/>
            <a:rect l="l" t="t" r="r" b="b"/>
            <a:pathLst>
              <a:path w="735965" h="318134">
                <a:moveTo>
                  <a:pt x="735342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330022" y="6343294"/>
            <a:ext cx="1014094" cy="318135"/>
          </a:xfrm>
          <a:custGeom>
            <a:avLst/>
            <a:gdLst/>
            <a:ahLst/>
            <a:cxnLst/>
            <a:rect l="l" t="t" r="r" b="b"/>
            <a:pathLst>
              <a:path w="1014095" h="318134">
                <a:moveTo>
                  <a:pt x="0" y="0"/>
                </a:moveTo>
                <a:lnTo>
                  <a:pt x="1013574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787121" y="636316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0" y="0"/>
                </a:moveTo>
                <a:lnTo>
                  <a:pt x="298107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065353" y="6343294"/>
            <a:ext cx="537210" cy="318135"/>
          </a:xfrm>
          <a:custGeom>
            <a:avLst/>
            <a:gdLst/>
            <a:ahLst/>
            <a:cxnLst/>
            <a:rect l="l" t="t" r="r" b="b"/>
            <a:pathLst>
              <a:path w="537209" h="318134">
                <a:moveTo>
                  <a:pt x="53660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706565" y="6363169"/>
            <a:ext cx="2540" cy="0"/>
          </a:xfrm>
          <a:custGeom>
            <a:avLst/>
            <a:gdLst/>
            <a:ahLst/>
            <a:cxnLst/>
            <a:rect l="l" t="t" r="r" b="b"/>
            <a:pathLst>
              <a:path w="2540" h="0">
                <a:moveTo>
                  <a:pt x="0" y="0"/>
                </a:moveTo>
                <a:lnTo>
                  <a:pt x="2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210769" y="6363169"/>
            <a:ext cx="497205" cy="298450"/>
          </a:xfrm>
          <a:custGeom>
            <a:avLst/>
            <a:gdLst/>
            <a:ahLst/>
            <a:cxnLst/>
            <a:rect l="l" t="t" r="r" b="b"/>
            <a:pathLst>
              <a:path w="497204" h="298450">
                <a:moveTo>
                  <a:pt x="496849" y="0"/>
                </a:moveTo>
                <a:lnTo>
                  <a:pt x="0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489001" y="6343294"/>
            <a:ext cx="1033780" cy="318135"/>
          </a:xfrm>
          <a:custGeom>
            <a:avLst/>
            <a:gdLst/>
            <a:ahLst/>
            <a:cxnLst/>
            <a:rect l="l" t="t" r="r" b="b"/>
            <a:pathLst>
              <a:path w="1033779" h="318134">
                <a:moveTo>
                  <a:pt x="1033449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787108" y="6661327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59">
                <a:moveTo>
                  <a:pt x="0" y="238531"/>
                </a:moveTo>
                <a:lnTo>
                  <a:pt x="0" y="0"/>
                </a:lnTo>
                <a:lnTo>
                  <a:pt x="119244" y="0"/>
                </a:lnTo>
                <a:lnTo>
                  <a:pt x="119244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502576" y="6661327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59">
                <a:moveTo>
                  <a:pt x="0" y="238531"/>
                </a:moveTo>
                <a:lnTo>
                  <a:pt x="0" y="0"/>
                </a:lnTo>
                <a:lnTo>
                  <a:pt x="119244" y="0"/>
                </a:lnTo>
                <a:lnTo>
                  <a:pt x="119244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747370" y="6124638"/>
            <a:ext cx="159385" cy="238760"/>
          </a:xfrm>
          <a:custGeom>
            <a:avLst/>
            <a:gdLst/>
            <a:ahLst/>
            <a:cxnLst/>
            <a:rect l="l" t="t" r="r" b="b"/>
            <a:pathLst>
              <a:path w="159384" h="238760">
                <a:moveTo>
                  <a:pt x="0" y="238531"/>
                </a:moveTo>
                <a:lnTo>
                  <a:pt x="0" y="0"/>
                </a:lnTo>
                <a:lnTo>
                  <a:pt x="158991" y="0"/>
                </a:lnTo>
                <a:lnTo>
                  <a:pt x="158991" y="238531"/>
                </a:lnTo>
                <a:lnTo>
                  <a:pt x="0" y="238531"/>
                </a:lnTo>
                <a:close/>
              </a:path>
            </a:pathLst>
          </a:custGeom>
          <a:ln w="11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767245" y="6363169"/>
            <a:ext cx="0" cy="298450"/>
          </a:xfrm>
          <a:custGeom>
            <a:avLst/>
            <a:gdLst/>
            <a:ahLst/>
            <a:cxnLst/>
            <a:rect l="l" t="t" r="r" b="b"/>
            <a:pathLst>
              <a:path w="0" h="298450">
                <a:moveTo>
                  <a:pt x="0" y="0"/>
                </a:moveTo>
                <a:lnTo>
                  <a:pt x="0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621828" y="6343294"/>
            <a:ext cx="0" cy="318135"/>
          </a:xfrm>
          <a:custGeom>
            <a:avLst/>
            <a:gdLst/>
            <a:ahLst/>
            <a:cxnLst/>
            <a:rect l="l" t="t" r="r" b="b"/>
            <a:pathLst>
              <a:path w="0" h="318134">
                <a:moveTo>
                  <a:pt x="0" y="0"/>
                </a:moveTo>
                <a:lnTo>
                  <a:pt x="0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681455" y="6343294"/>
            <a:ext cx="497205" cy="318135"/>
          </a:xfrm>
          <a:custGeom>
            <a:avLst/>
            <a:gdLst/>
            <a:ahLst/>
            <a:cxnLst/>
            <a:rect l="l" t="t" r="r" b="b"/>
            <a:pathLst>
              <a:path w="497204" h="318134">
                <a:moveTo>
                  <a:pt x="0" y="0"/>
                </a:moveTo>
                <a:lnTo>
                  <a:pt x="496849" y="3180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866623" y="6363169"/>
            <a:ext cx="1033780" cy="298450"/>
          </a:xfrm>
          <a:custGeom>
            <a:avLst/>
            <a:gdLst/>
            <a:ahLst/>
            <a:cxnLst/>
            <a:rect l="l" t="t" r="r" b="b"/>
            <a:pathLst>
              <a:path w="1033779" h="298450">
                <a:moveTo>
                  <a:pt x="0" y="0"/>
                </a:moveTo>
                <a:lnTo>
                  <a:pt x="1033449" y="2981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873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pc="-5"/>
              <a:t>Better </a:t>
            </a:r>
            <a:r>
              <a:rPr dirty="0"/>
              <a:t>approach: apply </a:t>
            </a:r>
            <a:r>
              <a:rPr dirty="0" spc="-5"/>
              <a:t>fancy </a:t>
            </a:r>
            <a:r>
              <a:rPr dirty="0"/>
              <a:t>algorithms (e.g.  Kulldorf’s </a:t>
            </a:r>
            <a:r>
              <a:rPr dirty="0">
                <a:solidFill>
                  <a:srgbClr val="9A009A"/>
                </a:solidFill>
              </a:rPr>
              <a:t>SatScan </a:t>
            </a:r>
            <a:r>
              <a:rPr dirty="0"/>
              <a:t>or </a:t>
            </a:r>
            <a:r>
              <a:rPr dirty="0" spc="-5"/>
              <a:t>the </a:t>
            </a:r>
            <a:r>
              <a:rPr dirty="0" spc="-5">
                <a:solidFill>
                  <a:srgbClr val="3333CC"/>
                </a:solidFill>
              </a:rPr>
              <a:t>fast spatial scan </a:t>
            </a:r>
            <a:r>
              <a:rPr dirty="0" spc="-5"/>
              <a:t> </a:t>
            </a:r>
            <a:r>
              <a:rPr dirty="0"/>
              <a:t>algorithm (Neill and Moore, KDD</a:t>
            </a:r>
            <a:r>
              <a:rPr dirty="0" spc="-30"/>
              <a:t> </a:t>
            </a:r>
            <a:r>
              <a:rPr dirty="0"/>
              <a:t>2004).</a:t>
            </a:r>
          </a:p>
          <a:p>
            <a:pPr algn="ctr" marL="405765" marR="5080">
              <a:lnSpc>
                <a:spcPct val="100000"/>
              </a:lnSpc>
              <a:spcBef>
                <a:spcPts val="1795"/>
              </a:spcBef>
              <a:tabLst>
                <a:tab pos="5850255" algn="l"/>
              </a:tabLst>
            </a:pPr>
            <a:r>
              <a:rPr dirty="0" sz="2000" spc="-5"/>
              <a:t>Start by </a:t>
            </a:r>
            <a:r>
              <a:rPr dirty="0" sz="2000" spc="-10"/>
              <a:t>examining </a:t>
            </a:r>
            <a:r>
              <a:rPr dirty="0" sz="2000" spc="-5"/>
              <a:t>large </a:t>
            </a:r>
            <a:r>
              <a:rPr dirty="0" sz="2000" spc="-10"/>
              <a:t>rectangular</a:t>
            </a:r>
            <a:r>
              <a:rPr dirty="0" sz="2000" spc="170"/>
              <a:t> </a:t>
            </a:r>
            <a:r>
              <a:rPr dirty="0" sz="2000" spc="-10"/>
              <a:t>regions</a:t>
            </a:r>
            <a:r>
              <a:rPr dirty="0" sz="2000" spc="20"/>
              <a:t> </a:t>
            </a:r>
            <a:r>
              <a:rPr dirty="0" sz="2000" spc="-5"/>
              <a:t>S.	If we can show</a:t>
            </a:r>
            <a:r>
              <a:rPr dirty="0" sz="2000" spc="-55"/>
              <a:t> </a:t>
            </a:r>
            <a:r>
              <a:rPr dirty="0" sz="2000" spc="-10"/>
              <a:t>that  </a:t>
            </a:r>
            <a:r>
              <a:rPr dirty="0" sz="2000" spc="-5"/>
              <a:t>none of the </a:t>
            </a:r>
            <a:r>
              <a:rPr dirty="0" sz="2000" spc="-10"/>
              <a:t>smaller rectangles contained </a:t>
            </a:r>
            <a:r>
              <a:rPr dirty="0" sz="2000" spc="-5"/>
              <a:t>in S can have high </a:t>
            </a:r>
            <a:r>
              <a:rPr dirty="0" sz="2000" spc="-10"/>
              <a:t>scores,  </a:t>
            </a:r>
            <a:r>
              <a:rPr dirty="0" sz="2000" spc="-5"/>
              <a:t>we do not need to </a:t>
            </a:r>
            <a:r>
              <a:rPr dirty="0" sz="2000"/>
              <a:t>individually </a:t>
            </a:r>
            <a:r>
              <a:rPr dirty="0" sz="2000" spc="-10"/>
              <a:t>search </a:t>
            </a:r>
            <a:r>
              <a:rPr dirty="0" sz="2000" spc="-5"/>
              <a:t>each of these</a:t>
            </a:r>
            <a:r>
              <a:rPr dirty="0" sz="2000" spc="60"/>
              <a:t> </a:t>
            </a:r>
            <a:r>
              <a:rPr dirty="0" sz="2000" spc="-10"/>
              <a:t>subregions.</a:t>
            </a:r>
            <a:endParaRPr sz="20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 marL="243840" marR="3594735" indent="1270">
              <a:lnSpc>
                <a:spcPct val="100000"/>
              </a:lnSpc>
              <a:spcBef>
                <a:spcPts val="5"/>
              </a:spcBef>
            </a:pPr>
            <a:r>
              <a:rPr dirty="0" sz="2000" spc="-5"/>
              <a:t>Using a multiresolution data structure  (overlap-kd tree) </a:t>
            </a:r>
            <a:r>
              <a:rPr dirty="0" sz="2000" spc="-10"/>
              <a:t>enables </a:t>
            </a:r>
            <a:r>
              <a:rPr dirty="0" sz="2000" spc="-5"/>
              <a:t>us </a:t>
            </a:r>
            <a:r>
              <a:rPr dirty="0" sz="2000" spc="-10"/>
              <a:t>to  efficiently </a:t>
            </a:r>
            <a:r>
              <a:rPr dirty="0" sz="2000" spc="-5"/>
              <a:t>move between searching at  </a:t>
            </a:r>
            <a:r>
              <a:rPr dirty="0" sz="2000" spc="-10"/>
              <a:t>coarse </a:t>
            </a:r>
            <a:r>
              <a:rPr dirty="0" sz="2000" spc="-5"/>
              <a:t>and fine</a:t>
            </a:r>
            <a:r>
              <a:rPr dirty="0" sz="2000"/>
              <a:t> </a:t>
            </a:r>
            <a:r>
              <a:rPr dirty="0" sz="2000" spc="-10"/>
              <a:t>resolutions.</a:t>
            </a:r>
            <a:endParaRPr sz="2000"/>
          </a:p>
        </p:txBody>
      </p:sp>
      <p:sp>
        <p:nvSpPr>
          <p:cNvPr id="310" name="object 310"/>
          <p:cNvSpPr/>
          <p:nvPr/>
        </p:nvSpPr>
        <p:spPr>
          <a:xfrm>
            <a:off x="739901" y="2957322"/>
            <a:ext cx="8422005" cy="4211955"/>
          </a:xfrm>
          <a:custGeom>
            <a:avLst/>
            <a:gdLst/>
            <a:ahLst/>
            <a:cxnLst/>
            <a:rect l="l" t="t" r="r" b="b"/>
            <a:pathLst>
              <a:path w="8422005" h="4211955">
                <a:moveTo>
                  <a:pt x="8015478" y="582929"/>
                </a:moveTo>
                <a:lnTo>
                  <a:pt x="7982664" y="610695"/>
                </a:lnTo>
                <a:lnTo>
                  <a:pt x="7954136" y="640460"/>
                </a:lnTo>
                <a:lnTo>
                  <a:pt x="7926752" y="670798"/>
                </a:lnTo>
                <a:lnTo>
                  <a:pt x="7897368" y="700277"/>
                </a:lnTo>
                <a:lnTo>
                  <a:pt x="7892784" y="714803"/>
                </a:lnTo>
                <a:lnTo>
                  <a:pt x="7888128" y="729614"/>
                </a:lnTo>
                <a:lnTo>
                  <a:pt x="7883330" y="744426"/>
                </a:lnTo>
                <a:lnTo>
                  <a:pt x="7878318" y="758951"/>
                </a:lnTo>
                <a:lnTo>
                  <a:pt x="7875603" y="767655"/>
                </a:lnTo>
                <a:lnTo>
                  <a:pt x="7872603" y="777144"/>
                </a:lnTo>
                <a:lnTo>
                  <a:pt x="7870174" y="784776"/>
                </a:lnTo>
                <a:lnTo>
                  <a:pt x="7869174" y="787907"/>
                </a:lnTo>
                <a:lnTo>
                  <a:pt x="7874208" y="848656"/>
                </a:lnTo>
                <a:lnTo>
                  <a:pt x="7880999" y="899244"/>
                </a:lnTo>
                <a:lnTo>
                  <a:pt x="7893081" y="942212"/>
                </a:lnTo>
                <a:lnTo>
                  <a:pt x="7913990" y="980101"/>
                </a:lnTo>
                <a:lnTo>
                  <a:pt x="7947261" y="1015449"/>
                </a:lnTo>
                <a:lnTo>
                  <a:pt x="7996428" y="1050797"/>
                </a:lnTo>
                <a:lnTo>
                  <a:pt x="8071580" y="1096898"/>
                </a:lnTo>
                <a:lnTo>
                  <a:pt x="8115907" y="1121521"/>
                </a:lnTo>
                <a:lnTo>
                  <a:pt x="8151876" y="1138427"/>
                </a:lnTo>
                <a:lnTo>
                  <a:pt x="8200167" y="1151381"/>
                </a:lnTo>
                <a:lnTo>
                  <a:pt x="8229600" y="1157477"/>
                </a:lnTo>
                <a:lnTo>
                  <a:pt x="8246625" y="1167312"/>
                </a:lnTo>
                <a:lnTo>
                  <a:pt x="8281249" y="1185552"/>
                </a:lnTo>
                <a:lnTo>
                  <a:pt x="8323601" y="1228079"/>
                </a:lnTo>
                <a:lnTo>
                  <a:pt x="8344159" y="1269600"/>
                </a:lnTo>
                <a:lnTo>
                  <a:pt x="8360279" y="1318026"/>
                </a:lnTo>
                <a:lnTo>
                  <a:pt x="8373147" y="1369718"/>
                </a:lnTo>
                <a:lnTo>
                  <a:pt x="8383948" y="1421036"/>
                </a:lnTo>
                <a:lnTo>
                  <a:pt x="8393869" y="1468342"/>
                </a:lnTo>
                <a:lnTo>
                  <a:pt x="8404098" y="1507997"/>
                </a:lnTo>
                <a:lnTo>
                  <a:pt x="8408675" y="1553186"/>
                </a:lnTo>
                <a:lnTo>
                  <a:pt x="8412582" y="1599456"/>
                </a:lnTo>
                <a:lnTo>
                  <a:pt x="8415814" y="1646722"/>
                </a:lnTo>
                <a:lnTo>
                  <a:pt x="8418365" y="1694900"/>
                </a:lnTo>
                <a:lnTo>
                  <a:pt x="8420230" y="1743905"/>
                </a:lnTo>
                <a:lnTo>
                  <a:pt x="8421403" y="1793650"/>
                </a:lnTo>
                <a:lnTo>
                  <a:pt x="8421879" y="1844053"/>
                </a:lnTo>
                <a:lnTo>
                  <a:pt x="8421654" y="1895026"/>
                </a:lnTo>
                <a:lnTo>
                  <a:pt x="8420720" y="1946486"/>
                </a:lnTo>
                <a:lnTo>
                  <a:pt x="8419074" y="1998348"/>
                </a:lnTo>
                <a:lnTo>
                  <a:pt x="8416710" y="2050525"/>
                </a:lnTo>
                <a:lnTo>
                  <a:pt x="8413622" y="2102934"/>
                </a:lnTo>
                <a:lnTo>
                  <a:pt x="8409805" y="2155490"/>
                </a:lnTo>
                <a:lnTo>
                  <a:pt x="8405254" y="2208107"/>
                </a:lnTo>
                <a:lnTo>
                  <a:pt x="8399963" y="2260700"/>
                </a:lnTo>
                <a:lnTo>
                  <a:pt x="8393928" y="2313184"/>
                </a:lnTo>
                <a:lnTo>
                  <a:pt x="8387142" y="2365475"/>
                </a:lnTo>
                <a:lnTo>
                  <a:pt x="8379601" y="2417487"/>
                </a:lnTo>
                <a:lnTo>
                  <a:pt x="8371298" y="2469135"/>
                </a:lnTo>
                <a:lnTo>
                  <a:pt x="8362230" y="2520334"/>
                </a:lnTo>
                <a:lnTo>
                  <a:pt x="8352389" y="2571000"/>
                </a:lnTo>
                <a:lnTo>
                  <a:pt x="8341772" y="2621047"/>
                </a:lnTo>
                <a:lnTo>
                  <a:pt x="8330372" y="2670390"/>
                </a:lnTo>
                <a:lnTo>
                  <a:pt x="8318185" y="2718944"/>
                </a:lnTo>
                <a:lnTo>
                  <a:pt x="8305205" y="2766624"/>
                </a:lnTo>
                <a:lnTo>
                  <a:pt x="8291426" y="2813346"/>
                </a:lnTo>
                <a:lnTo>
                  <a:pt x="8276844" y="2859023"/>
                </a:lnTo>
                <a:lnTo>
                  <a:pt x="8272009" y="2914174"/>
                </a:lnTo>
                <a:lnTo>
                  <a:pt x="8266700" y="2969032"/>
                </a:lnTo>
                <a:lnTo>
                  <a:pt x="8260988" y="3023670"/>
                </a:lnTo>
                <a:lnTo>
                  <a:pt x="8254947" y="3078163"/>
                </a:lnTo>
                <a:lnTo>
                  <a:pt x="8248650" y="3132581"/>
                </a:lnTo>
                <a:lnTo>
                  <a:pt x="8242780" y="3173182"/>
                </a:lnTo>
                <a:lnTo>
                  <a:pt x="8236553" y="3217925"/>
                </a:lnTo>
                <a:lnTo>
                  <a:pt x="8231612" y="3254097"/>
                </a:lnTo>
                <a:lnTo>
                  <a:pt x="8229600" y="3268979"/>
                </a:lnTo>
                <a:lnTo>
                  <a:pt x="8228503" y="3306942"/>
                </a:lnTo>
                <a:lnTo>
                  <a:pt x="8228309" y="3348143"/>
                </a:lnTo>
                <a:lnTo>
                  <a:pt x="8228703" y="3392138"/>
                </a:lnTo>
                <a:lnTo>
                  <a:pt x="8229376" y="3438482"/>
                </a:lnTo>
                <a:lnTo>
                  <a:pt x="8230014" y="3486732"/>
                </a:lnTo>
                <a:lnTo>
                  <a:pt x="8230305" y="3536442"/>
                </a:lnTo>
                <a:lnTo>
                  <a:pt x="8229938" y="3587167"/>
                </a:lnTo>
                <a:lnTo>
                  <a:pt x="8228600" y="3638465"/>
                </a:lnTo>
                <a:lnTo>
                  <a:pt x="8225980" y="3689889"/>
                </a:lnTo>
                <a:lnTo>
                  <a:pt x="8221765" y="3740996"/>
                </a:lnTo>
                <a:lnTo>
                  <a:pt x="8215644" y="3791341"/>
                </a:lnTo>
                <a:lnTo>
                  <a:pt x="8207304" y="3840480"/>
                </a:lnTo>
                <a:lnTo>
                  <a:pt x="8196433" y="3887967"/>
                </a:lnTo>
                <a:lnTo>
                  <a:pt x="8182720" y="3933359"/>
                </a:lnTo>
                <a:lnTo>
                  <a:pt x="8165853" y="3976211"/>
                </a:lnTo>
                <a:lnTo>
                  <a:pt x="8145518" y="4016078"/>
                </a:lnTo>
                <a:lnTo>
                  <a:pt x="8121405" y="4052517"/>
                </a:lnTo>
                <a:lnTo>
                  <a:pt x="8093202" y="4085081"/>
                </a:lnTo>
                <a:lnTo>
                  <a:pt x="8071556" y="4122015"/>
                </a:lnTo>
                <a:lnTo>
                  <a:pt x="8037195" y="4150804"/>
                </a:lnTo>
                <a:lnTo>
                  <a:pt x="7996547" y="4173593"/>
                </a:lnTo>
                <a:lnTo>
                  <a:pt x="7956042" y="4192524"/>
                </a:lnTo>
                <a:lnTo>
                  <a:pt x="7903132" y="4191147"/>
                </a:lnTo>
                <a:lnTo>
                  <a:pt x="7850664" y="4189334"/>
                </a:lnTo>
                <a:lnTo>
                  <a:pt x="7798577" y="4187131"/>
                </a:lnTo>
                <a:lnTo>
                  <a:pt x="7746813" y="4184582"/>
                </a:lnTo>
                <a:lnTo>
                  <a:pt x="7695312" y="4181734"/>
                </a:lnTo>
                <a:lnTo>
                  <a:pt x="7644016" y="4178633"/>
                </a:lnTo>
                <a:lnTo>
                  <a:pt x="7592865" y="4175325"/>
                </a:lnTo>
                <a:lnTo>
                  <a:pt x="7541799" y="4171854"/>
                </a:lnTo>
                <a:lnTo>
                  <a:pt x="7490761" y="4168268"/>
                </a:lnTo>
                <a:lnTo>
                  <a:pt x="7439690" y="4164611"/>
                </a:lnTo>
                <a:lnTo>
                  <a:pt x="7388527" y="4160929"/>
                </a:lnTo>
                <a:lnTo>
                  <a:pt x="7337214" y="4157269"/>
                </a:lnTo>
                <a:lnTo>
                  <a:pt x="7285691" y="4153676"/>
                </a:lnTo>
                <a:lnTo>
                  <a:pt x="7233899" y="4150195"/>
                </a:lnTo>
                <a:lnTo>
                  <a:pt x="7181779" y="4146873"/>
                </a:lnTo>
                <a:lnTo>
                  <a:pt x="7129272" y="4143755"/>
                </a:lnTo>
                <a:lnTo>
                  <a:pt x="7077399" y="4144147"/>
                </a:lnTo>
                <a:lnTo>
                  <a:pt x="7025566" y="4144422"/>
                </a:lnTo>
                <a:lnTo>
                  <a:pt x="6973770" y="4144598"/>
                </a:lnTo>
                <a:lnTo>
                  <a:pt x="6922010" y="4144695"/>
                </a:lnTo>
                <a:lnTo>
                  <a:pt x="6870283" y="4144733"/>
                </a:lnTo>
                <a:lnTo>
                  <a:pt x="6818589" y="4144731"/>
                </a:lnTo>
                <a:lnTo>
                  <a:pt x="6766925" y="4144709"/>
                </a:lnTo>
                <a:lnTo>
                  <a:pt x="6715290" y="4144686"/>
                </a:lnTo>
                <a:lnTo>
                  <a:pt x="6663682" y="4144681"/>
                </a:lnTo>
                <a:lnTo>
                  <a:pt x="6612099" y="4144715"/>
                </a:lnTo>
                <a:lnTo>
                  <a:pt x="6560540" y="4144806"/>
                </a:lnTo>
                <a:lnTo>
                  <a:pt x="6509004" y="4144975"/>
                </a:lnTo>
                <a:lnTo>
                  <a:pt x="6457487" y="4145240"/>
                </a:lnTo>
                <a:lnTo>
                  <a:pt x="6405989" y="4145620"/>
                </a:lnTo>
                <a:lnTo>
                  <a:pt x="6354508" y="4146137"/>
                </a:lnTo>
                <a:lnTo>
                  <a:pt x="6303042" y="4146808"/>
                </a:lnTo>
                <a:lnTo>
                  <a:pt x="6251590" y="4147654"/>
                </a:lnTo>
                <a:lnTo>
                  <a:pt x="6200150" y="4148693"/>
                </a:lnTo>
                <a:lnTo>
                  <a:pt x="6148719" y="4149946"/>
                </a:lnTo>
                <a:lnTo>
                  <a:pt x="6097298" y="4151432"/>
                </a:lnTo>
                <a:lnTo>
                  <a:pt x="6045883" y="4153170"/>
                </a:lnTo>
                <a:lnTo>
                  <a:pt x="5994473" y="4155180"/>
                </a:lnTo>
                <a:lnTo>
                  <a:pt x="5943066" y="4157481"/>
                </a:lnTo>
                <a:lnTo>
                  <a:pt x="5891662" y="4160093"/>
                </a:lnTo>
                <a:lnTo>
                  <a:pt x="5840257" y="4163035"/>
                </a:lnTo>
                <a:lnTo>
                  <a:pt x="5788850" y="4166327"/>
                </a:lnTo>
                <a:lnTo>
                  <a:pt x="5737440" y="4169987"/>
                </a:lnTo>
                <a:lnTo>
                  <a:pt x="5686025" y="4174037"/>
                </a:lnTo>
                <a:lnTo>
                  <a:pt x="5634604" y="4178494"/>
                </a:lnTo>
                <a:lnTo>
                  <a:pt x="5583174" y="4183379"/>
                </a:lnTo>
                <a:lnTo>
                  <a:pt x="5505413" y="4181821"/>
                </a:lnTo>
                <a:lnTo>
                  <a:pt x="5439381" y="4180577"/>
                </a:lnTo>
                <a:lnTo>
                  <a:pt x="5383814" y="4179551"/>
                </a:lnTo>
                <a:lnTo>
                  <a:pt x="5337453" y="4178645"/>
                </a:lnTo>
                <a:lnTo>
                  <a:pt x="5299037" y="4177764"/>
                </a:lnTo>
                <a:lnTo>
                  <a:pt x="5240993" y="4175687"/>
                </a:lnTo>
                <a:lnTo>
                  <a:pt x="5199596" y="4172546"/>
                </a:lnTo>
                <a:lnTo>
                  <a:pt x="5146646" y="4164144"/>
                </a:lnTo>
                <a:lnTo>
                  <a:pt x="5102731" y="4154954"/>
                </a:lnTo>
                <a:lnTo>
                  <a:pt x="5074407" y="4148992"/>
                </a:lnTo>
                <a:lnTo>
                  <a:pt x="5040157" y="4141989"/>
                </a:lnTo>
                <a:lnTo>
                  <a:pt x="4998720" y="4133850"/>
                </a:lnTo>
                <a:lnTo>
                  <a:pt x="4964191" y="4115038"/>
                </a:lnTo>
                <a:lnTo>
                  <a:pt x="4927663" y="4101084"/>
                </a:lnTo>
                <a:lnTo>
                  <a:pt x="4890277" y="4088844"/>
                </a:lnTo>
                <a:lnTo>
                  <a:pt x="4853178" y="4075176"/>
                </a:lnTo>
                <a:lnTo>
                  <a:pt x="4803150" y="4053272"/>
                </a:lnTo>
                <a:lnTo>
                  <a:pt x="4753440" y="4030754"/>
                </a:lnTo>
                <a:lnTo>
                  <a:pt x="4703730" y="4008405"/>
                </a:lnTo>
                <a:lnTo>
                  <a:pt x="4653703" y="3987009"/>
                </a:lnTo>
                <a:lnTo>
                  <a:pt x="4603040" y="3967349"/>
                </a:lnTo>
                <a:lnTo>
                  <a:pt x="4551426" y="3950207"/>
                </a:lnTo>
                <a:lnTo>
                  <a:pt x="4502848" y="3937094"/>
                </a:lnTo>
                <a:lnTo>
                  <a:pt x="4453718" y="3926407"/>
                </a:lnTo>
                <a:lnTo>
                  <a:pt x="4404162" y="3917695"/>
                </a:lnTo>
                <a:lnTo>
                  <a:pt x="4354305" y="3910508"/>
                </a:lnTo>
                <a:lnTo>
                  <a:pt x="4304272" y="3904393"/>
                </a:lnTo>
                <a:lnTo>
                  <a:pt x="4254189" y="3898900"/>
                </a:lnTo>
                <a:lnTo>
                  <a:pt x="4204181" y="3893575"/>
                </a:lnTo>
                <a:lnTo>
                  <a:pt x="4154374" y="3887968"/>
                </a:lnTo>
                <a:lnTo>
                  <a:pt x="4104893" y="3881628"/>
                </a:lnTo>
                <a:lnTo>
                  <a:pt x="4054325" y="3883925"/>
                </a:lnTo>
                <a:lnTo>
                  <a:pt x="4003943" y="3886926"/>
                </a:lnTo>
                <a:lnTo>
                  <a:pt x="3953708" y="3890510"/>
                </a:lnTo>
                <a:lnTo>
                  <a:pt x="3903584" y="3894553"/>
                </a:lnTo>
                <a:lnTo>
                  <a:pt x="3853535" y="3898936"/>
                </a:lnTo>
                <a:lnTo>
                  <a:pt x="3803523" y="3903535"/>
                </a:lnTo>
                <a:lnTo>
                  <a:pt x="3753510" y="3908230"/>
                </a:lnTo>
                <a:lnTo>
                  <a:pt x="3703461" y="3912898"/>
                </a:lnTo>
                <a:lnTo>
                  <a:pt x="3653337" y="3917418"/>
                </a:lnTo>
                <a:lnTo>
                  <a:pt x="3603102" y="3921668"/>
                </a:lnTo>
                <a:lnTo>
                  <a:pt x="3552720" y="3925526"/>
                </a:lnTo>
                <a:lnTo>
                  <a:pt x="3502152" y="3928871"/>
                </a:lnTo>
                <a:lnTo>
                  <a:pt x="3458670" y="3941349"/>
                </a:lnTo>
                <a:lnTo>
                  <a:pt x="3414331" y="3948683"/>
                </a:lnTo>
                <a:lnTo>
                  <a:pt x="3369706" y="3953732"/>
                </a:lnTo>
                <a:lnTo>
                  <a:pt x="3325367" y="3959352"/>
                </a:lnTo>
                <a:lnTo>
                  <a:pt x="3270308" y="3969538"/>
                </a:lnTo>
                <a:lnTo>
                  <a:pt x="3216822" y="3980310"/>
                </a:lnTo>
                <a:lnTo>
                  <a:pt x="3163738" y="3990789"/>
                </a:lnTo>
                <a:lnTo>
                  <a:pt x="3109886" y="4000097"/>
                </a:lnTo>
                <a:lnTo>
                  <a:pt x="3054095" y="4007357"/>
                </a:lnTo>
                <a:lnTo>
                  <a:pt x="3003177" y="4025064"/>
                </a:lnTo>
                <a:lnTo>
                  <a:pt x="2951642" y="4039707"/>
                </a:lnTo>
                <a:lnTo>
                  <a:pt x="2899590" y="4051868"/>
                </a:lnTo>
                <a:lnTo>
                  <a:pt x="2847117" y="4062126"/>
                </a:lnTo>
                <a:lnTo>
                  <a:pt x="2794323" y="4071063"/>
                </a:lnTo>
                <a:lnTo>
                  <a:pt x="2741306" y="4079259"/>
                </a:lnTo>
                <a:lnTo>
                  <a:pt x="2688164" y="4087295"/>
                </a:lnTo>
                <a:lnTo>
                  <a:pt x="2634995" y="4095750"/>
                </a:lnTo>
                <a:lnTo>
                  <a:pt x="2582213" y="4104496"/>
                </a:lnTo>
                <a:lnTo>
                  <a:pt x="2529499" y="4113343"/>
                </a:lnTo>
                <a:lnTo>
                  <a:pt x="2476810" y="4122109"/>
                </a:lnTo>
                <a:lnTo>
                  <a:pt x="2424102" y="4130611"/>
                </a:lnTo>
                <a:lnTo>
                  <a:pt x="2371332" y="4138668"/>
                </a:lnTo>
                <a:lnTo>
                  <a:pt x="2318455" y="4146098"/>
                </a:lnTo>
                <a:lnTo>
                  <a:pt x="2265428" y="4152719"/>
                </a:lnTo>
                <a:lnTo>
                  <a:pt x="2212206" y="4158348"/>
                </a:lnTo>
                <a:lnTo>
                  <a:pt x="2158745" y="4162805"/>
                </a:lnTo>
                <a:lnTo>
                  <a:pt x="2119455" y="4169806"/>
                </a:lnTo>
                <a:lnTo>
                  <a:pt x="2080450" y="4177093"/>
                </a:lnTo>
                <a:lnTo>
                  <a:pt x="2041731" y="4184665"/>
                </a:lnTo>
                <a:lnTo>
                  <a:pt x="2003298" y="4192524"/>
                </a:lnTo>
                <a:lnTo>
                  <a:pt x="1955006" y="4204049"/>
                </a:lnTo>
                <a:lnTo>
                  <a:pt x="1925574" y="4211574"/>
                </a:lnTo>
                <a:lnTo>
                  <a:pt x="1874096" y="4210783"/>
                </a:lnTo>
                <a:lnTo>
                  <a:pt x="1822545" y="4210184"/>
                </a:lnTo>
                <a:lnTo>
                  <a:pt x="1770939" y="4209694"/>
                </a:lnTo>
                <a:lnTo>
                  <a:pt x="1719297" y="4209233"/>
                </a:lnTo>
                <a:lnTo>
                  <a:pt x="1667636" y="4208716"/>
                </a:lnTo>
                <a:lnTo>
                  <a:pt x="1615976" y="4208062"/>
                </a:lnTo>
                <a:lnTo>
                  <a:pt x="1564334" y="4207189"/>
                </a:lnTo>
                <a:lnTo>
                  <a:pt x="1512728" y="4206014"/>
                </a:lnTo>
                <a:lnTo>
                  <a:pt x="1461177" y="4204455"/>
                </a:lnTo>
                <a:lnTo>
                  <a:pt x="1409700" y="4202430"/>
                </a:lnTo>
                <a:lnTo>
                  <a:pt x="1359513" y="4197819"/>
                </a:lnTo>
                <a:lnTo>
                  <a:pt x="1308946" y="4189419"/>
                </a:lnTo>
                <a:lnTo>
                  <a:pt x="1258252" y="4178522"/>
                </a:lnTo>
                <a:lnTo>
                  <a:pt x="1207685" y="4166418"/>
                </a:lnTo>
                <a:lnTo>
                  <a:pt x="1157499" y="4154399"/>
                </a:lnTo>
                <a:lnTo>
                  <a:pt x="1107948" y="4143756"/>
                </a:lnTo>
                <a:lnTo>
                  <a:pt x="1055798" y="4133404"/>
                </a:lnTo>
                <a:lnTo>
                  <a:pt x="1004216" y="4122556"/>
                </a:lnTo>
                <a:lnTo>
                  <a:pt x="953199" y="4111093"/>
                </a:lnTo>
                <a:lnTo>
                  <a:pt x="902743" y="4098893"/>
                </a:lnTo>
                <a:lnTo>
                  <a:pt x="852846" y="4085835"/>
                </a:lnTo>
                <a:lnTo>
                  <a:pt x="803503" y="4071800"/>
                </a:lnTo>
                <a:lnTo>
                  <a:pt x="754712" y="4056666"/>
                </a:lnTo>
                <a:lnTo>
                  <a:pt x="706469" y="4040314"/>
                </a:lnTo>
                <a:lnTo>
                  <a:pt x="658770" y="4022622"/>
                </a:lnTo>
                <a:lnTo>
                  <a:pt x="611613" y="4003470"/>
                </a:lnTo>
                <a:lnTo>
                  <a:pt x="564994" y="3982738"/>
                </a:lnTo>
                <a:lnTo>
                  <a:pt x="518910" y="3960304"/>
                </a:lnTo>
                <a:lnTo>
                  <a:pt x="473356" y="3936049"/>
                </a:lnTo>
                <a:lnTo>
                  <a:pt x="428331" y="3909851"/>
                </a:lnTo>
                <a:lnTo>
                  <a:pt x="383831" y="3881591"/>
                </a:lnTo>
                <a:lnTo>
                  <a:pt x="339851" y="3851148"/>
                </a:lnTo>
                <a:lnTo>
                  <a:pt x="304597" y="3828954"/>
                </a:lnTo>
                <a:lnTo>
                  <a:pt x="268128" y="3807332"/>
                </a:lnTo>
                <a:lnTo>
                  <a:pt x="233231" y="3783425"/>
                </a:lnTo>
                <a:lnTo>
                  <a:pt x="202692" y="3754374"/>
                </a:lnTo>
                <a:lnTo>
                  <a:pt x="173259" y="3707415"/>
                </a:lnTo>
                <a:lnTo>
                  <a:pt x="160150" y="3682257"/>
                </a:lnTo>
                <a:lnTo>
                  <a:pt x="145542" y="3657600"/>
                </a:lnTo>
                <a:lnTo>
                  <a:pt x="140505" y="3641002"/>
                </a:lnTo>
                <a:lnTo>
                  <a:pt x="134969" y="3624262"/>
                </a:lnTo>
                <a:lnTo>
                  <a:pt x="129575" y="3607236"/>
                </a:lnTo>
                <a:lnTo>
                  <a:pt x="118776" y="3561159"/>
                </a:lnTo>
                <a:lnTo>
                  <a:pt x="107823" y="3503628"/>
                </a:lnTo>
                <a:lnTo>
                  <a:pt x="102107" y="3444106"/>
                </a:lnTo>
                <a:lnTo>
                  <a:pt x="99884" y="3395338"/>
                </a:lnTo>
                <a:lnTo>
                  <a:pt x="99339" y="3346650"/>
                </a:lnTo>
                <a:lnTo>
                  <a:pt x="100568" y="3297989"/>
                </a:lnTo>
                <a:lnTo>
                  <a:pt x="103663" y="3249301"/>
                </a:lnTo>
                <a:lnTo>
                  <a:pt x="108717" y="3200533"/>
                </a:lnTo>
                <a:lnTo>
                  <a:pt x="115824" y="3151632"/>
                </a:lnTo>
                <a:lnTo>
                  <a:pt x="114991" y="3100154"/>
                </a:lnTo>
                <a:lnTo>
                  <a:pt x="114281" y="3048603"/>
                </a:lnTo>
                <a:lnTo>
                  <a:pt x="113636" y="2996997"/>
                </a:lnTo>
                <a:lnTo>
                  <a:pt x="112995" y="2945355"/>
                </a:lnTo>
                <a:lnTo>
                  <a:pt x="112299" y="2893695"/>
                </a:lnTo>
                <a:lnTo>
                  <a:pt x="111489" y="2842034"/>
                </a:lnTo>
                <a:lnTo>
                  <a:pt x="110506" y="2790392"/>
                </a:lnTo>
                <a:lnTo>
                  <a:pt x="109289" y="2738786"/>
                </a:lnTo>
                <a:lnTo>
                  <a:pt x="107779" y="2687235"/>
                </a:lnTo>
                <a:lnTo>
                  <a:pt x="105918" y="2635758"/>
                </a:lnTo>
                <a:lnTo>
                  <a:pt x="101211" y="2588605"/>
                </a:lnTo>
                <a:lnTo>
                  <a:pt x="92043" y="2541452"/>
                </a:lnTo>
                <a:lnTo>
                  <a:pt x="80351" y="2494483"/>
                </a:lnTo>
                <a:lnTo>
                  <a:pt x="68074" y="2447879"/>
                </a:lnTo>
                <a:lnTo>
                  <a:pt x="57150" y="2401824"/>
                </a:lnTo>
                <a:lnTo>
                  <a:pt x="46460" y="2348797"/>
                </a:lnTo>
                <a:lnTo>
                  <a:pt x="36406" y="2295623"/>
                </a:lnTo>
                <a:lnTo>
                  <a:pt x="26860" y="2242280"/>
                </a:lnTo>
                <a:lnTo>
                  <a:pt x="17695" y="2188746"/>
                </a:lnTo>
                <a:lnTo>
                  <a:pt x="8784" y="2135000"/>
                </a:lnTo>
                <a:lnTo>
                  <a:pt x="0" y="2081022"/>
                </a:lnTo>
                <a:lnTo>
                  <a:pt x="590" y="2029031"/>
                </a:lnTo>
                <a:lnTo>
                  <a:pt x="796" y="1976980"/>
                </a:lnTo>
                <a:lnTo>
                  <a:pt x="762" y="1924880"/>
                </a:lnTo>
                <a:lnTo>
                  <a:pt x="632" y="1872745"/>
                </a:lnTo>
                <a:lnTo>
                  <a:pt x="549" y="1820590"/>
                </a:lnTo>
                <a:lnTo>
                  <a:pt x="659" y="1768429"/>
                </a:lnTo>
                <a:lnTo>
                  <a:pt x="1106" y="1716274"/>
                </a:lnTo>
                <a:lnTo>
                  <a:pt x="2033" y="1664139"/>
                </a:lnTo>
                <a:lnTo>
                  <a:pt x="3586" y="1612039"/>
                </a:lnTo>
                <a:lnTo>
                  <a:pt x="5908" y="1559988"/>
                </a:lnTo>
                <a:lnTo>
                  <a:pt x="9144" y="1507998"/>
                </a:lnTo>
                <a:lnTo>
                  <a:pt x="28765" y="1458563"/>
                </a:lnTo>
                <a:lnTo>
                  <a:pt x="47244" y="1430274"/>
                </a:lnTo>
                <a:lnTo>
                  <a:pt x="63111" y="1385992"/>
                </a:lnTo>
                <a:lnTo>
                  <a:pt x="87319" y="1344125"/>
                </a:lnTo>
                <a:lnTo>
                  <a:pt x="116317" y="1303977"/>
                </a:lnTo>
                <a:lnTo>
                  <a:pt x="146560" y="1264852"/>
                </a:lnTo>
                <a:lnTo>
                  <a:pt x="174498" y="1226058"/>
                </a:lnTo>
                <a:lnTo>
                  <a:pt x="201108" y="1200102"/>
                </a:lnTo>
                <a:lnTo>
                  <a:pt x="243363" y="1168717"/>
                </a:lnTo>
                <a:lnTo>
                  <a:pt x="287762" y="1136475"/>
                </a:lnTo>
                <a:lnTo>
                  <a:pt x="320801" y="1107948"/>
                </a:lnTo>
                <a:lnTo>
                  <a:pt x="325385" y="1093660"/>
                </a:lnTo>
                <a:lnTo>
                  <a:pt x="330041" y="1079373"/>
                </a:lnTo>
                <a:lnTo>
                  <a:pt x="334839" y="1065085"/>
                </a:lnTo>
                <a:lnTo>
                  <a:pt x="339851" y="1050798"/>
                </a:lnTo>
                <a:lnTo>
                  <a:pt x="342566" y="1042296"/>
                </a:lnTo>
                <a:lnTo>
                  <a:pt x="345567" y="1032510"/>
                </a:lnTo>
                <a:lnTo>
                  <a:pt x="347995" y="1024437"/>
                </a:lnTo>
                <a:lnTo>
                  <a:pt x="348996" y="1021080"/>
                </a:lnTo>
                <a:lnTo>
                  <a:pt x="351095" y="969013"/>
                </a:lnTo>
                <a:lnTo>
                  <a:pt x="353596" y="919762"/>
                </a:lnTo>
                <a:lnTo>
                  <a:pt x="359949" y="873728"/>
                </a:lnTo>
                <a:lnTo>
                  <a:pt x="373605" y="831313"/>
                </a:lnTo>
                <a:lnTo>
                  <a:pt x="398014" y="792920"/>
                </a:lnTo>
                <a:lnTo>
                  <a:pt x="436625" y="758952"/>
                </a:lnTo>
                <a:lnTo>
                  <a:pt x="457486" y="722376"/>
                </a:lnTo>
                <a:lnTo>
                  <a:pt x="488844" y="690006"/>
                </a:lnTo>
                <a:lnTo>
                  <a:pt x="526383" y="661294"/>
                </a:lnTo>
                <a:lnTo>
                  <a:pt x="565788" y="635690"/>
                </a:lnTo>
                <a:lnTo>
                  <a:pt x="602742" y="612648"/>
                </a:lnTo>
                <a:lnTo>
                  <a:pt x="614957" y="603349"/>
                </a:lnTo>
                <a:lnTo>
                  <a:pt x="650748" y="573024"/>
                </a:lnTo>
                <a:lnTo>
                  <a:pt x="693705" y="557212"/>
                </a:lnTo>
                <a:lnTo>
                  <a:pt x="716220" y="551164"/>
                </a:lnTo>
                <a:lnTo>
                  <a:pt x="738377" y="544830"/>
                </a:lnTo>
                <a:lnTo>
                  <a:pt x="746879" y="541996"/>
                </a:lnTo>
                <a:lnTo>
                  <a:pt x="756666" y="538734"/>
                </a:lnTo>
                <a:lnTo>
                  <a:pt x="764738" y="536043"/>
                </a:lnTo>
                <a:lnTo>
                  <a:pt x="768096" y="534924"/>
                </a:lnTo>
                <a:lnTo>
                  <a:pt x="819372" y="535498"/>
                </a:lnTo>
                <a:lnTo>
                  <a:pt x="870626" y="536165"/>
                </a:lnTo>
                <a:lnTo>
                  <a:pt x="921858" y="536918"/>
                </a:lnTo>
                <a:lnTo>
                  <a:pt x="973070" y="537754"/>
                </a:lnTo>
                <a:lnTo>
                  <a:pt x="1024263" y="538667"/>
                </a:lnTo>
                <a:lnTo>
                  <a:pt x="1075438" y="539654"/>
                </a:lnTo>
                <a:lnTo>
                  <a:pt x="1126596" y="540709"/>
                </a:lnTo>
                <a:lnTo>
                  <a:pt x="1177739" y="541827"/>
                </a:lnTo>
                <a:lnTo>
                  <a:pt x="1228868" y="543005"/>
                </a:lnTo>
                <a:lnTo>
                  <a:pt x="1279983" y="544238"/>
                </a:lnTo>
                <a:lnTo>
                  <a:pt x="1331087" y="545520"/>
                </a:lnTo>
                <a:lnTo>
                  <a:pt x="1382181" y="546848"/>
                </a:lnTo>
                <a:lnTo>
                  <a:pt x="1433265" y="548216"/>
                </a:lnTo>
                <a:lnTo>
                  <a:pt x="1484341" y="549621"/>
                </a:lnTo>
                <a:lnTo>
                  <a:pt x="1535411" y="551057"/>
                </a:lnTo>
                <a:lnTo>
                  <a:pt x="1586475" y="552519"/>
                </a:lnTo>
                <a:lnTo>
                  <a:pt x="1637534" y="554004"/>
                </a:lnTo>
                <a:lnTo>
                  <a:pt x="1688591" y="555507"/>
                </a:lnTo>
                <a:lnTo>
                  <a:pt x="1739645" y="557022"/>
                </a:lnTo>
                <a:lnTo>
                  <a:pt x="1790700" y="558546"/>
                </a:lnTo>
                <a:lnTo>
                  <a:pt x="1841754" y="560074"/>
                </a:lnTo>
                <a:lnTo>
                  <a:pt x="1892811" y="561600"/>
                </a:lnTo>
                <a:lnTo>
                  <a:pt x="1943870" y="563121"/>
                </a:lnTo>
                <a:lnTo>
                  <a:pt x="1994934" y="564632"/>
                </a:lnTo>
                <a:lnTo>
                  <a:pt x="2046004" y="566128"/>
                </a:lnTo>
                <a:lnTo>
                  <a:pt x="2097080" y="567605"/>
                </a:lnTo>
                <a:lnTo>
                  <a:pt x="2148164" y="569057"/>
                </a:lnTo>
                <a:lnTo>
                  <a:pt x="2199258" y="570481"/>
                </a:lnTo>
                <a:lnTo>
                  <a:pt x="2250362" y="571872"/>
                </a:lnTo>
                <a:lnTo>
                  <a:pt x="2301477" y="573225"/>
                </a:lnTo>
                <a:lnTo>
                  <a:pt x="2352606" y="574535"/>
                </a:lnTo>
                <a:lnTo>
                  <a:pt x="2403749" y="575798"/>
                </a:lnTo>
                <a:lnTo>
                  <a:pt x="2454907" y="577009"/>
                </a:lnTo>
                <a:lnTo>
                  <a:pt x="2506082" y="578164"/>
                </a:lnTo>
                <a:lnTo>
                  <a:pt x="2557275" y="579258"/>
                </a:lnTo>
                <a:lnTo>
                  <a:pt x="2608487" y="580286"/>
                </a:lnTo>
                <a:lnTo>
                  <a:pt x="2659719" y="581243"/>
                </a:lnTo>
                <a:lnTo>
                  <a:pt x="2710973" y="582126"/>
                </a:lnTo>
                <a:lnTo>
                  <a:pt x="2762250" y="582930"/>
                </a:lnTo>
                <a:lnTo>
                  <a:pt x="2812317" y="592489"/>
                </a:lnTo>
                <a:lnTo>
                  <a:pt x="2861967" y="598854"/>
                </a:lnTo>
                <a:lnTo>
                  <a:pt x="2911251" y="602349"/>
                </a:lnTo>
                <a:lnTo>
                  <a:pt x="2960218" y="603301"/>
                </a:lnTo>
                <a:lnTo>
                  <a:pt x="3008919" y="602038"/>
                </a:lnTo>
                <a:lnTo>
                  <a:pt x="3057403" y="598885"/>
                </a:lnTo>
                <a:lnTo>
                  <a:pt x="3105721" y="594169"/>
                </a:lnTo>
                <a:lnTo>
                  <a:pt x="3153922" y="588217"/>
                </a:lnTo>
                <a:lnTo>
                  <a:pt x="3202056" y="581355"/>
                </a:lnTo>
                <a:lnTo>
                  <a:pt x="3250174" y="573910"/>
                </a:lnTo>
                <a:lnTo>
                  <a:pt x="3298325" y="566208"/>
                </a:lnTo>
                <a:lnTo>
                  <a:pt x="3346559" y="558577"/>
                </a:lnTo>
                <a:lnTo>
                  <a:pt x="3394927" y="551341"/>
                </a:lnTo>
                <a:lnTo>
                  <a:pt x="3443478" y="544830"/>
                </a:lnTo>
                <a:lnTo>
                  <a:pt x="3475291" y="535376"/>
                </a:lnTo>
                <a:lnTo>
                  <a:pt x="3530917" y="510754"/>
                </a:lnTo>
                <a:lnTo>
                  <a:pt x="3577149" y="484846"/>
                </a:lnTo>
                <a:lnTo>
                  <a:pt x="3611701" y="461652"/>
                </a:lnTo>
                <a:lnTo>
                  <a:pt x="3632858" y="435352"/>
                </a:lnTo>
                <a:lnTo>
                  <a:pt x="3647884" y="418433"/>
                </a:lnTo>
                <a:lnTo>
                  <a:pt x="3664910" y="403943"/>
                </a:lnTo>
                <a:lnTo>
                  <a:pt x="3685793" y="389381"/>
                </a:lnTo>
                <a:lnTo>
                  <a:pt x="3698499" y="350086"/>
                </a:lnTo>
                <a:lnTo>
                  <a:pt x="3712790" y="309125"/>
                </a:lnTo>
                <a:lnTo>
                  <a:pt x="3730161" y="269217"/>
                </a:lnTo>
                <a:lnTo>
                  <a:pt x="3752103" y="233080"/>
                </a:lnTo>
                <a:lnTo>
                  <a:pt x="3780110" y="203436"/>
                </a:lnTo>
                <a:lnTo>
                  <a:pt x="3815676" y="183002"/>
                </a:lnTo>
                <a:lnTo>
                  <a:pt x="3860291" y="174498"/>
                </a:lnTo>
                <a:lnTo>
                  <a:pt x="3911508" y="173357"/>
                </a:lnTo>
                <a:lnTo>
                  <a:pt x="3962741" y="172363"/>
                </a:lnTo>
                <a:lnTo>
                  <a:pt x="4013990" y="171498"/>
                </a:lnTo>
                <a:lnTo>
                  <a:pt x="4065251" y="170748"/>
                </a:lnTo>
                <a:lnTo>
                  <a:pt x="4116521" y="170095"/>
                </a:lnTo>
                <a:lnTo>
                  <a:pt x="4167798" y="169523"/>
                </a:lnTo>
                <a:lnTo>
                  <a:pt x="4219079" y="169017"/>
                </a:lnTo>
                <a:lnTo>
                  <a:pt x="4270362" y="168559"/>
                </a:lnTo>
                <a:lnTo>
                  <a:pt x="4321643" y="168133"/>
                </a:lnTo>
                <a:lnTo>
                  <a:pt x="4372920" y="167724"/>
                </a:lnTo>
                <a:lnTo>
                  <a:pt x="4424190" y="167315"/>
                </a:lnTo>
                <a:lnTo>
                  <a:pt x="4475451" y="166890"/>
                </a:lnTo>
                <a:lnTo>
                  <a:pt x="4526700" y="166432"/>
                </a:lnTo>
                <a:lnTo>
                  <a:pt x="4577933" y="165925"/>
                </a:lnTo>
                <a:lnTo>
                  <a:pt x="4629150" y="165353"/>
                </a:lnTo>
                <a:lnTo>
                  <a:pt x="4680685" y="163532"/>
                </a:lnTo>
                <a:lnTo>
                  <a:pt x="4731789" y="161084"/>
                </a:lnTo>
                <a:lnTo>
                  <a:pt x="4782520" y="158093"/>
                </a:lnTo>
                <a:lnTo>
                  <a:pt x="4832936" y="154645"/>
                </a:lnTo>
                <a:lnTo>
                  <a:pt x="4883097" y="150823"/>
                </a:lnTo>
                <a:lnTo>
                  <a:pt x="4933060" y="146713"/>
                </a:lnTo>
                <a:lnTo>
                  <a:pt x="4982884" y="142399"/>
                </a:lnTo>
                <a:lnTo>
                  <a:pt x="5032628" y="137966"/>
                </a:lnTo>
                <a:lnTo>
                  <a:pt x="5082351" y="133498"/>
                </a:lnTo>
                <a:lnTo>
                  <a:pt x="5132111" y="129081"/>
                </a:lnTo>
                <a:lnTo>
                  <a:pt x="5181967" y="124798"/>
                </a:lnTo>
                <a:lnTo>
                  <a:pt x="5231978" y="120735"/>
                </a:lnTo>
                <a:lnTo>
                  <a:pt x="5282201" y="116977"/>
                </a:lnTo>
                <a:lnTo>
                  <a:pt x="5332697" y="113607"/>
                </a:lnTo>
                <a:lnTo>
                  <a:pt x="5383523" y="110711"/>
                </a:lnTo>
                <a:lnTo>
                  <a:pt x="5434737" y="108374"/>
                </a:lnTo>
                <a:lnTo>
                  <a:pt x="5486400" y="106679"/>
                </a:lnTo>
                <a:lnTo>
                  <a:pt x="5533473" y="96493"/>
                </a:lnTo>
                <a:lnTo>
                  <a:pt x="5579888" y="85721"/>
                </a:lnTo>
                <a:lnTo>
                  <a:pt x="5626083" y="75242"/>
                </a:lnTo>
                <a:lnTo>
                  <a:pt x="5672498" y="65934"/>
                </a:lnTo>
                <a:lnTo>
                  <a:pt x="5719572" y="58673"/>
                </a:lnTo>
                <a:lnTo>
                  <a:pt x="5763125" y="44362"/>
                </a:lnTo>
                <a:lnTo>
                  <a:pt x="5806249" y="28765"/>
                </a:lnTo>
                <a:lnTo>
                  <a:pt x="5849659" y="13454"/>
                </a:lnTo>
                <a:lnTo>
                  <a:pt x="5894070" y="0"/>
                </a:lnTo>
                <a:lnTo>
                  <a:pt x="5943110" y="2086"/>
                </a:lnTo>
                <a:lnTo>
                  <a:pt x="5991959" y="4255"/>
                </a:lnTo>
                <a:lnTo>
                  <a:pt x="6040652" y="6542"/>
                </a:lnTo>
                <a:lnTo>
                  <a:pt x="6089227" y="8985"/>
                </a:lnTo>
                <a:lnTo>
                  <a:pt x="6137719" y="11620"/>
                </a:lnTo>
                <a:lnTo>
                  <a:pt x="6186165" y="14484"/>
                </a:lnTo>
                <a:lnTo>
                  <a:pt x="6234603" y="17612"/>
                </a:lnTo>
                <a:lnTo>
                  <a:pt x="6283067" y="21043"/>
                </a:lnTo>
                <a:lnTo>
                  <a:pt x="6331596" y="24812"/>
                </a:lnTo>
                <a:lnTo>
                  <a:pt x="6380226" y="28955"/>
                </a:lnTo>
                <a:lnTo>
                  <a:pt x="6430981" y="41781"/>
                </a:lnTo>
                <a:lnTo>
                  <a:pt x="6483784" y="50913"/>
                </a:lnTo>
                <a:lnTo>
                  <a:pt x="6537575" y="57595"/>
                </a:lnTo>
                <a:lnTo>
                  <a:pt x="6591293" y="63069"/>
                </a:lnTo>
                <a:lnTo>
                  <a:pt x="6643878" y="68579"/>
                </a:lnTo>
                <a:lnTo>
                  <a:pt x="6689967" y="82932"/>
                </a:lnTo>
                <a:lnTo>
                  <a:pt x="6736699" y="95249"/>
                </a:lnTo>
                <a:lnTo>
                  <a:pt x="6783931" y="105709"/>
                </a:lnTo>
                <a:lnTo>
                  <a:pt x="6831520" y="114490"/>
                </a:lnTo>
                <a:lnTo>
                  <a:pt x="6879324" y="121771"/>
                </a:lnTo>
                <a:lnTo>
                  <a:pt x="6927199" y="127730"/>
                </a:lnTo>
                <a:lnTo>
                  <a:pt x="6975002" y="132546"/>
                </a:lnTo>
                <a:lnTo>
                  <a:pt x="7022592" y="136397"/>
                </a:lnTo>
                <a:lnTo>
                  <a:pt x="7070695" y="151705"/>
                </a:lnTo>
                <a:lnTo>
                  <a:pt x="7119018" y="164854"/>
                </a:lnTo>
                <a:lnTo>
                  <a:pt x="7167597" y="176064"/>
                </a:lnTo>
                <a:lnTo>
                  <a:pt x="7216469" y="185556"/>
                </a:lnTo>
                <a:lnTo>
                  <a:pt x="7265670" y="193547"/>
                </a:lnTo>
                <a:lnTo>
                  <a:pt x="7312485" y="210883"/>
                </a:lnTo>
                <a:lnTo>
                  <a:pt x="7354443" y="221360"/>
                </a:lnTo>
                <a:lnTo>
                  <a:pt x="7398115" y="227837"/>
                </a:lnTo>
                <a:lnTo>
                  <a:pt x="7450074" y="233171"/>
                </a:lnTo>
                <a:lnTo>
                  <a:pt x="7483816" y="243304"/>
                </a:lnTo>
                <a:lnTo>
                  <a:pt x="7552729" y="264997"/>
                </a:lnTo>
                <a:lnTo>
                  <a:pt x="7627953" y="275308"/>
                </a:lnTo>
                <a:lnTo>
                  <a:pt x="7669149" y="277844"/>
                </a:lnTo>
                <a:lnTo>
                  <a:pt x="7710344" y="279951"/>
                </a:lnTo>
                <a:lnTo>
                  <a:pt x="7751826" y="282701"/>
                </a:lnTo>
                <a:lnTo>
                  <a:pt x="7796022" y="287369"/>
                </a:lnTo>
                <a:lnTo>
                  <a:pt x="7840218" y="292607"/>
                </a:lnTo>
                <a:lnTo>
                  <a:pt x="7860399" y="300704"/>
                </a:lnTo>
                <a:lnTo>
                  <a:pt x="7881080" y="308228"/>
                </a:lnTo>
                <a:lnTo>
                  <a:pt x="7900761" y="317468"/>
                </a:lnTo>
                <a:lnTo>
                  <a:pt x="7917942" y="330707"/>
                </a:lnTo>
                <a:lnTo>
                  <a:pt x="7951672" y="366105"/>
                </a:lnTo>
                <a:lnTo>
                  <a:pt x="7966043" y="381857"/>
                </a:lnTo>
                <a:lnTo>
                  <a:pt x="7978270" y="391465"/>
                </a:lnTo>
                <a:lnTo>
                  <a:pt x="8024598" y="443495"/>
                </a:lnTo>
                <a:lnTo>
                  <a:pt x="8039219" y="509908"/>
                </a:lnTo>
                <a:lnTo>
                  <a:pt x="8043672" y="553973"/>
                </a:lnTo>
                <a:lnTo>
                  <a:pt x="8043636" y="574583"/>
                </a:lnTo>
                <a:lnTo>
                  <a:pt x="8045100" y="595979"/>
                </a:lnTo>
                <a:lnTo>
                  <a:pt x="8009739" y="638067"/>
                </a:lnTo>
                <a:lnTo>
                  <a:pt x="7965948" y="640937"/>
                </a:lnTo>
                <a:lnTo>
                  <a:pt x="7919870" y="641663"/>
                </a:lnTo>
                <a:lnTo>
                  <a:pt x="7888224" y="641603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62000" y="1219200"/>
            <a:ext cx="4648200" cy="3030855"/>
          </a:xfrm>
          <a:custGeom>
            <a:avLst/>
            <a:gdLst/>
            <a:ahLst/>
            <a:cxnLst/>
            <a:rect l="l" t="t" r="r" b="b"/>
            <a:pathLst>
              <a:path w="4648200" h="3030854">
                <a:moveTo>
                  <a:pt x="4648200" y="1523999"/>
                </a:moveTo>
                <a:lnTo>
                  <a:pt x="4648200" y="0"/>
                </a:lnTo>
                <a:lnTo>
                  <a:pt x="0" y="0"/>
                </a:lnTo>
                <a:lnTo>
                  <a:pt x="0" y="1524000"/>
                </a:lnTo>
                <a:lnTo>
                  <a:pt x="2711196" y="1523999"/>
                </a:lnTo>
                <a:lnTo>
                  <a:pt x="3873246" y="2897205"/>
                </a:lnTo>
                <a:lnTo>
                  <a:pt x="3873246" y="1523999"/>
                </a:lnTo>
                <a:lnTo>
                  <a:pt x="4648200" y="1523999"/>
                </a:lnTo>
                <a:close/>
              </a:path>
              <a:path w="4648200" h="3030854">
                <a:moveTo>
                  <a:pt x="3986022" y="3030473"/>
                </a:moveTo>
                <a:lnTo>
                  <a:pt x="3873246" y="1523999"/>
                </a:lnTo>
                <a:lnTo>
                  <a:pt x="3873246" y="2897205"/>
                </a:lnTo>
                <a:lnTo>
                  <a:pt x="3986022" y="3030473"/>
                </a:lnTo>
                <a:close/>
              </a:path>
            </a:pathLst>
          </a:custGeom>
          <a:solidFill>
            <a:srgbClr val="B9FF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62000" y="1219200"/>
            <a:ext cx="4648200" cy="3030855"/>
          </a:xfrm>
          <a:custGeom>
            <a:avLst/>
            <a:gdLst/>
            <a:ahLst/>
            <a:cxnLst/>
            <a:rect l="l" t="t" r="r" b="b"/>
            <a:pathLst>
              <a:path w="4648200" h="3030854">
                <a:moveTo>
                  <a:pt x="0" y="0"/>
                </a:moveTo>
                <a:lnTo>
                  <a:pt x="0" y="1524000"/>
                </a:lnTo>
                <a:lnTo>
                  <a:pt x="2711196" y="1523999"/>
                </a:lnTo>
                <a:lnTo>
                  <a:pt x="3986022" y="3030473"/>
                </a:lnTo>
                <a:lnTo>
                  <a:pt x="3873246" y="1523999"/>
                </a:lnTo>
                <a:lnTo>
                  <a:pt x="4648200" y="1523999"/>
                </a:lnTo>
                <a:lnTo>
                  <a:pt x="4648200" y="0"/>
                </a:lnTo>
                <a:lnTo>
                  <a:pt x="271119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847597" y="1317751"/>
            <a:ext cx="43630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Result</a:t>
            </a:r>
            <a:r>
              <a:rPr dirty="0" sz="2800">
                <a:latin typeface="Arial"/>
                <a:cs typeface="Arial"/>
              </a:rPr>
              <a:t>: 20-2000x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speedups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739901" y="1685798"/>
            <a:ext cx="77285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00">
                <a:latin typeface="Tahoma"/>
                <a:cs typeface="Tahoma"/>
              </a:rPr>
              <a:t>•</a:t>
            </a:r>
            <a:r>
              <a:rPr dirty="0" baseline="-8928" sz="4200" spc="-750">
                <a:latin typeface="Arial"/>
                <a:cs typeface="Arial"/>
              </a:rPr>
              <a:t>vs</a:t>
            </a:r>
            <a:r>
              <a:rPr dirty="0" sz="2800" spc="-500">
                <a:latin typeface="Tahoma"/>
                <a:cs typeface="Tahoma"/>
              </a:rPr>
              <a:t>N</a:t>
            </a:r>
            <a:r>
              <a:rPr dirty="0" baseline="-8928" sz="4200" spc="-750">
                <a:latin typeface="Arial"/>
                <a:cs typeface="Arial"/>
              </a:rPr>
              <a:t>. </a:t>
            </a:r>
            <a:r>
              <a:rPr dirty="0" sz="2800" spc="-640">
                <a:latin typeface="Tahoma"/>
                <a:cs typeface="Tahoma"/>
              </a:rPr>
              <a:t>a</a:t>
            </a:r>
            <a:r>
              <a:rPr dirty="0" baseline="-8928" sz="4200" spc="-960">
                <a:latin typeface="Arial"/>
                <a:cs typeface="Arial"/>
              </a:rPr>
              <a:t>n</a:t>
            </a:r>
            <a:r>
              <a:rPr dirty="0" sz="2800" spc="-640">
                <a:latin typeface="Tahoma"/>
                <a:cs typeface="Tahoma"/>
              </a:rPr>
              <a:t>ï</a:t>
            </a:r>
            <a:r>
              <a:rPr dirty="0" baseline="-8928" sz="4200" spc="-960">
                <a:latin typeface="Arial"/>
                <a:cs typeface="Arial"/>
              </a:rPr>
              <a:t>a</a:t>
            </a:r>
            <a:r>
              <a:rPr dirty="0" sz="2800" spc="-640">
                <a:latin typeface="Tahoma"/>
                <a:cs typeface="Tahoma"/>
              </a:rPr>
              <a:t>ve</a:t>
            </a:r>
            <a:r>
              <a:rPr dirty="0" baseline="-8928" sz="4200" spc="-960">
                <a:latin typeface="Arial"/>
                <a:cs typeface="Arial"/>
              </a:rPr>
              <a:t>ïve</a:t>
            </a:r>
            <a:r>
              <a:rPr dirty="0" sz="2800" spc="-640">
                <a:latin typeface="Tahoma"/>
                <a:cs typeface="Tahoma"/>
              </a:rPr>
              <a:t>ap</a:t>
            </a:r>
            <a:r>
              <a:rPr dirty="0" baseline="-8928" sz="4200" spc="-960">
                <a:latin typeface="Arial"/>
                <a:cs typeface="Arial"/>
              </a:rPr>
              <a:t>a</a:t>
            </a:r>
            <a:r>
              <a:rPr dirty="0" sz="2800" spc="-640">
                <a:latin typeface="Tahoma"/>
                <a:cs typeface="Tahoma"/>
              </a:rPr>
              <a:t>p</a:t>
            </a:r>
            <a:r>
              <a:rPr dirty="0" baseline="-8928" sz="4200" spc="-960">
                <a:latin typeface="Arial"/>
                <a:cs typeface="Arial"/>
              </a:rPr>
              <a:t>p</a:t>
            </a:r>
            <a:r>
              <a:rPr dirty="0" sz="2800" spc="-640">
                <a:latin typeface="Tahoma"/>
                <a:cs typeface="Tahoma"/>
              </a:rPr>
              <a:t>r</a:t>
            </a:r>
            <a:r>
              <a:rPr dirty="0" baseline="-8928" sz="4200" spc="-960">
                <a:latin typeface="Arial"/>
                <a:cs typeface="Arial"/>
              </a:rPr>
              <a:t>p</a:t>
            </a:r>
            <a:r>
              <a:rPr dirty="0" sz="2800" spc="-640">
                <a:latin typeface="Tahoma"/>
                <a:cs typeface="Tahoma"/>
              </a:rPr>
              <a:t>o</a:t>
            </a:r>
            <a:r>
              <a:rPr dirty="0" baseline="-8928" sz="4200" spc="-960">
                <a:latin typeface="Arial"/>
                <a:cs typeface="Arial"/>
              </a:rPr>
              <a:t>r</a:t>
            </a:r>
            <a:r>
              <a:rPr dirty="0" sz="2800" spc="-640">
                <a:latin typeface="Tahoma"/>
                <a:cs typeface="Tahoma"/>
              </a:rPr>
              <a:t>a</a:t>
            </a:r>
            <a:r>
              <a:rPr dirty="0" baseline="-8928" sz="4200" spc="-960">
                <a:latin typeface="Arial"/>
                <a:cs typeface="Arial"/>
              </a:rPr>
              <a:t>o</a:t>
            </a:r>
            <a:r>
              <a:rPr dirty="0" sz="2800" spc="-640">
                <a:latin typeface="Tahoma"/>
                <a:cs typeface="Tahoma"/>
              </a:rPr>
              <a:t>c</a:t>
            </a:r>
            <a:r>
              <a:rPr dirty="0" baseline="-8928" sz="4200" spc="-960">
                <a:latin typeface="Arial"/>
                <a:cs typeface="Arial"/>
              </a:rPr>
              <a:t>a</a:t>
            </a:r>
            <a:r>
              <a:rPr dirty="0" sz="2800" spc="-640">
                <a:latin typeface="Tahoma"/>
                <a:cs typeface="Tahoma"/>
              </a:rPr>
              <a:t>h</a:t>
            </a:r>
            <a:r>
              <a:rPr dirty="0" baseline="-8928" sz="4200" spc="-960">
                <a:latin typeface="Arial"/>
                <a:cs typeface="Arial"/>
              </a:rPr>
              <a:t>c</a:t>
            </a:r>
            <a:r>
              <a:rPr dirty="0" sz="2800" spc="-640">
                <a:latin typeface="Tahoma"/>
                <a:cs typeface="Tahoma"/>
              </a:rPr>
              <a:t>:</a:t>
            </a:r>
            <a:r>
              <a:rPr dirty="0" baseline="-8928" sz="4200" spc="-960">
                <a:latin typeface="Arial"/>
                <a:cs typeface="Arial"/>
              </a:rPr>
              <a:t>h</a:t>
            </a:r>
            <a:r>
              <a:rPr dirty="0" sz="2800" spc="-640">
                <a:latin typeface="Tahoma"/>
                <a:cs typeface="Tahoma"/>
              </a:rPr>
              <a:t>c</a:t>
            </a:r>
            <a:r>
              <a:rPr dirty="0" baseline="-8928" sz="4200" spc="-960">
                <a:latin typeface="Arial"/>
                <a:cs typeface="Arial"/>
              </a:rPr>
              <a:t>,</a:t>
            </a:r>
            <a:r>
              <a:rPr dirty="0" sz="2800" spc="-640">
                <a:latin typeface="Tahoma"/>
                <a:cs typeface="Tahoma"/>
              </a:rPr>
              <a:t>o</a:t>
            </a:r>
            <a:r>
              <a:rPr dirty="0" baseline="-8928" sz="4200" spc="-960">
                <a:latin typeface="Arial"/>
                <a:cs typeface="Arial"/>
              </a:rPr>
              <a:t>w</a:t>
            </a:r>
            <a:r>
              <a:rPr dirty="0" sz="2800" spc="-640">
                <a:latin typeface="Tahoma"/>
                <a:cs typeface="Tahoma"/>
              </a:rPr>
              <a:t>m</a:t>
            </a:r>
            <a:r>
              <a:rPr dirty="0" baseline="-8928" sz="4200" spc="-960">
                <a:latin typeface="Arial"/>
                <a:cs typeface="Arial"/>
              </a:rPr>
              <a:t>it</a:t>
            </a:r>
            <a:r>
              <a:rPr dirty="0" sz="2800" spc="-640">
                <a:latin typeface="Tahoma"/>
                <a:cs typeface="Tahoma"/>
              </a:rPr>
              <a:t>p</a:t>
            </a:r>
            <a:r>
              <a:rPr dirty="0" baseline="-8928" sz="4200" spc="-960">
                <a:latin typeface="Arial"/>
                <a:cs typeface="Arial"/>
              </a:rPr>
              <a:t>h</a:t>
            </a:r>
            <a:r>
              <a:rPr dirty="0" sz="2800" spc="-640">
                <a:latin typeface="Tahoma"/>
                <a:cs typeface="Tahoma"/>
              </a:rPr>
              <a:t>u</a:t>
            </a:r>
            <a:r>
              <a:rPr dirty="0" baseline="-8928" sz="4200" spc="-960">
                <a:latin typeface="Arial"/>
                <a:cs typeface="Arial"/>
              </a:rPr>
              <a:t>o</a:t>
            </a:r>
            <a:r>
              <a:rPr dirty="0" sz="2800" spc="-640">
                <a:latin typeface="Tahoma"/>
                <a:cs typeface="Tahoma"/>
              </a:rPr>
              <a:t>t</a:t>
            </a:r>
            <a:r>
              <a:rPr dirty="0" baseline="-8928" sz="4200" spc="-960">
                <a:latin typeface="Arial"/>
                <a:cs typeface="Arial"/>
              </a:rPr>
              <a:t>u</a:t>
            </a:r>
            <a:r>
              <a:rPr dirty="0" sz="2800" spc="-640">
                <a:latin typeface="Tahoma"/>
                <a:cs typeface="Tahoma"/>
              </a:rPr>
              <a:t>e</a:t>
            </a:r>
            <a:r>
              <a:rPr dirty="0" baseline="-8928" sz="4200" spc="-960">
                <a:latin typeface="Arial"/>
                <a:cs typeface="Arial"/>
              </a:rPr>
              <a:t>t </a:t>
            </a:r>
            <a:r>
              <a:rPr dirty="0" sz="2800" spc="-5">
                <a:latin typeface="Tahoma"/>
                <a:cs typeface="Tahoma"/>
              </a:rPr>
              <a:t>F(S) for each</a:t>
            </a:r>
            <a:r>
              <a:rPr dirty="0" sz="2800" spc="8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spatial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822183" y="2171943"/>
            <a:ext cx="33026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40">
                <a:latin typeface="Arial"/>
                <a:cs typeface="Arial"/>
              </a:rPr>
              <a:t>an</a:t>
            </a:r>
            <a:r>
              <a:rPr dirty="0" baseline="8928" sz="4200" spc="-810">
                <a:latin typeface="Tahoma"/>
                <a:cs typeface="Tahoma"/>
              </a:rPr>
              <a:t>re</a:t>
            </a:r>
            <a:r>
              <a:rPr dirty="0" sz="2800" spc="-540">
                <a:latin typeface="Arial"/>
                <a:cs typeface="Arial"/>
              </a:rPr>
              <a:t>y</a:t>
            </a:r>
            <a:r>
              <a:rPr dirty="0" baseline="8928" sz="4200" spc="-810">
                <a:latin typeface="Tahoma"/>
                <a:cs typeface="Tahoma"/>
              </a:rPr>
              <a:t>g</a:t>
            </a:r>
            <a:r>
              <a:rPr dirty="0" sz="2800" spc="-540">
                <a:latin typeface="Arial"/>
                <a:cs typeface="Arial"/>
              </a:rPr>
              <a:t>lo</a:t>
            </a:r>
            <a:r>
              <a:rPr dirty="0" baseline="8928" sz="4200" spc="-810">
                <a:latin typeface="Tahoma"/>
                <a:cs typeface="Tahoma"/>
              </a:rPr>
              <a:t>io</a:t>
            </a:r>
            <a:r>
              <a:rPr dirty="0" sz="2800" spc="-540">
                <a:latin typeface="Arial"/>
                <a:cs typeface="Arial"/>
              </a:rPr>
              <a:t>s</a:t>
            </a:r>
            <a:r>
              <a:rPr dirty="0" baseline="8928" sz="4200" spc="-810">
                <a:latin typeface="Tahoma"/>
                <a:cs typeface="Tahoma"/>
              </a:rPr>
              <a:t>n</a:t>
            </a:r>
            <a:r>
              <a:rPr dirty="0" sz="2800" spc="-540">
                <a:latin typeface="Arial"/>
                <a:cs typeface="Arial"/>
              </a:rPr>
              <a:t>s </a:t>
            </a:r>
            <a:r>
              <a:rPr dirty="0" baseline="8928" sz="4200" spc="-765">
                <a:latin typeface="Tahoma"/>
                <a:cs typeface="Tahoma"/>
              </a:rPr>
              <a:t>S</a:t>
            </a:r>
            <a:r>
              <a:rPr dirty="0" sz="2800" spc="-509">
                <a:latin typeface="Arial"/>
                <a:cs typeface="Arial"/>
              </a:rPr>
              <a:t>o</a:t>
            </a:r>
            <a:r>
              <a:rPr dirty="0" baseline="8928" sz="4200" spc="-765">
                <a:latin typeface="Tahoma"/>
                <a:cs typeface="Tahoma"/>
              </a:rPr>
              <a:t>.</a:t>
            </a:r>
            <a:r>
              <a:rPr dirty="0" sz="2800" spc="-509">
                <a:latin typeface="Arial"/>
                <a:cs typeface="Arial"/>
              </a:rPr>
              <a:t>f</a:t>
            </a:r>
            <a:r>
              <a:rPr dirty="0" sz="2800" spc="-3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accuracy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355" y="516889"/>
            <a:ext cx="831532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6.		Determine whether each of these potential 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clusters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is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actually an anomalous</a:t>
            </a:r>
            <a:r>
              <a:rPr dirty="0" sz="3200" spc="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54555"/>
            <a:ext cx="7938134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Frequentist approach</a:t>
            </a:r>
            <a:r>
              <a:rPr dirty="0" sz="2400" spc="-5">
                <a:latin typeface="Tahoma"/>
                <a:cs typeface="Tahoma"/>
              </a:rPr>
              <a:t>: calculate </a:t>
            </a:r>
            <a:r>
              <a:rPr dirty="0" sz="2400">
                <a:latin typeface="Tahoma"/>
                <a:cs typeface="Tahoma"/>
              </a:rPr>
              <a:t>statistical significance of  </a:t>
            </a:r>
            <a:r>
              <a:rPr dirty="0" sz="2400" spc="-5">
                <a:latin typeface="Tahoma"/>
                <a:cs typeface="Tahoma"/>
              </a:rPr>
              <a:t>each region </a:t>
            </a:r>
            <a:r>
              <a:rPr dirty="0" sz="2400">
                <a:latin typeface="Tahoma"/>
                <a:cs typeface="Tahoma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randomization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testing</a:t>
            </a:r>
            <a:r>
              <a:rPr dirty="0" sz="2400" spc="-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3103" y="3743705"/>
            <a:ext cx="288925" cy="1224280"/>
          </a:xfrm>
          <a:custGeom>
            <a:avLst/>
            <a:gdLst/>
            <a:ahLst/>
            <a:cxnLst/>
            <a:rect l="l" t="t" r="r" b="b"/>
            <a:pathLst>
              <a:path w="288925" h="1224279">
                <a:moveTo>
                  <a:pt x="0" y="0"/>
                </a:moveTo>
                <a:lnTo>
                  <a:pt x="0" y="1223772"/>
                </a:lnTo>
                <a:lnTo>
                  <a:pt x="288798" y="1223772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3742944"/>
            <a:ext cx="288925" cy="1224915"/>
          </a:xfrm>
          <a:custGeom>
            <a:avLst/>
            <a:gdLst/>
            <a:ahLst/>
            <a:cxnLst/>
            <a:rect l="l" t="t" r="r" b="b"/>
            <a:pathLst>
              <a:path w="288925" h="1224914">
                <a:moveTo>
                  <a:pt x="0" y="0"/>
                </a:moveTo>
                <a:lnTo>
                  <a:pt x="0" y="1224534"/>
                </a:lnTo>
                <a:lnTo>
                  <a:pt x="288798" y="1224534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7122" y="3594353"/>
            <a:ext cx="365125" cy="293370"/>
          </a:xfrm>
          <a:custGeom>
            <a:avLst/>
            <a:gdLst/>
            <a:ahLst/>
            <a:cxnLst/>
            <a:rect l="l" t="t" r="r" b="b"/>
            <a:pathLst>
              <a:path w="365125" h="293370">
                <a:moveTo>
                  <a:pt x="56444" y="241951"/>
                </a:moveTo>
                <a:lnTo>
                  <a:pt x="35813" y="216408"/>
                </a:lnTo>
                <a:lnTo>
                  <a:pt x="0" y="293370"/>
                </a:lnTo>
                <a:lnTo>
                  <a:pt x="44957" y="283969"/>
                </a:lnTo>
                <a:lnTo>
                  <a:pt x="44957" y="252984"/>
                </a:lnTo>
                <a:lnTo>
                  <a:pt x="46481" y="249936"/>
                </a:lnTo>
                <a:lnTo>
                  <a:pt x="56444" y="241951"/>
                </a:lnTo>
                <a:close/>
              </a:path>
              <a:path w="365125" h="293370">
                <a:moveTo>
                  <a:pt x="62576" y="249542"/>
                </a:moveTo>
                <a:lnTo>
                  <a:pt x="56444" y="241951"/>
                </a:lnTo>
                <a:lnTo>
                  <a:pt x="46481" y="249936"/>
                </a:lnTo>
                <a:lnTo>
                  <a:pt x="44957" y="252984"/>
                </a:lnTo>
                <a:lnTo>
                  <a:pt x="45719" y="256794"/>
                </a:lnTo>
                <a:lnTo>
                  <a:pt x="49529" y="258318"/>
                </a:lnTo>
                <a:lnTo>
                  <a:pt x="52577" y="257556"/>
                </a:lnTo>
                <a:lnTo>
                  <a:pt x="62576" y="249542"/>
                </a:lnTo>
                <a:close/>
              </a:path>
              <a:path w="365125" h="293370">
                <a:moveTo>
                  <a:pt x="83819" y="275844"/>
                </a:moveTo>
                <a:lnTo>
                  <a:pt x="62576" y="249542"/>
                </a:lnTo>
                <a:lnTo>
                  <a:pt x="52577" y="257556"/>
                </a:lnTo>
                <a:lnTo>
                  <a:pt x="49529" y="258318"/>
                </a:lnTo>
                <a:lnTo>
                  <a:pt x="45719" y="256794"/>
                </a:lnTo>
                <a:lnTo>
                  <a:pt x="44957" y="252984"/>
                </a:lnTo>
                <a:lnTo>
                  <a:pt x="44957" y="283969"/>
                </a:lnTo>
                <a:lnTo>
                  <a:pt x="83819" y="275844"/>
                </a:lnTo>
                <a:close/>
              </a:path>
              <a:path w="365125" h="293370">
                <a:moveTo>
                  <a:pt x="364997" y="5334"/>
                </a:moveTo>
                <a:lnTo>
                  <a:pt x="364235" y="1524"/>
                </a:lnTo>
                <a:lnTo>
                  <a:pt x="361188" y="0"/>
                </a:lnTo>
                <a:lnTo>
                  <a:pt x="357377" y="762"/>
                </a:lnTo>
                <a:lnTo>
                  <a:pt x="56444" y="241951"/>
                </a:lnTo>
                <a:lnTo>
                  <a:pt x="62576" y="249542"/>
                </a:lnTo>
                <a:lnTo>
                  <a:pt x="363473" y="8382"/>
                </a:lnTo>
                <a:lnTo>
                  <a:pt x="36499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0250" y="4462271"/>
            <a:ext cx="509905" cy="292100"/>
          </a:xfrm>
          <a:custGeom>
            <a:avLst/>
            <a:gdLst/>
            <a:ahLst/>
            <a:cxnLst/>
            <a:rect l="l" t="t" r="r" b="b"/>
            <a:pathLst>
              <a:path w="509905" h="292100">
                <a:moveTo>
                  <a:pt x="445853" y="41841"/>
                </a:moveTo>
                <a:lnTo>
                  <a:pt x="441096" y="33565"/>
                </a:lnTo>
                <a:lnTo>
                  <a:pt x="2286" y="283463"/>
                </a:lnTo>
                <a:lnTo>
                  <a:pt x="0" y="286511"/>
                </a:lnTo>
                <a:lnTo>
                  <a:pt x="762" y="289559"/>
                </a:lnTo>
                <a:lnTo>
                  <a:pt x="3810" y="291845"/>
                </a:lnTo>
                <a:lnTo>
                  <a:pt x="6858" y="291845"/>
                </a:lnTo>
                <a:lnTo>
                  <a:pt x="445853" y="41841"/>
                </a:lnTo>
                <a:close/>
              </a:path>
              <a:path w="509905" h="292100">
                <a:moveTo>
                  <a:pt x="509778" y="0"/>
                </a:moveTo>
                <a:lnTo>
                  <a:pt x="424434" y="4571"/>
                </a:lnTo>
                <a:lnTo>
                  <a:pt x="441096" y="33565"/>
                </a:lnTo>
                <a:lnTo>
                  <a:pt x="451866" y="27431"/>
                </a:lnTo>
                <a:lnTo>
                  <a:pt x="455676" y="26669"/>
                </a:lnTo>
                <a:lnTo>
                  <a:pt x="458724" y="28955"/>
                </a:lnTo>
                <a:lnTo>
                  <a:pt x="458724" y="64236"/>
                </a:lnTo>
                <a:lnTo>
                  <a:pt x="462534" y="70865"/>
                </a:lnTo>
                <a:lnTo>
                  <a:pt x="509778" y="0"/>
                </a:lnTo>
                <a:close/>
              </a:path>
              <a:path w="509905" h="292100">
                <a:moveTo>
                  <a:pt x="458724" y="32765"/>
                </a:moveTo>
                <a:lnTo>
                  <a:pt x="458724" y="28955"/>
                </a:lnTo>
                <a:lnTo>
                  <a:pt x="455676" y="26669"/>
                </a:lnTo>
                <a:lnTo>
                  <a:pt x="451866" y="27431"/>
                </a:lnTo>
                <a:lnTo>
                  <a:pt x="441096" y="33565"/>
                </a:lnTo>
                <a:lnTo>
                  <a:pt x="445853" y="41841"/>
                </a:lnTo>
                <a:lnTo>
                  <a:pt x="456438" y="35813"/>
                </a:lnTo>
                <a:lnTo>
                  <a:pt x="458724" y="32765"/>
                </a:lnTo>
                <a:close/>
              </a:path>
              <a:path w="509905" h="292100">
                <a:moveTo>
                  <a:pt x="458724" y="64236"/>
                </a:moveTo>
                <a:lnTo>
                  <a:pt x="458724" y="32765"/>
                </a:lnTo>
                <a:lnTo>
                  <a:pt x="456438" y="35813"/>
                </a:lnTo>
                <a:lnTo>
                  <a:pt x="445853" y="41841"/>
                </a:lnTo>
                <a:lnTo>
                  <a:pt x="458724" y="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5830" y="2879598"/>
            <a:ext cx="2519680" cy="230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21.2</a:t>
            </a:r>
            <a:endParaRPr sz="2000">
              <a:latin typeface="Tahoma"/>
              <a:cs typeface="Tahoma"/>
            </a:endParaRPr>
          </a:p>
          <a:p>
            <a:pPr marL="1026794">
              <a:lnSpc>
                <a:spcPct val="100000"/>
              </a:lnSpc>
              <a:spcBef>
                <a:spcPts val="156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15.1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18.5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2729" y="3238500"/>
            <a:ext cx="226060" cy="509270"/>
          </a:xfrm>
          <a:custGeom>
            <a:avLst/>
            <a:gdLst/>
            <a:ahLst/>
            <a:cxnLst/>
            <a:rect l="l" t="t" r="r" b="b"/>
            <a:pathLst>
              <a:path w="226060" h="509270">
                <a:moveTo>
                  <a:pt x="194648" y="71907"/>
                </a:moveTo>
                <a:lnTo>
                  <a:pt x="186189" y="68229"/>
                </a:lnTo>
                <a:lnTo>
                  <a:pt x="0" y="502920"/>
                </a:lnTo>
                <a:lnTo>
                  <a:pt x="0" y="506730"/>
                </a:lnTo>
                <a:lnTo>
                  <a:pt x="2286" y="509016"/>
                </a:lnTo>
                <a:lnTo>
                  <a:pt x="6096" y="509016"/>
                </a:lnTo>
                <a:lnTo>
                  <a:pt x="9144" y="506730"/>
                </a:lnTo>
                <a:lnTo>
                  <a:pt x="194648" y="71907"/>
                </a:lnTo>
                <a:close/>
              </a:path>
              <a:path w="226060" h="509270">
                <a:moveTo>
                  <a:pt x="225551" y="85344"/>
                </a:moveTo>
                <a:lnTo>
                  <a:pt x="220217" y="0"/>
                </a:lnTo>
                <a:lnTo>
                  <a:pt x="155447" y="54864"/>
                </a:lnTo>
                <a:lnTo>
                  <a:pt x="186189" y="68229"/>
                </a:lnTo>
                <a:lnTo>
                  <a:pt x="191261" y="56388"/>
                </a:lnTo>
                <a:lnTo>
                  <a:pt x="193547" y="54102"/>
                </a:lnTo>
                <a:lnTo>
                  <a:pt x="197357" y="54102"/>
                </a:lnTo>
                <a:lnTo>
                  <a:pt x="199644" y="56388"/>
                </a:lnTo>
                <a:lnTo>
                  <a:pt x="199644" y="74079"/>
                </a:lnTo>
                <a:lnTo>
                  <a:pt x="225551" y="85344"/>
                </a:lnTo>
                <a:close/>
              </a:path>
              <a:path w="226060" h="509270">
                <a:moveTo>
                  <a:pt x="199644" y="60198"/>
                </a:moveTo>
                <a:lnTo>
                  <a:pt x="199644" y="56388"/>
                </a:lnTo>
                <a:lnTo>
                  <a:pt x="197357" y="54102"/>
                </a:lnTo>
                <a:lnTo>
                  <a:pt x="193547" y="54102"/>
                </a:lnTo>
                <a:lnTo>
                  <a:pt x="191261" y="56388"/>
                </a:lnTo>
                <a:lnTo>
                  <a:pt x="186189" y="68229"/>
                </a:lnTo>
                <a:lnTo>
                  <a:pt x="194648" y="71907"/>
                </a:lnTo>
                <a:lnTo>
                  <a:pt x="199644" y="60198"/>
                </a:lnTo>
                <a:close/>
              </a:path>
              <a:path w="226060" h="509270">
                <a:moveTo>
                  <a:pt x="199644" y="74079"/>
                </a:moveTo>
                <a:lnTo>
                  <a:pt x="199644" y="60198"/>
                </a:lnTo>
                <a:lnTo>
                  <a:pt x="194648" y="71907"/>
                </a:lnTo>
                <a:lnTo>
                  <a:pt x="199644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4589" y="5284723"/>
            <a:ext cx="197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Original grid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355" y="516889"/>
            <a:ext cx="831532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6.		Determine whether each of these potential 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clusters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is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actually an anomalous</a:t>
            </a:r>
            <a:r>
              <a:rPr dirty="0" sz="3200" spc="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54555"/>
            <a:ext cx="7938134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Frequentist approach</a:t>
            </a:r>
            <a:r>
              <a:rPr dirty="0" sz="2400" spc="-5">
                <a:latin typeface="Tahoma"/>
                <a:cs typeface="Tahoma"/>
              </a:rPr>
              <a:t>: calculate </a:t>
            </a:r>
            <a:r>
              <a:rPr dirty="0" sz="2400">
                <a:latin typeface="Tahoma"/>
                <a:cs typeface="Tahoma"/>
              </a:rPr>
              <a:t>statistical significance of  </a:t>
            </a:r>
            <a:r>
              <a:rPr dirty="0" sz="2400" spc="-5">
                <a:latin typeface="Tahoma"/>
                <a:cs typeface="Tahoma"/>
              </a:rPr>
              <a:t>each region </a:t>
            </a:r>
            <a:r>
              <a:rPr dirty="0" sz="2400">
                <a:latin typeface="Tahoma"/>
                <a:cs typeface="Tahoma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randomization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testing</a:t>
            </a:r>
            <a:r>
              <a:rPr dirty="0" sz="2400" spc="-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3103" y="3743705"/>
            <a:ext cx="288925" cy="1224280"/>
          </a:xfrm>
          <a:custGeom>
            <a:avLst/>
            <a:gdLst/>
            <a:ahLst/>
            <a:cxnLst/>
            <a:rect l="l" t="t" r="r" b="b"/>
            <a:pathLst>
              <a:path w="288925" h="1224279">
                <a:moveTo>
                  <a:pt x="0" y="0"/>
                </a:moveTo>
                <a:lnTo>
                  <a:pt x="0" y="1223772"/>
                </a:lnTo>
                <a:lnTo>
                  <a:pt x="288798" y="1223772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3742944"/>
            <a:ext cx="288925" cy="1224915"/>
          </a:xfrm>
          <a:custGeom>
            <a:avLst/>
            <a:gdLst/>
            <a:ahLst/>
            <a:cxnLst/>
            <a:rect l="l" t="t" r="r" b="b"/>
            <a:pathLst>
              <a:path w="288925" h="1224914">
                <a:moveTo>
                  <a:pt x="0" y="0"/>
                </a:moveTo>
                <a:lnTo>
                  <a:pt x="0" y="1224534"/>
                </a:lnTo>
                <a:lnTo>
                  <a:pt x="288798" y="1224534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7122" y="3594353"/>
            <a:ext cx="365125" cy="293370"/>
          </a:xfrm>
          <a:custGeom>
            <a:avLst/>
            <a:gdLst/>
            <a:ahLst/>
            <a:cxnLst/>
            <a:rect l="l" t="t" r="r" b="b"/>
            <a:pathLst>
              <a:path w="365125" h="293370">
                <a:moveTo>
                  <a:pt x="56444" y="241951"/>
                </a:moveTo>
                <a:lnTo>
                  <a:pt x="35813" y="216408"/>
                </a:lnTo>
                <a:lnTo>
                  <a:pt x="0" y="293370"/>
                </a:lnTo>
                <a:lnTo>
                  <a:pt x="44957" y="283969"/>
                </a:lnTo>
                <a:lnTo>
                  <a:pt x="44957" y="252984"/>
                </a:lnTo>
                <a:lnTo>
                  <a:pt x="46481" y="249936"/>
                </a:lnTo>
                <a:lnTo>
                  <a:pt x="56444" y="241951"/>
                </a:lnTo>
                <a:close/>
              </a:path>
              <a:path w="365125" h="293370">
                <a:moveTo>
                  <a:pt x="62576" y="249542"/>
                </a:moveTo>
                <a:lnTo>
                  <a:pt x="56444" y="241951"/>
                </a:lnTo>
                <a:lnTo>
                  <a:pt x="46481" y="249936"/>
                </a:lnTo>
                <a:lnTo>
                  <a:pt x="44957" y="252984"/>
                </a:lnTo>
                <a:lnTo>
                  <a:pt x="45719" y="256794"/>
                </a:lnTo>
                <a:lnTo>
                  <a:pt x="49529" y="258318"/>
                </a:lnTo>
                <a:lnTo>
                  <a:pt x="52577" y="257556"/>
                </a:lnTo>
                <a:lnTo>
                  <a:pt x="62576" y="249542"/>
                </a:lnTo>
                <a:close/>
              </a:path>
              <a:path w="365125" h="293370">
                <a:moveTo>
                  <a:pt x="83819" y="275844"/>
                </a:moveTo>
                <a:lnTo>
                  <a:pt x="62576" y="249542"/>
                </a:lnTo>
                <a:lnTo>
                  <a:pt x="52577" y="257556"/>
                </a:lnTo>
                <a:lnTo>
                  <a:pt x="49529" y="258318"/>
                </a:lnTo>
                <a:lnTo>
                  <a:pt x="45719" y="256794"/>
                </a:lnTo>
                <a:lnTo>
                  <a:pt x="44957" y="252984"/>
                </a:lnTo>
                <a:lnTo>
                  <a:pt x="44957" y="283969"/>
                </a:lnTo>
                <a:lnTo>
                  <a:pt x="83819" y="275844"/>
                </a:lnTo>
                <a:close/>
              </a:path>
              <a:path w="365125" h="293370">
                <a:moveTo>
                  <a:pt x="364997" y="5334"/>
                </a:moveTo>
                <a:lnTo>
                  <a:pt x="364235" y="1524"/>
                </a:lnTo>
                <a:lnTo>
                  <a:pt x="361188" y="0"/>
                </a:lnTo>
                <a:lnTo>
                  <a:pt x="357377" y="762"/>
                </a:lnTo>
                <a:lnTo>
                  <a:pt x="56444" y="241951"/>
                </a:lnTo>
                <a:lnTo>
                  <a:pt x="62576" y="249542"/>
                </a:lnTo>
                <a:lnTo>
                  <a:pt x="363473" y="8382"/>
                </a:lnTo>
                <a:lnTo>
                  <a:pt x="36499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0250" y="4462271"/>
            <a:ext cx="509905" cy="292100"/>
          </a:xfrm>
          <a:custGeom>
            <a:avLst/>
            <a:gdLst/>
            <a:ahLst/>
            <a:cxnLst/>
            <a:rect l="l" t="t" r="r" b="b"/>
            <a:pathLst>
              <a:path w="509905" h="292100">
                <a:moveTo>
                  <a:pt x="445853" y="41841"/>
                </a:moveTo>
                <a:lnTo>
                  <a:pt x="441096" y="33565"/>
                </a:lnTo>
                <a:lnTo>
                  <a:pt x="2286" y="283463"/>
                </a:lnTo>
                <a:lnTo>
                  <a:pt x="0" y="286511"/>
                </a:lnTo>
                <a:lnTo>
                  <a:pt x="762" y="289559"/>
                </a:lnTo>
                <a:lnTo>
                  <a:pt x="3810" y="291845"/>
                </a:lnTo>
                <a:lnTo>
                  <a:pt x="6858" y="291845"/>
                </a:lnTo>
                <a:lnTo>
                  <a:pt x="445853" y="41841"/>
                </a:lnTo>
                <a:close/>
              </a:path>
              <a:path w="509905" h="292100">
                <a:moveTo>
                  <a:pt x="509778" y="0"/>
                </a:moveTo>
                <a:lnTo>
                  <a:pt x="424434" y="4571"/>
                </a:lnTo>
                <a:lnTo>
                  <a:pt x="441096" y="33565"/>
                </a:lnTo>
                <a:lnTo>
                  <a:pt x="451866" y="27431"/>
                </a:lnTo>
                <a:lnTo>
                  <a:pt x="455676" y="26669"/>
                </a:lnTo>
                <a:lnTo>
                  <a:pt x="458724" y="28955"/>
                </a:lnTo>
                <a:lnTo>
                  <a:pt x="458724" y="64236"/>
                </a:lnTo>
                <a:lnTo>
                  <a:pt x="462534" y="70865"/>
                </a:lnTo>
                <a:lnTo>
                  <a:pt x="509778" y="0"/>
                </a:lnTo>
                <a:close/>
              </a:path>
              <a:path w="509905" h="292100">
                <a:moveTo>
                  <a:pt x="458724" y="32765"/>
                </a:moveTo>
                <a:lnTo>
                  <a:pt x="458724" y="28955"/>
                </a:lnTo>
                <a:lnTo>
                  <a:pt x="455676" y="26669"/>
                </a:lnTo>
                <a:lnTo>
                  <a:pt x="451866" y="27431"/>
                </a:lnTo>
                <a:lnTo>
                  <a:pt x="441096" y="33565"/>
                </a:lnTo>
                <a:lnTo>
                  <a:pt x="445853" y="41841"/>
                </a:lnTo>
                <a:lnTo>
                  <a:pt x="456438" y="35813"/>
                </a:lnTo>
                <a:lnTo>
                  <a:pt x="458724" y="32765"/>
                </a:lnTo>
                <a:close/>
              </a:path>
              <a:path w="509905" h="292100">
                <a:moveTo>
                  <a:pt x="458724" y="64236"/>
                </a:moveTo>
                <a:lnTo>
                  <a:pt x="458724" y="32765"/>
                </a:lnTo>
                <a:lnTo>
                  <a:pt x="456438" y="35813"/>
                </a:lnTo>
                <a:lnTo>
                  <a:pt x="445853" y="41841"/>
                </a:lnTo>
                <a:lnTo>
                  <a:pt x="458724" y="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5830" y="2879598"/>
            <a:ext cx="2519680" cy="230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21.2</a:t>
            </a:r>
            <a:endParaRPr sz="2000">
              <a:latin typeface="Tahoma"/>
              <a:cs typeface="Tahoma"/>
            </a:endParaRPr>
          </a:p>
          <a:p>
            <a:pPr marL="1026794">
              <a:lnSpc>
                <a:spcPct val="100000"/>
              </a:lnSpc>
              <a:spcBef>
                <a:spcPts val="156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15.1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18.5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2729" y="3238500"/>
            <a:ext cx="226060" cy="509270"/>
          </a:xfrm>
          <a:custGeom>
            <a:avLst/>
            <a:gdLst/>
            <a:ahLst/>
            <a:cxnLst/>
            <a:rect l="l" t="t" r="r" b="b"/>
            <a:pathLst>
              <a:path w="226060" h="509270">
                <a:moveTo>
                  <a:pt x="194648" y="71907"/>
                </a:moveTo>
                <a:lnTo>
                  <a:pt x="186189" y="68229"/>
                </a:lnTo>
                <a:lnTo>
                  <a:pt x="0" y="502920"/>
                </a:lnTo>
                <a:lnTo>
                  <a:pt x="0" y="506730"/>
                </a:lnTo>
                <a:lnTo>
                  <a:pt x="2286" y="509016"/>
                </a:lnTo>
                <a:lnTo>
                  <a:pt x="6096" y="509016"/>
                </a:lnTo>
                <a:lnTo>
                  <a:pt x="9144" y="506730"/>
                </a:lnTo>
                <a:lnTo>
                  <a:pt x="194648" y="71907"/>
                </a:lnTo>
                <a:close/>
              </a:path>
              <a:path w="226060" h="509270">
                <a:moveTo>
                  <a:pt x="225551" y="85344"/>
                </a:moveTo>
                <a:lnTo>
                  <a:pt x="220217" y="0"/>
                </a:lnTo>
                <a:lnTo>
                  <a:pt x="155447" y="54864"/>
                </a:lnTo>
                <a:lnTo>
                  <a:pt x="186189" y="68229"/>
                </a:lnTo>
                <a:lnTo>
                  <a:pt x="191261" y="56388"/>
                </a:lnTo>
                <a:lnTo>
                  <a:pt x="193547" y="54102"/>
                </a:lnTo>
                <a:lnTo>
                  <a:pt x="197357" y="54102"/>
                </a:lnTo>
                <a:lnTo>
                  <a:pt x="199644" y="56388"/>
                </a:lnTo>
                <a:lnTo>
                  <a:pt x="199644" y="74079"/>
                </a:lnTo>
                <a:lnTo>
                  <a:pt x="225551" y="85344"/>
                </a:lnTo>
                <a:close/>
              </a:path>
              <a:path w="226060" h="509270">
                <a:moveTo>
                  <a:pt x="199644" y="60198"/>
                </a:moveTo>
                <a:lnTo>
                  <a:pt x="199644" y="56388"/>
                </a:lnTo>
                <a:lnTo>
                  <a:pt x="197357" y="54102"/>
                </a:lnTo>
                <a:lnTo>
                  <a:pt x="193547" y="54102"/>
                </a:lnTo>
                <a:lnTo>
                  <a:pt x="191261" y="56388"/>
                </a:lnTo>
                <a:lnTo>
                  <a:pt x="186189" y="68229"/>
                </a:lnTo>
                <a:lnTo>
                  <a:pt x="194648" y="71907"/>
                </a:lnTo>
                <a:lnTo>
                  <a:pt x="199644" y="60198"/>
                </a:lnTo>
                <a:close/>
              </a:path>
              <a:path w="226060" h="509270">
                <a:moveTo>
                  <a:pt x="199644" y="74079"/>
                </a:moveTo>
                <a:lnTo>
                  <a:pt x="199644" y="60198"/>
                </a:lnTo>
                <a:lnTo>
                  <a:pt x="194648" y="71907"/>
                </a:lnTo>
                <a:lnTo>
                  <a:pt x="199644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4589" y="5284723"/>
            <a:ext cx="197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Original grid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9895" y="2806445"/>
            <a:ext cx="864235" cy="719455"/>
          </a:xfrm>
          <a:custGeom>
            <a:avLst/>
            <a:gdLst/>
            <a:ahLst/>
            <a:cxnLst/>
            <a:rect l="l" t="t" r="r" b="b"/>
            <a:pathLst>
              <a:path w="864234" h="719454">
                <a:moveTo>
                  <a:pt x="0" y="0"/>
                </a:moveTo>
                <a:lnTo>
                  <a:pt x="0" y="719327"/>
                </a:lnTo>
                <a:lnTo>
                  <a:pt x="864107" y="719327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21523" y="2949701"/>
            <a:ext cx="287655" cy="144145"/>
          </a:xfrm>
          <a:custGeom>
            <a:avLst/>
            <a:gdLst/>
            <a:ahLst/>
            <a:cxnLst/>
            <a:rect l="l" t="t" r="r" b="b"/>
            <a:pathLst>
              <a:path w="287654" h="144144">
                <a:moveTo>
                  <a:pt x="0" y="0"/>
                </a:moveTo>
                <a:lnTo>
                  <a:pt x="0" y="144017"/>
                </a:lnTo>
                <a:lnTo>
                  <a:pt x="287274" y="144017"/>
                </a:lnTo>
                <a:lnTo>
                  <a:pt x="2872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21523" y="2949701"/>
            <a:ext cx="287655" cy="144145"/>
          </a:xfrm>
          <a:custGeom>
            <a:avLst/>
            <a:gdLst/>
            <a:ahLst/>
            <a:cxnLst/>
            <a:rect l="l" t="t" r="r" b="b"/>
            <a:pathLst>
              <a:path w="287654" h="144144">
                <a:moveTo>
                  <a:pt x="0" y="0"/>
                </a:moveTo>
                <a:lnTo>
                  <a:pt x="0" y="144017"/>
                </a:lnTo>
                <a:lnTo>
                  <a:pt x="287274" y="144017"/>
                </a:lnTo>
                <a:lnTo>
                  <a:pt x="2872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4420" y="2806445"/>
            <a:ext cx="864235" cy="719455"/>
          </a:xfrm>
          <a:custGeom>
            <a:avLst/>
            <a:gdLst/>
            <a:ahLst/>
            <a:cxnLst/>
            <a:rect l="l" t="t" r="r" b="b"/>
            <a:pathLst>
              <a:path w="864235" h="719454">
                <a:moveTo>
                  <a:pt x="0" y="0"/>
                </a:moveTo>
                <a:lnTo>
                  <a:pt x="0" y="719328"/>
                </a:lnTo>
                <a:lnTo>
                  <a:pt x="864108" y="719328"/>
                </a:lnTo>
                <a:lnTo>
                  <a:pt x="8641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88102" y="3093720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0" y="288036"/>
                </a:lnTo>
                <a:lnTo>
                  <a:pt x="144017" y="288036"/>
                </a:lnTo>
                <a:lnTo>
                  <a:pt x="144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8102" y="3093720"/>
            <a:ext cx="144145" cy="287655"/>
          </a:xfrm>
          <a:custGeom>
            <a:avLst/>
            <a:gdLst/>
            <a:ahLst/>
            <a:cxnLst/>
            <a:rect l="l" t="t" r="r" b="b"/>
            <a:pathLst>
              <a:path w="144145" h="287654">
                <a:moveTo>
                  <a:pt x="0" y="0"/>
                </a:moveTo>
                <a:lnTo>
                  <a:pt x="0" y="287274"/>
                </a:lnTo>
                <a:lnTo>
                  <a:pt x="144017" y="287274"/>
                </a:lnTo>
                <a:lnTo>
                  <a:pt x="1440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04102" y="2908807"/>
            <a:ext cx="4318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5329" y="3702050"/>
            <a:ext cx="1676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D*(G</a:t>
            </a:r>
            <a:r>
              <a:rPr dirty="0" baseline="-21367" sz="1950" spc="-7">
                <a:latin typeface="Tahoma"/>
                <a:cs typeface="Tahoma"/>
              </a:rPr>
              <a:t>1</a:t>
            </a:r>
            <a:r>
              <a:rPr dirty="0" sz="2000" spc="-5">
                <a:latin typeface="Tahoma"/>
                <a:cs typeface="Tahoma"/>
              </a:rPr>
              <a:t>) =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16.7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11902" y="3310128"/>
            <a:ext cx="156210" cy="364490"/>
          </a:xfrm>
          <a:custGeom>
            <a:avLst/>
            <a:gdLst/>
            <a:ahLst/>
            <a:cxnLst/>
            <a:rect l="l" t="t" r="r" b="b"/>
            <a:pathLst>
              <a:path w="156210" h="364489">
                <a:moveTo>
                  <a:pt x="124797" y="72084"/>
                </a:moveTo>
                <a:lnTo>
                  <a:pt x="116478" y="68774"/>
                </a:lnTo>
                <a:lnTo>
                  <a:pt x="0" y="358139"/>
                </a:lnTo>
                <a:lnTo>
                  <a:pt x="0" y="361949"/>
                </a:lnTo>
                <a:lnTo>
                  <a:pt x="3048" y="364235"/>
                </a:lnTo>
                <a:lnTo>
                  <a:pt x="6858" y="364235"/>
                </a:lnTo>
                <a:lnTo>
                  <a:pt x="9144" y="361949"/>
                </a:lnTo>
                <a:lnTo>
                  <a:pt x="124797" y="72084"/>
                </a:lnTo>
                <a:close/>
              </a:path>
              <a:path w="156210" h="364489">
                <a:moveTo>
                  <a:pt x="156210" y="84581"/>
                </a:moveTo>
                <a:lnTo>
                  <a:pt x="149351" y="0"/>
                </a:lnTo>
                <a:lnTo>
                  <a:pt x="85343" y="56387"/>
                </a:lnTo>
                <a:lnTo>
                  <a:pt x="116478" y="68774"/>
                </a:lnTo>
                <a:lnTo>
                  <a:pt x="121157" y="57149"/>
                </a:lnTo>
                <a:lnTo>
                  <a:pt x="123443" y="54101"/>
                </a:lnTo>
                <a:lnTo>
                  <a:pt x="127253" y="54101"/>
                </a:lnTo>
                <a:lnTo>
                  <a:pt x="129539" y="57149"/>
                </a:lnTo>
                <a:lnTo>
                  <a:pt x="129539" y="73971"/>
                </a:lnTo>
                <a:lnTo>
                  <a:pt x="156210" y="84581"/>
                </a:lnTo>
                <a:close/>
              </a:path>
              <a:path w="156210" h="364489">
                <a:moveTo>
                  <a:pt x="129539" y="60197"/>
                </a:moveTo>
                <a:lnTo>
                  <a:pt x="129539" y="57149"/>
                </a:lnTo>
                <a:lnTo>
                  <a:pt x="127253" y="54101"/>
                </a:lnTo>
                <a:lnTo>
                  <a:pt x="123443" y="54101"/>
                </a:lnTo>
                <a:lnTo>
                  <a:pt x="121157" y="57149"/>
                </a:lnTo>
                <a:lnTo>
                  <a:pt x="116478" y="68774"/>
                </a:lnTo>
                <a:lnTo>
                  <a:pt x="124797" y="72084"/>
                </a:lnTo>
                <a:lnTo>
                  <a:pt x="129539" y="60197"/>
                </a:lnTo>
                <a:close/>
              </a:path>
              <a:path w="156210" h="364489">
                <a:moveTo>
                  <a:pt x="129539" y="73971"/>
                </a:moveTo>
                <a:lnTo>
                  <a:pt x="129539" y="60197"/>
                </a:lnTo>
                <a:lnTo>
                  <a:pt x="124797" y="72084"/>
                </a:lnTo>
                <a:lnTo>
                  <a:pt x="129539" y="73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212330" y="3702050"/>
            <a:ext cx="1718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D*(G</a:t>
            </a:r>
            <a:r>
              <a:rPr dirty="0" baseline="-21367" sz="1950" spc="-7">
                <a:latin typeface="Tahoma"/>
                <a:cs typeface="Tahoma"/>
              </a:rPr>
              <a:t>999</a:t>
            </a:r>
            <a:r>
              <a:rPr dirty="0" sz="2000" spc="-5">
                <a:latin typeface="Tahoma"/>
                <a:cs typeface="Tahoma"/>
              </a:rPr>
              <a:t>) =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4.2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6952" y="3022854"/>
            <a:ext cx="170180" cy="652780"/>
          </a:xfrm>
          <a:custGeom>
            <a:avLst/>
            <a:gdLst/>
            <a:ahLst/>
            <a:cxnLst/>
            <a:rect l="l" t="t" r="r" b="b"/>
            <a:pathLst>
              <a:path w="170179" h="652779">
                <a:moveTo>
                  <a:pt x="137409" y="74996"/>
                </a:moveTo>
                <a:lnTo>
                  <a:pt x="127663" y="72808"/>
                </a:lnTo>
                <a:lnTo>
                  <a:pt x="0" y="646176"/>
                </a:lnTo>
                <a:lnTo>
                  <a:pt x="762" y="649985"/>
                </a:lnTo>
                <a:lnTo>
                  <a:pt x="3810" y="652271"/>
                </a:lnTo>
                <a:lnTo>
                  <a:pt x="6858" y="651510"/>
                </a:lnTo>
                <a:lnTo>
                  <a:pt x="9144" y="648461"/>
                </a:lnTo>
                <a:lnTo>
                  <a:pt x="137409" y="74996"/>
                </a:lnTo>
                <a:close/>
              </a:path>
              <a:path w="170179" h="652779">
                <a:moveTo>
                  <a:pt x="169925" y="82295"/>
                </a:moveTo>
                <a:lnTo>
                  <a:pt x="149351" y="0"/>
                </a:lnTo>
                <a:lnTo>
                  <a:pt x="95249" y="65531"/>
                </a:lnTo>
                <a:lnTo>
                  <a:pt x="127663" y="72808"/>
                </a:lnTo>
                <a:lnTo>
                  <a:pt x="130301" y="60959"/>
                </a:lnTo>
                <a:lnTo>
                  <a:pt x="132587" y="57911"/>
                </a:lnTo>
                <a:lnTo>
                  <a:pt x="136397" y="57149"/>
                </a:lnTo>
                <a:lnTo>
                  <a:pt x="139445" y="59435"/>
                </a:lnTo>
                <a:lnTo>
                  <a:pt x="140207" y="62483"/>
                </a:lnTo>
                <a:lnTo>
                  <a:pt x="140207" y="75624"/>
                </a:lnTo>
                <a:lnTo>
                  <a:pt x="169925" y="82295"/>
                </a:lnTo>
                <a:close/>
              </a:path>
              <a:path w="170179" h="652779">
                <a:moveTo>
                  <a:pt x="140207" y="62483"/>
                </a:moveTo>
                <a:lnTo>
                  <a:pt x="139445" y="59435"/>
                </a:lnTo>
                <a:lnTo>
                  <a:pt x="136397" y="57149"/>
                </a:lnTo>
                <a:lnTo>
                  <a:pt x="132587" y="57911"/>
                </a:lnTo>
                <a:lnTo>
                  <a:pt x="130301" y="60959"/>
                </a:lnTo>
                <a:lnTo>
                  <a:pt x="127663" y="72808"/>
                </a:lnTo>
                <a:lnTo>
                  <a:pt x="137409" y="74996"/>
                </a:lnTo>
                <a:lnTo>
                  <a:pt x="140207" y="62483"/>
                </a:lnTo>
                <a:close/>
              </a:path>
              <a:path w="170179" h="652779">
                <a:moveTo>
                  <a:pt x="140207" y="75624"/>
                </a:moveTo>
                <a:lnTo>
                  <a:pt x="140207" y="62483"/>
                </a:lnTo>
                <a:lnTo>
                  <a:pt x="137409" y="74996"/>
                </a:lnTo>
                <a:lnTo>
                  <a:pt x="140207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3553" y="4173473"/>
            <a:ext cx="3888104" cy="360680"/>
          </a:xfrm>
          <a:custGeom>
            <a:avLst/>
            <a:gdLst/>
            <a:ahLst/>
            <a:cxnLst/>
            <a:rect l="l" t="t" r="r" b="b"/>
            <a:pathLst>
              <a:path w="3888104" h="360679">
                <a:moveTo>
                  <a:pt x="3887724" y="0"/>
                </a:moveTo>
                <a:lnTo>
                  <a:pt x="3867399" y="63048"/>
                </a:lnTo>
                <a:lnTo>
                  <a:pt x="3811377" y="116388"/>
                </a:lnTo>
                <a:lnTo>
                  <a:pt x="3772300" y="138147"/>
                </a:lnTo>
                <a:lnTo>
                  <a:pt x="3727083" y="155956"/>
                </a:lnTo>
                <a:lnTo>
                  <a:pt x="3676654" y="169305"/>
                </a:lnTo>
                <a:lnTo>
                  <a:pt x="3621941" y="177687"/>
                </a:lnTo>
                <a:lnTo>
                  <a:pt x="3563874" y="180594"/>
                </a:lnTo>
                <a:lnTo>
                  <a:pt x="2302764" y="180594"/>
                </a:lnTo>
                <a:lnTo>
                  <a:pt x="2244495" y="183474"/>
                </a:lnTo>
                <a:lnTo>
                  <a:pt x="2189676" y="191786"/>
                </a:lnTo>
                <a:lnTo>
                  <a:pt x="2139216" y="205034"/>
                </a:lnTo>
                <a:lnTo>
                  <a:pt x="2094024" y="222722"/>
                </a:lnTo>
                <a:lnTo>
                  <a:pt x="2055009" y="244355"/>
                </a:lnTo>
                <a:lnTo>
                  <a:pt x="2023081" y="269437"/>
                </a:lnTo>
                <a:lnTo>
                  <a:pt x="1984124" y="327968"/>
                </a:lnTo>
                <a:lnTo>
                  <a:pt x="1978914" y="360426"/>
                </a:lnTo>
                <a:lnTo>
                  <a:pt x="1973678" y="327968"/>
                </a:lnTo>
                <a:lnTo>
                  <a:pt x="1934576" y="269437"/>
                </a:lnTo>
                <a:lnTo>
                  <a:pt x="1902567" y="244355"/>
                </a:lnTo>
                <a:lnTo>
                  <a:pt x="1863490" y="222722"/>
                </a:lnTo>
                <a:lnTo>
                  <a:pt x="1818273" y="205034"/>
                </a:lnTo>
                <a:lnTo>
                  <a:pt x="1767844" y="191786"/>
                </a:lnTo>
                <a:lnTo>
                  <a:pt x="1713131" y="183474"/>
                </a:lnTo>
                <a:lnTo>
                  <a:pt x="1655064" y="180594"/>
                </a:lnTo>
                <a:lnTo>
                  <a:pt x="323850" y="180594"/>
                </a:lnTo>
                <a:lnTo>
                  <a:pt x="265581" y="177687"/>
                </a:lnTo>
                <a:lnTo>
                  <a:pt x="210762" y="169305"/>
                </a:lnTo>
                <a:lnTo>
                  <a:pt x="160302" y="155956"/>
                </a:lnTo>
                <a:lnTo>
                  <a:pt x="115110" y="138147"/>
                </a:lnTo>
                <a:lnTo>
                  <a:pt x="76095" y="116388"/>
                </a:lnTo>
                <a:lnTo>
                  <a:pt x="44167" y="91186"/>
                </a:lnTo>
                <a:lnTo>
                  <a:pt x="5210" y="324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13988" y="4638547"/>
            <a:ext cx="5511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 marR="30480" indent="-1428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1. Create R = 999 replica grids by sampling under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H</a:t>
            </a:r>
            <a:r>
              <a:rPr dirty="0" baseline="-23148" sz="1800" spc="-7">
                <a:latin typeface="Tahoma"/>
                <a:cs typeface="Tahoma"/>
              </a:rPr>
              <a:t>0</a:t>
            </a:r>
            <a:r>
              <a:rPr dirty="0" sz="1800" spc="-5">
                <a:latin typeface="Tahoma"/>
                <a:cs typeface="Tahoma"/>
              </a:rPr>
              <a:t>,  </a:t>
            </a:r>
            <a:r>
              <a:rPr dirty="0" sz="1800">
                <a:latin typeface="Tahoma"/>
                <a:cs typeface="Tahoma"/>
              </a:rPr>
              <a:t>using max-likelihood </a:t>
            </a:r>
            <a:r>
              <a:rPr dirty="0" sz="1800" spc="-5">
                <a:latin typeface="Tahoma"/>
                <a:cs typeface="Tahoma"/>
              </a:rPr>
              <a:t>estimates </a:t>
            </a:r>
            <a:r>
              <a:rPr dirty="0" sz="1800">
                <a:latin typeface="Tahoma"/>
                <a:cs typeface="Tahoma"/>
              </a:rPr>
              <a:t>of any </a:t>
            </a:r>
            <a:r>
              <a:rPr dirty="0" sz="1800" spc="-5">
                <a:latin typeface="Tahoma"/>
                <a:cs typeface="Tahoma"/>
              </a:rPr>
              <a:t>free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params.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355" y="516889"/>
            <a:ext cx="831532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6.		Determine whether each of these potential 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clusters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is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actually an anomalous</a:t>
            </a:r>
            <a:r>
              <a:rPr dirty="0" sz="3200" spc="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54555"/>
            <a:ext cx="7938134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Frequentist approach</a:t>
            </a:r>
            <a:r>
              <a:rPr dirty="0" sz="2400" spc="-5">
                <a:latin typeface="Tahoma"/>
                <a:cs typeface="Tahoma"/>
              </a:rPr>
              <a:t>: calculate </a:t>
            </a:r>
            <a:r>
              <a:rPr dirty="0" sz="2400">
                <a:latin typeface="Tahoma"/>
                <a:cs typeface="Tahoma"/>
              </a:rPr>
              <a:t>statistical significance of  </a:t>
            </a:r>
            <a:r>
              <a:rPr dirty="0" sz="2400" spc="-5">
                <a:latin typeface="Tahoma"/>
                <a:cs typeface="Tahoma"/>
              </a:rPr>
              <a:t>each region </a:t>
            </a:r>
            <a:r>
              <a:rPr dirty="0" sz="2400">
                <a:latin typeface="Tahoma"/>
                <a:cs typeface="Tahoma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randomization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testing</a:t>
            </a:r>
            <a:r>
              <a:rPr dirty="0" sz="2400" spc="-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3103" y="3743705"/>
            <a:ext cx="288925" cy="1224280"/>
          </a:xfrm>
          <a:custGeom>
            <a:avLst/>
            <a:gdLst/>
            <a:ahLst/>
            <a:cxnLst/>
            <a:rect l="l" t="t" r="r" b="b"/>
            <a:pathLst>
              <a:path w="288925" h="1224279">
                <a:moveTo>
                  <a:pt x="0" y="0"/>
                </a:moveTo>
                <a:lnTo>
                  <a:pt x="0" y="1223772"/>
                </a:lnTo>
                <a:lnTo>
                  <a:pt x="288798" y="1223772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3742944"/>
            <a:ext cx="288925" cy="1224915"/>
          </a:xfrm>
          <a:custGeom>
            <a:avLst/>
            <a:gdLst/>
            <a:ahLst/>
            <a:cxnLst/>
            <a:rect l="l" t="t" r="r" b="b"/>
            <a:pathLst>
              <a:path w="288925" h="1224914">
                <a:moveTo>
                  <a:pt x="0" y="0"/>
                </a:moveTo>
                <a:lnTo>
                  <a:pt x="0" y="1224534"/>
                </a:lnTo>
                <a:lnTo>
                  <a:pt x="288798" y="1224534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7122" y="3594353"/>
            <a:ext cx="365125" cy="293370"/>
          </a:xfrm>
          <a:custGeom>
            <a:avLst/>
            <a:gdLst/>
            <a:ahLst/>
            <a:cxnLst/>
            <a:rect l="l" t="t" r="r" b="b"/>
            <a:pathLst>
              <a:path w="365125" h="293370">
                <a:moveTo>
                  <a:pt x="56444" y="241951"/>
                </a:moveTo>
                <a:lnTo>
                  <a:pt x="35813" y="216408"/>
                </a:lnTo>
                <a:lnTo>
                  <a:pt x="0" y="293370"/>
                </a:lnTo>
                <a:lnTo>
                  <a:pt x="44957" y="283969"/>
                </a:lnTo>
                <a:lnTo>
                  <a:pt x="44957" y="252984"/>
                </a:lnTo>
                <a:lnTo>
                  <a:pt x="46481" y="249936"/>
                </a:lnTo>
                <a:lnTo>
                  <a:pt x="56444" y="241951"/>
                </a:lnTo>
                <a:close/>
              </a:path>
              <a:path w="365125" h="293370">
                <a:moveTo>
                  <a:pt x="62576" y="249542"/>
                </a:moveTo>
                <a:lnTo>
                  <a:pt x="56444" y="241951"/>
                </a:lnTo>
                <a:lnTo>
                  <a:pt x="46481" y="249936"/>
                </a:lnTo>
                <a:lnTo>
                  <a:pt x="44957" y="252984"/>
                </a:lnTo>
                <a:lnTo>
                  <a:pt x="45719" y="256794"/>
                </a:lnTo>
                <a:lnTo>
                  <a:pt x="49529" y="258318"/>
                </a:lnTo>
                <a:lnTo>
                  <a:pt x="52577" y="257556"/>
                </a:lnTo>
                <a:lnTo>
                  <a:pt x="62576" y="249542"/>
                </a:lnTo>
                <a:close/>
              </a:path>
              <a:path w="365125" h="293370">
                <a:moveTo>
                  <a:pt x="83819" y="275844"/>
                </a:moveTo>
                <a:lnTo>
                  <a:pt x="62576" y="249542"/>
                </a:lnTo>
                <a:lnTo>
                  <a:pt x="52577" y="257556"/>
                </a:lnTo>
                <a:lnTo>
                  <a:pt x="49529" y="258318"/>
                </a:lnTo>
                <a:lnTo>
                  <a:pt x="45719" y="256794"/>
                </a:lnTo>
                <a:lnTo>
                  <a:pt x="44957" y="252984"/>
                </a:lnTo>
                <a:lnTo>
                  <a:pt x="44957" y="283969"/>
                </a:lnTo>
                <a:lnTo>
                  <a:pt x="83819" y="275844"/>
                </a:lnTo>
                <a:close/>
              </a:path>
              <a:path w="365125" h="293370">
                <a:moveTo>
                  <a:pt x="364997" y="5334"/>
                </a:moveTo>
                <a:lnTo>
                  <a:pt x="364235" y="1524"/>
                </a:lnTo>
                <a:lnTo>
                  <a:pt x="361188" y="0"/>
                </a:lnTo>
                <a:lnTo>
                  <a:pt x="357377" y="762"/>
                </a:lnTo>
                <a:lnTo>
                  <a:pt x="56444" y="241951"/>
                </a:lnTo>
                <a:lnTo>
                  <a:pt x="62576" y="249542"/>
                </a:lnTo>
                <a:lnTo>
                  <a:pt x="363473" y="8382"/>
                </a:lnTo>
                <a:lnTo>
                  <a:pt x="36499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0250" y="4462271"/>
            <a:ext cx="509905" cy="292100"/>
          </a:xfrm>
          <a:custGeom>
            <a:avLst/>
            <a:gdLst/>
            <a:ahLst/>
            <a:cxnLst/>
            <a:rect l="l" t="t" r="r" b="b"/>
            <a:pathLst>
              <a:path w="509905" h="292100">
                <a:moveTo>
                  <a:pt x="445853" y="41841"/>
                </a:moveTo>
                <a:lnTo>
                  <a:pt x="441096" y="33565"/>
                </a:lnTo>
                <a:lnTo>
                  <a:pt x="2286" y="283463"/>
                </a:lnTo>
                <a:lnTo>
                  <a:pt x="0" y="286511"/>
                </a:lnTo>
                <a:lnTo>
                  <a:pt x="762" y="289559"/>
                </a:lnTo>
                <a:lnTo>
                  <a:pt x="3810" y="291845"/>
                </a:lnTo>
                <a:lnTo>
                  <a:pt x="6858" y="291845"/>
                </a:lnTo>
                <a:lnTo>
                  <a:pt x="445853" y="41841"/>
                </a:lnTo>
                <a:close/>
              </a:path>
              <a:path w="509905" h="292100">
                <a:moveTo>
                  <a:pt x="509778" y="0"/>
                </a:moveTo>
                <a:lnTo>
                  <a:pt x="424434" y="4571"/>
                </a:lnTo>
                <a:lnTo>
                  <a:pt x="441096" y="33565"/>
                </a:lnTo>
                <a:lnTo>
                  <a:pt x="451866" y="27431"/>
                </a:lnTo>
                <a:lnTo>
                  <a:pt x="455676" y="26669"/>
                </a:lnTo>
                <a:lnTo>
                  <a:pt x="458724" y="28955"/>
                </a:lnTo>
                <a:lnTo>
                  <a:pt x="458724" y="64236"/>
                </a:lnTo>
                <a:lnTo>
                  <a:pt x="462534" y="70865"/>
                </a:lnTo>
                <a:lnTo>
                  <a:pt x="509778" y="0"/>
                </a:lnTo>
                <a:close/>
              </a:path>
              <a:path w="509905" h="292100">
                <a:moveTo>
                  <a:pt x="458724" y="32765"/>
                </a:moveTo>
                <a:lnTo>
                  <a:pt x="458724" y="28955"/>
                </a:lnTo>
                <a:lnTo>
                  <a:pt x="455676" y="26669"/>
                </a:lnTo>
                <a:lnTo>
                  <a:pt x="451866" y="27431"/>
                </a:lnTo>
                <a:lnTo>
                  <a:pt x="441096" y="33565"/>
                </a:lnTo>
                <a:lnTo>
                  <a:pt x="445853" y="41841"/>
                </a:lnTo>
                <a:lnTo>
                  <a:pt x="456438" y="35813"/>
                </a:lnTo>
                <a:lnTo>
                  <a:pt x="458724" y="32765"/>
                </a:lnTo>
                <a:close/>
              </a:path>
              <a:path w="509905" h="292100">
                <a:moveTo>
                  <a:pt x="458724" y="64236"/>
                </a:moveTo>
                <a:lnTo>
                  <a:pt x="458724" y="32765"/>
                </a:lnTo>
                <a:lnTo>
                  <a:pt x="456438" y="35813"/>
                </a:lnTo>
                <a:lnTo>
                  <a:pt x="445853" y="41841"/>
                </a:lnTo>
                <a:lnTo>
                  <a:pt x="458724" y="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5830" y="2879598"/>
            <a:ext cx="2519680" cy="230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21.2</a:t>
            </a:r>
            <a:endParaRPr sz="2000">
              <a:latin typeface="Tahoma"/>
              <a:cs typeface="Tahoma"/>
            </a:endParaRPr>
          </a:p>
          <a:p>
            <a:pPr marL="1026794">
              <a:lnSpc>
                <a:spcPct val="100000"/>
              </a:lnSpc>
              <a:spcBef>
                <a:spcPts val="156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15.1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18.5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2729" y="3238500"/>
            <a:ext cx="226060" cy="509270"/>
          </a:xfrm>
          <a:custGeom>
            <a:avLst/>
            <a:gdLst/>
            <a:ahLst/>
            <a:cxnLst/>
            <a:rect l="l" t="t" r="r" b="b"/>
            <a:pathLst>
              <a:path w="226060" h="509270">
                <a:moveTo>
                  <a:pt x="194648" y="71907"/>
                </a:moveTo>
                <a:lnTo>
                  <a:pt x="186189" y="68229"/>
                </a:lnTo>
                <a:lnTo>
                  <a:pt x="0" y="502920"/>
                </a:lnTo>
                <a:lnTo>
                  <a:pt x="0" y="506730"/>
                </a:lnTo>
                <a:lnTo>
                  <a:pt x="2286" y="509016"/>
                </a:lnTo>
                <a:lnTo>
                  <a:pt x="6096" y="509016"/>
                </a:lnTo>
                <a:lnTo>
                  <a:pt x="9144" y="506730"/>
                </a:lnTo>
                <a:lnTo>
                  <a:pt x="194648" y="71907"/>
                </a:lnTo>
                <a:close/>
              </a:path>
              <a:path w="226060" h="509270">
                <a:moveTo>
                  <a:pt x="225551" y="85344"/>
                </a:moveTo>
                <a:lnTo>
                  <a:pt x="220217" y="0"/>
                </a:lnTo>
                <a:lnTo>
                  <a:pt x="155447" y="54864"/>
                </a:lnTo>
                <a:lnTo>
                  <a:pt x="186189" y="68229"/>
                </a:lnTo>
                <a:lnTo>
                  <a:pt x="191261" y="56388"/>
                </a:lnTo>
                <a:lnTo>
                  <a:pt x="193547" y="54102"/>
                </a:lnTo>
                <a:lnTo>
                  <a:pt x="197357" y="54102"/>
                </a:lnTo>
                <a:lnTo>
                  <a:pt x="199644" y="56388"/>
                </a:lnTo>
                <a:lnTo>
                  <a:pt x="199644" y="74079"/>
                </a:lnTo>
                <a:lnTo>
                  <a:pt x="225551" y="85344"/>
                </a:lnTo>
                <a:close/>
              </a:path>
              <a:path w="226060" h="509270">
                <a:moveTo>
                  <a:pt x="199644" y="60198"/>
                </a:moveTo>
                <a:lnTo>
                  <a:pt x="199644" y="56388"/>
                </a:lnTo>
                <a:lnTo>
                  <a:pt x="197357" y="54102"/>
                </a:lnTo>
                <a:lnTo>
                  <a:pt x="193547" y="54102"/>
                </a:lnTo>
                <a:lnTo>
                  <a:pt x="191261" y="56388"/>
                </a:lnTo>
                <a:lnTo>
                  <a:pt x="186189" y="68229"/>
                </a:lnTo>
                <a:lnTo>
                  <a:pt x="194648" y="71907"/>
                </a:lnTo>
                <a:lnTo>
                  <a:pt x="199644" y="60198"/>
                </a:lnTo>
                <a:close/>
              </a:path>
              <a:path w="226060" h="509270">
                <a:moveTo>
                  <a:pt x="199644" y="74079"/>
                </a:moveTo>
                <a:lnTo>
                  <a:pt x="199644" y="60198"/>
                </a:lnTo>
                <a:lnTo>
                  <a:pt x="194648" y="71907"/>
                </a:lnTo>
                <a:lnTo>
                  <a:pt x="199644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4589" y="5284723"/>
            <a:ext cx="197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Original grid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9895" y="2806445"/>
            <a:ext cx="864235" cy="719455"/>
          </a:xfrm>
          <a:custGeom>
            <a:avLst/>
            <a:gdLst/>
            <a:ahLst/>
            <a:cxnLst/>
            <a:rect l="l" t="t" r="r" b="b"/>
            <a:pathLst>
              <a:path w="864234" h="719454">
                <a:moveTo>
                  <a:pt x="0" y="0"/>
                </a:moveTo>
                <a:lnTo>
                  <a:pt x="0" y="719327"/>
                </a:lnTo>
                <a:lnTo>
                  <a:pt x="864107" y="719327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21523" y="2949701"/>
            <a:ext cx="287655" cy="144145"/>
          </a:xfrm>
          <a:custGeom>
            <a:avLst/>
            <a:gdLst/>
            <a:ahLst/>
            <a:cxnLst/>
            <a:rect l="l" t="t" r="r" b="b"/>
            <a:pathLst>
              <a:path w="287654" h="144144">
                <a:moveTo>
                  <a:pt x="0" y="0"/>
                </a:moveTo>
                <a:lnTo>
                  <a:pt x="0" y="144017"/>
                </a:lnTo>
                <a:lnTo>
                  <a:pt x="287274" y="144017"/>
                </a:lnTo>
                <a:lnTo>
                  <a:pt x="2872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21523" y="2949701"/>
            <a:ext cx="287655" cy="144145"/>
          </a:xfrm>
          <a:custGeom>
            <a:avLst/>
            <a:gdLst/>
            <a:ahLst/>
            <a:cxnLst/>
            <a:rect l="l" t="t" r="r" b="b"/>
            <a:pathLst>
              <a:path w="287654" h="144144">
                <a:moveTo>
                  <a:pt x="0" y="0"/>
                </a:moveTo>
                <a:lnTo>
                  <a:pt x="0" y="144017"/>
                </a:lnTo>
                <a:lnTo>
                  <a:pt x="287274" y="144017"/>
                </a:lnTo>
                <a:lnTo>
                  <a:pt x="2872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4420" y="2806445"/>
            <a:ext cx="864235" cy="719455"/>
          </a:xfrm>
          <a:custGeom>
            <a:avLst/>
            <a:gdLst/>
            <a:ahLst/>
            <a:cxnLst/>
            <a:rect l="l" t="t" r="r" b="b"/>
            <a:pathLst>
              <a:path w="864235" h="719454">
                <a:moveTo>
                  <a:pt x="0" y="0"/>
                </a:moveTo>
                <a:lnTo>
                  <a:pt x="0" y="719328"/>
                </a:lnTo>
                <a:lnTo>
                  <a:pt x="864108" y="719328"/>
                </a:lnTo>
                <a:lnTo>
                  <a:pt x="8641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88102" y="3093720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0" y="288036"/>
                </a:lnTo>
                <a:lnTo>
                  <a:pt x="144017" y="288036"/>
                </a:lnTo>
                <a:lnTo>
                  <a:pt x="144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8102" y="3093720"/>
            <a:ext cx="144145" cy="287655"/>
          </a:xfrm>
          <a:custGeom>
            <a:avLst/>
            <a:gdLst/>
            <a:ahLst/>
            <a:cxnLst/>
            <a:rect l="l" t="t" r="r" b="b"/>
            <a:pathLst>
              <a:path w="144145" h="287654">
                <a:moveTo>
                  <a:pt x="0" y="0"/>
                </a:moveTo>
                <a:lnTo>
                  <a:pt x="0" y="287274"/>
                </a:lnTo>
                <a:lnTo>
                  <a:pt x="144017" y="287274"/>
                </a:lnTo>
                <a:lnTo>
                  <a:pt x="1440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04102" y="2908807"/>
            <a:ext cx="4318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5329" y="3702050"/>
            <a:ext cx="1676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D*(G</a:t>
            </a:r>
            <a:r>
              <a:rPr dirty="0" baseline="-21367" sz="1950" spc="-7">
                <a:latin typeface="Tahoma"/>
                <a:cs typeface="Tahoma"/>
              </a:rPr>
              <a:t>1</a:t>
            </a:r>
            <a:r>
              <a:rPr dirty="0" sz="2000" spc="-5">
                <a:latin typeface="Tahoma"/>
                <a:cs typeface="Tahoma"/>
              </a:rPr>
              <a:t>) =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16.7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11902" y="3310128"/>
            <a:ext cx="156210" cy="364490"/>
          </a:xfrm>
          <a:custGeom>
            <a:avLst/>
            <a:gdLst/>
            <a:ahLst/>
            <a:cxnLst/>
            <a:rect l="l" t="t" r="r" b="b"/>
            <a:pathLst>
              <a:path w="156210" h="364489">
                <a:moveTo>
                  <a:pt x="124797" y="72084"/>
                </a:moveTo>
                <a:lnTo>
                  <a:pt x="116478" y="68774"/>
                </a:lnTo>
                <a:lnTo>
                  <a:pt x="0" y="358139"/>
                </a:lnTo>
                <a:lnTo>
                  <a:pt x="0" y="361949"/>
                </a:lnTo>
                <a:lnTo>
                  <a:pt x="3048" y="364235"/>
                </a:lnTo>
                <a:lnTo>
                  <a:pt x="6858" y="364235"/>
                </a:lnTo>
                <a:lnTo>
                  <a:pt x="9144" y="361949"/>
                </a:lnTo>
                <a:lnTo>
                  <a:pt x="124797" y="72084"/>
                </a:lnTo>
                <a:close/>
              </a:path>
              <a:path w="156210" h="364489">
                <a:moveTo>
                  <a:pt x="156210" y="84581"/>
                </a:moveTo>
                <a:lnTo>
                  <a:pt x="149351" y="0"/>
                </a:lnTo>
                <a:lnTo>
                  <a:pt x="85343" y="56387"/>
                </a:lnTo>
                <a:lnTo>
                  <a:pt x="116478" y="68774"/>
                </a:lnTo>
                <a:lnTo>
                  <a:pt x="121157" y="57149"/>
                </a:lnTo>
                <a:lnTo>
                  <a:pt x="123443" y="54101"/>
                </a:lnTo>
                <a:lnTo>
                  <a:pt x="127253" y="54101"/>
                </a:lnTo>
                <a:lnTo>
                  <a:pt x="129539" y="57149"/>
                </a:lnTo>
                <a:lnTo>
                  <a:pt x="129539" y="73971"/>
                </a:lnTo>
                <a:lnTo>
                  <a:pt x="156210" y="84581"/>
                </a:lnTo>
                <a:close/>
              </a:path>
              <a:path w="156210" h="364489">
                <a:moveTo>
                  <a:pt x="129539" y="60197"/>
                </a:moveTo>
                <a:lnTo>
                  <a:pt x="129539" y="57149"/>
                </a:lnTo>
                <a:lnTo>
                  <a:pt x="127253" y="54101"/>
                </a:lnTo>
                <a:lnTo>
                  <a:pt x="123443" y="54101"/>
                </a:lnTo>
                <a:lnTo>
                  <a:pt x="121157" y="57149"/>
                </a:lnTo>
                <a:lnTo>
                  <a:pt x="116478" y="68774"/>
                </a:lnTo>
                <a:lnTo>
                  <a:pt x="124797" y="72084"/>
                </a:lnTo>
                <a:lnTo>
                  <a:pt x="129539" y="60197"/>
                </a:lnTo>
                <a:close/>
              </a:path>
              <a:path w="156210" h="364489">
                <a:moveTo>
                  <a:pt x="129539" y="73971"/>
                </a:moveTo>
                <a:lnTo>
                  <a:pt x="129539" y="60197"/>
                </a:lnTo>
                <a:lnTo>
                  <a:pt x="124797" y="72084"/>
                </a:lnTo>
                <a:lnTo>
                  <a:pt x="129539" y="73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212330" y="3702050"/>
            <a:ext cx="1718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D*(G</a:t>
            </a:r>
            <a:r>
              <a:rPr dirty="0" baseline="-21367" sz="1950" spc="-7">
                <a:latin typeface="Tahoma"/>
                <a:cs typeface="Tahoma"/>
              </a:rPr>
              <a:t>999</a:t>
            </a:r>
            <a:r>
              <a:rPr dirty="0" sz="2000" spc="-5">
                <a:latin typeface="Tahoma"/>
                <a:cs typeface="Tahoma"/>
              </a:rPr>
              <a:t>) =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4.2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6952" y="3022854"/>
            <a:ext cx="170180" cy="652780"/>
          </a:xfrm>
          <a:custGeom>
            <a:avLst/>
            <a:gdLst/>
            <a:ahLst/>
            <a:cxnLst/>
            <a:rect l="l" t="t" r="r" b="b"/>
            <a:pathLst>
              <a:path w="170179" h="652779">
                <a:moveTo>
                  <a:pt x="137409" y="74996"/>
                </a:moveTo>
                <a:lnTo>
                  <a:pt x="127663" y="72808"/>
                </a:lnTo>
                <a:lnTo>
                  <a:pt x="0" y="646176"/>
                </a:lnTo>
                <a:lnTo>
                  <a:pt x="762" y="649985"/>
                </a:lnTo>
                <a:lnTo>
                  <a:pt x="3810" y="652271"/>
                </a:lnTo>
                <a:lnTo>
                  <a:pt x="6858" y="651510"/>
                </a:lnTo>
                <a:lnTo>
                  <a:pt x="9144" y="648461"/>
                </a:lnTo>
                <a:lnTo>
                  <a:pt x="137409" y="74996"/>
                </a:lnTo>
                <a:close/>
              </a:path>
              <a:path w="170179" h="652779">
                <a:moveTo>
                  <a:pt x="169925" y="82295"/>
                </a:moveTo>
                <a:lnTo>
                  <a:pt x="149351" y="0"/>
                </a:lnTo>
                <a:lnTo>
                  <a:pt x="95249" y="65531"/>
                </a:lnTo>
                <a:lnTo>
                  <a:pt x="127663" y="72808"/>
                </a:lnTo>
                <a:lnTo>
                  <a:pt x="130301" y="60959"/>
                </a:lnTo>
                <a:lnTo>
                  <a:pt x="132587" y="57911"/>
                </a:lnTo>
                <a:lnTo>
                  <a:pt x="136397" y="57149"/>
                </a:lnTo>
                <a:lnTo>
                  <a:pt x="139445" y="59435"/>
                </a:lnTo>
                <a:lnTo>
                  <a:pt x="140207" y="62483"/>
                </a:lnTo>
                <a:lnTo>
                  <a:pt x="140207" y="75624"/>
                </a:lnTo>
                <a:lnTo>
                  <a:pt x="169925" y="82295"/>
                </a:lnTo>
                <a:close/>
              </a:path>
              <a:path w="170179" h="652779">
                <a:moveTo>
                  <a:pt x="140207" y="62483"/>
                </a:moveTo>
                <a:lnTo>
                  <a:pt x="139445" y="59435"/>
                </a:lnTo>
                <a:lnTo>
                  <a:pt x="136397" y="57149"/>
                </a:lnTo>
                <a:lnTo>
                  <a:pt x="132587" y="57911"/>
                </a:lnTo>
                <a:lnTo>
                  <a:pt x="130301" y="60959"/>
                </a:lnTo>
                <a:lnTo>
                  <a:pt x="127663" y="72808"/>
                </a:lnTo>
                <a:lnTo>
                  <a:pt x="137409" y="74996"/>
                </a:lnTo>
                <a:lnTo>
                  <a:pt x="140207" y="62483"/>
                </a:lnTo>
                <a:close/>
              </a:path>
              <a:path w="170179" h="652779">
                <a:moveTo>
                  <a:pt x="140207" y="75624"/>
                </a:moveTo>
                <a:lnTo>
                  <a:pt x="140207" y="62483"/>
                </a:lnTo>
                <a:lnTo>
                  <a:pt x="137409" y="74996"/>
                </a:lnTo>
                <a:lnTo>
                  <a:pt x="140207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3553" y="4173473"/>
            <a:ext cx="3888104" cy="360680"/>
          </a:xfrm>
          <a:custGeom>
            <a:avLst/>
            <a:gdLst/>
            <a:ahLst/>
            <a:cxnLst/>
            <a:rect l="l" t="t" r="r" b="b"/>
            <a:pathLst>
              <a:path w="3888104" h="360679">
                <a:moveTo>
                  <a:pt x="3887724" y="0"/>
                </a:moveTo>
                <a:lnTo>
                  <a:pt x="3867399" y="63048"/>
                </a:lnTo>
                <a:lnTo>
                  <a:pt x="3811377" y="116388"/>
                </a:lnTo>
                <a:lnTo>
                  <a:pt x="3772300" y="138147"/>
                </a:lnTo>
                <a:lnTo>
                  <a:pt x="3727083" y="155956"/>
                </a:lnTo>
                <a:lnTo>
                  <a:pt x="3676654" y="169305"/>
                </a:lnTo>
                <a:lnTo>
                  <a:pt x="3621941" y="177687"/>
                </a:lnTo>
                <a:lnTo>
                  <a:pt x="3563874" y="180594"/>
                </a:lnTo>
                <a:lnTo>
                  <a:pt x="2302764" y="180594"/>
                </a:lnTo>
                <a:lnTo>
                  <a:pt x="2244495" y="183474"/>
                </a:lnTo>
                <a:lnTo>
                  <a:pt x="2189676" y="191786"/>
                </a:lnTo>
                <a:lnTo>
                  <a:pt x="2139216" y="205034"/>
                </a:lnTo>
                <a:lnTo>
                  <a:pt x="2094024" y="222722"/>
                </a:lnTo>
                <a:lnTo>
                  <a:pt x="2055009" y="244355"/>
                </a:lnTo>
                <a:lnTo>
                  <a:pt x="2023081" y="269437"/>
                </a:lnTo>
                <a:lnTo>
                  <a:pt x="1984124" y="327968"/>
                </a:lnTo>
                <a:lnTo>
                  <a:pt x="1978914" y="360426"/>
                </a:lnTo>
                <a:lnTo>
                  <a:pt x="1973678" y="327968"/>
                </a:lnTo>
                <a:lnTo>
                  <a:pt x="1934576" y="269437"/>
                </a:lnTo>
                <a:lnTo>
                  <a:pt x="1902567" y="244355"/>
                </a:lnTo>
                <a:lnTo>
                  <a:pt x="1863490" y="222722"/>
                </a:lnTo>
                <a:lnTo>
                  <a:pt x="1818273" y="205034"/>
                </a:lnTo>
                <a:lnTo>
                  <a:pt x="1767844" y="191786"/>
                </a:lnTo>
                <a:lnTo>
                  <a:pt x="1713131" y="183474"/>
                </a:lnTo>
                <a:lnTo>
                  <a:pt x="1655064" y="180594"/>
                </a:lnTo>
                <a:lnTo>
                  <a:pt x="323850" y="180594"/>
                </a:lnTo>
                <a:lnTo>
                  <a:pt x="265581" y="177687"/>
                </a:lnTo>
                <a:lnTo>
                  <a:pt x="210762" y="169305"/>
                </a:lnTo>
                <a:lnTo>
                  <a:pt x="160302" y="155956"/>
                </a:lnTo>
                <a:lnTo>
                  <a:pt x="115110" y="138147"/>
                </a:lnTo>
                <a:lnTo>
                  <a:pt x="76095" y="116388"/>
                </a:lnTo>
                <a:lnTo>
                  <a:pt x="44167" y="91186"/>
                </a:lnTo>
                <a:lnTo>
                  <a:pt x="5210" y="324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13988" y="4638547"/>
            <a:ext cx="5511800" cy="9474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 marR="30480" indent="-1428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4800" algn="l"/>
              </a:tabLst>
            </a:pPr>
            <a:r>
              <a:rPr dirty="0" sz="1800">
                <a:latin typeface="Tahoma"/>
                <a:cs typeface="Tahoma"/>
              </a:rPr>
              <a:t>Create R = 999 replica grids by sampling under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H</a:t>
            </a:r>
            <a:r>
              <a:rPr dirty="0" baseline="-23148" sz="1800" spc="-7">
                <a:latin typeface="Tahoma"/>
                <a:cs typeface="Tahoma"/>
              </a:rPr>
              <a:t>0</a:t>
            </a:r>
            <a:r>
              <a:rPr dirty="0" sz="1800" spc="-5">
                <a:latin typeface="Tahoma"/>
                <a:cs typeface="Tahoma"/>
              </a:rPr>
              <a:t>,  </a:t>
            </a:r>
            <a:r>
              <a:rPr dirty="0" sz="1800">
                <a:latin typeface="Tahoma"/>
                <a:cs typeface="Tahoma"/>
              </a:rPr>
              <a:t>using max-likelihood </a:t>
            </a:r>
            <a:r>
              <a:rPr dirty="0" sz="1800" spc="-5">
                <a:latin typeface="Tahoma"/>
                <a:cs typeface="Tahoma"/>
              </a:rPr>
              <a:t>estimates </a:t>
            </a:r>
            <a:r>
              <a:rPr dirty="0" sz="1800">
                <a:latin typeface="Tahoma"/>
                <a:cs typeface="Tahoma"/>
              </a:rPr>
              <a:t>of any </a:t>
            </a:r>
            <a:r>
              <a:rPr dirty="0" sz="1800" spc="-5">
                <a:latin typeface="Tahoma"/>
                <a:cs typeface="Tahoma"/>
              </a:rPr>
              <a:t>free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params.</a:t>
            </a:r>
            <a:endParaRPr sz="1800">
              <a:latin typeface="Tahoma"/>
              <a:cs typeface="Tahoma"/>
            </a:endParaRPr>
          </a:p>
          <a:p>
            <a:pPr marL="304800" indent="-26670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05435" algn="l"/>
              </a:tabLst>
            </a:pPr>
            <a:r>
              <a:rPr dirty="0" sz="1800" spc="-5">
                <a:latin typeface="Tahoma"/>
                <a:cs typeface="Tahoma"/>
              </a:rPr>
              <a:t>Find </a:t>
            </a:r>
            <a:r>
              <a:rPr dirty="0" sz="1800">
                <a:latin typeface="Tahoma"/>
                <a:cs typeface="Tahoma"/>
              </a:rPr>
              <a:t>maximum </a:t>
            </a:r>
            <a:r>
              <a:rPr dirty="0" sz="1800" spc="-5">
                <a:latin typeface="Tahoma"/>
                <a:cs typeface="Tahoma"/>
              </a:rPr>
              <a:t>region score D* for each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replica.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355" y="516889"/>
            <a:ext cx="831532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6.		Determine whether each of these potential 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clusters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is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actually an anomalous</a:t>
            </a:r>
            <a:r>
              <a:rPr dirty="0" sz="3200" spc="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54555"/>
            <a:ext cx="7938134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Frequentist approach</a:t>
            </a:r>
            <a:r>
              <a:rPr dirty="0" sz="2400" spc="-5">
                <a:latin typeface="Tahoma"/>
                <a:cs typeface="Tahoma"/>
              </a:rPr>
              <a:t>: calculate </a:t>
            </a:r>
            <a:r>
              <a:rPr dirty="0" sz="2400">
                <a:latin typeface="Tahoma"/>
                <a:cs typeface="Tahoma"/>
              </a:rPr>
              <a:t>statistical significance of  </a:t>
            </a:r>
            <a:r>
              <a:rPr dirty="0" sz="2400" spc="-5">
                <a:latin typeface="Tahoma"/>
                <a:cs typeface="Tahoma"/>
              </a:rPr>
              <a:t>each region </a:t>
            </a:r>
            <a:r>
              <a:rPr dirty="0" sz="2400">
                <a:latin typeface="Tahoma"/>
                <a:cs typeface="Tahoma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randomization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testing</a:t>
            </a:r>
            <a:r>
              <a:rPr dirty="0" sz="2400" spc="-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3103" y="3743705"/>
            <a:ext cx="288925" cy="1224280"/>
          </a:xfrm>
          <a:custGeom>
            <a:avLst/>
            <a:gdLst/>
            <a:ahLst/>
            <a:cxnLst/>
            <a:rect l="l" t="t" r="r" b="b"/>
            <a:pathLst>
              <a:path w="288925" h="1224279">
                <a:moveTo>
                  <a:pt x="0" y="0"/>
                </a:moveTo>
                <a:lnTo>
                  <a:pt x="0" y="1223772"/>
                </a:lnTo>
                <a:lnTo>
                  <a:pt x="288798" y="1223772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3742944"/>
            <a:ext cx="288925" cy="1224915"/>
          </a:xfrm>
          <a:custGeom>
            <a:avLst/>
            <a:gdLst/>
            <a:ahLst/>
            <a:cxnLst/>
            <a:rect l="l" t="t" r="r" b="b"/>
            <a:pathLst>
              <a:path w="288925" h="1224914">
                <a:moveTo>
                  <a:pt x="0" y="0"/>
                </a:moveTo>
                <a:lnTo>
                  <a:pt x="0" y="1224534"/>
                </a:lnTo>
                <a:lnTo>
                  <a:pt x="288798" y="1224534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7122" y="3594353"/>
            <a:ext cx="365125" cy="293370"/>
          </a:xfrm>
          <a:custGeom>
            <a:avLst/>
            <a:gdLst/>
            <a:ahLst/>
            <a:cxnLst/>
            <a:rect l="l" t="t" r="r" b="b"/>
            <a:pathLst>
              <a:path w="365125" h="293370">
                <a:moveTo>
                  <a:pt x="56444" y="241951"/>
                </a:moveTo>
                <a:lnTo>
                  <a:pt x="35813" y="216408"/>
                </a:lnTo>
                <a:lnTo>
                  <a:pt x="0" y="293370"/>
                </a:lnTo>
                <a:lnTo>
                  <a:pt x="44957" y="283969"/>
                </a:lnTo>
                <a:lnTo>
                  <a:pt x="44957" y="252984"/>
                </a:lnTo>
                <a:lnTo>
                  <a:pt x="46481" y="249936"/>
                </a:lnTo>
                <a:lnTo>
                  <a:pt x="56444" y="241951"/>
                </a:lnTo>
                <a:close/>
              </a:path>
              <a:path w="365125" h="293370">
                <a:moveTo>
                  <a:pt x="62576" y="249542"/>
                </a:moveTo>
                <a:lnTo>
                  <a:pt x="56444" y="241951"/>
                </a:lnTo>
                <a:lnTo>
                  <a:pt x="46481" y="249936"/>
                </a:lnTo>
                <a:lnTo>
                  <a:pt x="44957" y="252984"/>
                </a:lnTo>
                <a:lnTo>
                  <a:pt x="45719" y="256794"/>
                </a:lnTo>
                <a:lnTo>
                  <a:pt x="49529" y="258318"/>
                </a:lnTo>
                <a:lnTo>
                  <a:pt x="52577" y="257556"/>
                </a:lnTo>
                <a:lnTo>
                  <a:pt x="62576" y="249542"/>
                </a:lnTo>
                <a:close/>
              </a:path>
              <a:path w="365125" h="293370">
                <a:moveTo>
                  <a:pt x="83819" y="275844"/>
                </a:moveTo>
                <a:lnTo>
                  <a:pt x="62576" y="249542"/>
                </a:lnTo>
                <a:lnTo>
                  <a:pt x="52577" y="257556"/>
                </a:lnTo>
                <a:lnTo>
                  <a:pt x="49529" y="258318"/>
                </a:lnTo>
                <a:lnTo>
                  <a:pt x="45719" y="256794"/>
                </a:lnTo>
                <a:lnTo>
                  <a:pt x="44957" y="252984"/>
                </a:lnTo>
                <a:lnTo>
                  <a:pt x="44957" y="283969"/>
                </a:lnTo>
                <a:lnTo>
                  <a:pt x="83819" y="275844"/>
                </a:lnTo>
                <a:close/>
              </a:path>
              <a:path w="365125" h="293370">
                <a:moveTo>
                  <a:pt x="364997" y="5334"/>
                </a:moveTo>
                <a:lnTo>
                  <a:pt x="364235" y="1524"/>
                </a:lnTo>
                <a:lnTo>
                  <a:pt x="361188" y="0"/>
                </a:lnTo>
                <a:lnTo>
                  <a:pt x="357377" y="762"/>
                </a:lnTo>
                <a:lnTo>
                  <a:pt x="56444" y="241951"/>
                </a:lnTo>
                <a:lnTo>
                  <a:pt x="62576" y="249542"/>
                </a:lnTo>
                <a:lnTo>
                  <a:pt x="363473" y="8382"/>
                </a:lnTo>
                <a:lnTo>
                  <a:pt x="364997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00250" y="4462271"/>
            <a:ext cx="509905" cy="292100"/>
          </a:xfrm>
          <a:custGeom>
            <a:avLst/>
            <a:gdLst/>
            <a:ahLst/>
            <a:cxnLst/>
            <a:rect l="l" t="t" r="r" b="b"/>
            <a:pathLst>
              <a:path w="509905" h="292100">
                <a:moveTo>
                  <a:pt x="445853" y="41841"/>
                </a:moveTo>
                <a:lnTo>
                  <a:pt x="441096" y="33565"/>
                </a:lnTo>
                <a:lnTo>
                  <a:pt x="2286" y="283463"/>
                </a:lnTo>
                <a:lnTo>
                  <a:pt x="0" y="286511"/>
                </a:lnTo>
                <a:lnTo>
                  <a:pt x="762" y="289559"/>
                </a:lnTo>
                <a:lnTo>
                  <a:pt x="3810" y="291845"/>
                </a:lnTo>
                <a:lnTo>
                  <a:pt x="6858" y="291845"/>
                </a:lnTo>
                <a:lnTo>
                  <a:pt x="445853" y="41841"/>
                </a:lnTo>
                <a:close/>
              </a:path>
              <a:path w="509905" h="292100">
                <a:moveTo>
                  <a:pt x="509778" y="0"/>
                </a:moveTo>
                <a:lnTo>
                  <a:pt x="424434" y="4571"/>
                </a:lnTo>
                <a:lnTo>
                  <a:pt x="441096" y="33565"/>
                </a:lnTo>
                <a:lnTo>
                  <a:pt x="451866" y="27431"/>
                </a:lnTo>
                <a:lnTo>
                  <a:pt x="455676" y="26669"/>
                </a:lnTo>
                <a:lnTo>
                  <a:pt x="458724" y="28955"/>
                </a:lnTo>
                <a:lnTo>
                  <a:pt x="458724" y="64236"/>
                </a:lnTo>
                <a:lnTo>
                  <a:pt x="462534" y="70865"/>
                </a:lnTo>
                <a:lnTo>
                  <a:pt x="509778" y="0"/>
                </a:lnTo>
                <a:close/>
              </a:path>
              <a:path w="509905" h="292100">
                <a:moveTo>
                  <a:pt x="458724" y="32765"/>
                </a:moveTo>
                <a:lnTo>
                  <a:pt x="458724" y="28955"/>
                </a:lnTo>
                <a:lnTo>
                  <a:pt x="455676" y="26669"/>
                </a:lnTo>
                <a:lnTo>
                  <a:pt x="451866" y="27431"/>
                </a:lnTo>
                <a:lnTo>
                  <a:pt x="441096" y="33565"/>
                </a:lnTo>
                <a:lnTo>
                  <a:pt x="445853" y="41841"/>
                </a:lnTo>
                <a:lnTo>
                  <a:pt x="456438" y="35813"/>
                </a:lnTo>
                <a:lnTo>
                  <a:pt x="458724" y="32765"/>
                </a:lnTo>
                <a:close/>
              </a:path>
              <a:path w="509905" h="292100">
                <a:moveTo>
                  <a:pt x="458724" y="64236"/>
                </a:moveTo>
                <a:lnTo>
                  <a:pt x="458724" y="32765"/>
                </a:lnTo>
                <a:lnTo>
                  <a:pt x="456438" y="35813"/>
                </a:lnTo>
                <a:lnTo>
                  <a:pt x="445853" y="41841"/>
                </a:lnTo>
                <a:lnTo>
                  <a:pt x="458724" y="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5830" y="2879598"/>
            <a:ext cx="2519680" cy="230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21.2</a:t>
            </a:r>
            <a:endParaRPr sz="2000">
              <a:latin typeface="Tahoma"/>
              <a:cs typeface="Tahoma"/>
            </a:endParaRPr>
          </a:p>
          <a:p>
            <a:pPr marL="1026794">
              <a:lnSpc>
                <a:spcPct val="100000"/>
              </a:lnSpc>
              <a:spcBef>
                <a:spcPts val="1565"/>
              </a:spcBef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15.1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D(S) =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18.5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2729" y="3238500"/>
            <a:ext cx="226060" cy="509270"/>
          </a:xfrm>
          <a:custGeom>
            <a:avLst/>
            <a:gdLst/>
            <a:ahLst/>
            <a:cxnLst/>
            <a:rect l="l" t="t" r="r" b="b"/>
            <a:pathLst>
              <a:path w="226060" h="509270">
                <a:moveTo>
                  <a:pt x="194648" y="71907"/>
                </a:moveTo>
                <a:lnTo>
                  <a:pt x="186189" y="68229"/>
                </a:lnTo>
                <a:lnTo>
                  <a:pt x="0" y="502920"/>
                </a:lnTo>
                <a:lnTo>
                  <a:pt x="0" y="506730"/>
                </a:lnTo>
                <a:lnTo>
                  <a:pt x="2286" y="509016"/>
                </a:lnTo>
                <a:lnTo>
                  <a:pt x="6096" y="509016"/>
                </a:lnTo>
                <a:lnTo>
                  <a:pt x="9144" y="506730"/>
                </a:lnTo>
                <a:lnTo>
                  <a:pt x="194648" y="71907"/>
                </a:lnTo>
                <a:close/>
              </a:path>
              <a:path w="226060" h="509270">
                <a:moveTo>
                  <a:pt x="225551" y="85344"/>
                </a:moveTo>
                <a:lnTo>
                  <a:pt x="220217" y="0"/>
                </a:lnTo>
                <a:lnTo>
                  <a:pt x="155447" y="54864"/>
                </a:lnTo>
                <a:lnTo>
                  <a:pt x="186189" y="68229"/>
                </a:lnTo>
                <a:lnTo>
                  <a:pt x="191261" y="56388"/>
                </a:lnTo>
                <a:lnTo>
                  <a:pt x="193547" y="54102"/>
                </a:lnTo>
                <a:lnTo>
                  <a:pt x="197357" y="54102"/>
                </a:lnTo>
                <a:lnTo>
                  <a:pt x="199644" y="56388"/>
                </a:lnTo>
                <a:lnTo>
                  <a:pt x="199644" y="74079"/>
                </a:lnTo>
                <a:lnTo>
                  <a:pt x="225551" y="85344"/>
                </a:lnTo>
                <a:close/>
              </a:path>
              <a:path w="226060" h="509270">
                <a:moveTo>
                  <a:pt x="199644" y="60198"/>
                </a:moveTo>
                <a:lnTo>
                  <a:pt x="199644" y="56388"/>
                </a:lnTo>
                <a:lnTo>
                  <a:pt x="197357" y="54102"/>
                </a:lnTo>
                <a:lnTo>
                  <a:pt x="193547" y="54102"/>
                </a:lnTo>
                <a:lnTo>
                  <a:pt x="191261" y="56388"/>
                </a:lnTo>
                <a:lnTo>
                  <a:pt x="186189" y="68229"/>
                </a:lnTo>
                <a:lnTo>
                  <a:pt x="194648" y="71907"/>
                </a:lnTo>
                <a:lnTo>
                  <a:pt x="199644" y="60198"/>
                </a:lnTo>
                <a:close/>
              </a:path>
              <a:path w="226060" h="509270">
                <a:moveTo>
                  <a:pt x="199644" y="74079"/>
                </a:moveTo>
                <a:lnTo>
                  <a:pt x="199644" y="60198"/>
                </a:lnTo>
                <a:lnTo>
                  <a:pt x="194648" y="71907"/>
                </a:lnTo>
                <a:lnTo>
                  <a:pt x="199644" y="74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64589" y="5284723"/>
            <a:ext cx="197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Original grid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9895" y="2806445"/>
            <a:ext cx="864235" cy="719455"/>
          </a:xfrm>
          <a:custGeom>
            <a:avLst/>
            <a:gdLst/>
            <a:ahLst/>
            <a:cxnLst/>
            <a:rect l="l" t="t" r="r" b="b"/>
            <a:pathLst>
              <a:path w="864234" h="719454">
                <a:moveTo>
                  <a:pt x="0" y="0"/>
                </a:moveTo>
                <a:lnTo>
                  <a:pt x="0" y="719327"/>
                </a:lnTo>
                <a:lnTo>
                  <a:pt x="864107" y="719327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21523" y="2949701"/>
            <a:ext cx="287655" cy="144145"/>
          </a:xfrm>
          <a:custGeom>
            <a:avLst/>
            <a:gdLst/>
            <a:ahLst/>
            <a:cxnLst/>
            <a:rect l="l" t="t" r="r" b="b"/>
            <a:pathLst>
              <a:path w="287654" h="144144">
                <a:moveTo>
                  <a:pt x="0" y="0"/>
                </a:moveTo>
                <a:lnTo>
                  <a:pt x="0" y="144017"/>
                </a:lnTo>
                <a:lnTo>
                  <a:pt x="287274" y="144017"/>
                </a:lnTo>
                <a:lnTo>
                  <a:pt x="2872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21523" y="2949701"/>
            <a:ext cx="287655" cy="144145"/>
          </a:xfrm>
          <a:custGeom>
            <a:avLst/>
            <a:gdLst/>
            <a:ahLst/>
            <a:cxnLst/>
            <a:rect l="l" t="t" r="r" b="b"/>
            <a:pathLst>
              <a:path w="287654" h="144144">
                <a:moveTo>
                  <a:pt x="0" y="0"/>
                </a:moveTo>
                <a:lnTo>
                  <a:pt x="0" y="144017"/>
                </a:lnTo>
                <a:lnTo>
                  <a:pt x="287274" y="144017"/>
                </a:lnTo>
                <a:lnTo>
                  <a:pt x="2872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4420" y="2806445"/>
            <a:ext cx="864235" cy="719455"/>
          </a:xfrm>
          <a:custGeom>
            <a:avLst/>
            <a:gdLst/>
            <a:ahLst/>
            <a:cxnLst/>
            <a:rect l="l" t="t" r="r" b="b"/>
            <a:pathLst>
              <a:path w="864235" h="719454">
                <a:moveTo>
                  <a:pt x="0" y="0"/>
                </a:moveTo>
                <a:lnTo>
                  <a:pt x="0" y="719328"/>
                </a:lnTo>
                <a:lnTo>
                  <a:pt x="864108" y="719328"/>
                </a:lnTo>
                <a:lnTo>
                  <a:pt x="86410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88102" y="3093720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0" y="288036"/>
                </a:lnTo>
                <a:lnTo>
                  <a:pt x="144017" y="288036"/>
                </a:lnTo>
                <a:lnTo>
                  <a:pt x="144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8102" y="3093720"/>
            <a:ext cx="144145" cy="287655"/>
          </a:xfrm>
          <a:custGeom>
            <a:avLst/>
            <a:gdLst/>
            <a:ahLst/>
            <a:cxnLst/>
            <a:rect l="l" t="t" r="r" b="b"/>
            <a:pathLst>
              <a:path w="144145" h="287654">
                <a:moveTo>
                  <a:pt x="0" y="0"/>
                </a:moveTo>
                <a:lnTo>
                  <a:pt x="0" y="287274"/>
                </a:lnTo>
                <a:lnTo>
                  <a:pt x="144017" y="287274"/>
                </a:lnTo>
                <a:lnTo>
                  <a:pt x="14401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04102" y="2908807"/>
            <a:ext cx="4318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5329" y="3702050"/>
            <a:ext cx="1676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D*(G</a:t>
            </a:r>
            <a:r>
              <a:rPr dirty="0" baseline="-21367" sz="1950" spc="-7">
                <a:latin typeface="Tahoma"/>
                <a:cs typeface="Tahoma"/>
              </a:rPr>
              <a:t>1</a:t>
            </a:r>
            <a:r>
              <a:rPr dirty="0" sz="2000" spc="-5">
                <a:latin typeface="Tahoma"/>
                <a:cs typeface="Tahoma"/>
              </a:rPr>
              <a:t>) =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16.7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11902" y="3310128"/>
            <a:ext cx="156210" cy="364490"/>
          </a:xfrm>
          <a:custGeom>
            <a:avLst/>
            <a:gdLst/>
            <a:ahLst/>
            <a:cxnLst/>
            <a:rect l="l" t="t" r="r" b="b"/>
            <a:pathLst>
              <a:path w="156210" h="364489">
                <a:moveTo>
                  <a:pt x="124797" y="72084"/>
                </a:moveTo>
                <a:lnTo>
                  <a:pt x="116478" y="68774"/>
                </a:lnTo>
                <a:lnTo>
                  <a:pt x="0" y="358139"/>
                </a:lnTo>
                <a:lnTo>
                  <a:pt x="0" y="361949"/>
                </a:lnTo>
                <a:lnTo>
                  <a:pt x="3048" y="364235"/>
                </a:lnTo>
                <a:lnTo>
                  <a:pt x="6858" y="364235"/>
                </a:lnTo>
                <a:lnTo>
                  <a:pt x="9144" y="361949"/>
                </a:lnTo>
                <a:lnTo>
                  <a:pt x="124797" y="72084"/>
                </a:lnTo>
                <a:close/>
              </a:path>
              <a:path w="156210" h="364489">
                <a:moveTo>
                  <a:pt x="156210" y="84581"/>
                </a:moveTo>
                <a:lnTo>
                  <a:pt x="149351" y="0"/>
                </a:lnTo>
                <a:lnTo>
                  <a:pt x="85343" y="56387"/>
                </a:lnTo>
                <a:lnTo>
                  <a:pt x="116478" y="68774"/>
                </a:lnTo>
                <a:lnTo>
                  <a:pt x="121157" y="57149"/>
                </a:lnTo>
                <a:lnTo>
                  <a:pt x="123443" y="54101"/>
                </a:lnTo>
                <a:lnTo>
                  <a:pt x="127253" y="54101"/>
                </a:lnTo>
                <a:lnTo>
                  <a:pt x="129539" y="57149"/>
                </a:lnTo>
                <a:lnTo>
                  <a:pt x="129539" y="73971"/>
                </a:lnTo>
                <a:lnTo>
                  <a:pt x="156210" y="84581"/>
                </a:lnTo>
                <a:close/>
              </a:path>
              <a:path w="156210" h="364489">
                <a:moveTo>
                  <a:pt x="129539" y="60197"/>
                </a:moveTo>
                <a:lnTo>
                  <a:pt x="129539" y="57149"/>
                </a:lnTo>
                <a:lnTo>
                  <a:pt x="127253" y="54101"/>
                </a:lnTo>
                <a:lnTo>
                  <a:pt x="123443" y="54101"/>
                </a:lnTo>
                <a:lnTo>
                  <a:pt x="121157" y="57149"/>
                </a:lnTo>
                <a:lnTo>
                  <a:pt x="116478" y="68774"/>
                </a:lnTo>
                <a:lnTo>
                  <a:pt x="124797" y="72084"/>
                </a:lnTo>
                <a:lnTo>
                  <a:pt x="129539" y="60197"/>
                </a:lnTo>
                <a:close/>
              </a:path>
              <a:path w="156210" h="364489">
                <a:moveTo>
                  <a:pt x="129539" y="73971"/>
                </a:moveTo>
                <a:lnTo>
                  <a:pt x="129539" y="60197"/>
                </a:lnTo>
                <a:lnTo>
                  <a:pt x="124797" y="72084"/>
                </a:lnTo>
                <a:lnTo>
                  <a:pt x="129539" y="73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212330" y="3702050"/>
            <a:ext cx="17189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D*(G</a:t>
            </a:r>
            <a:r>
              <a:rPr dirty="0" baseline="-21367" sz="1950" spc="-7">
                <a:latin typeface="Tahoma"/>
                <a:cs typeface="Tahoma"/>
              </a:rPr>
              <a:t>999</a:t>
            </a:r>
            <a:r>
              <a:rPr dirty="0" sz="2000" spc="-5">
                <a:latin typeface="Tahoma"/>
                <a:cs typeface="Tahoma"/>
              </a:rPr>
              <a:t>) =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4.2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16952" y="3022854"/>
            <a:ext cx="170180" cy="652780"/>
          </a:xfrm>
          <a:custGeom>
            <a:avLst/>
            <a:gdLst/>
            <a:ahLst/>
            <a:cxnLst/>
            <a:rect l="l" t="t" r="r" b="b"/>
            <a:pathLst>
              <a:path w="170179" h="652779">
                <a:moveTo>
                  <a:pt x="137409" y="74996"/>
                </a:moveTo>
                <a:lnTo>
                  <a:pt x="127663" y="72808"/>
                </a:lnTo>
                <a:lnTo>
                  <a:pt x="0" y="646176"/>
                </a:lnTo>
                <a:lnTo>
                  <a:pt x="762" y="649985"/>
                </a:lnTo>
                <a:lnTo>
                  <a:pt x="3810" y="652271"/>
                </a:lnTo>
                <a:lnTo>
                  <a:pt x="6858" y="651510"/>
                </a:lnTo>
                <a:lnTo>
                  <a:pt x="9144" y="648461"/>
                </a:lnTo>
                <a:lnTo>
                  <a:pt x="137409" y="74996"/>
                </a:lnTo>
                <a:close/>
              </a:path>
              <a:path w="170179" h="652779">
                <a:moveTo>
                  <a:pt x="169925" y="82295"/>
                </a:moveTo>
                <a:lnTo>
                  <a:pt x="149351" y="0"/>
                </a:lnTo>
                <a:lnTo>
                  <a:pt x="95249" y="65531"/>
                </a:lnTo>
                <a:lnTo>
                  <a:pt x="127663" y="72808"/>
                </a:lnTo>
                <a:lnTo>
                  <a:pt x="130301" y="60959"/>
                </a:lnTo>
                <a:lnTo>
                  <a:pt x="132587" y="57911"/>
                </a:lnTo>
                <a:lnTo>
                  <a:pt x="136397" y="57149"/>
                </a:lnTo>
                <a:lnTo>
                  <a:pt x="139445" y="59435"/>
                </a:lnTo>
                <a:lnTo>
                  <a:pt x="140207" y="62483"/>
                </a:lnTo>
                <a:lnTo>
                  <a:pt x="140207" y="75624"/>
                </a:lnTo>
                <a:lnTo>
                  <a:pt x="169925" y="82295"/>
                </a:lnTo>
                <a:close/>
              </a:path>
              <a:path w="170179" h="652779">
                <a:moveTo>
                  <a:pt x="140207" y="62483"/>
                </a:moveTo>
                <a:lnTo>
                  <a:pt x="139445" y="59435"/>
                </a:lnTo>
                <a:lnTo>
                  <a:pt x="136397" y="57149"/>
                </a:lnTo>
                <a:lnTo>
                  <a:pt x="132587" y="57911"/>
                </a:lnTo>
                <a:lnTo>
                  <a:pt x="130301" y="60959"/>
                </a:lnTo>
                <a:lnTo>
                  <a:pt x="127663" y="72808"/>
                </a:lnTo>
                <a:lnTo>
                  <a:pt x="137409" y="74996"/>
                </a:lnTo>
                <a:lnTo>
                  <a:pt x="140207" y="62483"/>
                </a:lnTo>
                <a:close/>
              </a:path>
              <a:path w="170179" h="652779">
                <a:moveTo>
                  <a:pt x="140207" y="75624"/>
                </a:moveTo>
                <a:lnTo>
                  <a:pt x="140207" y="62483"/>
                </a:lnTo>
                <a:lnTo>
                  <a:pt x="137409" y="74996"/>
                </a:lnTo>
                <a:lnTo>
                  <a:pt x="140207" y="75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3553" y="4173473"/>
            <a:ext cx="3888104" cy="360680"/>
          </a:xfrm>
          <a:custGeom>
            <a:avLst/>
            <a:gdLst/>
            <a:ahLst/>
            <a:cxnLst/>
            <a:rect l="l" t="t" r="r" b="b"/>
            <a:pathLst>
              <a:path w="3888104" h="360679">
                <a:moveTo>
                  <a:pt x="3887724" y="0"/>
                </a:moveTo>
                <a:lnTo>
                  <a:pt x="3867399" y="63048"/>
                </a:lnTo>
                <a:lnTo>
                  <a:pt x="3811377" y="116388"/>
                </a:lnTo>
                <a:lnTo>
                  <a:pt x="3772300" y="138147"/>
                </a:lnTo>
                <a:lnTo>
                  <a:pt x="3727083" y="155956"/>
                </a:lnTo>
                <a:lnTo>
                  <a:pt x="3676654" y="169305"/>
                </a:lnTo>
                <a:lnTo>
                  <a:pt x="3621941" y="177687"/>
                </a:lnTo>
                <a:lnTo>
                  <a:pt x="3563874" y="180594"/>
                </a:lnTo>
                <a:lnTo>
                  <a:pt x="2302764" y="180594"/>
                </a:lnTo>
                <a:lnTo>
                  <a:pt x="2244495" y="183474"/>
                </a:lnTo>
                <a:lnTo>
                  <a:pt x="2189676" y="191786"/>
                </a:lnTo>
                <a:lnTo>
                  <a:pt x="2139216" y="205034"/>
                </a:lnTo>
                <a:lnTo>
                  <a:pt x="2094024" y="222722"/>
                </a:lnTo>
                <a:lnTo>
                  <a:pt x="2055009" y="244355"/>
                </a:lnTo>
                <a:lnTo>
                  <a:pt x="2023081" y="269437"/>
                </a:lnTo>
                <a:lnTo>
                  <a:pt x="1984124" y="327968"/>
                </a:lnTo>
                <a:lnTo>
                  <a:pt x="1978914" y="360426"/>
                </a:lnTo>
                <a:lnTo>
                  <a:pt x="1973678" y="327968"/>
                </a:lnTo>
                <a:lnTo>
                  <a:pt x="1934576" y="269437"/>
                </a:lnTo>
                <a:lnTo>
                  <a:pt x="1902567" y="244355"/>
                </a:lnTo>
                <a:lnTo>
                  <a:pt x="1863490" y="222722"/>
                </a:lnTo>
                <a:lnTo>
                  <a:pt x="1818273" y="205034"/>
                </a:lnTo>
                <a:lnTo>
                  <a:pt x="1767844" y="191786"/>
                </a:lnTo>
                <a:lnTo>
                  <a:pt x="1713131" y="183474"/>
                </a:lnTo>
                <a:lnTo>
                  <a:pt x="1655064" y="180594"/>
                </a:lnTo>
                <a:lnTo>
                  <a:pt x="323850" y="180594"/>
                </a:lnTo>
                <a:lnTo>
                  <a:pt x="265581" y="177687"/>
                </a:lnTo>
                <a:lnTo>
                  <a:pt x="210762" y="169305"/>
                </a:lnTo>
                <a:lnTo>
                  <a:pt x="160302" y="155956"/>
                </a:lnTo>
                <a:lnTo>
                  <a:pt x="115110" y="138147"/>
                </a:lnTo>
                <a:lnTo>
                  <a:pt x="76095" y="116388"/>
                </a:lnTo>
                <a:lnTo>
                  <a:pt x="44167" y="91186"/>
                </a:lnTo>
                <a:lnTo>
                  <a:pt x="5210" y="324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13988" y="4638547"/>
            <a:ext cx="5736590" cy="245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 marR="254635" indent="-1428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4800" algn="l"/>
              </a:tabLst>
            </a:pPr>
            <a:r>
              <a:rPr dirty="0" sz="1800">
                <a:latin typeface="Tahoma"/>
                <a:cs typeface="Tahoma"/>
              </a:rPr>
              <a:t>Create R = 999 replica grids by sampling under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H</a:t>
            </a:r>
            <a:r>
              <a:rPr dirty="0" baseline="-23148" sz="1800" spc="-7">
                <a:latin typeface="Tahoma"/>
                <a:cs typeface="Tahoma"/>
              </a:rPr>
              <a:t>0</a:t>
            </a:r>
            <a:r>
              <a:rPr dirty="0" sz="1800" spc="-5">
                <a:latin typeface="Tahoma"/>
                <a:cs typeface="Tahoma"/>
              </a:rPr>
              <a:t>,  </a:t>
            </a:r>
            <a:r>
              <a:rPr dirty="0" sz="1800">
                <a:latin typeface="Tahoma"/>
                <a:cs typeface="Tahoma"/>
              </a:rPr>
              <a:t>using max-likelihood </a:t>
            </a:r>
            <a:r>
              <a:rPr dirty="0" sz="1800" spc="-5">
                <a:latin typeface="Tahoma"/>
                <a:cs typeface="Tahoma"/>
              </a:rPr>
              <a:t>estimates </a:t>
            </a:r>
            <a:r>
              <a:rPr dirty="0" sz="1800">
                <a:latin typeface="Tahoma"/>
                <a:cs typeface="Tahoma"/>
              </a:rPr>
              <a:t>of any </a:t>
            </a:r>
            <a:r>
              <a:rPr dirty="0" sz="1800" spc="-5">
                <a:latin typeface="Tahoma"/>
                <a:cs typeface="Tahoma"/>
              </a:rPr>
              <a:t>free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params.</a:t>
            </a:r>
            <a:endParaRPr sz="1800">
              <a:latin typeface="Tahoma"/>
              <a:cs typeface="Tahoma"/>
            </a:endParaRPr>
          </a:p>
          <a:p>
            <a:pPr marL="304800" indent="-26670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05435" algn="l"/>
              </a:tabLst>
            </a:pPr>
            <a:r>
              <a:rPr dirty="0" sz="1800" spc="-5">
                <a:latin typeface="Tahoma"/>
                <a:cs typeface="Tahoma"/>
              </a:rPr>
              <a:t>Find </a:t>
            </a:r>
            <a:r>
              <a:rPr dirty="0" sz="1800">
                <a:latin typeface="Tahoma"/>
                <a:cs typeface="Tahoma"/>
              </a:rPr>
              <a:t>maximum </a:t>
            </a:r>
            <a:r>
              <a:rPr dirty="0" sz="1800" spc="-5">
                <a:latin typeface="Tahoma"/>
                <a:cs typeface="Tahoma"/>
              </a:rPr>
              <a:t>region score D* for each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replica.</a:t>
            </a:r>
            <a:endParaRPr sz="1800">
              <a:latin typeface="Tahoma"/>
              <a:cs typeface="Tahoma"/>
            </a:endParaRPr>
          </a:p>
          <a:p>
            <a:pPr marL="311150" marR="351790" indent="-249554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328295" algn="l"/>
              </a:tabLst>
            </a:pPr>
            <a:r>
              <a:rPr dirty="0" sz="1800" spc="-5">
                <a:latin typeface="Tahoma"/>
                <a:cs typeface="Tahoma"/>
              </a:rPr>
              <a:t>For each </a:t>
            </a:r>
            <a:r>
              <a:rPr dirty="0" sz="1800">
                <a:latin typeface="Tahoma"/>
                <a:cs typeface="Tahoma"/>
              </a:rPr>
              <a:t>potential </a:t>
            </a:r>
            <a:r>
              <a:rPr dirty="0" sz="1800" spc="-5">
                <a:latin typeface="Tahoma"/>
                <a:cs typeface="Tahoma"/>
              </a:rPr>
              <a:t>cluster S, count </a:t>
            </a:r>
            <a:r>
              <a:rPr dirty="0" sz="1800">
                <a:latin typeface="Tahoma"/>
                <a:cs typeface="Tahoma"/>
              </a:rPr>
              <a:t>R</a:t>
            </a:r>
            <a:r>
              <a:rPr dirty="0" baseline="-23148" sz="1800">
                <a:latin typeface="Tahoma"/>
                <a:cs typeface="Tahoma"/>
              </a:rPr>
              <a:t>beat </a:t>
            </a:r>
            <a:r>
              <a:rPr dirty="0" sz="1800">
                <a:latin typeface="Tahoma"/>
                <a:cs typeface="Tahoma"/>
              </a:rPr>
              <a:t>= number  </a:t>
            </a:r>
            <a:r>
              <a:rPr dirty="0" sz="1800" spc="-5">
                <a:latin typeface="Tahoma"/>
                <a:cs typeface="Tahoma"/>
              </a:rPr>
              <a:t>of replica </a:t>
            </a:r>
            <a:r>
              <a:rPr dirty="0" sz="1800">
                <a:latin typeface="Tahoma"/>
                <a:cs typeface="Tahoma"/>
              </a:rPr>
              <a:t>grids </a:t>
            </a:r>
            <a:r>
              <a:rPr dirty="0" sz="1800" spc="-5">
                <a:latin typeface="Tahoma"/>
                <a:cs typeface="Tahoma"/>
              </a:rPr>
              <a:t>G’ with D*(G’) </a:t>
            </a:r>
            <a:r>
              <a:rPr dirty="0" sz="1800">
                <a:latin typeface="Tahoma"/>
                <a:cs typeface="Tahoma"/>
              </a:rPr>
              <a:t>higher </a:t>
            </a:r>
            <a:r>
              <a:rPr dirty="0" sz="1800" spc="-5">
                <a:latin typeface="Tahoma"/>
                <a:cs typeface="Tahoma"/>
              </a:rPr>
              <a:t>than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D(S).</a:t>
            </a:r>
            <a:endParaRPr sz="1800">
              <a:latin typeface="Tahoma"/>
              <a:cs typeface="Tahoma"/>
            </a:endParaRPr>
          </a:p>
          <a:p>
            <a:pPr marL="329565" indent="-267335">
              <a:lnSpc>
                <a:spcPct val="100000"/>
              </a:lnSpc>
              <a:spcBef>
                <a:spcPts val="680"/>
              </a:spcBef>
              <a:buSzPct val="94736"/>
              <a:buFont typeface="Tahoma"/>
              <a:buAutoNum type="arabicPeriod"/>
              <a:tabLst>
                <a:tab pos="330200" algn="l"/>
              </a:tabLst>
            </a:pPr>
            <a:r>
              <a:rPr dirty="0" sz="1900" spc="-15" i="1">
                <a:latin typeface="Tahoma"/>
                <a:cs typeface="Tahoma"/>
              </a:rPr>
              <a:t>p</a:t>
            </a:r>
            <a:r>
              <a:rPr dirty="0" sz="1800" spc="-15">
                <a:latin typeface="Tahoma"/>
                <a:cs typeface="Tahoma"/>
              </a:rPr>
              <a:t>-value </a:t>
            </a:r>
            <a:r>
              <a:rPr dirty="0" sz="1800" spc="-5">
                <a:latin typeface="Tahoma"/>
                <a:cs typeface="Tahoma"/>
              </a:rPr>
              <a:t>of region </a:t>
            </a:r>
            <a:r>
              <a:rPr dirty="0" sz="1800">
                <a:latin typeface="Tahoma"/>
                <a:cs typeface="Tahoma"/>
              </a:rPr>
              <a:t>S =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(R</a:t>
            </a:r>
            <a:r>
              <a:rPr dirty="0" baseline="-23148" sz="1800">
                <a:latin typeface="Tahoma"/>
                <a:cs typeface="Tahoma"/>
              </a:rPr>
              <a:t>beat</a:t>
            </a:r>
            <a:r>
              <a:rPr dirty="0" sz="1800">
                <a:latin typeface="Tahoma"/>
                <a:cs typeface="Tahoma"/>
              </a:rPr>
              <a:t>+1)/(R+1).</a:t>
            </a:r>
            <a:endParaRPr sz="1800">
              <a:latin typeface="Tahoma"/>
              <a:cs typeface="Tahoma"/>
            </a:endParaRPr>
          </a:p>
          <a:p>
            <a:pPr marL="327660" indent="-26606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328295" algn="l"/>
              </a:tabLst>
            </a:pPr>
            <a:r>
              <a:rPr dirty="0" sz="1800">
                <a:latin typeface="Tahoma"/>
                <a:cs typeface="Tahoma"/>
              </a:rPr>
              <a:t>All </a:t>
            </a:r>
            <a:r>
              <a:rPr dirty="0" sz="1800" spc="-5">
                <a:latin typeface="Tahoma"/>
                <a:cs typeface="Tahoma"/>
              </a:rPr>
              <a:t>regions </a:t>
            </a:r>
            <a:r>
              <a:rPr dirty="0" sz="1800">
                <a:latin typeface="Tahoma"/>
                <a:cs typeface="Tahoma"/>
              </a:rPr>
              <a:t>with </a:t>
            </a:r>
            <a:r>
              <a:rPr dirty="0" sz="1900" spc="-15" i="1">
                <a:latin typeface="Tahoma"/>
                <a:cs typeface="Tahoma"/>
              </a:rPr>
              <a:t>p</a:t>
            </a:r>
            <a:r>
              <a:rPr dirty="0" sz="1800" spc="-15">
                <a:latin typeface="Tahoma"/>
                <a:cs typeface="Tahoma"/>
              </a:rPr>
              <a:t>-value </a:t>
            </a:r>
            <a:r>
              <a:rPr dirty="0" sz="1800">
                <a:latin typeface="Tahoma"/>
                <a:cs typeface="Tahoma"/>
              </a:rPr>
              <a:t>&lt;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ahoma"/>
                <a:cs typeface="Tahoma"/>
              </a:rPr>
              <a:t>are </a:t>
            </a:r>
            <a:r>
              <a:rPr dirty="0" sz="1800" spc="-5">
                <a:latin typeface="Tahoma"/>
                <a:cs typeface="Tahoma"/>
              </a:rPr>
              <a:t>significant </a:t>
            </a:r>
            <a:r>
              <a:rPr dirty="0" sz="1800">
                <a:latin typeface="Tahoma"/>
                <a:cs typeface="Tahoma"/>
              </a:rPr>
              <a:t>at </a:t>
            </a:r>
            <a:r>
              <a:rPr dirty="0" sz="1800" spc="-5">
                <a:latin typeface="Tahoma"/>
                <a:cs typeface="Tahoma"/>
              </a:rPr>
              <a:t>level</a:t>
            </a:r>
            <a:r>
              <a:rPr dirty="0" sz="1800" spc="120">
                <a:latin typeface="Tahoma"/>
                <a:cs typeface="Tahoma"/>
              </a:rPr>
              <a:t> </a:t>
            </a:r>
            <a:r>
              <a:rPr dirty="0" sz="1800" spc="-5">
                <a:latin typeface="Symbol"/>
                <a:cs typeface="Symbol"/>
              </a:rPr>
              <a:t>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178" y="719467"/>
            <a:ext cx="2485390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25"/>
              </a:lnSpc>
            </a:pPr>
            <a:r>
              <a:rPr dirty="0" sz="4000">
                <a:solidFill>
                  <a:srgbClr val="008000"/>
                </a:solidFill>
                <a:latin typeface="Arial"/>
                <a:cs typeface="Arial"/>
              </a:rPr>
              <a:t>Sverdlovsk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9047" y="3435350"/>
            <a:ext cx="2348230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32080" algn="l"/>
              </a:tabLst>
            </a:pPr>
            <a:r>
              <a:rPr dirty="0" sz="2400" spc="-5">
                <a:solidFill>
                  <a:srgbClr val="CCECFF"/>
                </a:solidFill>
                <a:latin typeface="Arial"/>
                <a:cs typeface="Arial"/>
              </a:rPr>
              <a:t>During April and  May 1979,</a:t>
            </a:r>
            <a:r>
              <a:rPr dirty="0" sz="2400" spc="-35">
                <a:solidFill>
                  <a:srgbClr val="CCEC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ECFF"/>
                </a:solidFill>
                <a:latin typeface="Arial"/>
                <a:cs typeface="Arial"/>
              </a:rPr>
              <a:t>there  were 77  Confirmed  cases </a:t>
            </a:r>
            <a:r>
              <a:rPr dirty="0" sz="2400">
                <a:solidFill>
                  <a:srgbClr val="CCECFF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CCECFF"/>
                </a:solidFill>
                <a:latin typeface="Arial"/>
                <a:cs typeface="Arial"/>
              </a:rPr>
              <a:t>inhalational  anthrax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355" y="516889"/>
            <a:ext cx="8315325" cy="10001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95"/>
              </a:spcBef>
              <a:tabLst>
                <a:tab pos="613410" algn="l"/>
              </a:tabLst>
            </a:pP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6.		Determine whether each of these potential 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clusters </a:t>
            </a:r>
            <a:r>
              <a:rPr dirty="0" sz="3200">
                <a:solidFill>
                  <a:srgbClr val="006500"/>
                </a:solidFill>
                <a:latin typeface="Tahoma"/>
                <a:cs typeface="Tahoma"/>
              </a:rPr>
              <a:t>is </a:t>
            </a:r>
            <a:r>
              <a:rPr dirty="0" sz="3200" spc="-5">
                <a:solidFill>
                  <a:srgbClr val="006500"/>
                </a:solidFill>
                <a:latin typeface="Tahoma"/>
                <a:cs typeface="Tahoma"/>
              </a:rPr>
              <a:t>actually an anomalous</a:t>
            </a:r>
            <a:r>
              <a:rPr dirty="0" sz="3200" spc="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6500"/>
                </a:solidFill>
                <a:latin typeface="Tahoma"/>
                <a:cs typeface="Tahoma"/>
              </a:rPr>
              <a:t>cluster.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650745"/>
            <a:ext cx="8176895" cy="837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080" indent="-343535">
              <a:lnSpc>
                <a:spcPts val="303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u="heavy" sz="28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Bayesian approach</a:t>
            </a:r>
            <a:r>
              <a:rPr dirty="0" sz="2800">
                <a:latin typeface="Tahoma"/>
                <a:cs typeface="Tahoma"/>
              </a:rPr>
              <a:t>: </a:t>
            </a:r>
            <a:r>
              <a:rPr dirty="0" sz="2800" spc="-5">
                <a:latin typeface="Tahoma"/>
                <a:cs typeface="Tahoma"/>
              </a:rPr>
              <a:t>calculate </a:t>
            </a:r>
            <a:r>
              <a:rPr dirty="0" sz="2800">
                <a:solidFill>
                  <a:srgbClr val="FF0000"/>
                </a:solidFill>
                <a:latin typeface="Tahoma"/>
                <a:cs typeface="Tahoma"/>
              </a:rPr>
              <a:t>posterior probability </a:t>
            </a:r>
            <a:r>
              <a:rPr dirty="0" sz="2800">
                <a:latin typeface="Tahoma"/>
                <a:cs typeface="Tahoma"/>
              </a:rPr>
              <a:t> of </a:t>
            </a:r>
            <a:r>
              <a:rPr dirty="0" sz="2800" spc="-5">
                <a:latin typeface="Tahoma"/>
                <a:cs typeface="Tahoma"/>
              </a:rPr>
              <a:t>each </a:t>
            </a:r>
            <a:r>
              <a:rPr dirty="0" sz="2800">
                <a:latin typeface="Tahoma"/>
                <a:cs typeface="Tahoma"/>
              </a:rPr>
              <a:t>potential </a:t>
            </a:r>
            <a:r>
              <a:rPr dirty="0" sz="2800" spc="-5">
                <a:latin typeface="Tahoma"/>
                <a:cs typeface="Tahoma"/>
              </a:rPr>
              <a:t>cluster.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5830" y="2879598"/>
            <a:ext cx="2519680" cy="2303780"/>
          </a:xfrm>
          <a:custGeom>
            <a:avLst/>
            <a:gdLst/>
            <a:ahLst/>
            <a:cxnLst/>
            <a:rect l="l" t="t" r="r" b="b"/>
            <a:pathLst>
              <a:path w="2519679" h="2303779">
                <a:moveTo>
                  <a:pt x="0" y="0"/>
                </a:moveTo>
                <a:lnTo>
                  <a:pt x="0" y="2303526"/>
                </a:lnTo>
                <a:lnTo>
                  <a:pt x="2519171" y="2303526"/>
                </a:lnTo>
                <a:lnTo>
                  <a:pt x="25191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3103" y="3743705"/>
            <a:ext cx="288925" cy="1224280"/>
          </a:xfrm>
          <a:custGeom>
            <a:avLst/>
            <a:gdLst/>
            <a:ahLst/>
            <a:cxnLst/>
            <a:rect l="l" t="t" r="r" b="b"/>
            <a:pathLst>
              <a:path w="288925" h="1224279">
                <a:moveTo>
                  <a:pt x="0" y="0"/>
                </a:moveTo>
                <a:lnTo>
                  <a:pt x="0" y="1223772"/>
                </a:lnTo>
                <a:lnTo>
                  <a:pt x="288798" y="1223772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3103" y="3742944"/>
            <a:ext cx="288925" cy="1224915"/>
          </a:xfrm>
          <a:custGeom>
            <a:avLst/>
            <a:gdLst/>
            <a:ahLst/>
            <a:cxnLst/>
            <a:rect l="l" t="t" r="r" b="b"/>
            <a:pathLst>
              <a:path w="288925" h="1224914">
                <a:moveTo>
                  <a:pt x="0" y="0"/>
                </a:moveTo>
                <a:lnTo>
                  <a:pt x="0" y="1224534"/>
                </a:lnTo>
                <a:lnTo>
                  <a:pt x="288798" y="1224534"/>
                </a:lnTo>
                <a:lnTo>
                  <a:pt x="28879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25673" y="30228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0"/>
                </a:moveTo>
                <a:lnTo>
                  <a:pt x="0" y="504444"/>
                </a:lnTo>
                <a:lnTo>
                  <a:pt x="576071" y="504444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93620" y="4319778"/>
            <a:ext cx="864235" cy="287655"/>
          </a:xfrm>
          <a:custGeom>
            <a:avLst/>
            <a:gdLst/>
            <a:ahLst/>
            <a:cxnLst/>
            <a:rect l="l" t="t" r="r" b="b"/>
            <a:pathLst>
              <a:path w="864235" h="287654">
                <a:moveTo>
                  <a:pt x="0" y="0"/>
                </a:moveTo>
                <a:lnTo>
                  <a:pt x="0" y="287274"/>
                </a:lnTo>
                <a:lnTo>
                  <a:pt x="864107" y="287274"/>
                </a:lnTo>
                <a:lnTo>
                  <a:pt x="864107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64589" y="5284723"/>
            <a:ext cx="197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Original grid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3868" y="2693923"/>
            <a:ext cx="5614670" cy="3225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675" indent="-266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48309" algn="l"/>
              </a:tabLst>
            </a:pPr>
            <a:r>
              <a:rPr dirty="0" sz="1800" spc="-5">
                <a:latin typeface="Tahoma"/>
                <a:cs typeface="Tahoma"/>
              </a:rPr>
              <a:t>Score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region </a:t>
            </a:r>
            <a:r>
              <a:rPr dirty="0" sz="1800">
                <a:latin typeface="Tahoma"/>
                <a:cs typeface="Tahoma"/>
              </a:rPr>
              <a:t>S = </a:t>
            </a:r>
            <a:r>
              <a:rPr dirty="0" sz="1800" spc="-5">
                <a:latin typeface="Tahoma"/>
                <a:cs typeface="Tahoma"/>
              </a:rPr>
              <a:t>Pr(Data </a:t>
            </a:r>
            <a:r>
              <a:rPr dirty="0" sz="1800">
                <a:latin typeface="Tahoma"/>
                <a:cs typeface="Tahoma"/>
              </a:rPr>
              <a:t>| </a:t>
            </a:r>
            <a:r>
              <a:rPr dirty="0" sz="1800" spc="-5">
                <a:latin typeface="Tahoma"/>
                <a:cs typeface="Tahoma"/>
              </a:rPr>
              <a:t>H</a:t>
            </a:r>
            <a:r>
              <a:rPr dirty="0" baseline="-23148" sz="1800" spc="-7">
                <a:latin typeface="Tahoma"/>
                <a:cs typeface="Tahoma"/>
              </a:rPr>
              <a:t>1</a:t>
            </a:r>
            <a:r>
              <a:rPr dirty="0" sz="1800" spc="-5">
                <a:latin typeface="Tahoma"/>
                <a:cs typeface="Tahoma"/>
              </a:rPr>
              <a:t>(S))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Pr(H</a:t>
            </a:r>
            <a:r>
              <a:rPr dirty="0" baseline="-23148" sz="1800" spc="-15">
                <a:latin typeface="Tahoma"/>
                <a:cs typeface="Tahoma"/>
              </a:rPr>
              <a:t>1</a:t>
            </a:r>
            <a:r>
              <a:rPr dirty="0" sz="1800" spc="-10">
                <a:latin typeface="Tahoma"/>
                <a:cs typeface="Tahoma"/>
              </a:rPr>
              <a:t>(S))</a:t>
            </a:r>
            <a:endParaRPr sz="1800">
              <a:latin typeface="Tahoma"/>
              <a:cs typeface="Tahoma"/>
            </a:endParaRPr>
          </a:p>
          <a:p>
            <a:pPr marL="109220" marR="280035" indent="445770">
              <a:lnSpc>
                <a:spcPct val="150600"/>
              </a:lnSpc>
              <a:spcBef>
                <a:spcPts val="705"/>
              </a:spcBef>
              <a:buAutoNum type="arabicPeriod"/>
              <a:tabLst>
                <a:tab pos="821690" algn="l"/>
              </a:tabLst>
            </a:pPr>
            <a:r>
              <a:rPr dirty="0" sz="1800">
                <a:latin typeface="Tahoma"/>
                <a:cs typeface="Tahoma"/>
              </a:rPr>
              <a:t>Total probability of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>
                <a:latin typeface="Tahoma"/>
                <a:cs typeface="Tahoma"/>
              </a:rPr>
              <a:t>data: Pr(Data) =  </a:t>
            </a:r>
            <a:r>
              <a:rPr dirty="0" sz="1800" spc="-5">
                <a:latin typeface="Tahoma"/>
                <a:cs typeface="Tahoma"/>
              </a:rPr>
              <a:t>Pr(Data </a:t>
            </a:r>
            <a:r>
              <a:rPr dirty="0" sz="1800">
                <a:latin typeface="Tahoma"/>
                <a:cs typeface="Tahoma"/>
              </a:rPr>
              <a:t>| H</a:t>
            </a:r>
            <a:r>
              <a:rPr dirty="0" baseline="-23148" sz="1800">
                <a:latin typeface="Tahoma"/>
                <a:cs typeface="Tahoma"/>
              </a:rPr>
              <a:t>0</a:t>
            </a:r>
            <a:r>
              <a:rPr dirty="0" sz="1800">
                <a:latin typeface="Tahoma"/>
                <a:cs typeface="Tahoma"/>
              </a:rPr>
              <a:t>) </a:t>
            </a:r>
            <a:r>
              <a:rPr dirty="0" sz="1800" spc="-5">
                <a:latin typeface="Tahoma"/>
                <a:cs typeface="Tahoma"/>
              </a:rPr>
              <a:t>Pr(H</a:t>
            </a:r>
            <a:r>
              <a:rPr dirty="0" baseline="-23148" sz="1800" spc="-7">
                <a:latin typeface="Tahoma"/>
                <a:cs typeface="Tahoma"/>
              </a:rPr>
              <a:t>0</a:t>
            </a:r>
            <a:r>
              <a:rPr dirty="0" sz="1800" spc="-5">
                <a:latin typeface="Tahoma"/>
                <a:cs typeface="Tahoma"/>
              </a:rPr>
              <a:t>) </a:t>
            </a:r>
            <a:r>
              <a:rPr dirty="0" sz="1800">
                <a:latin typeface="Tahoma"/>
                <a:cs typeface="Tahoma"/>
              </a:rPr>
              <a:t>+ ∑</a:t>
            </a:r>
            <a:r>
              <a:rPr dirty="0" baseline="-23148" sz="1800">
                <a:latin typeface="Tahoma"/>
                <a:cs typeface="Tahoma"/>
              </a:rPr>
              <a:t>S </a:t>
            </a:r>
            <a:r>
              <a:rPr dirty="0" sz="1800">
                <a:latin typeface="Tahoma"/>
                <a:cs typeface="Tahoma"/>
              </a:rPr>
              <a:t>Pr(Data | </a:t>
            </a:r>
            <a:r>
              <a:rPr dirty="0" sz="1800" spc="-5">
                <a:latin typeface="Tahoma"/>
                <a:cs typeface="Tahoma"/>
              </a:rPr>
              <a:t>H</a:t>
            </a:r>
            <a:r>
              <a:rPr dirty="0" baseline="-23148" sz="1800" spc="-7">
                <a:latin typeface="Tahoma"/>
                <a:cs typeface="Tahoma"/>
              </a:rPr>
              <a:t>1</a:t>
            </a:r>
            <a:r>
              <a:rPr dirty="0" sz="1800" spc="-5">
                <a:latin typeface="Tahoma"/>
                <a:cs typeface="Tahoma"/>
              </a:rPr>
              <a:t>(S))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Pr(H</a:t>
            </a:r>
            <a:r>
              <a:rPr dirty="0" baseline="-23148" sz="1800" spc="-15">
                <a:latin typeface="Tahoma"/>
                <a:cs typeface="Tahoma"/>
              </a:rPr>
              <a:t>1</a:t>
            </a:r>
            <a:r>
              <a:rPr dirty="0" sz="1800" spc="-10">
                <a:latin typeface="Tahoma"/>
                <a:cs typeface="Tahoma"/>
              </a:rPr>
              <a:t>(S))</a:t>
            </a:r>
            <a:endParaRPr sz="1800">
              <a:latin typeface="Tahoma"/>
              <a:cs typeface="Tahoma"/>
            </a:endParaRPr>
          </a:p>
          <a:p>
            <a:pPr marL="375285" marR="30480" indent="-375285">
              <a:lnSpc>
                <a:spcPct val="150600"/>
              </a:lnSpc>
              <a:spcBef>
                <a:spcPts val="869"/>
              </a:spcBef>
              <a:buAutoNum type="arabicPeriod"/>
              <a:tabLst>
                <a:tab pos="375285" algn="l"/>
              </a:tabLst>
            </a:pPr>
            <a:r>
              <a:rPr dirty="0" sz="1800" spc="-5">
                <a:latin typeface="Tahoma"/>
                <a:cs typeface="Tahoma"/>
              </a:rPr>
              <a:t>Posterior </a:t>
            </a:r>
            <a:r>
              <a:rPr dirty="0" sz="1800">
                <a:latin typeface="Tahoma"/>
                <a:cs typeface="Tahoma"/>
              </a:rPr>
              <a:t>probability of </a:t>
            </a:r>
            <a:r>
              <a:rPr dirty="0" sz="1800" spc="-5">
                <a:latin typeface="Tahoma"/>
                <a:cs typeface="Tahoma"/>
              </a:rPr>
              <a:t>region S: Pr(H</a:t>
            </a:r>
            <a:r>
              <a:rPr dirty="0" baseline="-23148" sz="1800" spc="-7">
                <a:latin typeface="Tahoma"/>
                <a:cs typeface="Tahoma"/>
              </a:rPr>
              <a:t>1</a:t>
            </a:r>
            <a:r>
              <a:rPr dirty="0" sz="1800" spc="-5">
                <a:latin typeface="Tahoma"/>
                <a:cs typeface="Tahoma"/>
              </a:rPr>
              <a:t>(S) </a:t>
            </a:r>
            <a:r>
              <a:rPr dirty="0" sz="1800">
                <a:latin typeface="Tahoma"/>
                <a:cs typeface="Tahoma"/>
              </a:rPr>
              <a:t>| </a:t>
            </a:r>
            <a:r>
              <a:rPr dirty="0" sz="1800" spc="-5">
                <a:latin typeface="Tahoma"/>
                <a:cs typeface="Tahoma"/>
              </a:rPr>
              <a:t>Data) </a:t>
            </a:r>
            <a:r>
              <a:rPr dirty="0" sz="1800">
                <a:latin typeface="Tahoma"/>
                <a:cs typeface="Tahoma"/>
              </a:rPr>
              <a:t>=  Pr(Data | </a:t>
            </a:r>
            <a:r>
              <a:rPr dirty="0" sz="1800" spc="-5">
                <a:latin typeface="Tahoma"/>
                <a:cs typeface="Tahoma"/>
              </a:rPr>
              <a:t>H</a:t>
            </a:r>
            <a:r>
              <a:rPr dirty="0" baseline="-23148" sz="1800" spc="-7">
                <a:latin typeface="Tahoma"/>
                <a:cs typeface="Tahoma"/>
              </a:rPr>
              <a:t>1</a:t>
            </a:r>
            <a:r>
              <a:rPr dirty="0" sz="1800" spc="-5">
                <a:latin typeface="Tahoma"/>
                <a:cs typeface="Tahoma"/>
              </a:rPr>
              <a:t>(S)) Pr(H</a:t>
            </a:r>
            <a:r>
              <a:rPr dirty="0" baseline="-23148" sz="1800" spc="-7">
                <a:latin typeface="Tahoma"/>
                <a:cs typeface="Tahoma"/>
              </a:rPr>
              <a:t>1</a:t>
            </a:r>
            <a:r>
              <a:rPr dirty="0" sz="1800" spc="-5">
                <a:latin typeface="Tahoma"/>
                <a:cs typeface="Tahoma"/>
              </a:rPr>
              <a:t>(S)) </a:t>
            </a:r>
            <a:r>
              <a:rPr dirty="0" sz="1800">
                <a:latin typeface="Tahoma"/>
                <a:cs typeface="Tahoma"/>
              </a:rPr>
              <a:t>/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Pr(Data).</a:t>
            </a:r>
            <a:endParaRPr sz="1800">
              <a:latin typeface="Tahoma"/>
              <a:cs typeface="Tahoma"/>
            </a:endParaRPr>
          </a:p>
          <a:p>
            <a:pPr marL="353060" marR="546735" indent="-193040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426720" algn="l"/>
              </a:tabLst>
            </a:pPr>
            <a:r>
              <a:rPr dirty="0" sz="1800">
                <a:latin typeface="Tahoma"/>
                <a:cs typeface="Tahoma"/>
              </a:rPr>
              <a:t>Report all </a:t>
            </a:r>
            <a:r>
              <a:rPr dirty="0" sz="1800" spc="-5">
                <a:latin typeface="Tahoma"/>
                <a:cs typeface="Tahoma"/>
              </a:rPr>
              <a:t>clusters with </a:t>
            </a:r>
            <a:r>
              <a:rPr dirty="0" sz="1800">
                <a:latin typeface="Tahoma"/>
                <a:cs typeface="Tahoma"/>
              </a:rPr>
              <a:t>posterior probability &gt;  </a:t>
            </a:r>
            <a:r>
              <a:rPr dirty="0" sz="1800" spc="-5">
                <a:latin typeface="Tahoma"/>
                <a:cs typeface="Tahoma"/>
              </a:rPr>
              <a:t>some threshold, </a:t>
            </a:r>
            <a:r>
              <a:rPr dirty="0" sz="1800">
                <a:latin typeface="Tahoma"/>
                <a:cs typeface="Tahoma"/>
              </a:rPr>
              <a:t>or </a:t>
            </a:r>
            <a:r>
              <a:rPr dirty="0" sz="1800" spc="-5">
                <a:latin typeface="Tahoma"/>
                <a:cs typeface="Tahoma"/>
              </a:rPr>
              <a:t>“sound the </a:t>
            </a:r>
            <a:r>
              <a:rPr dirty="0" sz="1800">
                <a:latin typeface="Tahoma"/>
                <a:cs typeface="Tahoma"/>
              </a:rPr>
              <a:t>alarm” if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total</a:t>
            </a:r>
            <a:endParaRPr sz="1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ahoma"/>
                <a:cs typeface="Tahoma"/>
              </a:rPr>
              <a:t>posterior probability of all </a:t>
            </a:r>
            <a:r>
              <a:rPr dirty="0" sz="1800" spc="-5">
                <a:latin typeface="Tahoma"/>
                <a:cs typeface="Tahoma"/>
              </a:rPr>
              <a:t>clusters sufficiently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high.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9020" y="6191250"/>
            <a:ext cx="5546090" cy="7023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3815" rIns="0" bIns="0" rtlCol="0" vert="horz">
            <a:spAutoFit/>
          </a:bodyPr>
          <a:lstStyle/>
          <a:p>
            <a:pPr marL="205740" marR="200660" indent="107314">
              <a:lnSpc>
                <a:spcPct val="100000"/>
              </a:lnSpc>
              <a:spcBef>
                <a:spcPts val="345"/>
              </a:spcBef>
            </a:pPr>
            <a:r>
              <a:rPr dirty="0" sz="2000" spc="-5">
                <a:latin typeface="Tahoma"/>
                <a:cs typeface="Tahoma"/>
              </a:rPr>
              <a:t>No </a:t>
            </a:r>
            <a:r>
              <a:rPr dirty="0" sz="2000" spc="-10">
                <a:latin typeface="Tahoma"/>
                <a:cs typeface="Tahoma"/>
              </a:rPr>
              <a:t>randomization testing </a:t>
            </a:r>
            <a:r>
              <a:rPr dirty="0" sz="2000" spc="-5">
                <a:latin typeface="Tahoma"/>
                <a:cs typeface="Tahoma"/>
              </a:rPr>
              <a:t>necessary… about  1000x faster than naïve </a:t>
            </a:r>
            <a:r>
              <a:rPr dirty="0" sz="2000" spc="-10">
                <a:latin typeface="Tahoma"/>
                <a:cs typeface="Tahoma"/>
              </a:rPr>
              <a:t>frequentist</a:t>
            </a:r>
            <a:r>
              <a:rPr dirty="0" sz="2000" spc="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approach!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0926" y="2284729"/>
            <a:ext cx="3012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Naïve frequentist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scan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0942" y="2212644"/>
            <a:ext cx="1541145" cy="112585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600">
                <a:latin typeface="Tahoma"/>
                <a:cs typeface="Tahoma"/>
              </a:rPr>
              <a:t>1000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replicas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600">
                <a:latin typeface="Tahoma"/>
                <a:cs typeface="Tahoma"/>
              </a:rPr>
              <a:t>x </a:t>
            </a:r>
            <a:r>
              <a:rPr dirty="0" sz="1600" spc="-5">
                <a:latin typeface="Tahoma"/>
                <a:cs typeface="Tahoma"/>
              </a:rPr>
              <a:t>12 </a:t>
            </a:r>
            <a:r>
              <a:rPr dirty="0" sz="1600">
                <a:latin typeface="Tahoma"/>
                <a:cs typeface="Tahoma"/>
              </a:rPr>
              <a:t>hrs /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replica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1600">
                <a:latin typeface="Tahoma"/>
                <a:cs typeface="Tahoma"/>
              </a:rPr>
              <a:t>= 500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days!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6633" y="640334"/>
            <a:ext cx="8006080" cy="10039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055"/>
              </a:lnSpc>
              <a:spcBef>
                <a:spcPts val="95"/>
              </a:spcBef>
            </a:pPr>
            <a:r>
              <a:rPr dirty="0" sz="4400">
                <a:solidFill>
                  <a:srgbClr val="006500"/>
                </a:solidFill>
                <a:latin typeface="Tahoma"/>
                <a:cs typeface="Tahoma"/>
              </a:rPr>
              <a:t>Making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the 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spatial </a:t>
            </a:r>
            <a:r>
              <a:rPr dirty="0" sz="4400" spc="-5">
                <a:solidFill>
                  <a:srgbClr val="006500"/>
                </a:solidFill>
                <a:latin typeface="Tahoma"/>
                <a:cs typeface="Tahoma"/>
              </a:rPr>
              <a:t>scan</a:t>
            </a:r>
            <a:r>
              <a:rPr dirty="0" sz="4400" spc="-10">
                <a:solidFill>
                  <a:srgbClr val="006500"/>
                </a:solidFill>
                <a:latin typeface="Tahoma"/>
                <a:cs typeface="Tahoma"/>
              </a:rPr>
              <a:t> fast</a:t>
            </a:r>
            <a:endParaRPr sz="4400">
              <a:latin typeface="Tahoma"/>
              <a:cs typeface="Tahoma"/>
            </a:endParaRPr>
          </a:p>
          <a:p>
            <a:pPr marL="3405504">
              <a:lnSpc>
                <a:spcPts val="2655"/>
              </a:lnSpc>
            </a:pPr>
            <a:r>
              <a:rPr dirty="0" sz="2400">
                <a:solidFill>
                  <a:srgbClr val="000000"/>
                </a:solidFill>
                <a:latin typeface="Tahoma"/>
                <a:cs typeface="Tahoma"/>
              </a:rPr>
              <a:t>256 x 256 grid = 1 billion</a:t>
            </a:r>
            <a:r>
              <a:rPr dirty="0" sz="2400" spc="-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0000"/>
                </a:solidFill>
                <a:latin typeface="Tahoma"/>
                <a:cs typeface="Tahoma"/>
              </a:rPr>
              <a:t>regions!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330" y="4156202"/>
            <a:ext cx="2821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Fast frequentist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scan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135" y="2009965"/>
            <a:ext cx="8584120" cy="497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0671" y="4156202"/>
            <a:ext cx="2755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Naïve Bayesian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scan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4252" y="5072126"/>
            <a:ext cx="155575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 marR="5080" indent="-19494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ahoma"/>
                <a:cs typeface="Tahoma"/>
              </a:rPr>
              <a:t>12 </a:t>
            </a:r>
            <a:r>
              <a:rPr dirty="0" sz="1600">
                <a:latin typeface="Tahoma"/>
                <a:cs typeface="Tahoma"/>
              </a:rPr>
              <a:t>hrs </a:t>
            </a:r>
            <a:r>
              <a:rPr dirty="0" sz="1600" spc="-5">
                <a:latin typeface="Tahoma"/>
                <a:cs typeface="Tahoma"/>
              </a:rPr>
              <a:t>(to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search  original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grid)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017" y="4949748"/>
            <a:ext cx="1554480" cy="112522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600">
                <a:latin typeface="Tahoma"/>
                <a:cs typeface="Tahoma"/>
              </a:rPr>
              <a:t>1000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replicas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600">
                <a:latin typeface="Tahoma"/>
                <a:cs typeface="Tahoma"/>
              </a:rPr>
              <a:t>x 36 </a:t>
            </a:r>
            <a:r>
              <a:rPr dirty="0" sz="1600" spc="-5">
                <a:latin typeface="Tahoma"/>
                <a:cs typeface="Tahoma"/>
              </a:rPr>
              <a:t>sec </a:t>
            </a:r>
            <a:r>
              <a:rPr dirty="0" sz="1600">
                <a:latin typeface="Tahoma"/>
                <a:cs typeface="Tahoma"/>
              </a:rPr>
              <a:t>/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replica</a:t>
            </a:r>
            <a:endParaRPr sz="1600">
              <a:latin typeface="Tahoma"/>
              <a:cs typeface="Tahoma"/>
            </a:endParaRPr>
          </a:p>
          <a:p>
            <a:pPr algn="ctr" marL="1270">
              <a:lnSpc>
                <a:spcPct val="100000"/>
              </a:lnSpc>
              <a:spcBef>
                <a:spcPts val="965"/>
              </a:spcBef>
            </a:pPr>
            <a:r>
              <a:rPr dirty="0" sz="1600">
                <a:latin typeface="Tahoma"/>
                <a:cs typeface="Tahoma"/>
              </a:rPr>
              <a:t>= 10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2396" y="6389622"/>
            <a:ext cx="2565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ahoma"/>
                <a:cs typeface="Tahoma"/>
              </a:rPr>
              <a:t>Fast Bayesian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scan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838" y="727964"/>
            <a:ext cx="840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 the Scan Statistic speed</a:t>
            </a:r>
            <a:r>
              <a:rPr dirty="0" spc="-40"/>
              <a:t> </a:t>
            </a:r>
            <a:r>
              <a:rPr dirty="0" spc="-10"/>
              <a:t>obsession?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101" y="1665224"/>
            <a:ext cx="2943225" cy="40811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Traditional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Scan  </a:t>
            </a:r>
            <a:r>
              <a:rPr dirty="0" sz="2800" spc="-5">
                <a:latin typeface="Arial"/>
                <a:cs typeface="Arial"/>
              </a:rPr>
              <a:t>Statistics very  </a:t>
            </a:r>
            <a:r>
              <a:rPr dirty="0" sz="2800">
                <a:latin typeface="Arial"/>
                <a:cs typeface="Arial"/>
              </a:rPr>
              <a:t>expensive,  especially with  Randomization  </a:t>
            </a:r>
            <a:r>
              <a:rPr dirty="0" sz="2800" spc="-5">
                <a:latin typeface="Arial"/>
                <a:cs typeface="Arial"/>
              </a:rPr>
              <a:t>tests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Going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national</a:t>
            </a:r>
            <a:endParaRPr sz="2800">
              <a:latin typeface="Arial"/>
              <a:cs typeface="Arial"/>
            </a:endParaRPr>
          </a:p>
          <a:p>
            <a:pPr marL="355600" marR="419734" indent="-342900">
              <a:lnSpc>
                <a:spcPts val="302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 few hours  could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actually  matter!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1676400"/>
            <a:ext cx="56388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9228" y="1671827"/>
            <a:ext cx="5648325" cy="4124325"/>
          </a:xfrm>
          <a:custGeom>
            <a:avLst/>
            <a:gdLst/>
            <a:ahLst/>
            <a:cxnLst/>
            <a:rect l="l" t="t" r="r" b="b"/>
            <a:pathLst>
              <a:path w="5648325" h="4124325">
                <a:moveTo>
                  <a:pt x="0" y="4123944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4123944"/>
                </a:lnTo>
                <a:lnTo>
                  <a:pt x="0" y="41239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36897" y="2225802"/>
            <a:ext cx="5235702" cy="3565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2326" y="2221229"/>
            <a:ext cx="5245100" cy="3575050"/>
          </a:xfrm>
          <a:custGeom>
            <a:avLst/>
            <a:gdLst/>
            <a:ahLst/>
            <a:cxnLst/>
            <a:rect l="l" t="t" r="r" b="b"/>
            <a:pathLst>
              <a:path w="5245100" h="3575050">
                <a:moveTo>
                  <a:pt x="0" y="3574542"/>
                </a:moveTo>
                <a:lnTo>
                  <a:pt x="0" y="0"/>
                </a:lnTo>
                <a:lnTo>
                  <a:pt x="5244846" y="0"/>
                </a:lnTo>
                <a:lnTo>
                  <a:pt x="5244846" y="3574541"/>
                </a:lnTo>
                <a:lnTo>
                  <a:pt x="0" y="35745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7682" y="3562603"/>
            <a:ext cx="13792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Results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311" y="658622"/>
            <a:ext cx="44049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Summary of</a:t>
            </a:r>
            <a:r>
              <a:rPr dirty="0" sz="4000" spc="-75"/>
              <a:t> </a:t>
            </a:r>
            <a:r>
              <a:rPr dirty="0" sz="4000"/>
              <a:t>results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43075" y="1755902"/>
            <a:ext cx="4469130" cy="338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fast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spatial scan results in  huge speedups (as compared 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exhaustive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search),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making  fast real-time detection of 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clusters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 feasible.</a:t>
            </a:r>
            <a:endParaRPr sz="2400">
              <a:latin typeface="Arial"/>
              <a:cs typeface="Arial"/>
            </a:endParaRPr>
          </a:p>
          <a:p>
            <a:pPr marL="355600" marR="36830" indent="-342900">
              <a:lnSpc>
                <a:spcPct val="100000"/>
              </a:lnSpc>
              <a:spcBef>
                <a:spcPts val="5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No </a:t>
            </a:r>
            <a:r>
              <a:rPr dirty="0" sz="2400" spc="-5">
                <a:latin typeface="Arial"/>
                <a:cs typeface="Arial"/>
              </a:rPr>
              <a:t>loss of accuracy: fast  spatial scan finds </a:t>
            </a:r>
            <a:r>
              <a:rPr dirty="0" sz="2400">
                <a:latin typeface="Arial"/>
                <a:cs typeface="Arial"/>
              </a:rPr>
              <a:t>the exact  </a:t>
            </a:r>
            <a:r>
              <a:rPr dirty="0" sz="2400" spc="-5">
                <a:latin typeface="Arial"/>
                <a:cs typeface="Arial"/>
              </a:rPr>
              <a:t>same regions and p-values as  exhaustive </a:t>
            </a:r>
            <a:r>
              <a:rPr dirty="0" sz="2400">
                <a:latin typeface="Arial"/>
                <a:cs typeface="Arial"/>
              </a:rPr>
              <a:t>search.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3397" y="2014727"/>
            <a:ext cx="2304719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8826" y="2010155"/>
            <a:ext cx="2312670" cy="1376680"/>
          </a:xfrm>
          <a:custGeom>
            <a:avLst/>
            <a:gdLst/>
            <a:ahLst/>
            <a:cxnLst/>
            <a:rect l="l" t="t" r="r" b="b"/>
            <a:pathLst>
              <a:path w="2312670" h="1376679">
                <a:moveTo>
                  <a:pt x="0" y="1376172"/>
                </a:moveTo>
                <a:lnTo>
                  <a:pt x="0" y="0"/>
                </a:lnTo>
                <a:lnTo>
                  <a:pt x="2312670" y="0"/>
                </a:lnTo>
                <a:lnTo>
                  <a:pt x="2312670" y="1376172"/>
                </a:lnTo>
                <a:lnTo>
                  <a:pt x="0" y="13761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78752" y="2196845"/>
            <a:ext cx="2138756" cy="1184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74180" y="2192273"/>
            <a:ext cx="2147570" cy="1194435"/>
          </a:xfrm>
          <a:custGeom>
            <a:avLst/>
            <a:gdLst/>
            <a:ahLst/>
            <a:cxnLst/>
            <a:rect l="l" t="t" r="r" b="b"/>
            <a:pathLst>
              <a:path w="2147570" h="1194435">
                <a:moveTo>
                  <a:pt x="0" y="1194053"/>
                </a:moveTo>
                <a:lnTo>
                  <a:pt x="0" y="0"/>
                </a:lnTo>
                <a:lnTo>
                  <a:pt x="2147316" y="0"/>
                </a:lnTo>
                <a:lnTo>
                  <a:pt x="2147316" y="1194053"/>
                </a:lnTo>
                <a:lnTo>
                  <a:pt x="0" y="11940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42964" y="3550411"/>
            <a:ext cx="25146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5585" marR="5080" indent="-22352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OTC data from National  Retail 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Monitor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1695" y="4419600"/>
            <a:ext cx="1757380" cy="1656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40600" y="6574026"/>
            <a:ext cx="8502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326" y="658622"/>
            <a:ext cx="570357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Performance</a:t>
            </a:r>
            <a:r>
              <a:rPr dirty="0" sz="4000" spc="-85"/>
              <a:t> </a:t>
            </a:r>
            <a:r>
              <a:rPr dirty="0" sz="4000"/>
              <a:t>comparison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1611058"/>
          <a:ext cx="8348980" cy="374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/>
                <a:gridCol w="1424305"/>
                <a:gridCol w="1335405"/>
                <a:gridCol w="1502410"/>
                <a:gridCol w="1168400"/>
                <a:gridCol w="1423034"/>
              </a:tblGrid>
              <a:tr h="700277"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Algorithm 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9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Search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space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Number  of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regions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Search  time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(total)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2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/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region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7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lihood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ratio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SaTScan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Circles 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centered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2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datapts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150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billion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hours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400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413.56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1005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exhaustive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6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Axis-  aligned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rectangles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1.1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trillion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45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days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3600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429.85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1004316">
                <a:tc>
                  <a:txBody>
                    <a:bodyPr/>
                    <a:lstStyle/>
                    <a:p>
                      <a:pPr marL="92075" marR="1416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fast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spatial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scan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6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Axis-  aligned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rectangles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1.1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trillion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81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minutes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4.4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429.85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5301" y="5594096"/>
            <a:ext cx="1863089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37274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dirty="0" sz="1000">
                <a:latin typeface="Tahoma"/>
                <a:cs typeface="Tahoma"/>
              </a:rPr>
              <a:t>On ED </a:t>
            </a:r>
            <a:r>
              <a:rPr dirty="0" sz="1000" spc="-5">
                <a:latin typeface="Tahoma"/>
                <a:cs typeface="Tahoma"/>
              </a:rPr>
              <a:t>dataset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(600,000  </a:t>
            </a:r>
            <a:r>
              <a:rPr dirty="0" sz="1000" spc="-5">
                <a:latin typeface="Tahoma"/>
                <a:cs typeface="Tahoma"/>
              </a:rPr>
              <a:t>records), 1000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replicas</a:t>
            </a:r>
            <a:endParaRPr sz="1000">
              <a:latin typeface="Tahoma"/>
              <a:cs typeface="Tahoma"/>
            </a:endParaRPr>
          </a:p>
          <a:p>
            <a:pPr marL="125095" marR="365125" indent="-113030">
              <a:lnSpc>
                <a:spcPct val="100000"/>
              </a:lnSpc>
              <a:spcBef>
                <a:spcPts val="600"/>
              </a:spcBef>
              <a:buChar char="•"/>
              <a:tabLst>
                <a:tab pos="125730" algn="l"/>
              </a:tabLst>
            </a:pPr>
            <a:r>
              <a:rPr dirty="0" sz="1000" spc="-5">
                <a:latin typeface="Tahoma"/>
                <a:cs typeface="Tahoma"/>
              </a:rPr>
              <a:t>For </a:t>
            </a:r>
            <a:r>
              <a:rPr dirty="0" sz="1000">
                <a:latin typeface="Tahoma"/>
                <a:cs typeface="Tahoma"/>
              </a:rPr>
              <a:t>SaTScan: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M=17,000  distinct </a:t>
            </a:r>
            <a:r>
              <a:rPr dirty="0" sz="1000" spc="-5">
                <a:latin typeface="Tahoma"/>
                <a:cs typeface="Tahoma"/>
              </a:rPr>
              <a:t>spatial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locations</a:t>
            </a:r>
            <a:endParaRPr sz="1000">
              <a:latin typeface="Tahoma"/>
              <a:cs typeface="Tahoma"/>
            </a:endParaRPr>
          </a:p>
          <a:p>
            <a:pPr marL="125095" marR="5080" indent="-113030">
              <a:lnSpc>
                <a:spcPct val="100000"/>
              </a:lnSpc>
              <a:spcBef>
                <a:spcPts val="600"/>
              </a:spcBef>
              <a:buChar char="•"/>
              <a:tabLst>
                <a:tab pos="125730" algn="l"/>
              </a:tabLst>
            </a:pPr>
            <a:r>
              <a:rPr dirty="0" sz="1000" spc="-5">
                <a:latin typeface="Tahoma"/>
                <a:cs typeface="Tahoma"/>
              </a:rPr>
              <a:t>For Exhaustive/fast: </a:t>
            </a:r>
            <a:r>
              <a:rPr dirty="0" sz="1000">
                <a:latin typeface="Tahoma"/>
                <a:cs typeface="Tahoma"/>
              </a:rPr>
              <a:t>256 x 256  </a:t>
            </a:r>
            <a:r>
              <a:rPr dirty="0" sz="1000" spc="-5">
                <a:latin typeface="Tahoma"/>
                <a:cs typeface="Tahoma"/>
              </a:rPr>
              <a:t>grid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326" y="658622"/>
            <a:ext cx="570357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Performance</a:t>
            </a:r>
            <a:r>
              <a:rPr dirty="0" sz="4000" spc="-85"/>
              <a:t> </a:t>
            </a:r>
            <a:r>
              <a:rPr dirty="0" sz="4000"/>
              <a:t>comparison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1611058"/>
          <a:ext cx="8348980" cy="374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/>
                <a:gridCol w="1424305"/>
                <a:gridCol w="1335405"/>
                <a:gridCol w="1502410"/>
                <a:gridCol w="1168400"/>
                <a:gridCol w="1423034"/>
              </a:tblGrid>
              <a:tr h="700277">
                <a:tc>
                  <a:txBody>
                    <a:bodyPr/>
                    <a:lstStyle/>
                    <a:p>
                      <a:pPr marL="92075" marR="2813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Algorithm 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9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Search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space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Number  of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regions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Search  time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(total)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25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/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region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78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lihood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ratio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SaTScan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Circles 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centered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2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datapts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150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billion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hours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400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413.56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1005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exhaustive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6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Axis-  aligned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rectangles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1.1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trillion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45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days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3600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429.85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1004316">
                <a:tc>
                  <a:txBody>
                    <a:bodyPr/>
                    <a:lstStyle/>
                    <a:p>
                      <a:pPr marL="92075" marR="1416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fast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spatial 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scan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6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Axis-  aligned 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rectangles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1.1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trillion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81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minutes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4.4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429.85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5301" y="5594096"/>
            <a:ext cx="1863089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37274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dirty="0" sz="1000">
                <a:latin typeface="Tahoma"/>
                <a:cs typeface="Tahoma"/>
              </a:rPr>
              <a:t>On ED </a:t>
            </a:r>
            <a:r>
              <a:rPr dirty="0" sz="1000" spc="-5">
                <a:latin typeface="Tahoma"/>
                <a:cs typeface="Tahoma"/>
              </a:rPr>
              <a:t>dataset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(600,000  </a:t>
            </a:r>
            <a:r>
              <a:rPr dirty="0" sz="1000" spc="-5">
                <a:latin typeface="Tahoma"/>
                <a:cs typeface="Tahoma"/>
              </a:rPr>
              <a:t>records), 1000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replicas</a:t>
            </a:r>
            <a:endParaRPr sz="1000">
              <a:latin typeface="Tahoma"/>
              <a:cs typeface="Tahoma"/>
            </a:endParaRPr>
          </a:p>
          <a:p>
            <a:pPr marL="125095" marR="365125" indent="-113030">
              <a:lnSpc>
                <a:spcPct val="100000"/>
              </a:lnSpc>
              <a:spcBef>
                <a:spcPts val="600"/>
              </a:spcBef>
              <a:buChar char="•"/>
              <a:tabLst>
                <a:tab pos="125730" algn="l"/>
              </a:tabLst>
            </a:pPr>
            <a:r>
              <a:rPr dirty="0" sz="1000" spc="-5">
                <a:latin typeface="Tahoma"/>
                <a:cs typeface="Tahoma"/>
              </a:rPr>
              <a:t>For </a:t>
            </a:r>
            <a:r>
              <a:rPr dirty="0" sz="1000">
                <a:latin typeface="Tahoma"/>
                <a:cs typeface="Tahoma"/>
              </a:rPr>
              <a:t>SaTScan: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M=17,000  distinct </a:t>
            </a:r>
            <a:r>
              <a:rPr dirty="0" sz="1000" spc="-5">
                <a:latin typeface="Tahoma"/>
                <a:cs typeface="Tahoma"/>
              </a:rPr>
              <a:t>spatial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locations</a:t>
            </a:r>
            <a:endParaRPr sz="1000">
              <a:latin typeface="Tahoma"/>
              <a:cs typeface="Tahoma"/>
            </a:endParaRPr>
          </a:p>
          <a:p>
            <a:pPr marL="125095" marR="5080" indent="-113030">
              <a:lnSpc>
                <a:spcPct val="100000"/>
              </a:lnSpc>
              <a:spcBef>
                <a:spcPts val="600"/>
              </a:spcBef>
              <a:buChar char="•"/>
              <a:tabLst>
                <a:tab pos="125730" algn="l"/>
              </a:tabLst>
            </a:pPr>
            <a:r>
              <a:rPr dirty="0" sz="1000" spc="-5">
                <a:latin typeface="Tahoma"/>
                <a:cs typeface="Tahoma"/>
              </a:rPr>
              <a:t>For Exhaustive/fast: </a:t>
            </a:r>
            <a:r>
              <a:rPr dirty="0" sz="1000">
                <a:latin typeface="Tahoma"/>
                <a:cs typeface="Tahoma"/>
              </a:rPr>
              <a:t>256 x 256  </a:t>
            </a:r>
            <a:r>
              <a:rPr dirty="0" sz="1000" spc="-5">
                <a:latin typeface="Tahoma"/>
                <a:cs typeface="Tahoma"/>
              </a:rPr>
              <a:t>grid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6952" y="5105400"/>
            <a:ext cx="365125" cy="581025"/>
          </a:xfrm>
          <a:custGeom>
            <a:avLst/>
            <a:gdLst/>
            <a:ahLst/>
            <a:cxnLst/>
            <a:rect l="l" t="t" r="r" b="b"/>
            <a:pathLst>
              <a:path w="365125" h="581025">
                <a:moveTo>
                  <a:pt x="328332" y="513907"/>
                </a:moveTo>
                <a:lnTo>
                  <a:pt x="8381" y="2286"/>
                </a:lnTo>
                <a:lnTo>
                  <a:pt x="6095" y="0"/>
                </a:lnTo>
                <a:lnTo>
                  <a:pt x="2285" y="762"/>
                </a:lnTo>
                <a:lnTo>
                  <a:pt x="0" y="3810"/>
                </a:lnTo>
                <a:lnTo>
                  <a:pt x="761" y="7620"/>
                </a:lnTo>
                <a:lnTo>
                  <a:pt x="320810" y="518653"/>
                </a:lnTo>
                <a:lnTo>
                  <a:pt x="328332" y="513907"/>
                </a:lnTo>
                <a:close/>
              </a:path>
              <a:path w="365125" h="581025">
                <a:moveTo>
                  <a:pt x="336041" y="562965"/>
                </a:moveTo>
                <a:lnTo>
                  <a:pt x="336041" y="528066"/>
                </a:lnTo>
                <a:lnTo>
                  <a:pt x="333755" y="531114"/>
                </a:lnTo>
                <a:lnTo>
                  <a:pt x="329945" y="531876"/>
                </a:lnTo>
                <a:lnTo>
                  <a:pt x="327659" y="529590"/>
                </a:lnTo>
                <a:lnTo>
                  <a:pt x="320810" y="518653"/>
                </a:lnTo>
                <a:lnTo>
                  <a:pt x="292607" y="536448"/>
                </a:lnTo>
                <a:lnTo>
                  <a:pt x="336041" y="562965"/>
                </a:lnTo>
                <a:close/>
              </a:path>
              <a:path w="365125" h="581025">
                <a:moveTo>
                  <a:pt x="336041" y="528066"/>
                </a:moveTo>
                <a:lnTo>
                  <a:pt x="335279" y="525018"/>
                </a:lnTo>
                <a:lnTo>
                  <a:pt x="328332" y="513907"/>
                </a:lnTo>
                <a:lnTo>
                  <a:pt x="320810" y="518653"/>
                </a:lnTo>
                <a:lnTo>
                  <a:pt x="327659" y="529590"/>
                </a:lnTo>
                <a:lnTo>
                  <a:pt x="329945" y="531876"/>
                </a:lnTo>
                <a:lnTo>
                  <a:pt x="333755" y="531114"/>
                </a:lnTo>
                <a:lnTo>
                  <a:pt x="336041" y="528066"/>
                </a:lnTo>
                <a:close/>
              </a:path>
              <a:path w="365125" h="581025">
                <a:moveTo>
                  <a:pt x="364997" y="580644"/>
                </a:moveTo>
                <a:lnTo>
                  <a:pt x="356615" y="496062"/>
                </a:lnTo>
                <a:lnTo>
                  <a:pt x="328332" y="513907"/>
                </a:lnTo>
                <a:lnTo>
                  <a:pt x="335279" y="525018"/>
                </a:lnTo>
                <a:lnTo>
                  <a:pt x="336041" y="528066"/>
                </a:lnTo>
                <a:lnTo>
                  <a:pt x="336041" y="562965"/>
                </a:lnTo>
                <a:lnTo>
                  <a:pt x="364997" y="580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00400" y="5537453"/>
            <a:ext cx="6248400" cy="100711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39369" rIns="0" bIns="0" rtlCol="0" vert="horz">
            <a:spAutoFit/>
          </a:bodyPr>
          <a:lstStyle/>
          <a:p>
            <a:pPr marL="317500" indent="-226060">
              <a:lnSpc>
                <a:spcPct val="100000"/>
              </a:lnSpc>
              <a:spcBef>
                <a:spcPts val="309"/>
              </a:spcBef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latin typeface="Arial"/>
                <a:cs typeface="Arial"/>
              </a:rPr>
              <a:t>Algorithms: Neill and Moore, NIPS 2003, KDD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2004</a:t>
            </a:r>
            <a:endParaRPr sz="2000">
              <a:latin typeface="Arial"/>
              <a:cs typeface="Arial"/>
            </a:endParaRPr>
          </a:p>
          <a:p>
            <a:pPr marL="317500" marR="563880" indent="-226060">
              <a:lnSpc>
                <a:spcPct val="100000"/>
              </a:lnSpc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latin typeface="Arial"/>
                <a:cs typeface="Arial"/>
              </a:rPr>
              <a:t>Deployment: </a:t>
            </a:r>
            <a:r>
              <a:rPr dirty="0" sz="2000" spc="-5" i="1">
                <a:latin typeface="Arial"/>
                <a:cs typeface="Arial"/>
              </a:rPr>
              <a:t>Neill, Moore, Tsui and Wagner,  </a:t>
            </a:r>
            <a:r>
              <a:rPr dirty="0" sz="2000" spc="-10" i="1">
                <a:latin typeface="Arial"/>
                <a:cs typeface="Arial"/>
              </a:rPr>
              <a:t>Morbidity </a:t>
            </a:r>
            <a:r>
              <a:rPr dirty="0" sz="2000" spc="-5" i="1">
                <a:latin typeface="Arial"/>
                <a:cs typeface="Arial"/>
              </a:rPr>
              <a:t>and </a:t>
            </a:r>
            <a:r>
              <a:rPr dirty="0" sz="2000" spc="-10" i="1">
                <a:latin typeface="Arial"/>
                <a:cs typeface="Arial"/>
              </a:rPr>
              <a:t>Mortality Weekly Report, </a:t>
            </a:r>
            <a:r>
              <a:rPr dirty="0" sz="2000" spc="-5" i="1">
                <a:latin typeface="Arial"/>
                <a:cs typeface="Arial"/>
              </a:rPr>
              <a:t>Nov.</a:t>
            </a:r>
            <a:r>
              <a:rPr dirty="0" sz="2000" spc="9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‘04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245" y="2857500"/>
            <a:ext cx="559435" cy="1651635"/>
          </a:xfrm>
          <a:custGeom>
            <a:avLst/>
            <a:gdLst/>
            <a:ahLst/>
            <a:cxnLst/>
            <a:rect l="l" t="t" r="r" b="b"/>
            <a:pathLst>
              <a:path w="559434" h="1651635">
                <a:moveTo>
                  <a:pt x="0" y="1651254"/>
                </a:moveTo>
                <a:lnTo>
                  <a:pt x="559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1245" y="3682746"/>
            <a:ext cx="559435" cy="826135"/>
          </a:xfrm>
          <a:custGeom>
            <a:avLst/>
            <a:gdLst/>
            <a:ahLst/>
            <a:cxnLst/>
            <a:rect l="l" t="t" r="r" b="b"/>
            <a:pathLst>
              <a:path w="559434" h="826135">
                <a:moveTo>
                  <a:pt x="0" y="826008"/>
                </a:moveTo>
                <a:lnTo>
                  <a:pt x="559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1245" y="4495800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 h="0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1245" y="4495800"/>
            <a:ext cx="559435" cy="914400"/>
          </a:xfrm>
          <a:custGeom>
            <a:avLst/>
            <a:gdLst/>
            <a:ahLst/>
            <a:cxnLst/>
            <a:rect l="l" t="t" r="r" b="b"/>
            <a:pathLst>
              <a:path w="559434" h="914400">
                <a:moveTo>
                  <a:pt x="559307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21245" y="4508753"/>
            <a:ext cx="571500" cy="1651000"/>
          </a:xfrm>
          <a:custGeom>
            <a:avLst/>
            <a:gdLst/>
            <a:ahLst/>
            <a:cxnLst/>
            <a:rect l="l" t="t" r="r" b="b"/>
            <a:pathLst>
              <a:path w="571500" h="1651000">
                <a:moveTo>
                  <a:pt x="0" y="0"/>
                </a:moveTo>
                <a:lnTo>
                  <a:pt x="571500" y="16504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71054" y="3200400"/>
            <a:ext cx="571500" cy="89535"/>
          </a:xfrm>
          <a:custGeom>
            <a:avLst/>
            <a:gdLst/>
            <a:ahLst/>
            <a:cxnLst/>
            <a:rect l="l" t="t" r="r" b="b"/>
            <a:pathLst>
              <a:path w="571500" h="89535">
                <a:moveTo>
                  <a:pt x="571500" y="0"/>
                </a:moveTo>
                <a:lnTo>
                  <a:pt x="101345" y="0"/>
                </a:lnTo>
                <a:lnTo>
                  <a:pt x="0" y="89154"/>
                </a:lnTo>
                <a:lnTo>
                  <a:pt x="457200" y="89154"/>
                </a:lnTo>
                <a:lnTo>
                  <a:pt x="5715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44946" y="2425445"/>
            <a:ext cx="1130935" cy="266700"/>
          </a:xfrm>
          <a:custGeom>
            <a:avLst/>
            <a:gdLst/>
            <a:ahLst/>
            <a:cxnLst/>
            <a:rect l="l" t="t" r="r" b="b"/>
            <a:pathLst>
              <a:path w="1130934" h="266700">
                <a:moveTo>
                  <a:pt x="1130808" y="0"/>
                </a:moveTo>
                <a:lnTo>
                  <a:pt x="381000" y="0"/>
                </a:lnTo>
                <a:lnTo>
                  <a:pt x="0" y="266700"/>
                </a:lnTo>
                <a:lnTo>
                  <a:pt x="749808" y="254508"/>
                </a:lnTo>
                <a:lnTo>
                  <a:pt x="113080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06945" y="2425445"/>
            <a:ext cx="394335" cy="1016635"/>
          </a:xfrm>
          <a:custGeom>
            <a:avLst/>
            <a:gdLst/>
            <a:ahLst/>
            <a:cxnLst/>
            <a:rect l="l" t="t" r="r" b="b"/>
            <a:pathLst>
              <a:path w="394334" h="1016635">
                <a:moveTo>
                  <a:pt x="393954" y="736854"/>
                </a:moveTo>
                <a:lnTo>
                  <a:pt x="381000" y="0"/>
                </a:lnTo>
                <a:lnTo>
                  <a:pt x="0" y="254508"/>
                </a:lnTo>
                <a:lnTo>
                  <a:pt x="12954" y="1016508"/>
                </a:lnTo>
                <a:lnTo>
                  <a:pt x="393954" y="73685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9300" y="4038600"/>
            <a:ext cx="1270635" cy="356235"/>
          </a:xfrm>
          <a:custGeom>
            <a:avLst/>
            <a:gdLst/>
            <a:ahLst/>
            <a:cxnLst/>
            <a:rect l="l" t="t" r="r" b="b"/>
            <a:pathLst>
              <a:path w="1270634" h="356235">
                <a:moveTo>
                  <a:pt x="1270253" y="0"/>
                </a:moveTo>
                <a:lnTo>
                  <a:pt x="482345" y="12954"/>
                </a:lnTo>
                <a:lnTo>
                  <a:pt x="0" y="355854"/>
                </a:lnTo>
                <a:lnTo>
                  <a:pt x="761999" y="355854"/>
                </a:lnTo>
                <a:lnTo>
                  <a:pt x="127025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16346" y="4406646"/>
            <a:ext cx="737235" cy="749935"/>
          </a:xfrm>
          <a:custGeom>
            <a:avLst/>
            <a:gdLst/>
            <a:ahLst/>
            <a:cxnLst/>
            <a:rect l="l" t="t" r="r" b="b"/>
            <a:pathLst>
              <a:path w="737234" h="749935">
                <a:moveTo>
                  <a:pt x="0" y="0"/>
                </a:moveTo>
                <a:lnTo>
                  <a:pt x="0" y="749808"/>
                </a:lnTo>
                <a:lnTo>
                  <a:pt x="736853" y="749808"/>
                </a:lnTo>
                <a:lnTo>
                  <a:pt x="736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15100" y="4063746"/>
            <a:ext cx="596900" cy="1104900"/>
          </a:xfrm>
          <a:custGeom>
            <a:avLst/>
            <a:gdLst/>
            <a:ahLst/>
            <a:cxnLst/>
            <a:rect l="l" t="t" r="r" b="b"/>
            <a:pathLst>
              <a:path w="596900" h="1104900">
                <a:moveTo>
                  <a:pt x="596645" y="723900"/>
                </a:moveTo>
                <a:lnTo>
                  <a:pt x="584453" y="0"/>
                </a:lnTo>
                <a:lnTo>
                  <a:pt x="0" y="342900"/>
                </a:lnTo>
                <a:lnTo>
                  <a:pt x="51053" y="1104900"/>
                </a:lnTo>
                <a:lnTo>
                  <a:pt x="596645" y="7239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10500" y="6185153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0" y="139446"/>
                </a:moveTo>
                <a:lnTo>
                  <a:pt x="19050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91500" y="5727953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304800" y="0"/>
                </a:moveTo>
                <a:lnTo>
                  <a:pt x="0" y="202692"/>
                </a:lnTo>
                <a:lnTo>
                  <a:pt x="0" y="583692"/>
                </a:lnTo>
                <a:lnTo>
                  <a:pt x="291846" y="406146"/>
                </a:lnTo>
                <a:lnTo>
                  <a:pt x="3048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13547" y="5715000"/>
            <a:ext cx="645160" cy="217170"/>
          </a:xfrm>
          <a:custGeom>
            <a:avLst/>
            <a:gdLst/>
            <a:ahLst/>
            <a:cxnLst/>
            <a:rect l="l" t="t" r="r" b="b"/>
            <a:pathLst>
              <a:path w="645159" h="217170">
                <a:moveTo>
                  <a:pt x="644652" y="12953"/>
                </a:moveTo>
                <a:lnTo>
                  <a:pt x="301752" y="0"/>
                </a:lnTo>
                <a:lnTo>
                  <a:pt x="0" y="217169"/>
                </a:lnTo>
                <a:lnTo>
                  <a:pt x="403098" y="215645"/>
                </a:lnTo>
                <a:lnTo>
                  <a:pt x="644652" y="1295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15300" y="5715000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80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97545" y="5715000"/>
            <a:ext cx="318135" cy="215900"/>
          </a:xfrm>
          <a:custGeom>
            <a:avLst/>
            <a:gdLst/>
            <a:ahLst/>
            <a:cxnLst/>
            <a:rect l="l" t="t" r="r" b="b"/>
            <a:pathLst>
              <a:path w="318134" h="215900">
                <a:moveTo>
                  <a:pt x="0" y="215645"/>
                </a:moveTo>
                <a:lnTo>
                  <a:pt x="3177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04454" y="5715000"/>
            <a:ext cx="292100" cy="215900"/>
          </a:xfrm>
          <a:custGeom>
            <a:avLst/>
            <a:gdLst/>
            <a:ahLst/>
            <a:cxnLst/>
            <a:rect l="l" t="t" r="r" b="b"/>
            <a:pathLst>
              <a:path w="292100" h="215900">
                <a:moveTo>
                  <a:pt x="0" y="215645"/>
                </a:moveTo>
                <a:lnTo>
                  <a:pt x="2918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83345" y="571500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04454" y="6108953"/>
            <a:ext cx="292100" cy="215900"/>
          </a:xfrm>
          <a:custGeom>
            <a:avLst/>
            <a:gdLst/>
            <a:ahLst/>
            <a:cxnLst/>
            <a:rect l="l" t="t" r="r" b="b"/>
            <a:pathLst>
              <a:path w="292100" h="215900">
                <a:moveTo>
                  <a:pt x="0" y="215645"/>
                </a:moveTo>
                <a:lnTo>
                  <a:pt x="2918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797545" y="5930646"/>
            <a:ext cx="394335" cy="394335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dirty="0" sz="2000" spc="-5" b="1">
                <a:latin typeface="Courier New"/>
                <a:cs typeface="Courier New"/>
              </a:rPr>
              <a:t>S</a:t>
            </a:r>
            <a:r>
              <a:rPr dirty="0" baseline="-21367" sz="1950" spc="-7" b="1">
                <a:latin typeface="Courier New"/>
                <a:cs typeface="Courier New"/>
              </a:rPr>
              <a:t>C</a:t>
            </a:r>
            <a:endParaRPr baseline="-21367" sz="19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09154" y="5625846"/>
            <a:ext cx="292100" cy="216535"/>
          </a:xfrm>
          <a:custGeom>
            <a:avLst/>
            <a:gdLst/>
            <a:ahLst/>
            <a:cxnLst/>
            <a:rect l="l" t="t" r="r" b="b"/>
            <a:pathLst>
              <a:path w="292100" h="216535">
                <a:moveTo>
                  <a:pt x="0" y="216408"/>
                </a:moveTo>
                <a:lnTo>
                  <a:pt x="29184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15300" y="2933700"/>
            <a:ext cx="647700" cy="356235"/>
          </a:xfrm>
          <a:custGeom>
            <a:avLst/>
            <a:gdLst/>
            <a:ahLst/>
            <a:cxnLst/>
            <a:rect l="l" t="t" r="r" b="b"/>
            <a:pathLst>
              <a:path w="647700" h="356235">
                <a:moveTo>
                  <a:pt x="647700" y="0"/>
                </a:moveTo>
                <a:lnTo>
                  <a:pt x="533400" y="0"/>
                </a:lnTo>
                <a:lnTo>
                  <a:pt x="0" y="342900"/>
                </a:lnTo>
                <a:lnTo>
                  <a:pt x="127254" y="355854"/>
                </a:lnTo>
                <a:lnTo>
                  <a:pt x="6477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04454" y="3746753"/>
            <a:ext cx="596900" cy="393700"/>
          </a:xfrm>
          <a:custGeom>
            <a:avLst/>
            <a:gdLst/>
            <a:ahLst/>
            <a:cxnLst/>
            <a:rect l="l" t="t" r="r" b="b"/>
            <a:pathLst>
              <a:path w="596900" h="393700">
                <a:moveTo>
                  <a:pt x="596646" y="0"/>
                </a:moveTo>
                <a:lnTo>
                  <a:pt x="431292" y="38100"/>
                </a:lnTo>
                <a:lnTo>
                  <a:pt x="25146" y="278892"/>
                </a:lnTo>
                <a:lnTo>
                  <a:pt x="0" y="393192"/>
                </a:lnTo>
                <a:lnTo>
                  <a:pt x="59664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05700" y="4051553"/>
            <a:ext cx="775335" cy="76200"/>
          </a:xfrm>
          <a:custGeom>
            <a:avLst/>
            <a:gdLst/>
            <a:ahLst/>
            <a:cxnLst/>
            <a:rect l="l" t="t" r="r" b="b"/>
            <a:pathLst>
              <a:path w="775334" h="76200">
                <a:moveTo>
                  <a:pt x="774953" y="0"/>
                </a:moveTo>
                <a:lnTo>
                  <a:pt x="101345" y="0"/>
                </a:lnTo>
                <a:lnTo>
                  <a:pt x="0" y="76200"/>
                </a:lnTo>
                <a:lnTo>
                  <a:pt x="710945" y="76200"/>
                </a:lnTo>
                <a:lnTo>
                  <a:pt x="77495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92745" y="2070354"/>
            <a:ext cx="1054735" cy="381000"/>
          </a:xfrm>
          <a:custGeom>
            <a:avLst/>
            <a:gdLst/>
            <a:ahLst/>
            <a:cxnLst/>
            <a:rect l="l" t="t" r="r" b="b"/>
            <a:pathLst>
              <a:path w="1054734" h="381000">
                <a:moveTo>
                  <a:pt x="1054607" y="12191"/>
                </a:moveTo>
                <a:lnTo>
                  <a:pt x="559307" y="0"/>
                </a:lnTo>
                <a:lnTo>
                  <a:pt x="0" y="380999"/>
                </a:lnTo>
                <a:lnTo>
                  <a:pt x="571499" y="368045"/>
                </a:lnTo>
                <a:lnTo>
                  <a:pt x="1054607" y="1219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42554" y="2933700"/>
            <a:ext cx="546100" cy="1092200"/>
          </a:xfrm>
          <a:custGeom>
            <a:avLst/>
            <a:gdLst/>
            <a:ahLst/>
            <a:cxnLst/>
            <a:rect l="l" t="t" r="r" b="b"/>
            <a:pathLst>
              <a:path w="546100" h="1092200">
                <a:moveTo>
                  <a:pt x="545592" y="710946"/>
                </a:moveTo>
                <a:lnTo>
                  <a:pt x="545592" y="0"/>
                </a:lnTo>
                <a:lnTo>
                  <a:pt x="0" y="342900"/>
                </a:lnTo>
                <a:lnTo>
                  <a:pt x="12192" y="1091946"/>
                </a:lnTo>
                <a:lnTo>
                  <a:pt x="545592" y="7109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42554" y="3771900"/>
            <a:ext cx="558800" cy="901700"/>
          </a:xfrm>
          <a:custGeom>
            <a:avLst/>
            <a:gdLst/>
            <a:ahLst/>
            <a:cxnLst/>
            <a:rect l="l" t="t" r="r" b="b"/>
            <a:pathLst>
              <a:path w="558800" h="901700">
                <a:moveTo>
                  <a:pt x="558546" y="571500"/>
                </a:moveTo>
                <a:lnTo>
                  <a:pt x="545592" y="0"/>
                </a:lnTo>
                <a:lnTo>
                  <a:pt x="0" y="355854"/>
                </a:lnTo>
                <a:lnTo>
                  <a:pt x="0" y="901446"/>
                </a:lnTo>
                <a:lnTo>
                  <a:pt x="558546" y="5715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42554" y="4800600"/>
            <a:ext cx="546100" cy="889635"/>
          </a:xfrm>
          <a:custGeom>
            <a:avLst/>
            <a:gdLst/>
            <a:ahLst/>
            <a:cxnLst/>
            <a:rect l="l" t="t" r="r" b="b"/>
            <a:pathLst>
              <a:path w="546100" h="889635">
                <a:moveTo>
                  <a:pt x="545592" y="558546"/>
                </a:moveTo>
                <a:lnTo>
                  <a:pt x="545592" y="0"/>
                </a:lnTo>
                <a:lnTo>
                  <a:pt x="0" y="342900"/>
                </a:lnTo>
                <a:lnTo>
                  <a:pt x="0" y="889254"/>
                </a:lnTo>
                <a:lnTo>
                  <a:pt x="545592" y="5585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164333" y="1306322"/>
            <a:ext cx="581723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d-dimensional</a:t>
            </a:r>
            <a:r>
              <a:rPr dirty="0" sz="4000" spc="-85"/>
              <a:t> </a:t>
            </a:r>
            <a:r>
              <a:rPr dirty="0" sz="4000"/>
              <a:t>partitioning</a:t>
            </a:r>
            <a:endParaRPr sz="4000"/>
          </a:p>
        </p:txBody>
      </p:sp>
      <p:sp>
        <p:nvSpPr>
          <p:cNvPr id="31" name="object 31"/>
          <p:cNvSpPr txBox="1"/>
          <p:nvPr/>
        </p:nvSpPr>
        <p:spPr>
          <a:xfrm>
            <a:off x="993902" y="2211577"/>
            <a:ext cx="4629785" cy="176339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5080" indent="-343535">
              <a:lnSpc>
                <a:spcPct val="901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Parent region S is divided into 2d  overlapping children: an “upper child”  and a “lower child” in each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dimension.</a:t>
            </a:r>
            <a:endParaRPr sz="2000">
              <a:latin typeface="Arial"/>
              <a:cs typeface="Arial"/>
            </a:endParaRPr>
          </a:p>
          <a:p>
            <a:pPr marL="355600" marR="20955" indent="-343535">
              <a:lnSpc>
                <a:spcPct val="901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Then for any </a:t>
            </a:r>
            <a:r>
              <a:rPr dirty="0" sz="2000" spc="-10">
                <a:latin typeface="Arial"/>
                <a:cs typeface="Arial"/>
              </a:rPr>
              <a:t>rectangular subregion S’  </a:t>
            </a:r>
            <a:r>
              <a:rPr dirty="0" sz="2000" spc="-5">
                <a:latin typeface="Arial"/>
                <a:cs typeface="Arial"/>
              </a:rPr>
              <a:t>of S, </a:t>
            </a:r>
            <a:r>
              <a:rPr dirty="0" sz="2000" spc="-10">
                <a:latin typeface="Arial"/>
                <a:cs typeface="Arial"/>
              </a:rPr>
              <a:t>exactly </a:t>
            </a:r>
            <a:r>
              <a:rPr dirty="0" sz="2000" spc="-5">
                <a:latin typeface="Arial"/>
                <a:cs typeface="Arial"/>
              </a:rPr>
              <a:t>one of the </a:t>
            </a:r>
            <a:r>
              <a:rPr dirty="0" sz="2000" spc="-10">
                <a:latin typeface="Arial"/>
                <a:cs typeface="Arial"/>
              </a:rPr>
              <a:t>following is  true: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3002" y="3977894"/>
            <a:ext cx="4332605" cy="850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36550" marR="64769" indent="-285750">
              <a:lnSpc>
                <a:spcPts val="1950"/>
              </a:lnSpc>
              <a:spcBef>
                <a:spcPts val="340"/>
              </a:spcBef>
              <a:buChar char="–"/>
              <a:tabLst>
                <a:tab pos="335915" algn="l"/>
                <a:tab pos="336550" algn="l"/>
              </a:tabLst>
            </a:pPr>
            <a:r>
              <a:rPr dirty="0" sz="1800" spc="-5">
                <a:latin typeface="Arial"/>
                <a:cs typeface="Arial"/>
              </a:rPr>
              <a:t>S’ is contained entirely in (at least) </a:t>
            </a:r>
            <a:r>
              <a:rPr dirty="0" sz="1800" spc="-10">
                <a:latin typeface="Arial"/>
                <a:cs typeface="Arial"/>
              </a:rPr>
              <a:t>one 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children S</a:t>
            </a:r>
            <a:r>
              <a:rPr dirty="0" baseline="-23148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…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baseline="-23148" sz="1800" spc="-7">
                <a:latin typeface="Arial"/>
                <a:cs typeface="Arial"/>
              </a:rPr>
              <a:t>2d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35915" indent="-285750">
              <a:lnSpc>
                <a:spcPct val="100000"/>
              </a:lnSpc>
              <a:spcBef>
                <a:spcPts val="195"/>
              </a:spcBef>
              <a:buChar char="–"/>
              <a:tabLst>
                <a:tab pos="335915" algn="l"/>
                <a:tab pos="336550" algn="l"/>
              </a:tabLst>
            </a:pPr>
            <a:r>
              <a:rPr dirty="0" sz="1800" spc="-5">
                <a:latin typeface="Arial"/>
                <a:cs typeface="Arial"/>
              </a:rPr>
              <a:t>S’ contains the center region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baseline="-23148" sz="1800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which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6851" y="4776462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is common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all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children.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3902" y="5082032"/>
            <a:ext cx="4559300" cy="115379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5080" indent="-343535">
              <a:lnSpc>
                <a:spcPct val="901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Arial"/>
                <a:cs typeface="Arial"/>
              </a:rPr>
              <a:t>Starting </a:t>
            </a:r>
            <a:r>
              <a:rPr dirty="0" sz="2000" spc="-5">
                <a:latin typeface="Arial"/>
                <a:cs typeface="Arial"/>
              </a:rPr>
              <a:t>with the </a:t>
            </a:r>
            <a:r>
              <a:rPr dirty="0" sz="2000" spc="-10">
                <a:latin typeface="Arial"/>
                <a:cs typeface="Arial"/>
              </a:rPr>
              <a:t>entire </a:t>
            </a:r>
            <a:r>
              <a:rPr dirty="0" sz="2000" spc="-5">
                <a:latin typeface="Arial"/>
                <a:cs typeface="Arial"/>
              </a:rPr>
              <a:t>grid G </a:t>
            </a:r>
            <a:r>
              <a:rPr dirty="0" sz="2000" spc="-10">
                <a:latin typeface="Arial"/>
                <a:cs typeface="Arial"/>
              </a:rPr>
              <a:t>and  </a:t>
            </a:r>
            <a:r>
              <a:rPr dirty="0" sz="2000" spc="-5">
                <a:latin typeface="Arial"/>
                <a:cs typeface="Arial"/>
              </a:rPr>
              <a:t>repeating this partitioning recursively,  we obtain the </a:t>
            </a:r>
            <a:r>
              <a:rPr dirty="0" sz="2000" spc="-10">
                <a:solidFill>
                  <a:srgbClr val="3333CC"/>
                </a:solidFill>
                <a:latin typeface="Arial"/>
                <a:cs typeface="Arial"/>
              </a:rPr>
              <a:t>overlap-kd tree </a:t>
            </a:r>
            <a:r>
              <a:rPr dirty="0" sz="2000" spc="-10">
                <a:latin typeface="Arial"/>
                <a:cs typeface="Arial"/>
              </a:rPr>
              <a:t> structure.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92745" y="2082545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3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42554" y="2095500"/>
            <a:ext cx="520700" cy="342900"/>
          </a:xfrm>
          <a:custGeom>
            <a:avLst/>
            <a:gdLst/>
            <a:ahLst/>
            <a:cxnLst/>
            <a:rect l="l" t="t" r="r" b="b"/>
            <a:pathLst>
              <a:path w="520700" h="342900">
                <a:moveTo>
                  <a:pt x="0" y="342900"/>
                </a:moveTo>
                <a:lnTo>
                  <a:pt x="52044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254745" y="2860548"/>
            <a:ext cx="533400" cy="330200"/>
          </a:xfrm>
          <a:custGeom>
            <a:avLst/>
            <a:gdLst/>
            <a:ahLst/>
            <a:cxnLst/>
            <a:rect l="l" t="t" r="r" b="b"/>
            <a:pathLst>
              <a:path w="533400" h="330200">
                <a:moveTo>
                  <a:pt x="0" y="329946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29600" y="2933700"/>
            <a:ext cx="558800" cy="368300"/>
          </a:xfrm>
          <a:custGeom>
            <a:avLst/>
            <a:gdLst/>
            <a:ahLst/>
            <a:cxnLst/>
            <a:rect l="l" t="t" r="r" b="b"/>
            <a:pathLst>
              <a:path w="558800" h="368300">
                <a:moveTo>
                  <a:pt x="0" y="368046"/>
                </a:moveTo>
                <a:lnTo>
                  <a:pt x="5585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29600" y="3670553"/>
            <a:ext cx="546735" cy="381000"/>
          </a:xfrm>
          <a:custGeom>
            <a:avLst/>
            <a:gdLst/>
            <a:ahLst/>
            <a:cxnLst/>
            <a:rect l="l" t="t" r="r" b="b"/>
            <a:pathLst>
              <a:path w="546734" h="381000">
                <a:moveTo>
                  <a:pt x="0" y="381000"/>
                </a:moveTo>
                <a:lnTo>
                  <a:pt x="5463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42554" y="3758946"/>
            <a:ext cx="546100" cy="368935"/>
          </a:xfrm>
          <a:custGeom>
            <a:avLst/>
            <a:gdLst/>
            <a:ahLst/>
            <a:cxnLst/>
            <a:rect l="l" t="t" r="r" b="b"/>
            <a:pathLst>
              <a:path w="546100" h="368935">
                <a:moveTo>
                  <a:pt x="0" y="368808"/>
                </a:moveTo>
                <a:lnTo>
                  <a:pt x="5455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42554" y="4520946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4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42554" y="4610100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4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42554" y="5346953"/>
            <a:ext cx="533400" cy="355600"/>
          </a:xfrm>
          <a:custGeom>
            <a:avLst/>
            <a:gdLst/>
            <a:ahLst/>
            <a:cxnLst/>
            <a:rect l="l" t="t" r="r" b="b"/>
            <a:pathLst>
              <a:path w="533400" h="355600">
                <a:moveTo>
                  <a:pt x="0" y="355092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54745" y="5448300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4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42554" y="6185153"/>
            <a:ext cx="558800" cy="355600"/>
          </a:xfrm>
          <a:custGeom>
            <a:avLst/>
            <a:gdLst/>
            <a:ahLst/>
            <a:cxnLst/>
            <a:rect l="l" t="t" r="r" b="b"/>
            <a:pathLst>
              <a:path w="558800" h="355600">
                <a:moveTo>
                  <a:pt x="0" y="355092"/>
                </a:moveTo>
                <a:lnTo>
                  <a:pt x="5585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01000" y="208254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775954" y="2082545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788145" y="2933700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788145" y="3758946"/>
            <a:ext cx="0" cy="749935"/>
          </a:xfrm>
          <a:custGeom>
            <a:avLst/>
            <a:gdLst/>
            <a:ahLst/>
            <a:cxnLst/>
            <a:rect l="l" t="t" r="r" b="b"/>
            <a:pathLst>
              <a:path w="0" h="749935">
                <a:moveTo>
                  <a:pt x="0" y="0"/>
                </a:moveTo>
                <a:lnTo>
                  <a:pt x="0" y="7498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788145" y="4597146"/>
            <a:ext cx="0" cy="749935"/>
          </a:xfrm>
          <a:custGeom>
            <a:avLst/>
            <a:gdLst/>
            <a:ahLst/>
            <a:cxnLst/>
            <a:rect l="l" t="t" r="r" b="b"/>
            <a:pathLst>
              <a:path w="0" h="749935">
                <a:moveTo>
                  <a:pt x="0" y="0"/>
                </a:moveTo>
                <a:lnTo>
                  <a:pt x="0" y="7498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88145" y="5423153"/>
            <a:ext cx="0" cy="774700"/>
          </a:xfrm>
          <a:custGeom>
            <a:avLst/>
            <a:gdLst/>
            <a:ahLst/>
            <a:cxnLst/>
            <a:rect l="l" t="t" r="r" b="b"/>
            <a:pathLst>
              <a:path w="0" h="774700">
                <a:moveTo>
                  <a:pt x="0" y="0"/>
                </a:moveTo>
                <a:lnTo>
                  <a:pt x="0" y="7741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92745" y="3200400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4" h="76200">
                <a:moveTo>
                  <a:pt x="0" y="76200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48700" y="29337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48700" y="3758946"/>
            <a:ext cx="114300" cy="13335"/>
          </a:xfrm>
          <a:custGeom>
            <a:avLst/>
            <a:gdLst/>
            <a:ahLst/>
            <a:cxnLst/>
            <a:rect l="l" t="t" r="r" b="b"/>
            <a:pathLst>
              <a:path w="114300" h="13335">
                <a:moveTo>
                  <a:pt x="-9525" y="6476"/>
                </a:moveTo>
                <a:lnTo>
                  <a:pt x="123825" y="6476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61654" y="4597146"/>
            <a:ext cx="114300" cy="13335"/>
          </a:xfrm>
          <a:custGeom>
            <a:avLst/>
            <a:gdLst/>
            <a:ahLst/>
            <a:cxnLst/>
            <a:rect l="l" t="t" r="r" b="b"/>
            <a:pathLst>
              <a:path w="114300" h="13335">
                <a:moveTo>
                  <a:pt x="-9525" y="6476"/>
                </a:moveTo>
                <a:lnTo>
                  <a:pt x="123825" y="6476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48700" y="5423153"/>
            <a:ext cx="139700" cy="12700"/>
          </a:xfrm>
          <a:custGeom>
            <a:avLst/>
            <a:gdLst/>
            <a:ahLst/>
            <a:cxnLst/>
            <a:rect l="l" t="t" r="r" b="b"/>
            <a:pathLst>
              <a:path w="139700" h="12700">
                <a:moveTo>
                  <a:pt x="-9525" y="6096"/>
                </a:moveTo>
                <a:lnTo>
                  <a:pt x="148971" y="6096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92745" y="4051553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4" h="76200">
                <a:moveTo>
                  <a:pt x="0" y="76200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92745" y="4889753"/>
            <a:ext cx="102235" cy="76200"/>
          </a:xfrm>
          <a:custGeom>
            <a:avLst/>
            <a:gdLst/>
            <a:ahLst/>
            <a:cxnLst/>
            <a:rect l="l" t="t" r="r" b="b"/>
            <a:pathLst>
              <a:path w="102234" h="76200">
                <a:moveTo>
                  <a:pt x="0" y="76200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92745" y="570204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0" y="102108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254745" y="4787646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4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242554" y="4343400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3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52054" y="2082545"/>
            <a:ext cx="508000" cy="356235"/>
          </a:xfrm>
          <a:custGeom>
            <a:avLst/>
            <a:gdLst/>
            <a:ahLst/>
            <a:cxnLst/>
            <a:rect l="l" t="t" r="r" b="b"/>
            <a:pathLst>
              <a:path w="508000" h="356235">
                <a:moveTo>
                  <a:pt x="0" y="355853"/>
                </a:moveTo>
                <a:lnTo>
                  <a:pt x="5074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71054" y="3213354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76200"/>
                </a:moveTo>
                <a:lnTo>
                  <a:pt x="1013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24550" y="2413254"/>
            <a:ext cx="533400" cy="355600"/>
          </a:xfrm>
          <a:custGeom>
            <a:avLst/>
            <a:gdLst/>
            <a:ahLst/>
            <a:cxnLst/>
            <a:rect l="l" t="t" r="r" b="b"/>
            <a:pathLst>
              <a:path w="533400" h="355600">
                <a:moveTo>
                  <a:pt x="0" y="355091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61404" y="2425445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3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73595" y="3175254"/>
            <a:ext cx="533400" cy="355600"/>
          </a:xfrm>
          <a:custGeom>
            <a:avLst/>
            <a:gdLst/>
            <a:ahLst/>
            <a:cxnLst/>
            <a:rect l="l" t="t" r="r" b="b"/>
            <a:pathLst>
              <a:path w="533400" h="355600">
                <a:moveTo>
                  <a:pt x="0" y="355091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32803" y="2413254"/>
            <a:ext cx="762000" cy="1905"/>
          </a:xfrm>
          <a:custGeom>
            <a:avLst/>
            <a:gdLst/>
            <a:ahLst/>
            <a:cxnLst/>
            <a:rect l="l" t="t" r="r" b="b"/>
            <a:pathLst>
              <a:path w="762000" h="1905">
                <a:moveTo>
                  <a:pt x="0" y="0"/>
                </a:moveTo>
                <a:lnTo>
                  <a:pt x="762000" y="15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94804" y="2413254"/>
            <a:ext cx="12700" cy="762000"/>
          </a:xfrm>
          <a:custGeom>
            <a:avLst/>
            <a:gdLst/>
            <a:ahLst/>
            <a:cxnLst/>
            <a:rect l="l" t="t" r="r" b="b"/>
            <a:pathLst>
              <a:path w="12700" h="762000">
                <a:moveTo>
                  <a:pt x="0" y="0"/>
                </a:moveTo>
                <a:lnTo>
                  <a:pt x="12192" y="7620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61404" y="2781300"/>
            <a:ext cx="12700" cy="749300"/>
          </a:xfrm>
          <a:custGeom>
            <a:avLst/>
            <a:gdLst/>
            <a:ahLst/>
            <a:cxnLst/>
            <a:rect l="l" t="t" r="r" b="b"/>
            <a:pathLst>
              <a:path w="12700" h="749300">
                <a:moveTo>
                  <a:pt x="0" y="0"/>
                </a:moveTo>
                <a:lnTo>
                  <a:pt x="12192" y="74904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24550" y="2768345"/>
            <a:ext cx="737235" cy="1905"/>
          </a:xfrm>
          <a:custGeom>
            <a:avLst/>
            <a:gdLst/>
            <a:ahLst/>
            <a:cxnLst/>
            <a:rect l="l" t="t" r="r" b="b"/>
            <a:pathLst>
              <a:path w="737234" h="1905">
                <a:moveTo>
                  <a:pt x="736853" y="0"/>
                </a:moveTo>
                <a:lnTo>
                  <a:pt x="0" y="15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24550" y="2768345"/>
            <a:ext cx="1905" cy="762000"/>
          </a:xfrm>
          <a:custGeom>
            <a:avLst/>
            <a:gdLst/>
            <a:ahLst/>
            <a:cxnLst/>
            <a:rect l="l" t="t" r="r" b="b"/>
            <a:pathLst>
              <a:path w="1904" h="762000">
                <a:moveTo>
                  <a:pt x="0" y="0"/>
                </a:moveTo>
                <a:lnTo>
                  <a:pt x="1524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24550" y="3530346"/>
            <a:ext cx="749300" cy="1905"/>
          </a:xfrm>
          <a:custGeom>
            <a:avLst/>
            <a:gdLst/>
            <a:ahLst/>
            <a:cxnLst/>
            <a:rect l="l" t="t" r="r" b="b"/>
            <a:pathLst>
              <a:path w="749300" h="1904">
                <a:moveTo>
                  <a:pt x="0" y="0"/>
                </a:moveTo>
                <a:lnTo>
                  <a:pt x="749046" y="15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492745" y="5143500"/>
            <a:ext cx="749935" cy="558800"/>
          </a:xfrm>
          <a:custGeom>
            <a:avLst/>
            <a:gdLst/>
            <a:ahLst/>
            <a:cxnLst/>
            <a:rect l="l" t="t" r="r" b="b"/>
            <a:pathLst>
              <a:path w="749934" h="558800">
                <a:moveTo>
                  <a:pt x="0" y="0"/>
                </a:moveTo>
                <a:lnTo>
                  <a:pt x="0" y="558546"/>
                </a:lnTo>
                <a:lnTo>
                  <a:pt x="749807" y="558546"/>
                </a:lnTo>
                <a:lnTo>
                  <a:pt x="7498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80554" y="4114800"/>
            <a:ext cx="787400" cy="584835"/>
          </a:xfrm>
          <a:custGeom>
            <a:avLst/>
            <a:gdLst/>
            <a:ahLst/>
            <a:cxnLst/>
            <a:rect l="l" t="t" r="r" b="b"/>
            <a:pathLst>
              <a:path w="787400" h="584835">
                <a:moveTo>
                  <a:pt x="0" y="0"/>
                </a:moveTo>
                <a:lnTo>
                  <a:pt x="0" y="584453"/>
                </a:lnTo>
                <a:lnTo>
                  <a:pt x="787146" y="584453"/>
                </a:lnTo>
                <a:lnTo>
                  <a:pt x="787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71054" y="3276600"/>
            <a:ext cx="584200" cy="775335"/>
          </a:xfrm>
          <a:custGeom>
            <a:avLst/>
            <a:gdLst/>
            <a:ahLst/>
            <a:cxnLst/>
            <a:rect l="l" t="t" r="r" b="b"/>
            <a:pathLst>
              <a:path w="584200" h="775335">
                <a:moveTo>
                  <a:pt x="0" y="0"/>
                </a:moveTo>
                <a:lnTo>
                  <a:pt x="0" y="774953"/>
                </a:lnTo>
                <a:lnTo>
                  <a:pt x="583692" y="774953"/>
                </a:lnTo>
                <a:lnTo>
                  <a:pt x="583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92745" y="2438400"/>
            <a:ext cx="559435" cy="762000"/>
          </a:xfrm>
          <a:custGeom>
            <a:avLst/>
            <a:gdLst/>
            <a:ahLst/>
            <a:cxnLst/>
            <a:rect l="l" t="t" r="r" b="b"/>
            <a:pathLst>
              <a:path w="559434" h="762000">
                <a:moveTo>
                  <a:pt x="0" y="0"/>
                </a:moveTo>
                <a:lnTo>
                  <a:pt x="0" y="761999"/>
                </a:lnTo>
                <a:lnTo>
                  <a:pt x="559307" y="761999"/>
                </a:lnTo>
                <a:lnTo>
                  <a:pt x="5593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92745" y="4699253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4" h="0">
                <a:moveTo>
                  <a:pt x="0" y="0"/>
                </a:moveTo>
                <a:lnTo>
                  <a:pt x="7368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52054" y="2451354"/>
            <a:ext cx="0" cy="749300"/>
          </a:xfrm>
          <a:custGeom>
            <a:avLst/>
            <a:gdLst/>
            <a:ahLst/>
            <a:cxnLst/>
            <a:rect l="l" t="t" r="r" b="b"/>
            <a:pathLst>
              <a:path w="0" h="749300">
                <a:moveTo>
                  <a:pt x="0" y="0"/>
                </a:moveTo>
                <a:lnTo>
                  <a:pt x="0" y="74904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806945" y="2679954"/>
            <a:ext cx="13335" cy="749300"/>
          </a:xfrm>
          <a:custGeom>
            <a:avLst/>
            <a:gdLst/>
            <a:ahLst/>
            <a:cxnLst/>
            <a:rect l="l" t="t" r="r" b="b"/>
            <a:pathLst>
              <a:path w="13334" h="749300">
                <a:moveTo>
                  <a:pt x="0" y="0"/>
                </a:moveTo>
                <a:lnTo>
                  <a:pt x="12954" y="74904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044946" y="2679954"/>
            <a:ext cx="762000" cy="1905"/>
          </a:xfrm>
          <a:custGeom>
            <a:avLst/>
            <a:gdLst/>
            <a:ahLst/>
            <a:cxnLst/>
            <a:rect l="l" t="t" r="r" b="b"/>
            <a:pathLst>
              <a:path w="762000" h="1905">
                <a:moveTo>
                  <a:pt x="762000" y="0"/>
                </a:moveTo>
                <a:lnTo>
                  <a:pt x="0" y="15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794754" y="2768600"/>
            <a:ext cx="381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S</a:t>
            </a:r>
            <a:r>
              <a:rPr dirty="0" baseline="-20833" sz="2400" b="1">
                <a:latin typeface="Courier New"/>
                <a:cs typeface="Courier New"/>
              </a:rPr>
              <a:t>5</a:t>
            </a:r>
            <a:endParaRPr baseline="-20833" sz="2400">
              <a:latin typeface="Courier New"/>
              <a:cs typeface="Courier New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92745" y="2425445"/>
            <a:ext cx="559435" cy="77533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175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2500"/>
              </a:spcBef>
            </a:pPr>
            <a:r>
              <a:rPr dirty="0" sz="2400" b="1">
                <a:latin typeface="Courier New"/>
                <a:cs typeface="Courier New"/>
              </a:rPr>
              <a:t>S</a:t>
            </a:r>
            <a:r>
              <a:rPr dirty="0" baseline="-20833" sz="2400" b="1">
                <a:latin typeface="Courier New"/>
                <a:cs typeface="Courier New"/>
              </a:rPr>
              <a:t>1</a:t>
            </a:r>
            <a:endParaRPr baseline="-20833" sz="2400"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71054" y="3289553"/>
            <a:ext cx="571500" cy="7493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048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2400"/>
              </a:spcBef>
            </a:pPr>
            <a:r>
              <a:rPr dirty="0" sz="2400" b="1">
                <a:latin typeface="Courier New"/>
                <a:cs typeface="Courier New"/>
              </a:rPr>
              <a:t>S</a:t>
            </a:r>
            <a:r>
              <a:rPr dirty="0" baseline="-20833" sz="2400" b="1">
                <a:latin typeface="Courier New"/>
                <a:cs typeface="Courier New"/>
              </a:rPr>
              <a:t>2</a:t>
            </a:r>
            <a:endParaRPr baseline="-20833" sz="24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80554" y="4114800"/>
            <a:ext cx="774700" cy="58483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771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395"/>
              </a:spcBef>
            </a:pPr>
            <a:r>
              <a:rPr dirty="0" sz="2400" b="1">
                <a:latin typeface="Courier New"/>
                <a:cs typeface="Courier New"/>
              </a:rPr>
              <a:t>S</a:t>
            </a:r>
            <a:r>
              <a:rPr dirty="0" baseline="-20833" sz="2400" b="1">
                <a:latin typeface="Courier New"/>
                <a:cs typeface="Courier New"/>
              </a:rPr>
              <a:t>3</a:t>
            </a:r>
            <a:endParaRPr baseline="-20833" sz="24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492745" y="5143500"/>
            <a:ext cx="749935" cy="5524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b="1">
                <a:latin typeface="Courier New"/>
                <a:cs typeface="Courier New"/>
              </a:rPr>
              <a:t>S</a:t>
            </a:r>
            <a:r>
              <a:rPr dirty="0" baseline="-20833" sz="2400" b="1">
                <a:latin typeface="Courier New"/>
                <a:cs typeface="Courier New"/>
              </a:rPr>
              <a:t>4</a:t>
            </a:r>
            <a:endParaRPr baseline="-20833" sz="24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09154" y="5829300"/>
            <a:ext cx="571500" cy="570230"/>
          </a:xfrm>
          <a:custGeom>
            <a:avLst/>
            <a:gdLst/>
            <a:ahLst/>
            <a:cxnLst/>
            <a:rect l="l" t="t" r="r" b="b"/>
            <a:pathLst>
              <a:path w="571500" h="570229">
                <a:moveTo>
                  <a:pt x="0" y="0"/>
                </a:moveTo>
                <a:lnTo>
                  <a:pt x="0" y="569976"/>
                </a:lnTo>
                <a:lnTo>
                  <a:pt x="571500" y="569976"/>
                </a:lnTo>
                <a:lnTo>
                  <a:pt x="5715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92845" y="5613653"/>
            <a:ext cx="266700" cy="203200"/>
          </a:xfrm>
          <a:custGeom>
            <a:avLst/>
            <a:gdLst/>
            <a:ahLst/>
            <a:cxnLst/>
            <a:rect l="l" t="t" r="r" b="b"/>
            <a:pathLst>
              <a:path w="266700" h="203200">
                <a:moveTo>
                  <a:pt x="0" y="202691"/>
                </a:moveTo>
                <a:lnTo>
                  <a:pt x="2667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721345" y="6311646"/>
            <a:ext cx="102235" cy="64135"/>
          </a:xfrm>
          <a:custGeom>
            <a:avLst/>
            <a:gdLst/>
            <a:ahLst/>
            <a:cxnLst/>
            <a:rect l="l" t="t" r="r" b="b"/>
            <a:pathLst>
              <a:path w="102234" h="64135">
                <a:moveTo>
                  <a:pt x="0" y="64007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92845" y="6172200"/>
            <a:ext cx="266700" cy="215900"/>
          </a:xfrm>
          <a:custGeom>
            <a:avLst/>
            <a:gdLst/>
            <a:ahLst/>
            <a:cxnLst/>
            <a:rect l="l" t="t" r="r" b="b"/>
            <a:pathLst>
              <a:path w="266700" h="215900">
                <a:moveTo>
                  <a:pt x="0" y="215646"/>
                </a:moveTo>
                <a:lnTo>
                  <a:pt x="266700" y="0"/>
                </a:lnTo>
              </a:path>
            </a:pathLst>
          </a:custGeom>
          <a:ln w="1904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88045" y="5804153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559545" y="5613653"/>
            <a:ext cx="0" cy="584200"/>
          </a:xfrm>
          <a:custGeom>
            <a:avLst/>
            <a:gdLst/>
            <a:ahLst/>
            <a:cxnLst/>
            <a:rect l="l" t="t" r="r" b="b"/>
            <a:pathLst>
              <a:path w="0" h="584200">
                <a:moveTo>
                  <a:pt x="0" y="58369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394954" y="6172200"/>
            <a:ext cx="165100" cy="13335"/>
          </a:xfrm>
          <a:custGeom>
            <a:avLst/>
            <a:gdLst/>
            <a:ahLst/>
            <a:cxnLst/>
            <a:rect l="l" t="t" r="r" b="b"/>
            <a:pathLst>
              <a:path w="165100" h="13335">
                <a:moveTo>
                  <a:pt x="-9525" y="6477"/>
                </a:moveTo>
                <a:lnTo>
                  <a:pt x="174117" y="6477"/>
                </a:lnTo>
              </a:path>
            </a:pathLst>
          </a:custGeom>
          <a:ln w="32003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75854" y="5663946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82000" y="5600700"/>
            <a:ext cx="152400" cy="13335"/>
          </a:xfrm>
          <a:custGeom>
            <a:avLst/>
            <a:gdLst/>
            <a:ahLst/>
            <a:cxnLst/>
            <a:rect l="l" t="t" r="r" b="b"/>
            <a:pathLst>
              <a:path w="152400" h="13335">
                <a:moveTo>
                  <a:pt x="-9525" y="6476"/>
                </a:moveTo>
                <a:lnTo>
                  <a:pt x="161925" y="6476"/>
                </a:lnTo>
              </a:path>
            </a:pathLst>
          </a:custGeom>
          <a:ln w="3200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597520" y="2479929"/>
            <a:ext cx="349757" cy="287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749920" y="3343275"/>
            <a:ext cx="349757" cy="2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15000" y="6032753"/>
            <a:ext cx="737235" cy="749300"/>
          </a:xfrm>
          <a:custGeom>
            <a:avLst/>
            <a:gdLst/>
            <a:ahLst/>
            <a:cxnLst/>
            <a:rect l="l" t="t" r="r" b="b"/>
            <a:pathLst>
              <a:path w="737235" h="749300">
                <a:moveTo>
                  <a:pt x="0" y="0"/>
                </a:moveTo>
                <a:lnTo>
                  <a:pt x="0" y="749046"/>
                </a:lnTo>
                <a:lnTo>
                  <a:pt x="736853" y="749046"/>
                </a:lnTo>
                <a:lnTo>
                  <a:pt x="736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438900" y="5791200"/>
            <a:ext cx="394335" cy="1003935"/>
          </a:xfrm>
          <a:custGeom>
            <a:avLst/>
            <a:gdLst/>
            <a:ahLst/>
            <a:cxnLst/>
            <a:rect l="l" t="t" r="r" b="b"/>
            <a:pathLst>
              <a:path w="394334" h="1003934">
                <a:moveTo>
                  <a:pt x="393953" y="749046"/>
                </a:moveTo>
                <a:lnTo>
                  <a:pt x="393953" y="0"/>
                </a:lnTo>
                <a:lnTo>
                  <a:pt x="0" y="253746"/>
                </a:lnTo>
                <a:lnTo>
                  <a:pt x="25145" y="1003554"/>
                </a:lnTo>
                <a:lnTo>
                  <a:pt x="393953" y="74904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715000" y="5663946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3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451853" y="5676900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4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64046" y="6425946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4">
                <a:moveTo>
                  <a:pt x="0" y="355853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23253" y="5663946"/>
            <a:ext cx="774700" cy="762000"/>
          </a:xfrm>
          <a:custGeom>
            <a:avLst/>
            <a:gdLst/>
            <a:ahLst/>
            <a:cxnLst/>
            <a:rect l="l" t="t" r="r" b="b"/>
            <a:pathLst>
              <a:path w="774700" h="762000">
                <a:moveTo>
                  <a:pt x="0" y="0"/>
                </a:moveTo>
                <a:lnTo>
                  <a:pt x="762000" y="0"/>
                </a:lnTo>
                <a:lnTo>
                  <a:pt x="774192" y="7619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51853" y="6032753"/>
            <a:ext cx="12700" cy="749300"/>
          </a:xfrm>
          <a:custGeom>
            <a:avLst/>
            <a:gdLst/>
            <a:ahLst/>
            <a:cxnLst/>
            <a:rect l="l" t="t" r="r" b="b"/>
            <a:pathLst>
              <a:path w="12700" h="749300">
                <a:moveTo>
                  <a:pt x="0" y="0"/>
                </a:moveTo>
                <a:lnTo>
                  <a:pt x="12192" y="74904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15000" y="6019800"/>
            <a:ext cx="749300" cy="762000"/>
          </a:xfrm>
          <a:custGeom>
            <a:avLst/>
            <a:gdLst/>
            <a:ahLst/>
            <a:cxnLst/>
            <a:rect l="l" t="t" r="r" b="b"/>
            <a:pathLst>
              <a:path w="749300" h="762000">
                <a:moveTo>
                  <a:pt x="736853" y="0"/>
                </a:moveTo>
                <a:lnTo>
                  <a:pt x="0" y="0"/>
                </a:lnTo>
                <a:lnTo>
                  <a:pt x="0" y="762000"/>
                </a:lnTo>
                <a:lnTo>
                  <a:pt x="749045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057900" y="577824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32854" y="5778246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702046" y="5778246"/>
            <a:ext cx="1092835" cy="241935"/>
          </a:xfrm>
          <a:custGeom>
            <a:avLst/>
            <a:gdLst/>
            <a:ahLst/>
            <a:cxnLst/>
            <a:rect l="l" t="t" r="r" b="b"/>
            <a:pathLst>
              <a:path w="1092834" h="241935">
                <a:moveTo>
                  <a:pt x="1092708" y="12954"/>
                </a:moveTo>
                <a:lnTo>
                  <a:pt x="381000" y="0"/>
                </a:lnTo>
                <a:lnTo>
                  <a:pt x="0" y="241554"/>
                </a:lnTo>
                <a:lnTo>
                  <a:pt x="749808" y="241554"/>
                </a:lnTo>
                <a:lnTo>
                  <a:pt x="1092708" y="1295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5699125" y="6337046"/>
            <a:ext cx="768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S</a:t>
            </a:r>
            <a:r>
              <a:rPr dirty="0" baseline="-20833" sz="2400" b="1">
                <a:latin typeface="Courier New"/>
                <a:cs typeface="Courier New"/>
              </a:rPr>
              <a:t>6</a:t>
            </a:r>
            <a:endParaRPr baseline="-20833" sz="2400">
              <a:latin typeface="Courier New"/>
              <a:cs typeface="Courier New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883021" y="6086475"/>
            <a:ext cx="349757" cy="287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839075" y="5223128"/>
            <a:ext cx="348996" cy="287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813929" y="4219575"/>
            <a:ext cx="348996" cy="287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23329" y="2657475"/>
            <a:ext cx="271272" cy="224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16346" y="4038600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3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53200" y="4051553"/>
            <a:ext cx="546735" cy="355600"/>
          </a:xfrm>
          <a:custGeom>
            <a:avLst/>
            <a:gdLst/>
            <a:ahLst/>
            <a:cxnLst/>
            <a:rect l="l" t="t" r="r" b="b"/>
            <a:pathLst>
              <a:path w="546734" h="355600">
                <a:moveTo>
                  <a:pt x="0" y="355091"/>
                </a:moveTo>
                <a:lnTo>
                  <a:pt x="5463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66154" y="4800600"/>
            <a:ext cx="533400" cy="356235"/>
          </a:xfrm>
          <a:custGeom>
            <a:avLst/>
            <a:gdLst/>
            <a:ahLst/>
            <a:cxnLst/>
            <a:rect l="l" t="t" r="r" b="b"/>
            <a:pathLst>
              <a:path w="533400" h="356235">
                <a:moveTo>
                  <a:pt x="0" y="355854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24600" y="4038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99554" y="4025646"/>
            <a:ext cx="0" cy="775335"/>
          </a:xfrm>
          <a:custGeom>
            <a:avLst/>
            <a:gdLst/>
            <a:ahLst/>
            <a:cxnLst/>
            <a:rect l="l" t="t" r="r" b="b"/>
            <a:pathLst>
              <a:path w="0" h="775335">
                <a:moveTo>
                  <a:pt x="0" y="0"/>
                </a:moveTo>
                <a:lnTo>
                  <a:pt x="0" y="77495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53200" y="4406646"/>
            <a:ext cx="13335" cy="749935"/>
          </a:xfrm>
          <a:custGeom>
            <a:avLst/>
            <a:gdLst/>
            <a:ahLst/>
            <a:cxnLst/>
            <a:rect l="l" t="t" r="r" b="b"/>
            <a:pathLst>
              <a:path w="13334" h="749935">
                <a:moveTo>
                  <a:pt x="0" y="0"/>
                </a:moveTo>
                <a:lnTo>
                  <a:pt x="12954" y="7498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16346" y="4394453"/>
            <a:ext cx="749935" cy="762000"/>
          </a:xfrm>
          <a:custGeom>
            <a:avLst/>
            <a:gdLst/>
            <a:ahLst/>
            <a:cxnLst/>
            <a:rect l="l" t="t" r="r" b="b"/>
            <a:pathLst>
              <a:path w="749934" h="762000">
                <a:moveTo>
                  <a:pt x="736853" y="0"/>
                </a:moveTo>
                <a:lnTo>
                  <a:pt x="0" y="0"/>
                </a:lnTo>
                <a:lnTo>
                  <a:pt x="0" y="762000"/>
                </a:lnTo>
                <a:lnTo>
                  <a:pt x="749807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825871" y="4559300"/>
            <a:ext cx="718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68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489953" y="3530346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495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51853" y="5156453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4952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480554" y="3289553"/>
            <a:ext cx="0" cy="749300"/>
          </a:xfrm>
          <a:custGeom>
            <a:avLst/>
            <a:gdLst/>
            <a:ahLst/>
            <a:cxnLst/>
            <a:rect l="l" t="t" r="r" b="b"/>
            <a:pathLst>
              <a:path w="0" h="749300">
                <a:moveTo>
                  <a:pt x="0" y="0"/>
                </a:moveTo>
                <a:lnTo>
                  <a:pt x="0" y="74904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492745" y="4114800"/>
            <a:ext cx="762000" cy="737235"/>
          </a:xfrm>
          <a:custGeom>
            <a:avLst/>
            <a:gdLst/>
            <a:ahLst/>
            <a:cxnLst/>
            <a:rect l="l" t="t" r="r" b="b"/>
            <a:pathLst>
              <a:path w="762000" h="737235">
                <a:moveTo>
                  <a:pt x="0" y="0"/>
                </a:moveTo>
                <a:lnTo>
                  <a:pt x="762000" y="0"/>
                </a:lnTo>
                <a:lnTo>
                  <a:pt x="762000" y="73685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480554" y="486384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480554" y="4686300"/>
            <a:ext cx="0" cy="165735"/>
          </a:xfrm>
          <a:custGeom>
            <a:avLst/>
            <a:gdLst/>
            <a:ahLst/>
            <a:cxnLst/>
            <a:rect l="l" t="t" r="r" b="b"/>
            <a:pathLst>
              <a:path w="0" h="165735">
                <a:moveTo>
                  <a:pt x="0" y="0"/>
                </a:moveTo>
                <a:lnTo>
                  <a:pt x="0" y="16535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29600" y="497814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492745" y="4978146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518654" y="4965953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 h="0">
                <a:moveTo>
                  <a:pt x="0" y="0"/>
                </a:moveTo>
                <a:lnTo>
                  <a:pt x="7109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92745" y="5791200"/>
            <a:ext cx="0" cy="749300"/>
          </a:xfrm>
          <a:custGeom>
            <a:avLst/>
            <a:gdLst/>
            <a:ahLst/>
            <a:cxnLst/>
            <a:rect l="l" t="t" r="r" b="b"/>
            <a:pathLst>
              <a:path w="0" h="749300">
                <a:moveTo>
                  <a:pt x="0" y="0"/>
                </a:moveTo>
                <a:lnTo>
                  <a:pt x="0" y="7490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492745" y="6540245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4" h="0">
                <a:moveTo>
                  <a:pt x="74980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505700" y="580415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92745" y="3200400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4" h="0">
                <a:moveTo>
                  <a:pt x="74980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505700" y="242544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254745" y="2438400"/>
            <a:ext cx="0" cy="752475"/>
          </a:xfrm>
          <a:custGeom>
            <a:avLst/>
            <a:gdLst/>
            <a:ahLst/>
            <a:cxnLst/>
            <a:rect l="l" t="t" r="r" b="b"/>
            <a:pathLst>
              <a:path w="0" h="752475">
                <a:moveTo>
                  <a:pt x="0" y="0"/>
                </a:moveTo>
                <a:lnTo>
                  <a:pt x="0" y="7520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229600" y="5804153"/>
            <a:ext cx="0" cy="736600"/>
          </a:xfrm>
          <a:custGeom>
            <a:avLst/>
            <a:gdLst/>
            <a:ahLst/>
            <a:cxnLst/>
            <a:rect l="l" t="t" r="r" b="b"/>
            <a:pathLst>
              <a:path w="0" h="736600">
                <a:moveTo>
                  <a:pt x="0" y="73609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1066800" y="6841997"/>
            <a:ext cx="6248400" cy="39751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317500" indent="-226060">
              <a:lnSpc>
                <a:spcPct val="100000"/>
              </a:lnSpc>
              <a:spcBef>
                <a:spcPts val="315"/>
              </a:spcBef>
              <a:buChar char="•"/>
              <a:tabLst>
                <a:tab pos="317500" algn="l"/>
                <a:tab pos="318135" algn="l"/>
              </a:tabLst>
            </a:pPr>
            <a:r>
              <a:rPr dirty="0" sz="2000" spc="-5">
                <a:latin typeface="Arial"/>
                <a:cs typeface="Arial"/>
              </a:rPr>
              <a:t>Algorithm: Neill, Moore and Mitchell NIPS</a:t>
            </a:r>
            <a:r>
              <a:rPr dirty="0" sz="2000" spc="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2004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967" y="658622"/>
            <a:ext cx="60991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Limitations of the</a:t>
            </a:r>
            <a:r>
              <a:rPr dirty="0" sz="4000" spc="-100"/>
              <a:t> </a:t>
            </a:r>
            <a:r>
              <a:rPr dirty="0" sz="400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502" y="1610836"/>
            <a:ext cx="6906259" cy="401637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Data must be </a:t>
            </a:r>
            <a:r>
              <a:rPr dirty="0" sz="3200" spc="-10">
                <a:latin typeface="Arial"/>
                <a:cs typeface="Arial"/>
              </a:rPr>
              <a:t>aggregated </a:t>
            </a:r>
            <a:r>
              <a:rPr dirty="0" sz="3200" spc="-5">
                <a:latin typeface="Arial"/>
                <a:cs typeface="Arial"/>
              </a:rPr>
              <a:t>to a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grid.</a:t>
            </a:r>
            <a:endParaRPr sz="3200">
              <a:latin typeface="Arial"/>
              <a:cs typeface="Arial"/>
            </a:endParaRPr>
          </a:p>
          <a:p>
            <a:pPr marL="355600" marR="1267460" indent="-343535">
              <a:lnSpc>
                <a:spcPts val="345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Not </a:t>
            </a:r>
            <a:r>
              <a:rPr dirty="0" sz="3200" spc="-10">
                <a:latin typeface="Arial"/>
                <a:cs typeface="Arial"/>
              </a:rPr>
              <a:t>appropriate </a:t>
            </a:r>
            <a:r>
              <a:rPr dirty="0" sz="3200" spc="-5">
                <a:latin typeface="Arial"/>
                <a:cs typeface="Arial"/>
              </a:rPr>
              <a:t>for very </a:t>
            </a:r>
            <a:r>
              <a:rPr dirty="0" sz="3200" spc="-10">
                <a:latin typeface="Arial"/>
                <a:cs typeface="Arial"/>
              </a:rPr>
              <a:t>high-  dimensional data.</a:t>
            </a:r>
            <a:endParaRPr sz="3200">
              <a:latin typeface="Arial"/>
              <a:cs typeface="Arial"/>
            </a:endParaRPr>
          </a:p>
          <a:p>
            <a:pPr marL="355600" marR="5080" indent="-343535">
              <a:lnSpc>
                <a:spcPts val="345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Assumes </a:t>
            </a:r>
            <a:r>
              <a:rPr dirty="0" sz="3200" spc="-5">
                <a:latin typeface="Arial"/>
                <a:cs typeface="Arial"/>
              </a:rPr>
              <a:t>that we are </a:t>
            </a:r>
            <a:r>
              <a:rPr dirty="0" sz="3200" spc="-10">
                <a:latin typeface="Arial"/>
                <a:cs typeface="Arial"/>
              </a:rPr>
              <a:t>interested in  finding (rotated) rectangular</a:t>
            </a:r>
            <a:r>
              <a:rPr dirty="0" sz="3200" spc="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regions.</a:t>
            </a:r>
            <a:endParaRPr sz="3200">
              <a:latin typeface="Arial"/>
              <a:cs typeface="Arial"/>
            </a:endParaRPr>
          </a:p>
          <a:p>
            <a:pPr marL="355600" marR="140335" indent="-343535">
              <a:lnSpc>
                <a:spcPts val="345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Less useful </a:t>
            </a:r>
            <a:r>
              <a:rPr dirty="0" sz="3200" spc="-5">
                <a:latin typeface="Arial"/>
                <a:cs typeface="Arial"/>
              </a:rPr>
              <a:t>for </a:t>
            </a:r>
            <a:r>
              <a:rPr dirty="0" sz="3200" spc="-10">
                <a:latin typeface="Arial"/>
                <a:cs typeface="Arial"/>
              </a:rPr>
              <a:t>special cases (e.g.  square regions, small regions</a:t>
            </a:r>
            <a:r>
              <a:rPr dirty="0" sz="3200" spc="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only).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Slower for </a:t>
            </a:r>
            <a:r>
              <a:rPr dirty="0" sz="3200" spc="-10">
                <a:latin typeface="Arial"/>
                <a:cs typeface="Arial"/>
              </a:rPr>
              <a:t>finding multiple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regions.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7" y="658622"/>
            <a:ext cx="29902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Related</a:t>
            </a:r>
            <a:r>
              <a:rPr dirty="0" sz="4000" spc="-85"/>
              <a:t> </a:t>
            </a:r>
            <a:r>
              <a:rPr dirty="0" sz="4000" spc="-5"/>
              <a:t>work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9701" y="1700275"/>
            <a:ext cx="6927850" cy="4126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84455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dirty="0" sz="2800">
                <a:latin typeface="Arial"/>
                <a:cs typeface="Arial"/>
              </a:rPr>
              <a:t>non-specific clustering: evaluates general  tendency of data to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cluster</a:t>
            </a:r>
            <a:endParaRPr sz="2800">
              <a:latin typeface="Arial"/>
              <a:cs typeface="Arial"/>
            </a:endParaRPr>
          </a:p>
          <a:p>
            <a:pPr marL="298450" marR="21082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298450" algn="l"/>
              </a:tabLst>
            </a:pPr>
            <a:r>
              <a:rPr dirty="0" sz="2800">
                <a:latin typeface="Arial"/>
                <a:cs typeface="Arial"/>
              </a:rPr>
              <a:t>focused clustering: evaluates risk w.r.t.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  given spatial location (e.g. potential  hazard)</a:t>
            </a:r>
            <a:endParaRPr sz="2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298450" algn="l"/>
              </a:tabLst>
            </a:pPr>
            <a:r>
              <a:rPr dirty="0" sz="2800">
                <a:latin typeface="Arial"/>
                <a:cs typeface="Arial"/>
              </a:rPr>
              <a:t>disease mapping: models spatial variation  in risk by applying spatial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smoothing.</a:t>
            </a:r>
            <a:endParaRPr sz="2800">
              <a:latin typeface="Arial"/>
              <a:cs typeface="Arial"/>
            </a:endParaRPr>
          </a:p>
          <a:p>
            <a:pPr marL="298450" marR="1275715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298450" algn="l"/>
              </a:tabLst>
            </a:pPr>
            <a:r>
              <a:rPr dirty="0" sz="2800">
                <a:latin typeface="Arial"/>
                <a:cs typeface="Arial"/>
              </a:rPr>
              <a:t>spatial scan statistics (and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related  techniques).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073" y="353822"/>
            <a:ext cx="516572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50670" marR="5080" indent="-1538605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Goals of spatial cluster  </a:t>
            </a:r>
            <a:r>
              <a:rPr dirty="0" sz="4000"/>
              <a:t>detection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502" y="1665224"/>
            <a:ext cx="7552055" cy="29292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identify the locations, shapes, and sizes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  potentially anomalous spatial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regions.</a:t>
            </a:r>
            <a:endParaRPr sz="2800">
              <a:latin typeface="Arial"/>
              <a:cs typeface="Arial"/>
            </a:endParaRPr>
          </a:p>
          <a:p>
            <a:pPr algn="just" marL="355600" marR="38100" indent="-342900">
              <a:lnSpc>
                <a:spcPct val="90100"/>
              </a:lnSpc>
              <a:spcBef>
                <a:spcPts val="63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determine whether each of these potential  clusters is more likely to be a “true” cluster or  a chance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occurrence.</a:t>
            </a:r>
            <a:endParaRPr sz="2800">
              <a:latin typeface="Arial"/>
              <a:cs typeface="Arial"/>
            </a:endParaRPr>
          </a:p>
          <a:p>
            <a:pPr algn="just" marL="355600" marR="120650" indent="-342900">
              <a:lnSpc>
                <a:spcPts val="3030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 other words, is anything unexpected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going  on, and if so,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where?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324" y="4894326"/>
            <a:ext cx="2596540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3752" y="4889753"/>
            <a:ext cx="2601595" cy="1809114"/>
          </a:xfrm>
          <a:custGeom>
            <a:avLst/>
            <a:gdLst/>
            <a:ahLst/>
            <a:cxnLst/>
            <a:rect l="l" t="t" r="r" b="b"/>
            <a:pathLst>
              <a:path w="2601595" h="1809115">
                <a:moveTo>
                  <a:pt x="0" y="1808988"/>
                </a:moveTo>
                <a:lnTo>
                  <a:pt x="0" y="0"/>
                </a:lnTo>
                <a:lnTo>
                  <a:pt x="2601467" y="0"/>
                </a:lnTo>
                <a:lnTo>
                  <a:pt x="2601468" y="1808988"/>
                </a:lnTo>
                <a:lnTo>
                  <a:pt x="0" y="18089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4252" y="5134355"/>
            <a:ext cx="2406395" cy="1559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9680" y="5129784"/>
            <a:ext cx="2415540" cy="1569085"/>
          </a:xfrm>
          <a:custGeom>
            <a:avLst/>
            <a:gdLst/>
            <a:ahLst/>
            <a:cxnLst/>
            <a:rect l="l" t="t" r="r" b="b"/>
            <a:pathLst>
              <a:path w="2415540" h="1569084">
                <a:moveTo>
                  <a:pt x="0" y="1568958"/>
                </a:moveTo>
                <a:lnTo>
                  <a:pt x="0" y="0"/>
                </a:lnTo>
                <a:lnTo>
                  <a:pt x="2415540" y="0"/>
                </a:lnTo>
                <a:lnTo>
                  <a:pt x="2415540" y="1568958"/>
                </a:lnTo>
                <a:lnTo>
                  <a:pt x="0" y="15689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5853" y="5615178"/>
            <a:ext cx="935355" cy="502920"/>
          </a:xfrm>
          <a:custGeom>
            <a:avLst/>
            <a:gdLst/>
            <a:ahLst/>
            <a:cxnLst/>
            <a:rect l="l" t="t" r="r" b="b"/>
            <a:pathLst>
              <a:path w="935354" h="502920">
                <a:moveTo>
                  <a:pt x="701039" y="377190"/>
                </a:moveTo>
                <a:lnTo>
                  <a:pt x="701039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701039" y="377190"/>
                </a:lnTo>
                <a:close/>
              </a:path>
              <a:path w="935354" h="502920">
                <a:moveTo>
                  <a:pt x="934973" y="251460"/>
                </a:moveTo>
                <a:lnTo>
                  <a:pt x="701039" y="0"/>
                </a:lnTo>
                <a:lnTo>
                  <a:pt x="701039" y="502920"/>
                </a:lnTo>
                <a:lnTo>
                  <a:pt x="934973" y="25146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61253" y="4894326"/>
            <a:ext cx="2596540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56682" y="4889753"/>
            <a:ext cx="2601595" cy="1809114"/>
          </a:xfrm>
          <a:custGeom>
            <a:avLst/>
            <a:gdLst/>
            <a:ahLst/>
            <a:cxnLst/>
            <a:rect l="l" t="t" r="r" b="b"/>
            <a:pathLst>
              <a:path w="2601595" h="1809115">
                <a:moveTo>
                  <a:pt x="0" y="1808988"/>
                </a:moveTo>
                <a:lnTo>
                  <a:pt x="0" y="0"/>
                </a:lnTo>
                <a:lnTo>
                  <a:pt x="2601467" y="0"/>
                </a:lnTo>
                <a:lnTo>
                  <a:pt x="2601467" y="1808988"/>
                </a:lnTo>
                <a:lnTo>
                  <a:pt x="0" y="180898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46420" y="5134355"/>
            <a:ext cx="2407157" cy="1559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41847" y="5129784"/>
            <a:ext cx="2416810" cy="1569085"/>
          </a:xfrm>
          <a:custGeom>
            <a:avLst/>
            <a:gdLst/>
            <a:ahLst/>
            <a:cxnLst/>
            <a:rect l="l" t="t" r="r" b="b"/>
            <a:pathLst>
              <a:path w="2416809" h="1569084">
                <a:moveTo>
                  <a:pt x="0" y="1568958"/>
                </a:moveTo>
                <a:lnTo>
                  <a:pt x="0" y="0"/>
                </a:lnTo>
                <a:lnTo>
                  <a:pt x="2416302" y="0"/>
                </a:lnTo>
                <a:lnTo>
                  <a:pt x="2416302" y="1568958"/>
                </a:lnTo>
                <a:lnTo>
                  <a:pt x="0" y="15689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41769" y="6118097"/>
            <a:ext cx="216535" cy="144780"/>
          </a:xfrm>
          <a:custGeom>
            <a:avLst/>
            <a:gdLst/>
            <a:ahLst/>
            <a:cxnLst/>
            <a:rect l="l" t="t" r="r" b="b"/>
            <a:pathLst>
              <a:path w="216534" h="144779">
                <a:moveTo>
                  <a:pt x="0" y="0"/>
                </a:moveTo>
                <a:lnTo>
                  <a:pt x="0" y="144779"/>
                </a:lnTo>
                <a:lnTo>
                  <a:pt x="216407" y="144779"/>
                </a:lnTo>
                <a:lnTo>
                  <a:pt x="216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41769" y="6118097"/>
            <a:ext cx="216535" cy="144780"/>
          </a:xfrm>
          <a:custGeom>
            <a:avLst/>
            <a:gdLst/>
            <a:ahLst/>
            <a:cxnLst/>
            <a:rect l="l" t="t" r="r" b="b"/>
            <a:pathLst>
              <a:path w="216534" h="144779">
                <a:moveTo>
                  <a:pt x="0" y="0"/>
                </a:moveTo>
                <a:lnTo>
                  <a:pt x="0" y="144779"/>
                </a:lnTo>
                <a:lnTo>
                  <a:pt x="216407" y="144779"/>
                </a:lnTo>
                <a:lnTo>
                  <a:pt x="21640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70064" y="6334505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4017"/>
                </a:lnTo>
              </a:path>
            </a:pathLst>
          </a:custGeom>
          <a:ln w="7162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4250" y="6333744"/>
            <a:ext cx="71755" cy="144780"/>
          </a:xfrm>
          <a:custGeom>
            <a:avLst/>
            <a:gdLst/>
            <a:ahLst/>
            <a:cxnLst/>
            <a:rect l="l" t="t" r="r" b="b"/>
            <a:pathLst>
              <a:path w="71754" h="144779">
                <a:moveTo>
                  <a:pt x="0" y="0"/>
                </a:moveTo>
                <a:lnTo>
                  <a:pt x="0" y="144779"/>
                </a:lnTo>
                <a:lnTo>
                  <a:pt x="71627" y="144779"/>
                </a:lnTo>
                <a:lnTo>
                  <a:pt x="71627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342" y="658622"/>
            <a:ext cx="468566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Disease</a:t>
            </a:r>
            <a:r>
              <a:rPr dirty="0" sz="4000" spc="-90"/>
              <a:t> </a:t>
            </a:r>
            <a:r>
              <a:rPr dirty="0" sz="4000"/>
              <a:t>surveillance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182105" y="1582674"/>
            <a:ext cx="2596540" cy="1800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7534" y="1578102"/>
            <a:ext cx="2601595" cy="1809750"/>
          </a:xfrm>
          <a:custGeom>
            <a:avLst/>
            <a:gdLst/>
            <a:ahLst/>
            <a:cxnLst/>
            <a:rect l="l" t="t" r="r" b="b"/>
            <a:pathLst>
              <a:path w="2601595" h="1809750">
                <a:moveTo>
                  <a:pt x="0" y="1809750"/>
                </a:moveTo>
                <a:lnTo>
                  <a:pt x="0" y="0"/>
                </a:lnTo>
                <a:lnTo>
                  <a:pt x="2601467" y="0"/>
                </a:lnTo>
                <a:lnTo>
                  <a:pt x="2601467" y="1809750"/>
                </a:lnTo>
                <a:lnTo>
                  <a:pt x="0" y="1809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67271" y="1822704"/>
            <a:ext cx="2407157" cy="1560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62700" y="1818132"/>
            <a:ext cx="2416810" cy="1569720"/>
          </a:xfrm>
          <a:custGeom>
            <a:avLst/>
            <a:gdLst/>
            <a:ahLst/>
            <a:cxnLst/>
            <a:rect l="l" t="t" r="r" b="b"/>
            <a:pathLst>
              <a:path w="2416809" h="1569720">
                <a:moveTo>
                  <a:pt x="0" y="1569719"/>
                </a:moveTo>
                <a:lnTo>
                  <a:pt x="0" y="0"/>
                </a:lnTo>
                <a:lnTo>
                  <a:pt x="2416302" y="0"/>
                </a:lnTo>
                <a:lnTo>
                  <a:pt x="2416302" y="1569719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9330" y="1502155"/>
            <a:ext cx="4551680" cy="185229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dirty="0" sz="2400" spc="-5">
                <a:latin typeface="Tahoma"/>
                <a:cs typeface="Tahoma"/>
              </a:rPr>
              <a:t>Given: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count </a:t>
            </a:r>
            <a:r>
              <a:rPr dirty="0" sz="2400" spc="-5">
                <a:latin typeface="Tahoma"/>
                <a:cs typeface="Tahoma"/>
              </a:rPr>
              <a:t>for each zip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code</a:t>
            </a:r>
            <a:endParaRPr sz="2400">
              <a:latin typeface="Tahoma"/>
              <a:cs typeface="Tahoma"/>
            </a:endParaRPr>
          </a:p>
          <a:p>
            <a:pPr algn="ctr" marL="12700" marR="5080">
              <a:lnSpc>
                <a:spcPct val="100000"/>
              </a:lnSpc>
              <a:spcBef>
                <a:spcPts val="1430"/>
              </a:spcBef>
            </a:pPr>
            <a:r>
              <a:rPr dirty="0" sz="2400">
                <a:latin typeface="Tahoma"/>
                <a:cs typeface="Tahoma"/>
              </a:rPr>
              <a:t>(e.g. number </a:t>
            </a:r>
            <a:r>
              <a:rPr dirty="0" sz="2400" spc="-5">
                <a:latin typeface="Tahoma"/>
                <a:cs typeface="Tahoma"/>
              </a:rPr>
              <a:t>of Emergency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Dept.  visits, or over-the-counter </a:t>
            </a:r>
            <a:r>
              <a:rPr dirty="0" sz="2400">
                <a:latin typeface="Tahoma"/>
                <a:cs typeface="Tahoma"/>
              </a:rPr>
              <a:t>drug  </a:t>
            </a:r>
            <a:r>
              <a:rPr dirty="0" sz="2400" spc="-5">
                <a:latin typeface="Tahoma"/>
                <a:cs typeface="Tahoma"/>
              </a:rPr>
              <a:t>sales, </a:t>
            </a:r>
            <a:r>
              <a:rPr dirty="0" sz="2400">
                <a:latin typeface="Tahoma"/>
                <a:cs typeface="Tahoma"/>
              </a:rPr>
              <a:t>of a </a:t>
            </a:r>
            <a:r>
              <a:rPr dirty="0" sz="2400" spc="-5">
                <a:latin typeface="Tahoma"/>
                <a:cs typeface="Tahoma"/>
              </a:rPr>
              <a:t>specific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type)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450" y="3814571"/>
            <a:ext cx="5472430" cy="1188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3180" rIns="0" bIns="0" rtlCol="0" vert="horz">
            <a:spAutoFit/>
          </a:bodyPr>
          <a:lstStyle/>
          <a:p>
            <a:pPr algn="ctr" marL="150495" marR="141605" indent="-1905">
              <a:lnSpc>
                <a:spcPct val="100000"/>
              </a:lnSpc>
              <a:spcBef>
                <a:spcPts val="340"/>
              </a:spcBef>
            </a:pPr>
            <a:r>
              <a:rPr dirty="0" sz="2400" spc="-5">
                <a:latin typeface="Tahoma"/>
                <a:cs typeface="Tahoma"/>
              </a:rPr>
              <a:t>Do </a:t>
            </a:r>
            <a:r>
              <a:rPr dirty="0" sz="2400">
                <a:latin typeface="Tahoma"/>
                <a:cs typeface="Tahoma"/>
              </a:rPr>
              <a:t>any </a:t>
            </a:r>
            <a:r>
              <a:rPr dirty="0" sz="2400" spc="-5">
                <a:latin typeface="Tahoma"/>
                <a:cs typeface="Tahoma"/>
              </a:rPr>
              <a:t>regions </a:t>
            </a:r>
            <a:r>
              <a:rPr dirty="0" sz="2400">
                <a:latin typeface="Tahoma"/>
                <a:cs typeface="Tahoma"/>
              </a:rPr>
              <a:t>have </a:t>
            </a:r>
            <a:r>
              <a:rPr dirty="0" sz="2400" spc="-5">
                <a:latin typeface="Tahoma"/>
                <a:cs typeface="Tahoma"/>
              </a:rPr>
              <a:t>sufficiently </a:t>
            </a:r>
            <a:r>
              <a:rPr dirty="0" sz="2400">
                <a:latin typeface="Tahoma"/>
                <a:cs typeface="Tahoma"/>
              </a:rPr>
              <a:t>high  </a:t>
            </a:r>
            <a:r>
              <a:rPr dirty="0" sz="2400" spc="-5">
                <a:latin typeface="Tahoma"/>
                <a:cs typeface="Tahoma"/>
              </a:rPr>
              <a:t>counts to </a:t>
            </a:r>
            <a:r>
              <a:rPr dirty="0" sz="2400">
                <a:latin typeface="Tahoma"/>
                <a:cs typeface="Tahoma"/>
              </a:rPr>
              <a:t>be indicative of an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emerging  </a:t>
            </a:r>
            <a:r>
              <a:rPr dirty="0" sz="2400">
                <a:latin typeface="Tahoma"/>
                <a:cs typeface="Tahoma"/>
              </a:rPr>
              <a:t>disease </a:t>
            </a:r>
            <a:r>
              <a:rPr dirty="0" sz="2400" spc="-5">
                <a:latin typeface="Tahoma"/>
                <a:cs typeface="Tahoma"/>
              </a:rPr>
              <a:t>epidemic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that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4576" y="5038344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60" h="719454">
                <a:moveTo>
                  <a:pt x="720851" y="0"/>
                </a:moveTo>
                <a:lnTo>
                  <a:pt x="0" y="7193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1050" y="5830823"/>
            <a:ext cx="3274060" cy="1187450"/>
          </a:xfrm>
          <a:prstGeom prst="rect">
            <a:avLst/>
          </a:prstGeom>
          <a:solidFill>
            <a:srgbClr val="00CC99"/>
          </a:solidFill>
        </p:spPr>
        <p:txBody>
          <a:bodyPr wrap="square" lIns="0" tIns="43180" rIns="0" bIns="0" rtlCol="0" vert="horz">
            <a:spAutoFit/>
          </a:bodyPr>
          <a:lstStyle/>
          <a:p>
            <a:pPr algn="ctr" marL="290830" marR="284480">
              <a:lnSpc>
                <a:spcPct val="100000"/>
              </a:lnSpc>
              <a:spcBef>
                <a:spcPts val="340"/>
              </a:spcBef>
            </a:pPr>
            <a:r>
              <a:rPr dirty="0" sz="2400" spc="-5">
                <a:latin typeface="Tahoma"/>
                <a:cs typeface="Tahoma"/>
              </a:rPr>
              <a:t>How </a:t>
            </a:r>
            <a:r>
              <a:rPr dirty="0" sz="2400">
                <a:latin typeface="Tahoma"/>
                <a:cs typeface="Tahoma"/>
              </a:rPr>
              <a:t>many </a:t>
            </a:r>
            <a:r>
              <a:rPr dirty="0" sz="2400" spc="-5">
                <a:latin typeface="Tahoma"/>
                <a:cs typeface="Tahoma"/>
              </a:rPr>
              <a:t>cases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  </a:t>
            </a:r>
            <a:r>
              <a:rPr dirty="0" sz="2400" spc="-5">
                <a:latin typeface="Tahoma"/>
                <a:cs typeface="Tahoma"/>
              </a:rPr>
              <a:t>we expect to see </a:t>
            </a:r>
            <a:r>
              <a:rPr dirty="0" sz="2400">
                <a:latin typeface="Tahoma"/>
                <a:cs typeface="Tahoma"/>
              </a:rPr>
              <a:t>in  </a:t>
            </a:r>
            <a:r>
              <a:rPr dirty="0" sz="2400" spc="-5">
                <a:latin typeface="Tahoma"/>
                <a:cs typeface="Tahoma"/>
              </a:rPr>
              <a:t>each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7571" y="5038344"/>
            <a:ext cx="647700" cy="792480"/>
          </a:xfrm>
          <a:custGeom>
            <a:avLst/>
            <a:gdLst/>
            <a:ahLst/>
            <a:cxnLst/>
            <a:rect l="l" t="t" r="r" b="b"/>
            <a:pathLst>
              <a:path w="647700" h="792479">
                <a:moveTo>
                  <a:pt x="0" y="0"/>
                </a:moveTo>
                <a:lnTo>
                  <a:pt x="647700" y="7924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41926" y="5902452"/>
            <a:ext cx="3743325" cy="1187450"/>
          </a:xfrm>
          <a:prstGeom prst="rect">
            <a:avLst/>
          </a:prstGeom>
          <a:solidFill>
            <a:srgbClr val="00CC99"/>
          </a:solidFill>
        </p:spPr>
        <p:txBody>
          <a:bodyPr wrap="square" lIns="0" tIns="42545" rIns="0" bIns="0" rtlCol="0" vert="horz">
            <a:spAutoFit/>
          </a:bodyPr>
          <a:lstStyle/>
          <a:p>
            <a:pPr algn="just" marL="358775" marR="352425" indent="61594">
              <a:lnSpc>
                <a:spcPct val="100000"/>
              </a:lnSpc>
              <a:spcBef>
                <a:spcPts val="335"/>
              </a:spcBef>
            </a:pPr>
            <a:r>
              <a:rPr dirty="0" sz="2400">
                <a:latin typeface="Tahoma"/>
                <a:cs typeface="Tahoma"/>
              </a:rPr>
              <a:t>Are </a:t>
            </a:r>
            <a:r>
              <a:rPr dirty="0" sz="2400" spc="-5">
                <a:latin typeface="Tahoma"/>
                <a:cs typeface="Tahoma"/>
              </a:rPr>
              <a:t>there </a:t>
            </a:r>
            <a:r>
              <a:rPr dirty="0" sz="2400">
                <a:latin typeface="Tahoma"/>
                <a:cs typeface="Tahoma"/>
              </a:rPr>
              <a:t>any </a:t>
            </a:r>
            <a:r>
              <a:rPr dirty="0" sz="2400" spc="-5">
                <a:latin typeface="Tahoma"/>
                <a:cs typeface="Tahoma"/>
              </a:rPr>
              <a:t>regions  with significantly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more  </a:t>
            </a:r>
            <a:r>
              <a:rPr dirty="0" sz="2400" spc="-5">
                <a:latin typeface="Tahoma"/>
                <a:cs typeface="Tahoma"/>
              </a:rPr>
              <a:t>cases than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expected?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5" y="658622"/>
            <a:ext cx="42341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A simple</a:t>
            </a:r>
            <a:r>
              <a:rPr dirty="0" sz="4000" spc="-100"/>
              <a:t> </a:t>
            </a:r>
            <a:r>
              <a:rPr dirty="0" sz="4000"/>
              <a:t>approach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2502" y="1599259"/>
            <a:ext cx="7421245" cy="442277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For </a:t>
            </a:r>
            <a:r>
              <a:rPr dirty="0" sz="3200" spc="-10">
                <a:latin typeface="Arial"/>
                <a:cs typeface="Arial"/>
              </a:rPr>
              <a:t>each </a:t>
            </a:r>
            <a:r>
              <a:rPr dirty="0" sz="3200" spc="-5">
                <a:latin typeface="Arial"/>
                <a:cs typeface="Arial"/>
              </a:rPr>
              <a:t>zip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code:</a:t>
            </a:r>
            <a:endParaRPr sz="3200">
              <a:latin typeface="Arial"/>
              <a:cs typeface="Arial"/>
            </a:endParaRPr>
          </a:p>
          <a:p>
            <a:pPr lvl="1" marL="755650" marR="142875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Infer how many cases we expect to see,  either from given denominator data (e.g.  census population) or from historical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  (e.g. time series of previous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counts).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Perform a separate statistical significance  test on that zip code, obtaining its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-value.</a:t>
            </a:r>
            <a:endParaRPr sz="2800">
              <a:latin typeface="Arial"/>
              <a:cs typeface="Arial"/>
            </a:endParaRPr>
          </a:p>
          <a:p>
            <a:pPr marL="355600" marR="89535" indent="-343535">
              <a:lnSpc>
                <a:spcPct val="100899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Report all zip </a:t>
            </a:r>
            <a:r>
              <a:rPr dirty="0" sz="3200" spc="-10">
                <a:latin typeface="Arial"/>
                <a:cs typeface="Arial"/>
              </a:rPr>
              <a:t>codes </a:t>
            </a:r>
            <a:r>
              <a:rPr dirty="0" sz="3200" spc="-5">
                <a:latin typeface="Arial"/>
                <a:cs typeface="Arial"/>
              </a:rPr>
              <a:t>that are </a:t>
            </a:r>
            <a:r>
              <a:rPr dirty="0" sz="3200" spc="-10">
                <a:latin typeface="Arial"/>
                <a:cs typeface="Arial"/>
              </a:rPr>
              <a:t>significant  </a:t>
            </a:r>
            <a:r>
              <a:rPr dirty="0" sz="3200" spc="-5">
                <a:latin typeface="Arial"/>
                <a:cs typeface="Arial"/>
              </a:rPr>
              <a:t>at </a:t>
            </a:r>
            <a:r>
              <a:rPr dirty="0" sz="3200" spc="-10">
                <a:latin typeface="Arial"/>
                <a:cs typeface="Arial"/>
              </a:rPr>
              <a:t>some level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5">
                <a:latin typeface="Symbol"/>
                <a:cs typeface="Symbol"/>
              </a:rPr>
              <a:t></a:t>
            </a:r>
            <a:r>
              <a:rPr dirty="0"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627" y="6118097"/>
            <a:ext cx="4678045" cy="4572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400">
                <a:latin typeface="Tahoma"/>
                <a:cs typeface="Tahoma"/>
              </a:rPr>
              <a:t>What are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potential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problems?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5" y="658622"/>
            <a:ext cx="42341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A simple</a:t>
            </a:r>
            <a:r>
              <a:rPr dirty="0" sz="4000" spc="-100"/>
              <a:t> </a:t>
            </a:r>
            <a:r>
              <a:rPr dirty="0" sz="4000"/>
              <a:t>approach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37560" y="1698751"/>
            <a:ext cx="5892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Arial"/>
                <a:cs typeface="Arial"/>
              </a:rPr>
              <a:t>de: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502" y="1599259"/>
            <a:ext cx="1315720" cy="155321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For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algn="r" marR="155575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Arial"/>
                <a:cs typeface="Arial"/>
              </a:rPr>
              <a:t>–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Inf</a:t>
            </a:r>
            <a:endParaRPr sz="2800">
              <a:latin typeface="Arial"/>
              <a:cs typeface="Arial"/>
            </a:endParaRPr>
          </a:p>
          <a:p>
            <a:pPr algn="r" marR="17526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eit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4575" y="1749924"/>
            <a:ext cx="2078989" cy="1394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0180">
              <a:lnSpc>
                <a:spcPts val="3535"/>
              </a:lnSpc>
            </a:pPr>
            <a:r>
              <a:rPr dirty="0" sz="3200" spc="-5">
                <a:latin typeface="Arial"/>
                <a:cs typeface="Arial"/>
              </a:rPr>
              <a:t>ach zip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</a:t>
            </a:r>
            <a:endParaRPr sz="3200">
              <a:latin typeface="Arial"/>
              <a:cs typeface="Arial"/>
            </a:endParaRPr>
          </a:p>
          <a:p>
            <a:pPr indent="19050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latin typeface="Arial"/>
                <a:cs typeface="Arial"/>
              </a:rPr>
              <a:t>er how many  her from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0418" y="2273299"/>
            <a:ext cx="52070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83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ca  n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227" y="2319708"/>
            <a:ext cx="2255520" cy="824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95"/>
              </a:lnSpc>
            </a:pPr>
            <a:r>
              <a:rPr dirty="0" sz="2800">
                <a:latin typeface="Arial"/>
                <a:cs typeface="Arial"/>
              </a:rPr>
              <a:t>ses we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expect</a:t>
            </a:r>
            <a:endParaRPr sz="2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enominator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4381" y="2273299"/>
            <a:ext cx="133286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304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see,  ata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(e.g.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502" y="4067017"/>
            <a:ext cx="7421245" cy="195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0" marR="5080" indent="-28575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– Perform a separate statistical significance  test on that zip code, obtaining its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-value.</a:t>
            </a:r>
            <a:endParaRPr sz="2800">
              <a:latin typeface="Arial"/>
              <a:cs typeface="Arial"/>
            </a:endParaRPr>
          </a:p>
          <a:p>
            <a:pPr marL="355600" marR="89535" indent="-343535">
              <a:lnSpc>
                <a:spcPct val="100899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Report all zip </a:t>
            </a:r>
            <a:r>
              <a:rPr dirty="0" sz="3200" spc="-10">
                <a:latin typeface="Arial"/>
                <a:cs typeface="Arial"/>
              </a:rPr>
              <a:t>codes </a:t>
            </a:r>
            <a:r>
              <a:rPr dirty="0" sz="3200" spc="-5">
                <a:latin typeface="Arial"/>
                <a:cs typeface="Arial"/>
              </a:rPr>
              <a:t>that are </a:t>
            </a:r>
            <a:r>
              <a:rPr dirty="0" sz="3200" spc="-10">
                <a:latin typeface="Arial"/>
                <a:cs typeface="Arial"/>
              </a:rPr>
              <a:t>significant  </a:t>
            </a:r>
            <a:r>
              <a:rPr dirty="0" sz="3200" spc="-5">
                <a:latin typeface="Arial"/>
                <a:cs typeface="Arial"/>
              </a:rPr>
              <a:t>at </a:t>
            </a:r>
            <a:r>
              <a:rPr dirty="0" sz="3200" spc="-10">
                <a:latin typeface="Arial"/>
                <a:cs typeface="Arial"/>
              </a:rPr>
              <a:t>some level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5">
                <a:latin typeface="Symbol"/>
                <a:cs typeface="Symbol"/>
              </a:rPr>
              <a:t></a:t>
            </a:r>
            <a:r>
              <a:rPr dirty="0" sz="3200" spc="-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9207" y="857059"/>
            <a:ext cx="7643241" cy="522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6876" y="1582673"/>
            <a:ext cx="2087879" cy="1415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6801" y="1958852"/>
            <a:ext cx="440055" cy="242570"/>
          </a:xfrm>
          <a:custGeom>
            <a:avLst/>
            <a:gdLst/>
            <a:ahLst/>
            <a:cxnLst/>
            <a:rect l="l" t="t" r="r" b="b"/>
            <a:pathLst>
              <a:path w="440055" h="242569">
                <a:moveTo>
                  <a:pt x="391570" y="2206"/>
                </a:moveTo>
                <a:lnTo>
                  <a:pt x="327062" y="10448"/>
                </a:lnTo>
                <a:lnTo>
                  <a:pt x="246126" y="29967"/>
                </a:lnTo>
                <a:lnTo>
                  <a:pt x="213764" y="51399"/>
                </a:lnTo>
                <a:lnTo>
                  <a:pt x="202692" y="58923"/>
                </a:lnTo>
                <a:lnTo>
                  <a:pt x="160960" y="79140"/>
                </a:lnTo>
                <a:lnTo>
                  <a:pt x="116871" y="98928"/>
                </a:lnTo>
                <a:lnTo>
                  <a:pt x="72068" y="117002"/>
                </a:lnTo>
                <a:lnTo>
                  <a:pt x="28193" y="132075"/>
                </a:lnTo>
                <a:lnTo>
                  <a:pt x="0" y="218943"/>
                </a:lnTo>
                <a:lnTo>
                  <a:pt x="50920" y="232659"/>
                </a:lnTo>
                <a:lnTo>
                  <a:pt x="102814" y="240217"/>
                </a:lnTo>
                <a:lnTo>
                  <a:pt x="155254" y="242177"/>
                </a:lnTo>
                <a:lnTo>
                  <a:pt x="207814" y="239098"/>
                </a:lnTo>
                <a:lnTo>
                  <a:pt x="260068" y="231540"/>
                </a:lnTo>
                <a:lnTo>
                  <a:pt x="311589" y="220063"/>
                </a:lnTo>
                <a:lnTo>
                  <a:pt x="361950" y="205227"/>
                </a:lnTo>
                <a:lnTo>
                  <a:pt x="377952" y="192367"/>
                </a:lnTo>
                <a:lnTo>
                  <a:pt x="377952" y="58923"/>
                </a:lnTo>
                <a:lnTo>
                  <a:pt x="390649" y="20653"/>
                </a:lnTo>
                <a:lnTo>
                  <a:pt x="391570" y="2206"/>
                </a:lnTo>
                <a:close/>
              </a:path>
              <a:path w="440055" h="242569">
                <a:moveTo>
                  <a:pt x="439638" y="121324"/>
                </a:moveTo>
                <a:lnTo>
                  <a:pt x="420623" y="73401"/>
                </a:lnTo>
                <a:lnTo>
                  <a:pt x="412349" y="66317"/>
                </a:lnTo>
                <a:lnTo>
                  <a:pt x="401288" y="63019"/>
                </a:lnTo>
                <a:lnTo>
                  <a:pt x="389227" y="61293"/>
                </a:lnTo>
                <a:lnTo>
                  <a:pt x="377952" y="58923"/>
                </a:lnTo>
                <a:lnTo>
                  <a:pt x="377952" y="192367"/>
                </a:lnTo>
                <a:lnTo>
                  <a:pt x="396513" y="177450"/>
                </a:lnTo>
                <a:lnTo>
                  <a:pt x="427005" y="152745"/>
                </a:lnTo>
                <a:lnTo>
                  <a:pt x="439638" y="1213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6801" y="1958852"/>
            <a:ext cx="440055" cy="242570"/>
          </a:xfrm>
          <a:custGeom>
            <a:avLst/>
            <a:gdLst/>
            <a:ahLst/>
            <a:cxnLst/>
            <a:rect l="l" t="t" r="r" b="b"/>
            <a:pathLst>
              <a:path w="440055" h="242569">
                <a:moveTo>
                  <a:pt x="0" y="218943"/>
                </a:moveTo>
                <a:lnTo>
                  <a:pt x="50920" y="232659"/>
                </a:lnTo>
                <a:lnTo>
                  <a:pt x="102814" y="240217"/>
                </a:lnTo>
                <a:lnTo>
                  <a:pt x="155254" y="242177"/>
                </a:lnTo>
                <a:lnTo>
                  <a:pt x="207814" y="239098"/>
                </a:lnTo>
                <a:lnTo>
                  <a:pt x="260068" y="231540"/>
                </a:lnTo>
                <a:lnTo>
                  <a:pt x="311589" y="220063"/>
                </a:lnTo>
                <a:lnTo>
                  <a:pt x="361950" y="205227"/>
                </a:lnTo>
                <a:lnTo>
                  <a:pt x="396513" y="177450"/>
                </a:lnTo>
                <a:lnTo>
                  <a:pt x="427005" y="152745"/>
                </a:lnTo>
                <a:lnTo>
                  <a:pt x="439638" y="121324"/>
                </a:lnTo>
                <a:lnTo>
                  <a:pt x="420623" y="73401"/>
                </a:lnTo>
                <a:lnTo>
                  <a:pt x="412349" y="66317"/>
                </a:lnTo>
                <a:lnTo>
                  <a:pt x="401288" y="63019"/>
                </a:lnTo>
                <a:lnTo>
                  <a:pt x="389227" y="61293"/>
                </a:lnTo>
                <a:lnTo>
                  <a:pt x="377952" y="58923"/>
                </a:lnTo>
                <a:lnTo>
                  <a:pt x="390649" y="20653"/>
                </a:lnTo>
                <a:lnTo>
                  <a:pt x="391570" y="2206"/>
                </a:lnTo>
                <a:lnTo>
                  <a:pt x="372959" y="0"/>
                </a:lnTo>
                <a:lnTo>
                  <a:pt x="327062" y="10448"/>
                </a:lnTo>
                <a:lnTo>
                  <a:pt x="246126" y="29967"/>
                </a:lnTo>
                <a:lnTo>
                  <a:pt x="213764" y="51399"/>
                </a:lnTo>
                <a:lnTo>
                  <a:pt x="202692" y="58923"/>
                </a:lnTo>
                <a:lnTo>
                  <a:pt x="160960" y="79140"/>
                </a:lnTo>
                <a:lnTo>
                  <a:pt x="116871" y="98928"/>
                </a:lnTo>
                <a:lnTo>
                  <a:pt x="72068" y="117002"/>
                </a:lnTo>
                <a:lnTo>
                  <a:pt x="28193" y="132075"/>
                </a:lnTo>
                <a:lnTo>
                  <a:pt x="19931" y="157543"/>
                </a:lnTo>
                <a:lnTo>
                  <a:pt x="10667" y="186082"/>
                </a:lnTo>
                <a:lnTo>
                  <a:pt x="3119" y="209335"/>
                </a:lnTo>
                <a:lnTo>
                  <a:pt x="0" y="2189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29200" y="1582673"/>
            <a:ext cx="2087879" cy="1415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73979" y="1965441"/>
            <a:ext cx="439420" cy="242570"/>
          </a:xfrm>
          <a:custGeom>
            <a:avLst/>
            <a:gdLst/>
            <a:ahLst/>
            <a:cxnLst/>
            <a:rect l="l" t="t" r="r" b="b"/>
            <a:pathLst>
              <a:path w="439420" h="242569">
                <a:moveTo>
                  <a:pt x="391137" y="1981"/>
                </a:moveTo>
                <a:lnTo>
                  <a:pt x="326373" y="10637"/>
                </a:lnTo>
                <a:lnTo>
                  <a:pt x="245364" y="30236"/>
                </a:lnTo>
                <a:lnTo>
                  <a:pt x="213752" y="51238"/>
                </a:lnTo>
                <a:lnTo>
                  <a:pt x="202692" y="58430"/>
                </a:lnTo>
                <a:lnTo>
                  <a:pt x="160639" y="78968"/>
                </a:lnTo>
                <a:lnTo>
                  <a:pt x="116586" y="98720"/>
                </a:lnTo>
                <a:lnTo>
                  <a:pt x="71961" y="116616"/>
                </a:lnTo>
                <a:lnTo>
                  <a:pt x="28193" y="131582"/>
                </a:lnTo>
                <a:lnTo>
                  <a:pt x="0" y="219212"/>
                </a:lnTo>
                <a:lnTo>
                  <a:pt x="50880" y="232885"/>
                </a:lnTo>
                <a:lnTo>
                  <a:pt x="102681" y="240334"/>
                </a:lnTo>
                <a:lnTo>
                  <a:pt x="155014" y="242145"/>
                </a:lnTo>
                <a:lnTo>
                  <a:pt x="207495" y="238904"/>
                </a:lnTo>
                <a:lnTo>
                  <a:pt x="259735" y="231197"/>
                </a:lnTo>
                <a:lnTo>
                  <a:pt x="311349" y="219612"/>
                </a:lnTo>
                <a:lnTo>
                  <a:pt x="361950" y="204734"/>
                </a:lnTo>
                <a:lnTo>
                  <a:pt x="377190" y="192590"/>
                </a:lnTo>
                <a:lnTo>
                  <a:pt x="377190" y="58430"/>
                </a:lnTo>
                <a:lnTo>
                  <a:pt x="390180" y="20238"/>
                </a:lnTo>
                <a:lnTo>
                  <a:pt x="391137" y="1981"/>
                </a:lnTo>
                <a:close/>
              </a:path>
              <a:path w="439420" h="242569">
                <a:moveTo>
                  <a:pt x="439316" y="120937"/>
                </a:moveTo>
                <a:lnTo>
                  <a:pt x="420623" y="72908"/>
                </a:lnTo>
                <a:lnTo>
                  <a:pt x="412337" y="65823"/>
                </a:lnTo>
                <a:lnTo>
                  <a:pt x="401193" y="62525"/>
                </a:lnTo>
                <a:lnTo>
                  <a:pt x="388905" y="60799"/>
                </a:lnTo>
                <a:lnTo>
                  <a:pt x="377190" y="58430"/>
                </a:lnTo>
                <a:lnTo>
                  <a:pt x="377190" y="192590"/>
                </a:lnTo>
                <a:lnTo>
                  <a:pt x="396406" y="177278"/>
                </a:lnTo>
                <a:lnTo>
                  <a:pt x="426720" y="152537"/>
                </a:lnTo>
                <a:lnTo>
                  <a:pt x="439316" y="120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73979" y="1965441"/>
            <a:ext cx="439420" cy="242570"/>
          </a:xfrm>
          <a:custGeom>
            <a:avLst/>
            <a:gdLst/>
            <a:ahLst/>
            <a:cxnLst/>
            <a:rect l="l" t="t" r="r" b="b"/>
            <a:pathLst>
              <a:path w="439420" h="242569">
                <a:moveTo>
                  <a:pt x="0" y="219212"/>
                </a:moveTo>
                <a:lnTo>
                  <a:pt x="50880" y="232885"/>
                </a:lnTo>
                <a:lnTo>
                  <a:pt x="102681" y="240334"/>
                </a:lnTo>
                <a:lnTo>
                  <a:pt x="155014" y="242145"/>
                </a:lnTo>
                <a:lnTo>
                  <a:pt x="207495" y="238904"/>
                </a:lnTo>
                <a:lnTo>
                  <a:pt x="259735" y="231197"/>
                </a:lnTo>
                <a:lnTo>
                  <a:pt x="311349" y="219612"/>
                </a:lnTo>
                <a:lnTo>
                  <a:pt x="361950" y="204734"/>
                </a:lnTo>
                <a:lnTo>
                  <a:pt x="396406" y="177278"/>
                </a:lnTo>
                <a:lnTo>
                  <a:pt x="426720" y="152537"/>
                </a:lnTo>
                <a:lnTo>
                  <a:pt x="439316" y="120937"/>
                </a:lnTo>
                <a:lnTo>
                  <a:pt x="420623" y="72908"/>
                </a:lnTo>
                <a:lnTo>
                  <a:pt x="412337" y="65823"/>
                </a:lnTo>
                <a:lnTo>
                  <a:pt x="401193" y="62525"/>
                </a:lnTo>
                <a:lnTo>
                  <a:pt x="388905" y="60799"/>
                </a:lnTo>
                <a:lnTo>
                  <a:pt x="377190" y="58430"/>
                </a:lnTo>
                <a:lnTo>
                  <a:pt x="390180" y="20238"/>
                </a:lnTo>
                <a:lnTo>
                  <a:pt x="391137" y="1981"/>
                </a:lnTo>
                <a:lnTo>
                  <a:pt x="372416" y="0"/>
                </a:lnTo>
                <a:lnTo>
                  <a:pt x="326373" y="10637"/>
                </a:lnTo>
                <a:lnTo>
                  <a:pt x="245364" y="30236"/>
                </a:lnTo>
                <a:lnTo>
                  <a:pt x="213752" y="51238"/>
                </a:lnTo>
                <a:lnTo>
                  <a:pt x="202692" y="58430"/>
                </a:lnTo>
                <a:lnTo>
                  <a:pt x="160639" y="78968"/>
                </a:lnTo>
                <a:lnTo>
                  <a:pt x="116586" y="98720"/>
                </a:lnTo>
                <a:lnTo>
                  <a:pt x="71961" y="116616"/>
                </a:lnTo>
                <a:lnTo>
                  <a:pt x="28193" y="131582"/>
                </a:lnTo>
                <a:lnTo>
                  <a:pt x="19931" y="157490"/>
                </a:lnTo>
                <a:lnTo>
                  <a:pt x="10667" y="186255"/>
                </a:lnTo>
                <a:lnTo>
                  <a:pt x="3119" y="209591"/>
                </a:lnTo>
                <a:lnTo>
                  <a:pt x="0" y="2192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05271" y="1936252"/>
            <a:ext cx="311785" cy="243840"/>
          </a:xfrm>
          <a:custGeom>
            <a:avLst/>
            <a:gdLst/>
            <a:ahLst/>
            <a:cxnLst/>
            <a:rect l="l" t="t" r="r" b="b"/>
            <a:pathLst>
              <a:path w="311785" h="243839">
                <a:moveTo>
                  <a:pt x="311621" y="80901"/>
                </a:moveTo>
                <a:lnTo>
                  <a:pt x="305184" y="33310"/>
                </a:lnTo>
                <a:lnTo>
                  <a:pt x="288798" y="5323"/>
                </a:lnTo>
                <a:lnTo>
                  <a:pt x="256345" y="0"/>
                </a:lnTo>
                <a:lnTo>
                  <a:pt x="202917" y="5662"/>
                </a:lnTo>
                <a:lnTo>
                  <a:pt x="139541" y="19325"/>
                </a:lnTo>
                <a:lnTo>
                  <a:pt x="77244" y="38004"/>
                </a:lnTo>
                <a:lnTo>
                  <a:pt x="27054" y="58716"/>
                </a:lnTo>
                <a:lnTo>
                  <a:pt x="0" y="78475"/>
                </a:lnTo>
                <a:lnTo>
                  <a:pt x="1377" y="105072"/>
                </a:lnTo>
                <a:lnTo>
                  <a:pt x="26932" y="137631"/>
                </a:lnTo>
                <a:lnTo>
                  <a:pt x="66275" y="171140"/>
                </a:lnTo>
                <a:lnTo>
                  <a:pt x="109020" y="200590"/>
                </a:lnTo>
                <a:lnTo>
                  <a:pt x="144780" y="220969"/>
                </a:lnTo>
                <a:lnTo>
                  <a:pt x="183892" y="236078"/>
                </a:lnTo>
                <a:lnTo>
                  <a:pt x="225647" y="243543"/>
                </a:lnTo>
                <a:lnTo>
                  <a:pt x="262973" y="239721"/>
                </a:lnTo>
                <a:lnTo>
                  <a:pt x="288798" y="220969"/>
                </a:lnTo>
                <a:lnTo>
                  <a:pt x="301672" y="186764"/>
                </a:lnTo>
                <a:lnTo>
                  <a:pt x="309865" y="136064"/>
                </a:lnTo>
                <a:lnTo>
                  <a:pt x="311621" y="80901"/>
                </a:lnTo>
                <a:close/>
              </a:path>
            </a:pathLst>
          </a:custGeom>
          <a:solidFill>
            <a:srgbClr val="E21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05271" y="1936252"/>
            <a:ext cx="311785" cy="243840"/>
          </a:xfrm>
          <a:custGeom>
            <a:avLst/>
            <a:gdLst/>
            <a:ahLst/>
            <a:cxnLst/>
            <a:rect l="l" t="t" r="r" b="b"/>
            <a:pathLst>
              <a:path w="311785" h="243839">
                <a:moveTo>
                  <a:pt x="0" y="78475"/>
                </a:moveTo>
                <a:lnTo>
                  <a:pt x="26932" y="137631"/>
                </a:lnTo>
                <a:lnTo>
                  <a:pt x="66275" y="171140"/>
                </a:lnTo>
                <a:lnTo>
                  <a:pt x="109020" y="200590"/>
                </a:lnTo>
                <a:lnTo>
                  <a:pt x="144780" y="220969"/>
                </a:lnTo>
                <a:lnTo>
                  <a:pt x="183892" y="236078"/>
                </a:lnTo>
                <a:lnTo>
                  <a:pt x="225647" y="243543"/>
                </a:lnTo>
                <a:lnTo>
                  <a:pt x="262973" y="239721"/>
                </a:lnTo>
                <a:lnTo>
                  <a:pt x="288798" y="220969"/>
                </a:lnTo>
                <a:lnTo>
                  <a:pt x="301672" y="186764"/>
                </a:lnTo>
                <a:lnTo>
                  <a:pt x="309865" y="136064"/>
                </a:lnTo>
                <a:lnTo>
                  <a:pt x="311621" y="80901"/>
                </a:lnTo>
                <a:lnTo>
                  <a:pt x="305184" y="33310"/>
                </a:lnTo>
                <a:lnTo>
                  <a:pt x="288798" y="5323"/>
                </a:lnTo>
                <a:lnTo>
                  <a:pt x="256345" y="0"/>
                </a:lnTo>
                <a:lnTo>
                  <a:pt x="202917" y="5662"/>
                </a:lnTo>
                <a:lnTo>
                  <a:pt x="139541" y="19325"/>
                </a:lnTo>
                <a:lnTo>
                  <a:pt x="77244" y="38004"/>
                </a:lnTo>
                <a:lnTo>
                  <a:pt x="27054" y="58716"/>
                </a:lnTo>
                <a:lnTo>
                  <a:pt x="0" y="78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33644" y="2085594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288036" y="71627"/>
                </a:moveTo>
                <a:lnTo>
                  <a:pt x="71628" y="0"/>
                </a:lnTo>
                <a:lnTo>
                  <a:pt x="0" y="71627"/>
                </a:lnTo>
                <a:lnTo>
                  <a:pt x="0" y="216407"/>
                </a:lnTo>
                <a:lnTo>
                  <a:pt x="216408" y="216407"/>
                </a:lnTo>
                <a:lnTo>
                  <a:pt x="288036" y="71627"/>
                </a:lnTo>
                <a:close/>
              </a:path>
            </a:pathLst>
          </a:custGeom>
          <a:solidFill>
            <a:srgbClr val="EC57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33644" y="2085594"/>
            <a:ext cx="288290" cy="216535"/>
          </a:xfrm>
          <a:custGeom>
            <a:avLst/>
            <a:gdLst/>
            <a:ahLst/>
            <a:cxnLst/>
            <a:rect l="l" t="t" r="r" b="b"/>
            <a:pathLst>
              <a:path w="288289" h="216535">
                <a:moveTo>
                  <a:pt x="0" y="71627"/>
                </a:moveTo>
                <a:lnTo>
                  <a:pt x="0" y="216407"/>
                </a:lnTo>
                <a:lnTo>
                  <a:pt x="216408" y="216407"/>
                </a:lnTo>
                <a:lnTo>
                  <a:pt x="288036" y="71627"/>
                </a:lnTo>
                <a:lnTo>
                  <a:pt x="71628" y="0"/>
                </a:lnTo>
                <a:lnTo>
                  <a:pt x="0" y="716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40052" y="3127491"/>
            <a:ext cx="65913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515">
                <a:latin typeface="Arial"/>
                <a:cs typeface="Arial"/>
              </a:rPr>
              <a:t>cens</a:t>
            </a:r>
            <a:r>
              <a:rPr dirty="0" baseline="6944" sz="3000" spc="-772">
                <a:latin typeface="Tahoma"/>
                <a:cs typeface="Tahoma"/>
              </a:rPr>
              <a:t>O</a:t>
            </a:r>
            <a:r>
              <a:rPr dirty="0" sz="2800" spc="-515">
                <a:latin typeface="Arial"/>
                <a:cs typeface="Arial"/>
              </a:rPr>
              <a:t>u</a:t>
            </a:r>
            <a:r>
              <a:rPr dirty="0" baseline="6944" sz="3000" spc="-772">
                <a:latin typeface="Tahoma"/>
                <a:cs typeface="Tahoma"/>
              </a:rPr>
              <a:t>ne</a:t>
            </a:r>
            <a:r>
              <a:rPr dirty="0" sz="2800" spc="-515">
                <a:latin typeface="Arial"/>
                <a:cs typeface="Arial"/>
              </a:rPr>
              <a:t>s</a:t>
            </a:r>
            <a:r>
              <a:rPr dirty="0" baseline="6944" sz="3000" spc="-772">
                <a:latin typeface="Tahoma"/>
                <a:cs typeface="Tahoma"/>
              </a:rPr>
              <a:t>a</a:t>
            </a:r>
            <a:r>
              <a:rPr dirty="0" sz="2800" spc="-515">
                <a:latin typeface="Arial"/>
                <a:cs typeface="Arial"/>
              </a:rPr>
              <a:t>p</a:t>
            </a:r>
            <a:r>
              <a:rPr dirty="0" baseline="6944" sz="3000" spc="-772">
                <a:latin typeface="Tahoma"/>
                <a:cs typeface="Tahoma"/>
              </a:rPr>
              <a:t>b</a:t>
            </a:r>
            <a:r>
              <a:rPr dirty="0" sz="2800" spc="-515">
                <a:latin typeface="Arial"/>
                <a:cs typeface="Arial"/>
              </a:rPr>
              <a:t>o</a:t>
            </a:r>
            <a:r>
              <a:rPr dirty="0" baseline="6944" sz="3000" spc="-772">
                <a:latin typeface="Tahoma"/>
                <a:cs typeface="Tahoma"/>
              </a:rPr>
              <a:t>no</a:t>
            </a:r>
            <a:r>
              <a:rPr dirty="0" sz="2800" spc="-515">
                <a:latin typeface="Arial"/>
                <a:cs typeface="Arial"/>
              </a:rPr>
              <a:t>p</a:t>
            </a:r>
            <a:r>
              <a:rPr dirty="0" baseline="6944" sz="3000" spc="-772">
                <a:latin typeface="Tahoma"/>
                <a:cs typeface="Tahoma"/>
              </a:rPr>
              <a:t>rm</a:t>
            </a:r>
            <a:r>
              <a:rPr dirty="0" sz="2800" spc="-515">
                <a:latin typeface="Arial"/>
                <a:cs typeface="Arial"/>
              </a:rPr>
              <a:t>u</a:t>
            </a:r>
            <a:r>
              <a:rPr dirty="0" baseline="6944" sz="3000" spc="-772">
                <a:latin typeface="Tahoma"/>
                <a:cs typeface="Tahoma"/>
              </a:rPr>
              <a:t>a</a:t>
            </a:r>
            <a:r>
              <a:rPr dirty="0" sz="2800" spc="-515">
                <a:latin typeface="Arial"/>
                <a:cs typeface="Arial"/>
              </a:rPr>
              <a:t>la</a:t>
            </a:r>
            <a:r>
              <a:rPr dirty="0" baseline="6944" sz="3000" spc="-772">
                <a:latin typeface="Tahoma"/>
                <a:cs typeface="Tahoma"/>
              </a:rPr>
              <a:t>l </a:t>
            </a:r>
            <a:r>
              <a:rPr dirty="0" baseline="6944" sz="3000" spc="-450">
                <a:latin typeface="Tahoma"/>
                <a:cs typeface="Tahoma"/>
              </a:rPr>
              <a:t>z</a:t>
            </a:r>
            <a:r>
              <a:rPr dirty="0" sz="2800" spc="-300">
                <a:latin typeface="Arial"/>
                <a:cs typeface="Arial"/>
              </a:rPr>
              <a:t>ti</a:t>
            </a:r>
            <a:r>
              <a:rPr dirty="0" baseline="6944" sz="3000" spc="-450">
                <a:latin typeface="Tahoma"/>
                <a:cs typeface="Tahoma"/>
              </a:rPr>
              <a:t>ip</a:t>
            </a:r>
            <a:r>
              <a:rPr dirty="0" sz="2800" spc="-300">
                <a:latin typeface="Arial"/>
                <a:cs typeface="Arial"/>
              </a:rPr>
              <a:t>on) </a:t>
            </a:r>
            <a:r>
              <a:rPr dirty="0" sz="2800" spc="-409">
                <a:latin typeface="Arial"/>
                <a:cs typeface="Arial"/>
              </a:rPr>
              <a:t>o</a:t>
            </a:r>
            <a:r>
              <a:rPr dirty="0" baseline="6944" sz="3000" spc="-615">
                <a:latin typeface="Tahoma"/>
                <a:cs typeface="Tahoma"/>
              </a:rPr>
              <a:t>B</a:t>
            </a:r>
            <a:r>
              <a:rPr dirty="0" sz="2800" spc="-409">
                <a:latin typeface="Arial"/>
                <a:cs typeface="Arial"/>
              </a:rPr>
              <a:t>r</a:t>
            </a:r>
            <a:r>
              <a:rPr dirty="0" baseline="6944" sz="3000" spc="-615">
                <a:latin typeface="Tahoma"/>
                <a:cs typeface="Tahoma"/>
              </a:rPr>
              <a:t>u</a:t>
            </a:r>
            <a:r>
              <a:rPr dirty="0" sz="2800" spc="-409">
                <a:latin typeface="Arial"/>
                <a:cs typeface="Arial"/>
              </a:rPr>
              <a:t>f</a:t>
            </a:r>
            <a:r>
              <a:rPr dirty="0" baseline="6944" sz="3000" spc="-615">
                <a:latin typeface="Tahoma"/>
                <a:cs typeface="Tahoma"/>
              </a:rPr>
              <a:t>t</a:t>
            </a:r>
            <a:r>
              <a:rPr dirty="0" sz="2800" spc="-409">
                <a:latin typeface="Arial"/>
                <a:cs typeface="Arial"/>
              </a:rPr>
              <a:t>ro</a:t>
            </a:r>
            <a:r>
              <a:rPr dirty="0" baseline="6944" sz="3000" spc="-615">
                <a:latin typeface="Tahoma"/>
                <a:cs typeface="Tahoma"/>
              </a:rPr>
              <a:t>a </a:t>
            </a:r>
            <a:r>
              <a:rPr dirty="0" sz="2800" spc="-525">
                <a:latin typeface="Arial"/>
                <a:cs typeface="Arial"/>
              </a:rPr>
              <a:t>m</a:t>
            </a:r>
            <a:r>
              <a:rPr dirty="0" baseline="6944" sz="3000" spc="-787">
                <a:solidFill>
                  <a:srgbClr val="FF0000"/>
                </a:solidFill>
                <a:latin typeface="Tahoma"/>
                <a:cs typeface="Tahoma"/>
              </a:rPr>
              <a:t>clus</a:t>
            </a:r>
            <a:r>
              <a:rPr dirty="0" sz="2800" spc="-525">
                <a:latin typeface="Arial"/>
                <a:cs typeface="Arial"/>
              </a:rPr>
              <a:t>h</a:t>
            </a:r>
            <a:r>
              <a:rPr dirty="0" baseline="6944" sz="3000" spc="-787">
                <a:solidFill>
                  <a:srgbClr val="FF0000"/>
                </a:solidFill>
                <a:latin typeface="Tahoma"/>
                <a:cs typeface="Tahoma"/>
              </a:rPr>
              <a:t>te</a:t>
            </a:r>
            <a:r>
              <a:rPr dirty="0" sz="2800" spc="-525">
                <a:latin typeface="Arial"/>
                <a:cs typeface="Arial"/>
              </a:rPr>
              <a:t>is</a:t>
            </a:r>
            <a:r>
              <a:rPr dirty="0" baseline="6944" sz="3000" spc="-787">
                <a:solidFill>
                  <a:srgbClr val="FF0000"/>
                </a:solidFill>
                <a:latin typeface="Tahoma"/>
                <a:cs typeface="Tahoma"/>
              </a:rPr>
              <a:t>r </a:t>
            </a:r>
            <a:r>
              <a:rPr dirty="0" baseline="6944" sz="3000" spc="-885">
                <a:latin typeface="Tahoma"/>
                <a:cs typeface="Tahoma"/>
              </a:rPr>
              <a:t>o</a:t>
            </a:r>
            <a:r>
              <a:rPr dirty="0" sz="2800" spc="-590">
                <a:latin typeface="Arial"/>
                <a:cs typeface="Arial"/>
              </a:rPr>
              <a:t>to</a:t>
            </a:r>
            <a:r>
              <a:rPr dirty="0" baseline="6944" sz="3000" spc="-885">
                <a:latin typeface="Tahoma"/>
                <a:cs typeface="Tahoma"/>
              </a:rPr>
              <a:t>f </a:t>
            </a:r>
            <a:r>
              <a:rPr dirty="0" sz="2800">
                <a:latin typeface="Arial"/>
                <a:cs typeface="Arial"/>
              </a:rPr>
              <a:t>rical</a:t>
            </a:r>
            <a:r>
              <a:rPr dirty="0" sz="2800" spc="-2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0052" y="3554196"/>
            <a:ext cx="58159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69540" algn="l"/>
              </a:tabLst>
            </a:pPr>
            <a:r>
              <a:rPr dirty="0" sz="2800">
                <a:latin typeface="Arial"/>
                <a:cs typeface="Arial"/>
              </a:rPr>
              <a:t>(e.g.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baseline="33333" sz="3000" spc="-794">
                <a:latin typeface="Tahoma"/>
                <a:cs typeface="Tahoma"/>
              </a:rPr>
              <a:t>c</a:t>
            </a:r>
            <a:r>
              <a:rPr dirty="0" sz="2800" spc="-530">
                <a:latin typeface="Arial"/>
                <a:cs typeface="Arial"/>
              </a:rPr>
              <a:t>t</a:t>
            </a:r>
            <a:r>
              <a:rPr dirty="0" baseline="33333" sz="3000" spc="-794">
                <a:latin typeface="Tahoma"/>
                <a:cs typeface="Tahoma"/>
              </a:rPr>
              <a:t>o</a:t>
            </a:r>
            <a:r>
              <a:rPr dirty="0" sz="2800" spc="-530">
                <a:latin typeface="Arial"/>
                <a:cs typeface="Arial"/>
              </a:rPr>
              <a:t>im</a:t>
            </a:r>
            <a:r>
              <a:rPr dirty="0" baseline="33333" sz="3000" spc="-794">
                <a:latin typeface="Tahoma"/>
                <a:cs typeface="Tahoma"/>
              </a:rPr>
              <a:t>de</a:t>
            </a:r>
            <a:r>
              <a:rPr dirty="0" sz="2800" spc="-530">
                <a:latin typeface="Arial"/>
                <a:cs typeface="Arial"/>
              </a:rPr>
              <a:t>e</a:t>
            </a:r>
            <a:r>
              <a:rPr dirty="0" baseline="33333" sz="3000" spc="-794">
                <a:latin typeface="Tahoma"/>
                <a:cs typeface="Tahoma"/>
              </a:rPr>
              <a:t>m</a:t>
            </a:r>
            <a:r>
              <a:rPr dirty="0" sz="2800" spc="-530">
                <a:latin typeface="Arial"/>
                <a:cs typeface="Arial"/>
              </a:rPr>
              <a:t>s</a:t>
            </a:r>
            <a:r>
              <a:rPr dirty="0" baseline="33333" sz="3000" spc="-794">
                <a:latin typeface="Tahoma"/>
                <a:cs typeface="Tahoma"/>
              </a:rPr>
              <a:t>ig</a:t>
            </a:r>
            <a:r>
              <a:rPr dirty="0" sz="2800" spc="-530">
                <a:latin typeface="Arial"/>
                <a:cs typeface="Arial"/>
              </a:rPr>
              <a:t>e</a:t>
            </a:r>
            <a:r>
              <a:rPr dirty="0" baseline="33333" sz="3000" spc="-794">
                <a:latin typeface="Tahoma"/>
                <a:cs typeface="Tahoma"/>
              </a:rPr>
              <a:t>ht</a:t>
            </a:r>
            <a:r>
              <a:rPr dirty="0" sz="2800" spc="-530">
                <a:latin typeface="Arial"/>
                <a:cs typeface="Arial"/>
              </a:rPr>
              <a:t>ri</a:t>
            </a:r>
            <a:r>
              <a:rPr dirty="0" baseline="33333" sz="3000" spc="-794">
                <a:latin typeface="Tahoma"/>
                <a:cs typeface="Tahoma"/>
              </a:rPr>
              <a:t>n</a:t>
            </a:r>
            <a:r>
              <a:rPr dirty="0" sz="2800" spc="-530">
                <a:latin typeface="Arial"/>
                <a:cs typeface="Arial"/>
              </a:rPr>
              <a:t>e</a:t>
            </a:r>
            <a:r>
              <a:rPr dirty="0" baseline="33333" sz="3000" spc="-794">
                <a:latin typeface="Tahoma"/>
                <a:cs typeface="Tahoma"/>
              </a:rPr>
              <a:t>o</a:t>
            </a:r>
            <a:r>
              <a:rPr dirty="0" sz="2800" spc="-530">
                <a:latin typeface="Arial"/>
                <a:cs typeface="Arial"/>
              </a:rPr>
              <a:t>s</a:t>
            </a:r>
            <a:r>
              <a:rPr dirty="0" baseline="33333" sz="3000" spc="-794">
                <a:latin typeface="Tahoma"/>
                <a:cs typeface="Tahoma"/>
              </a:rPr>
              <a:t>t	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370">
                <a:latin typeface="Arial"/>
                <a:cs typeface="Arial"/>
              </a:rPr>
              <a:t>pre</a:t>
            </a:r>
            <a:r>
              <a:rPr dirty="0" baseline="33333" sz="3000" spc="-555">
                <a:latin typeface="Tahoma"/>
                <a:cs typeface="Tahoma"/>
              </a:rPr>
              <a:t>a</a:t>
            </a:r>
            <a:r>
              <a:rPr dirty="0" sz="2800" spc="-370">
                <a:latin typeface="Arial"/>
                <a:cs typeface="Arial"/>
              </a:rPr>
              <a:t>v</a:t>
            </a:r>
            <a:r>
              <a:rPr dirty="0" baseline="33333" sz="3000" spc="-555">
                <a:latin typeface="Tahoma"/>
                <a:cs typeface="Tahoma"/>
              </a:rPr>
              <a:t>bn</a:t>
            </a:r>
            <a:r>
              <a:rPr dirty="0" sz="2800" spc="-370">
                <a:latin typeface="Arial"/>
                <a:cs typeface="Arial"/>
              </a:rPr>
              <a:t>io</a:t>
            </a:r>
            <a:r>
              <a:rPr dirty="0" baseline="33333" sz="3000" spc="-555">
                <a:latin typeface="Tahoma"/>
                <a:cs typeface="Tahoma"/>
              </a:rPr>
              <a:t>or</a:t>
            </a:r>
            <a:r>
              <a:rPr dirty="0" sz="2800" spc="-370">
                <a:latin typeface="Arial"/>
                <a:cs typeface="Arial"/>
              </a:rPr>
              <a:t>u</a:t>
            </a:r>
            <a:r>
              <a:rPr dirty="0" baseline="33333" sz="3000" spc="-555">
                <a:latin typeface="Tahoma"/>
                <a:cs typeface="Tahoma"/>
              </a:rPr>
              <a:t>m</a:t>
            </a:r>
            <a:r>
              <a:rPr dirty="0" sz="2800" spc="-370">
                <a:latin typeface="Arial"/>
                <a:cs typeface="Arial"/>
              </a:rPr>
              <a:t>s</a:t>
            </a:r>
            <a:r>
              <a:rPr dirty="0" baseline="33333" sz="3000" spc="-555">
                <a:latin typeface="Tahoma"/>
                <a:cs typeface="Tahoma"/>
              </a:rPr>
              <a:t>al</a:t>
            </a:r>
            <a:r>
              <a:rPr dirty="0" sz="2800" spc="-370">
                <a:latin typeface="Arial"/>
                <a:cs typeface="Arial"/>
              </a:rPr>
              <a:t>c</a:t>
            </a:r>
            <a:r>
              <a:rPr dirty="0" baseline="33333" sz="3000" spc="-555">
                <a:latin typeface="Tahoma"/>
                <a:cs typeface="Tahoma"/>
              </a:rPr>
              <a:t>z</a:t>
            </a:r>
            <a:r>
              <a:rPr dirty="0" sz="2800" spc="-370">
                <a:latin typeface="Arial"/>
                <a:cs typeface="Arial"/>
              </a:rPr>
              <a:t>o</a:t>
            </a:r>
            <a:r>
              <a:rPr dirty="0" baseline="33333" sz="3000" spc="-555">
                <a:latin typeface="Tahoma"/>
                <a:cs typeface="Tahoma"/>
              </a:rPr>
              <a:t>ip</a:t>
            </a:r>
            <a:r>
              <a:rPr dirty="0" sz="2800" spc="-370">
                <a:latin typeface="Arial"/>
                <a:cs typeface="Arial"/>
              </a:rPr>
              <a:t>unts).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4603" y="3807205"/>
            <a:ext cx="432879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91740" algn="l"/>
              </a:tabLst>
            </a:pPr>
            <a:r>
              <a:rPr dirty="0" sz="2000" spc="-5">
                <a:latin typeface="Tahoma"/>
                <a:cs typeface="Tahoma"/>
              </a:rPr>
              <a:t>be</a:t>
            </a:r>
            <a:r>
              <a:rPr dirty="0" sz="200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interesting…	codes would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be!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8627" y="6118097"/>
            <a:ext cx="4678045" cy="457200"/>
          </a:xfrm>
          <a:prstGeom prst="rect">
            <a:avLst/>
          </a:prstGeom>
          <a:solidFill>
            <a:srgbClr val="FFCC66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400">
                <a:latin typeface="Tahoma"/>
                <a:cs typeface="Tahoma"/>
              </a:rPr>
              <a:t>What are </a:t>
            </a:r>
            <a:r>
              <a:rPr dirty="0" sz="2400" spc="-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potential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problems?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spatial_surveillance</dc:title>
  <dcterms:created xsi:type="dcterms:W3CDTF">2019-03-23T11:39:38Z</dcterms:created>
  <dcterms:modified xsi:type="dcterms:W3CDTF">2019-03-23T11:39:38Z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2007-05-10T00:00:00Z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