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0519" y="1554468"/>
            <a:ext cx="776605" cy="360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7520" y="1571947"/>
            <a:ext cx="4001135" cy="2675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11312" y="9570893"/>
            <a:ext cx="26162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teseer.nj.nec.com/burges98tutorial.html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6820" y="4435094"/>
            <a:ext cx="62039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C1C1C"/>
                </a:solidFill>
                <a:latin typeface="Tahoma"/>
                <a:cs typeface="Tahoma"/>
              </a:rPr>
              <a:t>Nov </a:t>
            </a: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23rd,</a:t>
            </a:r>
            <a:r>
              <a:rPr dirty="0" sz="700" spc="-5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2001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7852" y="4435094"/>
            <a:ext cx="172783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7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2001, 2003, Andrew </a:t>
            </a:r>
            <a:r>
              <a:rPr dirty="0" sz="700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 Moore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5032" y="1835911"/>
            <a:ext cx="290322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4355" marR="5080" indent="-54229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006500"/>
                </a:solidFill>
                <a:latin typeface="Tahoma"/>
                <a:cs typeface="Tahoma"/>
              </a:rPr>
              <a:t>Support</a:t>
            </a:r>
            <a:r>
              <a:rPr dirty="0" sz="3000" spc="-45" b="1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000" spc="-5" b="1">
                <a:solidFill>
                  <a:srgbClr val="006500"/>
                </a:solidFill>
                <a:latin typeface="Tahoma"/>
                <a:cs typeface="Tahoma"/>
              </a:rPr>
              <a:t>Vector  </a:t>
            </a:r>
            <a:r>
              <a:rPr dirty="0" sz="3000" spc="-10" b="1">
                <a:solidFill>
                  <a:srgbClr val="006500"/>
                </a:solidFill>
                <a:latin typeface="Tahoma"/>
                <a:cs typeface="Tahoma"/>
              </a:rPr>
              <a:t>Machines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5769" y="2880921"/>
            <a:ext cx="1800860" cy="1139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0835" marR="325120">
              <a:lnSpc>
                <a:spcPct val="120000"/>
              </a:lnSpc>
              <a:spcBef>
                <a:spcPts val="100"/>
              </a:spcBef>
            </a:pPr>
            <a:r>
              <a:rPr dirty="0" sz="1000" spc="-5" b="1">
                <a:latin typeface="Tahoma"/>
                <a:cs typeface="Tahoma"/>
              </a:rPr>
              <a:t>Andrew W.</a:t>
            </a:r>
            <a:r>
              <a:rPr dirty="0" sz="1000" spc="-85" b="1">
                <a:latin typeface="Tahoma"/>
                <a:cs typeface="Tahoma"/>
              </a:rPr>
              <a:t> </a:t>
            </a:r>
            <a:r>
              <a:rPr dirty="0" sz="1000" spc="-5" b="1">
                <a:latin typeface="Tahoma"/>
                <a:cs typeface="Tahoma"/>
              </a:rPr>
              <a:t>Moore  Professor</a:t>
            </a:r>
            <a:endParaRPr sz="1000">
              <a:latin typeface="Tahoma"/>
              <a:cs typeface="Tahoma"/>
            </a:endParaRPr>
          </a:p>
          <a:p>
            <a:pPr algn="ctr" marL="12700" marR="5080">
              <a:lnSpc>
                <a:spcPts val="1440"/>
              </a:lnSpc>
              <a:spcBef>
                <a:spcPts val="80"/>
              </a:spcBef>
            </a:pPr>
            <a:r>
              <a:rPr dirty="0" sz="1000" spc="-5" b="1">
                <a:latin typeface="Tahoma"/>
                <a:cs typeface="Tahoma"/>
              </a:rPr>
              <a:t>School of Computer</a:t>
            </a:r>
            <a:r>
              <a:rPr dirty="0" sz="1000" spc="-65" b="1">
                <a:latin typeface="Tahoma"/>
                <a:cs typeface="Tahoma"/>
              </a:rPr>
              <a:t> </a:t>
            </a:r>
            <a:r>
              <a:rPr dirty="0" sz="1000" spc="-5" b="1">
                <a:latin typeface="Tahoma"/>
                <a:cs typeface="Tahoma"/>
              </a:rPr>
              <a:t>Science  Carnegie Mellon</a:t>
            </a:r>
            <a:r>
              <a:rPr dirty="0" sz="1000" spc="-45" b="1">
                <a:latin typeface="Tahoma"/>
                <a:cs typeface="Tahoma"/>
              </a:rPr>
              <a:t> </a:t>
            </a:r>
            <a:r>
              <a:rPr dirty="0" sz="1000" spc="-5" b="1">
                <a:latin typeface="Tahoma"/>
                <a:cs typeface="Tahoma"/>
              </a:rPr>
              <a:t>University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 sz="700" spc="-5">
                <a:latin typeface="Tahoma"/>
                <a:cs typeface="Tahoma"/>
                <a:hlinkClick r:id="rId2"/>
              </a:rPr>
              <a:t>www.cs.cmu.edu/~awm</a:t>
            </a:r>
            <a:endParaRPr sz="700">
              <a:latin typeface="Tahoma"/>
              <a:cs typeface="Tahoma"/>
            </a:endParaRPr>
          </a:p>
          <a:p>
            <a:pPr algn="ctr" marL="542925" marR="535305">
              <a:lnSpc>
                <a:spcPts val="1010"/>
              </a:lnSpc>
              <a:spcBef>
                <a:spcPts val="55"/>
              </a:spcBef>
            </a:pPr>
            <a:r>
              <a:rPr dirty="0" sz="700" spc="-5">
                <a:latin typeface="Tahoma"/>
                <a:cs typeface="Tahoma"/>
                <a:hlinkClick r:id="rId3"/>
              </a:rPr>
              <a:t>awm@cs.cmu.</a:t>
            </a:r>
            <a:r>
              <a:rPr dirty="0" sz="700">
                <a:latin typeface="Tahoma"/>
                <a:cs typeface="Tahoma"/>
                <a:hlinkClick r:id="rId3"/>
              </a:rPr>
              <a:t>e</a:t>
            </a:r>
            <a:r>
              <a:rPr dirty="0" sz="700" spc="-5">
                <a:latin typeface="Tahoma"/>
                <a:cs typeface="Tahoma"/>
                <a:hlinkClick r:id="rId3"/>
              </a:rPr>
              <a:t>du </a:t>
            </a:r>
            <a:r>
              <a:rPr dirty="0" sz="700" spc="-5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412-268-7599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6400" y="2977895"/>
            <a:ext cx="1257300" cy="1114425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6355" marR="40005">
              <a:lnSpc>
                <a:spcPct val="100000"/>
              </a:lnSpc>
              <a:spcBef>
                <a:spcPts val="175"/>
              </a:spcBef>
            </a:pPr>
            <a:r>
              <a:rPr dirty="0" sz="500" spc="-5">
                <a:latin typeface="Tahoma"/>
                <a:cs typeface="Tahoma"/>
              </a:rPr>
              <a:t>Note to other teachers and users of  these slides. Andrew would be delighted  if you found this source material useful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-5">
                <a:latin typeface="Tahoma"/>
                <a:cs typeface="Tahoma"/>
              </a:rPr>
              <a:t>giving your own lectures. Feel free to </a:t>
            </a:r>
            <a:r>
              <a:rPr dirty="0" sz="500" spc="-10">
                <a:latin typeface="Tahoma"/>
                <a:cs typeface="Tahoma"/>
              </a:rPr>
              <a:t>use  </a:t>
            </a:r>
            <a:r>
              <a:rPr dirty="0" sz="500" spc="-5">
                <a:latin typeface="Tahoma"/>
                <a:cs typeface="Tahoma"/>
              </a:rPr>
              <a:t>these slides verbatim, or to modify them  to fit your own needs. PowerPoint  originals are available. If you make use  of a significant portion of these slides in  your own lecture, please include this  message, or the following link to the  source repository of Andrew’s tutorials:  </a:t>
            </a:r>
            <a:r>
              <a:rPr dirty="0" u="sng" sz="5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http://www.cs.cmu.edu/~awm/tutorials</a:t>
            </a:r>
            <a:r>
              <a:rPr dirty="0" sz="500" spc="-5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500" spc="-5">
                <a:latin typeface="Tahoma"/>
                <a:cs typeface="Tahoma"/>
              </a:rPr>
              <a:t>.  Comments and corrections gratefully  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5558" y="8654286"/>
            <a:ext cx="11252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4707" y="5525516"/>
            <a:ext cx="2069464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Classifiers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7200" y="5790438"/>
            <a:ext cx="800100" cy="327660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900" spc="-35" i="1">
                <a:latin typeface="Tahoma"/>
                <a:cs typeface="Tahoma"/>
              </a:rPr>
              <a:t>f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81400" y="5916929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3" y="22098"/>
                </a:lnTo>
                <a:lnTo>
                  <a:pt x="653796" y="22098"/>
                </a:lnTo>
                <a:lnTo>
                  <a:pt x="653796" y="16002"/>
                </a:lnTo>
                <a:lnTo>
                  <a:pt x="679704" y="16002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647700" y="22098"/>
                </a:lnTo>
                <a:lnTo>
                  <a:pt x="647700" y="16002"/>
                </a:lnTo>
                <a:close/>
              </a:path>
              <a:path w="685800" h="38100">
                <a:moveTo>
                  <a:pt x="679704" y="16002"/>
                </a:moveTo>
                <a:lnTo>
                  <a:pt x="653796" y="16002"/>
                </a:lnTo>
                <a:lnTo>
                  <a:pt x="653796" y="22098"/>
                </a:lnTo>
                <a:lnTo>
                  <a:pt x="679703" y="22098"/>
                </a:lnTo>
                <a:lnTo>
                  <a:pt x="685800" y="19050"/>
                </a:lnTo>
                <a:lnTo>
                  <a:pt x="679704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51097" y="5782881"/>
            <a:ext cx="120014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-35" b="1" i="1">
                <a:latin typeface="Tahoma"/>
                <a:cs typeface="Tahoma"/>
              </a:rPr>
              <a:t>x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91050" y="5593079"/>
            <a:ext cx="38100" cy="190500"/>
          </a:xfrm>
          <a:custGeom>
            <a:avLst/>
            <a:gdLst/>
            <a:ahLst/>
            <a:cxnLst/>
            <a:rect l="l" t="t" r="r" b="b"/>
            <a:pathLst>
              <a:path w="38100" h="190500">
                <a:moveTo>
                  <a:pt x="16001" y="152400"/>
                </a:moveTo>
                <a:lnTo>
                  <a:pt x="0" y="152400"/>
                </a:lnTo>
                <a:lnTo>
                  <a:pt x="19050" y="190500"/>
                </a:lnTo>
                <a:lnTo>
                  <a:pt x="35051" y="158496"/>
                </a:lnTo>
                <a:lnTo>
                  <a:pt x="16001" y="158496"/>
                </a:lnTo>
                <a:lnTo>
                  <a:pt x="16001" y="152400"/>
                </a:lnTo>
                <a:close/>
              </a:path>
              <a:path w="38100" h="190500">
                <a:moveTo>
                  <a:pt x="22097" y="0"/>
                </a:moveTo>
                <a:lnTo>
                  <a:pt x="16001" y="0"/>
                </a:lnTo>
                <a:lnTo>
                  <a:pt x="16001" y="158496"/>
                </a:lnTo>
                <a:lnTo>
                  <a:pt x="22097" y="158496"/>
                </a:lnTo>
                <a:lnTo>
                  <a:pt x="22097" y="0"/>
                </a:lnTo>
                <a:close/>
              </a:path>
              <a:path w="38100" h="190500">
                <a:moveTo>
                  <a:pt x="38100" y="152400"/>
                </a:moveTo>
                <a:lnTo>
                  <a:pt x="22097" y="152400"/>
                </a:lnTo>
                <a:lnTo>
                  <a:pt x="22097" y="158496"/>
                </a:lnTo>
                <a:lnTo>
                  <a:pt x="35051" y="158496"/>
                </a:lnTo>
                <a:lnTo>
                  <a:pt x="38100" y="1524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541520" y="5409692"/>
            <a:ext cx="1416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CC00"/>
                </a:solidFill>
                <a:latin typeface="Symbol"/>
                <a:cs typeface="Symbol"/>
              </a:rPr>
              <a:t>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67300" y="5916929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3" y="22098"/>
                </a:lnTo>
                <a:lnTo>
                  <a:pt x="653796" y="22098"/>
                </a:lnTo>
                <a:lnTo>
                  <a:pt x="653796" y="16002"/>
                </a:lnTo>
                <a:lnTo>
                  <a:pt x="679704" y="16002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647700" y="22098"/>
                </a:lnTo>
                <a:lnTo>
                  <a:pt x="647700" y="16002"/>
                </a:lnTo>
                <a:close/>
              </a:path>
              <a:path w="685800" h="38100">
                <a:moveTo>
                  <a:pt x="679704" y="16002"/>
                </a:moveTo>
                <a:lnTo>
                  <a:pt x="653796" y="16002"/>
                </a:lnTo>
                <a:lnTo>
                  <a:pt x="653796" y="22098"/>
                </a:lnTo>
                <a:lnTo>
                  <a:pt x="679703" y="22098"/>
                </a:lnTo>
                <a:lnTo>
                  <a:pt x="685800" y="19050"/>
                </a:lnTo>
                <a:lnTo>
                  <a:pt x="679704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73223" y="6288582"/>
            <a:ext cx="657225" cy="48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2222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55876" y="64297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lnTo>
                  <a:pt x="29718" y="5334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55876" y="64297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4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56638" y="6659118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40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95600" y="6507480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19400" y="818388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59479" y="7918704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14478" y="0"/>
                </a:moveTo>
                <a:lnTo>
                  <a:pt x="6096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8288"/>
                </a:lnTo>
                <a:lnTo>
                  <a:pt x="6096" y="23622"/>
                </a:lnTo>
                <a:lnTo>
                  <a:pt x="14478" y="23622"/>
                </a:lnTo>
                <a:lnTo>
                  <a:pt x="22860" y="23622"/>
                </a:lnTo>
                <a:lnTo>
                  <a:pt x="29718" y="18288"/>
                </a:lnTo>
                <a:lnTo>
                  <a:pt x="29718" y="12192"/>
                </a:lnTo>
                <a:lnTo>
                  <a:pt x="29718" y="5334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43022" y="7354061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5">
                <a:moveTo>
                  <a:pt x="23621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050"/>
                </a:lnTo>
                <a:lnTo>
                  <a:pt x="6857" y="24384"/>
                </a:lnTo>
                <a:lnTo>
                  <a:pt x="23621" y="24384"/>
                </a:lnTo>
                <a:lnTo>
                  <a:pt x="30479" y="19050"/>
                </a:lnTo>
                <a:lnTo>
                  <a:pt x="30479" y="5334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43022" y="7354061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5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9050"/>
                </a:lnTo>
                <a:lnTo>
                  <a:pt x="6857" y="24384"/>
                </a:lnTo>
                <a:lnTo>
                  <a:pt x="15239" y="24384"/>
                </a:lnTo>
                <a:lnTo>
                  <a:pt x="23621" y="24384"/>
                </a:lnTo>
                <a:lnTo>
                  <a:pt x="30479" y="19050"/>
                </a:lnTo>
                <a:lnTo>
                  <a:pt x="30479" y="12192"/>
                </a:lnTo>
                <a:lnTo>
                  <a:pt x="30479" y="5334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70376" y="6809993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23622" y="0"/>
                </a:moveTo>
                <a:lnTo>
                  <a:pt x="6858" y="0"/>
                </a:lnTo>
                <a:lnTo>
                  <a:pt x="0" y="5333"/>
                </a:lnTo>
                <a:lnTo>
                  <a:pt x="0" y="18287"/>
                </a:lnTo>
                <a:lnTo>
                  <a:pt x="6858" y="23621"/>
                </a:lnTo>
                <a:lnTo>
                  <a:pt x="23622" y="23621"/>
                </a:lnTo>
                <a:lnTo>
                  <a:pt x="29718" y="18287"/>
                </a:lnTo>
                <a:lnTo>
                  <a:pt x="29718" y="5333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70376" y="6809993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15239" y="0"/>
                </a:moveTo>
                <a:lnTo>
                  <a:pt x="6858" y="0"/>
                </a:lnTo>
                <a:lnTo>
                  <a:pt x="0" y="5333"/>
                </a:lnTo>
                <a:lnTo>
                  <a:pt x="0" y="11429"/>
                </a:lnTo>
                <a:lnTo>
                  <a:pt x="0" y="18287"/>
                </a:lnTo>
                <a:lnTo>
                  <a:pt x="6858" y="23621"/>
                </a:lnTo>
                <a:lnTo>
                  <a:pt x="15239" y="23621"/>
                </a:lnTo>
                <a:lnTo>
                  <a:pt x="23622" y="23621"/>
                </a:lnTo>
                <a:lnTo>
                  <a:pt x="29718" y="18287"/>
                </a:lnTo>
                <a:lnTo>
                  <a:pt x="29718" y="11429"/>
                </a:lnTo>
                <a:lnTo>
                  <a:pt x="29718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02379" y="7219950"/>
            <a:ext cx="29845" cy="24765"/>
          </a:xfrm>
          <a:custGeom>
            <a:avLst/>
            <a:gdLst/>
            <a:ahLst/>
            <a:cxnLst/>
            <a:rect l="l" t="t" r="r" b="b"/>
            <a:pathLst>
              <a:path w="29845" h="24765">
                <a:moveTo>
                  <a:pt x="14478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9050"/>
                </a:lnTo>
                <a:lnTo>
                  <a:pt x="6096" y="24383"/>
                </a:lnTo>
                <a:lnTo>
                  <a:pt x="14478" y="24383"/>
                </a:lnTo>
                <a:lnTo>
                  <a:pt x="22860" y="24383"/>
                </a:lnTo>
                <a:lnTo>
                  <a:pt x="29718" y="19050"/>
                </a:lnTo>
                <a:lnTo>
                  <a:pt x="29718" y="12192"/>
                </a:lnTo>
                <a:lnTo>
                  <a:pt x="29718" y="5333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04794" y="673455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23621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812"/>
                </a:lnTo>
                <a:lnTo>
                  <a:pt x="6857" y="25146"/>
                </a:lnTo>
                <a:lnTo>
                  <a:pt x="23621" y="25146"/>
                </a:lnTo>
                <a:lnTo>
                  <a:pt x="30479" y="19812"/>
                </a:lnTo>
                <a:lnTo>
                  <a:pt x="30479" y="5334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04794" y="673455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7" y="25146"/>
                </a:lnTo>
                <a:lnTo>
                  <a:pt x="15239" y="25146"/>
                </a:lnTo>
                <a:lnTo>
                  <a:pt x="23621" y="25146"/>
                </a:lnTo>
                <a:lnTo>
                  <a:pt x="30479" y="19812"/>
                </a:lnTo>
                <a:lnTo>
                  <a:pt x="30479" y="12954"/>
                </a:lnTo>
                <a:lnTo>
                  <a:pt x="30479" y="5334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43300" y="7269480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29">
                <a:moveTo>
                  <a:pt x="20574" y="0"/>
                </a:moveTo>
                <a:lnTo>
                  <a:pt x="6096" y="0"/>
                </a:lnTo>
                <a:lnTo>
                  <a:pt x="0" y="5334"/>
                </a:lnTo>
                <a:lnTo>
                  <a:pt x="0" y="18288"/>
                </a:lnTo>
                <a:lnTo>
                  <a:pt x="6096" y="23622"/>
                </a:lnTo>
                <a:lnTo>
                  <a:pt x="20574" y="23622"/>
                </a:lnTo>
                <a:lnTo>
                  <a:pt x="26670" y="18288"/>
                </a:lnTo>
                <a:lnTo>
                  <a:pt x="26670" y="5334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43300" y="7269480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29">
                <a:moveTo>
                  <a:pt x="13715" y="0"/>
                </a:moveTo>
                <a:lnTo>
                  <a:pt x="6096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8288"/>
                </a:lnTo>
                <a:lnTo>
                  <a:pt x="6096" y="23622"/>
                </a:lnTo>
                <a:lnTo>
                  <a:pt x="13715" y="23622"/>
                </a:lnTo>
                <a:lnTo>
                  <a:pt x="20574" y="23622"/>
                </a:lnTo>
                <a:lnTo>
                  <a:pt x="26670" y="18288"/>
                </a:lnTo>
                <a:lnTo>
                  <a:pt x="26670" y="12192"/>
                </a:lnTo>
                <a:lnTo>
                  <a:pt x="26670" y="5334"/>
                </a:lnTo>
                <a:lnTo>
                  <a:pt x="20574" y="0"/>
                </a:lnTo>
                <a:lnTo>
                  <a:pt x="1371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24200" y="6964680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5">
                <a:moveTo>
                  <a:pt x="23622" y="0"/>
                </a:moveTo>
                <a:lnTo>
                  <a:pt x="6857" y="0"/>
                </a:lnTo>
                <a:lnTo>
                  <a:pt x="0" y="6858"/>
                </a:lnTo>
                <a:lnTo>
                  <a:pt x="0" y="22860"/>
                </a:lnTo>
                <a:lnTo>
                  <a:pt x="6857" y="29718"/>
                </a:lnTo>
                <a:lnTo>
                  <a:pt x="23622" y="29718"/>
                </a:lnTo>
                <a:lnTo>
                  <a:pt x="30480" y="22860"/>
                </a:lnTo>
                <a:lnTo>
                  <a:pt x="30480" y="6858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24200" y="6964680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5">
                <a:moveTo>
                  <a:pt x="15239" y="0"/>
                </a:moveTo>
                <a:lnTo>
                  <a:pt x="6857" y="0"/>
                </a:lnTo>
                <a:lnTo>
                  <a:pt x="0" y="6858"/>
                </a:lnTo>
                <a:lnTo>
                  <a:pt x="0" y="14478"/>
                </a:lnTo>
                <a:lnTo>
                  <a:pt x="0" y="22860"/>
                </a:lnTo>
                <a:lnTo>
                  <a:pt x="6857" y="29718"/>
                </a:lnTo>
                <a:lnTo>
                  <a:pt x="15239" y="29718"/>
                </a:lnTo>
                <a:lnTo>
                  <a:pt x="23622" y="29718"/>
                </a:lnTo>
                <a:lnTo>
                  <a:pt x="30480" y="22860"/>
                </a:lnTo>
                <a:lnTo>
                  <a:pt x="30480" y="14478"/>
                </a:lnTo>
                <a:lnTo>
                  <a:pt x="30480" y="6858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52900" y="7459980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8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8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79" y="19812"/>
                </a:lnTo>
                <a:lnTo>
                  <a:pt x="30479" y="12954"/>
                </a:lnTo>
                <a:lnTo>
                  <a:pt x="30479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42538" y="7622285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5" h="27940">
                <a:moveTo>
                  <a:pt x="11429" y="2285"/>
                </a:moveTo>
                <a:lnTo>
                  <a:pt x="3810" y="5333"/>
                </a:lnTo>
                <a:lnTo>
                  <a:pt x="0" y="12191"/>
                </a:lnTo>
                <a:lnTo>
                  <a:pt x="2286" y="18287"/>
                </a:lnTo>
                <a:lnTo>
                  <a:pt x="4572" y="24383"/>
                </a:lnTo>
                <a:lnTo>
                  <a:pt x="11429" y="27431"/>
                </a:lnTo>
                <a:lnTo>
                  <a:pt x="19050" y="25145"/>
                </a:lnTo>
                <a:lnTo>
                  <a:pt x="25908" y="22859"/>
                </a:lnTo>
                <a:lnTo>
                  <a:pt x="29717" y="16001"/>
                </a:lnTo>
                <a:lnTo>
                  <a:pt x="27432" y="9905"/>
                </a:lnTo>
                <a:lnTo>
                  <a:pt x="25908" y="3047"/>
                </a:lnTo>
                <a:lnTo>
                  <a:pt x="18287" y="0"/>
                </a:lnTo>
                <a:lnTo>
                  <a:pt x="11429" y="22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00955" y="7014971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5907"/>
                </a:lnTo>
                <a:lnTo>
                  <a:pt x="12192" y="29717"/>
                </a:lnTo>
                <a:lnTo>
                  <a:pt x="20574" y="26669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047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46626" y="767334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09">
                <a:moveTo>
                  <a:pt x="12191" y="2285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907"/>
                </a:lnTo>
                <a:lnTo>
                  <a:pt x="12953" y="28955"/>
                </a:lnTo>
                <a:lnTo>
                  <a:pt x="20574" y="26669"/>
                </a:lnTo>
                <a:lnTo>
                  <a:pt x="28194" y="23621"/>
                </a:lnTo>
                <a:lnTo>
                  <a:pt x="32765" y="16001"/>
                </a:lnTo>
                <a:lnTo>
                  <a:pt x="31241" y="9905"/>
                </a:lnTo>
                <a:lnTo>
                  <a:pt x="28956" y="3047"/>
                </a:lnTo>
                <a:lnTo>
                  <a:pt x="20574" y="0"/>
                </a:lnTo>
                <a:lnTo>
                  <a:pt x="12191" y="22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60776" y="67337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20574" y="0"/>
                </a:moveTo>
                <a:lnTo>
                  <a:pt x="12192" y="3047"/>
                </a:lnTo>
                <a:lnTo>
                  <a:pt x="4572" y="5333"/>
                </a:lnTo>
                <a:lnTo>
                  <a:pt x="0" y="12953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60776" y="67337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54779" y="7192518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192" y="29717"/>
                </a:lnTo>
                <a:lnTo>
                  <a:pt x="20574" y="27431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809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32376" y="7648193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2953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145"/>
                </a:lnTo>
                <a:lnTo>
                  <a:pt x="12191" y="28193"/>
                </a:lnTo>
                <a:lnTo>
                  <a:pt x="20574" y="25145"/>
                </a:lnTo>
                <a:lnTo>
                  <a:pt x="28194" y="22859"/>
                </a:lnTo>
                <a:lnTo>
                  <a:pt x="32765" y="15239"/>
                </a:lnTo>
                <a:lnTo>
                  <a:pt x="31241" y="9143"/>
                </a:lnTo>
                <a:lnTo>
                  <a:pt x="28956" y="3047"/>
                </a:lnTo>
                <a:lnTo>
                  <a:pt x="20574" y="0"/>
                </a:lnTo>
                <a:lnTo>
                  <a:pt x="12953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56204" y="7220711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20573" y="0"/>
                </a:moveTo>
                <a:lnTo>
                  <a:pt x="12953" y="2286"/>
                </a:lnTo>
                <a:lnTo>
                  <a:pt x="4571" y="5334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2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56204" y="7220711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12953" y="2286"/>
                </a:moveTo>
                <a:lnTo>
                  <a:pt x="4571" y="5334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2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lnTo>
                  <a:pt x="12953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31108" y="693191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9143" y="0"/>
                </a:moveTo>
                <a:lnTo>
                  <a:pt x="2286" y="4572"/>
                </a:lnTo>
                <a:lnTo>
                  <a:pt x="1524" y="10668"/>
                </a:lnTo>
                <a:lnTo>
                  <a:pt x="0" y="17526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8"/>
                </a:lnTo>
                <a:lnTo>
                  <a:pt x="28955" y="8382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31108" y="693191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28193" y="14478"/>
                </a:moveTo>
                <a:lnTo>
                  <a:pt x="28955" y="8382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6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65982" y="8023859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31241" y="17526"/>
                </a:moveTo>
                <a:lnTo>
                  <a:pt x="32003" y="9906"/>
                </a:lnTo>
                <a:lnTo>
                  <a:pt x="26669" y="2286"/>
                </a:lnTo>
                <a:lnTo>
                  <a:pt x="18287" y="1524"/>
                </a:lnTo>
                <a:lnTo>
                  <a:pt x="9905" y="0"/>
                </a:lnTo>
                <a:lnTo>
                  <a:pt x="2285" y="5334"/>
                </a:lnTo>
                <a:lnTo>
                  <a:pt x="1523" y="12954"/>
                </a:lnTo>
                <a:lnTo>
                  <a:pt x="0" y="20574"/>
                </a:lnTo>
                <a:lnTo>
                  <a:pt x="6095" y="27432"/>
                </a:lnTo>
                <a:lnTo>
                  <a:pt x="14477" y="28956"/>
                </a:lnTo>
                <a:lnTo>
                  <a:pt x="22097" y="29718"/>
                </a:lnTo>
                <a:lnTo>
                  <a:pt x="29717" y="25146"/>
                </a:lnTo>
                <a:lnTo>
                  <a:pt x="31241" y="175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53917" y="74538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9143" y="0"/>
                </a:move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53917" y="74538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30480" y="15240"/>
                </a:move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69614" y="66004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8382" y="0"/>
                </a:moveTo>
                <a:lnTo>
                  <a:pt x="1524" y="3809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lnTo>
                  <a:pt x="28194" y="8381"/>
                </a:lnTo>
                <a:lnTo>
                  <a:pt x="23622" y="1523"/>
                </a:lnTo>
                <a:lnTo>
                  <a:pt x="838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769614" y="66004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7"/>
                </a:moveTo>
                <a:lnTo>
                  <a:pt x="28194" y="8381"/>
                </a:lnTo>
                <a:lnTo>
                  <a:pt x="23622" y="1523"/>
                </a:lnTo>
                <a:lnTo>
                  <a:pt x="16001" y="761"/>
                </a:lnTo>
                <a:lnTo>
                  <a:pt x="8382" y="0"/>
                </a:lnTo>
                <a:lnTo>
                  <a:pt x="1524" y="3809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51197" y="747369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241" y="18287"/>
                </a:moveTo>
                <a:lnTo>
                  <a:pt x="32003" y="9905"/>
                </a:lnTo>
                <a:lnTo>
                  <a:pt x="26669" y="3047"/>
                </a:lnTo>
                <a:lnTo>
                  <a:pt x="18287" y="1523"/>
                </a:lnTo>
                <a:lnTo>
                  <a:pt x="9905" y="0"/>
                </a:lnTo>
                <a:lnTo>
                  <a:pt x="2286" y="6095"/>
                </a:lnTo>
                <a:lnTo>
                  <a:pt x="762" y="13715"/>
                </a:lnTo>
                <a:lnTo>
                  <a:pt x="0" y="22097"/>
                </a:lnTo>
                <a:lnTo>
                  <a:pt x="5334" y="29717"/>
                </a:lnTo>
                <a:lnTo>
                  <a:pt x="13715" y="30479"/>
                </a:lnTo>
                <a:lnTo>
                  <a:pt x="22098" y="32003"/>
                </a:lnTo>
                <a:lnTo>
                  <a:pt x="29717" y="25907"/>
                </a:lnTo>
                <a:lnTo>
                  <a:pt x="31241" y="1828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83329" y="7443216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4">
                <a:moveTo>
                  <a:pt x="27432" y="14477"/>
                </a:moveTo>
                <a:lnTo>
                  <a:pt x="28194" y="8381"/>
                </a:lnTo>
                <a:lnTo>
                  <a:pt x="22860" y="2285"/>
                </a:lnTo>
                <a:lnTo>
                  <a:pt x="16002" y="761"/>
                </a:lnTo>
                <a:lnTo>
                  <a:pt x="8382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4572" y="23621"/>
                </a:lnTo>
                <a:lnTo>
                  <a:pt x="12192" y="24383"/>
                </a:lnTo>
                <a:lnTo>
                  <a:pt x="19812" y="25907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07408" y="7085838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28193" y="15239"/>
                </a:moveTo>
                <a:lnTo>
                  <a:pt x="28955" y="8381"/>
                </a:lnTo>
                <a:lnTo>
                  <a:pt x="23621" y="2285"/>
                </a:lnTo>
                <a:lnTo>
                  <a:pt x="16001" y="1523"/>
                </a:lnTo>
                <a:lnTo>
                  <a:pt x="9143" y="0"/>
                </a:lnTo>
                <a:lnTo>
                  <a:pt x="2286" y="4571"/>
                </a:lnTo>
                <a:lnTo>
                  <a:pt x="1524" y="10667"/>
                </a:lnTo>
                <a:lnTo>
                  <a:pt x="0" y="17525"/>
                </a:lnTo>
                <a:lnTo>
                  <a:pt x="5333" y="23621"/>
                </a:lnTo>
                <a:lnTo>
                  <a:pt x="12953" y="24383"/>
                </a:lnTo>
                <a:lnTo>
                  <a:pt x="20574" y="25907"/>
                </a:lnTo>
                <a:lnTo>
                  <a:pt x="26669" y="21335"/>
                </a:lnTo>
                <a:lnTo>
                  <a:pt x="28193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40201" y="65775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9143" y="0"/>
                </a:moveTo>
                <a:lnTo>
                  <a:pt x="1524" y="4571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1"/>
                </a:lnTo>
                <a:lnTo>
                  <a:pt x="13716" y="25145"/>
                </a:lnTo>
                <a:lnTo>
                  <a:pt x="22098" y="25907"/>
                </a:lnTo>
                <a:lnTo>
                  <a:pt x="29718" y="22097"/>
                </a:lnTo>
                <a:lnTo>
                  <a:pt x="30480" y="15239"/>
                </a:lnTo>
                <a:lnTo>
                  <a:pt x="31242" y="9143"/>
                </a:lnTo>
                <a:lnTo>
                  <a:pt x="25908" y="2285"/>
                </a:lnTo>
                <a:lnTo>
                  <a:pt x="17525" y="1523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40201" y="65775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30480" y="15239"/>
                </a:moveTo>
                <a:lnTo>
                  <a:pt x="31242" y="9143"/>
                </a:lnTo>
                <a:lnTo>
                  <a:pt x="25908" y="2285"/>
                </a:lnTo>
                <a:lnTo>
                  <a:pt x="17525" y="1523"/>
                </a:lnTo>
                <a:lnTo>
                  <a:pt x="9143" y="0"/>
                </a:lnTo>
                <a:lnTo>
                  <a:pt x="1524" y="4571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1"/>
                </a:lnTo>
                <a:lnTo>
                  <a:pt x="13716" y="25145"/>
                </a:lnTo>
                <a:lnTo>
                  <a:pt x="22098" y="25907"/>
                </a:lnTo>
                <a:lnTo>
                  <a:pt x="29718" y="22097"/>
                </a:lnTo>
                <a:lnTo>
                  <a:pt x="30480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28338" y="7040118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7"/>
                </a:moveTo>
                <a:lnTo>
                  <a:pt x="28194" y="8381"/>
                </a:lnTo>
                <a:lnTo>
                  <a:pt x="23622" y="2285"/>
                </a:lnTo>
                <a:lnTo>
                  <a:pt x="16001" y="761"/>
                </a:lnTo>
                <a:lnTo>
                  <a:pt x="8382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158996" y="7760207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10" h="31750">
                <a:moveTo>
                  <a:pt x="28193" y="17526"/>
                </a:moveTo>
                <a:lnTo>
                  <a:pt x="28955" y="9144"/>
                </a:lnTo>
                <a:lnTo>
                  <a:pt x="23621" y="1524"/>
                </a:lnTo>
                <a:lnTo>
                  <a:pt x="16763" y="762"/>
                </a:lnTo>
                <a:lnTo>
                  <a:pt x="9143" y="0"/>
                </a:lnTo>
                <a:lnTo>
                  <a:pt x="2286" y="5334"/>
                </a:lnTo>
                <a:lnTo>
                  <a:pt x="1524" y="12954"/>
                </a:lnTo>
                <a:lnTo>
                  <a:pt x="0" y="21336"/>
                </a:lnTo>
                <a:lnTo>
                  <a:pt x="5333" y="28956"/>
                </a:lnTo>
                <a:lnTo>
                  <a:pt x="12191" y="29718"/>
                </a:lnTo>
                <a:lnTo>
                  <a:pt x="19812" y="31242"/>
                </a:lnTo>
                <a:lnTo>
                  <a:pt x="26669" y="25146"/>
                </a:lnTo>
                <a:lnTo>
                  <a:pt x="28193" y="175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347465" y="716889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4">
                <a:moveTo>
                  <a:pt x="22098" y="0"/>
                </a:moveTo>
                <a:lnTo>
                  <a:pt x="5334" y="3047"/>
                </a:lnTo>
                <a:lnTo>
                  <a:pt x="0" y="10667"/>
                </a:lnTo>
                <a:lnTo>
                  <a:pt x="1524" y="19049"/>
                </a:lnTo>
                <a:lnTo>
                  <a:pt x="3048" y="26669"/>
                </a:lnTo>
                <a:lnTo>
                  <a:pt x="10668" y="32003"/>
                </a:lnTo>
                <a:lnTo>
                  <a:pt x="27432" y="28955"/>
                </a:lnTo>
                <a:lnTo>
                  <a:pt x="32766" y="21335"/>
                </a:lnTo>
                <a:lnTo>
                  <a:pt x="31242" y="12953"/>
                </a:lnTo>
                <a:lnTo>
                  <a:pt x="29718" y="5333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47465" y="716889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4">
                <a:moveTo>
                  <a:pt x="31242" y="12953"/>
                </a:moveTo>
                <a:lnTo>
                  <a:pt x="29718" y="5333"/>
                </a:lnTo>
                <a:lnTo>
                  <a:pt x="22098" y="0"/>
                </a:lnTo>
                <a:lnTo>
                  <a:pt x="13716" y="1523"/>
                </a:lnTo>
                <a:lnTo>
                  <a:pt x="5334" y="3047"/>
                </a:lnTo>
                <a:lnTo>
                  <a:pt x="0" y="10667"/>
                </a:lnTo>
                <a:lnTo>
                  <a:pt x="1524" y="19049"/>
                </a:lnTo>
                <a:lnTo>
                  <a:pt x="3048" y="26669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2" y="28955"/>
                </a:lnTo>
                <a:lnTo>
                  <a:pt x="32766" y="21335"/>
                </a:lnTo>
                <a:lnTo>
                  <a:pt x="31242" y="1295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23538" y="80299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8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4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2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71138" y="78394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8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4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2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08376" y="7268718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19812" y="0"/>
                </a:moveTo>
                <a:lnTo>
                  <a:pt x="12192" y="761"/>
                </a:lnTo>
                <a:lnTo>
                  <a:pt x="5334" y="2285"/>
                </a:lnTo>
                <a:lnTo>
                  <a:pt x="0" y="9905"/>
                </a:lnTo>
                <a:lnTo>
                  <a:pt x="1524" y="17525"/>
                </a:lnTo>
                <a:lnTo>
                  <a:pt x="3048" y="25907"/>
                </a:lnTo>
                <a:lnTo>
                  <a:pt x="10668" y="31241"/>
                </a:lnTo>
                <a:lnTo>
                  <a:pt x="17525" y="29717"/>
                </a:lnTo>
                <a:lnTo>
                  <a:pt x="25146" y="28193"/>
                </a:lnTo>
                <a:lnTo>
                  <a:pt x="29718" y="21335"/>
                </a:lnTo>
                <a:lnTo>
                  <a:pt x="28193" y="12953"/>
                </a:lnTo>
                <a:lnTo>
                  <a:pt x="26669" y="5333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08376" y="7268718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28193" y="12953"/>
                </a:moveTo>
                <a:lnTo>
                  <a:pt x="26669" y="5333"/>
                </a:lnTo>
                <a:lnTo>
                  <a:pt x="19812" y="0"/>
                </a:lnTo>
                <a:lnTo>
                  <a:pt x="12192" y="761"/>
                </a:lnTo>
                <a:lnTo>
                  <a:pt x="5334" y="2285"/>
                </a:lnTo>
                <a:lnTo>
                  <a:pt x="0" y="9905"/>
                </a:lnTo>
                <a:lnTo>
                  <a:pt x="1524" y="17525"/>
                </a:lnTo>
                <a:lnTo>
                  <a:pt x="3048" y="25907"/>
                </a:lnTo>
                <a:lnTo>
                  <a:pt x="10668" y="31241"/>
                </a:lnTo>
                <a:lnTo>
                  <a:pt x="17525" y="29717"/>
                </a:lnTo>
                <a:lnTo>
                  <a:pt x="25146" y="28193"/>
                </a:lnTo>
                <a:lnTo>
                  <a:pt x="29718" y="21335"/>
                </a:lnTo>
                <a:lnTo>
                  <a:pt x="28193" y="1295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454908" y="679018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19812" y="0"/>
                </a:moveTo>
                <a:lnTo>
                  <a:pt x="4571" y="3047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1"/>
                </a:lnTo>
                <a:lnTo>
                  <a:pt x="9143" y="28193"/>
                </a:lnTo>
                <a:lnTo>
                  <a:pt x="24383" y="25145"/>
                </a:lnTo>
                <a:lnTo>
                  <a:pt x="28955" y="18287"/>
                </a:lnTo>
                <a:lnTo>
                  <a:pt x="28193" y="11429"/>
                </a:lnTo>
                <a:lnTo>
                  <a:pt x="26669" y="4571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454908" y="679018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193" y="11429"/>
                </a:moveTo>
                <a:lnTo>
                  <a:pt x="26669" y="4571"/>
                </a:lnTo>
                <a:lnTo>
                  <a:pt x="19812" y="0"/>
                </a:lnTo>
                <a:lnTo>
                  <a:pt x="12191" y="1523"/>
                </a:lnTo>
                <a:lnTo>
                  <a:pt x="4571" y="3047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1"/>
                </a:lnTo>
                <a:lnTo>
                  <a:pt x="9143" y="28193"/>
                </a:lnTo>
                <a:lnTo>
                  <a:pt x="16763" y="26669"/>
                </a:lnTo>
                <a:lnTo>
                  <a:pt x="24383" y="25145"/>
                </a:lnTo>
                <a:lnTo>
                  <a:pt x="28955" y="18287"/>
                </a:lnTo>
                <a:lnTo>
                  <a:pt x="28193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74947" y="7585709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30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4" y="3048"/>
                </a:lnTo>
                <a:lnTo>
                  <a:pt x="0" y="9906"/>
                </a:lnTo>
                <a:lnTo>
                  <a:pt x="1524" y="16764"/>
                </a:lnTo>
                <a:lnTo>
                  <a:pt x="2286" y="23622"/>
                </a:lnTo>
                <a:lnTo>
                  <a:pt x="9905" y="28194"/>
                </a:lnTo>
                <a:lnTo>
                  <a:pt x="18287" y="26670"/>
                </a:lnTo>
                <a:lnTo>
                  <a:pt x="26669" y="25146"/>
                </a:lnTo>
                <a:lnTo>
                  <a:pt x="32003" y="18288"/>
                </a:lnTo>
                <a:lnTo>
                  <a:pt x="30479" y="1143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850642" y="694258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4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3716"/>
                </a:lnTo>
                <a:lnTo>
                  <a:pt x="29718" y="5334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850642" y="694258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31241" y="13716"/>
                </a:moveTo>
                <a:lnTo>
                  <a:pt x="29718" y="5334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566921" y="792708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1241" y="12191"/>
                </a:moveTo>
                <a:lnTo>
                  <a:pt x="29717" y="4571"/>
                </a:lnTo>
                <a:lnTo>
                  <a:pt x="22098" y="0"/>
                </a:lnTo>
                <a:lnTo>
                  <a:pt x="13715" y="1523"/>
                </a:lnTo>
                <a:lnTo>
                  <a:pt x="5333" y="3047"/>
                </a:lnTo>
                <a:lnTo>
                  <a:pt x="0" y="9905"/>
                </a:lnTo>
                <a:lnTo>
                  <a:pt x="1524" y="17525"/>
                </a:lnTo>
                <a:lnTo>
                  <a:pt x="2286" y="25145"/>
                </a:lnTo>
                <a:lnTo>
                  <a:pt x="10667" y="30479"/>
                </a:lnTo>
                <a:lnTo>
                  <a:pt x="18287" y="28955"/>
                </a:lnTo>
                <a:lnTo>
                  <a:pt x="26669" y="27431"/>
                </a:lnTo>
                <a:lnTo>
                  <a:pt x="32003" y="19811"/>
                </a:lnTo>
                <a:lnTo>
                  <a:pt x="31241" y="12191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48911" y="7781543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7" y="4571"/>
                </a:lnTo>
                <a:lnTo>
                  <a:pt x="22098" y="0"/>
                </a:lnTo>
                <a:lnTo>
                  <a:pt x="13715" y="1523"/>
                </a:lnTo>
                <a:lnTo>
                  <a:pt x="5334" y="3047"/>
                </a:lnTo>
                <a:lnTo>
                  <a:pt x="0" y="9905"/>
                </a:lnTo>
                <a:lnTo>
                  <a:pt x="762" y="16763"/>
                </a:lnTo>
                <a:lnTo>
                  <a:pt x="2286" y="23621"/>
                </a:lnTo>
                <a:lnTo>
                  <a:pt x="9905" y="28193"/>
                </a:lnTo>
                <a:lnTo>
                  <a:pt x="18287" y="26669"/>
                </a:lnTo>
                <a:lnTo>
                  <a:pt x="26670" y="25145"/>
                </a:lnTo>
                <a:lnTo>
                  <a:pt x="32003" y="18287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398009" y="5767070"/>
            <a:ext cx="1714500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baseline="-17361" sz="2400">
                <a:latin typeface="Tahoma"/>
                <a:cs typeface="Tahoma"/>
              </a:rPr>
              <a:t>y</a:t>
            </a:r>
            <a:r>
              <a:rPr dirty="0" sz="1050" spc="-10">
                <a:latin typeface="Tahoma"/>
                <a:cs typeface="Tahoma"/>
              </a:rPr>
              <a:t>est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x </a:t>
            </a:r>
            <a:r>
              <a:rPr dirty="0" sz="1050" spc="-20" i="1">
                <a:latin typeface="Tahoma"/>
                <a:cs typeface="Tahoma"/>
              </a:rPr>
              <a:t>-</a:t>
            </a:r>
            <a:r>
              <a:rPr dirty="0" sz="1050" spc="20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46320" y="7088376"/>
            <a:ext cx="9988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How would you  </a:t>
            </a:r>
            <a:r>
              <a:rPr dirty="0" sz="1000">
                <a:latin typeface="Tahoma"/>
                <a:cs typeface="Tahoma"/>
              </a:rPr>
              <a:t>classify this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data?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7900" y="1264411"/>
            <a:ext cx="32131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Computing the margin width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0519" y="2864070"/>
            <a:ext cx="1647189" cy="173037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00"/>
              </a:spcBef>
            </a:pPr>
            <a:r>
              <a:rPr dirty="0" sz="1200" spc="-5">
                <a:latin typeface="Tahoma"/>
                <a:cs typeface="Tahoma"/>
              </a:rPr>
              <a:t>What we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know:</a:t>
            </a:r>
            <a:endParaRPr sz="12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234"/>
              </a:spcBef>
              <a:buClr>
                <a:srgbClr val="000000"/>
              </a:buClr>
              <a:buSzPct val="96000"/>
              <a:buFont typeface="Tahoma"/>
              <a:buChar char="•"/>
              <a:tabLst>
                <a:tab pos="196850" algn="l"/>
              </a:tabLst>
            </a:pPr>
            <a:r>
              <a:rPr dirty="0" sz="1250" spc="-45" b="1" i="1">
                <a:solidFill>
                  <a:srgbClr val="FF0000"/>
                </a:solidFill>
                <a:latin typeface="Tahoma"/>
                <a:cs typeface="Tahoma"/>
              </a:rPr>
              <a:t>w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. </a:t>
            </a:r>
            <a:r>
              <a:rPr dirty="0" sz="1250" spc="-40" b="1" i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22875" sz="1275" spc="-60" b="1" i="1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b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1250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50" spc="-35" i="1">
                <a:solidFill>
                  <a:srgbClr val="FF0000"/>
                </a:solidFill>
                <a:latin typeface="Tahoma"/>
                <a:cs typeface="Tahoma"/>
              </a:rPr>
              <a:t>+1</a:t>
            </a:r>
            <a:endParaRPr sz="125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225"/>
              </a:spcBef>
              <a:buSzPct val="96000"/>
              <a:buFont typeface="Tahoma"/>
              <a:buChar char="•"/>
              <a:tabLst>
                <a:tab pos="196850" algn="l"/>
              </a:tabLst>
            </a:pP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-2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-1</a:t>
            </a:r>
            <a:endParaRPr sz="125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SzPct val="96000"/>
              <a:buFont typeface="Tahoma"/>
              <a:buChar char="•"/>
              <a:tabLst>
                <a:tab pos="196850" algn="l"/>
              </a:tabLst>
            </a:pPr>
            <a:r>
              <a:rPr dirty="0" sz="1250" spc="-40" b="1" i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22875" sz="1275" spc="-60" b="1" i="1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250" spc="-30" b="1" i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22875" sz="1275" spc="-44" b="1" i="1">
                <a:solidFill>
                  <a:srgbClr val="FF0000"/>
                </a:solidFill>
                <a:latin typeface="Tahoma"/>
                <a:cs typeface="Tahoma"/>
              </a:rPr>
              <a:t>-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dirty="0" sz="1250" spc="-7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50" spc="-45" b="1" i="1">
                <a:solidFill>
                  <a:srgbClr val="FF0000"/>
                </a:solidFill>
                <a:latin typeface="Tahoma"/>
                <a:cs typeface="Tahoma"/>
              </a:rPr>
              <a:t>w</a:t>
            </a:r>
            <a:endParaRPr sz="125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35"/>
              </a:spcBef>
              <a:buChar char="•"/>
              <a:tabLst>
                <a:tab pos="197485" algn="l"/>
              </a:tabLst>
            </a:pPr>
            <a:r>
              <a:rPr dirty="0" sz="1200" spc="-30">
                <a:latin typeface="Tahoma"/>
                <a:cs typeface="Tahoma"/>
              </a:rPr>
              <a:t>|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+ </a:t>
            </a:r>
            <a:r>
              <a:rPr dirty="0" sz="1200" spc="-5">
                <a:latin typeface="Tahoma"/>
                <a:cs typeface="Tahoma"/>
              </a:rPr>
              <a:t>-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-160" i="1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M</a:t>
            </a:r>
            <a:endParaRPr sz="1250">
              <a:latin typeface="Tahoma"/>
              <a:cs typeface="Tahoma"/>
            </a:endParaRPr>
          </a:p>
          <a:p>
            <a:pPr algn="r" marR="114935">
              <a:lnSpc>
                <a:spcPts val="1470"/>
              </a:lnSpc>
              <a:spcBef>
                <a:spcPts val="225"/>
              </a:spcBef>
            </a:pPr>
            <a:r>
              <a:rPr dirty="0" sz="1200" spc="-5">
                <a:latin typeface="Tahoma"/>
                <a:cs typeface="Tahoma"/>
              </a:rPr>
              <a:t>It’s now easy to get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M</a:t>
            </a:r>
            <a:endParaRPr sz="1250">
              <a:latin typeface="Tahoma"/>
              <a:cs typeface="Tahoma"/>
            </a:endParaRPr>
          </a:p>
          <a:p>
            <a:pPr algn="r" marR="101600">
              <a:lnSpc>
                <a:spcPts val="1470"/>
              </a:lnSpc>
            </a:pP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terms of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and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b</a:t>
            </a:r>
            <a:endParaRPr sz="1250">
              <a:latin typeface="Tahoma"/>
              <a:cs typeface="Tahoma"/>
            </a:endParaRPr>
          </a:p>
          <a:p>
            <a:pPr marL="139700">
              <a:lnSpc>
                <a:spcPct val="100000"/>
              </a:lnSpc>
              <a:spcBef>
                <a:spcPts val="98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 rot="20040000">
            <a:off x="2628135" y="1879180"/>
            <a:ext cx="11513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baseline="2777" sz="1500" spc="-8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+1”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 rot="20040000">
            <a:off x="3201616" y="1977041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5981" y="2163194"/>
            <a:ext cx="375920" cy="29146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baseline="-52777" sz="1500" spc="-337">
                <a:solidFill>
                  <a:srgbClr val="3333CC"/>
                </a:solidFill>
                <a:latin typeface="Tahoma"/>
                <a:cs typeface="Tahoma"/>
              </a:rPr>
              <a:t>s</a:t>
            </a:r>
            <a:r>
              <a:rPr dirty="0" baseline="-36111" sz="1500" spc="-337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-8333" sz="1500" spc="-337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1000" spc="-225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 rot="20040000">
            <a:off x="4102080" y="2157731"/>
            <a:ext cx="138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 rot="20040000">
            <a:off x="3167834" y="2478411"/>
            <a:ext cx="71631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3333CC"/>
                </a:solidFill>
                <a:latin typeface="Tahoma"/>
                <a:cs typeface="Tahoma"/>
              </a:rPr>
              <a:t>t</a:t>
            </a:r>
            <a:r>
              <a:rPr dirty="0" baseline="2777" sz="1500" spc="-67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3333CC"/>
                </a:solidFill>
                <a:latin typeface="Tahoma"/>
                <a:cs typeface="Tahoma"/>
              </a:rPr>
              <a:t>Clas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 rot="20040000">
            <a:off x="3699205" y="2488331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22320" y="1731835"/>
            <a:ext cx="1526413" cy="1945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 rot="19860000">
            <a:off x="2473313" y="2475963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 rot="19860000">
            <a:off x="2550283" y="2610839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 rot="19860000">
            <a:off x="2608992" y="2733525"/>
            <a:ext cx="380261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+b=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70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9297" y="1714375"/>
            <a:ext cx="1029969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40" i="1">
                <a:latin typeface="Tahoma"/>
                <a:cs typeface="Tahoma"/>
              </a:rPr>
              <a:t>M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00">
                <a:latin typeface="Tahoma"/>
                <a:cs typeface="Tahoma"/>
              </a:rPr>
              <a:t>Margin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Width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5388" y="2713945"/>
            <a:ext cx="1794510" cy="135001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dirty="0" sz="1250" spc="-40" i="1">
                <a:latin typeface="Tahoma"/>
                <a:cs typeface="Tahoma"/>
              </a:rPr>
              <a:t>=&gt;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55"/>
              </a:spcBef>
            </a:pP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baseline="22875" sz="1275" spc="-37" b="1" i="1">
                <a:latin typeface="Tahoma"/>
                <a:cs typeface="Tahoma"/>
              </a:rPr>
              <a:t>-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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 spc="-25">
                <a:latin typeface="Tahoma"/>
                <a:cs typeface="Tahoma"/>
              </a:rPr>
              <a:t>.</a:t>
            </a:r>
            <a:r>
              <a:rPr dirty="0" sz="1250" spc="-25" b="1" i="1">
                <a:latin typeface="Tahoma"/>
                <a:cs typeface="Tahoma"/>
              </a:rPr>
              <a:t>w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5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1250" spc="-40" i="1">
                <a:latin typeface="Tahoma"/>
                <a:cs typeface="Tahoma"/>
              </a:rPr>
              <a:t>=&gt;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45"/>
              </a:spcBef>
            </a:pPr>
            <a:r>
              <a:rPr dirty="0" sz="1250" spc="-25" i="1">
                <a:latin typeface="Tahoma"/>
                <a:cs typeface="Tahoma"/>
              </a:rPr>
              <a:t>-1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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 spc="-25">
                <a:latin typeface="Tahoma"/>
                <a:cs typeface="Tahoma"/>
              </a:rPr>
              <a:t>.</a:t>
            </a:r>
            <a:r>
              <a:rPr dirty="0" sz="1250" spc="-25" b="1" i="1">
                <a:latin typeface="Tahoma"/>
                <a:cs typeface="Tahoma"/>
              </a:rPr>
              <a:t>w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105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55"/>
              </a:spcBef>
            </a:pPr>
            <a:r>
              <a:rPr dirty="0" sz="1050" spc="-40" i="1">
                <a:latin typeface="Tahoma"/>
                <a:cs typeface="Tahoma"/>
              </a:rPr>
              <a:t>=&gt;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7188" y="2191387"/>
            <a:ext cx="1801495" cy="547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18518" sz="1575" spc="-37" b="1" i="1">
                <a:solidFill>
                  <a:srgbClr val="9A009A"/>
                </a:solidFill>
                <a:latin typeface="Tahoma"/>
                <a:cs typeface="Tahoma"/>
              </a:rPr>
              <a:t>x</a:t>
            </a:r>
            <a:r>
              <a:rPr dirty="0" sz="850" spc="-25" i="1">
                <a:solidFill>
                  <a:srgbClr val="9A009A"/>
                </a:solidFill>
                <a:latin typeface="Tahoma"/>
                <a:cs typeface="Tahoma"/>
              </a:rPr>
              <a:t>-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0" i="1">
                <a:latin typeface="Tahoma"/>
                <a:cs typeface="Tahoma"/>
              </a:rPr>
              <a:t>(</a:t>
            </a:r>
            <a:r>
              <a:rPr dirty="0" sz="1250" spc="-30" b="1" i="1">
                <a:latin typeface="Tahoma"/>
                <a:cs typeface="Tahoma"/>
              </a:rPr>
              <a:t>x </a:t>
            </a:r>
            <a:r>
              <a:rPr dirty="0" baseline="22875" sz="1275" spc="-37" b="1" i="1">
                <a:latin typeface="Tahoma"/>
                <a:cs typeface="Tahoma"/>
              </a:rPr>
              <a:t>-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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35" b="1" i="1">
                <a:latin typeface="Tahoma"/>
                <a:cs typeface="Tahoma"/>
              </a:rPr>
              <a:t>w)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15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76217" y="1699133"/>
            <a:ext cx="214629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18518" sz="1575" spc="-52" b="1" i="1">
                <a:solidFill>
                  <a:srgbClr val="CC3300"/>
                </a:solidFill>
                <a:latin typeface="Tahoma"/>
                <a:cs typeface="Tahoma"/>
              </a:rPr>
              <a:t>x</a:t>
            </a:r>
            <a:r>
              <a:rPr dirty="0" sz="850" spc="-35" i="1">
                <a:solidFill>
                  <a:srgbClr val="CC3300"/>
                </a:solidFill>
                <a:latin typeface="Tahoma"/>
                <a:cs typeface="Tahoma"/>
              </a:rPr>
              <a:t>+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00015" y="427634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3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712208" y="3981458"/>
            <a:ext cx="1258570" cy="61277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 marR="937260">
              <a:lnSpc>
                <a:spcPct val="100000"/>
              </a:lnSpc>
              <a:spcBef>
                <a:spcPts val="390"/>
              </a:spcBef>
            </a:pPr>
            <a:r>
              <a:rPr dirty="0" sz="140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algn="ctr" marR="949325">
              <a:lnSpc>
                <a:spcPts val="1655"/>
              </a:lnSpc>
              <a:spcBef>
                <a:spcPts val="295"/>
              </a:spcBef>
            </a:pPr>
            <a:r>
              <a:rPr dirty="0" sz="1400" spc="-5" b="1">
                <a:latin typeface="Times New Roman"/>
                <a:cs typeface="Times New Roman"/>
              </a:rPr>
              <a:t>w.w</a:t>
            </a:r>
            <a:endParaRPr sz="1400">
              <a:latin typeface="Times New Roman"/>
              <a:cs typeface="Times New Roman"/>
            </a:endParaRPr>
          </a:p>
          <a:p>
            <a:pPr marL="90805">
              <a:lnSpc>
                <a:spcPts val="695"/>
              </a:lnSpc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8651" y="4130740"/>
            <a:ext cx="23050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λ</a:t>
            </a:r>
            <a:r>
              <a:rPr dirty="0" sz="1400" spc="-95" i="1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0519" y="7041353"/>
            <a:ext cx="1380490" cy="111252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00"/>
              </a:spcBef>
            </a:pPr>
            <a:r>
              <a:rPr dirty="0" sz="1200" spc="-5">
                <a:latin typeface="Tahoma"/>
                <a:cs typeface="Tahoma"/>
              </a:rPr>
              <a:t>What we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know:</a:t>
            </a:r>
            <a:endParaRPr sz="12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234"/>
              </a:spcBef>
              <a:buSzPct val="96000"/>
              <a:buFont typeface="Tahoma"/>
              <a:buChar char="•"/>
              <a:tabLst>
                <a:tab pos="196850" algn="l"/>
              </a:tabLst>
            </a:pP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40" b="1" i="1">
                <a:latin typeface="Tahoma"/>
                <a:cs typeface="Tahoma"/>
              </a:rPr>
              <a:t>x</a:t>
            </a:r>
            <a:r>
              <a:rPr dirty="0" baseline="22875" sz="1275" spc="-60" b="1" i="1">
                <a:latin typeface="Tahoma"/>
                <a:cs typeface="Tahoma"/>
              </a:rPr>
              <a:t>+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-30" i="1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+1</a:t>
            </a:r>
            <a:endParaRPr sz="125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225"/>
              </a:spcBef>
              <a:buSzPct val="96000"/>
              <a:buFont typeface="Tahoma"/>
              <a:buChar char="•"/>
              <a:tabLst>
                <a:tab pos="196850" algn="l"/>
              </a:tabLst>
            </a:pP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-6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-1</a:t>
            </a:r>
            <a:endParaRPr sz="125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215"/>
              </a:spcBef>
              <a:buSzPct val="96000"/>
              <a:buFont typeface="Tahoma"/>
              <a:buChar char="•"/>
              <a:tabLst>
                <a:tab pos="196850" algn="l"/>
              </a:tabLst>
            </a:pPr>
            <a:r>
              <a:rPr dirty="0" sz="1250" spc="-40" b="1" i="1">
                <a:latin typeface="Tahoma"/>
                <a:cs typeface="Tahoma"/>
              </a:rPr>
              <a:t>x</a:t>
            </a:r>
            <a:r>
              <a:rPr dirty="0" baseline="22875" sz="1275" spc="-60" b="1" i="1">
                <a:latin typeface="Tahoma"/>
                <a:cs typeface="Tahoma"/>
              </a:rPr>
              <a:t>+ 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</a:t>
            </a:r>
            <a:r>
              <a:rPr dirty="0" sz="1250" spc="-125" i="1">
                <a:latin typeface="Times New Roman"/>
                <a:cs typeface="Times New Roman"/>
              </a:rPr>
              <a:t> </a:t>
            </a:r>
            <a:r>
              <a:rPr dirty="0" sz="1250" spc="-45" b="1" i="1">
                <a:latin typeface="Tahoma"/>
                <a:cs typeface="Tahoma"/>
              </a:rPr>
              <a:t>w</a:t>
            </a:r>
            <a:endParaRPr sz="125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35"/>
              </a:spcBef>
              <a:buChar char="•"/>
              <a:tabLst>
                <a:tab pos="197485" algn="l"/>
              </a:tabLst>
            </a:pPr>
            <a:r>
              <a:rPr dirty="0" sz="1200" spc="-30">
                <a:latin typeface="Tahoma"/>
                <a:cs typeface="Tahoma"/>
              </a:rPr>
              <a:t>|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+ </a:t>
            </a:r>
            <a:r>
              <a:rPr dirty="0" sz="1200" spc="-5">
                <a:latin typeface="Tahoma"/>
                <a:cs typeface="Tahoma"/>
              </a:rPr>
              <a:t>-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-170" i="1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M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45920" y="8162035"/>
            <a:ext cx="82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•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25495" y="5923788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98648" y="6069329"/>
            <a:ext cx="1327785" cy="666750"/>
          </a:xfrm>
          <a:custGeom>
            <a:avLst/>
            <a:gdLst/>
            <a:ahLst/>
            <a:cxnLst/>
            <a:rect l="l" t="t" r="r" b="b"/>
            <a:pathLst>
              <a:path w="1327785" h="666750">
                <a:moveTo>
                  <a:pt x="0" y="666750"/>
                </a:moveTo>
                <a:lnTo>
                  <a:pt x="1327403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70276" y="6214109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5">
                <a:moveTo>
                  <a:pt x="0" y="665988"/>
                </a:moveTo>
                <a:lnTo>
                  <a:pt x="1328165" y="0"/>
                </a:lnTo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 rot="20040000">
            <a:off x="2628138" y="6056469"/>
            <a:ext cx="11513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baseline="2777" sz="1500" spc="-8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+1”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 rot="20040000">
            <a:off x="3201621" y="6154335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05975" y="6340493"/>
            <a:ext cx="375920" cy="29146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baseline="-52777" sz="1500" spc="-337">
                <a:solidFill>
                  <a:srgbClr val="3333CC"/>
                </a:solidFill>
                <a:latin typeface="Tahoma"/>
                <a:cs typeface="Tahoma"/>
              </a:rPr>
              <a:t>s</a:t>
            </a:r>
            <a:r>
              <a:rPr dirty="0" baseline="-36111" sz="1500" spc="-337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-8333" sz="1500" spc="-337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1000" spc="-225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 rot="20040000">
            <a:off x="4102074" y="6335031"/>
            <a:ext cx="138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 rot="20040000">
            <a:off x="3167840" y="6655708"/>
            <a:ext cx="71631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3333CC"/>
                </a:solidFill>
                <a:latin typeface="Tahoma"/>
                <a:cs typeface="Tahoma"/>
              </a:rPr>
              <a:t>t</a:t>
            </a:r>
            <a:r>
              <a:rPr dirty="0" baseline="2777" sz="1500" spc="-67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3333CC"/>
                </a:solidFill>
                <a:latin typeface="Tahoma"/>
                <a:cs typeface="Tahoma"/>
              </a:rPr>
              <a:t>Clas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 rot="20040000">
            <a:off x="3699199" y="6665630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 rot="19860000">
            <a:off x="2473313" y="6653247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 rot="19860000">
            <a:off x="2550283" y="6788124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 rot="19860000">
            <a:off x="2608992" y="6910809"/>
            <a:ext cx="380261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+b=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70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85665" y="5912358"/>
            <a:ext cx="163195" cy="299085"/>
          </a:xfrm>
          <a:custGeom>
            <a:avLst/>
            <a:gdLst/>
            <a:ahLst/>
            <a:cxnLst/>
            <a:rect l="l" t="t" r="r" b="b"/>
            <a:pathLst>
              <a:path w="163195" h="299085">
                <a:moveTo>
                  <a:pt x="143379" y="266702"/>
                </a:moveTo>
                <a:lnTo>
                  <a:pt x="128016" y="275081"/>
                </a:lnTo>
                <a:lnTo>
                  <a:pt x="163068" y="298703"/>
                </a:lnTo>
                <a:lnTo>
                  <a:pt x="162153" y="273557"/>
                </a:lnTo>
                <a:lnTo>
                  <a:pt x="146304" y="273557"/>
                </a:lnTo>
                <a:lnTo>
                  <a:pt x="146304" y="272033"/>
                </a:lnTo>
                <a:lnTo>
                  <a:pt x="143379" y="266702"/>
                </a:lnTo>
                <a:close/>
              </a:path>
              <a:path w="163195" h="299085">
                <a:moveTo>
                  <a:pt x="147276" y="264576"/>
                </a:moveTo>
                <a:lnTo>
                  <a:pt x="143379" y="266702"/>
                </a:lnTo>
                <a:lnTo>
                  <a:pt x="146304" y="272033"/>
                </a:lnTo>
                <a:lnTo>
                  <a:pt x="146304" y="273557"/>
                </a:lnTo>
                <a:lnTo>
                  <a:pt x="149351" y="273557"/>
                </a:lnTo>
                <a:lnTo>
                  <a:pt x="150113" y="272795"/>
                </a:lnTo>
                <a:lnTo>
                  <a:pt x="150875" y="271271"/>
                </a:lnTo>
                <a:lnTo>
                  <a:pt x="150113" y="269747"/>
                </a:lnTo>
                <a:lnTo>
                  <a:pt x="147276" y="264576"/>
                </a:lnTo>
                <a:close/>
              </a:path>
              <a:path w="163195" h="299085">
                <a:moveTo>
                  <a:pt x="161544" y="256793"/>
                </a:moveTo>
                <a:lnTo>
                  <a:pt x="147276" y="264576"/>
                </a:lnTo>
                <a:lnTo>
                  <a:pt x="150113" y="269747"/>
                </a:lnTo>
                <a:lnTo>
                  <a:pt x="150875" y="271271"/>
                </a:lnTo>
                <a:lnTo>
                  <a:pt x="150113" y="272795"/>
                </a:lnTo>
                <a:lnTo>
                  <a:pt x="149351" y="273557"/>
                </a:lnTo>
                <a:lnTo>
                  <a:pt x="162153" y="273557"/>
                </a:lnTo>
                <a:lnTo>
                  <a:pt x="161544" y="256793"/>
                </a:lnTo>
                <a:close/>
              </a:path>
              <a:path w="163195" h="299085">
                <a:moveTo>
                  <a:pt x="20010" y="32588"/>
                </a:moveTo>
                <a:lnTo>
                  <a:pt x="16112" y="34714"/>
                </a:lnTo>
                <a:lnTo>
                  <a:pt x="143379" y="266702"/>
                </a:lnTo>
                <a:lnTo>
                  <a:pt x="147276" y="264576"/>
                </a:lnTo>
                <a:lnTo>
                  <a:pt x="20010" y="32588"/>
                </a:lnTo>
                <a:close/>
              </a:path>
              <a:path w="163195" h="299085">
                <a:moveTo>
                  <a:pt x="0" y="0"/>
                </a:moveTo>
                <a:lnTo>
                  <a:pt x="1524" y="42671"/>
                </a:lnTo>
                <a:lnTo>
                  <a:pt x="16112" y="34714"/>
                </a:lnTo>
                <a:lnTo>
                  <a:pt x="12954" y="28955"/>
                </a:lnTo>
                <a:lnTo>
                  <a:pt x="12192" y="27431"/>
                </a:lnTo>
                <a:lnTo>
                  <a:pt x="12954" y="25907"/>
                </a:lnTo>
                <a:lnTo>
                  <a:pt x="13716" y="25907"/>
                </a:lnTo>
                <a:lnTo>
                  <a:pt x="15239" y="25145"/>
                </a:lnTo>
                <a:lnTo>
                  <a:pt x="33654" y="25145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195" h="299085">
                <a:moveTo>
                  <a:pt x="16763" y="25145"/>
                </a:moveTo>
                <a:lnTo>
                  <a:pt x="15239" y="25145"/>
                </a:lnTo>
                <a:lnTo>
                  <a:pt x="13716" y="25907"/>
                </a:lnTo>
                <a:lnTo>
                  <a:pt x="12954" y="25907"/>
                </a:lnTo>
                <a:lnTo>
                  <a:pt x="12192" y="27431"/>
                </a:lnTo>
                <a:lnTo>
                  <a:pt x="12954" y="28955"/>
                </a:lnTo>
                <a:lnTo>
                  <a:pt x="16112" y="34714"/>
                </a:lnTo>
                <a:lnTo>
                  <a:pt x="20010" y="32588"/>
                </a:lnTo>
                <a:lnTo>
                  <a:pt x="16763" y="26669"/>
                </a:lnTo>
                <a:lnTo>
                  <a:pt x="16763" y="25145"/>
                </a:lnTo>
                <a:close/>
              </a:path>
              <a:path w="163195" h="299085">
                <a:moveTo>
                  <a:pt x="33654" y="25145"/>
                </a:moveTo>
                <a:lnTo>
                  <a:pt x="16763" y="25145"/>
                </a:lnTo>
                <a:lnTo>
                  <a:pt x="16763" y="26669"/>
                </a:lnTo>
                <a:lnTo>
                  <a:pt x="20010" y="32588"/>
                </a:lnTo>
                <a:lnTo>
                  <a:pt x="33654" y="2514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025391" y="6697185"/>
            <a:ext cx="169545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050" spc="-40" i="1">
                <a:latin typeface="Tahoma"/>
                <a:cs typeface="Tahoma"/>
              </a:rPr>
              <a:t>M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200" spc="-30">
                <a:latin typeface="Tahoma"/>
                <a:cs typeface="Tahoma"/>
              </a:rPr>
              <a:t>|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+ </a:t>
            </a:r>
            <a:r>
              <a:rPr dirty="0" sz="1200" spc="-5">
                <a:latin typeface="Tahoma"/>
                <a:cs typeface="Tahoma"/>
              </a:rPr>
              <a:t>-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</a:t>
            </a:r>
            <a:r>
              <a:rPr dirty="0" sz="1200" spc="-5">
                <a:latin typeface="Tahoma"/>
                <a:cs typeface="Tahoma"/>
              </a:rPr>
              <a:t>| =| </a:t>
            </a:r>
            <a:r>
              <a:rPr dirty="0" sz="1250" spc="-30" i="1">
                <a:latin typeface="Symbol"/>
                <a:cs typeface="Symbol"/>
              </a:rPr>
              <a:t>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45" b="1" i="1">
                <a:latin typeface="Tahoma"/>
                <a:cs typeface="Tahoma"/>
              </a:rPr>
              <a:t>w</a:t>
            </a:r>
            <a:r>
              <a:rPr dirty="0" sz="1250" spc="-130" b="1" i="1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|=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42003" y="641375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99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91534" y="6405371"/>
            <a:ext cx="257810" cy="208279"/>
          </a:xfrm>
          <a:custGeom>
            <a:avLst/>
            <a:gdLst/>
            <a:ahLst/>
            <a:cxnLst/>
            <a:rect l="l" t="t" r="r" b="b"/>
            <a:pathLst>
              <a:path w="257810" h="208279">
                <a:moveTo>
                  <a:pt x="0" y="208025"/>
                </a:moveTo>
                <a:lnTo>
                  <a:pt x="257556" y="208025"/>
                </a:lnTo>
                <a:lnTo>
                  <a:pt x="257556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891534" y="6406134"/>
            <a:ext cx="258445" cy="208279"/>
          </a:xfrm>
          <a:prstGeom prst="rect">
            <a:avLst/>
          </a:prstGeom>
          <a:ln w="9525">
            <a:solidFill>
              <a:srgbClr val="9901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075"/>
              </a:lnSpc>
            </a:pPr>
            <a:r>
              <a:rPr dirty="0" baseline="-18518" sz="1575" spc="-37" b="1" i="1">
                <a:solidFill>
                  <a:srgbClr val="9A009A"/>
                </a:solidFill>
                <a:latin typeface="Tahoma"/>
                <a:cs typeface="Tahoma"/>
              </a:rPr>
              <a:t>x</a:t>
            </a:r>
            <a:r>
              <a:rPr dirty="0" sz="850" spc="-25" i="1">
                <a:solidFill>
                  <a:srgbClr val="9A009A"/>
                </a:solidFill>
                <a:latin typeface="Tahoma"/>
                <a:cs typeface="Tahoma"/>
              </a:rPr>
              <a:t>-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94938" y="61325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49802" y="5913120"/>
            <a:ext cx="258445" cy="208279"/>
          </a:xfrm>
          <a:custGeom>
            <a:avLst/>
            <a:gdLst/>
            <a:ahLst/>
            <a:cxnLst/>
            <a:rect l="l" t="t" r="r" b="b"/>
            <a:pathLst>
              <a:path w="258445" h="208279">
                <a:moveTo>
                  <a:pt x="0" y="208025"/>
                </a:moveTo>
                <a:lnTo>
                  <a:pt x="258317" y="208025"/>
                </a:lnTo>
                <a:lnTo>
                  <a:pt x="258317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750564" y="5913882"/>
            <a:ext cx="257810" cy="208279"/>
          </a:xfrm>
          <a:prstGeom prst="rect">
            <a:avLst/>
          </a:prstGeom>
          <a:ln w="9525">
            <a:solidFill>
              <a:srgbClr val="CC34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075"/>
              </a:lnSpc>
            </a:pPr>
            <a:r>
              <a:rPr dirty="0" baseline="-18518" sz="1575" spc="-52" b="1" i="1">
                <a:solidFill>
                  <a:srgbClr val="CC3300"/>
                </a:solidFill>
                <a:latin typeface="Tahoma"/>
                <a:cs typeface="Tahoma"/>
              </a:rPr>
              <a:t>x</a:t>
            </a:r>
            <a:r>
              <a:rPr dirty="0" sz="850" spc="-35" i="1">
                <a:solidFill>
                  <a:srgbClr val="CC3300"/>
                </a:solidFill>
                <a:latin typeface="Tahoma"/>
                <a:cs typeface="Tahoma"/>
              </a:rPr>
              <a:t>+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308860" y="8388095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 h="0">
                <a:moveTo>
                  <a:pt x="0" y="0"/>
                </a:moveTo>
                <a:lnTo>
                  <a:pt x="332231" y="0"/>
                </a:lnTo>
              </a:path>
            </a:pathLst>
          </a:custGeom>
          <a:ln w="73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321051" y="8093209"/>
            <a:ext cx="314325" cy="52705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140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295"/>
              </a:spcBef>
            </a:pPr>
            <a:r>
              <a:rPr dirty="0" sz="1400" spc="-5" b="1">
                <a:latin typeface="Times New Roman"/>
                <a:cs typeface="Times New Roman"/>
              </a:rPr>
              <a:t>w.w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47495" y="8242490"/>
            <a:ext cx="23050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λ</a:t>
            </a:r>
            <a:r>
              <a:rPr dirty="0" sz="1400" spc="-95" i="1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76750" y="7655814"/>
            <a:ext cx="24765" cy="13970"/>
          </a:xfrm>
          <a:custGeom>
            <a:avLst/>
            <a:gdLst/>
            <a:ahLst/>
            <a:cxnLst/>
            <a:rect l="l" t="t" r="r" b="b"/>
            <a:pathLst>
              <a:path w="24764" h="13970">
                <a:moveTo>
                  <a:pt x="0" y="13716"/>
                </a:moveTo>
                <a:lnTo>
                  <a:pt x="24384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01134" y="7659623"/>
            <a:ext cx="34290" cy="62865"/>
          </a:xfrm>
          <a:custGeom>
            <a:avLst/>
            <a:gdLst/>
            <a:ahLst/>
            <a:cxnLst/>
            <a:rect l="l" t="t" r="r" b="b"/>
            <a:pathLst>
              <a:path w="34289" h="62865">
                <a:moveTo>
                  <a:pt x="0" y="0"/>
                </a:moveTo>
                <a:lnTo>
                  <a:pt x="34289" y="62483"/>
                </a:lnTo>
              </a:path>
            </a:pathLst>
          </a:custGeom>
          <a:ln w="15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39234" y="7535418"/>
            <a:ext cx="379730" cy="186690"/>
          </a:xfrm>
          <a:custGeom>
            <a:avLst/>
            <a:gdLst/>
            <a:ahLst/>
            <a:cxnLst/>
            <a:rect l="l" t="t" r="r" b="b"/>
            <a:pathLst>
              <a:path w="379729" h="186690">
                <a:moveTo>
                  <a:pt x="0" y="186689"/>
                </a:moveTo>
                <a:lnTo>
                  <a:pt x="44957" y="0"/>
                </a:lnTo>
                <a:lnTo>
                  <a:pt x="379475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62450" y="7782306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150358" y="7929371"/>
            <a:ext cx="24130" cy="13970"/>
          </a:xfrm>
          <a:custGeom>
            <a:avLst/>
            <a:gdLst/>
            <a:ahLst/>
            <a:cxnLst/>
            <a:rect l="l" t="t" r="r" b="b"/>
            <a:pathLst>
              <a:path w="24129" h="13970">
                <a:moveTo>
                  <a:pt x="0" y="13715"/>
                </a:moveTo>
                <a:lnTo>
                  <a:pt x="23621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173979" y="7933181"/>
            <a:ext cx="34290" cy="63500"/>
          </a:xfrm>
          <a:custGeom>
            <a:avLst/>
            <a:gdLst/>
            <a:ahLst/>
            <a:cxnLst/>
            <a:rect l="l" t="t" r="r" b="b"/>
            <a:pathLst>
              <a:path w="34289" h="63500">
                <a:moveTo>
                  <a:pt x="0" y="0"/>
                </a:moveTo>
                <a:lnTo>
                  <a:pt x="34290" y="63246"/>
                </a:lnTo>
              </a:path>
            </a:pathLst>
          </a:custGeom>
          <a:ln w="15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212079" y="7808976"/>
            <a:ext cx="379730" cy="187960"/>
          </a:xfrm>
          <a:custGeom>
            <a:avLst/>
            <a:gdLst/>
            <a:ahLst/>
            <a:cxnLst/>
            <a:rect l="l" t="t" r="r" b="b"/>
            <a:pathLst>
              <a:path w="379729" h="187959">
                <a:moveTo>
                  <a:pt x="0" y="187451"/>
                </a:moveTo>
                <a:lnTo>
                  <a:pt x="44958" y="0"/>
                </a:lnTo>
                <a:lnTo>
                  <a:pt x="379475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130546" y="7782306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269224" y="7461446"/>
            <a:ext cx="320675" cy="5746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515"/>
              </a:spcBef>
            </a:pPr>
            <a:r>
              <a:rPr dirty="0" sz="145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dirty="0" sz="1450" b="1">
                <a:latin typeface="Times New Roman"/>
                <a:cs typeface="Times New Roman"/>
              </a:rPr>
              <a:t>w</a:t>
            </a:r>
            <a:r>
              <a:rPr dirty="0" sz="1450" spc="-50">
                <a:latin typeface="Times New Roman"/>
                <a:cs typeface="Times New Roman"/>
              </a:rPr>
              <a:t>.</a:t>
            </a:r>
            <a:r>
              <a:rPr dirty="0" sz="1450" spc="5" b="1">
                <a:latin typeface="Times New Roman"/>
                <a:cs typeface="Times New Roman"/>
              </a:rPr>
              <a:t>w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74632" y="7474408"/>
            <a:ext cx="541655" cy="548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marR="5080" indent="-118745">
              <a:lnSpc>
                <a:spcPct val="118300"/>
              </a:lnSpc>
              <a:spcBef>
                <a:spcPts val="95"/>
              </a:spcBef>
              <a:tabLst>
                <a:tab pos="220345" algn="l"/>
              </a:tabLst>
            </a:pPr>
            <a:r>
              <a:rPr dirty="0" sz="1450">
                <a:latin typeface="Times New Roman"/>
                <a:cs typeface="Times New Roman"/>
              </a:rPr>
              <a:t>2</a:t>
            </a:r>
            <a:r>
              <a:rPr dirty="0" sz="1450">
                <a:latin typeface="Times New Roman"/>
                <a:cs typeface="Times New Roman"/>
              </a:rPr>
              <a:t>		</a:t>
            </a:r>
            <a:r>
              <a:rPr dirty="0" sz="1450" b="1">
                <a:latin typeface="Times New Roman"/>
                <a:cs typeface="Times New Roman"/>
              </a:rPr>
              <a:t>w</a:t>
            </a:r>
            <a:r>
              <a:rPr dirty="0" sz="1450" spc="-50">
                <a:latin typeface="Times New Roman"/>
                <a:cs typeface="Times New Roman"/>
              </a:rPr>
              <a:t>.</a:t>
            </a:r>
            <a:r>
              <a:rPr dirty="0" sz="1450" b="1">
                <a:latin typeface="Times New Roman"/>
                <a:cs typeface="Times New Roman"/>
              </a:rPr>
              <a:t>w  </a:t>
            </a:r>
            <a:r>
              <a:rPr dirty="0" sz="1450" spc="-15" b="1">
                <a:latin typeface="Times New Roman"/>
                <a:cs typeface="Times New Roman"/>
              </a:rPr>
              <a:t>w</a:t>
            </a:r>
            <a:r>
              <a:rPr dirty="0" sz="1450" spc="-15">
                <a:latin typeface="Times New Roman"/>
                <a:cs typeface="Times New Roman"/>
              </a:rPr>
              <a:t>.</a:t>
            </a:r>
            <a:r>
              <a:rPr dirty="0" sz="1450" spc="-15" b="1">
                <a:latin typeface="Times New Roman"/>
                <a:cs typeface="Times New Roman"/>
              </a:rPr>
              <a:t>w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83476" y="7630910"/>
            <a:ext cx="11493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14611" y="7630910"/>
            <a:ext cx="11493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975097" y="7216902"/>
            <a:ext cx="24130" cy="13335"/>
          </a:xfrm>
          <a:custGeom>
            <a:avLst/>
            <a:gdLst/>
            <a:ahLst/>
            <a:cxnLst/>
            <a:rect l="l" t="t" r="r" b="b"/>
            <a:pathLst>
              <a:path w="24129" h="13334">
                <a:moveTo>
                  <a:pt x="0" y="12954"/>
                </a:moveTo>
                <a:lnTo>
                  <a:pt x="23622" y="0"/>
                </a:lnTo>
              </a:path>
            </a:pathLst>
          </a:custGeom>
          <a:ln w="7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98720" y="7220711"/>
            <a:ext cx="34290" cy="62865"/>
          </a:xfrm>
          <a:custGeom>
            <a:avLst/>
            <a:gdLst/>
            <a:ahLst/>
            <a:cxnLst/>
            <a:rect l="l" t="t" r="r" b="b"/>
            <a:pathLst>
              <a:path w="34289" h="62865">
                <a:moveTo>
                  <a:pt x="0" y="0"/>
                </a:moveTo>
                <a:lnTo>
                  <a:pt x="34289" y="62484"/>
                </a:lnTo>
              </a:path>
            </a:pathLst>
          </a:custGeom>
          <a:ln w="15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036820" y="7096506"/>
            <a:ext cx="379730" cy="186690"/>
          </a:xfrm>
          <a:custGeom>
            <a:avLst/>
            <a:gdLst/>
            <a:ahLst/>
            <a:cxnLst/>
            <a:rect l="l" t="t" r="r" b="b"/>
            <a:pathLst>
              <a:path w="379729" h="186690">
                <a:moveTo>
                  <a:pt x="0" y="186690"/>
                </a:moveTo>
                <a:lnTo>
                  <a:pt x="45719" y="0"/>
                </a:lnTo>
                <a:lnTo>
                  <a:pt x="379475" y="0"/>
                </a:lnTo>
              </a:path>
            </a:pathLst>
          </a:custGeom>
          <a:ln w="7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147579" y="7075025"/>
            <a:ext cx="126682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46150" algn="l"/>
              </a:tabLst>
            </a:pPr>
            <a:r>
              <a:rPr dirty="0" sz="1450">
                <a:latin typeface="Symbol"/>
                <a:cs typeface="Symbol"/>
              </a:rPr>
              <a:t>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i="1">
                <a:latin typeface="Times New Roman"/>
                <a:cs typeface="Times New Roman"/>
              </a:rPr>
              <a:t>λ</a:t>
            </a:r>
            <a:r>
              <a:rPr dirty="0" sz="1450" spc="-100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|</a:t>
            </a:r>
            <a:r>
              <a:rPr dirty="0" sz="1450" spc="-85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w</a:t>
            </a:r>
            <a:r>
              <a:rPr dirty="0" sz="1450" spc="-70" b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|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>
                <a:latin typeface="Symbol"/>
                <a:cs typeface="Symbol"/>
              </a:rPr>
              <a:t>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i="1">
                <a:latin typeface="Times New Roman"/>
                <a:cs typeface="Times New Roman"/>
              </a:rPr>
              <a:t>λ</a:t>
            </a:r>
            <a:r>
              <a:rPr dirty="0" sz="1450" i="1">
                <a:latin typeface="Times New Roman"/>
                <a:cs typeface="Times New Roman"/>
              </a:rPr>
              <a:t>	</a:t>
            </a:r>
            <a:r>
              <a:rPr dirty="0" sz="1450" spc="-5" b="1">
                <a:latin typeface="Times New Roman"/>
                <a:cs typeface="Times New Roman"/>
              </a:rPr>
              <a:t>w</a:t>
            </a:r>
            <a:r>
              <a:rPr dirty="0" sz="1450" spc="-50">
                <a:latin typeface="Times New Roman"/>
                <a:cs typeface="Times New Roman"/>
              </a:rPr>
              <a:t>.</a:t>
            </a:r>
            <a:r>
              <a:rPr dirty="0" sz="1450" b="1">
                <a:latin typeface="Times New Roman"/>
                <a:cs typeface="Times New Roman"/>
              </a:rPr>
              <a:t>w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554217" y="6087617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10" h="8889">
                <a:moveTo>
                  <a:pt x="0" y="8382"/>
                </a:moveTo>
                <a:lnTo>
                  <a:pt x="16002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570220" y="6089903"/>
            <a:ext cx="22860" cy="41910"/>
          </a:xfrm>
          <a:custGeom>
            <a:avLst/>
            <a:gdLst/>
            <a:ahLst/>
            <a:cxnLst/>
            <a:rect l="l" t="t" r="r" b="b"/>
            <a:pathLst>
              <a:path w="22860" h="41910">
                <a:moveTo>
                  <a:pt x="0" y="0"/>
                </a:moveTo>
                <a:lnTo>
                  <a:pt x="22859" y="41910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595365" y="6006846"/>
            <a:ext cx="253365" cy="125095"/>
          </a:xfrm>
          <a:custGeom>
            <a:avLst/>
            <a:gdLst/>
            <a:ahLst/>
            <a:cxnLst/>
            <a:rect l="l" t="t" r="r" b="b"/>
            <a:pathLst>
              <a:path w="253364" h="125095">
                <a:moveTo>
                  <a:pt x="0" y="124967"/>
                </a:moveTo>
                <a:lnTo>
                  <a:pt x="30480" y="0"/>
                </a:lnTo>
                <a:lnTo>
                  <a:pt x="252984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2222500" y="5441695"/>
            <a:ext cx="3674110" cy="720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Computing the margin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width</a:t>
            </a:r>
            <a:endParaRPr sz="2000">
              <a:latin typeface="Tahoma"/>
              <a:cs typeface="Tahoma"/>
            </a:endParaRPr>
          </a:p>
          <a:p>
            <a:pPr marL="2066289">
              <a:lnSpc>
                <a:spcPts val="1019"/>
              </a:lnSpc>
              <a:spcBef>
                <a:spcPts val="1155"/>
              </a:spcBef>
            </a:pPr>
            <a:r>
              <a:rPr dirty="0" sz="1050" spc="-40" i="1">
                <a:latin typeface="Tahoma"/>
                <a:cs typeface="Tahoma"/>
              </a:rPr>
              <a:t>M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00">
                <a:latin typeface="Tahoma"/>
                <a:cs typeface="Tahoma"/>
              </a:rPr>
              <a:t>Margin Width =</a:t>
            </a:r>
            <a:r>
              <a:rPr dirty="0" u="sng" baseline="41666" sz="1500" spc="3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baseline="43859" sz="142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baseline="43859" sz="1425" spc="5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baseline="43859" sz="1425">
              <a:latin typeface="Times New Roman"/>
              <a:cs typeface="Times New Roman"/>
            </a:endParaRPr>
          </a:p>
          <a:p>
            <a:pPr algn="r" marR="50165">
              <a:lnSpc>
                <a:spcPts val="900"/>
              </a:lnSpc>
            </a:pPr>
            <a:r>
              <a:rPr dirty="0" sz="950" spc="5" b="1">
                <a:latin typeface="Times New Roman"/>
                <a:cs typeface="Times New Roman"/>
              </a:rPr>
              <a:t>w</a:t>
            </a:r>
            <a:r>
              <a:rPr dirty="0" sz="950" spc="-25">
                <a:latin typeface="Times New Roman"/>
                <a:cs typeface="Times New Roman"/>
              </a:rPr>
              <a:t>.</a:t>
            </a:r>
            <a:r>
              <a:rPr dirty="0" sz="950" spc="15" b="1">
                <a:latin typeface="Times New Roman"/>
                <a:cs typeface="Times New Roman"/>
              </a:rPr>
              <a:t>w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920" y="2756637"/>
            <a:ext cx="4324985" cy="1837689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Tahoma"/>
                <a:cs typeface="Tahoma"/>
              </a:rPr>
              <a:t>Given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guess of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and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00" spc="-5">
                <a:latin typeface="Tahoma"/>
                <a:cs typeface="Tahoma"/>
              </a:rPr>
              <a:t>we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can</a:t>
            </a:r>
            <a:endParaRPr sz="1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172085" algn="l"/>
              </a:tabLst>
            </a:pPr>
            <a:r>
              <a:rPr dirty="0" sz="1200" spc="-5">
                <a:latin typeface="Tahoma"/>
                <a:cs typeface="Tahoma"/>
              </a:rPr>
              <a:t>Compute whether </a:t>
            </a:r>
            <a:r>
              <a:rPr dirty="0" sz="1200">
                <a:latin typeface="Tahoma"/>
                <a:cs typeface="Tahoma"/>
              </a:rPr>
              <a:t>all </a:t>
            </a:r>
            <a:r>
              <a:rPr dirty="0" sz="1200" spc="-5">
                <a:latin typeface="Tahoma"/>
                <a:cs typeface="Tahoma"/>
              </a:rPr>
              <a:t>data points </a:t>
            </a: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the correct</a:t>
            </a:r>
            <a:r>
              <a:rPr dirty="0" sz="1200" spc="6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half-planes</a:t>
            </a:r>
            <a:endParaRPr sz="1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172085" algn="l"/>
              </a:tabLst>
            </a:pPr>
            <a:r>
              <a:rPr dirty="0" sz="1200" spc="-5">
                <a:latin typeface="Tahoma"/>
                <a:cs typeface="Tahoma"/>
              </a:rPr>
              <a:t>Compute the width of the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margin</a:t>
            </a:r>
            <a:endParaRPr sz="1200">
              <a:latin typeface="Tahoma"/>
              <a:cs typeface="Tahoma"/>
            </a:endParaRPr>
          </a:p>
          <a:p>
            <a:pPr marL="171450" marR="239395" indent="-171450">
              <a:lnSpc>
                <a:spcPct val="96100"/>
              </a:lnSpc>
              <a:spcBef>
                <a:spcPts val="345"/>
              </a:spcBef>
            </a:pPr>
            <a:r>
              <a:rPr dirty="0" sz="1200" spc="-5">
                <a:latin typeface="Tahoma"/>
                <a:cs typeface="Tahoma"/>
              </a:rPr>
              <a:t>So now we just need to write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program to search the </a:t>
            </a:r>
            <a:r>
              <a:rPr dirty="0" sz="1200" spc="-10">
                <a:latin typeface="Tahoma"/>
                <a:cs typeface="Tahoma"/>
              </a:rPr>
              <a:t>space  </a:t>
            </a:r>
            <a:r>
              <a:rPr dirty="0" sz="1200" spc="-5">
                <a:latin typeface="Tahoma"/>
                <a:cs typeface="Tahoma"/>
              </a:rPr>
              <a:t>of </a:t>
            </a:r>
            <a:r>
              <a:rPr dirty="0" sz="1200" spc="-5" b="1">
                <a:latin typeface="Tahoma"/>
                <a:cs typeface="Tahoma"/>
              </a:rPr>
              <a:t>w</a:t>
            </a:r>
            <a:r>
              <a:rPr dirty="0" sz="1200" spc="-5">
                <a:latin typeface="Tahoma"/>
                <a:cs typeface="Tahoma"/>
              </a:rPr>
              <a:t>’s </a:t>
            </a:r>
            <a:r>
              <a:rPr dirty="0" sz="1200">
                <a:latin typeface="Tahoma"/>
                <a:cs typeface="Tahoma"/>
              </a:rPr>
              <a:t>and </a:t>
            </a:r>
            <a:r>
              <a:rPr dirty="0" sz="1250" spc="-15" i="1">
                <a:latin typeface="Tahoma"/>
                <a:cs typeface="Tahoma"/>
              </a:rPr>
              <a:t>b</a:t>
            </a:r>
            <a:r>
              <a:rPr dirty="0" sz="1200" spc="-15">
                <a:latin typeface="Tahoma"/>
                <a:cs typeface="Tahoma"/>
              </a:rPr>
              <a:t>’s </a:t>
            </a:r>
            <a:r>
              <a:rPr dirty="0" sz="1200" spc="-5">
                <a:latin typeface="Tahoma"/>
                <a:cs typeface="Tahoma"/>
              </a:rPr>
              <a:t>to find the widest margin that matches all  the datapoints. </a:t>
            </a:r>
            <a:r>
              <a:rPr dirty="0" sz="1250" spc="-35" i="1">
                <a:solidFill>
                  <a:srgbClr val="009A00"/>
                </a:solidFill>
                <a:latin typeface="Tahoma"/>
                <a:cs typeface="Tahoma"/>
              </a:rPr>
              <a:t>How?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r>
              <a:rPr dirty="0" sz="1200" spc="-5">
                <a:solidFill>
                  <a:srgbClr val="009A00"/>
                </a:solidFill>
                <a:latin typeface="Tahoma"/>
                <a:cs typeface="Tahoma"/>
              </a:rPr>
              <a:t>Gradient descent? Simulated Annealing? Matrix</a:t>
            </a:r>
            <a:r>
              <a:rPr dirty="0" sz="1200" spc="55">
                <a:solidFill>
                  <a:srgbClr val="009A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9A00"/>
                </a:solidFill>
                <a:latin typeface="Tahoma"/>
                <a:cs typeface="Tahoma"/>
              </a:rPr>
              <a:t>Inversion?</a:t>
            </a:r>
            <a:endParaRPr sz="1200">
              <a:latin typeface="Tahoma"/>
              <a:cs typeface="Tahoma"/>
            </a:endParaRPr>
          </a:p>
          <a:p>
            <a:pPr marL="171450">
              <a:lnSpc>
                <a:spcPct val="100000"/>
              </a:lnSpc>
            </a:pPr>
            <a:r>
              <a:rPr dirty="0" sz="1200" spc="-5">
                <a:solidFill>
                  <a:srgbClr val="009A00"/>
                </a:solidFill>
                <a:latin typeface="Tahoma"/>
                <a:cs typeface="Tahoma"/>
              </a:rPr>
              <a:t>EM? Newton’s</a:t>
            </a:r>
            <a:r>
              <a:rPr dirty="0" sz="1200">
                <a:solidFill>
                  <a:srgbClr val="009A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9A00"/>
                </a:solidFill>
                <a:latin typeface="Tahoma"/>
                <a:cs typeface="Tahoma"/>
              </a:rPr>
              <a:t>Method?</a:t>
            </a:r>
            <a:endParaRPr sz="12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530"/>
              </a:spcBef>
              <a:tabLst>
                <a:tab pos="315722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25495" y="1746504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8648" y="1892045"/>
            <a:ext cx="1327785" cy="666750"/>
          </a:xfrm>
          <a:custGeom>
            <a:avLst/>
            <a:gdLst/>
            <a:ahLst/>
            <a:cxnLst/>
            <a:rect l="l" t="t" r="r" b="b"/>
            <a:pathLst>
              <a:path w="1327785" h="666750">
                <a:moveTo>
                  <a:pt x="0" y="666750"/>
                </a:moveTo>
                <a:lnTo>
                  <a:pt x="1327403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70276" y="2036826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4">
                <a:moveTo>
                  <a:pt x="0" y="665988"/>
                </a:moveTo>
                <a:lnTo>
                  <a:pt x="1328165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20040000">
            <a:off x="2628135" y="1879180"/>
            <a:ext cx="11513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baseline="2777" sz="1500" spc="-8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+1”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 rot="20040000">
            <a:off x="3201616" y="1977041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5981" y="2163194"/>
            <a:ext cx="375920" cy="29146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baseline="-52777" sz="1500" spc="-337">
                <a:solidFill>
                  <a:srgbClr val="3333CC"/>
                </a:solidFill>
                <a:latin typeface="Tahoma"/>
                <a:cs typeface="Tahoma"/>
              </a:rPr>
              <a:t>s</a:t>
            </a:r>
            <a:r>
              <a:rPr dirty="0" baseline="-36111" sz="1500" spc="-337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-8333" sz="1500" spc="-337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1000" spc="-225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 rot="20040000">
            <a:off x="4102080" y="2157731"/>
            <a:ext cx="138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 rot="20040000">
            <a:off x="3167834" y="2478411"/>
            <a:ext cx="71631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3333CC"/>
                </a:solidFill>
                <a:latin typeface="Tahoma"/>
                <a:cs typeface="Tahoma"/>
              </a:rPr>
              <a:t>t</a:t>
            </a:r>
            <a:r>
              <a:rPr dirty="0" baseline="2777" sz="1500" spc="-67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3333CC"/>
                </a:solidFill>
                <a:latin typeface="Tahoma"/>
                <a:cs typeface="Tahoma"/>
              </a:rPr>
              <a:t>Clas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 rot="20040000">
            <a:off x="3699205" y="2488331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 rot="19860000">
            <a:off x="2473313" y="2475963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 rot="19860000">
            <a:off x="2550283" y="2610839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 rot="19860000">
            <a:off x="2608992" y="2733525"/>
            <a:ext cx="380261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+b=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70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85665" y="1735073"/>
            <a:ext cx="163195" cy="299085"/>
          </a:xfrm>
          <a:custGeom>
            <a:avLst/>
            <a:gdLst/>
            <a:ahLst/>
            <a:cxnLst/>
            <a:rect l="l" t="t" r="r" b="b"/>
            <a:pathLst>
              <a:path w="163195" h="299085">
                <a:moveTo>
                  <a:pt x="143379" y="266702"/>
                </a:moveTo>
                <a:lnTo>
                  <a:pt x="128016" y="275081"/>
                </a:lnTo>
                <a:lnTo>
                  <a:pt x="163068" y="298703"/>
                </a:lnTo>
                <a:lnTo>
                  <a:pt x="162153" y="273557"/>
                </a:lnTo>
                <a:lnTo>
                  <a:pt x="146304" y="273557"/>
                </a:lnTo>
                <a:lnTo>
                  <a:pt x="146304" y="272033"/>
                </a:lnTo>
                <a:lnTo>
                  <a:pt x="143379" y="266702"/>
                </a:lnTo>
                <a:close/>
              </a:path>
              <a:path w="163195" h="299085">
                <a:moveTo>
                  <a:pt x="147276" y="264576"/>
                </a:moveTo>
                <a:lnTo>
                  <a:pt x="143379" y="266702"/>
                </a:lnTo>
                <a:lnTo>
                  <a:pt x="146304" y="272033"/>
                </a:lnTo>
                <a:lnTo>
                  <a:pt x="146304" y="273557"/>
                </a:lnTo>
                <a:lnTo>
                  <a:pt x="149351" y="273557"/>
                </a:lnTo>
                <a:lnTo>
                  <a:pt x="150113" y="272796"/>
                </a:lnTo>
                <a:lnTo>
                  <a:pt x="150875" y="271272"/>
                </a:lnTo>
                <a:lnTo>
                  <a:pt x="150113" y="269748"/>
                </a:lnTo>
                <a:lnTo>
                  <a:pt x="147276" y="264576"/>
                </a:lnTo>
                <a:close/>
              </a:path>
              <a:path w="163195" h="299085">
                <a:moveTo>
                  <a:pt x="161544" y="256794"/>
                </a:moveTo>
                <a:lnTo>
                  <a:pt x="147276" y="264576"/>
                </a:lnTo>
                <a:lnTo>
                  <a:pt x="150113" y="269748"/>
                </a:lnTo>
                <a:lnTo>
                  <a:pt x="150875" y="271272"/>
                </a:lnTo>
                <a:lnTo>
                  <a:pt x="150113" y="272796"/>
                </a:lnTo>
                <a:lnTo>
                  <a:pt x="149351" y="273557"/>
                </a:lnTo>
                <a:lnTo>
                  <a:pt x="162153" y="273557"/>
                </a:lnTo>
                <a:lnTo>
                  <a:pt x="161544" y="256794"/>
                </a:lnTo>
                <a:close/>
              </a:path>
              <a:path w="163195" h="299085">
                <a:moveTo>
                  <a:pt x="20010" y="32588"/>
                </a:moveTo>
                <a:lnTo>
                  <a:pt x="16112" y="34714"/>
                </a:lnTo>
                <a:lnTo>
                  <a:pt x="143379" y="266702"/>
                </a:lnTo>
                <a:lnTo>
                  <a:pt x="147276" y="264576"/>
                </a:lnTo>
                <a:lnTo>
                  <a:pt x="20010" y="32588"/>
                </a:lnTo>
                <a:close/>
              </a:path>
              <a:path w="163195" h="299085">
                <a:moveTo>
                  <a:pt x="0" y="0"/>
                </a:moveTo>
                <a:lnTo>
                  <a:pt x="1524" y="42672"/>
                </a:lnTo>
                <a:lnTo>
                  <a:pt x="16112" y="34714"/>
                </a:lnTo>
                <a:lnTo>
                  <a:pt x="12954" y="28955"/>
                </a:lnTo>
                <a:lnTo>
                  <a:pt x="12192" y="27431"/>
                </a:lnTo>
                <a:lnTo>
                  <a:pt x="12954" y="25907"/>
                </a:lnTo>
                <a:lnTo>
                  <a:pt x="13716" y="25907"/>
                </a:lnTo>
                <a:lnTo>
                  <a:pt x="15239" y="25146"/>
                </a:lnTo>
                <a:lnTo>
                  <a:pt x="33654" y="25146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195" h="299085">
                <a:moveTo>
                  <a:pt x="16763" y="25146"/>
                </a:moveTo>
                <a:lnTo>
                  <a:pt x="15239" y="25146"/>
                </a:lnTo>
                <a:lnTo>
                  <a:pt x="13716" y="25907"/>
                </a:lnTo>
                <a:lnTo>
                  <a:pt x="12954" y="25907"/>
                </a:lnTo>
                <a:lnTo>
                  <a:pt x="12192" y="27431"/>
                </a:lnTo>
                <a:lnTo>
                  <a:pt x="12954" y="28955"/>
                </a:lnTo>
                <a:lnTo>
                  <a:pt x="16112" y="34714"/>
                </a:lnTo>
                <a:lnTo>
                  <a:pt x="20010" y="32588"/>
                </a:lnTo>
                <a:lnTo>
                  <a:pt x="16763" y="26670"/>
                </a:lnTo>
                <a:lnTo>
                  <a:pt x="16763" y="25146"/>
                </a:lnTo>
                <a:close/>
              </a:path>
              <a:path w="163195" h="299085">
                <a:moveTo>
                  <a:pt x="33654" y="25146"/>
                </a:moveTo>
                <a:lnTo>
                  <a:pt x="16763" y="25146"/>
                </a:lnTo>
                <a:lnTo>
                  <a:pt x="16763" y="26670"/>
                </a:lnTo>
                <a:lnTo>
                  <a:pt x="20010" y="32588"/>
                </a:lnTo>
                <a:lnTo>
                  <a:pt x="33654" y="2514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89297" y="1714375"/>
            <a:ext cx="116205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40" i="1">
                <a:latin typeface="Tahoma"/>
                <a:cs typeface="Tahoma"/>
              </a:rPr>
              <a:t>M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00">
                <a:latin typeface="Tahoma"/>
                <a:cs typeface="Tahoma"/>
              </a:rPr>
              <a:t>Margin Width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42003" y="22364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99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1534" y="2228088"/>
            <a:ext cx="257810" cy="208279"/>
          </a:xfrm>
          <a:custGeom>
            <a:avLst/>
            <a:gdLst/>
            <a:ahLst/>
            <a:cxnLst/>
            <a:rect l="l" t="t" r="r" b="b"/>
            <a:pathLst>
              <a:path w="257810" h="208280">
                <a:moveTo>
                  <a:pt x="0" y="208025"/>
                </a:moveTo>
                <a:lnTo>
                  <a:pt x="257556" y="208025"/>
                </a:lnTo>
                <a:lnTo>
                  <a:pt x="257556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91534" y="2228850"/>
            <a:ext cx="258445" cy="208279"/>
          </a:xfrm>
          <a:prstGeom prst="rect">
            <a:avLst/>
          </a:prstGeom>
          <a:ln w="9525">
            <a:solidFill>
              <a:srgbClr val="9901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075"/>
              </a:lnSpc>
            </a:pPr>
            <a:r>
              <a:rPr dirty="0" baseline="-18518" sz="1575" spc="-37" b="1" i="1">
                <a:solidFill>
                  <a:srgbClr val="9A009A"/>
                </a:solidFill>
                <a:latin typeface="Tahoma"/>
                <a:cs typeface="Tahoma"/>
              </a:rPr>
              <a:t>x</a:t>
            </a:r>
            <a:r>
              <a:rPr dirty="0" sz="850" spc="-25" i="1">
                <a:solidFill>
                  <a:srgbClr val="9A009A"/>
                </a:solidFill>
                <a:latin typeface="Tahoma"/>
                <a:cs typeface="Tahoma"/>
              </a:rPr>
              <a:t>-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94938" y="19552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49802" y="1735835"/>
            <a:ext cx="258445" cy="208279"/>
          </a:xfrm>
          <a:custGeom>
            <a:avLst/>
            <a:gdLst/>
            <a:ahLst/>
            <a:cxnLst/>
            <a:rect l="l" t="t" r="r" b="b"/>
            <a:pathLst>
              <a:path w="258445" h="208280">
                <a:moveTo>
                  <a:pt x="0" y="208025"/>
                </a:moveTo>
                <a:lnTo>
                  <a:pt x="258317" y="208025"/>
                </a:lnTo>
                <a:lnTo>
                  <a:pt x="258317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750564" y="1736598"/>
            <a:ext cx="257810" cy="208279"/>
          </a:xfrm>
          <a:prstGeom prst="rect">
            <a:avLst/>
          </a:prstGeom>
          <a:ln w="9525">
            <a:solidFill>
              <a:srgbClr val="CC34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075"/>
              </a:lnSpc>
            </a:pPr>
            <a:r>
              <a:rPr dirty="0" baseline="-18518" sz="1575" spc="-52" b="1" i="1">
                <a:solidFill>
                  <a:srgbClr val="CC3300"/>
                </a:solidFill>
                <a:latin typeface="Tahoma"/>
                <a:cs typeface="Tahoma"/>
              </a:rPr>
              <a:t>x</a:t>
            </a:r>
            <a:r>
              <a:rPr dirty="0" sz="850" spc="-35" i="1">
                <a:solidFill>
                  <a:srgbClr val="CC3300"/>
                </a:solidFill>
                <a:latin typeface="Tahoma"/>
                <a:cs typeface="Tahoma"/>
              </a:rPr>
              <a:t>+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54217" y="1910333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10" h="8889">
                <a:moveTo>
                  <a:pt x="0" y="8382"/>
                </a:moveTo>
                <a:lnTo>
                  <a:pt x="16002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70220" y="1912620"/>
            <a:ext cx="22860" cy="41910"/>
          </a:xfrm>
          <a:custGeom>
            <a:avLst/>
            <a:gdLst/>
            <a:ahLst/>
            <a:cxnLst/>
            <a:rect l="l" t="t" r="r" b="b"/>
            <a:pathLst>
              <a:path w="22860" h="41910">
                <a:moveTo>
                  <a:pt x="0" y="0"/>
                </a:moveTo>
                <a:lnTo>
                  <a:pt x="22859" y="41909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95365" y="1829561"/>
            <a:ext cx="253365" cy="125095"/>
          </a:xfrm>
          <a:custGeom>
            <a:avLst/>
            <a:gdLst/>
            <a:ahLst/>
            <a:cxnLst/>
            <a:rect l="l" t="t" r="r" b="b"/>
            <a:pathLst>
              <a:path w="253364" h="125094">
                <a:moveTo>
                  <a:pt x="0" y="124968"/>
                </a:moveTo>
                <a:lnTo>
                  <a:pt x="30480" y="0"/>
                </a:lnTo>
                <a:lnTo>
                  <a:pt x="252984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633469" y="1811390"/>
            <a:ext cx="21780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latin typeface="Times New Roman"/>
                <a:cs typeface="Times New Roman"/>
              </a:rPr>
              <a:t>w</a:t>
            </a:r>
            <a:r>
              <a:rPr dirty="0" sz="950" spc="-25">
                <a:latin typeface="Times New Roman"/>
                <a:cs typeface="Times New Roman"/>
              </a:rPr>
              <a:t>.</a:t>
            </a:r>
            <a:r>
              <a:rPr dirty="0" sz="950" spc="15" b="1">
                <a:latin typeface="Times New Roman"/>
                <a:cs typeface="Times New Roman"/>
              </a:rPr>
              <a:t>w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30323" y="1187364"/>
            <a:ext cx="4049395" cy="61531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Learning the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Maximum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Margin</a:t>
            </a:r>
            <a:r>
              <a:rPr dirty="0" sz="1800" spc="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Classifier</a:t>
            </a:r>
            <a:endParaRPr sz="1800">
              <a:latin typeface="Tahoma"/>
              <a:cs typeface="Tahoma"/>
            </a:endParaRPr>
          </a:p>
          <a:p>
            <a:pPr algn="r" marR="13335">
              <a:lnSpc>
                <a:spcPct val="100000"/>
              </a:lnSpc>
              <a:spcBef>
                <a:spcPts val="484"/>
              </a:spcBef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950" spc="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95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60220" y="5374828"/>
            <a:ext cx="4153535" cy="12979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62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Learning via Quadratic</a:t>
            </a:r>
            <a:r>
              <a:rPr dirty="0" sz="2000" spc="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Programming</a:t>
            </a:r>
            <a:endParaRPr sz="2000">
              <a:latin typeface="Tahoma"/>
              <a:cs typeface="Tahoma"/>
            </a:endParaRPr>
          </a:p>
          <a:p>
            <a:pPr marL="171450" marR="320040" indent="-171450">
              <a:lnSpc>
                <a:spcPct val="100000"/>
              </a:lnSpc>
              <a:spcBef>
                <a:spcPts val="365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QP is a well-studied class of optimization  algorithms to maximize a quadratic function of  some real-valued </a:t>
            </a:r>
            <a:r>
              <a:rPr dirty="0" sz="1400">
                <a:latin typeface="Tahoma"/>
                <a:cs typeface="Tahoma"/>
              </a:rPr>
              <a:t>variables </a:t>
            </a:r>
            <a:r>
              <a:rPr dirty="0" sz="1400" spc="-5">
                <a:latin typeface="Tahoma"/>
                <a:cs typeface="Tahoma"/>
              </a:rPr>
              <a:t>subject to linear  constraints.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648" y="1264411"/>
            <a:ext cx="26733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Quadratic</a:t>
            </a:r>
            <a:r>
              <a:rPr dirty="0" sz="20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Programming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5679" y="1757933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17826" y="1825452"/>
            <a:ext cx="68580" cy="146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00" spc="-10" b="1">
                <a:latin typeface="Times New Roman"/>
                <a:cs typeface="Times New Roman"/>
              </a:rPr>
              <a:t>u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6376" y="1471055"/>
            <a:ext cx="447675" cy="511809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90"/>
              </a:spcBef>
            </a:pPr>
            <a:r>
              <a:rPr dirty="0" sz="1350" spc="10" b="1">
                <a:latin typeface="Times New Roman"/>
                <a:cs typeface="Times New Roman"/>
              </a:rPr>
              <a:t>u</a:t>
            </a:r>
            <a:r>
              <a:rPr dirty="0" baseline="41666" sz="1200" spc="15" i="1">
                <a:latin typeface="Times New Roman"/>
                <a:cs typeface="Times New Roman"/>
              </a:rPr>
              <a:t>T</a:t>
            </a:r>
            <a:r>
              <a:rPr dirty="0" baseline="41666" sz="1200" spc="-52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R</a:t>
            </a:r>
            <a:r>
              <a:rPr dirty="0" sz="1350" b="1">
                <a:latin typeface="Times New Roman"/>
                <a:cs typeface="Times New Roman"/>
              </a:rPr>
              <a:t>u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135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8025" y="1610569"/>
            <a:ext cx="68580" cy="146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00" spc="-10" i="1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3372" y="1618881"/>
            <a:ext cx="168084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dirty="0" sz="1000" spc="-5">
                <a:latin typeface="Tahoma"/>
                <a:cs typeface="Tahoma"/>
              </a:rPr>
              <a:t>Find </a:t>
            </a:r>
            <a:r>
              <a:rPr dirty="0" sz="1000" spc="220">
                <a:latin typeface="Tahoma"/>
                <a:cs typeface="Tahoma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arg</a:t>
            </a:r>
            <a:r>
              <a:rPr dirty="0" sz="1350" spc="-1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max	</a:t>
            </a:r>
            <a:r>
              <a:rPr dirty="0" sz="1350" i="1">
                <a:latin typeface="Times New Roman"/>
                <a:cs typeface="Times New Roman"/>
              </a:rPr>
              <a:t>c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d u</a:t>
            </a:r>
            <a:r>
              <a:rPr dirty="0" sz="1350" spc="-140" b="1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0549" y="2143956"/>
            <a:ext cx="2016125" cy="1060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034" marR="30480" indent="8255">
              <a:lnSpc>
                <a:spcPct val="125899"/>
              </a:lnSpc>
              <a:spcBef>
                <a:spcPts val="95"/>
              </a:spcBef>
            </a:pPr>
            <a:r>
              <a:rPr dirty="0" sz="1350" spc="-35" i="1">
                <a:latin typeface="Times New Roman"/>
                <a:cs typeface="Times New Roman"/>
              </a:rPr>
              <a:t>a</a:t>
            </a:r>
            <a:r>
              <a:rPr dirty="0" baseline="-24305" sz="1200" spc="-52">
                <a:latin typeface="Times New Roman"/>
                <a:cs typeface="Times New Roman"/>
              </a:rPr>
              <a:t>11</a:t>
            </a:r>
            <a:r>
              <a:rPr dirty="0" sz="1350" spc="-35" i="1">
                <a:latin typeface="Times New Roman"/>
                <a:cs typeface="Times New Roman"/>
              </a:rPr>
              <a:t>u</a:t>
            </a:r>
            <a:r>
              <a:rPr dirty="0" baseline="-24305" sz="1200" spc="-52">
                <a:latin typeface="Times New Roman"/>
                <a:cs typeface="Times New Roman"/>
              </a:rPr>
              <a:t>1</a:t>
            </a:r>
            <a:r>
              <a:rPr dirty="0" baseline="-24305" sz="1200" spc="135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9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a</a:t>
            </a:r>
            <a:r>
              <a:rPr dirty="0" baseline="-24305" sz="1200" spc="-7">
                <a:latin typeface="Times New Roman"/>
                <a:cs typeface="Times New Roman"/>
              </a:rPr>
              <a:t>12</a:t>
            </a:r>
            <a:r>
              <a:rPr dirty="0" sz="1350" spc="-5" i="1">
                <a:latin typeface="Times New Roman"/>
                <a:cs typeface="Times New Roman"/>
              </a:rPr>
              <a:t>u</a:t>
            </a:r>
            <a:r>
              <a:rPr dirty="0" baseline="-24305" sz="1200" spc="-7">
                <a:latin typeface="Times New Roman"/>
                <a:cs typeface="Times New Roman"/>
              </a:rPr>
              <a:t>2</a:t>
            </a:r>
            <a:r>
              <a:rPr dirty="0" baseline="-24305" sz="1200" spc="232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1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...</a:t>
            </a:r>
            <a:r>
              <a:rPr dirty="0" sz="1350" spc="-195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9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a</a:t>
            </a:r>
            <a:r>
              <a:rPr dirty="0" baseline="-24305" sz="1200" spc="-7">
                <a:latin typeface="Times New Roman"/>
                <a:cs typeface="Times New Roman"/>
              </a:rPr>
              <a:t>1</a:t>
            </a:r>
            <a:r>
              <a:rPr dirty="0" baseline="-24305" sz="1200" spc="-7" i="1">
                <a:latin typeface="Times New Roman"/>
                <a:cs typeface="Times New Roman"/>
              </a:rPr>
              <a:t>m</a:t>
            </a:r>
            <a:r>
              <a:rPr dirty="0" sz="1350" spc="-5" i="1">
                <a:latin typeface="Times New Roman"/>
                <a:cs typeface="Times New Roman"/>
              </a:rPr>
              <a:t>u</a:t>
            </a:r>
            <a:r>
              <a:rPr dirty="0" baseline="-24305" sz="1200" spc="-7" i="1">
                <a:latin typeface="Times New Roman"/>
                <a:cs typeface="Times New Roman"/>
              </a:rPr>
              <a:t>m</a:t>
            </a:r>
            <a:r>
              <a:rPr dirty="0" baseline="-24305" sz="1200" spc="44" i="1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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70" i="1">
                <a:latin typeface="Times New Roman"/>
                <a:cs typeface="Times New Roman"/>
              </a:rPr>
              <a:t>b</a:t>
            </a:r>
            <a:r>
              <a:rPr dirty="0" baseline="-24305" sz="1200" spc="-104">
                <a:latin typeface="Times New Roman"/>
                <a:cs typeface="Times New Roman"/>
              </a:rPr>
              <a:t>1  </a:t>
            </a:r>
            <a:r>
              <a:rPr dirty="0" sz="1350" spc="-20" i="1">
                <a:latin typeface="Times New Roman"/>
                <a:cs typeface="Times New Roman"/>
              </a:rPr>
              <a:t>a</a:t>
            </a:r>
            <a:r>
              <a:rPr dirty="0" baseline="-24305" sz="1200" spc="-30">
                <a:latin typeface="Times New Roman"/>
                <a:cs typeface="Times New Roman"/>
              </a:rPr>
              <a:t>21</a:t>
            </a:r>
            <a:r>
              <a:rPr dirty="0" sz="1350" spc="-20" i="1">
                <a:latin typeface="Times New Roman"/>
                <a:cs typeface="Times New Roman"/>
              </a:rPr>
              <a:t>u</a:t>
            </a:r>
            <a:r>
              <a:rPr dirty="0" baseline="-24305" sz="1200" spc="-30">
                <a:latin typeface="Times New Roman"/>
                <a:cs typeface="Times New Roman"/>
              </a:rPr>
              <a:t>1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a</a:t>
            </a:r>
            <a:r>
              <a:rPr dirty="0" baseline="-24305" sz="1200" spc="15">
                <a:latin typeface="Times New Roman"/>
                <a:cs typeface="Times New Roman"/>
              </a:rPr>
              <a:t>22</a:t>
            </a:r>
            <a:r>
              <a:rPr dirty="0" sz="1350" spc="10" i="1">
                <a:latin typeface="Times New Roman"/>
                <a:cs typeface="Times New Roman"/>
              </a:rPr>
              <a:t>u</a:t>
            </a:r>
            <a:r>
              <a:rPr dirty="0" baseline="-24305" sz="1200" spc="15">
                <a:latin typeface="Times New Roman"/>
                <a:cs typeface="Times New Roman"/>
              </a:rPr>
              <a:t>2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>
                <a:latin typeface="Times New Roman"/>
                <a:cs typeface="Times New Roman"/>
              </a:rPr>
              <a:t> ...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a</a:t>
            </a:r>
            <a:r>
              <a:rPr dirty="0" baseline="-24305" sz="1200" spc="37">
                <a:latin typeface="Times New Roman"/>
                <a:cs typeface="Times New Roman"/>
              </a:rPr>
              <a:t>2</a:t>
            </a:r>
            <a:r>
              <a:rPr dirty="0" baseline="-24305" sz="1200" spc="37" i="1">
                <a:latin typeface="Times New Roman"/>
                <a:cs typeface="Times New Roman"/>
              </a:rPr>
              <a:t>m</a:t>
            </a:r>
            <a:r>
              <a:rPr dirty="0" sz="1350" spc="25" i="1">
                <a:latin typeface="Times New Roman"/>
                <a:cs typeface="Times New Roman"/>
              </a:rPr>
              <a:t>u</a:t>
            </a:r>
            <a:r>
              <a:rPr dirty="0" baseline="-24305" sz="1200" spc="37" i="1">
                <a:latin typeface="Times New Roman"/>
                <a:cs typeface="Times New Roman"/>
              </a:rPr>
              <a:t>m </a:t>
            </a:r>
            <a:r>
              <a:rPr dirty="0" sz="1350">
                <a:latin typeface="Symbol"/>
                <a:cs typeface="Symbol"/>
              </a:rPr>
              <a:t></a:t>
            </a:r>
            <a:r>
              <a:rPr dirty="0" sz="1350" spc="-165">
                <a:latin typeface="Times New Roman"/>
                <a:cs typeface="Times New Roman"/>
              </a:rPr>
              <a:t> </a:t>
            </a:r>
            <a:r>
              <a:rPr dirty="0" sz="1350" spc="-30" i="1">
                <a:latin typeface="Times New Roman"/>
                <a:cs typeface="Times New Roman"/>
              </a:rPr>
              <a:t>b</a:t>
            </a:r>
            <a:r>
              <a:rPr dirty="0" baseline="-24305" sz="1200" spc="-44">
                <a:latin typeface="Times New Roman"/>
                <a:cs typeface="Times New Roman"/>
              </a:rPr>
              <a:t>2</a:t>
            </a:r>
            <a:endParaRPr baseline="-24305" sz="12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415"/>
              </a:spcBef>
            </a:pPr>
            <a:r>
              <a:rPr dirty="0" sz="1350">
                <a:latin typeface="Times New Roman"/>
                <a:cs typeface="Times New Roman"/>
              </a:rPr>
              <a:t>:</a:t>
            </a:r>
            <a:endParaRPr sz="1350">
              <a:latin typeface="Times New Roman"/>
              <a:cs typeface="Times New Roman"/>
            </a:endParaRPr>
          </a:p>
          <a:p>
            <a:pPr algn="ctr" marR="6350">
              <a:lnSpc>
                <a:spcPct val="100000"/>
              </a:lnSpc>
              <a:spcBef>
                <a:spcPts val="415"/>
              </a:spcBef>
            </a:pPr>
            <a:r>
              <a:rPr dirty="0" sz="1350" spc="-25" i="1">
                <a:latin typeface="Times New Roman"/>
                <a:cs typeface="Times New Roman"/>
              </a:rPr>
              <a:t>a</a:t>
            </a:r>
            <a:r>
              <a:rPr dirty="0" baseline="-24305" sz="1200" spc="-37" i="1">
                <a:latin typeface="Times New Roman"/>
                <a:cs typeface="Times New Roman"/>
              </a:rPr>
              <a:t>n</a:t>
            </a:r>
            <a:r>
              <a:rPr dirty="0" baseline="-24305" sz="1200" spc="-37">
                <a:latin typeface="Times New Roman"/>
                <a:cs typeface="Times New Roman"/>
              </a:rPr>
              <a:t>1</a:t>
            </a:r>
            <a:r>
              <a:rPr dirty="0" sz="1350" spc="-25" i="1">
                <a:latin typeface="Times New Roman"/>
                <a:cs typeface="Times New Roman"/>
              </a:rPr>
              <a:t>u</a:t>
            </a:r>
            <a:r>
              <a:rPr dirty="0" baseline="-24305" sz="1200" spc="-37">
                <a:latin typeface="Times New Roman"/>
                <a:cs typeface="Times New Roman"/>
              </a:rPr>
              <a:t>1</a:t>
            </a:r>
            <a:r>
              <a:rPr dirty="0" baseline="-24305" sz="1200" spc="142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9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a</a:t>
            </a:r>
            <a:r>
              <a:rPr dirty="0" baseline="-24305" sz="1200" spc="7" i="1">
                <a:latin typeface="Times New Roman"/>
                <a:cs typeface="Times New Roman"/>
              </a:rPr>
              <a:t>n</a:t>
            </a:r>
            <a:r>
              <a:rPr dirty="0" baseline="-24305" sz="1200" spc="-195" i="1">
                <a:latin typeface="Times New Roman"/>
                <a:cs typeface="Times New Roman"/>
              </a:rPr>
              <a:t> </a:t>
            </a:r>
            <a:r>
              <a:rPr dirty="0" baseline="-24305" sz="1200" spc="22">
                <a:latin typeface="Times New Roman"/>
                <a:cs typeface="Times New Roman"/>
              </a:rPr>
              <a:t>2</a:t>
            </a:r>
            <a:r>
              <a:rPr dirty="0" sz="1350" spc="15" i="1">
                <a:latin typeface="Times New Roman"/>
                <a:cs typeface="Times New Roman"/>
              </a:rPr>
              <a:t>u</a:t>
            </a:r>
            <a:r>
              <a:rPr dirty="0" baseline="-24305" sz="1200" spc="22">
                <a:latin typeface="Times New Roman"/>
                <a:cs typeface="Times New Roman"/>
              </a:rPr>
              <a:t>2</a:t>
            </a:r>
            <a:r>
              <a:rPr dirty="0" baseline="-24305" sz="1200" spc="232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17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...</a:t>
            </a:r>
            <a:r>
              <a:rPr dirty="0" sz="1350" spc="-195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95">
                <a:latin typeface="Times New Roman"/>
                <a:cs typeface="Times New Roman"/>
              </a:rPr>
              <a:t> </a:t>
            </a:r>
            <a:r>
              <a:rPr dirty="0" sz="1350" spc="15" i="1">
                <a:latin typeface="Times New Roman"/>
                <a:cs typeface="Times New Roman"/>
              </a:rPr>
              <a:t>a</a:t>
            </a:r>
            <a:r>
              <a:rPr dirty="0" baseline="-24305" sz="1200" spc="22" i="1">
                <a:latin typeface="Times New Roman"/>
                <a:cs typeface="Times New Roman"/>
              </a:rPr>
              <a:t>nm</a:t>
            </a:r>
            <a:r>
              <a:rPr dirty="0" sz="1350" spc="15" i="1">
                <a:latin typeface="Times New Roman"/>
                <a:cs typeface="Times New Roman"/>
              </a:rPr>
              <a:t>u</a:t>
            </a:r>
            <a:r>
              <a:rPr dirty="0" baseline="-24305" sz="1200" spc="22" i="1">
                <a:latin typeface="Times New Roman"/>
                <a:cs typeface="Times New Roman"/>
              </a:rPr>
              <a:t>m  </a:t>
            </a:r>
            <a:r>
              <a:rPr dirty="0" sz="1350">
                <a:latin typeface="Symbol"/>
                <a:cs typeface="Symbol"/>
              </a:rPr>
              <a:t>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-30" i="1">
                <a:latin typeface="Times New Roman"/>
                <a:cs typeface="Times New Roman"/>
              </a:rPr>
              <a:t>b</a:t>
            </a:r>
            <a:r>
              <a:rPr dirty="0" baseline="-24305" sz="1200" spc="-44" i="1">
                <a:latin typeface="Times New Roman"/>
                <a:cs typeface="Times New Roman"/>
              </a:rPr>
              <a:t>n</a:t>
            </a:r>
            <a:endParaRPr baseline="-24305"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3577" y="3250182"/>
            <a:ext cx="4305300" cy="1343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106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And subject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to</a:t>
            </a:r>
            <a:endParaRPr sz="1000">
              <a:latin typeface="Tahoma"/>
              <a:cs typeface="Tahoma"/>
            </a:endParaRPr>
          </a:p>
          <a:p>
            <a:pPr algn="ctr" marL="105410">
              <a:lnSpc>
                <a:spcPts val="1480"/>
              </a:lnSpc>
            </a:pPr>
            <a:r>
              <a:rPr dirty="0" baseline="14403" sz="2025" spc="-15" i="1">
                <a:latin typeface="Times New Roman"/>
                <a:cs typeface="Times New Roman"/>
              </a:rPr>
              <a:t>a</a:t>
            </a:r>
            <a:r>
              <a:rPr dirty="0" sz="800" spc="-10">
                <a:latin typeface="Times New Roman"/>
                <a:cs typeface="Times New Roman"/>
              </a:rPr>
              <a:t>(</a:t>
            </a:r>
            <a:r>
              <a:rPr dirty="0" sz="800" spc="-10" i="1">
                <a:latin typeface="Times New Roman"/>
                <a:cs typeface="Times New Roman"/>
              </a:rPr>
              <a:t>n</a:t>
            </a:r>
            <a:r>
              <a:rPr dirty="0" sz="800" spc="-10">
                <a:latin typeface="Symbol"/>
                <a:cs typeface="Symbol"/>
              </a:rPr>
              <a:t></a:t>
            </a:r>
            <a:r>
              <a:rPr dirty="0" sz="800" spc="-10">
                <a:latin typeface="Times New Roman"/>
                <a:cs typeface="Times New Roman"/>
              </a:rPr>
              <a:t>1)1</a:t>
            </a:r>
            <a:r>
              <a:rPr dirty="0" baseline="14403" sz="2025" spc="-15" i="1">
                <a:latin typeface="Times New Roman"/>
                <a:cs typeface="Times New Roman"/>
              </a:rPr>
              <a:t>u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135">
                <a:latin typeface="Times New Roman"/>
                <a:cs typeface="Times New Roman"/>
              </a:rPr>
              <a:t> </a:t>
            </a:r>
            <a:r>
              <a:rPr dirty="0" baseline="14403" sz="2025" spc="22" i="1">
                <a:latin typeface="Times New Roman"/>
                <a:cs typeface="Times New Roman"/>
              </a:rPr>
              <a:t>a</a:t>
            </a:r>
            <a:r>
              <a:rPr dirty="0" sz="800" spc="15">
                <a:latin typeface="Times New Roman"/>
                <a:cs typeface="Times New Roman"/>
              </a:rPr>
              <a:t>(</a:t>
            </a:r>
            <a:r>
              <a:rPr dirty="0" sz="800" spc="15" i="1">
                <a:latin typeface="Times New Roman"/>
                <a:cs typeface="Times New Roman"/>
              </a:rPr>
              <a:t>n</a:t>
            </a:r>
            <a:r>
              <a:rPr dirty="0" sz="800" spc="15">
                <a:latin typeface="Symbol"/>
                <a:cs typeface="Symbol"/>
              </a:rPr>
              <a:t></a:t>
            </a:r>
            <a:r>
              <a:rPr dirty="0" sz="800" spc="15">
                <a:latin typeface="Times New Roman"/>
                <a:cs typeface="Times New Roman"/>
              </a:rPr>
              <a:t>1)2</a:t>
            </a:r>
            <a:r>
              <a:rPr dirty="0" baseline="14403" sz="2025" spc="22" i="1">
                <a:latin typeface="Times New Roman"/>
                <a:cs typeface="Times New Roman"/>
              </a:rPr>
              <a:t>u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165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262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Times New Roman"/>
                <a:cs typeface="Times New Roman"/>
              </a:rPr>
              <a:t>...</a:t>
            </a:r>
            <a:r>
              <a:rPr dirty="0" baseline="14403" sz="2025" spc="-292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135">
                <a:latin typeface="Times New Roman"/>
                <a:cs typeface="Times New Roman"/>
              </a:rPr>
              <a:t> </a:t>
            </a:r>
            <a:r>
              <a:rPr dirty="0" baseline="14403" sz="2025" spc="22" i="1">
                <a:latin typeface="Times New Roman"/>
                <a:cs typeface="Times New Roman"/>
              </a:rPr>
              <a:t>a</a:t>
            </a:r>
            <a:r>
              <a:rPr dirty="0" sz="800" spc="15">
                <a:latin typeface="Times New Roman"/>
                <a:cs typeface="Times New Roman"/>
              </a:rPr>
              <a:t>(</a:t>
            </a:r>
            <a:r>
              <a:rPr dirty="0" sz="800" spc="15" i="1">
                <a:latin typeface="Times New Roman"/>
                <a:cs typeface="Times New Roman"/>
              </a:rPr>
              <a:t>n</a:t>
            </a:r>
            <a:r>
              <a:rPr dirty="0" sz="800" spc="15">
                <a:latin typeface="Symbol"/>
                <a:cs typeface="Symbol"/>
              </a:rPr>
              <a:t></a:t>
            </a:r>
            <a:r>
              <a:rPr dirty="0" sz="800" spc="15">
                <a:latin typeface="Times New Roman"/>
                <a:cs typeface="Times New Roman"/>
              </a:rPr>
              <a:t>1)</a:t>
            </a:r>
            <a:r>
              <a:rPr dirty="0" sz="800" spc="15" i="1">
                <a:latin typeface="Times New Roman"/>
                <a:cs typeface="Times New Roman"/>
              </a:rPr>
              <a:t>m</a:t>
            </a:r>
            <a:r>
              <a:rPr dirty="0" baseline="14403" sz="2025" spc="22" i="1">
                <a:latin typeface="Times New Roman"/>
                <a:cs typeface="Times New Roman"/>
              </a:rPr>
              <a:t>u</a:t>
            </a:r>
            <a:r>
              <a:rPr dirty="0" sz="800" spc="15" i="1">
                <a:latin typeface="Times New Roman"/>
                <a:cs typeface="Times New Roman"/>
              </a:rPr>
              <a:t>m</a:t>
            </a:r>
            <a:r>
              <a:rPr dirty="0" sz="800" spc="45" i="1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</a:t>
            </a:r>
            <a:r>
              <a:rPr dirty="0" baseline="14403" sz="2025" spc="-97">
                <a:latin typeface="Times New Roman"/>
                <a:cs typeface="Times New Roman"/>
              </a:rPr>
              <a:t> </a:t>
            </a:r>
            <a:r>
              <a:rPr dirty="0" baseline="14403" sz="2025" spc="-7" i="1">
                <a:latin typeface="Times New Roman"/>
                <a:cs typeface="Times New Roman"/>
              </a:rPr>
              <a:t>b</a:t>
            </a:r>
            <a:r>
              <a:rPr dirty="0" sz="800" spc="-5">
                <a:latin typeface="Times New Roman"/>
                <a:cs typeface="Times New Roman"/>
              </a:rPr>
              <a:t>(</a:t>
            </a:r>
            <a:r>
              <a:rPr dirty="0" sz="800" spc="-5" i="1">
                <a:latin typeface="Times New Roman"/>
                <a:cs typeface="Times New Roman"/>
              </a:rPr>
              <a:t>n</a:t>
            </a:r>
            <a:r>
              <a:rPr dirty="0" sz="800" spc="-5">
                <a:latin typeface="Symbol"/>
                <a:cs typeface="Symbol"/>
              </a:rPr>
              <a:t></a:t>
            </a:r>
            <a:r>
              <a:rPr dirty="0" sz="800" spc="-5">
                <a:latin typeface="Times New Roman"/>
                <a:cs typeface="Times New Roman"/>
              </a:rPr>
              <a:t>1)</a:t>
            </a:r>
            <a:endParaRPr sz="800">
              <a:latin typeface="Times New Roman"/>
              <a:cs typeface="Times New Roman"/>
            </a:endParaRPr>
          </a:p>
          <a:p>
            <a:pPr algn="ctr" marL="105410">
              <a:lnSpc>
                <a:spcPct val="100000"/>
              </a:lnSpc>
              <a:spcBef>
                <a:spcPts val="420"/>
              </a:spcBef>
            </a:pPr>
            <a:r>
              <a:rPr dirty="0" baseline="14403" sz="2025" spc="7" i="1">
                <a:latin typeface="Times New Roman"/>
                <a:cs typeface="Times New Roman"/>
              </a:rPr>
              <a:t>a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5" i="1">
                <a:latin typeface="Times New Roman"/>
                <a:cs typeface="Times New Roman"/>
              </a:rPr>
              <a:t>n</a:t>
            </a:r>
            <a:r>
              <a:rPr dirty="0" sz="800" spc="5">
                <a:latin typeface="Symbol"/>
                <a:cs typeface="Symbol"/>
              </a:rPr>
              <a:t></a:t>
            </a:r>
            <a:r>
              <a:rPr dirty="0" sz="800" spc="5">
                <a:latin typeface="Times New Roman"/>
                <a:cs typeface="Times New Roman"/>
              </a:rPr>
              <a:t>2)1</a:t>
            </a:r>
            <a:r>
              <a:rPr dirty="0" baseline="14403" sz="2025" spc="7" i="1">
                <a:latin typeface="Times New Roman"/>
                <a:cs typeface="Times New Roman"/>
              </a:rPr>
              <a:t>u</a:t>
            </a: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135">
                <a:latin typeface="Times New Roman"/>
                <a:cs typeface="Times New Roman"/>
              </a:rPr>
              <a:t> </a:t>
            </a:r>
            <a:r>
              <a:rPr dirty="0" baseline="14403" sz="2025" spc="44" i="1">
                <a:latin typeface="Times New Roman"/>
                <a:cs typeface="Times New Roman"/>
              </a:rPr>
              <a:t>a</a:t>
            </a:r>
            <a:r>
              <a:rPr dirty="0" sz="800" spc="30">
                <a:latin typeface="Times New Roman"/>
                <a:cs typeface="Times New Roman"/>
              </a:rPr>
              <a:t>(</a:t>
            </a:r>
            <a:r>
              <a:rPr dirty="0" sz="800" spc="30" i="1">
                <a:latin typeface="Times New Roman"/>
                <a:cs typeface="Times New Roman"/>
              </a:rPr>
              <a:t>n</a:t>
            </a:r>
            <a:r>
              <a:rPr dirty="0" sz="800" spc="30">
                <a:latin typeface="Symbol"/>
                <a:cs typeface="Symbol"/>
              </a:rPr>
              <a:t></a:t>
            </a:r>
            <a:r>
              <a:rPr dirty="0" sz="800" spc="30">
                <a:latin typeface="Times New Roman"/>
                <a:cs typeface="Times New Roman"/>
              </a:rPr>
              <a:t>2)2</a:t>
            </a:r>
            <a:r>
              <a:rPr dirty="0" baseline="14403" sz="2025" spc="44" i="1">
                <a:latin typeface="Times New Roman"/>
                <a:cs typeface="Times New Roman"/>
              </a:rPr>
              <a:t>u</a:t>
            </a:r>
            <a:r>
              <a:rPr dirty="0" sz="800" spc="30">
                <a:latin typeface="Times New Roman"/>
                <a:cs typeface="Times New Roman"/>
              </a:rPr>
              <a:t>2</a:t>
            </a:r>
            <a:r>
              <a:rPr dirty="0" sz="800" spc="165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262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Times New Roman"/>
                <a:cs typeface="Times New Roman"/>
              </a:rPr>
              <a:t>...</a:t>
            </a:r>
            <a:r>
              <a:rPr dirty="0" baseline="14403" sz="2025" spc="-292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135">
                <a:latin typeface="Times New Roman"/>
                <a:cs typeface="Times New Roman"/>
              </a:rPr>
              <a:t> </a:t>
            </a:r>
            <a:r>
              <a:rPr dirty="0" baseline="14403" sz="2025" spc="52" i="1">
                <a:latin typeface="Times New Roman"/>
                <a:cs typeface="Times New Roman"/>
              </a:rPr>
              <a:t>a</a:t>
            </a:r>
            <a:r>
              <a:rPr dirty="0" sz="800" spc="35">
                <a:latin typeface="Times New Roman"/>
                <a:cs typeface="Times New Roman"/>
              </a:rPr>
              <a:t>(</a:t>
            </a:r>
            <a:r>
              <a:rPr dirty="0" sz="800" spc="35" i="1">
                <a:latin typeface="Times New Roman"/>
                <a:cs typeface="Times New Roman"/>
              </a:rPr>
              <a:t>n</a:t>
            </a:r>
            <a:r>
              <a:rPr dirty="0" sz="800" spc="35">
                <a:latin typeface="Symbol"/>
                <a:cs typeface="Symbol"/>
              </a:rPr>
              <a:t></a:t>
            </a:r>
            <a:r>
              <a:rPr dirty="0" sz="800" spc="35">
                <a:latin typeface="Times New Roman"/>
                <a:cs typeface="Times New Roman"/>
              </a:rPr>
              <a:t>2)</a:t>
            </a:r>
            <a:r>
              <a:rPr dirty="0" sz="800" spc="35" i="1">
                <a:latin typeface="Times New Roman"/>
                <a:cs typeface="Times New Roman"/>
              </a:rPr>
              <a:t>m</a:t>
            </a:r>
            <a:r>
              <a:rPr dirty="0" baseline="14403" sz="2025" spc="52" i="1">
                <a:latin typeface="Times New Roman"/>
                <a:cs typeface="Times New Roman"/>
              </a:rPr>
              <a:t>u</a:t>
            </a:r>
            <a:r>
              <a:rPr dirty="0" sz="800" spc="35" i="1">
                <a:latin typeface="Times New Roman"/>
                <a:cs typeface="Times New Roman"/>
              </a:rPr>
              <a:t>m</a:t>
            </a:r>
            <a:r>
              <a:rPr dirty="0" sz="800" spc="260" i="1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</a:t>
            </a:r>
            <a:r>
              <a:rPr dirty="0" baseline="14403" sz="2025" spc="-97">
                <a:latin typeface="Times New Roman"/>
                <a:cs typeface="Times New Roman"/>
              </a:rPr>
              <a:t> </a:t>
            </a:r>
            <a:r>
              <a:rPr dirty="0" baseline="14403" sz="2025" spc="30" i="1">
                <a:latin typeface="Times New Roman"/>
                <a:cs typeface="Times New Roman"/>
              </a:rPr>
              <a:t>b</a:t>
            </a:r>
            <a:r>
              <a:rPr dirty="0" sz="800" spc="20">
                <a:latin typeface="Times New Roman"/>
                <a:cs typeface="Times New Roman"/>
              </a:rPr>
              <a:t>(</a:t>
            </a:r>
            <a:r>
              <a:rPr dirty="0" sz="800" spc="20" i="1">
                <a:latin typeface="Times New Roman"/>
                <a:cs typeface="Times New Roman"/>
              </a:rPr>
              <a:t>n</a:t>
            </a:r>
            <a:r>
              <a:rPr dirty="0" sz="800" spc="20">
                <a:latin typeface="Symbol"/>
                <a:cs typeface="Symbol"/>
              </a:rPr>
              <a:t></a:t>
            </a:r>
            <a:r>
              <a:rPr dirty="0" sz="800" spc="20">
                <a:latin typeface="Times New Roman"/>
                <a:cs typeface="Times New Roman"/>
              </a:rPr>
              <a:t>2)</a:t>
            </a:r>
            <a:endParaRPr sz="800">
              <a:latin typeface="Times New Roman"/>
              <a:cs typeface="Times New Roman"/>
            </a:endParaRPr>
          </a:p>
          <a:p>
            <a:pPr algn="ctr" marL="123189">
              <a:lnSpc>
                <a:spcPct val="100000"/>
              </a:lnSpc>
              <a:spcBef>
                <a:spcPts val="75"/>
              </a:spcBef>
            </a:pPr>
            <a:r>
              <a:rPr dirty="0" sz="1350">
                <a:latin typeface="Times New Roman"/>
                <a:cs typeface="Times New Roman"/>
              </a:rPr>
              <a:t>:</a:t>
            </a:r>
            <a:endParaRPr sz="1350">
              <a:latin typeface="Times New Roman"/>
              <a:cs typeface="Times New Roman"/>
            </a:endParaRPr>
          </a:p>
          <a:p>
            <a:pPr algn="ctr" marL="105410">
              <a:lnSpc>
                <a:spcPct val="100000"/>
              </a:lnSpc>
              <a:spcBef>
                <a:spcPts val="755"/>
              </a:spcBef>
            </a:pPr>
            <a:r>
              <a:rPr dirty="0" baseline="14403" sz="2025" spc="7" i="1">
                <a:latin typeface="Times New Roman"/>
                <a:cs typeface="Times New Roman"/>
              </a:rPr>
              <a:t>a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5" i="1">
                <a:latin typeface="Times New Roman"/>
                <a:cs typeface="Times New Roman"/>
              </a:rPr>
              <a:t>n</a:t>
            </a:r>
            <a:r>
              <a:rPr dirty="0" sz="800" spc="5">
                <a:latin typeface="Symbol"/>
                <a:cs typeface="Symbol"/>
              </a:rPr>
              <a:t></a:t>
            </a:r>
            <a:r>
              <a:rPr dirty="0" sz="800" spc="5" i="1">
                <a:latin typeface="Times New Roman"/>
                <a:cs typeface="Times New Roman"/>
              </a:rPr>
              <a:t>e</a:t>
            </a:r>
            <a:r>
              <a:rPr dirty="0" sz="800" spc="5">
                <a:latin typeface="Times New Roman"/>
                <a:cs typeface="Times New Roman"/>
              </a:rPr>
              <a:t>)1</a:t>
            </a:r>
            <a:r>
              <a:rPr dirty="0" baseline="14403" sz="2025" spc="7" i="1">
                <a:latin typeface="Times New Roman"/>
                <a:cs typeface="Times New Roman"/>
              </a:rPr>
              <a:t>u</a:t>
            </a: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105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135">
                <a:latin typeface="Times New Roman"/>
                <a:cs typeface="Times New Roman"/>
              </a:rPr>
              <a:t> </a:t>
            </a:r>
            <a:r>
              <a:rPr dirty="0" baseline="14403" sz="2025" spc="44" i="1">
                <a:latin typeface="Times New Roman"/>
                <a:cs typeface="Times New Roman"/>
              </a:rPr>
              <a:t>a</a:t>
            </a:r>
            <a:r>
              <a:rPr dirty="0" sz="800" spc="30">
                <a:latin typeface="Times New Roman"/>
                <a:cs typeface="Times New Roman"/>
              </a:rPr>
              <a:t>(</a:t>
            </a:r>
            <a:r>
              <a:rPr dirty="0" sz="800" spc="30" i="1">
                <a:latin typeface="Times New Roman"/>
                <a:cs typeface="Times New Roman"/>
              </a:rPr>
              <a:t>n</a:t>
            </a:r>
            <a:r>
              <a:rPr dirty="0" sz="800" spc="30">
                <a:latin typeface="Symbol"/>
                <a:cs typeface="Symbol"/>
              </a:rPr>
              <a:t></a:t>
            </a:r>
            <a:r>
              <a:rPr dirty="0" sz="800" spc="30" i="1">
                <a:latin typeface="Times New Roman"/>
                <a:cs typeface="Times New Roman"/>
              </a:rPr>
              <a:t>e</a:t>
            </a:r>
            <a:r>
              <a:rPr dirty="0" sz="800" spc="30">
                <a:latin typeface="Times New Roman"/>
                <a:cs typeface="Times New Roman"/>
              </a:rPr>
              <a:t>)2</a:t>
            </a:r>
            <a:r>
              <a:rPr dirty="0" baseline="14403" sz="2025" spc="44" i="1">
                <a:latin typeface="Times New Roman"/>
                <a:cs typeface="Times New Roman"/>
              </a:rPr>
              <a:t>u</a:t>
            </a:r>
            <a:r>
              <a:rPr dirty="0" sz="800" spc="30">
                <a:latin typeface="Times New Roman"/>
                <a:cs typeface="Times New Roman"/>
              </a:rPr>
              <a:t>2</a:t>
            </a:r>
            <a:r>
              <a:rPr dirty="0" sz="800" spc="170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262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Times New Roman"/>
                <a:cs typeface="Times New Roman"/>
              </a:rPr>
              <a:t>...</a:t>
            </a:r>
            <a:r>
              <a:rPr dirty="0" baseline="14403" sz="2025" spc="-284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135">
                <a:latin typeface="Times New Roman"/>
                <a:cs typeface="Times New Roman"/>
              </a:rPr>
              <a:t> </a:t>
            </a:r>
            <a:r>
              <a:rPr dirty="0" baseline="14403" sz="2025" spc="44" i="1">
                <a:latin typeface="Times New Roman"/>
                <a:cs typeface="Times New Roman"/>
              </a:rPr>
              <a:t>a</a:t>
            </a:r>
            <a:r>
              <a:rPr dirty="0" sz="800" spc="30">
                <a:latin typeface="Times New Roman"/>
                <a:cs typeface="Times New Roman"/>
              </a:rPr>
              <a:t>(</a:t>
            </a:r>
            <a:r>
              <a:rPr dirty="0" sz="800" spc="30" i="1">
                <a:latin typeface="Times New Roman"/>
                <a:cs typeface="Times New Roman"/>
              </a:rPr>
              <a:t>n</a:t>
            </a:r>
            <a:r>
              <a:rPr dirty="0" sz="800" spc="30">
                <a:latin typeface="Symbol"/>
                <a:cs typeface="Symbol"/>
              </a:rPr>
              <a:t></a:t>
            </a:r>
            <a:r>
              <a:rPr dirty="0" sz="800" spc="30" i="1">
                <a:latin typeface="Times New Roman"/>
                <a:cs typeface="Times New Roman"/>
              </a:rPr>
              <a:t>e</a:t>
            </a:r>
            <a:r>
              <a:rPr dirty="0" sz="800" spc="30">
                <a:latin typeface="Times New Roman"/>
                <a:cs typeface="Times New Roman"/>
              </a:rPr>
              <a:t>)</a:t>
            </a:r>
            <a:r>
              <a:rPr dirty="0" sz="800" spc="30" i="1">
                <a:latin typeface="Times New Roman"/>
                <a:cs typeface="Times New Roman"/>
              </a:rPr>
              <a:t>m</a:t>
            </a:r>
            <a:r>
              <a:rPr dirty="0" baseline="14403" sz="2025" spc="44" i="1">
                <a:latin typeface="Times New Roman"/>
                <a:cs typeface="Times New Roman"/>
              </a:rPr>
              <a:t>u</a:t>
            </a:r>
            <a:r>
              <a:rPr dirty="0" sz="800" spc="30" i="1">
                <a:latin typeface="Times New Roman"/>
                <a:cs typeface="Times New Roman"/>
              </a:rPr>
              <a:t>m </a:t>
            </a:r>
            <a:r>
              <a:rPr dirty="0" sz="800" spc="35" i="1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</a:t>
            </a:r>
            <a:r>
              <a:rPr dirty="0" baseline="14403" sz="2025" spc="-104">
                <a:latin typeface="Times New Roman"/>
                <a:cs typeface="Times New Roman"/>
              </a:rPr>
              <a:t> </a:t>
            </a:r>
            <a:r>
              <a:rPr dirty="0" baseline="14403" sz="2025" spc="30" i="1">
                <a:latin typeface="Times New Roman"/>
                <a:cs typeface="Times New Roman"/>
              </a:rPr>
              <a:t>b</a:t>
            </a:r>
            <a:r>
              <a:rPr dirty="0" sz="800" spc="20">
                <a:latin typeface="Times New Roman"/>
                <a:cs typeface="Times New Roman"/>
              </a:rPr>
              <a:t>(</a:t>
            </a:r>
            <a:r>
              <a:rPr dirty="0" sz="800" spc="20" i="1">
                <a:latin typeface="Times New Roman"/>
                <a:cs typeface="Times New Roman"/>
              </a:rPr>
              <a:t>n</a:t>
            </a:r>
            <a:r>
              <a:rPr dirty="0" sz="800" spc="20">
                <a:latin typeface="Symbol"/>
                <a:cs typeface="Symbol"/>
              </a:rPr>
              <a:t></a:t>
            </a:r>
            <a:r>
              <a:rPr dirty="0" sz="800" spc="20" i="1">
                <a:latin typeface="Times New Roman"/>
                <a:cs typeface="Times New Roman"/>
              </a:rPr>
              <a:t>e</a:t>
            </a:r>
            <a:r>
              <a:rPr dirty="0" sz="800" spc="2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1010"/>
              </a:spcBef>
              <a:tabLst>
                <a:tab pos="3099435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41926" y="2269998"/>
            <a:ext cx="158115" cy="890269"/>
          </a:xfrm>
          <a:custGeom>
            <a:avLst/>
            <a:gdLst/>
            <a:ahLst/>
            <a:cxnLst/>
            <a:rect l="l" t="t" r="r" b="b"/>
            <a:pathLst>
              <a:path w="158114" h="890269">
                <a:moveTo>
                  <a:pt x="0" y="0"/>
                </a:moveTo>
                <a:lnTo>
                  <a:pt x="30706" y="5762"/>
                </a:lnTo>
                <a:lnTo>
                  <a:pt x="55911" y="21526"/>
                </a:lnTo>
                <a:lnTo>
                  <a:pt x="72973" y="45005"/>
                </a:lnTo>
                <a:lnTo>
                  <a:pt x="79248" y="73913"/>
                </a:lnTo>
                <a:lnTo>
                  <a:pt x="79248" y="370331"/>
                </a:lnTo>
                <a:lnTo>
                  <a:pt x="85403" y="399359"/>
                </a:lnTo>
                <a:lnTo>
                  <a:pt x="102203" y="423100"/>
                </a:lnTo>
                <a:lnTo>
                  <a:pt x="127146" y="439126"/>
                </a:lnTo>
                <a:lnTo>
                  <a:pt x="157734" y="445007"/>
                </a:lnTo>
                <a:lnTo>
                  <a:pt x="127146" y="450770"/>
                </a:lnTo>
                <a:lnTo>
                  <a:pt x="102203" y="466534"/>
                </a:lnTo>
                <a:lnTo>
                  <a:pt x="85403" y="490013"/>
                </a:lnTo>
                <a:lnTo>
                  <a:pt x="79248" y="518922"/>
                </a:lnTo>
                <a:lnTo>
                  <a:pt x="79248" y="815340"/>
                </a:lnTo>
                <a:lnTo>
                  <a:pt x="72973" y="844367"/>
                </a:lnTo>
                <a:lnTo>
                  <a:pt x="55911" y="868108"/>
                </a:lnTo>
                <a:lnTo>
                  <a:pt x="30706" y="884134"/>
                </a:lnTo>
                <a:lnTo>
                  <a:pt x="0" y="890016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33771" y="2505330"/>
            <a:ext cx="1016000" cy="4902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70815" marR="5080" indent="-171450">
              <a:lnSpc>
                <a:spcPts val="1200"/>
              </a:lnSpc>
              <a:spcBef>
                <a:spcPts val="195"/>
              </a:spcBef>
            </a:pP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n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additional</a:t>
            </a:r>
            <a:r>
              <a:rPr dirty="0" sz="1000" spc="-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linear  </a:t>
            </a:r>
            <a:r>
              <a:rPr dirty="0" u="sng" sz="1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in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equality  constraints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87517" y="3412997"/>
            <a:ext cx="158115" cy="890269"/>
          </a:xfrm>
          <a:custGeom>
            <a:avLst/>
            <a:gdLst/>
            <a:ahLst/>
            <a:cxnLst/>
            <a:rect l="l" t="t" r="r" b="b"/>
            <a:pathLst>
              <a:path w="158114" h="890270">
                <a:moveTo>
                  <a:pt x="0" y="0"/>
                </a:moveTo>
                <a:lnTo>
                  <a:pt x="30587" y="5762"/>
                </a:lnTo>
                <a:lnTo>
                  <a:pt x="55530" y="21526"/>
                </a:lnTo>
                <a:lnTo>
                  <a:pt x="72330" y="45005"/>
                </a:lnTo>
                <a:lnTo>
                  <a:pt x="78486" y="73913"/>
                </a:lnTo>
                <a:lnTo>
                  <a:pt x="78486" y="370331"/>
                </a:lnTo>
                <a:lnTo>
                  <a:pt x="84760" y="399359"/>
                </a:lnTo>
                <a:lnTo>
                  <a:pt x="101822" y="423100"/>
                </a:lnTo>
                <a:lnTo>
                  <a:pt x="127027" y="439126"/>
                </a:lnTo>
                <a:lnTo>
                  <a:pt x="157734" y="445007"/>
                </a:lnTo>
                <a:lnTo>
                  <a:pt x="127027" y="450770"/>
                </a:lnTo>
                <a:lnTo>
                  <a:pt x="101822" y="466534"/>
                </a:lnTo>
                <a:lnTo>
                  <a:pt x="84760" y="490013"/>
                </a:lnTo>
                <a:lnTo>
                  <a:pt x="78486" y="518922"/>
                </a:lnTo>
                <a:lnTo>
                  <a:pt x="78486" y="815339"/>
                </a:lnTo>
                <a:lnTo>
                  <a:pt x="72330" y="844367"/>
                </a:lnTo>
                <a:lnTo>
                  <a:pt x="55530" y="868108"/>
                </a:lnTo>
                <a:lnTo>
                  <a:pt x="30587" y="884134"/>
                </a:lnTo>
                <a:lnTo>
                  <a:pt x="0" y="890015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96711" y="3474720"/>
            <a:ext cx="7620" cy="67310"/>
          </a:xfrm>
          <a:custGeom>
            <a:avLst/>
            <a:gdLst/>
            <a:ahLst/>
            <a:cxnLst/>
            <a:rect l="l" t="t" r="r" b="b"/>
            <a:pathLst>
              <a:path w="7620" h="67310">
                <a:moveTo>
                  <a:pt x="0" y="67055"/>
                </a:moveTo>
                <a:lnTo>
                  <a:pt x="7619" y="67055"/>
                </a:lnTo>
                <a:lnTo>
                  <a:pt x="7619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524379" y="3290570"/>
            <a:ext cx="491490" cy="1025525"/>
          </a:xfrm>
          <a:prstGeom prst="rect">
            <a:avLst/>
          </a:prstGeom>
        </p:spPr>
        <p:txBody>
          <a:bodyPr wrap="square" lIns="0" tIns="25400" rIns="0" bIns="0" rtlCol="0" vert="vert">
            <a:spAutoFit/>
          </a:bodyPr>
          <a:lstStyle/>
          <a:p>
            <a:pPr marL="184150" marR="5080" indent="-171450">
              <a:lnSpc>
                <a:spcPts val="1200"/>
              </a:lnSpc>
              <a:spcBef>
                <a:spcPts val="200"/>
              </a:spcBef>
            </a:pPr>
            <a:r>
              <a:rPr dirty="0" sz="1050" spc="-30" i="1">
                <a:solidFill>
                  <a:srgbClr val="3333CC"/>
                </a:solidFill>
                <a:latin typeface="Tahoma"/>
                <a:cs typeface="Tahoma"/>
              </a:rPr>
              <a:t>e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additional</a:t>
            </a:r>
            <a:r>
              <a:rPr dirty="0" sz="1000" spc="-3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linear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equality  constraints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37938" y="1617217"/>
            <a:ext cx="10521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9A009A"/>
                </a:solidFill>
                <a:latin typeface="Tahoma"/>
                <a:cs typeface="Tahoma"/>
              </a:rPr>
              <a:t>Quadratic</a:t>
            </a:r>
            <a:r>
              <a:rPr dirty="0" sz="1000" spc="-35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9A009A"/>
                </a:solidFill>
                <a:latin typeface="Tahoma"/>
                <a:cs typeface="Tahoma"/>
              </a:rPr>
              <a:t>criterion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17264" y="1685544"/>
            <a:ext cx="754380" cy="77470"/>
          </a:xfrm>
          <a:custGeom>
            <a:avLst/>
            <a:gdLst/>
            <a:ahLst/>
            <a:cxnLst/>
            <a:rect l="l" t="t" r="r" b="b"/>
            <a:pathLst>
              <a:path w="754379" h="77469">
                <a:moveTo>
                  <a:pt x="211836" y="41148"/>
                </a:moveTo>
                <a:lnTo>
                  <a:pt x="163830" y="41148"/>
                </a:lnTo>
                <a:lnTo>
                  <a:pt x="161298" y="41309"/>
                </a:lnTo>
                <a:lnTo>
                  <a:pt x="172974" y="44957"/>
                </a:lnTo>
                <a:lnTo>
                  <a:pt x="185165" y="48005"/>
                </a:lnTo>
                <a:lnTo>
                  <a:pt x="196596" y="51815"/>
                </a:lnTo>
                <a:lnTo>
                  <a:pt x="279653" y="67817"/>
                </a:lnTo>
                <a:lnTo>
                  <a:pt x="349758" y="73913"/>
                </a:lnTo>
                <a:lnTo>
                  <a:pt x="397001" y="75437"/>
                </a:lnTo>
                <a:lnTo>
                  <a:pt x="444246" y="76200"/>
                </a:lnTo>
                <a:lnTo>
                  <a:pt x="515112" y="76200"/>
                </a:lnTo>
                <a:lnTo>
                  <a:pt x="540258" y="76961"/>
                </a:lnTo>
                <a:lnTo>
                  <a:pt x="580644" y="72389"/>
                </a:lnTo>
                <a:lnTo>
                  <a:pt x="608076" y="67817"/>
                </a:lnTo>
                <a:lnTo>
                  <a:pt x="621030" y="64770"/>
                </a:lnTo>
                <a:lnTo>
                  <a:pt x="631317" y="62483"/>
                </a:lnTo>
                <a:lnTo>
                  <a:pt x="515112" y="62483"/>
                </a:lnTo>
                <a:lnTo>
                  <a:pt x="491489" y="61722"/>
                </a:lnTo>
                <a:lnTo>
                  <a:pt x="444246" y="61722"/>
                </a:lnTo>
                <a:lnTo>
                  <a:pt x="397001" y="60959"/>
                </a:lnTo>
                <a:lnTo>
                  <a:pt x="373380" y="60959"/>
                </a:lnTo>
                <a:lnTo>
                  <a:pt x="304038" y="56387"/>
                </a:lnTo>
                <a:lnTo>
                  <a:pt x="258318" y="50291"/>
                </a:lnTo>
                <a:lnTo>
                  <a:pt x="211836" y="41148"/>
                </a:lnTo>
                <a:close/>
              </a:path>
              <a:path w="754379" h="77469">
                <a:moveTo>
                  <a:pt x="36575" y="20574"/>
                </a:moveTo>
                <a:lnTo>
                  <a:pt x="0" y="51815"/>
                </a:lnTo>
                <a:lnTo>
                  <a:pt x="46482" y="62483"/>
                </a:lnTo>
                <a:lnTo>
                  <a:pt x="43600" y="50291"/>
                </a:lnTo>
                <a:lnTo>
                  <a:pt x="35813" y="50291"/>
                </a:lnTo>
                <a:lnTo>
                  <a:pt x="33527" y="36575"/>
                </a:lnTo>
                <a:lnTo>
                  <a:pt x="40135" y="35632"/>
                </a:lnTo>
                <a:lnTo>
                  <a:pt x="36575" y="20574"/>
                </a:lnTo>
                <a:close/>
              </a:path>
              <a:path w="754379" h="77469">
                <a:moveTo>
                  <a:pt x="747522" y="0"/>
                </a:moveTo>
                <a:lnTo>
                  <a:pt x="708660" y="20574"/>
                </a:lnTo>
                <a:lnTo>
                  <a:pt x="669798" y="36575"/>
                </a:lnTo>
                <a:lnTo>
                  <a:pt x="630936" y="48005"/>
                </a:lnTo>
                <a:lnTo>
                  <a:pt x="579120" y="57911"/>
                </a:lnTo>
                <a:lnTo>
                  <a:pt x="538734" y="62483"/>
                </a:lnTo>
                <a:lnTo>
                  <a:pt x="631317" y="62483"/>
                </a:lnTo>
                <a:lnTo>
                  <a:pt x="634746" y="61722"/>
                </a:lnTo>
                <a:lnTo>
                  <a:pt x="647700" y="57911"/>
                </a:lnTo>
                <a:lnTo>
                  <a:pt x="661415" y="54101"/>
                </a:lnTo>
                <a:lnTo>
                  <a:pt x="674370" y="49529"/>
                </a:lnTo>
                <a:lnTo>
                  <a:pt x="688086" y="44957"/>
                </a:lnTo>
                <a:lnTo>
                  <a:pt x="701039" y="39624"/>
                </a:lnTo>
                <a:lnTo>
                  <a:pt x="714756" y="33527"/>
                </a:lnTo>
                <a:lnTo>
                  <a:pt x="727710" y="27431"/>
                </a:lnTo>
                <a:lnTo>
                  <a:pt x="741426" y="19811"/>
                </a:lnTo>
                <a:lnTo>
                  <a:pt x="754380" y="12953"/>
                </a:lnTo>
                <a:lnTo>
                  <a:pt x="747522" y="0"/>
                </a:lnTo>
                <a:close/>
              </a:path>
              <a:path w="754379" h="77469">
                <a:moveTo>
                  <a:pt x="40135" y="35632"/>
                </a:moveTo>
                <a:lnTo>
                  <a:pt x="33527" y="36575"/>
                </a:lnTo>
                <a:lnTo>
                  <a:pt x="35813" y="50291"/>
                </a:lnTo>
                <a:lnTo>
                  <a:pt x="43393" y="49417"/>
                </a:lnTo>
                <a:lnTo>
                  <a:pt x="40135" y="35632"/>
                </a:lnTo>
                <a:close/>
              </a:path>
              <a:path w="754379" h="77469">
                <a:moveTo>
                  <a:pt x="43393" y="49417"/>
                </a:moveTo>
                <a:lnTo>
                  <a:pt x="35813" y="50291"/>
                </a:lnTo>
                <a:lnTo>
                  <a:pt x="43600" y="50291"/>
                </a:lnTo>
                <a:lnTo>
                  <a:pt x="43393" y="49417"/>
                </a:lnTo>
                <a:close/>
              </a:path>
              <a:path w="754379" h="77469">
                <a:moveTo>
                  <a:pt x="164591" y="26670"/>
                </a:moveTo>
                <a:lnTo>
                  <a:pt x="163068" y="26670"/>
                </a:lnTo>
                <a:lnTo>
                  <a:pt x="54863" y="33527"/>
                </a:lnTo>
                <a:lnTo>
                  <a:pt x="40135" y="35632"/>
                </a:lnTo>
                <a:lnTo>
                  <a:pt x="43393" y="49417"/>
                </a:lnTo>
                <a:lnTo>
                  <a:pt x="55625" y="48005"/>
                </a:lnTo>
                <a:lnTo>
                  <a:pt x="161298" y="41309"/>
                </a:lnTo>
                <a:lnTo>
                  <a:pt x="160782" y="41148"/>
                </a:lnTo>
                <a:lnTo>
                  <a:pt x="211836" y="41148"/>
                </a:lnTo>
                <a:lnTo>
                  <a:pt x="200406" y="38100"/>
                </a:lnTo>
                <a:lnTo>
                  <a:pt x="188975" y="34289"/>
                </a:lnTo>
                <a:lnTo>
                  <a:pt x="177546" y="31241"/>
                </a:lnTo>
                <a:lnTo>
                  <a:pt x="165353" y="27431"/>
                </a:lnTo>
                <a:lnTo>
                  <a:pt x="164591" y="26670"/>
                </a:lnTo>
                <a:close/>
              </a:path>
              <a:path w="754379" h="77469">
                <a:moveTo>
                  <a:pt x="163830" y="41148"/>
                </a:moveTo>
                <a:lnTo>
                  <a:pt x="160782" y="41148"/>
                </a:lnTo>
                <a:lnTo>
                  <a:pt x="161298" y="41309"/>
                </a:lnTo>
                <a:lnTo>
                  <a:pt x="163830" y="41148"/>
                </a:lnTo>
                <a:close/>
              </a:path>
            </a:pathLst>
          </a:custGeom>
          <a:solidFill>
            <a:srgbClr val="99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60220" y="2263393"/>
            <a:ext cx="5797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Subject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17648" y="5441695"/>
            <a:ext cx="26733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Quadratic</a:t>
            </a:r>
            <a:r>
              <a:rPr dirty="0" sz="20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Programming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35679" y="5935217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417826" y="6002736"/>
            <a:ext cx="68580" cy="146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00" spc="-10" b="1">
                <a:latin typeface="Times New Roman"/>
                <a:cs typeface="Times New Roman"/>
              </a:rPr>
              <a:t>u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16376" y="5648340"/>
            <a:ext cx="447675" cy="511809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90"/>
              </a:spcBef>
            </a:pPr>
            <a:r>
              <a:rPr dirty="0" sz="1350" spc="10" b="1">
                <a:latin typeface="Times New Roman"/>
                <a:cs typeface="Times New Roman"/>
              </a:rPr>
              <a:t>u</a:t>
            </a:r>
            <a:r>
              <a:rPr dirty="0" baseline="41666" sz="1200" spc="15" i="1">
                <a:latin typeface="Times New Roman"/>
                <a:cs typeface="Times New Roman"/>
              </a:rPr>
              <a:t>T</a:t>
            </a:r>
            <a:r>
              <a:rPr dirty="0" baseline="41666" sz="1200" spc="-52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R</a:t>
            </a:r>
            <a:r>
              <a:rPr dirty="0" sz="1350" b="1">
                <a:latin typeface="Times New Roman"/>
                <a:cs typeface="Times New Roman"/>
              </a:rPr>
              <a:t>u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135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08019" y="5787694"/>
            <a:ext cx="69215" cy="146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00" spc="-5" i="1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33372" y="5796165"/>
            <a:ext cx="168084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dirty="0" sz="1000" spc="-5">
                <a:latin typeface="Tahoma"/>
                <a:cs typeface="Tahoma"/>
              </a:rPr>
              <a:t>Find </a:t>
            </a:r>
            <a:r>
              <a:rPr dirty="0" sz="1000" spc="220">
                <a:latin typeface="Tahoma"/>
                <a:cs typeface="Tahoma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arg</a:t>
            </a:r>
            <a:r>
              <a:rPr dirty="0" sz="1350" spc="-1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max	</a:t>
            </a:r>
            <a:r>
              <a:rPr dirty="0" sz="1350" i="1">
                <a:latin typeface="Times New Roman"/>
                <a:cs typeface="Times New Roman"/>
              </a:rPr>
              <a:t>c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d u</a:t>
            </a:r>
            <a:r>
              <a:rPr dirty="0" sz="1350" spc="-140" b="1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0213" y="6440681"/>
            <a:ext cx="5797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Subject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70549" y="6321240"/>
            <a:ext cx="2016125" cy="1060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034" marR="30480" indent="8255">
              <a:lnSpc>
                <a:spcPct val="125899"/>
              </a:lnSpc>
              <a:spcBef>
                <a:spcPts val="95"/>
              </a:spcBef>
            </a:pPr>
            <a:r>
              <a:rPr dirty="0" sz="1350" spc="-35" i="1">
                <a:latin typeface="Times New Roman"/>
                <a:cs typeface="Times New Roman"/>
              </a:rPr>
              <a:t>a</a:t>
            </a:r>
            <a:r>
              <a:rPr dirty="0" baseline="-24305" sz="1200" spc="-52">
                <a:latin typeface="Times New Roman"/>
                <a:cs typeface="Times New Roman"/>
              </a:rPr>
              <a:t>11</a:t>
            </a:r>
            <a:r>
              <a:rPr dirty="0" sz="1350" spc="-35" i="1">
                <a:latin typeface="Times New Roman"/>
                <a:cs typeface="Times New Roman"/>
              </a:rPr>
              <a:t>u</a:t>
            </a:r>
            <a:r>
              <a:rPr dirty="0" baseline="-24305" sz="1200" spc="-52">
                <a:latin typeface="Times New Roman"/>
                <a:cs typeface="Times New Roman"/>
              </a:rPr>
              <a:t>1</a:t>
            </a:r>
            <a:r>
              <a:rPr dirty="0" baseline="-24305" sz="1200" spc="135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9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a</a:t>
            </a:r>
            <a:r>
              <a:rPr dirty="0" baseline="-24305" sz="1200" spc="-7">
                <a:latin typeface="Times New Roman"/>
                <a:cs typeface="Times New Roman"/>
              </a:rPr>
              <a:t>12</a:t>
            </a:r>
            <a:r>
              <a:rPr dirty="0" sz="1350" spc="-5" i="1">
                <a:latin typeface="Times New Roman"/>
                <a:cs typeface="Times New Roman"/>
              </a:rPr>
              <a:t>u</a:t>
            </a:r>
            <a:r>
              <a:rPr dirty="0" baseline="-24305" sz="1200" spc="-7">
                <a:latin typeface="Times New Roman"/>
                <a:cs typeface="Times New Roman"/>
              </a:rPr>
              <a:t>2</a:t>
            </a:r>
            <a:r>
              <a:rPr dirty="0" baseline="-24305" sz="1200" spc="232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1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...</a:t>
            </a:r>
            <a:r>
              <a:rPr dirty="0" sz="1350" spc="-195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9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a</a:t>
            </a:r>
            <a:r>
              <a:rPr dirty="0" baseline="-24305" sz="1200" spc="-7">
                <a:latin typeface="Times New Roman"/>
                <a:cs typeface="Times New Roman"/>
              </a:rPr>
              <a:t>1</a:t>
            </a:r>
            <a:r>
              <a:rPr dirty="0" baseline="-24305" sz="1200" spc="-7" i="1">
                <a:latin typeface="Times New Roman"/>
                <a:cs typeface="Times New Roman"/>
              </a:rPr>
              <a:t>m</a:t>
            </a:r>
            <a:r>
              <a:rPr dirty="0" sz="1350" spc="-5" i="1">
                <a:latin typeface="Times New Roman"/>
                <a:cs typeface="Times New Roman"/>
              </a:rPr>
              <a:t>u</a:t>
            </a:r>
            <a:r>
              <a:rPr dirty="0" baseline="-24305" sz="1200" spc="-7" i="1">
                <a:latin typeface="Times New Roman"/>
                <a:cs typeface="Times New Roman"/>
              </a:rPr>
              <a:t>m</a:t>
            </a:r>
            <a:r>
              <a:rPr dirty="0" baseline="-24305" sz="1200" spc="44" i="1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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70" i="1">
                <a:latin typeface="Times New Roman"/>
                <a:cs typeface="Times New Roman"/>
              </a:rPr>
              <a:t>b</a:t>
            </a:r>
            <a:r>
              <a:rPr dirty="0" baseline="-24305" sz="1200" spc="-104">
                <a:latin typeface="Times New Roman"/>
                <a:cs typeface="Times New Roman"/>
              </a:rPr>
              <a:t>1  </a:t>
            </a:r>
            <a:r>
              <a:rPr dirty="0" sz="1350" spc="-20" i="1">
                <a:latin typeface="Times New Roman"/>
                <a:cs typeface="Times New Roman"/>
              </a:rPr>
              <a:t>a</a:t>
            </a:r>
            <a:r>
              <a:rPr dirty="0" baseline="-24305" sz="1200" spc="-30">
                <a:latin typeface="Times New Roman"/>
                <a:cs typeface="Times New Roman"/>
              </a:rPr>
              <a:t>21</a:t>
            </a:r>
            <a:r>
              <a:rPr dirty="0" sz="1350" spc="-20" i="1">
                <a:latin typeface="Times New Roman"/>
                <a:cs typeface="Times New Roman"/>
              </a:rPr>
              <a:t>u</a:t>
            </a:r>
            <a:r>
              <a:rPr dirty="0" baseline="-24305" sz="1200" spc="-30">
                <a:latin typeface="Times New Roman"/>
                <a:cs typeface="Times New Roman"/>
              </a:rPr>
              <a:t>1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a</a:t>
            </a:r>
            <a:r>
              <a:rPr dirty="0" baseline="-24305" sz="1200" spc="15">
                <a:latin typeface="Times New Roman"/>
                <a:cs typeface="Times New Roman"/>
              </a:rPr>
              <a:t>22</a:t>
            </a:r>
            <a:r>
              <a:rPr dirty="0" sz="1350" spc="10" i="1">
                <a:latin typeface="Times New Roman"/>
                <a:cs typeface="Times New Roman"/>
              </a:rPr>
              <a:t>u</a:t>
            </a:r>
            <a:r>
              <a:rPr dirty="0" baseline="-24305" sz="1200" spc="15">
                <a:latin typeface="Times New Roman"/>
                <a:cs typeface="Times New Roman"/>
              </a:rPr>
              <a:t>2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>
                <a:latin typeface="Times New Roman"/>
                <a:cs typeface="Times New Roman"/>
              </a:rPr>
              <a:t> ...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a</a:t>
            </a:r>
            <a:r>
              <a:rPr dirty="0" baseline="-24305" sz="1200" spc="37">
                <a:latin typeface="Times New Roman"/>
                <a:cs typeface="Times New Roman"/>
              </a:rPr>
              <a:t>2</a:t>
            </a:r>
            <a:r>
              <a:rPr dirty="0" baseline="-24305" sz="1200" spc="37" i="1">
                <a:latin typeface="Times New Roman"/>
                <a:cs typeface="Times New Roman"/>
              </a:rPr>
              <a:t>m</a:t>
            </a:r>
            <a:r>
              <a:rPr dirty="0" sz="1350" spc="25" i="1">
                <a:latin typeface="Times New Roman"/>
                <a:cs typeface="Times New Roman"/>
              </a:rPr>
              <a:t>u</a:t>
            </a:r>
            <a:r>
              <a:rPr dirty="0" baseline="-24305" sz="1200" spc="37" i="1">
                <a:latin typeface="Times New Roman"/>
                <a:cs typeface="Times New Roman"/>
              </a:rPr>
              <a:t>m </a:t>
            </a:r>
            <a:r>
              <a:rPr dirty="0" sz="1350">
                <a:latin typeface="Symbol"/>
                <a:cs typeface="Symbol"/>
              </a:rPr>
              <a:t></a:t>
            </a:r>
            <a:r>
              <a:rPr dirty="0" sz="1350" spc="-165">
                <a:latin typeface="Times New Roman"/>
                <a:cs typeface="Times New Roman"/>
              </a:rPr>
              <a:t> </a:t>
            </a:r>
            <a:r>
              <a:rPr dirty="0" sz="1350" spc="-30" i="1">
                <a:latin typeface="Times New Roman"/>
                <a:cs typeface="Times New Roman"/>
              </a:rPr>
              <a:t>b</a:t>
            </a:r>
            <a:r>
              <a:rPr dirty="0" baseline="-24305" sz="1200" spc="-44">
                <a:latin typeface="Times New Roman"/>
                <a:cs typeface="Times New Roman"/>
              </a:rPr>
              <a:t>2</a:t>
            </a:r>
            <a:endParaRPr baseline="-24305" sz="12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415"/>
              </a:spcBef>
            </a:pPr>
            <a:r>
              <a:rPr dirty="0" sz="1350">
                <a:latin typeface="Times New Roman"/>
                <a:cs typeface="Times New Roman"/>
              </a:rPr>
              <a:t>:</a:t>
            </a:r>
            <a:endParaRPr sz="1350">
              <a:latin typeface="Times New Roman"/>
              <a:cs typeface="Times New Roman"/>
            </a:endParaRPr>
          </a:p>
          <a:p>
            <a:pPr algn="ctr" marR="6350">
              <a:lnSpc>
                <a:spcPct val="100000"/>
              </a:lnSpc>
              <a:spcBef>
                <a:spcPts val="415"/>
              </a:spcBef>
            </a:pPr>
            <a:r>
              <a:rPr dirty="0" sz="1350" spc="-25" i="1">
                <a:latin typeface="Times New Roman"/>
                <a:cs typeface="Times New Roman"/>
              </a:rPr>
              <a:t>a</a:t>
            </a:r>
            <a:r>
              <a:rPr dirty="0" baseline="-24305" sz="1200" spc="-37" i="1">
                <a:latin typeface="Times New Roman"/>
                <a:cs typeface="Times New Roman"/>
              </a:rPr>
              <a:t>n</a:t>
            </a:r>
            <a:r>
              <a:rPr dirty="0" baseline="-24305" sz="1200" spc="-37">
                <a:latin typeface="Times New Roman"/>
                <a:cs typeface="Times New Roman"/>
              </a:rPr>
              <a:t>1</a:t>
            </a:r>
            <a:r>
              <a:rPr dirty="0" sz="1350" spc="-25" i="1">
                <a:latin typeface="Times New Roman"/>
                <a:cs typeface="Times New Roman"/>
              </a:rPr>
              <a:t>u</a:t>
            </a:r>
            <a:r>
              <a:rPr dirty="0" baseline="-24305" sz="1200" spc="-37">
                <a:latin typeface="Times New Roman"/>
                <a:cs typeface="Times New Roman"/>
              </a:rPr>
              <a:t>1</a:t>
            </a:r>
            <a:r>
              <a:rPr dirty="0" baseline="-24305" sz="1200" spc="142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9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a</a:t>
            </a:r>
            <a:r>
              <a:rPr dirty="0" baseline="-24305" sz="1200" spc="7" i="1">
                <a:latin typeface="Times New Roman"/>
                <a:cs typeface="Times New Roman"/>
              </a:rPr>
              <a:t>n</a:t>
            </a:r>
            <a:r>
              <a:rPr dirty="0" baseline="-24305" sz="1200" spc="-195" i="1">
                <a:latin typeface="Times New Roman"/>
                <a:cs typeface="Times New Roman"/>
              </a:rPr>
              <a:t> </a:t>
            </a:r>
            <a:r>
              <a:rPr dirty="0" baseline="-24305" sz="1200" spc="22">
                <a:latin typeface="Times New Roman"/>
                <a:cs typeface="Times New Roman"/>
              </a:rPr>
              <a:t>2</a:t>
            </a:r>
            <a:r>
              <a:rPr dirty="0" sz="1350" spc="15" i="1">
                <a:latin typeface="Times New Roman"/>
                <a:cs typeface="Times New Roman"/>
              </a:rPr>
              <a:t>u</a:t>
            </a:r>
            <a:r>
              <a:rPr dirty="0" baseline="-24305" sz="1200" spc="22">
                <a:latin typeface="Times New Roman"/>
                <a:cs typeface="Times New Roman"/>
              </a:rPr>
              <a:t>2</a:t>
            </a:r>
            <a:r>
              <a:rPr dirty="0" baseline="-24305" sz="1200" spc="232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17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...</a:t>
            </a:r>
            <a:r>
              <a:rPr dirty="0" sz="1350" spc="-195">
                <a:latin typeface="Times New Roman"/>
                <a:cs typeface="Times New Roman"/>
              </a:rPr>
              <a:t> </a:t>
            </a:r>
            <a:r>
              <a:rPr dirty="0" sz="1350">
                <a:latin typeface="Symbol"/>
                <a:cs typeface="Symbol"/>
              </a:rPr>
              <a:t></a:t>
            </a:r>
            <a:r>
              <a:rPr dirty="0" sz="1350" spc="-95">
                <a:latin typeface="Times New Roman"/>
                <a:cs typeface="Times New Roman"/>
              </a:rPr>
              <a:t> </a:t>
            </a:r>
            <a:r>
              <a:rPr dirty="0" sz="1350" spc="15" i="1">
                <a:latin typeface="Times New Roman"/>
                <a:cs typeface="Times New Roman"/>
              </a:rPr>
              <a:t>a</a:t>
            </a:r>
            <a:r>
              <a:rPr dirty="0" baseline="-24305" sz="1200" spc="22" i="1">
                <a:latin typeface="Times New Roman"/>
                <a:cs typeface="Times New Roman"/>
              </a:rPr>
              <a:t>nm</a:t>
            </a:r>
            <a:r>
              <a:rPr dirty="0" sz="1350" spc="15" i="1">
                <a:latin typeface="Times New Roman"/>
                <a:cs typeface="Times New Roman"/>
              </a:rPr>
              <a:t>u</a:t>
            </a:r>
            <a:r>
              <a:rPr dirty="0" baseline="-24305" sz="1200" spc="22" i="1">
                <a:latin typeface="Times New Roman"/>
                <a:cs typeface="Times New Roman"/>
              </a:rPr>
              <a:t>m  </a:t>
            </a:r>
            <a:r>
              <a:rPr dirty="0" sz="1350">
                <a:latin typeface="Symbol"/>
                <a:cs typeface="Symbol"/>
              </a:rPr>
              <a:t>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-30" i="1">
                <a:latin typeface="Times New Roman"/>
                <a:cs typeface="Times New Roman"/>
              </a:rPr>
              <a:t>b</a:t>
            </a:r>
            <a:r>
              <a:rPr dirty="0" baseline="-24305" sz="1200" spc="-44" i="1">
                <a:latin typeface="Times New Roman"/>
                <a:cs typeface="Times New Roman"/>
              </a:rPr>
              <a:t>n</a:t>
            </a:r>
            <a:endParaRPr baseline="-24305"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3577" y="7427468"/>
            <a:ext cx="4305300" cy="1343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106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And subject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to</a:t>
            </a:r>
            <a:endParaRPr sz="1000">
              <a:latin typeface="Tahoma"/>
              <a:cs typeface="Tahoma"/>
            </a:endParaRPr>
          </a:p>
          <a:p>
            <a:pPr algn="ctr" marL="105410">
              <a:lnSpc>
                <a:spcPts val="1480"/>
              </a:lnSpc>
            </a:pPr>
            <a:r>
              <a:rPr dirty="0" baseline="14403" sz="2025" spc="-15" i="1">
                <a:latin typeface="Times New Roman"/>
                <a:cs typeface="Times New Roman"/>
              </a:rPr>
              <a:t>a</a:t>
            </a:r>
            <a:r>
              <a:rPr dirty="0" sz="800" spc="-10">
                <a:latin typeface="Times New Roman"/>
                <a:cs typeface="Times New Roman"/>
              </a:rPr>
              <a:t>(</a:t>
            </a:r>
            <a:r>
              <a:rPr dirty="0" sz="800" spc="-10" i="1">
                <a:latin typeface="Times New Roman"/>
                <a:cs typeface="Times New Roman"/>
              </a:rPr>
              <a:t>n</a:t>
            </a:r>
            <a:r>
              <a:rPr dirty="0" sz="800" spc="-10">
                <a:latin typeface="Symbol"/>
                <a:cs typeface="Symbol"/>
              </a:rPr>
              <a:t></a:t>
            </a:r>
            <a:r>
              <a:rPr dirty="0" sz="800" spc="-10">
                <a:latin typeface="Times New Roman"/>
                <a:cs typeface="Times New Roman"/>
              </a:rPr>
              <a:t>1)1</a:t>
            </a:r>
            <a:r>
              <a:rPr dirty="0" baseline="14403" sz="2025" spc="-15" i="1">
                <a:latin typeface="Times New Roman"/>
                <a:cs typeface="Times New Roman"/>
              </a:rPr>
              <a:t>u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135">
                <a:latin typeface="Times New Roman"/>
                <a:cs typeface="Times New Roman"/>
              </a:rPr>
              <a:t> </a:t>
            </a:r>
            <a:r>
              <a:rPr dirty="0" baseline="14403" sz="2025" spc="22" i="1">
                <a:latin typeface="Times New Roman"/>
                <a:cs typeface="Times New Roman"/>
              </a:rPr>
              <a:t>a</a:t>
            </a:r>
            <a:r>
              <a:rPr dirty="0" sz="800" spc="15">
                <a:latin typeface="Times New Roman"/>
                <a:cs typeface="Times New Roman"/>
              </a:rPr>
              <a:t>(</a:t>
            </a:r>
            <a:r>
              <a:rPr dirty="0" sz="800" spc="15" i="1">
                <a:latin typeface="Times New Roman"/>
                <a:cs typeface="Times New Roman"/>
              </a:rPr>
              <a:t>n</a:t>
            </a:r>
            <a:r>
              <a:rPr dirty="0" sz="800" spc="15">
                <a:latin typeface="Symbol"/>
                <a:cs typeface="Symbol"/>
              </a:rPr>
              <a:t></a:t>
            </a:r>
            <a:r>
              <a:rPr dirty="0" sz="800" spc="15">
                <a:latin typeface="Times New Roman"/>
                <a:cs typeface="Times New Roman"/>
              </a:rPr>
              <a:t>1)2</a:t>
            </a:r>
            <a:r>
              <a:rPr dirty="0" baseline="14403" sz="2025" spc="22" i="1">
                <a:latin typeface="Times New Roman"/>
                <a:cs typeface="Times New Roman"/>
              </a:rPr>
              <a:t>u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165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262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Times New Roman"/>
                <a:cs typeface="Times New Roman"/>
              </a:rPr>
              <a:t>...</a:t>
            </a:r>
            <a:r>
              <a:rPr dirty="0" baseline="14403" sz="2025" spc="-292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135">
                <a:latin typeface="Times New Roman"/>
                <a:cs typeface="Times New Roman"/>
              </a:rPr>
              <a:t> </a:t>
            </a:r>
            <a:r>
              <a:rPr dirty="0" baseline="14403" sz="2025" spc="22" i="1">
                <a:latin typeface="Times New Roman"/>
                <a:cs typeface="Times New Roman"/>
              </a:rPr>
              <a:t>a</a:t>
            </a:r>
            <a:r>
              <a:rPr dirty="0" sz="800" spc="15">
                <a:latin typeface="Times New Roman"/>
                <a:cs typeface="Times New Roman"/>
              </a:rPr>
              <a:t>(</a:t>
            </a:r>
            <a:r>
              <a:rPr dirty="0" sz="800" spc="15" i="1">
                <a:latin typeface="Times New Roman"/>
                <a:cs typeface="Times New Roman"/>
              </a:rPr>
              <a:t>n</a:t>
            </a:r>
            <a:r>
              <a:rPr dirty="0" sz="800" spc="15">
                <a:latin typeface="Symbol"/>
                <a:cs typeface="Symbol"/>
              </a:rPr>
              <a:t></a:t>
            </a:r>
            <a:r>
              <a:rPr dirty="0" sz="800" spc="15">
                <a:latin typeface="Times New Roman"/>
                <a:cs typeface="Times New Roman"/>
              </a:rPr>
              <a:t>1)</a:t>
            </a:r>
            <a:r>
              <a:rPr dirty="0" sz="800" spc="15" i="1">
                <a:latin typeface="Times New Roman"/>
                <a:cs typeface="Times New Roman"/>
              </a:rPr>
              <a:t>m</a:t>
            </a:r>
            <a:r>
              <a:rPr dirty="0" baseline="14403" sz="2025" spc="22" i="1">
                <a:latin typeface="Times New Roman"/>
                <a:cs typeface="Times New Roman"/>
              </a:rPr>
              <a:t>u</a:t>
            </a:r>
            <a:r>
              <a:rPr dirty="0" sz="800" spc="15" i="1">
                <a:latin typeface="Times New Roman"/>
                <a:cs typeface="Times New Roman"/>
              </a:rPr>
              <a:t>m</a:t>
            </a:r>
            <a:r>
              <a:rPr dirty="0" sz="800" spc="45" i="1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</a:t>
            </a:r>
            <a:r>
              <a:rPr dirty="0" baseline="14403" sz="2025" spc="-97">
                <a:latin typeface="Times New Roman"/>
                <a:cs typeface="Times New Roman"/>
              </a:rPr>
              <a:t> </a:t>
            </a:r>
            <a:r>
              <a:rPr dirty="0" baseline="14403" sz="2025" spc="-7" i="1">
                <a:latin typeface="Times New Roman"/>
                <a:cs typeface="Times New Roman"/>
              </a:rPr>
              <a:t>b</a:t>
            </a:r>
            <a:r>
              <a:rPr dirty="0" sz="800" spc="-5">
                <a:latin typeface="Times New Roman"/>
                <a:cs typeface="Times New Roman"/>
              </a:rPr>
              <a:t>(</a:t>
            </a:r>
            <a:r>
              <a:rPr dirty="0" sz="800" spc="-5" i="1">
                <a:latin typeface="Times New Roman"/>
                <a:cs typeface="Times New Roman"/>
              </a:rPr>
              <a:t>n</a:t>
            </a:r>
            <a:r>
              <a:rPr dirty="0" sz="800" spc="-5">
                <a:latin typeface="Symbol"/>
                <a:cs typeface="Symbol"/>
              </a:rPr>
              <a:t></a:t>
            </a:r>
            <a:r>
              <a:rPr dirty="0" sz="800" spc="-5">
                <a:latin typeface="Times New Roman"/>
                <a:cs typeface="Times New Roman"/>
              </a:rPr>
              <a:t>1)</a:t>
            </a:r>
            <a:endParaRPr sz="800">
              <a:latin typeface="Times New Roman"/>
              <a:cs typeface="Times New Roman"/>
            </a:endParaRPr>
          </a:p>
          <a:p>
            <a:pPr algn="ctr" marL="105410">
              <a:lnSpc>
                <a:spcPct val="100000"/>
              </a:lnSpc>
              <a:spcBef>
                <a:spcPts val="420"/>
              </a:spcBef>
            </a:pPr>
            <a:r>
              <a:rPr dirty="0" baseline="14403" sz="2025" spc="7" i="1">
                <a:latin typeface="Times New Roman"/>
                <a:cs typeface="Times New Roman"/>
              </a:rPr>
              <a:t>a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5" i="1">
                <a:latin typeface="Times New Roman"/>
                <a:cs typeface="Times New Roman"/>
              </a:rPr>
              <a:t>n</a:t>
            </a:r>
            <a:r>
              <a:rPr dirty="0" sz="800" spc="5">
                <a:latin typeface="Symbol"/>
                <a:cs typeface="Symbol"/>
              </a:rPr>
              <a:t></a:t>
            </a:r>
            <a:r>
              <a:rPr dirty="0" sz="800" spc="5">
                <a:latin typeface="Times New Roman"/>
                <a:cs typeface="Times New Roman"/>
              </a:rPr>
              <a:t>2)1</a:t>
            </a:r>
            <a:r>
              <a:rPr dirty="0" baseline="14403" sz="2025" spc="7" i="1">
                <a:latin typeface="Times New Roman"/>
                <a:cs typeface="Times New Roman"/>
              </a:rPr>
              <a:t>u</a:t>
            </a: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135">
                <a:latin typeface="Times New Roman"/>
                <a:cs typeface="Times New Roman"/>
              </a:rPr>
              <a:t> </a:t>
            </a:r>
            <a:r>
              <a:rPr dirty="0" baseline="14403" sz="2025" spc="44" i="1">
                <a:latin typeface="Times New Roman"/>
                <a:cs typeface="Times New Roman"/>
              </a:rPr>
              <a:t>a</a:t>
            </a:r>
            <a:r>
              <a:rPr dirty="0" sz="800" spc="30">
                <a:latin typeface="Times New Roman"/>
                <a:cs typeface="Times New Roman"/>
              </a:rPr>
              <a:t>(</a:t>
            </a:r>
            <a:r>
              <a:rPr dirty="0" sz="800" spc="30" i="1">
                <a:latin typeface="Times New Roman"/>
                <a:cs typeface="Times New Roman"/>
              </a:rPr>
              <a:t>n</a:t>
            </a:r>
            <a:r>
              <a:rPr dirty="0" sz="800" spc="30">
                <a:latin typeface="Symbol"/>
                <a:cs typeface="Symbol"/>
              </a:rPr>
              <a:t></a:t>
            </a:r>
            <a:r>
              <a:rPr dirty="0" sz="800" spc="30">
                <a:latin typeface="Times New Roman"/>
                <a:cs typeface="Times New Roman"/>
              </a:rPr>
              <a:t>2)2</a:t>
            </a:r>
            <a:r>
              <a:rPr dirty="0" baseline="14403" sz="2025" spc="44" i="1">
                <a:latin typeface="Times New Roman"/>
                <a:cs typeface="Times New Roman"/>
              </a:rPr>
              <a:t>u</a:t>
            </a:r>
            <a:r>
              <a:rPr dirty="0" sz="800" spc="30">
                <a:latin typeface="Times New Roman"/>
                <a:cs typeface="Times New Roman"/>
              </a:rPr>
              <a:t>2</a:t>
            </a:r>
            <a:r>
              <a:rPr dirty="0" sz="800" spc="165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262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Times New Roman"/>
                <a:cs typeface="Times New Roman"/>
              </a:rPr>
              <a:t>...</a:t>
            </a:r>
            <a:r>
              <a:rPr dirty="0" baseline="14403" sz="2025" spc="-292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135">
                <a:latin typeface="Times New Roman"/>
                <a:cs typeface="Times New Roman"/>
              </a:rPr>
              <a:t> </a:t>
            </a:r>
            <a:r>
              <a:rPr dirty="0" baseline="14403" sz="2025" spc="52" i="1">
                <a:latin typeface="Times New Roman"/>
                <a:cs typeface="Times New Roman"/>
              </a:rPr>
              <a:t>a</a:t>
            </a:r>
            <a:r>
              <a:rPr dirty="0" sz="800" spc="35">
                <a:latin typeface="Times New Roman"/>
                <a:cs typeface="Times New Roman"/>
              </a:rPr>
              <a:t>(</a:t>
            </a:r>
            <a:r>
              <a:rPr dirty="0" sz="800" spc="35" i="1">
                <a:latin typeface="Times New Roman"/>
                <a:cs typeface="Times New Roman"/>
              </a:rPr>
              <a:t>n</a:t>
            </a:r>
            <a:r>
              <a:rPr dirty="0" sz="800" spc="35">
                <a:latin typeface="Symbol"/>
                <a:cs typeface="Symbol"/>
              </a:rPr>
              <a:t></a:t>
            </a:r>
            <a:r>
              <a:rPr dirty="0" sz="800" spc="35">
                <a:latin typeface="Times New Roman"/>
                <a:cs typeface="Times New Roman"/>
              </a:rPr>
              <a:t>2)</a:t>
            </a:r>
            <a:r>
              <a:rPr dirty="0" sz="800" spc="35" i="1">
                <a:latin typeface="Times New Roman"/>
                <a:cs typeface="Times New Roman"/>
              </a:rPr>
              <a:t>m</a:t>
            </a:r>
            <a:r>
              <a:rPr dirty="0" baseline="14403" sz="2025" spc="52" i="1">
                <a:latin typeface="Times New Roman"/>
                <a:cs typeface="Times New Roman"/>
              </a:rPr>
              <a:t>u</a:t>
            </a:r>
            <a:r>
              <a:rPr dirty="0" sz="800" spc="35" i="1">
                <a:latin typeface="Times New Roman"/>
                <a:cs typeface="Times New Roman"/>
              </a:rPr>
              <a:t>m</a:t>
            </a:r>
            <a:r>
              <a:rPr dirty="0" sz="800" spc="260" i="1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</a:t>
            </a:r>
            <a:r>
              <a:rPr dirty="0" baseline="14403" sz="2025" spc="-97">
                <a:latin typeface="Times New Roman"/>
                <a:cs typeface="Times New Roman"/>
              </a:rPr>
              <a:t> </a:t>
            </a:r>
            <a:r>
              <a:rPr dirty="0" baseline="14403" sz="2025" spc="30" i="1">
                <a:latin typeface="Times New Roman"/>
                <a:cs typeface="Times New Roman"/>
              </a:rPr>
              <a:t>b</a:t>
            </a:r>
            <a:r>
              <a:rPr dirty="0" sz="800" spc="20">
                <a:latin typeface="Times New Roman"/>
                <a:cs typeface="Times New Roman"/>
              </a:rPr>
              <a:t>(</a:t>
            </a:r>
            <a:r>
              <a:rPr dirty="0" sz="800" spc="20" i="1">
                <a:latin typeface="Times New Roman"/>
                <a:cs typeface="Times New Roman"/>
              </a:rPr>
              <a:t>n</a:t>
            </a:r>
            <a:r>
              <a:rPr dirty="0" sz="800" spc="20">
                <a:latin typeface="Symbol"/>
                <a:cs typeface="Symbol"/>
              </a:rPr>
              <a:t></a:t>
            </a:r>
            <a:r>
              <a:rPr dirty="0" sz="800" spc="20">
                <a:latin typeface="Times New Roman"/>
                <a:cs typeface="Times New Roman"/>
              </a:rPr>
              <a:t>2)</a:t>
            </a:r>
            <a:endParaRPr sz="800">
              <a:latin typeface="Times New Roman"/>
              <a:cs typeface="Times New Roman"/>
            </a:endParaRPr>
          </a:p>
          <a:p>
            <a:pPr algn="ctr" marL="123189">
              <a:lnSpc>
                <a:spcPct val="100000"/>
              </a:lnSpc>
              <a:spcBef>
                <a:spcPts val="75"/>
              </a:spcBef>
            </a:pPr>
            <a:r>
              <a:rPr dirty="0" sz="1350">
                <a:latin typeface="Times New Roman"/>
                <a:cs typeface="Times New Roman"/>
              </a:rPr>
              <a:t>:</a:t>
            </a:r>
            <a:endParaRPr sz="1350">
              <a:latin typeface="Times New Roman"/>
              <a:cs typeface="Times New Roman"/>
            </a:endParaRPr>
          </a:p>
          <a:p>
            <a:pPr algn="ctr" marL="105410">
              <a:lnSpc>
                <a:spcPct val="100000"/>
              </a:lnSpc>
              <a:spcBef>
                <a:spcPts val="755"/>
              </a:spcBef>
            </a:pPr>
            <a:r>
              <a:rPr dirty="0" baseline="14403" sz="2025" spc="7" i="1">
                <a:latin typeface="Times New Roman"/>
                <a:cs typeface="Times New Roman"/>
              </a:rPr>
              <a:t>a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5" i="1">
                <a:latin typeface="Times New Roman"/>
                <a:cs typeface="Times New Roman"/>
              </a:rPr>
              <a:t>n</a:t>
            </a:r>
            <a:r>
              <a:rPr dirty="0" sz="800" spc="5">
                <a:latin typeface="Symbol"/>
                <a:cs typeface="Symbol"/>
              </a:rPr>
              <a:t></a:t>
            </a:r>
            <a:r>
              <a:rPr dirty="0" sz="800" spc="5" i="1">
                <a:latin typeface="Times New Roman"/>
                <a:cs typeface="Times New Roman"/>
              </a:rPr>
              <a:t>e</a:t>
            </a:r>
            <a:r>
              <a:rPr dirty="0" sz="800" spc="5">
                <a:latin typeface="Times New Roman"/>
                <a:cs typeface="Times New Roman"/>
              </a:rPr>
              <a:t>)1</a:t>
            </a:r>
            <a:r>
              <a:rPr dirty="0" baseline="14403" sz="2025" spc="7" i="1">
                <a:latin typeface="Times New Roman"/>
                <a:cs typeface="Times New Roman"/>
              </a:rPr>
              <a:t>u</a:t>
            </a: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105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135">
                <a:latin typeface="Times New Roman"/>
                <a:cs typeface="Times New Roman"/>
              </a:rPr>
              <a:t> </a:t>
            </a:r>
            <a:r>
              <a:rPr dirty="0" baseline="14403" sz="2025" spc="44" i="1">
                <a:latin typeface="Times New Roman"/>
                <a:cs typeface="Times New Roman"/>
              </a:rPr>
              <a:t>a</a:t>
            </a:r>
            <a:r>
              <a:rPr dirty="0" sz="800" spc="30">
                <a:latin typeface="Times New Roman"/>
                <a:cs typeface="Times New Roman"/>
              </a:rPr>
              <a:t>(</a:t>
            </a:r>
            <a:r>
              <a:rPr dirty="0" sz="800" spc="30" i="1">
                <a:latin typeface="Times New Roman"/>
                <a:cs typeface="Times New Roman"/>
              </a:rPr>
              <a:t>n</a:t>
            </a:r>
            <a:r>
              <a:rPr dirty="0" sz="800" spc="30">
                <a:latin typeface="Symbol"/>
                <a:cs typeface="Symbol"/>
              </a:rPr>
              <a:t></a:t>
            </a:r>
            <a:r>
              <a:rPr dirty="0" sz="800" spc="30" i="1">
                <a:latin typeface="Times New Roman"/>
                <a:cs typeface="Times New Roman"/>
              </a:rPr>
              <a:t>e</a:t>
            </a:r>
            <a:r>
              <a:rPr dirty="0" sz="800" spc="30">
                <a:latin typeface="Times New Roman"/>
                <a:cs typeface="Times New Roman"/>
              </a:rPr>
              <a:t>)2</a:t>
            </a:r>
            <a:r>
              <a:rPr dirty="0" baseline="14403" sz="2025" spc="44" i="1">
                <a:latin typeface="Times New Roman"/>
                <a:cs typeface="Times New Roman"/>
              </a:rPr>
              <a:t>u</a:t>
            </a:r>
            <a:r>
              <a:rPr dirty="0" sz="800" spc="30">
                <a:latin typeface="Times New Roman"/>
                <a:cs typeface="Times New Roman"/>
              </a:rPr>
              <a:t>2</a:t>
            </a:r>
            <a:r>
              <a:rPr dirty="0" sz="800" spc="170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262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Times New Roman"/>
                <a:cs typeface="Times New Roman"/>
              </a:rPr>
              <a:t>...</a:t>
            </a:r>
            <a:r>
              <a:rPr dirty="0" baseline="14403" sz="2025" spc="-284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</a:t>
            </a:r>
            <a:r>
              <a:rPr dirty="0" baseline="14403" sz="2025" spc="-135">
                <a:latin typeface="Times New Roman"/>
                <a:cs typeface="Times New Roman"/>
              </a:rPr>
              <a:t> </a:t>
            </a:r>
            <a:r>
              <a:rPr dirty="0" baseline="14403" sz="2025" spc="44" i="1">
                <a:latin typeface="Times New Roman"/>
                <a:cs typeface="Times New Roman"/>
              </a:rPr>
              <a:t>a</a:t>
            </a:r>
            <a:r>
              <a:rPr dirty="0" sz="800" spc="30">
                <a:latin typeface="Times New Roman"/>
                <a:cs typeface="Times New Roman"/>
              </a:rPr>
              <a:t>(</a:t>
            </a:r>
            <a:r>
              <a:rPr dirty="0" sz="800" spc="30" i="1">
                <a:latin typeface="Times New Roman"/>
                <a:cs typeface="Times New Roman"/>
              </a:rPr>
              <a:t>n</a:t>
            </a:r>
            <a:r>
              <a:rPr dirty="0" sz="800" spc="30">
                <a:latin typeface="Symbol"/>
                <a:cs typeface="Symbol"/>
              </a:rPr>
              <a:t></a:t>
            </a:r>
            <a:r>
              <a:rPr dirty="0" sz="800" spc="30" i="1">
                <a:latin typeface="Times New Roman"/>
                <a:cs typeface="Times New Roman"/>
              </a:rPr>
              <a:t>e</a:t>
            </a:r>
            <a:r>
              <a:rPr dirty="0" sz="800" spc="30">
                <a:latin typeface="Times New Roman"/>
                <a:cs typeface="Times New Roman"/>
              </a:rPr>
              <a:t>)</a:t>
            </a:r>
            <a:r>
              <a:rPr dirty="0" sz="800" spc="30" i="1">
                <a:latin typeface="Times New Roman"/>
                <a:cs typeface="Times New Roman"/>
              </a:rPr>
              <a:t>m</a:t>
            </a:r>
            <a:r>
              <a:rPr dirty="0" baseline="14403" sz="2025" spc="44" i="1">
                <a:latin typeface="Times New Roman"/>
                <a:cs typeface="Times New Roman"/>
              </a:rPr>
              <a:t>u</a:t>
            </a:r>
            <a:r>
              <a:rPr dirty="0" sz="800" spc="30" i="1">
                <a:latin typeface="Times New Roman"/>
                <a:cs typeface="Times New Roman"/>
              </a:rPr>
              <a:t>m </a:t>
            </a:r>
            <a:r>
              <a:rPr dirty="0" sz="800" spc="35" i="1">
                <a:latin typeface="Times New Roman"/>
                <a:cs typeface="Times New Roman"/>
              </a:rPr>
              <a:t> </a:t>
            </a:r>
            <a:r>
              <a:rPr dirty="0" baseline="14403" sz="2025">
                <a:latin typeface="Symbol"/>
                <a:cs typeface="Symbol"/>
              </a:rPr>
              <a:t></a:t>
            </a:r>
            <a:r>
              <a:rPr dirty="0" baseline="14403" sz="2025" spc="-104">
                <a:latin typeface="Times New Roman"/>
                <a:cs typeface="Times New Roman"/>
              </a:rPr>
              <a:t> </a:t>
            </a:r>
            <a:r>
              <a:rPr dirty="0" baseline="14403" sz="2025" spc="30" i="1">
                <a:latin typeface="Times New Roman"/>
                <a:cs typeface="Times New Roman"/>
              </a:rPr>
              <a:t>b</a:t>
            </a:r>
            <a:r>
              <a:rPr dirty="0" sz="800" spc="20">
                <a:latin typeface="Times New Roman"/>
                <a:cs typeface="Times New Roman"/>
              </a:rPr>
              <a:t>(</a:t>
            </a:r>
            <a:r>
              <a:rPr dirty="0" sz="800" spc="20" i="1">
                <a:latin typeface="Times New Roman"/>
                <a:cs typeface="Times New Roman"/>
              </a:rPr>
              <a:t>n</a:t>
            </a:r>
            <a:r>
              <a:rPr dirty="0" sz="800" spc="20">
                <a:latin typeface="Symbol"/>
                <a:cs typeface="Symbol"/>
              </a:rPr>
              <a:t></a:t>
            </a:r>
            <a:r>
              <a:rPr dirty="0" sz="800" spc="20" i="1">
                <a:latin typeface="Times New Roman"/>
                <a:cs typeface="Times New Roman"/>
              </a:rPr>
              <a:t>e</a:t>
            </a:r>
            <a:r>
              <a:rPr dirty="0" sz="800" spc="2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1010"/>
              </a:spcBef>
              <a:tabLst>
                <a:tab pos="3099435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41926" y="6447282"/>
            <a:ext cx="158115" cy="890269"/>
          </a:xfrm>
          <a:custGeom>
            <a:avLst/>
            <a:gdLst/>
            <a:ahLst/>
            <a:cxnLst/>
            <a:rect l="l" t="t" r="r" b="b"/>
            <a:pathLst>
              <a:path w="158114" h="890270">
                <a:moveTo>
                  <a:pt x="0" y="0"/>
                </a:moveTo>
                <a:lnTo>
                  <a:pt x="30706" y="5762"/>
                </a:lnTo>
                <a:lnTo>
                  <a:pt x="55911" y="21526"/>
                </a:lnTo>
                <a:lnTo>
                  <a:pt x="72973" y="45005"/>
                </a:lnTo>
                <a:lnTo>
                  <a:pt x="79248" y="73913"/>
                </a:lnTo>
                <a:lnTo>
                  <a:pt x="79248" y="370331"/>
                </a:lnTo>
                <a:lnTo>
                  <a:pt x="85403" y="399359"/>
                </a:lnTo>
                <a:lnTo>
                  <a:pt x="102203" y="423100"/>
                </a:lnTo>
                <a:lnTo>
                  <a:pt x="127146" y="439126"/>
                </a:lnTo>
                <a:lnTo>
                  <a:pt x="157734" y="445007"/>
                </a:lnTo>
                <a:lnTo>
                  <a:pt x="127146" y="450770"/>
                </a:lnTo>
                <a:lnTo>
                  <a:pt x="102203" y="466534"/>
                </a:lnTo>
                <a:lnTo>
                  <a:pt x="85403" y="490013"/>
                </a:lnTo>
                <a:lnTo>
                  <a:pt x="79248" y="518921"/>
                </a:lnTo>
                <a:lnTo>
                  <a:pt x="79248" y="815339"/>
                </a:lnTo>
                <a:lnTo>
                  <a:pt x="72973" y="844367"/>
                </a:lnTo>
                <a:lnTo>
                  <a:pt x="55911" y="868108"/>
                </a:lnTo>
                <a:lnTo>
                  <a:pt x="30706" y="884134"/>
                </a:lnTo>
                <a:lnTo>
                  <a:pt x="0" y="890015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033771" y="6682615"/>
            <a:ext cx="1016000" cy="4902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70815" marR="5080" indent="-171450">
              <a:lnSpc>
                <a:spcPts val="1200"/>
              </a:lnSpc>
              <a:spcBef>
                <a:spcPts val="195"/>
              </a:spcBef>
            </a:pP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n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additional</a:t>
            </a:r>
            <a:r>
              <a:rPr dirty="0" sz="1000" spc="-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linear  </a:t>
            </a:r>
            <a:r>
              <a:rPr dirty="0" u="sng" sz="1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in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equality  constraints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87517" y="7590281"/>
            <a:ext cx="158115" cy="890269"/>
          </a:xfrm>
          <a:custGeom>
            <a:avLst/>
            <a:gdLst/>
            <a:ahLst/>
            <a:cxnLst/>
            <a:rect l="l" t="t" r="r" b="b"/>
            <a:pathLst>
              <a:path w="158114" h="890270">
                <a:moveTo>
                  <a:pt x="0" y="0"/>
                </a:moveTo>
                <a:lnTo>
                  <a:pt x="30587" y="5762"/>
                </a:lnTo>
                <a:lnTo>
                  <a:pt x="55530" y="21526"/>
                </a:lnTo>
                <a:lnTo>
                  <a:pt x="72330" y="45005"/>
                </a:lnTo>
                <a:lnTo>
                  <a:pt x="78486" y="73914"/>
                </a:lnTo>
                <a:lnTo>
                  <a:pt x="78486" y="370332"/>
                </a:lnTo>
                <a:lnTo>
                  <a:pt x="84760" y="399359"/>
                </a:lnTo>
                <a:lnTo>
                  <a:pt x="101822" y="423100"/>
                </a:lnTo>
                <a:lnTo>
                  <a:pt x="127027" y="439126"/>
                </a:lnTo>
                <a:lnTo>
                  <a:pt x="157734" y="445008"/>
                </a:lnTo>
                <a:lnTo>
                  <a:pt x="127027" y="450770"/>
                </a:lnTo>
                <a:lnTo>
                  <a:pt x="101822" y="466534"/>
                </a:lnTo>
                <a:lnTo>
                  <a:pt x="84760" y="490013"/>
                </a:lnTo>
                <a:lnTo>
                  <a:pt x="78486" y="518922"/>
                </a:lnTo>
                <a:lnTo>
                  <a:pt x="78486" y="815340"/>
                </a:lnTo>
                <a:lnTo>
                  <a:pt x="72330" y="844367"/>
                </a:lnTo>
                <a:lnTo>
                  <a:pt x="55530" y="868108"/>
                </a:lnTo>
                <a:lnTo>
                  <a:pt x="30587" y="884134"/>
                </a:lnTo>
                <a:lnTo>
                  <a:pt x="0" y="890016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96711" y="7652004"/>
            <a:ext cx="7620" cy="67310"/>
          </a:xfrm>
          <a:custGeom>
            <a:avLst/>
            <a:gdLst/>
            <a:ahLst/>
            <a:cxnLst/>
            <a:rect l="l" t="t" r="r" b="b"/>
            <a:pathLst>
              <a:path w="7620" h="67309">
                <a:moveTo>
                  <a:pt x="0" y="67056"/>
                </a:moveTo>
                <a:lnTo>
                  <a:pt x="7619" y="67056"/>
                </a:lnTo>
                <a:lnTo>
                  <a:pt x="7619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24379" y="7467852"/>
            <a:ext cx="491490" cy="1025525"/>
          </a:xfrm>
          <a:prstGeom prst="rect">
            <a:avLst/>
          </a:prstGeom>
        </p:spPr>
        <p:txBody>
          <a:bodyPr wrap="square" lIns="0" tIns="25400" rIns="0" bIns="0" rtlCol="0" vert="vert">
            <a:spAutoFit/>
          </a:bodyPr>
          <a:lstStyle/>
          <a:p>
            <a:pPr marL="184150" marR="5080" indent="-171450">
              <a:lnSpc>
                <a:spcPts val="1200"/>
              </a:lnSpc>
              <a:spcBef>
                <a:spcPts val="200"/>
              </a:spcBef>
            </a:pPr>
            <a:r>
              <a:rPr dirty="0" sz="1050" spc="-30" i="1">
                <a:solidFill>
                  <a:srgbClr val="3333CC"/>
                </a:solidFill>
                <a:latin typeface="Tahoma"/>
                <a:cs typeface="Tahoma"/>
              </a:rPr>
              <a:t>e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additional</a:t>
            </a:r>
            <a:r>
              <a:rPr dirty="0" sz="1000" spc="-3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linear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equality  constraints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37938" y="5794502"/>
            <a:ext cx="10521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9A009A"/>
                </a:solidFill>
                <a:latin typeface="Tahoma"/>
                <a:cs typeface="Tahoma"/>
              </a:rPr>
              <a:t>Quadratic</a:t>
            </a:r>
            <a:r>
              <a:rPr dirty="0" sz="1000" spc="-35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9A009A"/>
                </a:solidFill>
                <a:latin typeface="Tahoma"/>
                <a:cs typeface="Tahoma"/>
              </a:rPr>
              <a:t>criterion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17264" y="5862828"/>
            <a:ext cx="754380" cy="77470"/>
          </a:xfrm>
          <a:custGeom>
            <a:avLst/>
            <a:gdLst/>
            <a:ahLst/>
            <a:cxnLst/>
            <a:rect l="l" t="t" r="r" b="b"/>
            <a:pathLst>
              <a:path w="754379" h="77470">
                <a:moveTo>
                  <a:pt x="211836" y="41148"/>
                </a:moveTo>
                <a:lnTo>
                  <a:pt x="163830" y="41148"/>
                </a:lnTo>
                <a:lnTo>
                  <a:pt x="161298" y="41309"/>
                </a:lnTo>
                <a:lnTo>
                  <a:pt x="172974" y="44958"/>
                </a:lnTo>
                <a:lnTo>
                  <a:pt x="185165" y="48006"/>
                </a:lnTo>
                <a:lnTo>
                  <a:pt x="196596" y="51816"/>
                </a:lnTo>
                <a:lnTo>
                  <a:pt x="279653" y="67818"/>
                </a:lnTo>
                <a:lnTo>
                  <a:pt x="349758" y="73913"/>
                </a:lnTo>
                <a:lnTo>
                  <a:pt x="397001" y="75437"/>
                </a:lnTo>
                <a:lnTo>
                  <a:pt x="444246" y="76200"/>
                </a:lnTo>
                <a:lnTo>
                  <a:pt x="515112" y="76200"/>
                </a:lnTo>
                <a:lnTo>
                  <a:pt x="540258" y="76962"/>
                </a:lnTo>
                <a:lnTo>
                  <a:pt x="580644" y="72389"/>
                </a:lnTo>
                <a:lnTo>
                  <a:pt x="608076" y="67818"/>
                </a:lnTo>
                <a:lnTo>
                  <a:pt x="621030" y="64770"/>
                </a:lnTo>
                <a:lnTo>
                  <a:pt x="631317" y="62484"/>
                </a:lnTo>
                <a:lnTo>
                  <a:pt x="515112" y="62484"/>
                </a:lnTo>
                <a:lnTo>
                  <a:pt x="491489" y="61722"/>
                </a:lnTo>
                <a:lnTo>
                  <a:pt x="444246" y="61722"/>
                </a:lnTo>
                <a:lnTo>
                  <a:pt x="397001" y="60960"/>
                </a:lnTo>
                <a:lnTo>
                  <a:pt x="373380" y="60960"/>
                </a:lnTo>
                <a:lnTo>
                  <a:pt x="304038" y="56387"/>
                </a:lnTo>
                <a:lnTo>
                  <a:pt x="258318" y="50292"/>
                </a:lnTo>
                <a:lnTo>
                  <a:pt x="211836" y="41148"/>
                </a:lnTo>
                <a:close/>
              </a:path>
              <a:path w="754379" h="77470">
                <a:moveTo>
                  <a:pt x="36575" y="20574"/>
                </a:moveTo>
                <a:lnTo>
                  <a:pt x="0" y="51816"/>
                </a:lnTo>
                <a:lnTo>
                  <a:pt x="46482" y="62484"/>
                </a:lnTo>
                <a:lnTo>
                  <a:pt x="43600" y="50292"/>
                </a:lnTo>
                <a:lnTo>
                  <a:pt x="35813" y="50292"/>
                </a:lnTo>
                <a:lnTo>
                  <a:pt x="33527" y="36575"/>
                </a:lnTo>
                <a:lnTo>
                  <a:pt x="40135" y="35632"/>
                </a:lnTo>
                <a:lnTo>
                  <a:pt x="36575" y="20574"/>
                </a:lnTo>
                <a:close/>
              </a:path>
              <a:path w="754379" h="77470">
                <a:moveTo>
                  <a:pt x="747522" y="0"/>
                </a:moveTo>
                <a:lnTo>
                  <a:pt x="708660" y="20574"/>
                </a:lnTo>
                <a:lnTo>
                  <a:pt x="669798" y="36575"/>
                </a:lnTo>
                <a:lnTo>
                  <a:pt x="630936" y="48006"/>
                </a:lnTo>
                <a:lnTo>
                  <a:pt x="579120" y="57912"/>
                </a:lnTo>
                <a:lnTo>
                  <a:pt x="538734" y="62484"/>
                </a:lnTo>
                <a:lnTo>
                  <a:pt x="631317" y="62484"/>
                </a:lnTo>
                <a:lnTo>
                  <a:pt x="634746" y="61722"/>
                </a:lnTo>
                <a:lnTo>
                  <a:pt x="647700" y="57912"/>
                </a:lnTo>
                <a:lnTo>
                  <a:pt x="661415" y="54101"/>
                </a:lnTo>
                <a:lnTo>
                  <a:pt x="674370" y="49530"/>
                </a:lnTo>
                <a:lnTo>
                  <a:pt x="688086" y="44958"/>
                </a:lnTo>
                <a:lnTo>
                  <a:pt x="701039" y="39624"/>
                </a:lnTo>
                <a:lnTo>
                  <a:pt x="714756" y="33527"/>
                </a:lnTo>
                <a:lnTo>
                  <a:pt x="727710" y="27432"/>
                </a:lnTo>
                <a:lnTo>
                  <a:pt x="741426" y="19812"/>
                </a:lnTo>
                <a:lnTo>
                  <a:pt x="754380" y="12954"/>
                </a:lnTo>
                <a:lnTo>
                  <a:pt x="747522" y="0"/>
                </a:lnTo>
                <a:close/>
              </a:path>
              <a:path w="754379" h="77470">
                <a:moveTo>
                  <a:pt x="40135" y="35632"/>
                </a:moveTo>
                <a:lnTo>
                  <a:pt x="33527" y="36575"/>
                </a:lnTo>
                <a:lnTo>
                  <a:pt x="35813" y="50292"/>
                </a:lnTo>
                <a:lnTo>
                  <a:pt x="43393" y="49417"/>
                </a:lnTo>
                <a:lnTo>
                  <a:pt x="40135" y="35632"/>
                </a:lnTo>
                <a:close/>
              </a:path>
              <a:path w="754379" h="77470">
                <a:moveTo>
                  <a:pt x="43393" y="49417"/>
                </a:moveTo>
                <a:lnTo>
                  <a:pt x="35813" y="50292"/>
                </a:lnTo>
                <a:lnTo>
                  <a:pt x="43600" y="50292"/>
                </a:lnTo>
                <a:lnTo>
                  <a:pt x="43393" y="49417"/>
                </a:lnTo>
                <a:close/>
              </a:path>
              <a:path w="754379" h="77470">
                <a:moveTo>
                  <a:pt x="164591" y="26670"/>
                </a:moveTo>
                <a:lnTo>
                  <a:pt x="163068" y="26670"/>
                </a:lnTo>
                <a:lnTo>
                  <a:pt x="54863" y="33527"/>
                </a:lnTo>
                <a:lnTo>
                  <a:pt x="40135" y="35632"/>
                </a:lnTo>
                <a:lnTo>
                  <a:pt x="43393" y="49417"/>
                </a:lnTo>
                <a:lnTo>
                  <a:pt x="55625" y="48006"/>
                </a:lnTo>
                <a:lnTo>
                  <a:pt x="161298" y="41309"/>
                </a:lnTo>
                <a:lnTo>
                  <a:pt x="160782" y="41148"/>
                </a:lnTo>
                <a:lnTo>
                  <a:pt x="211836" y="41148"/>
                </a:lnTo>
                <a:lnTo>
                  <a:pt x="200406" y="38100"/>
                </a:lnTo>
                <a:lnTo>
                  <a:pt x="188975" y="34289"/>
                </a:lnTo>
                <a:lnTo>
                  <a:pt x="177546" y="31242"/>
                </a:lnTo>
                <a:lnTo>
                  <a:pt x="165353" y="27432"/>
                </a:lnTo>
                <a:lnTo>
                  <a:pt x="164591" y="26670"/>
                </a:lnTo>
                <a:close/>
              </a:path>
              <a:path w="754379" h="77470">
                <a:moveTo>
                  <a:pt x="163830" y="41148"/>
                </a:moveTo>
                <a:lnTo>
                  <a:pt x="160782" y="41148"/>
                </a:lnTo>
                <a:lnTo>
                  <a:pt x="161298" y="41309"/>
                </a:lnTo>
                <a:lnTo>
                  <a:pt x="163830" y="41148"/>
                </a:lnTo>
                <a:close/>
              </a:path>
            </a:pathLst>
          </a:custGeom>
          <a:solidFill>
            <a:srgbClr val="99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001011" y="6017514"/>
            <a:ext cx="3710304" cy="2543810"/>
          </a:xfrm>
          <a:custGeom>
            <a:avLst/>
            <a:gdLst/>
            <a:ahLst/>
            <a:cxnLst/>
            <a:rect l="l" t="t" r="r" b="b"/>
            <a:pathLst>
              <a:path w="3710304" h="2543809">
                <a:moveTo>
                  <a:pt x="1869960" y="2225802"/>
                </a:moveTo>
                <a:lnTo>
                  <a:pt x="1602486" y="2225802"/>
                </a:lnTo>
                <a:lnTo>
                  <a:pt x="1699260" y="2543556"/>
                </a:lnTo>
                <a:lnTo>
                  <a:pt x="1869960" y="2225802"/>
                </a:lnTo>
                <a:close/>
              </a:path>
              <a:path w="3710304" h="2543809">
                <a:moveTo>
                  <a:pt x="2140159" y="2199132"/>
                </a:moveTo>
                <a:lnTo>
                  <a:pt x="1339596" y="2199132"/>
                </a:lnTo>
                <a:lnTo>
                  <a:pt x="1340358" y="2532126"/>
                </a:lnTo>
                <a:lnTo>
                  <a:pt x="1602486" y="2225802"/>
                </a:lnTo>
                <a:lnTo>
                  <a:pt x="1869960" y="2225802"/>
                </a:lnTo>
                <a:lnTo>
                  <a:pt x="1875282" y="2215896"/>
                </a:lnTo>
                <a:lnTo>
                  <a:pt x="2136015" y="2215896"/>
                </a:lnTo>
                <a:lnTo>
                  <a:pt x="2140159" y="2199132"/>
                </a:lnTo>
                <a:close/>
              </a:path>
              <a:path w="3710304" h="2543809">
                <a:moveTo>
                  <a:pt x="2136015" y="2215896"/>
                </a:moveTo>
                <a:lnTo>
                  <a:pt x="1875282" y="2215896"/>
                </a:lnTo>
                <a:lnTo>
                  <a:pt x="2064258" y="2506218"/>
                </a:lnTo>
                <a:lnTo>
                  <a:pt x="2136015" y="2215896"/>
                </a:lnTo>
                <a:close/>
              </a:path>
              <a:path w="3710304" h="2543809">
                <a:moveTo>
                  <a:pt x="2409874" y="2136648"/>
                </a:moveTo>
                <a:lnTo>
                  <a:pt x="1096518" y="2136648"/>
                </a:lnTo>
                <a:lnTo>
                  <a:pt x="1001268" y="2472690"/>
                </a:lnTo>
                <a:lnTo>
                  <a:pt x="1339596" y="2199132"/>
                </a:lnTo>
                <a:lnTo>
                  <a:pt x="2140159" y="2199132"/>
                </a:lnTo>
                <a:lnTo>
                  <a:pt x="2147316" y="2170176"/>
                </a:lnTo>
                <a:lnTo>
                  <a:pt x="2411262" y="2170176"/>
                </a:lnTo>
                <a:lnTo>
                  <a:pt x="2409874" y="2136648"/>
                </a:lnTo>
                <a:close/>
              </a:path>
              <a:path w="3710304" h="2543809">
                <a:moveTo>
                  <a:pt x="2411262" y="2170176"/>
                </a:moveTo>
                <a:lnTo>
                  <a:pt x="2147316" y="2170176"/>
                </a:lnTo>
                <a:lnTo>
                  <a:pt x="2421636" y="2420874"/>
                </a:lnTo>
                <a:lnTo>
                  <a:pt x="2411262" y="2170176"/>
                </a:lnTo>
                <a:close/>
              </a:path>
              <a:path w="3710304" h="2543809">
                <a:moveTo>
                  <a:pt x="2670011" y="2041398"/>
                </a:moveTo>
                <a:lnTo>
                  <a:pt x="882395" y="2041398"/>
                </a:lnTo>
                <a:lnTo>
                  <a:pt x="694944" y="2366772"/>
                </a:lnTo>
                <a:lnTo>
                  <a:pt x="1096518" y="2136648"/>
                </a:lnTo>
                <a:lnTo>
                  <a:pt x="2409874" y="2136648"/>
                </a:lnTo>
                <a:lnTo>
                  <a:pt x="2407920" y="2089404"/>
                </a:lnTo>
                <a:lnTo>
                  <a:pt x="2686556" y="2089404"/>
                </a:lnTo>
                <a:lnTo>
                  <a:pt x="2670011" y="2041398"/>
                </a:lnTo>
                <a:close/>
              </a:path>
              <a:path w="3710304" h="2543809">
                <a:moveTo>
                  <a:pt x="2686556" y="2089404"/>
                </a:moveTo>
                <a:lnTo>
                  <a:pt x="2407920" y="2089404"/>
                </a:lnTo>
                <a:lnTo>
                  <a:pt x="2756154" y="2291334"/>
                </a:lnTo>
                <a:lnTo>
                  <a:pt x="2686556" y="2089404"/>
                </a:lnTo>
                <a:close/>
              </a:path>
              <a:path w="3710304" h="2543809">
                <a:moveTo>
                  <a:pt x="2911248" y="1915668"/>
                </a:moveTo>
                <a:lnTo>
                  <a:pt x="705612" y="1915668"/>
                </a:lnTo>
                <a:lnTo>
                  <a:pt x="433577" y="2218182"/>
                </a:lnTo>
                <a:lnTo>
                  <a:pt x="882395" y="2041398"/>
                </a:lnTo>
                <a:lnTo>
                  <a:pt x="2670011" y="2041398"/>
                </a:lnTo>
                <a:lnTo>
                  <a:pt x="2647950" y="1977390"/>
                </a:lnTo>
                <a:lnTo>
                  <a:pt x="2954536" y="1977390"/>
                </a:lnTo>
                <a:lnTo>
                  <a:pt x="2911248" y="1915668"/>
                </a:lnTo>
                <a:close/>
              </a:path>
              <a:path w="3710304" h="2543809">
                <a:moveTo>
                  <a:pt x="2954536" y="1977390"/>
                </a:moveTo>
                <a:lnTo>
                  <a:pt x="2647950" y="1977390"/>
                </a:lnTo>
                <a:lnTo>
                  <a:pt x="3057143" y="2123694"/>
                </a:lnTo>
                <a:lnTo>
                  <a:pt x="2954536" y="1977390"/>
                </a:lnTo>
                <a:close/>
              </a:path>
              <a:path w="3710304" h="2543809">
                <a:moveTo>
                  <a:pt x="3129543" y="1765554"/>
                </a:moveTo>
                <a:lnTo>
                  <a:pt x="573024" y="1765554"/>
                </a:lnTo>
                <a:lnTo>
                  <a:pt x="226313" y="2033778"/>
                </a:lnTo>
                <a:lnTo>
                  <a:pt x="705612" y="1915668"/>
                </a:lnTo>
                <a:lnTo>
                  <a:pt x="2911248" y="1915668"/>
                </a:lnTo>
                <a:lnTo>
                  <a:pt x="2856738" y="1837944"/>
                </a:lnTo>
                <a:lnTo>
                  <a:pt x="3213174" y="1837944"/>
                </a:lnTo>
                <a:lnTo>
                  <a:pt x="3129543" y="1765554"/>
                </a:lnTo>
                <a:close/>
              </a:path>
              <a:path w="3710304" h="2543809">
                <a:moveTo>
                  <a:pt x="3213174" y="1837944"/>
                </a:moveTo>
                <a:lnTo>
                  <a:pt x="2856738" y="1837944"/>
                </a:lnTo>
                <a:lnTo>
                  <a:pt x="3310890" y="1922526"/>
                </a:lnTo>
                <a:lnTo>
                  <a:pt x="3213174" y="1837944"/>
                </a:lnTo>
                <a:close/>
              </a:path>
              <a:path w="3710304" h="2543809">
                <a:moveTo>
                  <a:pt x="200406" y="847344"/>
                </a:moveTo>
                <a:lnTo>
                  <a:pt x="557021" y="1043178"/>
                </a:lnTo>
                <a:lnTo>
                  <a:pt x="65531" y="1089660"/>
                </a:lnTo>
                <a:lnTo>
                  <a:pt x="481583" y="1228344"/>
                </a:lnTo>
                <a:lnTo>
                  <a:pt x="0" y="1338834"/>
                </a:lnTo>
                <a:lnTo>
                  <a:pt x="458724" y="1415796"/>
                </a:lnTo>
                <a:lnTo>
                  <a:pt x="5333" y="1585722"/>
                </a:lnTo>
                <a:lnTo>
                  <a:pt x="489965" y="1597152"/>
                </a:lnTo>
                <a:lnTo>
                  <a:pt x="81533" y="1820418"/>
                </a:lnTo>
                <a:lnTo>
                  <a:pt x="573024" y="1765554"/>
                </a:lnTo>
                <a:lnTo>
                  <a:pt x="3129543" y="1765554"/>
                </a:lnTo>
                <a:lnTo>
                  <a:pt x="3027426" y="1677162"/>
                </a:lnTo>
                <a:lnTo>
                  <a:pt x="3475081" y="1677162"/>
                </a:lnTo>
                <a:lnTo>
                  <a:pt x="3153155" y="1500378"/>
                </a:lnTo>
                <a:lnTo>
                  <a:pt x="3643884" y="1453896"/>
                </a:lnTo>
                <a:lnTo>
                  <a:pt x="3228593" y="1315212"/>
                </a:lnTo>
                <a:lnTo>
                  <a:pt x="3710178" y="1204722"/>
                </a:lnTo>
                <a:lnTo>
                  <a:pt x="3251454" y="1127760"/>
                </a:lnTo>
                <a:lnTo>
                  <a:pt x="3704843" y="957834"/>
                </a:lnTo>
                <a:lnTo>
                  <a:pt x="3220212" y="946404"/>
                </a:lnTo>
                <a:lnTo>
                  <a:pt x="3366578" y="866394"/>
                </a:lnTo>
                <a:lnTo>
                  <a:pt x="682751" y="866394"/>
                </a:lnTo>
                <a:lnTo>
                  <a:pt x="200406" y="847344"/>
                </a:lnTo>
                <a:close/>
              </a:path>
              <a:path w="3710304" h="2543809">
                <a:moveTo>
                  <a:pt x="3475081" y="1677162"/>
                </a:moveTo>
                <a:lnTo>
                  <a:pt x="3027426" y="1677162"/>
                </a:lnTo>
                <a:lnTo>
                  <a:pt x="3509772" y="1696212"/>
                </a:lnTo>
                <a:lnTo>
                  <a:pt x="3475081" y="1677162"/>
                </a:lnTo>
                <a:close/>
              </a:path>
              <a:path w="3710304" h="2543809">
                <a:moveTo>
                  <a:pt x="398525" y="621030"/>
                </a:moveTo>
                <a:lnTo>
                  <a:pt x="682751" y="866394"/>
                </a:lnTo>
                <a:lnTo>
                  <a:pt x="3366578" y="866394"/>
                </a:lnTo>
                <a:lnTo>
                  <a:pt x="3528278" y="778001"/>
                </a:lnTo>
                <a:lnTo>
                  <a:pt x="3137154" y="778001"/>
                </a:lnTo>
                <a:lnTo>
                  <a:pt x="3230461" y="705612"/>
                </a:lnTo>
                <a:lnTo>
                  <a:pt x="853439" y="705612"/>
                </a:lnTo>
                <a:lnTo>
                  <a:pt x="398525" y="621030"/>
                </a:lnTo>
                <a:close/>
              </a:path>
              <a:path w="3710304" h="2543809">
                <a:moveTo>
                  <a:pt x="3628643" y="723138"/>
                </a:moveTo>
                <a:lnTo>
                  <a:pt x="3137154" y="778001"/>
                </a:lnTo>
                <a:lnTo>
                  <a:pt x="3528278" y="778001"/>
                </a:lnTo>
                <a:lnTo>
                  <a:pt x="3628643" y="723138"/>
                </a:lnTo>
                <a:close/>
              </a:path>
              <a:path w="3710304" h="2543809">
                <a:moveTo>
                  <a:pt x="653033" y="419862"/>
                </a:moveTo>
                <a:lnTo>
                  <a:pt x="853439" y="705612"/>
                </a:lnTo>
                <a:lnTo>
                  <a:pt x="3230461" y="705612"/>
                </a:lnTo>
                <a:lnTo>
                  <a:pt x="3330643" y="627888"/>
                </a:lnTo>
                <a:lnTo>
                  <a:pt x="3004566" y="627888"/>
                </a:lnTo>
                <a:lnTo>
                  <a:pt x="3060069" y="566165"/>
                </a:lnTo>
                <a:lnTo>
                  <a:pt x="1062227" y="566165"/>
                </a:lnTo>
                <a:lnTo>
                  <a:pt x="653033" y="419862"/>
                </a:lnTo>
                <a:close/>
              </a:path>
              <a:path w="3710304" h="2543809">
                <a:moveTo>
                  <a:pt x="3483864" y="509015"/>
                </a:moveTo>
                <a:lnTo>
                  <a:pt x="3004566" y="627888"/>
                </a:lnTo>
                <a:lnTo>
                  <a:pt x="3330643" y="627888"/>
                </a:lnTo>
                <a:lnTo>
                  <a:pt x="3483864" y="509015"/>
                </a:lnTo>
                <a:close/>
              </a:path>
              <a:path w="3710304" h="2543809">
                <a:moveTo>
                  <a:pt x="953262" y="251460"/>
                </a:moveTo>
                <a:lnTo>
                  <a:pt x="1062227" y="566165"/>
                </a:lnTo>
                <a:lnTo>
                  <a:pt x="3060069" y="566165"/>
                </a:lnTo>
                <a:lnTo>
                  <a:pt x="3117627" y="502158"/>
                </a:lnTo>
                <a:lnTo>
                  <a:pt x="2827782" y="502158"/>
                </a:lnTo>
                <a:lnTo>
                  <a:pt x="2855326" y="454151"/>
                </a:lnTo>
                <a:lnTo>
                  <a:pt x="1302258" y="454151"/>
                </a:lnTo>
                <a:lnTo>
                  <a:pt x="953262" y="251460"/>
                </a:lnTo>
                <a:close/>
              </a:path>
              <a:path w="3710304" h="2543809">
                <a:moveTo>
                  <a:pt x="3276600" y="325374"/>
                </a:moveTo>
                <a:lnTo>
                  <a:pt x="2827782" y="502158"/>
                </a:lnTo>
                <a:lnTo>
                  <a:pt x="3117627" y="502158"/>
                </a:lnTo>
                <a:lnTo>
                  <a:pt x="3276600" y="325374"/>
                </a:lnTo>
                <a:close/>
              </a:path>
              <a:path w="3710304" h="2543809">
                <a:moveTo>
                  <a:pt x="1288541" y="122682"/>
                </a:moveTo>
                <a:lnTo>
                  <a:pt x="1302258" y="454151"/>
                </a:lnTo>
                <a:lnTo>
                  <a:pt x="2855326" y="454151"/>
                </a:lnTo>
                <a:lnTo>
                  <a:pt x="2882433" y="406908"/>
                </a:lnTo>
                <a:lnTo>
                  <a:pt x="2613660" y="406908"/>
                </a:lnTo>
                <a:lnTo>
                  <a:pt x="2622947" y="374141"/>
                </a:lnTo>
                <a:lnTo>
                  <a:pt x="1562862" y="374141"/>
                </a:lnTo>
                <a:lnTo>
                  <a:pt x="1288541" y="122682"/>
                </a:lnTo>
                <a:close/>
              </a:path>
              <a:path w="3710304" h="2543809">
                <a:moveTo>
                  <a:pt x="3014472" y="176784"/>
                </a:moveTo>
                <a:lnTo>
                  <a:pt x="2613660" y="406908"/>
                </a:lnTo>
                <a:lnTo>
                  <a:pt x="2882433" y="406908"/>
                </a:lnTo>
                <a:lnTo>
                  <a:pt x="3014472" y="176784"/>
                </a:lnTo>
                <a:close/>
              </a:path>
              <a:path w="3710304" h="2543809">
                <a:moveTo>
                  <a:pt x="1645158" y="37337"/>
                </a:moveTo>
                <a:lnTo>
                  <a:pt x="1562862" y="374141"/>
                </a:lnTo>
                <a:lnTo>
                  <a:pt x="2622947" y="374141"/>
                </a:lnTo>
                <a:lnTo>
                  <a:pt x="2631370" y="344424"/>
                </a:lnTo>
                <a:lnTo>
                  <a:pt x="2370582" y="344424"/>
                </a:lnTo>
                <a:lnTo>
                  <a:pt x="2370505" y="327660"/>
                </a:lnTo>
                <a:lnTo>
                  <a:pt x="1834896" y="327660"/>
                </a:lnTo>
                <a:lnTo>
                  <a:pt x="1645158" y="37337"/>
                </a:lnTo>
                <a:close/>
              </a:path>
              <a:path w="3710304" h="2543809">
                <a:moveTo>
                  <a:pt x="2708910" y="70865"/>
                </a:moveTo>
                <a:lnTo>
                  <a:pt x="2370582" y="344424"/>
                </a:lnTo>
                <a:lnTo>
                  <a:pt x="2631370" y="344424"/>
                </a:lnTo>
                <a:lnTo>
                  <a:pt x="2708910" y="70865"/>
                </a:lnTo>
                <a:close/>
              </a:path>
              <a:path w="3710304" h="2543809">
                <a:moveTo>
                  <a:pt x="2010155" y="0"/>
                </a:moveTo>
                <a:lnTo>
                  <a:pt x="1834896" y="327660"/>
                </a:lnTo>
                <a:lnTo>
                  <a:pt x="2370505" y="327660"/>
                </a:lnTo>
                <a:lnTo>
                  <a:pt x="2370459" y="317753"/>
                </a:lnTo>
                <a:lnTo>
                  <a:pt x="2107691" y="317753"/>
                </a:lnTo>
                <a:lnTo>
                  <a:pt x="2010155" y="0"/>
                </a:lnTo>
                <a:close/>
              </a:path>
              <a:path w="3710304" h="2543809">
                <a:moveTo>
                  <a:pt x="2369058" y="11430"/>
                </a:moveTo>
                <a:lnTo>
                  <a:pt x="2107691" y="317753"/>
                </a:lnTo>
                <a:lnTo>
                  <a:pt x="2370459" y="317753"/>
                </a:lnTo>
                <a:lnTo>
                  <a:pt x="2369058" y="1143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01011" y="6017514"/>
            <a:ext cx="3710304" cy="2543810"/>
          </a:xfrm>
          <a:custGeom>
            <a:avLst/>
            <a:gdLst/>
            <a:ahLst/>
            <a:cxnLst/>
            <a:rect l="l" t="t" r="r" b="b"/>
            <a:pathLst>
              <a:path w="3710304" h="2543809">
                <a:moveTo>
                  <a:pt x="3704843" y="957834"/>
                </a:moveTo>
                <a:lnTo>
                  <a:pt x="3220212" y="946404"/>
                </a:lnTo>
                <a:lnTo>
                  <a:pt x="3628643" y="723138"/>
                </a:lnTo>
                <a:lnTo>
                  <a:pt x="3137154" y="778001"/>
                </a:lnTo>
                <a:lnTo>
                  <a:pt x="3483864" y="509015"/>
                </a:lnTo>
                <a:lnTo>
                  <a:pt x="3004566" y="627888"/>
                </a:lnTo>
                <a:lnTo>
                  <a:pt x="3276600" y="325374"/>
                </a:lnTo>
                <a:lnTo>
                  <a:pt x="2827782" y="502158"/>
                </a:lnTo>
                <a:lnTo>
                  <a:pt x="3014472" y="176784"/>
                </a:lnTo>
                <a:lnTo>
                  <a:pt x="2613660" y="406908"/>
                </a:lnTo>
                <a:lnTo>
                  <a:pt x="2708910" y="70865"/>
                </a:lnTo>
                <a:lnTo>
                  <a:pt x="2370582" y="344424"/>
                </a:lnTo>
                <a:lnTo>
                  <a:pt x="2369058" y="11430"/>
                </a:lnTo>
                <a:lnTo>
                  <a:pt x="2107691" y="317753"/>
                </a:lnTo>
                <a:lnTo>
                  <a:pt x="2010155" y="0"/>
                </a:lnTo>
                <a:lnTo>
                  <a:pt x="1834896" y="327660"/>
                </a:lnTo>
                <a:lnTo>
                  <a:pt x="1645158" y="37337"/>
                </a:lnTo>
                <a:lnTo>
                  <a:pt x="1562862" y="374141"/>
                </a:lnTo>
                <a:lnTo>
                  <a:pt x="1288541" y="122682"/>
                </a:lnTo>
                <a:lnTo>
                  <a:pt x="1302258" y="454151"/>
                </a:lnTo>
                <a:lnTo>
                  <a:pt x="953262" y="251460"/>
                </a:lnTo>
                <a:lnTo>
                  <a:pt x="1062227" y="566165"/>
                </a:lnTo>
                <a:lnTo>
                  <a:pt x="653033" y="419862"/>
                </a:lnTo>
                <a:lnTo>
                  <a:pt x="853439" y="705612"/>
                </a:lnTo>
                <a:lnTo>
                  <a:pt x="398525" y="621030"/>
                </a:lnTo>
                <a:lnTo>
                  <a:pt x="682751" y="866394"/>
                </a:lnTo>
                <a:lnTo>
                  <a:pt x="200406" y="847344"/>
                </a:lnTo>
                <a:lnTo>
                  <a:pt x="557021" y="1043178"/>
                </a:lnTo>
                <a:lnTo>
                  <a:pt x="65531" y="1089660"/>
                </a:lnTo>
                <a:lnTo>
                  <a:pt x="481583" y="1228344"/>
                </a:lnTo>
                <a:lnTo>
                  <a:pt x="0" y="1338834"/>
                </a:lnTo>
                <a:lnTo>
                  <a:pt x="458724" y="1415796"/>
                </a:lnTo>
                <a:lnTo>
                  <a:pt x="5333" y="1585722"/>
                </a:lnTo>
                <a:lnTo>
                  <a:pt x="489965" y="1597152"/>
                </a:lnTo>
                <a:lnTo>
                  <a:pt x="81533" y="1820418"/>
                </a:lnTo>
                <a:lnTo>
                  <a:pt x="573024" y="1765554"/>
                </a:lnTo>
                <a:lnTo>
                  <a:pt x="226313" y="2033778"/>
                </a:lnTo>
                <a:lnTo>
                  <a:pt x="705612" y="1915668"/>
                </a:lnTo>
                <a:lnTo>
                  <a:pt x="433577" y="2218182"/>
                </a:lnTo>
                <a:lnTo>
                  <a:pt x="882395" y="2041398"/>
                </a:lnTo>
                <a:lnTo>
                  <a:pt x="694944" y="2366772"/>
                </a:lnTo>
                <a:lnTo>
                  <a:pt x="1096518" y="2136648"/>
                </a:lnTo>
                <a:lnTo>
                  <a:pt x="1001268" y="2472690"/>
                </a:lnTo>
                <a:lnTo>
                  <a:pt x="1339596" y="2199132"/>
                </a:lnTo>
                <a:lnTo>
                  <a:pt x="1340358" y="2532126"/>
                </a:lnTo>
                <a:lnTo>
                  <a:pt x="1602486" y="2225802"/>
                </a:lnTo>
                <a:lnTo>
                  <a:pt x="1699260" y="2543556"/>
                </a:lnTo>
                <a:lnTo>
                  <a:pt x="1875282" y="2215896"/>
                </a:lnTo>
                <a:lnTo>
                  <a:pt x="2064258" y="2506218"/>
                </a:lnTo>
                <a:lnTo>
                  <a:pt x="2147316" y="2170176"/>
                </a:lnTo>
                <a:lnTo>
                  <a:pt x="2421636" y="2420874"/>
                </a:lnTo>
                <a:lnTo>
                  <a:pt x="2407920" y="2089404"/>
                </a:lnTo>
                <a:lnTo>
                  <a:pt x="2756154" y="2291334"/>
                </a:lnTo>
                <a:lnTo>
                  <a:pt x="2647950" y="1977390"/>
                </a:lnTo>
                <a:lnTo>
                  <a:pt x="3057143" y="2123694"/>
                </a:lnTo>
                <a:lnTo>
                  <a:pt x="2856738" y="1837944"/>
                </a:lnTo>
                <a:lnTo>
                  <a:pt x="3310890" y="1922526"/>
                </a:lnTo>
                <a:lnTo>
                  <a:pt x="3027426" y="1677162"/>
                </a:lnTo>
                <a:lnTo>
                  <a:pt x="3509772" y="1696212"/>
                </a:lnTo>
                <a:lnTo>
                  <a:pt x="3153155" y="1500378"/>
                </a:lnTo>
                <a:lnTo>
                  <a:pt x="3643884" y="1453896"/>
                </a:lnTo>
                <a:lnTo>
                  <a:pt x="3228593" y="1315212"/>
                </a:lnTo>
                <a:lnTo>
                  <a:pt x="3710178" y="1204722"/>
                </a:lnTo>
                <a:lnTo>
                  <a:pt x="3251454" y="1127760"/>
                </a:lnTo>
                <a:lnTo>
                  <a:pt x="3704843" y="957834"/>
                </a:lnTo>
                <a:close/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 rot="21060000">
            <a:off x="2826263" y="6662852"/>
            <a:ext cx="186935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latin typeface="Tahoma"/>
                <a:cs typeface="Tahoma"/>
              </a:rPr>
              <a:t>There </a:t>
            </a:r>
            <a:r>
              <a:rPr dirty="0" baseline="2777" sz="1500" spc="-22">
                <a:latin typeface="Tahoma"/>
                <a:cs typeface="Tahoma"/>
              </a:rPr>
              <a:t>exist algor</a:t>
            </a:r>
            <a:r>
              <a:rPr dirty="0" baseline="5555" sz="1500" spc="-22">
                <a:latin typeface="Tahoma"/>
                <a:cs typeface="Tahoma"/>
              </a:rPr>
              <a:t>ithms </a:t>
            </a:r>
            <a:r>
              <a:rPr dirty="0" baseline="5555" sz="1500" spc="-15">
                <a:latin typeface="Tahoma"/>
                <a:cs typeface="Tahoma"/>
              </a:rPr>
              <a:t>for</a:t>
            </a:r>
            <a:r>
              <a:rPr dirty="0" baseline="5555" sz="1500" spc="-67">
                <a:latin typeface="Tahoma"/>
                <a:cs typeface="Tahoma"/>
              </a:rPr>
              <a:t> </a:t>
            </a:r>
            <a:r>
              <a:rPr dirty="0" baseline="5555" sz="1500" spc="-22">
                <a:latin typeface="Tahoma"/>
                <a:cs typeface="Tahoma"/>
              </a:rPr>
              <a:t>fi</a:t>
            </a:r>
            <a:r>
              <a:rPr dirty="0" baseline="8333" sz="1500" spc="-22">
                <a:latin typeface="Tahoma"/>
                <a:cs typeface="Tahoma"/>
              </a:rPr>
              <a:t>nding</a:t>
            </a:r>
            <a:endParaRPr baseline="8333" sz="15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 rot="21060000">
            <a:off x="3115428" y="6798694"/>
            <a:ext cx="151035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latin typeface="Tahoma"/>
                <a:cs typeface="Tahoma"/>
              </a:rPr>
              <a:t>such c</a:t>
            </a:r>
            <a:r>
              <a:rPr dirty="0" baseline="2777" sz="1500" spc="-22">
                <a:latin typeface="Tahoma"/>
                <a:cs typeface="Tahoma"/>
              </a:rPr>
              <a:t>onstrained</a:t>
            </a:r>
            <a:r>
              <a:rPr dirty="0" baseline="2777" sz="1500" spc="-75">
                <a:latin typeface="Tahoma"/>
                <a:cs typeface="Tahoma"/>
              </a:rPr>
              <a:t> </a:t>
            </a:r>
            <a:r>
              <a:rPr dirty="0" baseline="5555" sz="1500" spc="-22">
                <a:latin typeface="Tahoma"/>
                <a:cs typeface="Tahoma"/>
              </a:rPr>
              <a:t>quadratic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 rot="21060000">
            <a:off x="3074999" y="6949163"/>
            <a:ext cx="164199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latin typeface="Tahoma"/>
                <a:cs typeface="Tahoma"/>
              </a:rPr>
              <a:t>optim</a:t>
            </a:r>
            <a:r>
              <a:rPr dirty="0" baseline="2777" sz="1500" spc="-22">
                <a:latin typeface="Tahoma"/>
                <a:cs typeface="Tahoma"/>
              </a:rPr>
              <a:t>a much </a:t>
            </a:r>
            <a:r>
              <a:rPr dirty="0" baseline="2777" sz="1500" spc="-15">
                <a:latin typeface="Tahoma"/>
                <a:cs typeface="Tahoma"/>
              </a:rPr>
              <a:t>mo</a:t>
            </a:r>
            <a:r>
              <a:rPr dirty="0" baseline="5555" sz="1500" spc="-15">
                <a:latin typeface="Tahoma"/>
                <a:cs typeface="Tahoma"/>
              </a:rPr>
              <a:t>re</a:t>
            </a:r>
            <a:r>
              <a:rPr dirty="0" baseline="5555" sz="1500" spc="-82">
                <a:latin typeface="Tahoma"/>
                <a:cs typeface="Tahoma"/>
              </a:rPr>
              <a:t> </a:t>
            </a:r>
            <a:r>
              <a:rPr dirty="0" baseline="5555" sz="1500" spc="-22">
                <a:latin typeface="Tahoma"/>
                <a:cs typeface="Tahoma"/>
              </a:rPr>
              <a:t>efficient</a:t>
            </a:r>
            <a:r>
              <a:rPr dirty="0" baseline="8333" sz="1500" spc="-22">
                <a:latin typeface="Tahoma"/>
                <a:cs typeface="Tahoma"/>
              </a:rPr>
              <a:t>ly</a:t>
            </a:r>
            <a:endParaRPr baseline="8333" sz="15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 rot="21060000">
            <a:off x="3197864" y="7098736"/>
            <a:ext cx="144772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Tahoma"/>
                <a:cs typeface="Tahoma"/>
              </a:rPr>
              <a:t>and </a:t>
            </a:r>
            <a:r>
              <a:rPr dirty="0" sz="1000" spc="-15">
                <a:latin typeface="Tahoma"/>
                <a:cs typeface="Tahoma"/>
              </a:rPr>
              <a:t>re</a:t>
            </a:r>
            <a:r>
              <a:rPr dirty="0" baseline="2777" sz="1500" spc="-22">
                <a:latin typeface="Tahoma"/>
                <a:cs typeface="Tahoma"/>
              </a:rPr>
              <a:t>liably </a:t>
            </a:r>
            <a:r>
              <a:rPr dirty="0" baseline="2777" sz="1500" spc="-15">
                <a:latin typeface="Tahoma"/>
                <a:cs typeface="Tahoma"/>
              </a:rPr>
              <a:t>than</a:t>
            </a:r>
            <a:r>
              <a:rPr dirty="0" baseline="2777" sz="1500" spc="-104">
                <a:latin typeface="Tahoma"/>
                <a:cs typeface="Tahoma"/>
              </a:rPr>
              <a:t> </a:t>
            </a:r>
            <a:r>
              <a:rPr dirty="0" baseline="5555" sz="1500" spc="-22">
                <a:latin typeface="Tahoma"/>
                <a:cs typeface="Tahoma"/>
              </a:rPr>
              <a:t>gradient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 rot="21060000">
            <a:off x="3736242" y="7248813"/>
            <a:ext cx="42173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20">
                <a:latin typeface="Tahoma"/>
                <a:cs typeface="Tahoma"/>
              </a:rPr>
              <a:t>a</a:t>
            </a:r>
            <a:r>
              <a:rPr dirty="0" sz="1000" spc="-10">
                <a:latin typeface="Tahoma"/>
                <a:cs typeface="Tahoma"/>
              </a:rPr>
              <a:t>s</a:t>
            </a:r>
            <a:r>
              <a:rPr dirty="0" sz="1000" spc="-15">
                <a:latin typeface="Tahoma"/>
                <a:cs typeface="Tahoma"/>
              </a:rPr>
              <a:t>c</a:t>
            </a:r>
            <a:r>
              <a:rPr dirty="0" sz="1000" spc="-20">
                <a:latin typeface="Tahoma"/>
                <a:cs typeface="Tahoma"/>
              </a:rPr>
              <a:t>e</a:t>
            </a:r>
            <a:r>
              <a:rPr dirty="0" sz="1000" spc="-15">
                <a:latin typeface="Tahoma"/>
                <a:cs typeface="Tahoma"/>
              </a:rPr>
              <a:t>n</a:t>
            </a:r>
            <a:r>
              <a:rPr dirty="0" baseline="2777" sz="1500" spc="-30">
                <a:latin typeface="Tahoma"/>
                <a:cs typeface="Tahoma"/>
              </a:rPr>
              <a:t>t</a:t>
            </a:r>
            <a:r>
              <a:rPr dirty="0" baseline="2777" sz="1500">
                <a:latin typeface="Tahoma"/>
                <a:cs typeface="Tahoma"/>
              </a:rPr>
              <a:t>.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 rot="21060000">
            <a:off x="3063476" y="7488794"/>
            <a:ext cx="167492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latin typeface="Tahoma"/>
                <a:cs typeface="Tahoma"/>
              </a:rPr>
              <a:t>(But </a:t>
            </a:r>
            <a:r>
              <a:rPr dirty="0" baseline="2777" sz="1500" spc="-15">
                <a:latin typeface="Tahoma"/>
                <a:cs typeface="Tahoma"/>
              </a:rPr>
              <a:t>they are </a:t>
            </a:r>
            <a:r>
              <a:rPr dirty="0" baseline="2777" sz="1500" spc="-22">
                <a:latin typeface="Tahoma"/>
                <a:cs typeface="Tahoma"/>
              </a:rPr>
              <a:t>ve</a:t>
            </a:r>
            <a:r>
              <a:rPr dirty="0" baseline="5555" sz="1500" spc="-22">
                <a:latin typeface="Tahoma"/>
                <a:cs typeface="Tahoma"/>
              </a:rPr>
              <a:t>ry</a:t>
            </a:r>
            <a:r>
              <a:rPr dirty="0" baseline="5555" sz="1500" spc="-82">
                <a:latin typeface="Tahoma"/>
                <a:cs typeface="Tahoma"/>
              </a:rPr>
              <a:t> </a:t>
            </a:r>
            <a:r>
              <a:rPr dirty="0" baseline="5555" sz="1500" spc="-22">
                <a:latin typeface="Tahoma"/>
                <a:cs typeface="Tahoma"/>
              </a:rPr>
              <a:t>fiddly…yo</a:t>
            </a:r>
            <a:r>
              <a:rPr dirty="0" baseline="8333" sz="1500" spc="-22">
                <a:latin typeface="Tahoma"/>
                <a:cs typeface="Tahoma"/>
              </a:rPr>
              <a:t>u</a:t>
            </a:r>
            <a:endParaRPr baseline="8333" sz="15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 rot="21060000">
            <a:off x="3213250" y="7625141"/>
            <a:ext cx="1595154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latin typeface="Tahoma"/>
                <a:cs typeface="Tahoma"/>
              </a:rPr>
              <a:t>proba</a:t>
            </a:r>
            <a:r>
              <a:rPr dirty="0" baseline="2777" sz="1500" spc="-22">
                <a:latin typeface="Tahoma"/>
                <a:cs typeface="Tahoma"/>
              </a:rPr>
              <a:t>bly don’t w</a:t>
            </a:r>
            <a:r>
              <a:rPr dirty="0" baseline="5555" sz="1500" spc="-22">
                <a:latin typeface="Tahoma"/>
                <a:cs typeface="Tahoma"/>
              </a:rPr>
              <a:t>ant </a:t>
            </a:r>
            <a:r>
              <a:rPr dirty="0" baseline="5555" sz="1500" spc="-15">
                <a:latin typeface="Tahoma"/>
                <a:cs typeface="Tahoma"/>
              </a:rPr>
              <a:t>to</a:t>
            </a:r>
            <a:r>
              <a:rPr dirty="0" baseline="5555" sz="1500" spc="-37">
                <a:latin typeface="Tahoma"/>
                <a:cs typeface="Tahoma"/>
              </a:rPr>
              <a:t> </a:t>
            </a:r>
            <a:r>
              <a:rPr dirty="0" baseline="5555" sz="1500" spc="-22">
                <a:latin typeface="Tahoma"/>
                <a:cs typeface="Tahoma"/>
              </a:rPr>
              <a:t>writ</a:t>
            </a:r>
            <a:r>
              <a:rPr dirty="0" baseline="8333" sz="1500" spc="-22">
                <a:latin typeface="Tahoma"/>
                <a:cs typeface="Tahoma"/>
              </a:rPr>
              <a:t>e</a:t>
            </a:r>
            <a:endParaRPr baseline="8333" sz="15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 rot="21060000">
            <a:off x="3661942" y="7774486"/>
            <a:ext cx="749453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Tahoma"/>
                <a:cs typeface="Tahoma"/>
              </a:rPr>
              <a:t>one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y</a:t>
            </a:r>
            <a:r>
              <a:rPr dirty="0" baseline="2777" sz="1500" spc="-22">
                <a:latin typeface="Tahoma"/>
                <a:cs typeface="Tahoma"/>
              </a:rPr>
              <a:t>ourself)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0323" y="1295654"/>
            <a:ext cx="4049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Learning the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Maximum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Margin</a:t>
            </a:r>
            <a:r>
              <a:rPr dirty="0" sz="1800" spc="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Classifier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9977" y="1729739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4">
                <a:moveTo>
                  <a:pt x="0" y="665987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83129" y="1874520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55520" y="2019300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20040000">
            <a:off x="1913591" y="1861366"/>
            <a:ext cx="11513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“Predict 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lass </a:t>
            </a:r>
            <a:r>
              <a:rPr dirty="0" baseline="2777" sz="15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baseline="2777" sz="1500" spc="-89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+1”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 rot="20040000">
            <a:off x="2486843" y="1958775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 rot="20040000">
            <a:off x="2433640" y="2372970"/>
            <a:ext cx="110657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3333CC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3333CC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2777" sz="1500" spc="-97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2777" sz="1500" spc="-7">
                <a:solidFill>
                  <a:srgbClr val="3333CC"/>
                </a:solidFill>
                <a:latin typeface="Tahoma"/>
                <a:cs typeface="Tahoma"/>
              </a:rPr>
              <a:t>-1”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 rot="20040000">
            <a:off x="2983670" y="2471594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 rot="19860000">
            <a:off x="1758557" y="2458437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 rot="19860000">
            <a:off x="1835527" y="2593313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 rot="19860000">
            <a:off x="1894059" y="2715619"/>
            <a:ext cx="380878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</a:t>
            </a:r>
            <a:r>
              <a:rPr dirty="0" sz="700" spc="-15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3968" sz="1050" spc="-15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baseline="3968" sz="105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baseline="3968" sz="10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70147" y="1717548"/>
            <a:ext cx="163830" cy="299720"/>
          </a:xfrm>
          <a:custGeom>
            <a:avLst/>
            <a:gdLst/>
            <a:ahLst/>
            <a:cxnLst/>
            <a:rect l="l" t="t" r="r" b="b"/>
            <a:pathLst>
              <a:path w="163829" h="299719">
                <a:moveTo>
                  <a:pt x="143554" y="267022"/>
                </a:moveTo>
                <a:lnTo>
                  <a:pt x="128777" y="275081"/>
                </a:lnTo>
                <a:lnTo>
                  <a:pt x="163829" y="299466"/>
                </a:lnTo>
                <a:lnTo>
                  <a:pt x="162931" y="274320"/>
                </a:lnTo>
                <a:lnTo>
                  <a:pt x="148589" y="274320"/>
                </a:lnTo>
                <a:lnTo>
                  <a:pt x="147065" y="273557"/>
                </a:lnTo>
                <a:lnTo>
                  <a:pt x="146303" y="272033"/>
                </a:lnTo>
                <a:lnTo>
                  <a:pt x="143554" y="267022"/>
                </a:lnTo>
                <a:close/>
              </a:path>
              <a:path w="163829" h="299719">
                <a:moveTo>
                  <a:pt x="147463" y="264889"/>
                </a:moveTo>
                <a:lnTo>
                  <a:pt x="143554" y="267022"/>
                </a:lnTo>
                <a:lnTo>
                  <a:pt x="146303" y="272033"/>
                </a:lnTo>
                <a:lnTo>
                  <a:pt x="147065" y="273557"/>
                </a:lnTo>
                <a:lnTo>
                  <a:pt x="148589" y="274320"/>
                </a:lnTo>
                <a:lnTo>
                  <a:pt x="149351" y="273557"/>
                </a:lnTo>
                <a:lnTo>
                  <a:pt x="150875" y="272796"/>
                </a:lnTo>
                <a:lnTo>
                  <a:pt x="150875" y="271272"/>
                </a:lnTo>
                <a:lnTo>
                  <a:pt x="150113" y="269748"/>
                </a:lnTo>
                <a:lnTo>
                  <a:pt x="147463" y="264889"/>
                </a:lnTo>
                <a:close/>
              </a:path>
              <a:path w="163829" h="299719">
                <a:moveTo>
                  <a:pt x="162305" y="256794"/>
                </a:moveTo>
                <a:lnTo>
                  <a:pt x="147463" y="264889"/>
                </a:lnTo>
                <a:lnTo>
                  <a:pt x="150113" y="269748"/>
                </a:lnTo>
                <a:lnTo>
                  <a:pt x="150875" y="271272"/>
                </a:lnTo>
                <a:lnTo>
                  <a:pt x="150875" y="272796"/>
                </a:lnTo>
                <a:lnTo>
                  <a:pt x="149351" y="273557"/>
                </a:lnTo>
                <a:lnTo>
                  <a:pt x="148589" y="274320"/>
                </a:lnTo>
                <a:lnTo>
                  <a:pt x="162931" y="274320"/>
                </a:lnTo>
                <a:lnTo>
                  <a:pt x="162305" y="256794"/>
                </a:lnTo>
                <a:close/>
              </a:path>
              <a:path w="163829" h="299719">
                <a:moveTo>
                  <a:pt x="20583" y="32275"/>
                </a:moveTo>
                <a:lnTo>
                  <a:pt x="16112" y="34714"/>
                </a:lnTo>
                <a:lnTo>
                  <a:pt x="143554" y="267022"/>
                </a:lnTo>
                <a:lnTo>
                  <a:pt x="147463" y="264889"/>
                </a:lnTo>
                <a:lnTo>
                  <a:pt x="20583" y="32275"/>
                </a:lnTo>
                <a:close/>
              </a:path>
              <a:path w="163829" h="299719">
                <a:moveTo>
                  <a:pt x="0" y="0"/>
                </a:moveTo>
                <a:lnTo>
                  <a:pt x="1524" y="42672"/>
                </a:lnTo>
                <a:lnTo>
                  <a:pt x="16112" y="34714"/>
                </a:lnTo>
                <a:lnTo>
                  <a:pt x="12953" y="28955"/>
                </a:lnTo>
                <a:lnTo>
                  <a:pt x="12953" y="25907"/>
                </a:lnTo>
                <a:lnTo>
                  <a:pt x="14477" y="25907"/>
                </a:lnTo>
                <a:lnTo>
                  <a:pt x="15239" y="25146"/>
                </a:lnTo>
                <a:lnTo>
                  <a:pt x="33654" y="25146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829" h="299719">
                <a:moveTo>
                  <a:pt x="16763" y="25146"/>
                </a:moveTo>
                <a:lnTo>
                  <a:pt x="15239" y="25146"/>
                </a:lnTo>
                <a:lnTo>
                  <a:pt x="14477" y="25907"/>
                </a:lnTo>
                <a:lnTo>
                  <a:pt x="12953" y="25907"/>
                </a:lnTo>
                <a:lnTo>
                  <a:pt x="12953" y="28955"/>
                </a:lnTo>
                <a:lnTo>
                  <a:pt x="16112" y="34714"/>
                </a:lnTo>
                <a:lnTo>
                  <a:pt x="20583" y="32275"/>
                </a:lnTo>
                <a:lnTo>
                  <a:pt x="17525" y="26670"/>
                </a:lnTo>
                <a:lnTo>
                  <a:pt x="16763" y="25146"/>
                </a:lnTo>
                <a:close/>
              </a:path>
              <a:path w="163829" h="299719">
                <a:moveTo>
                  <a:pt x="33654" y="25146"/>
                </a:moveTo>
                <a:lnTo>
                  <a:pt x="16763" y="25146"/>
                </a:lnTo>
                <a:lnTo>
                  <a:pt x="17525" y="26670"/>
                </a:lnTo>
                <a:lnTo>
                  <a:pt x="20583" y="32275"/>
                </a:lnTo>
                <a:lnTo>
                  <a:pt x="33654" y="2514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92067" y="1614552"/>
            <a:ext cx="24384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40" i="1">
                <a:latin typeface="Tahoma"/>
                <a:cs typeface="Tahoma"/>
              </a:rPr>
              <a:t>M</a:t>
            </a:r>
            <a:r>
              <a:rPr dirty="0" sz="1050" spc="-90" i="1">
                <a:latin typeface="Tahoma"/>
                <a:cs typeface="Tahoma"/>
              </a:rPr>
              <a:t> </a:t>
            </a:r>
            <a:r>
              <a:rPr dirty="0" sz="1050" spc="-35" i="1">
                <a:latin typeface="Tahoma"/>
                <a:cs typeface="Tahoma"/>
              </a:rPr>
              <a:t>=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77590" y="238582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87345" y="179146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205"/>
                </a:lnTo>
                <a:lnTo>
                  <a:pt x="5524" y="32289"/>
                </a:lnTo>
                <a:lnTo>
                  <a:pt x="11572" y="36516"/>
                </a:lnTo>
                <a:lnTo>
                  <a:pt x="19050" y="38100"/>
                </a:lnTo>
                <a:lnTo>
                  <a:pt x="26527" y="36516"/>
                </a:lnTo>
                <a:lnTo>
                  <a:pt x="32575" y="32289"/>
                </a:lnTo>
                <a:lnTo>
                  <a:pt x="36623" y="26205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53790" y="2004822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10" h="8889">
                <a:moveTo>
                  <a:pt x="0" y="8381"/>
                </a:moveTo>
                <a:lnTo>
                  <a:pt x="1600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69791" y="2007107"/>
            <a:ext cx="22860" cy="41910"/>
          </a:xfrm>
          <a:custGeom>
            <a:avLst/>
            <a:gdLst/>
            <a:ahLst/>
            <a:cxnLst/>
            <a:rect l="l" t="t" r="r" b="b"/>
            <a:pathLst>
              <a:path w="22860" h="41910">
                <a:moveTo>
                  <a:pt x="0" y="0"/>
                </a:moveTo>
                <a:lnTo>
                  <a:pt x="22860" y="41910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94938" y="1924050"/>
            <a:ext cx="253365" cy="125095"/>
          </a:xfrm>
          <a:custGeom>
            <a:avLst/>
            <a:gdLst/>
            <a:ahLst/>
            <a:cxnLst/>
            <a:rect l="l" t="t" r="r" b="b"/>
            <a:pathLst>
              <a:path w="253364" h="125094">
                <a:moveTo>
                  <a:pt x="0" y="124968"/>
                </a:moveTo>
                <a:lnTo>
                  <a:pt x="30479" y="0"/>
                </a:lnTo>
                <a:lnTo>
                  <a:pt x="252984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40835" y="1905761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770388" y="1723003"/>
            <a:ext cx="749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53767" y="17266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47138" y="21960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77211" y="18790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88998" y="22722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08198" y="176174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77667" y="249936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46703" y="24079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47722" y="27561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583"/>
                </a:lnTo>
                <a:lnTo>
                  <a:pt x="5524" y="5810"/>
                </a:lnTo>
                <a:lnTo>
                  <a:pt x="1476" y="11894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894"/>
                </a:lnTo>
                <a:lnTo>
                  <a:pt x="32575" y="5810"/>
                </a:lnTo>
                <a:lnTo>
                  <a:pt x="26527" y="1583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14066" y="27340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80459" y="22722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766823" y="1567959"/>
            <a:ext cx="4220845" cy="225488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176780">
              <a:lnSpc>
                <a:spcPct val="100000"/>
              </a:lnSpc>
              <a:spcBef>
                <a:spcPts val="400"/>
              </a:spcBef>
            </a:pPr>
            <a:r>
              <a:rPr dirty="0" sz="1200" spc="-5">
                <a:latin typeface="Tahoma"/>
                <a:cs typeface="Tahoma"/>
              </a:rPr>
              <a:t>Given guess of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,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00" spc="-5">
                <a:latin typeface="Tahoma"/>
                <a:cs typeface="Tahoma"/>
              </a:rPr>
              <a:t>we</a:t>
            </a:r>
            <a:r>
              <a:rPr dirty="0" sz="1200" spc="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can</a:t>
            </a:r>
            <a:endParaRPr sz="1200">
              <a:latin typeface="Tahoma"/>
              <a:cs typeface="Tahoma"/>
            </a:endParaRPr>
          </a:p>
          <a:p>
            <a:pPr lvl="1" marL="2348230" marR="124460" indent="-382905">
              <a:lnSpc>
                <a:spcPct val="100000"/>
              </a:lnSpc>
              <a:spcBef>
                <a:spcPts val="270"/>
              </a:spcBef>
              <a:buSzPct val="70833"/>
              <a:buFont typeface="Times New Roman"/>
              <a:buAutoNum type="alphaLcPeriod" startAt="23"/>
              <a:tabLst>
                <a:tab pos="2177415" algn="l"/>
              </a:tabLst>
            </a:pPr>
            <a:r>
              <a:rPr dirty="0" sz="1200">
                <a:latin typeface="Tahoma"/>
                <a:cs typeface="Tahoma"/>
              </a:rPr>
              <a:t>• </a:t>
            </a:r>
            <a:r>
              <a:rPr dirty="0" sz="1200" spc="-5">
                <a:latin typeface="Tahoma"/>
                <a:cs typeface="Tahoma"/>
              </a:rPr>
              <a:t>Compute whether </a:t>
            </a:r>
            <a:r>
              <a:rPr dirty="0" sz="1200">
                <a:latin typeface="Tahoma"/>
                <a:cs typeface="Tahoma"/>
              </a:rPr>
              <a:t>all </a:t>
            </a:r>
            <a:r>
              <a:rPr dirty="0" sz="1200" spc="-5">
                <a:latin typeface="Tahoma"/>
                <a:cs typeface="Tahoma"/>
              </a:rPr>
              <a:t>data  points are </a:t>
            </a: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 spc="-10">
                <a:latin typeface="Tahoma"/>
                <a:cs typeface="Tahoma"/>
              </a:rPr>
              <a:t>correct  </a:t>
            </a:r>
            <a:r>
              <a:rPr dirty="0" sz="1200" spc="-5">
                <a:latin typeface="Tahoma"/>
                <a:cs typeface="Tahoma"/>
              </a:rPr>
              <a:t>half-planes</a:t>
            </a:r>
            <a:endParaRPr sz="1200">
              <a:latin typeface="Tahoma"/>
              <a:cs typeface="Tahoma"/>
            </a:endParaRPr>
          </a:p>
          <a:p>
            <a:pPr lvl="2" marL="2176780" marR="67945">
              <a:lnSpc>
                <a:spcPct val="116100"/>
              </a:lnSpc>
              <a:spcBef>
                <a:spcPts val="55"/>
              </a:spcBef>
              <a:buChar char="•"/>
              <a:tabLst>
                <a:tab pos="2348865" algn="l"/>
              </a:tabLst>
            </a:pPr>
            <a:r>
              <a:rPr dirty="0" sz="1200" spc="-5">
                <a:latin typeface="Tahoma"/>
                <a:cs typeface="Tahoma"/>
              </a:rPr>
              <a:t>Compute the margin width  Assume </a:t>
            </a:r>
            <a:r>
              <a:rPr dirty="0" sz="1250" spc="-35" i="1">
                <a:latin typeface="Tahoma"/>
                <a:cs typeface="Tahoma"/>
              </a:rPr>
              <a:t>R </a:t>
            </a:r>
            <a:r>
              <a:rPr dirty="0" sz="1200" spc="-5">
                <a:latin typeface="Tahoma"/>
                <a:cs typeface="Tahoma"/>
              </a:rPr>
              <a:t>datapoints,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  <a:p>
            <a:pPr marL="2348230">
              <a:lnSpc>
                <a:spcPts val="1440"/>
              </a:lnSpc>
            </a:pPr>
            <a:r>
              <a:rPr dirty="0" sz="1250" spc="-25" i="1">
                <a:latin typeface="Tahoma"/>
                <a:cs typeface="Tahoma"/>
              </a:rPr>
              <a:t>(</a:t>
            </a: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,y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where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+/-</a:t>
            </a:r>
            <a:r>
              <a:rPr dirty="0" sz="1250" spc="-14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96850" marR="30480" indent="-171450">
              <a:lnSpc>
                <a:spcPct val="100000"/>
              </a:lnSpc>
              <a:tabLst>
                <a:tab pos="2182495" algn="l"/>
                <a:tab pos="2353945" algn="l"/>
              </a:tabLst>
            </a:pPr>
            <a:r>
              <a:rPr dirty="0" baseline="2314" sz="1800" spc="-7">
                <a:latin typeface="Tahoma"/>
                <a:cs typeface="Tahoma"/>
              </a:rPr>
              <a:t>What should</a:t>
            </a:r>
            <a:r>
              <a:rPr dirty="0" baseline="2314" sz="1800" spc="67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our</a:t>
            </a:r>
            <a:r>
              <a:rPr dirty="0" baseline="2314" sz="1800" spc="15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quadratic	</a:t>
            </a:r>
            <a:r>
              <a:rPr dirty="0" sz="1200" spc="-5">
                <a:latin typeface="Tahoma"/>
                <a:cs typeface="Tahoma"/>
              </a:rPr>
              <a:t>How </a:t>
            </a:r>
            <a:r>
              <a:rPr dirty="0" sz="1200">
                <a:latin typeface="Tahoma"/>
                <a:cs typeface="Tahoma"/>
              </a:rPr>
              <a:t>many </a:t>
            </a:r>
            <a:r>
              <a:rPr dirty="0" sz="1200" spc="-5">
                <a:latin typeface="Tahoma"/>
                <a:cs typeface="Tahoma"/>
              </a:rPr>
              <a:t>constraints will we  </a:t>
            </a:r>
            <a:r>
              <a:rPr dirty="0" baseline="2314" sz="1800" spc="-7">
                <a:latin typeface="Tahoma"/>
                <a:cs typeface="Tahoma"/>
              </a:rPr>
              <a:t>optimization</a:t>
            </a:r>
            <a:r>
              <a:rPr dirty="0" baseline="2314" sz="1800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criterion</a:t>
            </a:r>
            <a:r>
              <a:rPr dirty="0" baseline="2314" sz="1800" spc="7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be?		</a:t>
            </a:r>
            <a:r>
              <a:rPr dirty="0" sz="1200" spc="-5">
                <a:latin typeface="Tahoma"/>
                <a:cs typeface="Tahoma"/>
              </a:rPr>
              <a:t>have?</a:t>
            </a:r>
            <a:endParaRPr sz="1200">
              <a:latin typeface="Tahoma"/>
              <a:cs typeface="Tahoma"/>
            </a:endParaRPr>
          </a:p>
          <a:p>
            <a:pPr marL="2182495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latin typeface="Tahoma"/>
                <a:cs typeface="Tahoma"/>
              </a:rPr>
              <a:t>What should they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be?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30323" y="5472938"/>
            <a:ext cx="4049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Learning the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Maximum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Margin</a:t>
            </a:r>
            <a:r>
              <a:rPr dirty="0" sz="1800" spc="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Classifier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09977" y="5907023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5">
                <a:moveTo>
                  <a:pt x="0" y="665988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83129" y="6051803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55520" y="6196584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49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 rot="20040000">
            <a:off x="1913590" y="6038646"/>
            <a:ext cx="11513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“Predict 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lass </a:t>
            </a:r>
            <a:r>
              <a:rPr dirty="0" baseline="2777" sz="15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baseline="2777" sz="1500" spc="-89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+1”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 rot="20040000">
            <a:off x="2486854" y="6136053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 rot="20040000">
            <a:off x="2433652" y="6550250"/>
            <a:ext cx="110657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3333CC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3333CC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2777" sz="1500" spc="-97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2777" sz="1500" spc="-7">
                <a:solidFill>
                  <a:srgbClr val="3333CC"/>
                </a:solidFill>
                <a:latin typeface="Tahoma"/>
                <a:cs typeface="Tahoma"/>
              </a:rPr>
              <a:t>-1”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 rot="20040000">
            <a:off x="2983670" y="6648876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 rot="19860000">
            <a:off x="1758557" y="6635721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 rot="19860000">
            <a:off x="1835527" y="6770598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 rot="19860000">
            <a:off x="1894059" y="6892902"/>
            <a:ext cx="380878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</a:t>
            </a:r>
            <a:r>
              <a:rPr dirty="0" sz="700" spc="-15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3968" sz="1050" spc="-15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baseline="3968" sz="105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baseline="3968" sz="105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470147" y="5894832"/>
            <a:ext cx="163830" cy="299720"/>
          </a:xfrm>
          <a:custGeom>
            <a:avLst/>
            <a:gdLst/>
            <a:ahLst/>
            <a:cxnLst/>
            <a:rect l="l" t="t" r="r" b="b"/>
            <a:pathLst>
              <a:path w="163829" h="299720">
                <a:moveTo>
                  <a:pt x="143554" y="267022"/>
                </a:moveTo>
                <a:lnTo>
                  <a:pt x="128777" y="275081"/>
                </a:lnTo>
                <a:lnTo>
                  <a:pt x="163829" y="299465"/>
                </a:lnTo>
                <a:lnTo>
                  <a:pt x="162931" y="274319"/>
                </a:lnTo>
                <a:lnTo>
                  <a:pt x="148589" y="274319"/>
                </a:lnTo>
                <a:lnTo>
                  <a:pt x="147065" y="273557"/>
                </a:lnTo>
                <a:lnTo>
                  <a:pt x="146303" y="272033"/>
                </a:lnTo>
                <a:lnTo>
                  <a:pt x="143554" y="267022"/>
                </a:lnTo>
                <a:close/>
              </a:path>
              <a:path w="163829" h="299720">
                <a:moveTo>
                  <a:pt x="147463" y="264889"/>
                </a:moveTo>
                <a:lnTo>
                  <a:pt x="143554" y="267022"/>
                </a:lnTo>
                <a:lnTo>
                  <a:pt x="146303" y="272033"/>
                </a:lnTo>
                <a:lnTo>
                  <a:pt x="147065" y="273557"/>
                </a:lnTo>
                <a:lnTo>
                  <a:pt x="148589" y="274319"/>
                </a:lnTo>
                <a:lnTo>
                  <a:pt x="149351" y="273557"/>
                </a:lnTo>
                <a:lnTo>
                  <a:pt x="150875" y="272795"/>
                </a:lnTo>
                <a:lnTo>
                  <a:pt x="150875" y="271271"/>
                </a:lnTo>
                <a:lnTo>
                  <a:pt x="150113" y="269747"/>
                </a:lnTo>
                <a:lnTo>
                  <a:pt x="147463" y="264889"/>
                </a:lnTo>
                <a:close/>
              </a:path>
              <a:path w="163829" h="299720">
                <a:moveTo>
                  <a:pt x="162305" y="256793"/>
                </a:moveTo>
                <a:lnTo>
                  <a:pt x="147463" y="264889"/>
                </a:lnTo>
                <a:lnTo>
                  <a:pt x="150113" y="269747"/>
                </a:lnTo>
                <a:lnTo>
                  <a:pt x="150875" y="271271"/>
                </a:lnTo>
                <a:lnTo>
                  <a:pt x="150875" y="272795"/>
                </a:lnTo>
                <a:lnTo>
                  <a:pt x="149351" y="273557"/>
                </a:lnTo>
                <a:lnTo>
                  <a:pt x="148589" y="274319"/>
                </a:lnTo>
                <a:lnTo>
                  <a:pt x="162931" y="274319"/>
                </a:lnTo>
                <a:lnTo>
                  <a:pt x="162305" y="256793"/>
                </a:lnTo>
                <a:close/>
              </a:path>
              <a:path w="163829" h="299720">
                <a:moveTo>
                  <a:pt x="20583" y="32275"/>
                </a:moveTo>
                <a:lnTo>
                  <a:pt x="16112" y="34714"/>
                </a:lnTo>
                <a:lnTo>
                  <a:pt x="143554" y="267022"/>
                </a:lnTo>
                <a:lnTo>
                  <a:pt x="147463" y="264889"/>
                </a:lnTo>
                <a:lnTo>
                  <a:pt x="20583" y="32275"/>
                </a:lnTo>
                <a:close/>
              </a:path>
              <a:path w="163829" h="299720">
                <a:moveTo>
                  <a:pt x="0" y="0"/>
                </a:moveTo>
                <a:lnTo>
                  <a:pt x="1524" y="42671"/>
                </a:lnTo>
                <a:lnTo>
                  <a:pt x="16112" y="34714"/>
                </a:lnTo>
                <a:lnTo>
                  <a:pt x="12953" y="28955"/>
                </a:lnTo>
                <a:lnTo>
                  <a:pt x="12953" y="25907"/>
                </a:lnTo>
                <a:lnTo>
                  <a:pt x="14477" y="25907"/>
                </a:lnTo>
                <a:lnTo>
                  <a:pt x="15239" y="25145"/>
                </a:lnTo>
                <a:lnTo>
                  <a:pt x="33654" y="25145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829" h="299720">
                <a:moveTo>
                  <a:pt x="16763" y="25145"/>
                </a:moveTo>
                <a:lnTo>
                  <a:pt x="15239" y="25145"/>
                </a:lnTo>
                <a:lnTo>
                  <a:pt x="14477" y="25907"/>
                </a:lnTo>
                <a:lnTo>
                  <a:pt x="12953" y="25907"/>
                </a:lnTo>
                <a:lnTo>
                  <a:pt x="12953" y="28955"/>
                </a:lnTo>
                <a:lnTo>
                  <a:pt x="16112" y="34714"/>
                </a:lnTo>
                <a:lnTo>
                  <a:pt x="20583" y="32275"/>
                </a:lnTo>
                <a:lnTo>
                  <a:pt x="17525" y="26669"/>
                </a:lnTo>
                <a:lnTo>
                  <a:pt x="16763" y="25145"/>
                </a:lnTo>
                <a:close/>
              </a:path>
              <a:path w="163829" h="299720">
                <a:moveTo>
                  <a:pt x="33654" y="25145"/>
                </a:moveTo>
                <a:lnTo>
                  <a:pt x="16763" y="25145"/>
                </a:lnTo>
                <a:lnTo>
                  <a:pt x="17525" y="26669"/>
                </a:lnTo>
                <a:lnTo>
                  <a:pt x="20583" y="32275"/>
                </a:lnTo>
                <a:lnTo>
                  <a:pt x="33654" y="2514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592067" y="5791837"/>
            <a:ext cx="24384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40" i="1">
                <a:latin typeface="Tahoma"/>
                <a:cs typeface="Tahoma"/>
              </a:rPr>
              <a:t>M</a:t>
            </a:r>
            <a:r>
              <a:rPr dirty="0" sz="1050" spc="-90" i="1">
                <a:latin typeface="Tahoma"/>
                <a:cs typeface="Tahoma"/>
              </a:rPr>
              <a:t> </a:t>
            </a:r>
            <a:r>
              <a:rPr dirty="0" sz="1050" spc="-35" i="1">
                <a:latin typeface="Tahoma"/>
                <a:cs typeface="Tahoma"/>
              </a:rPr>
              <a:t>=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577590" y="65631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87345" y="596874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205"/>
                </a:lnTo>
                <a:lnTo>
                  <a:pt x="5524" y="32289"/>
                </a:lnTo>
                <a:lnTo>
                  <a:pt x="11572" y="36516"/>
                </a:lnTo>
                <a:lnTo>
                  <a:pt x="19050" y="38100"/>
                </a:lnTo>
                <a:lnTo>
                  <a:pt x="26527" y="36516"/>
                </a:lnTo>
                <a:lnTo>
                  <a:pt x="32575" y="32289"/>
                </a:lnTo>
                <a:lnTo>
                  <a:pt x="36623" y="26205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53790" y="6182105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10" h="8889">
                <a:moveTo>
                  <a:pt x="0" y="8382"/>
                </a:moveTo>
                <a:lnTo>
                  <a:pt x="1600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669791" y="6184391"/>
            <a:ext cx="22860" cy="41910"/>
          </a:xfrm>
          <a:custGeom>
            <a:avLst/>
            <a:gdLst/>
            <a:ahLst/>
            <a:cxnLst/>
            <a:rect l="l" t="t" r="r" b="b"/>
            <a:pathLst>
              <a:path w="22860" h="41910">
                <a:moveTo>
                  <a:pt x="0" y="0"/>
                </a:moveTo>
                <a:lnTo>
                  <a:pt x="22860" y="41910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94938" y="6101334"/>
            <a:ext cx="253365" cy="125095"/>
          </a:xfrm>
          <a:custGeom>
            <a:avLst/>
            <a:gdLst/>
            <a:ahLst/>
            <a:cxnLst/>
            <a:rect l="l" t="t" r="r" b="b"/>
            <a:pathLst>
              <a:path w="253364" h="125095">
                <a:moveTo>
                  <a:pt x="0" y="124967"/>
                </a:moveTo>
                <a:lnTo>
                  <a:pt x="30479" y="0"/>
                </a:lnTo>
                <a:lnTo>
                  <a:pt x="252984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640835" y="6083046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770388" y="5900287"/>
            <a:ext cx="749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953767" y="59039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247138" y="63733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077211" y="60563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88998" y="64495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108198" y="593902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677667" y="667664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346703" y="658520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347722" y="693343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583"/>
                </a:lnTo>
                <a:lnTo>
                  <a:pt x="5524" y="5810"/>
                </a:lnTo>
                <a:lnTo>
                  <a:pt x="1476" y="11894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894"/>
                </a:lnTo>
                <a:lnTo>
                  <a:pt x="32575" y="5810"/>
                </a:lnTo>
                <a:lnTo>
                  <a:pt x="26527" y="1583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814066" y="69113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49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680459" y="64495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766823" y="5745244"/>
            <a:ext cx="4220845" cy="269494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176780">
              <a:lnSpc>
                <a:spcPct val="100000"/>
              </a:lnSpc>
              <a:spcBef>
                <a:spcPts val="400"/>
              </a:spcBef>
            </a:pPr>
            <a:r>
              <a:rPr dirty="0" sz="1200" spc="-5">
                <a:latin typeface="Tahoma"/>
                <a:cs typeface="Tahoma"/>
              </a:rPr>
              <a:t>Given guess of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,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00" spc="-5">
                <a:latin typeface="Tahoma"/>
                <a:cs typeface="Tahoma"/>
              </a:rPr>
              <a:t>we</a:t>
            </a:r>
            <a:r>
              <a:rPr dirty="0" sz="1200" spc="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can</a:t>
            </a:r>
            <a:endParaRPr sz="1200">
              <a:latin typeface="Tahoma"/>
              <a:cs typeface="Tahoma"/>
            </a:endParaRPr>
          </a:p>
          <a:p>
            <a:pPr lvl="1" marL="2348230" marR="124460" indent="-382905">
              <a:lnSpc>
                <a:spcPct val="100000"/>
              </a:lnSpc>
              <a:spcBef>
                <a:spcPts val="270"/>
              </a:spcBef>
              <a:buSzPct val="70833"/>
              <a:buFont typeface="Times New Roman"/>
              <a:buAutoNum type="alphaLcPeriod" startAt="23"/>
              <a:tabLst>
                <a:tab pos="2177415" algn="l"/>
              </a:tabLst>
            </a:pPr>
            <a:r>
              <a:rPr dirty="0" sz="1200">
                <a:latin typeface="Tahoma"/>
                <a:cs typeface="Tahoma"/>
              </a:rPr>
              <a:t>• </a:t>
            </a:r>
            <a:r>
              <a:rPr dirty="0" sz="1200" spc="-5">
                <a:latin typeface="Tahoma"/>
                <a:cs typeface="Tahoma"/>
              </a:rPr>
              <a:t>Compute whether </a:t>
            </a:r>
            <a:r>
              <a:rPr dirty="0" sz="1200">
                <a:latin typeface="Tahoma"/>
                <a:cs typeface="Tahoma"/>
              </a:rPr>
              <a:t>all </a:t>
            </a:r>
            <a:r>
              <a:rPr dirty="0" sz="1200" spc="-5">
                <a:latin typeface="Tahoma"/>
                <a:cs typeface="Tahoma"/>
              </a:rPr>
              <a:t>data  points are </a:t>
            </a: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 spc="-10">
                <a:latin typeface="Tahoma"/>
                <a:cs typeface="Tahoma"/>
              </a:rPr>
              <a:t>correct  </a:t>
            </a:r>
            <a:r>
              <a:rPr dirty="0" sz="1200" spc="-5">
                <a:latin typeface="Tahoma"/>
                <a:cs typeface="Tahoma"/>
              </a:rPr>
              <a:t>half-planes</a:t>
            </a:r>
            <a:endParaRPr sz="1200">
              <a:latin typeface="Tahoma"/>
              <a:cs typeface="Tahoma"/>
            </a:endParaRPr>
          </a:p>
          <a:p>
            <a:pPr lvl="2" marL="2176780" marR="67945">
              <a:lnSpc>
                <a:spcPct val="116100"/>
              </a:lnSpc>
              <a:spcBef>
                <a:spcPts val="55"/>
              </a:spcBef>
              <a:buChar char="•"/>
              <a:tabLst>
                <a:tab pos="2348865" algn="l"/>
              </a:tabLst>
            </a:pPr>
            <a:r>
              <a:rPr dirty="0" sz="1200" spc="-5">
                <a:latin typeface="Tahoma"/>
                <a:cs typeface="Tahoma"/>
              </a:rPr>
              <a:t>Compute the margin width  Assume </a:t>
            </a:r>
            <a:r>
              <a:rPr dirty="0" sz="1250" spc="-35" i="1">
                <a:latin typeface="Tahoma"/>
                <a:cs typeface="Tahoma"/>
              </a:rPr>
              <a:t>R </a:t>
            </a:r>
            <a:r>
              <a:rPr dirty="0" sz="1200" spc="-5">
                <a:latin typeface="Tahoma"/>
                <a:cs typeface="Tahoma"/>
              </a:rPr>
              <a:t>datapoints,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  <a:p>
            <a:pPr marL="2348230">
              <a:lnSpc>
                <a:spcPts val="1440"/>
              </a:lnSpc>
            </a:pPr>
            <a:r>
              <a:rPr dirty="0" sz="1250" spc="-25" i="1">
                <a:latin typeface="Tahoma"/>
                <a:cs typeface="Tahoma"/>
              </a:rPr>
              <a:t>(</a:t>
            </a: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,y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where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+/-</a:t>
            </a:r>
            <a:r>
              <a:rPr dirty="0" sz="1250" spc="-14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96850" marR="30480" indent="-171450">
              <a:lnSpc>
                <a:spcPts val="1430"/>
              </a:lnSpc>
              <a:tabLst>
                <a:tab pos="2182495" algn="l"/>
                <a:tab pos="2353945" algn="l"/>
              </a:tabLst>
            </a:pPr>
            <a:r>
              <a:rPr dirty="0" baseline="2314" sz="1800" spc="-7">
                <a:latin typeface="Tahoma"/>
                <a:cs typeface="Tahoma"/>
              </a:rPr>
              <a:t>What should</a:t>
            </a:r>
            <a:r>
              <a:rPr dirty="0" baseline="2314" sz="1800" spc="67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our</a:t>
            </a:r>
            <a:r>
              <a:rPr dirty="0" baseline="2314" sz="1800" spc="15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quadratic	</a:t>
            </a:r>
            <a:r>
              <a:rPr dirty="0" sz="1200" spc="-5">
                <a:latin typeface="Tahoma"/>
                <a:cs typeface="Tahoma"/>
              </a:rPr>
              <a:t>How </a:t>
            </a:r>
            <a:r>
              <a:rPr dirty="0" sz="1200">
                <a:latin typeface="Tahoma"/>
                <a:cs typeface="Tahoma"/>
              </a:rPr>
              <a:t>many </a:t>
            </a:r>
            <a:r>
              <a:rPr dirty="0" sz="1200" spc="-5">
                <a:latin typeface="Tahoma"/>
                <a:cs typeface="Tahoma"/>
              </a:rPr>
              <a:t>constraints will we  </a:t>
            </a:r>
            <a:r>
              <a:rPr dirty="0" baseline="2314" sz="1800" spc="-7">
                <a:latin typeface="Tahoma"/>
                <a:cs typeface="Tahoma"/>
              </a:rPr>
              <a:t>optimization</a:t>
            </a:r>
            <a:r>
              <a:rPr dirty="0" baseline="2314" sz="1800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criterion</a:t>
            </a:r>
            <a:r>
              <a:rPr dirty="0" baseline="2314" sz="1800" spc="7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be?		</a:t>
            </a:r>
            <a:r>
              <a:rPr dirty="0" sz="1200" spc="-5">
                <a:latin typeface="Tahoma"/>
                <a:cs typeface="Tahoma"/>
              </a:rPr>
              <a:t>have? </a:t>
            </a:r>
            <a:r>
              <a:rPr dirty="0" sz="1250" spc="-35" i="1">
                <a:solidFill>
                  <a:srgbClr val="9A009A"/>
                </a:solidFill>
                <a:latin typeface="Tahoma"/>
                <a:cs typeface="Tahoma"/>
              </a:rPr>
              <a:t>R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95"/>
              </a:spcBef>
              <a:tabLst>
                <a:tab pos="2182495" algn="l"/>
              </a:tabLst>
            </a:pPr>
            <a:r>
              <a:rPr dirty="0" baseline="2314" sz="1800" spc="-7">
                <a:solidFill>
                  <a:srgbClr val="9A009A"/>
                </a:solidFill>
                <a:latin typeface="Tahoma"/>
                <a:cs typeface="Tahoma"/>
              </a:rPr>
              <a:t>Minimize</a:t>
            </a:r>
            <a:r>
              <a:rPr dirty="0" baseline="2314" sz="1800" spc="7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baseline="2222" sz="1875" spc="-60" b="1" i="1">
                <a:solidFill>
                  <a:srgbClr val="9A009A"/>
                </a:solidFill>
                <a:latin typeface="Tahoma"/>
                <a:cs typeface="Tahoma"/>
              </a:rPr>
              <a:t>w.w	</a:t>
            </a:r>
            <a:r>
              <a:rPr dirty="0" sz="1200" spc="-5">
                <a:latin typeface="Tahoma"/>
                <a:cs typeface="Tahoma"/>
              </a:rPr>
              <a:t>What should they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be?</a:t>
            </a:r>
            <a:endParaRPr sz="1200">
              <a:latin typeface="Tahoma"/>
              <a:cs typeface="Tahoma"/>
            </a:endParaRPr>
          </a:p>
          <a:p>
            <a:pPr marL="2182495">
              <a:lnSpc>
                <a:spcPct val="100000"/>
              </a:lnSpc>
              <a:spcBef>
                <a:spcPts val="225"/>
              </a:spcBef>
            </a:pPr>
            <a:r>
              <a:rPr dirty="0" sz="1250" spc="-45" b="1" i="1">
                <a:solidFill>
                  <a:srgbClr val="FF0000"/>
                </a:solidFill>
                <a:latin typeface="Tahoma"/>
                <a:cs typeface="Tahoma"/>
              </a:rPr>
              <a:t>w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. </a:t>
            </a:r>
            <a:r>
              <a:rPr dirty="0" sz="1250" spc="-30" b="1" i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19607" sz="1275" spc="-44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b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&gt;=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dirty="0" baseline="-19607" sz="1275" spc="-44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1250" spc="-105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  <a:p>
            <a:pPr marL="2182495">
              <a:lnSpc>
                <a:spcPct val="100000"/>
              </a:lnSpc>
              <a:spcBef>
                <a:spcPts val="225"/>
              </a:spcBef>
            </a:pPr>
            <a:r>
              <a:rPr dirty="0" sz="1250" spc="-45" b="1" i="1">
                <a:solidFill>
                  <a:srgbClr val="3333CC"/>
                </a:solidFill>
                <a:latin typeface="Tahoma"/>
                <a:cs typeface="Tahoma"/>
              </a:rPr>
              <a:t>w </a:t>
            </a:r>
            <a:r>
              <a:rPr dirty="0" sz="1250" spc="-20" i="1">
                <a:solidFill>
                  <a:srgbClr val="3333CC"/>
                </a:solidFill>
                <a:latin typeface="Tahoma"/>
                <a:cs typeface="Tahoma"/>
              </a:rPr>
              <a:t>. </a:t>
            </a:r>
            <a:r>
              <a:rPr dirty="0" sz="1250" spc="-30" b="1" i="1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b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&lt;= 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-1 </a:t>
            </a:r>
            <a:r>
              <a:rPr dirty="0" sz="1250" spc="-20" i="1">
                <a:solidFill>
                  <a:srgbClr val="3333CC"/>
                </a:solidFill>
                <a:latin typeface="Tahoma"/>
                <a:cs typeface="Tahoma"/>
              </a:rPr>
              <a:t>if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y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sz="1250" spc="-105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-1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7826" y="1348230"/>
            <a:ext cx="8528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</a:rPr>
              <a:t>Uh-oh!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1676400" y="2063495"/>
            <a:ext cx="952500" cy="43370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2976" y="21381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lnTo>
                  <a:pt x="29718" y="5333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12976" y="21381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3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13738" y="2367533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27120" y="1241241"/>
            <a:ext cx="2367280" cy="667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50400"/>
              </a:lnSpc>
              <a:spcBef>
                <a:spcPts val="100"/>
              </a:spcBef>
            </a:pPr>
            <a:r>
              <a:rPr dirty="0" sz="1400" spc="-5">
                <a:latin typeface="Tahoma"/>
                <a:cs typeface="Tahoma"/>
              </a:rPr>
              <a:t>This is </a:t>
            </a:r>
            <a:r>
              <a:rPr dirty="0" sz="1400">
                <a:latin typeface="Tahoma"/>
                <a:cs typeface="Tahoma"/>
              </a:rPr>
              <a:t>going </a:t>
            </a:r>
            <a:r>
              <a:rPr dirty="0" sz="1400" spc="-5">
                <a:latin typeface="Tahoma"/>
                <a:cs typeface="Tahoma"/>
              </a:rPr>
              <a:t>to be a problem!  What should we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do?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0700" y="2634995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14500" y="431139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54579" y="404622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29">
                <a:moveTo>
                  <a:pt x="14477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2191"/>
                </a:lnTo>
                <a:lnTo>
                  <a:pt x="0" y="18287"/>
                </a:lnTo>
                <a:lnTo>
                  <a:pt x="6095" y="23621"/>
                </a:lnTo>
                <a:lnTo>
                  <a:pt x="14477" y="23621"/>
                </a:lnTo>
                <a:lnTo>
                  <a:pt x="22859" y="23621"/>
                </a:lnTo>
                <a:lnTo>
                  <a:pt x="29718" y="18287"/>
                </a:lnTo>
                <a:lnTo>
                  <a:pt x="29718" y="12191"/>
                </a:lnTo>
                <a:lnTo>
                  <a:pt x="29718" y="5333"/>
                </a:lnTo>
                <a:lnTo>
                  <a:pt x="22859" y="0"/>
                </a:lnTo>
                <a:lnTo>
                  <a:pt x="144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38122" y="3481578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4">
                <a:moveTo>
                  <a:pt x="23621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050"/>
                </a:lnTo>
                <a:lnTo>
                  <a:pt x="6857" y="24383"/>
                </a:lnTo>
                <a:lnTo>
                  <a:pt x="23621" y="24383"/>
                </a:lnTo>
                <a:lnTo>
                  <a:pt x="30479" y="19050"/>
                </a:lnTo>
                <a:lnTo>
                  <a:pt x="30479" y="5333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38122" y="3481578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4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9050"/>
                </a:lnTo>
                <a:lnTo>
                  <a:pt x="6857" y="24383"/>
                </a:lnTo>
                <a:lnTo>
                  <a:pt x="15239" y="24383"/>
                </a:lnTo>
                <a:lnTo>
                  <a:pt x="23621" y="24383"/>
                </a:lnTo>
                <a:lnTo>
                  <a:pt x="30479" y="19050"/>
                </a:lnTo>
                <a:lnTo>
                  <a:pt x="30479" y="12192"/>
                </a:lnTo>
                <a:lnTo>
                  <a:pt x="30479" y="5333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65476" y="293751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30">
                <a:moveTo>
                  <a:pt x="23622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8288"/>
                </a:lnTo>
                <a:lnTo>
                  <a:pt x="6857" y="23622"/>
                </a:lnTo>
                <a:lnTo>
                  <a:pt x="23622" y="23622"/>
                </a:lnTo>
                <a:lnTo>
                  <a:pt x="29718" y="18288"/>
                </a:lnTo>
                <a:lnTo>
                  <a:pt x="29718" y="5334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65476" y="293751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30">
                <a:moveTo>
                  <a:pt x="15240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1430"/>
                </a:lnTo>
                <a:lnTo>
                  <a:pt x="0" y="18288"/>
                </a:lnTo>
                <a:lnTo>
                  <a:pt x="6857" y="23622"/>
                </a:lnTo>
                <a:lnTo>
                  <a:pt x="15240" y="23622"/>
                </a:lnTo>
                <a:lnTo>
                  <a:pt x="23622" y="23622"/>
                </a:lnTo>
                <a:lnTo>
                  <a:pt x="29718" y="18288"/>
                </a:lnTo>
                <a:lnTo>
                  <a:pt x="29718" y="11430"/>
                </a:lnTo>
                <a:lnTo>
                  <a:pt x="29718" y="5334"/>
                </a:lnTo>
                <a:lnTo>
                  <a:pt x="23622" y="0"/>
                </a:lnTo>
                <a:lnTo>
                  <a:pt x="1524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97479" y="3347465"/>
            <a:ext cx="29845" cy="24765"/>
          </a:xfrm>
          <a:custGeom>
            <a:avLst/>
            <a:gdLst/>
            <a:ahLst/>
            <a:cxnLst/>
            <a:rect l="l" t="t" r="r" b="b"/>
            <a:pathLst>
              <a:path w="29844" h="24764">
                <a:moveTo>
                  <a:pt x="14477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2191"/>
                </a:lnTo>
                <a:lnTo>
                  <a:pt x="0" y="19050"/>
                </a:lnTo>
                <a:lnTo>
                  <a:pt x="6095" y="24383"/>
                </a:lnTo>
                <a:lnTo>
                  <a:pt x="14477" y="24383"/>
                </a:lnTo>
                <a:lnTo>
                  <a:pt x="22859" y="24383"/>
                </a:lnTo>
                <a:lnTo>
                  <a:pt x="29718" y="19050"/>
                </a:lnTo>
                <a:lnTo>
                  <a:pt x="29718" y="12191"/>
                </a:lnTo>
                <a:lnTo>
                  <a:pt x="29718" y="5333"/>
                </a:lnTo>
                <a:lnTo>
                  <a:pt x="22859" y="0"/>
                </a:lnTo>
                <a:lnTo>
                  <a:pt x="144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99894" y="2862072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23622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811"/>
                </a:lnTo>
                <a:lnTo>
                  <a:pt x="6857" y="25146"/>
                </a:lnTo>
                <a:lnTo>
                  <a:pt x="23622" y="25146"/>
                </a:lnTo>
                <a:lnTo>
                  <a:pt x="30480" y="19811"/>
                </a:lnTo>
                <a:lnTo>
                  <a:pt x="30480" y="5333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99894" y="2862072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1"/>
                </a:lnTo>
                <a:lnTo>
                  <a:pt x="6857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80" y="19811"/>
                </a:lnTo>
                <a:lnTo>
                  <a:pt x="30480" y="12953"/>
                </a:lnTo>
                <a:lnTo>
                  <a:pt x="30480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38400" y="3396996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69" h="24129">
                <a:moveTo>
                  <a:pt x="20574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8287"/>
                </a:lnTo>
                <a:lnTo>
                  <a:pt x="6095" y="23622"/>
                </a:lnTo>
                <a:lnTo>
                  <a:pt x="20574" y="23622"/>
                </a:lnTo>
                <a:lnTo>
                  <a:pt x="26669" y="18287"/>
                </a:lnTo>
                <a:lnTo>
                  <a:pt x="26669" y="5333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8400" y="3396996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69" h="24129">
                <a:moveTo>
                  <a:pt x="13716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8287"/>
                </a:lnTo>
                <a:lnTo>
                  <a:pt x="6095" y="23622"/>
                </a:lnTo>
                <a:lnTo>
                  <a:pt x="13716" y="23622"/>
                </a:lnTo>
                <a:lnTo>
                  <a:pt x="20574" y="23622"/>
                </a:lnTo>
                <a:lnTo>
                  <a:pt x="26669" y="18287"/>
                </a:lnTo>
                <a:lnTo>
                  <a:pt x="26669" y="12192"/>
                </a:lnTo>
                <a:lnTo>
                  <a:pt x="26669" y="5333"/>
                </a:lnTo>
                <a:lnTo>
                  <a:pt x="20574" y="0"/>
                </a:lnTo>
                <a:lnTo>
                  <a:pt x="13716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19300" y="3092195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4">
                <a:moveTo>
                  <a:pt x="23622" y="0"/>
                </a:moveTo>
                <a:lnTo>
                  <a:pt x="6857" y="0"/>
                </a:lnTo>
                <a:lnTo>
                  <a:pt x="0" y="6857"/>
                </a:lnTo>
                <a:lnTo>
                  <a:pt x="0" y="22859"/>
                </a:lnTo>
                <a:lnTo>
                  <a:pt x="6857" y="29718"/>
                </a:lnTo>
                <a:lnTo>
                  <a:pt x="23622" y="29718"/>
                </a:lnTo>
                <a:lnTo>
                  <a:pt x="30480" y="22859"/>
                </a:lnTo>
                <a:lnTo>
                  <a:pt x="30480" y="6857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19300" y="3092195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4">
                <a:moveTo>
                  <a:pt x="15239" y="0"/>
                </a:moveTo>
                <a:lnTo>
                  <a:pt x="6857" y="0"/>
                </a:lnTo>
                <a:lnTo>
                  <a:pt x="0" y="6857"/>
                </a:lnTo>
                <a:lnTo>
                  <a:pt x="0" y="14477"/>
                </a:lnTo>
                <a:lnTo>
                  <a:pt x="0" y="22859"/>
                </a:lnTo>
                <a:lnTo>
                  <a:pt x="6857" y="29718"/>
                </a:lnTo>
                <a:lnTo>
                  <a:pt x="15239" y="29718"/>
                </a:lnTo>
                <a:lnTo>
                  <a:pt x="23622" y="29718"/>
                </a:lnTo>
                <a:lnTo>
                  <a:pt x="30480" y="22859"/>
                </a:lnTo>
                <a:lnTo>
                  <a:pt x="30480" y="14477"/>
                </a:lnTo>
                <a:lnTo>
                  <a:pt x="30480" y="6857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48000" y="358749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2"/>
                </a:lnTo>
                <a:lnTo>
                  <a:pt x="6857" y="25145"/>
                </a:lnTo>
                <a:lnTo>
                  <a:pt x="15239" y="25145"/>
                </a:lnTo>
                <a:lnTo>
                  <a:pt x="23622" y="25145"/>
                </a:lnTo>
                <a:lnTo>
                  <a:pt x="30480" y="19812"/>
                </a:lnTo>
                <a:lnTo>
                  <a:pt x="30480" y="12953"/>
                </a:lnTo>
                <a:lnTo>
                  <a:pt x="30480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37638" y="3749802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4" h="27939">
                <a:moveTo>
                  <a:pt x="11430" y="2286"/>
                </a:moveTo>
                <a:lnTo>
                  <a:pt x="3810" y="5334"/>
                </a:lnTo>
                <a:lnTo>
                  <a:pt x="0" y="12192"/>
                </a:lnTo>
                <a:lnTo>
                  <a:pt x="2286" y="18287"/>
                </a:lnTo>
                <a:lnTo>
                  <a:pt x="4572" y="24384"/>
                </a:lnTo>
                <a:lnTo>
                  <a:pt x="11430" y="27432"/>
                </a:lnTo>
                <a:lnTo>
                  <a:pt x="19050" y="25146"/>
                </a:lnTo>
                <a:lnTo>
                  <a:pt x="25907" y="22860"/>
                </a:lnTo>
                <a:lnTo>
                  <a:pt x="29718" y="16001"/>
                </a:lnTo>
                <a:lnTo>
                  <a:pt x="27431" y="9906"/>
                </a:lnTo>
                <a:lnTo>
                  <a:pt x="25907" y="3048"/>
                </a:lnTo>
                <a:lnTo>
                  <a:pt x="18287" y="0"/>
                </a:lnTo>
                <a:lnTo>
                  <a:pt x="11430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96055" y="3142488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4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5907"/>
                </a:lnTo>
                <a:lnTo>
                  <a:pt x="12192" y="29717"/>
                </a:lnTo>
                <a:lnTo>
                  <a:pt x="20574" y="26669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047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41726" y="3800855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12192" y="2286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050"/>
                </a:lnTo>
                <a:lnTo>
                  <a:pt x="4572" y="25908"/>
                </a:lnTo>
                <a:lnTo>
                  <a:pt x="12954" y="28956"/>
                </a:lnTo>
                <a:lnTo>
                  <a:pt x="20574" y="26670"/>
                </a:lnTo>
                <a:lnTo>
                  <a:pt x="28193" y="23622"/>
                </a:lnTo>
                <a:lnTo>
                  <a:pt x="32766" y="16002"/>
                </a:lnTo>
                <a:lnTo>
                  <a:pt x="31242" y="9906"/>
                </a:lnTo>
                <a:lnTo>
                  <a:pt x="28956" y="3048"/>
                </a:lnTo>
                <a:lnTo>
                  <a:pt x="20574" y="0"/>
                </a:lnTo>
                <a:lnTo>
                  <a:pt x="12192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55876" y="28613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20574" y="0"/>
                </a:moveTo>
                <a:lnTo>
                  <a:pt x="12192" y="3048"/>
                </a:lnTo>
                <a:lnTo>
                  <a:pt x="4572" y="5334"/>
                </a:lnTo>
                <a:lnTo>
                  <a:pt x="0" y="12954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55876" y="28613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49879" y="3320034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8"/>
                </a:moveTo>
                <a:lnTo>
                  <a:pt x="4571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1" y="26670"/>
                </a:lnTo>
                <a:lnTo>
                  <a:pt x="12192" y="29718"/>
                </a:lnTo>
                <a:lnTo>
                  <a:pt x="20574" y="27432"/>
                </a:lnTo>
                <a:lnTo>
                  <a:pt x="28193" y="24384"/>
                </a:lnTo>
                <a:lnTo>
                  <a:pt x="32765" y="16764"/>
                </a:lnTo>
                <a:lnTo>
                  <a:pt x="30480" y="9906"/>
                </a:lnTo>
                <a:lnTo>
                  <a:pt x="28193" y="3810"/>
                </a:lnTo>
                <a:lnTo>
                  <a:pt x="19812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27476" y="3775709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2953" y="3048"/>
                </a:moveTo>
                <a:lnTo>
                  <a:pt x="4572" y="5334"/>
                </a:lnTo>
                <a:lnTo>
                  <a:pt x="0" y="12953"/>
                </a:lnTo>
                <a:lnTo>
                  <a:pt x="2286" y="19050"/>
                </a:lnTo>
                <a:lnTo>
                  <a:pt x="4572" y="25145"/>
                </a:lnTo>
                <a:lnTo>
                  <a:pt x="12191" y="28193"/>
                </a:lnTo>
                <a:lnTo>
                  <a:pt x="20574" y="25145"/>
                </a:lnTo>
                <a:lnTo>
                  <a:pt x="28194" y="22860"/>
                </a:lnTo>
                <a:lnTo>
                  <a:pt x="32765" y="15239"/>
                </a:lnTo>
                <a:lnTo>
                  <a:pt x="31241" y="9143"/>
                </a:lnTo>
                <a:lnTo>
                  <a:pt x="28956" y="3048"/>
                </a:lnTo>
                <a:lnTo>
                  <a:pt x="20574" y="0"/>
                </a:lnTo>
                <a:lnTo>
                  <a:pt x="12953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51304" y="3348228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20573" y="0"/>
                </a:moveTo>
                <a:lnTo>
                  <a:pt x="12953" y="2286"/>
                </a:lnTo>
                <a:lnTo>
                  <a:pt x="4571" y="5333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1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51304" y="3348228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2953" y="2286"/>
                </a:moveTo>
                <a:lnTo>
                  <a:pt x="4571" y="5333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1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lnTo>
                  <a:pt x="12953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26207" y="3059429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9143" y="0"/>
                </a:move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954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7"/>
                </a:lnTo>
                <a:lnTo>
                  <a:pt x="28956" y="8381"/>
                </a:lnTo>
                <a:lnTo>
                  <a:pt x="23622" y="2286"/>
                </a:lnTo>
                <a:lnTo>
                  <a:pt x="16002" y="762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26207" y="3059429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28193" y="14477"/>
                </a:moveTo>
                <a:lnTo>
                  <a:pt x="28956" y="8381"/>
                </a:lnTo>
                <a:lnTo>
                  <a:pt x="23622" y="2286"/>
                </a:lnTo>
                <a:lnTo>
                  <a:pt x="16002" y="762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954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61082" y="4151376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31242" y="17525"/>
                </a:moveTo>
                <a:lnTo>
                  <a:pt x="32004" y="9906"/>
                </a:lnTo>
                <a:lnTo>
                  <a:pt x="26669" y="2286"/>
                </a:lnTo>
                <a:lnTo>
                  <a:pt x="18287" y="1524"/>
                </a:lnTo>
                <a:lnTo>
                  <a:pt x="9906" y="0"/>
                </a:lnTo>
                <a:lnTo>
                  <a:pt x="2286" y="5334"/>
                </a:lnTo>
                <a:lnTo>
                  <a:pt x="1524" y="12953"/>
                </a:lnTo>
                <a:lnTo>
                  <a:pt x="0" y="20574"/>
                </a:lnTo>
                <a:lnTo>
                  <a:pt x="6095" y="27432"/>
                </a:lnTo>
                <a:lnTo>
                  <a:pt x="14478" y="28956"/>
                </a:lnTo>
                <a:lnTo>
                  <a:pt x="22098" y="29718"/>
                </a:lnTo>
                <a:lnTo>
                  <a:pt x="29718" y="25146"/>
                </a:lnTo>
                <a:lnTo>
                  <a:pt x="31242" y="1752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49017" y="35814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9143" y="0"/>
                </a:move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39"/>
                </a:ln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49017" y="35814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30480" y="15239"/>
                </a:move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64714" y="2727960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8381" y="0"/>
                </a:moveTo>
                <a:lnTo>
                  <a:pt x="1524" y="3810"/>
                </a:lnTo>
                <a:lnTo>
                  <a:pt x="0" y="17525"/>
                </a:lnTo>
                <a:lnTo>
                  <a:pt x="5334" y="23622"/>
                </a:lnTo>
                <a:lnTo>
                  <a:pt x="12192" y="24384"/>
                </a:lnTo>
                <a:lnTo>
                  <a:pt x="19812" y="25146"/>
                </a:lnTo>
                <a:lnTo>
                  <a:pt x="26669" y="21336"/>
                </a:lnTo>
                <a:lnTo>
                  <a:pt x="27431" y="14478"/>
                </a:lnTo>
                <a:lnTo>
                  <a:pt x="28193" y="8382"/>
                </a:lnTo>
                <a:lnTo>
                  <a:pt x="23622" y="1524"/>
                </a:lnTo>
                <a:lnTo>
                  <a:pt x="838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64714" y="2727960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1" y="14478"/>
                </a:moveTo>
                <a:lnTo>
                  <a:pt x="28193" y="8382"/>
                </a:lnTo>
                <a:lnTo>
                  <a:pt x="23622" y="1524"/>
                </a:lnTo>
                <a:lnTo>
                  <a:pt x="16002" y="762"/>
                </a:lnTo>
                <a:lnTo>
                  <a:pt x="8381" y="0"/>
                </a:lnTo>
                <a:lnTo>
                  <a:pt x="1524" y="3810"/>
                </a:lnTo>
                <a:lnTo>
                  <a:pt x="762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192" y="24384"/>
                </a:lnTo>
                <a:lnTo>
                  <a:pt x="19812" y="25146"/>
                </a:lnTo>
                <a:lnTo>
                  <a:pt x="26669" y="21336"/>
                </a:lnTo>
                <a:lnTo>
                  <a:pt x="27431" y="1447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46298" y="36012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241" y="18287"/>
                </a:moveTo>
                <a:lnTo>
                  <a:pt x="32003" y="9905"/>
                </a:lnTo>
                <a:lnTo>
                  <a:pt x="26669" y="3048"/>
                </a:lnTo>
                <a:lnTo>
                  <a:pt x="18287" y="1524"/>
                </a:lnTo>
                <a:lnTo>
                  <a:pt x="9906" y="0"/>
                </a:lnTo>
                <a:lnTo>
                  <a:pt x="2285" y="6096"/>
                </a:lnTo>
                <a:lnTo>
                  <a:pt x="762" y="13715"/>
                </a:lnTo>
                <a:lnTo>
                  <a:pt x="0" y="22098"/>
                </a:lnTo>
                <a:lnTo>
                  <a:pt x="5333" y="29717"/>
                </a:lnTo>
                <a:lnTo>
                  <a:pt x="13715" y="30479"/>
                </a:lnTo>
                <a:lnTo>
                  <a:pt x="22097" y="32003"/>
                </a:lnTo>
                <a:lnTo>
                  <a:pt x="29718" y="25908"/>
                </a:lnTo>
                <a:lnTo>
                  <a:pt x="31241" y="1828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78429" y="3570732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5">
                <a:moveTo>
                  <a:pt x="27431" y="14477"/>
                </a:moveTo>
                <a:lnTo>
                  <a:pt x="28193" y="8381"/>
                </a:lnTo>
                <a:lnTo>
                  <a:pt x="22859" y="2285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4571" y="23621"/>
                </a:lnTo>
                <a:lnTo>
                  <a:pt x="12192" y="24383"/>
                </a:lnTo>
                <a:lnTo>
                  <a:pt x="19812" y="25907"/>
                </a:lnTo>
                <a:lnTo>
                  <a:pt x="26669" y="21335"/>
                </a:lnTo>
                <a:lnTo>
                  <a:pt x="27431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02508" y="321335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28193" y="15240"/>
                </a:moveTo>
                <a:lnTo>
                  <a:pt x="28955" y="8381"/>
                </a:lnTo>
                <a:lnTo>
                  <a:pt x="23621" y="2286"/>
                </a:lnTo>
                <a:lnTo>
                  <a:pt x="16001" y="1524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7"/>
                </a:lnTo>
                <a:lnTo>
                  <a:pt x="26669" y="21336"/>
                </a:lnTo>
                <a:lnTo>
                  <a:pt x="28193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35301" y="27051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9143" y="0"/>
                </a:move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908" y="2285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35301" y="27051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30480" y="15240"/>
                </a:moveTo>
                <a:lnTo>
                  <a:pt x="31242" y="9144"/>
                </a:lnTo>
                <a:lnTo>
                  <a:pt x="25908" y="2285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23438" y="316763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1" y="14477"/>
                </a:moveTo>
                <a:lnTo>
                  <a:pt x="28193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192" y="24384"/>
                </a:lnTo>
                <a:lnTo>
                  <a:pt x="19812" y="25146"/>
                </a:lnTo>
                <a:lnTo>
                  <a:pt x="26669" y="21336"/>
                </a:lnTo>
                <a:lnTo>
                  <a:pt x="27431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54095" y="3887723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10" h="31750">
                <a:moveTo>
                  <a:pt x="28193" y="17525"/>
                </a:moveTo>
                <a:lnTo>
                  <a:pt x="28956" y="9143"/>
                </a:lnTo>
                <a:lnTo>
                  <a:pt x="23622" y="1524"/>
                </a:lnTo>
                <a:lnTo>
                  <a:pt x="16764" y="762"/>
                </a:lnTo>
                <a:lnTo>
                  <a:pt x="9143" y="0"/>
                </a:lnTo>
                <a:lnTo>
                  <a:pt x="2286" y="5334"/>
                </a:lnTo>
                <a:lnTo>
                  <a:pt x="1524" y="12953"/>
                </a:lnTo>
                <a:lnTo>
                  <a:pt x="0" y="21336"/>
                </a:lnTo>
                <a:lnTo>
                  <a:pt x="5334" y="28955"/>
                </a:lnTo>
                <a:lnTo>
                  <a:pt x="12192" y="29717"/>
                </a:lnTo>
                <a:lnTo>
                  <a:pt x="19812" y="31241"/>
                </a:lnTo>
                <a:lnTo>
                  <a:pt x="26670" y="25146"/>
                </a:lnTo>
                <a:lnTo>
                  <a:pt x="28193" y="1752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42566" y="329641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3" y="19050"/>
                </a:lnTo>
                <a:lnTo>
                  <a:pt x="3047" y="26670"/>
                </a:lnTo>
                <a:lnTo>
                  <a:pt x="10667" y="32004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2954"/>
                </a:lnTo>
                <a:lnTo>
                  <a:pt x="29717" y="5334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42566" y="329641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1" y="12954"/>
                </a:moveTo>
                <a:lnTo>
                  <a:pt x="29717" y="5334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3" y="19050"/>
                </a:lnTo>
                <a:lnTo>
                  <a:pt x="3047" y="26670"/>
                </a:lnTo>
                <a:lnTo>
                  <a:pt x="10667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295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18638" y="4157471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1" y="10667"/>
                </a:moveTo>
                <a:lnTo>
                  <a:pt x="26669" y="4572"/>
                </a:lnTo>
                <a:lnTo>
                  <a:pt x="19050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143"/>
                </a:lnTo>
                <a:lnTo>
                  <a:pt x="762" y="16001"/>
                </a:lnTo>
                <a:lnTo>
                  <a:pt x="2286" y="22098"/>
                </a:lnTo>
                <a:lnTo>
                  <a:pt x="9143" y="26669"/>
                </a:lnTo>
                <a:lnTo>
                  <a:pt x="16001" y="25145"/>
                </a:lnTo>
                <a:lnTo>
                  <a:pt x="23622" y="23622"/>
                </a:lnTo>
                <a:lnTo>
                  <a:pt x="28956" y="17525"/>
                </a:lnTo>
                <a:lnTo>
                  <a:pt x="27431" y="1066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66238" y="3966971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1" y="10667"/>
                </a:moveTo>
                <a:lnTo>
                  <a:pt x="26669" y="4572"/>
                </a:lnTo>
                <a:lnTo>
                  <a:pt x="19050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143"/>
                </a:lnTo>
                <a:lnTo>
                  <a:pt x="762" y="16001"/>
                </a:lnTo>
                <a:lnTo>
                  <a:pt x="2286" y="22098"/>
                </a:lnTo>
                <a:lnTo>
                  <a:pt x="9143" y="26669"/>
                </a:lnTo>
                <a:lnTo>
                  <a:pt x="16001" y="25145"/>
                </a:lnTo>
                <a:lnTo>
                  <a:pt x="23622" y="23622"/>
                </a:lnTo>
                <a:lnTo>
                  <a:pt x="28956" y="17525"/>
                </a:lnTo>
                <a:lnTo>
                  <a:pt x="27431" y="1066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03476" y="3396234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19812" y="0"/>
                </a:moveTo>
                <a:lnTo>
                  <a:pt x="12192" y="762"/>
                </a:lnTo>
                <a:lnTo>
                  <a:pt x="5334" y="2286"/>
                </a:lnTo>
                <a:lnTo>
                  <a:pt x="0" y="9906"/>
                </a:lnTo>
                <a:lnTo>
                  <a:pt x="1524" y="17525"/>
                </a:lnTo>
                <a:lnTo>
                  <a:pt x="3048" y="25908"/>
                </a:lnTo>
                <a:lnTo>
                  <a:pt x="10668" y="31242"/>
                </a:lnTo>
                <a:lnTo>
                  <a:pt x="17525" y="29718"/>
                </a:lnTo>
                <a:lnTo>
                  <a:pt x="25146" y="28194"/>
                </a:lnTo>
                <a:lnTo>
                  <a:pt x="29718" y="21336"/>
                </a:lnTo>
                <a:lnTo>
                  <a:pt x="28193" y="12954"/>
                </a:lnTo>
                <a:lnTo>
                  <a:pt x="26669" y="5334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03476" y="3396234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28193" y="12954"/>
                </a:moveTo>
                <a:lnTo>
                  <a:pt x="26669" y="5334"/>
                </a:lnTo>
                <a:lnTo>
                  <a:pt x="19812" y="0"/>
                </a:lnTo>
                <a:lnTo>
                  <a:pt x="12192" y="762"/>
                </a:lnTo>
                <a:lnTo>
                  <a:pt x="5334" y="2286"/>
                </a:lnTo>
                <a:lnTo>
                  <a:pt x="0" y="9906"/>
                </a:lnTo>
                <a:lnTo>
                  <a:pt x="1524" y="17525"/>
                </a:lnTo>
                <a:lnTo>
                  <a:pt x="3048" y="25908"/>
                </a:lnTo>
                <a:lnTo>
                  <a:pt x="10668" y="31242"/>
                </a:lnTo>
                <a:lnTo>
                  <a:pt x="17525" y="29718"/>
                </a:lnTo>
                <a:lnTo>
                  <a:pt x="25146" y="28194"/>
                </a:lnTo>
                <a:lnTo>
                  <a:pt x="29718" y="21336"/>
                </a:lnTo>
                <a:lnTo>
                  <a:pt x="28193" y="1295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350007" y="2917698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19812" y="0"/>
                </a:moveTo>
                <a:lnTo>
                  <a:pt x="4572" y="3048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2"/>
                </a:lnTo>
                <a:lnTo>
                  <a:pt x="9143" y="28194"/>
                </a:lnTo>
                <a:lnTo>
                  <a:pt x="24384" y="25146"/>
                </a:lnTo>
                <a:lnTo>
                  <a:pt x="28956" y="18287"/>
                </a:lnTo>
                <a:lnTo>
                  <a:pt x="28193" y="11429"/>
                </a:lnTo>
                <a:lnTo>
                  <a:pt x="26669" y="4572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50007" y="2917698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193" y="11429"/>
                </a:moveTo>
                <a:lnTo>
                  <a:pt x="26669" y="4572"/>
                </a:lnTo>
                <a:lnTo>
                  <a:pt x="19812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2"/>
                </a:lnTo>
                <a:lnTo>
                  <a:pt x="9143" y="28194"/>
                </a:lnTo>
                <a:lnTo>
                  <a:pt x="16764" y="26670"/>
                </a:lnTo>
                <a:lnTo>
                  <a:pt x="24384" y="25146"/>
                </a:lnTo>
                <a:lnTo>
                  <a:pt x="28956" y="18287"/>
                </a:lnTo>
                <a:lnTo>
                  <a:pt x="28193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70048" y="3713226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8" y="4572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6"/>
                </a:lnTo>
                <a:lnTo>
                  <a:pt x="1524" y="16763"/>
                </a:lnTo>
                <a:lnTo>
                  <a:pt x="2285" y="23622"/>
                </a:lnTo>
                <a:lnTo>
                  <a:pt x="9906" y="28194"/>
                </a:lnTo>
                <a:lnTo>
                  <a:pt x="18287" y="26670"/>
                </a:lnTo>
                <a:lnTo>
                  <a:pt x="26669" y="25146"/>
                </a:lnTo>
                <a:lnTo>
                  <a:pt x="32003" y="18287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45742" y="3070098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3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3716"/>
                </a:lnTo>
                <a:lnTo>
                  <a:pt x="29718" y="5333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45742" y="3070098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1" y="13716"/>
                </a:moveTo>
                <a:lnTo>
                  <a:pt x="29718" y="5333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62022" y="4054602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1241" y="12192"/>
                </a:moveTo>
                <a:lnTo>
                  <a:pt x="29717" y="4572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6"/>
                </a:lnTo>
                <a:lnTo>
                  <a:pt x="1523" y="17525"/>
                </a:lnTo>
                <a:lnTo>
                  <a:pt x="2285" y="25146"/>
                </a:lnTo>
                <a:lnTo>
                  <a:pt x="10667" y="30480"/>
                </a:lnTo>
                <a:lnTo>
                  <a:pt x="18287" y="28956"/>
                </a:lnTo>
                <a:lnTo>
                  <a:pt x="26669" y="27432"/>
                </a:lnTo>
                <a:lnTo>
                  <a:pt x="32003" y="19812"/>
                </a:lnTo>
                <a:lnTo>
                  <a:pt x="31241" y="1219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44011" y="3909059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80" y="11429"/>
                </a:moveTo>
                <a:lnTo>
                  <a:pt x="29718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5"/>
                </a:lnTo>
                <a:lnTo>
                  <a:pt x="762" y="16763"/>
                </a:lnTo>
                <a:lnTo>
                  <a:pt x="2286" y="23622"/>
                </a:lnTo>
                <a:lnTo>
                  <a:pt x="9906" y="28193"/>
                </a:lnTo>
                <a:lnTo>
                  <a:pt x="18287" y="26669"/>
                </a:lnTo>
                <a:lnTo>
                  <a:pt x="26669" y="25145"/>
                </a:lnTo>
                <a:lnTo>
                  <a:pt x="32004" y="18287"/>
                </a:lnTo>
                <a:lnTo>
                  <a:pt x="30480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857500" y="351129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23622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811"/>
                </a:lnTo>
                <a:lnTo>
                  <a:pt x="6857" y="25146"/>
                </a:lnTo>
                <a:lnTo>
                  <a:pt x="23622" y="25146"/>
                </a:lnTo>
                <a:lnTo>
                  <a:pt x="30480" y="19811"/>
                </a:lnTo>
                <a:lnTo>
                  <a:pt x="30480" y="5333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857500" y="351129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1"/>
                </a:lnTo>
                <a:lnTo>
                  <a:pt x="6857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80" y="19811"/>
                </a:lnTo>
                <a:lnTo>
                  <a:pt x="30480" y="12953"/>
                </a:lnTo>
                <a:lnTo>
                  <a:pt x="30480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208276" y="31661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817876" y="25946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747520" y="8654286"/>
            <a:ext cx="14947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90947" y="8654286"/>
            <a:ext cx="1179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05126" y="5525516"/>
            <a:ext cx="8655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Uh-oh!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676400" y="6240779"/>
            <a:ext cx="952500" cy="43370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12976" y="63154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lnTo>
                  <a:pt x="29718" y="5334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712976" y="63154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4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713738" y="6544818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40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3614420" y="5418525"/>
            <a:ext cx="2411730" cy="269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195">
              <a:lnSpc>
                <a:spcPct val="150400"/>
              </a:lnSpc>
              <a:spcBef>
                <a:spcPts val="100"/>
              </a:spcBef>
            </a:pPr>
            <a:r>
              <a:rPr dirty="0" sz="1400" spc="-5">
                <a:latin typeface="Tahoma"/>
                <a:cs typeface="Tahoma"/>
              </a:rPr>
              <a:t>This is </a:t>
            </a:r>
            <a:r>
              <a:rPr dirty="0" sz="1400">
                <a:latin typeface="Tahoma"/>
                <a:cs typeface="Tahoma"/>
              </a:rPr>
              <a:t>going </a:t>
            </a:r>
            <a:r>
              <a:rPr dirty="0" sz="1400" spc="-5">
                <a:latin typeface="Tahoma"/>
                <a:cs typeface="Tahoma"/>
              </a:rPr>
              <a:t>to be a problem!  What should we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do?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solidFill>
                  <a:srgbClr val="9A009A"/>
                </a:solidFill>
                <a:latin typeface="Tahoma"/>
                <a:cs typeface="Tahoma"/>
              </a:rPr>
              <a:t>Idea 1:</a:t>
            </a:r>
            <a:endParaRPr sz="1400">
              <a:latin typeface="Tahoma"/>
              <a:cs typeface="Tahoma"/>
            </a:endParaRPr>
          </a:p>
          <a:p>
            <a:pPr marL="241300" marR="106045">
              <a:lnSpc>
                <a:spcPts val="1680"/>
              </a:lnSpc>
              <a:spcBef>
                <a:spcPts val="900"/>
              </a:spcBef>
            </a:pPr>
            <a:r>
              <a:rPr dirty="0" sz="1400" spc="-5">
                <a:solidFill>
                  <a:srgbClr val="9A009A"/>
                </a:solidFill>
                <a:latin typeface="Tahoma"/>
                <a:cs typeface="Tahoma"/>
              </a:rPr>
              <a:t>Find minimum </a:t>
            </a:r>
            <a:r>
              <a:rPr dirty="0" sz="1450" spc="-30" b="1" i="1">
                <a:solidFill>
                  <a:srgbClr val="9A009A"/>
                </a:solidFill>
                <a:latin typeface="Tahoma"/>
                <a:cs typeface="Tahoma"/>
              </a:rPr>
              <a:t>w.w</a:t>
            </a:r>
            <a:r>
              <a:rPr dirty="0" sz="1400" spc="-30">
                <a:solidFill>
                  <a:srgbClr val="9A009A"/>
                </a:solidFill>
                <a:latin typeface="Tahoma"/>
                <a:cs typeface="Tahoma"/>
              </a:rPr>
              <a:t>, </a:t>
            </a:r>
            <a:r>
              <a:rPr dirty="0" sz="1400" spc="-5">
                <a:solidFill>
                  <a:srgbClr val="9A009A"/>
                </a:solidFill>
                <a:latin typeface="Tahoma"/>
                <a:cs typeface="Tahoma"/>
              </a:rPr>
              <a:t>while  minimizing number of  training set</a:t>
            </a:r>
            <a:r>
              <a:rPr dirty="0" sz="1400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9A009A"/>
                </a:solidFill>
                <a:latin typeface="Tahoma"/>
                <a:cs typeface="Tahoma"/>
              </a:rPr>
              <a:t>errors.</a:t>
            </a:r>
            <a:endParaRPr sz="1400">
              <a:latin typeface="Tahoma"/>
              <a:cs typeface="Tahoma"/>
            </a:endParaRPr>
          </a:p>
          <a:p>
            <a:pPr marL="469900" marR="5080">
              <a:lnSpc>
                <a:spcPct val="100000"/>
              </a:lnSpc>
              <a:spcBef>
                <a:spcPts val="790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Problemette: Two things  to minimize makes for  an ill-defined  optimization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790700" y="6812280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714500" y="848868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354579" y="8223504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29">
                <a:moveTo>
                  <a:pt x="14477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8288"/>
                </a:lnTo>
                <a:lnTo>
                  <a:pt x="6095" y="23622"/>
                </a:lnTo>
                <a:lnTo>
                  <a:pt x="14477" y="23622"/>
                </a:lnTo>
                <a:lnTo>
                  <a:pt x="22859" y="23622"/>
                </a:lnTo>
                <a:lnTo>
                  <a:pt x="29718" y="18288"/>
                </a:lnTo>
                <a:lnTo>
                  <a:pt x="29718" y="12192"/>
                </a:lnTo>
                <a:lnTo>
                  <a:pt x="29718" y="5334"/>
                </a:lnTo>
                <a:lnTo>
                  <a:pt x="22859" y="0"/>
                </a:lnTo>
                <a:lnTo>
                  <a:pt x="144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738122" y="7658861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5">
                <a:moveTo>
                  <a:pt x="23621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050"/>
                </a:lnTo>
                <a:lnTo>
                  <a:pt x="6857" y="24384"/>
                </a:lnTo>
                <a:lnTo>
                  <a:pt x="23621" y="24384"/>
                </a:lnTo>
                <a:lnTo>
                  <a:pt x="30479" y="19050"/>
                </a:lnTo>
                <a:lnTo>
                  <a:pt x="30479" y="5334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738122" y="7658861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5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9050"/>
                </a:lnTo>
                <a:lnTo>
                  <a:pt x="6857" y="24384"/>
                </a:lnTo>
                <a:lnTo>
                  <a:pt x="15239" y="24384"/>
                </a:lnTo>
                <a:lnTo>
                  <a:pt x="23621" y="24384"/>
                </a:lnTo>
                <a:lnTo>
                  <a:pt x="30479" y="19050"/>
                </a:lnTo>
                <a:lnTo>
                  <a:pt x="30479" y="12192"/>
                </a:lnTo>
                <a:lnTo>
                  <a:pt x="30479" y="5334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665476" y="7114793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29">
                <a:moveTo>
                  <a:pt x="23622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8287"/>
                </a:lnTo>
                <a:lnTo>
                  <a:pt x="6857" y="23621"/>
                </a:lnTo>
                <a:lnTo>
                  <a:pt x="23622" y="23621"/>
                </a:lnTo>
                <a:lnTo>
                  <a:pt x="29718" y="18287"/>
                </a:lnTo>
                <a:lnTo>
                  <a:pt x="29718" y="5333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665476" y="7114793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29">
                <a:moveTo>
                  <a:pt x="15240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1429"/>
                </a:lnTo>
                <a:lnTo>
                  <a:pt x="0" y="18287"/>
                </a:lnTo>
                <a:lnTo>
                  <a:pt x="6857" y="23621"/>
                </a:lnTo>
                <a:lnTo>
                  <a:pt x="15240" y="23621"/>
                </a:lnTo>
                <a:lnTo>
                  <a:pt x="23622" y="23621"/>
                </a:lnTo>
                <a:lnTo>
                  <a:pt x="29718" y="18287"/>
                </a:lnTo>
                <a:lnTo>
                  <a:pt x="29718" y="11429"/>
                </a:lnTo>
                <a:lnTo>
                  <a:pt x="29718" y="5333"/>
                </a:lnTo>
                <a:lnTo>
                  <a:pt x="23622" y="0"/>
                </a:lnTo>
                <a:lnTo>
                  <a:pt x="1524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97479" y="7524750"/>
            <a:ext cx="29845" cy="24765"/>
          </a:xfrm>
          <a:custGeom>
            <a:avLst/>
            <a:gdLst/>
            <a:ahLst/>
            <a:cxnLst/>
            <a:rect l="l" t="t" r="r" b="b"/>
            <a:pathLst>
              <a:path w="29844" h="24765">
                <a:moveTo>
                  <a:pt x="14477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9050"/>
                </a:lnTo>
                <a:lnTo>
                  <a:pt x="6095" y="24383"/>
                </a:lnTo>
                <a:lnTo>
                  <a:pt x="14477" y="24383"/>
                </a:lnTo>
                <a:lnTo>
                  <a:pt x="22859" y="24383"/>
                </a:lnTo>
                <a:lnTo>
                  <a:pt x="29718" y="19050"/>
                </a:lnTo>
                <a:lnTo>
                  <a:pt x="29718" y="12192"/>
                </a:lnTo>
                <a:lnTo>
                  <a:pt x="29718" y="5333"/>
                </a:lnTo>
                <a:lnTo>
                  <a:pt x="22859" y="0"/>
                </a:lnTo>
                <a:lnTo>
                  <a:pt x="144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199894" y="703935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23622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812"/>
                </a:lnTo>
                <a:lnTo>
                  <a:pt x="6857" y="25146"/>
                </a:lnTo>
                <a:lnTo>
                  <a:pt x="23622" y="25146"/>
                </a:lnTo>
                <a:lnTo>
                  <a:pt x="30480" y="19812"/>
                </a:lnTo>
                <a:lnTo>
                  <a:pt x="30480" y="5334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99894" y="703935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7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80" y="19812"/>
                </a:lnTo>
                <a:lnTo>
                  <a:pt x="30480" y="12954"/>
                </a:lnTo>
                <a:lnTo>
                  <a:pt x="30480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438400" y="7574280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69" h="24129">
                <a:moveTo>
                  <a:pt x="20574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8288"/>
                </a:lnTo>
                <a:lnTo>
                  <a:pt x="6095" y="23622"/>
                </a:lnTo>
                <a:lnTo>
                  <a:pt x="20574" y="23622"/>
                </a:lnTo>
                <a:lnTo>
                  <a:pt x="26669" y="18288"/>
                </a:lnTo>
                <a:lnTo>
                  <a:pt x="26669" y="5334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438400" y="7574280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69" h="24129">
                <a:moveTo>
                  <a:pt x="13716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8288"/>
                </a:lnTo>
                <a:lnTo>
                  <a:pt x="6095" y="23622"/>
                </a:lnTo>
                <a:lnTo>
                  <a:pt x="13716" y="23622"/>
                </a:lnTo>
                <a:lnTo>
                  <a:pt x="20574" y="23622"/>
                </a:lnTo>
                <a:lnTo>
                  <a:pt x="26669" y="18288"/>
                </a:lnTo>
                <a:lnTo>
                  <a:pt x="26669" y="12192"/>
                </a:lnTo>
                <a:lnTo>
                  <a:pt x="26669" y="5334"/>
                </a:lnTo>
                <a:lnTo>
                  <a:pt x="20574" y="0"/>
                </a:lnTo>
                <a:lnTo>
                  <a:pt x="13716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019300" y="7269480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5">
                <a:moveTo>
                  <a:pt x="23622" y="0"/>
                </a:moveTo>
                <a:lnTo>
                  <a:pt x="6857" y="0"/>
                </a:lnTo>
                <a:lnTo>
                  <a:pt x="0" y="6858"/>
                </a:lnTo>
                <a:lnTo>
                  <a:pt x="0" y="22860"/>
                </a:lnTo>
                <a:lnTo>
                  <a:pt x="6857" y="29718"/>
                </a:lnTo>
                <a:lnTo>
                  <a:pt x="23622" y="29718"/>
                </a:lnTo>
                <a:lnTo>
                  <a:pt x="30480" y="22860"/>
                </a:lnTo>
                <a:lnTo>
                  <a:pt x="30480" y="6858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019300" y="7269480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5">
                <a:moveTo>
                  <a:pt x="15239" y="0"/>
                </a:moveTo>
                <a:lnTo>
                  <a:pt x="6857" y="0"/>
                </a:lnTo>
                <a:lnTo>
                  <a:pt x="0" y="6858"/>
                </a:lnTo>
                <a:lnTo>
                  <a:pt x="0" y="14478"/>
                </a:lnTo>
                <a:lnTo>
                  <a:pt x="0" y="22860"/>
                </a:lnTo>
                <a:lnTo>
                  <a:pt x="6857" y="29718"/>
                </a:lnTo>
                <a:lnTo>
                  <a:pt x="15239" y="29718"/>
                </a:lnTo>
                <a:lnTo>
                  <a:pt x="23622" y="29718"/>
                </a:lnTo>
                <a:lnTo>
                  <a:pt x="30480" y="22860"/>
                </a:lnTo>
                <a:lnTo>
                  <a:pt x="30480" y="14478"/>
                </a:lnTo>
                <a:lnTo>
                  <a:pt x="30480" y="6858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048000" y="7764780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7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80" y="19812"/>
                </a:lnTo>
                <a:lnTo>
                  <a:pt x="30480" y="12954"/>
                </a:lnTo>
                <a:lnTo>
                  <a:pt x="30480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437638" y="7927085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4" h="27940">
                <a:moveTo>
                  <a:pt x="11430" y="2285"/>
                </a:moveTo>
                <a:lnTo>
                  <a:pt x="3810" y="5333"/>
                </a:lnTo>
                <a:lnTo>
                  <a:pt x="0" y="12191"/>
                </a:lnTo>
                <a:lnTo>
                  <a:pt x="2286" y="18287"/>
                </a:lnTo>
                <a:lnTo>
                  <a:pt x="4572" y="24383"/>
                </a:lnTo>
                <a:lnTo>
                  <a:pt x="11430" y="27431"/>
                </a:lnTo>
                <a:lnTo>
                  <a:pt x="19050" y="25145"/>
                </a:lnTo>
                <a:lnTo>
                  <a:pt x="25907" y="22859"/>
                </a:lnTo>
                <a:lnTo>
                  <a:pt x="29718" y="16001"/>
                </a:lnTo>
                <a:lnTo>
                  <a:pt x="27431" y="9905"/>
                </a:lnTo>
                <a:lnTo>
                  <a:pt x="25907" y="3047"/>
                </a:lnTo>
                <a:lnTo>
                  <a:pt x="18287" y="0"/>
                </a:lnTo>
                <a:lnTo>
                  <a:pt x="11430" y="22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496055" y="7319771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5907"/>
                </a:lnTo>
                <a:lnTo>
                  <a:pt x="12192" y="29717"/>
                </a:lnTo>
                <a:lnTo>
                  <a:pt x="20574" y="26669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047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141726" y="797814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09">
                <a:moveTo>
                  <a:pt x="12192" y="2285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907"/>
                </a:lnTo>
                <a:lnTo>
                  <a:pt x="12954" y="28955"/>
                </a:lnTo>
                <a:lnTo>
                  <a:pt x="20574" y="26669"/>
                </a:lnTo>
                <a:lnTo>
                  <a:pt x="28193" y="23621"/>
                </a:lnTo>
                <a:lnTo>
                  <a:pt x="32766" y="16001"/>
                </a:lnTo>
                <a:lnTo>
                  <a:pt x="31242" y="9905"/>
                </a:lnTo>
                <a:lnTo>
                  <a:pt x="28956" y="3047"/>
                </a:lnTo>
                <a:lnTo>
                  <a:pt x="20574" y="0"/>
                </a:lnTo>
                <a:lnTo>
                  <a:pt x="12192" y="22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055876" y="70385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20574" y="0"/>
                </a:moveTo>
                <a:lnTo>
                  <a:pt x="12192" y="3047"/>
                </a:lnTo>
                <a:lnTo>
                  <a:pt x="4572" y="5333"/>
                </a:lnTo>
                <a:lnTo>
                  <a:pt x="0" y="12953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055876" y="70385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849879" y="7497318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7"/>
                </a:moveTo>
                <a:lnTo>
                  <a:pt x="4571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1" y="26669"/>
                </a:lnTo>
                <a:lnTo>
                  <a:pt x="12192" y="29717"/>
                </a:lnTo>
                <a:lnTo>
                  <a:pt x="20574" y="27431"/>
                </a:lnTo>
                <a:lnTo>
                  <a:pt x="28193" y="24383"/>
                </a:lnTo>
                <a:lnTo>
                  <a:pt x="32765" y="16763"/>
                </a:lnTo>
                <a:lnTo>
                  <a:pt x="30480" y="9905"/>
                </a:lnTo>
                <a:lnTo>
                  <a:pt x="28193" y="3809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427476" y="7952993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2953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145"/>
                </a:lnTo>
                <a:lnTo>
                  <a:pt x="12191" y="28193"/>
                </a:lnTo>
                <a:lnTo>
                  <a:pt x="20574" y="25145"/>
                </a:lnTo>
                <a:lnTo>
                  <a:pt x="28194" y="22859"/>
                </a:lnTo>
                <a:lnTo>
                  <a:pt x="32765" y="15239"/>
                </a:lnTo>
                <a:lnTo>
                  <a:pt x="31241" y="9143"/>
                </a:lnTo>
                <a:lnTo>
                  <a:pt x="28956" y="3047"/>
                </a:lnTo>
                <a:lnTo>
                  <a:pt x="20574" y="0"/>
                </a:lnTo>
                <a:lnTo>
                  <a:pt x="12953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051304" y="7525511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20573" y="0"/>
                </a:moveTo>
                <a:lnTo>
                  <a:pt x="12953" y="2286"/>
                </a:lnTo>
                <a:lnTo>
                  <a:pt x="4571" y="5334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2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051304" y="7525511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12953" y="2286"/>
                </a:moveTo>
                <a:lnTo>
                  <a:pt x="4571" y="5334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2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lnTo>
                  <a:pt x="12953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426207" y="723671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9143" y="0"/>
                </a:moveTo>
                <a:lnTo>
                  <a:pt x="2286" y="4572"/>
                </a:lnTo>
                <a:lnTo>
                  <a:pt x="1524" y="10668"/>
                </a:lnTo>
                <a:lnTo>
                  <a:pt x="0" y="17526"/>
                </a:lnTo>
                <a:lnTo>
                  <a:pt x="5334" y="23622"/>
                </a:lnTo>
                <a:lnTo>
                  <a:pt x="12954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8"/>
                </a:lnTo>
                <a:lnTo>
                  <a:pt x="28956" y="8382"/>
                </a:lnTo>
                <a:lnTo>
                  <a:pt x="23622" y="2286"/>
                </a:lnTo>
                <a:lnTo>
                  <a:pt x="16002" y="762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426207" y="723671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28193" y="14478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2" y="762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6"/>
                </a:lnTo>
                <a:lnTo>
                  <a:pt x="5334" y="23622"/>
                </a:lnTo>
                <a:lnTo>
                  <a:pt x="12954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561082" y="8328659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31242" y="17526"/>
                </a:moveTo>
                <a:lnTo>
                  <a:pt x="32004" y="9906"/>
                </a:lnTo>
                <a:lnTo>
                  <a:pt x="26669" y="2286"/>
                </a:lnTo>
                <a:lnTo>
                  <a:pt x="18287" y="1524"/>
                </a:lnTo>
                <a:lnTo>
                  <a:pt x="9906" y="0"/>
                </a:lnTo>
                <a:lnTo>
                  <a:pt x="2286" y="5334"/>
                </a:lnTo>
                <a:lnTo>
                  <a:pt x="1524" y="12954"/>
                </a:lnTo>
                <a:lnTo>
                  <a:pt x="0" y="20574"/>
                </a:lnTo>
                <a:lnTo>
                  <a:pt x="6095" y="27432"/>
                </a:lnTo>
                <a:lnTo>
                  <a:pt x="14478" y="28956"/>
                </a:lnTo>
                <a:lnTo>
                  <a:pt x="22098" y="29718"/>
                </a:lnTo>
                <a:lnTo>
                  <a:pt x="29718" y="25146"/>
                </a:lnTo>
                <a:lnTo>
                  <a:pt x="31242" y="175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049017" y="77586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9143" y="0"/>
                </a:move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049017" y="77586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30480" y="15240"/>
                </a:move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664714" y="69052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8381" y="0"/>
                </a:moveTo>
                <a:lnTo>
                  <a:pt x="1524" y="3809"/>
                </a:lnTo>
                <a:lnTo>
                  <a:pt x="0" y="17525"/>
                </a:lnTo>
                <a:lnTo>
                  <a:pt x="5334" y="23621"/>
                </a:lnTo>
                <a:lnTo>
                  <a:pt x="12192" y="24383"/>
                </a:lnTo>
                <a:lnTo>
                  <a:pt x="19812" y="25145"/>
                </a:lnTo>
                <a:lnTo>
                  <a:pt x="26669" y="21335"/>
                </a:lnTo>
                <a:lnTo>
                  <a:pt x="27431" y="14477"/>
                </a:lnTo>
                <a:lnTo>
                  <a:pt x="28193" y="8381"/>
                </a:lnTo>
                <a:lnTo>
                  <a:pt x="23622" y="1523"/>
                </a:lnTo>
                <a:lnTo>
                  <a:pt x="838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664714" y="69052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1" y="14477"/>
                </a:moveTo>
                <a:lnTo>
                  <a:pt x="28193" y="8381"/>
                </a:lnTo>
                <a:lnTo>
                  <a:pt x="23622" y="1523"/>
                </a:lnTo>
                <a:lnTo>
                  <a:pt x="16002" y="761"/>
                </a:lnTo>
                <a:lnTo>
                  <a:pt x="8381" y="0"/>
                </a:lnTo>
                <a:lnTo>
                  <a:pt x="1524" y="3809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2" y="24383"/>
                </a:lnTo>
                <a:lnTo>
                  <a:pt x="19812" y="25145"/>
                </a:lnTo>
                <a:lnTo>
                  <a:pt x="26669" y="21335"/>
                </a:lnTo>
                <a:lnTo>
                  <a:pt x="27431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146298" y="777849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241" y="18287"/>
                </a:moveTo>
                <a:lnTo>
                  <a:pt x="32003" y="9905"/>
                </a:lnTo>
                <a:lnTo>
                  <a:pt x="26669" y="3047"/>
                </a:lnTo>
                <a:lnTo>
                  <a:pt x="18287" y="1523"/>
                </a:lnTo>
                <a:lnTo>
                  <a:pt x="9906" y="0"/>
                </a:lnTo>
                <a:lnTo>
                  <a:pt x="2285" y="6095"/>
                </a:lnTo>
                <a:lnTo>
                  <a:pt x="762" y="13715"/>
                </a:lnTo>
                <a:lnTo>
                  <a:pt x="0" y="22097"/>
                </a:lnTo>
                <a:lnTo>
                  <a:pt x="5333" y="29717"/>
                </a:lnTo>
                <a:lnTo>
                  <a:pt x="13715" y="30479"/>
                </a:lnTo>
                <a:lnTo>
                  <a:pt x="22097" y="32003"/>
                </a:lnTo>
                <a:lnTo>
                  <a:pt x="29718" y="25907"/>
                </a:lnTo>
                <a:lnTo>
                  <a:pt x="31241" y="1828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678429" y="7748016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4">
                <a:moveTo>
                  <a:pt x="27431" y="14477"/>
                </a:moveTo>
                <a:lnTo>
                  <a:pt x="28193" y="8381"/>
                </a:lnTo>
                <a:lnTo>
                  <a:pt x="22859" y="2285"/>
                </a:lnTo>
                <a:lnTo>
                  <a:pt x="16001" y="761"/>
                </a:lnTo>
                <a:lnTo>
                  <a:pt x="8381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4571" y="23621"/>
                </a:lnTo>
                <a:lnTo>
                  <a:pt x="12192" y="24383"/>
                </a:lnTo>
                <a:lnTo>
                  <a:pt x="19812" y="25907"/>
                </a:lnTo>
                <a:lnTo>
                  <a:pt x="26669" y="21335"/>
                </a:lnTo>
                <a:lnTo>
                  <a:pt x="27431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302508" y="7390638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28193" y="15239"/>
                </a:moveTo>
                <a:lnTo>
                  <a:pt x="28955" y="8381"/>
                </a:lnTo>
                <a:lnTo>
                  <a:pt x="23621" y="2285"/>
                </a:lnTo>
                <a:lnTo>
                  <a:pt x="16001" y="1523"/>
                </a:lnTo>
                <a:lnTo>
                  <a:pt x="9143" y="0"/>
                </a:lnTo>
                <a:lnTo>
                  <a:pt x="2286" y="4571"/>
                </a:lnTo>
                <a:lnTo>
                  <a:pt x="1524" y="10667"/>
                </a:lnTo>
                <a:lnTo>
                  <a:pt x="0" y="17525"/>
                </a:lnTo>
                <a:lnTo>
                  <a:pt x="5333" y="23621"/>
                </a:lnTo>
                <a:lnTo>
                  <a:pt x="12953" y="24383"/>
                </a:lnTo>
                <a:lnTo>
                  <a:pt x="20574" y="25907"/>
                </a:lnTo>
                <a:lnTo>
                  <a:pt x="26669" y="21335"/>
                </a:lnTo>
                <a:lnTo>
                  <a:pt x="28193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035301" y="68823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9143" y="0"/>
                </a:move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908" y="2286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035301" y="68823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30480" y="15240"/>
                </a:moveTo>
                <a:lnTo>
                  <a:pt x="31242" y="9144"/>
                </a:lnTo>
                <a:lnTo>
                  <a:pt x="25908" y="2286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123438" y="7344918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1" y="14477"/>
                </a:moveTo>
                <a:lnTo>
                  <a:pt x="28193" y="8381"/>
                </a:lnTo>
                <a:lnTo>
                  <a:pt x="23622" y="2285"/>
                </a:lnTo>
                <a:lnTo>
                  <a:pt x="16001" y="761"/>
                </a:lnTo>
                <a:lnTo>
                  <a:pt x="8381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2" y="24383"/>
                </a:lnTo>
                <a:lnTo>
                  <a:pt x="19812" y="25145"/>
                </a:lnTo>
                <a:lnTo>
                  <a:pt x="26669" y="21335"/>
                </a:lnTo>
                <a:lnTo>
                  <a:pt x="27431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054095" y="8065007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10" h="31750">
                <a:moveTo>
                  <a:pt x="28193" y="17526"/>
                </a:moveTo>
                <a:lnTo>
                  <a:pt x="28956" y="9144"/>
                </a:lnTo>
                <a:lnTo>
                  <a:pt x="23622" y="1524"/>
                </a:lnTo>
                <a:lnTo>
                  <a:pt x="16764" y="762"/>
                </a:lnTo>
                <a:lnTo>
                  <a:pt x="9143" y="0"/>
                </a:lnTo>
                <a:lnTo>
                  <a:pt x="2286" y="5334"/>
                </a:lnTo>
                <a:lnTo>
                  <a:pt x="1524" y="12954"/>
                </a:lnTo>
                <a:lnTo>
                  <a:pt x="0" y="21336"/>
                </a:lnTo>
                <a:lnTo>
                  <a:pt x="5334" y="28956"/>
                </a:lnTo>
                <a:lnTo>
                  <a:pt x="12192" y="29718"/>
                </a:lnTo>
                <a:lnTo>
                  <a:pt x="19812" y="31242"/>
                </a:lnTo>
                <a:lnTo>
                  <a:pt x="26670" y="25146"/>
                </a:lnTo>
                <a:lnTo>
                  <a:pt x="28193" y="175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242566" y="747369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22097" y="0"/>
                </a:moveTo>
                <a:lnTo>
                  <a:pt x="5333" y="3047"/>
                </a:lnTo>
                <a:lnTo>
                  <a:pt x="0" y="10667"/>
                </a:lnTo>
                <a:lnTo>
                  <a:pt x="1523" y="19049"/>
                </a:lnTo>
                <a:lnTo>
                  <a:pt x="3047" y="26669"/>
                </a:lnTo>
                <a:lnTo>
                  <a:pt x="10667" y="32003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2953"/>
                </a:lnTo>
                <a:lnTo>
                  <a:pt x="29717" y="5333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242566" y="747369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31241" y="12953"/>
                </a:moveTo>
                <a:lnTo>
                  <a:pt x="29717" y="5333"/>
                </a:lnTo>
                <a:lnTo>
                  <a:pt x="22097" y="0"/>
                </a:lnTo>
                <a:lnTo>
                  <a:pt x="13715" y="1523"/>
                </a:lnTo>
                <a:lnTo>
                  <a:pt x="5333" y="3047"/>
                </a:lnTo>
                <a:lnTo>
                  <a:pt x="0" y="10667"/>
                </a:lnTo>
                <a:lnTo>
                  <a:pt x="1523" y="19049"/>
                </a:lnTo>
                <a:lnTo>
                  <a:pt x="3047" y="26669"/>
                </a:lnTo>
                <a:lnTo>
                  <a:pt x="10667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295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818638" y="83347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1" y="10668"/>
                </a:moveTo>
                <a:lnTo>
                  <a:pt x="26669" y="4572"/>
                </a:lnTo>
                <a:lnTo>
                  <a:pt x="19050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3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1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666238" y="81442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1" y="10668"/>
                </a:moveTo>
                <a:lnTo>
                  <a:pt x="26669" y="4572"/>
                </a:lnTo>
                <a:lnTo>
                  <a:pt x="19050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3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1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903476" y="7573518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19812" y="0"/>
                </a:moveTo>
                <a:lnTo>
                  <a:pt x="12192" y="761"/>
                </a:lnTo>
                <a:lnTo>
                  <a:pt x="5334" y="2285"/>
                </a:lnTo>
                <a:lnTo>
                  <a:pt x="0" y="9905"/>
                </a:lnTo>
                <a:lnTo>
                  <a:pt x="1524" y="17525"/>
                </a:lnTo>
                <a:lnTo>
                  <a:pt x="3048" y="25907"/>
                </a:lnTo>
                <a:lnTo>
                  <a:pt x="10668" y="31241"/>
                </a:lnTo>
                <a:lnTo>
                  <a:pt x="17525" y="29717"/>
                </a:lnTo>
                <a:lnTo>
                  <a:pt x="25146" y="28193"/>
                </a:lnTo>
                <a:lnTo>
                  <a:pt x="29718" y="21335"/>
                </a:lnTo>
                <a:lnTo>
                  <a:pt x="28193" y="12953"/>
                </a:lnTo>
                <a:lnTo>
                  <a:pt x="26669" y="5333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903476" y="7573518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28193" y="12953"/>
                </a:moveTo>
                <a:lnTo>
                  <a:pt x="26669" y="5333"/>
                </a:lnTo>
                <a:lnTo>
                  <a:pt x="19812" y="0"/>
                </a:lnTo>
                <a:lnTo>
                  <a:pt x="12192" y="761"/>
                </a:lnTo>
                <a:lnTo>
                  <a:pt x="5334" y="2285"/>
                </a:lnTo>
                <a:lnTo>
                  <a:pt x="0" y="9905"/>
                </a:lnTo>
                <a:lnTo>
                  <a:pt x="1524" y="17525"/>
                </a:lnTo>
                <a:lnTo>
                  <a:pt x="3048" y="25907"/>
                </a:lnTo>
                <a:lnTo>
                  <a:pt x="10668" y="31241"/>
                </a:lnTo>
                <a:lnTo>
                  <a:pt x="17525" y="29717"/>
                </a:lnTo>
                <a:lnTo>
                  <a:pt x="25146" y="28193"/>
                </a:lnTo>
                <a:lnTo>
                  <a:pt x="29718" y="21335"/>
                </a:lnTo>
                <a:lnTo>
                  <a:pt x="28193" y="1295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350007" y="709498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19812" y="0"/>
                </a:moveTo>
                <a:lnTo>
                  <a:pt x="4572" y="3048"/>
                </a:lnTo>
                <a:lnTo>
                  <a:pt x="0" y="9906"/>
                </a:lnTo>
                <a:lnTo>
                  <a:pt x="1524" y="16764"/>
                </a:lnTo>
                <a:lnTo>
                  <a:pt x="2286" y="23622"/>
                </a:lnTo>
                <a:lnTo>
                  <a:pt x="9143" y="28194"/>
                </a:lnTo>
                <a:lnTo>
                  <a:pt x="24384" y="25146"/>
                </a:lnTo>
                <a:lnTo>
                  <a:pt x="28956" y="18288"/>
                </a:lnTo>
                <a:lnTo>
                  <a:pt x="28193" y="11430"/>
                </a:lnTo>
                <a:lnTo>
                  <a:pt x="26669" y="4572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350007" y="709498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193" y="11430"/>
                </a:moveTo>
                <a:lnTo>
                  <a:pt x="26669" y="4572"/>
                </a:lnTo>
                <a:lnTo>
                  <a:pt x="19812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906"/>
                </a:lnTo>
                <a:lnTo>
                  <a:pt x="1524" y="16764"/>
                </a:lnTo>
                <a:lnTo>
                  <a:pt x="2286" y="23622"/>
                </a:lnTo>
                <a:lnTo>
                  <a:pt x="9143" y="28194"/>
                </a:lnTo>
                <a:lnTo>
                  <a:pt x="16764" y="26670"/>
                </a:lnTo>
                <a:lnTo>
                  <a:pt x="24384" y="25146"/>
                </a:lnTo>
                <a:lnTo>
                  <a:pt x="28956" y="18288"/>
                </a:lnTo>
                <a:lnTo>
                  <a:pt x="28193" y="1143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670048" y="7890509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30"/>
                </a:moveTo>
                <a:lnTo>
                  <a:pt x="29718" y="4572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6"/>
                </a:lnTo>
                <a:lnTo>
                  <a:pt x="1524" y="16764"/>
                </a:lnTo>
                <a:lnTo>
                  <a:pt x="2285" y="23622"/>
                </a:lnTo>
                <a:lnTo>
                  <a:pt x="9906" y="28194"/>
                </a:lnTo>
                <a:lnTo>
                  <a:pt x="18287" y="26670"/>
                </a:lnTo>
                <a:lnTo>
                  <a:pt x="26669" y="25146"/>
                </a:lnTo>
                <a:lnTo>
                  <a:pt x="32003" y="18288"/>
                </a:lnTo>
                <a:lnTo>
                  <a:pt x="30479" y="1143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745742" y="724738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4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3716"/>
                </a:lnTo>
                <a:lnTo>
                  <a:pt x="29718" y="5334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745742" y="724738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31241" y="13716"/>
                </a:moveTo>
                <a:lnTo>
                  <a:pt x="29718" y="5334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462022" y="823188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1241" y="12191"/>
                </a:moveTo>
                <a:lnTo>
                  <a:pt x="29717" y="4571"/>
                </a:lnTo>
                <a:lnTo>
                  <a:pt x="22097" y="0"/>
                </a:lnTo>
                <a:lnTo>
                  <a:pt x="13715" y="1523"/>
                </a:lnTo>
                <a:lnTo>
                  <a:pt x="5333" y="3047"/>
                </a:lnTo>
                <a:lnTo>
                  <a:pt x="0" y="9905"/>
                </a:lnTo>
                <a:lnTo>
                  <a:pt x="1523" y="17525"/>
                </a:lnTo>
                <a:lnTo>
                  <a:pt x="2285" y="25145"/>
                </a:lnTo>
                <a:lnTo>
                  <a:pt x="10667" y="30479"/>
                </a:lnTo>
                <a:lnTo>
                  <a:pt x="18287" y="28955"/>
                </a:lnTo>
                <a:lnTo>
                  <a:pt x="26669" y="27431"/>
                </a:lnTo>
                <a:lnTo>
                  <a:pt x="32003" y="19811"/>
                </a:lnTo>
                <a:lnTo>
                  <a:pt x="31241" y="12191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144011" y="8086343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80" y="11429"/>
                </a:moveTo>
                <a:lnTo>
                  <a:pt x="29718" y="4571"/>
                </a:lnTo>
                <a:lnTo>
                  <a:pt x="22098" y="0"/>
                </a:lnTo>
                <a:lnTo>
                  <a:pt x="13715" y="1523"/>
                </a:lnTo>
                <a:lnTo>
                  <a:pt x="5333" y="3047"/>
                </a:lnTo>
                <a:lnTo>
                  <a:pt x="0" y="9905"/>
                </a:lnTo>
                <a:lnTo>
                  <a:pt x="762" y="16763"/>
                </a:lnTo>
                <a:lnTo>
                  <a:pt x="2286" y="23621"/>
                </a:lnTo>
                <a:lnTo>
                  <a:pt x="9906" y="28193"/>
                </a:lnTo>
                <a:lnTo>
                  <a:pt x="18287" y="26669"/>
                </a:lnTo>
                <a:lnTo>
                  <a:pt x="26669" y="25145"/>
                </a:lnTo>
                <a:lnTo>
                  <a:pt x="32004" y="18287"/>
                </a:lnTo>
                <a:lnTo>
                  <a:pt x="30480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857500" y="7688580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23622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812"/>
                </a:lnTo>
                <a:lnTo>
                  <a:pt x="6857" y="25146"/>
                </a:lnTo>
                <a:lnTo>
                  <a:pt x="23622" y="25146"/>
                </a:lnTo>
                <a:lnTo>
                  <a:pt x="30480" y="19812"/>
                </a:lnTo>
                <a:lnTo>
                  <a:pt x="30480" y="5334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857500" y="7688580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7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80" y="19812"/>
                </a:lnTo>
                <a:lnTo>
                  <a:pt x="30480" y="12954"/>
                </a:lnTo>
                <a:lnTo>
                  <a:pt x="30480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208276" y="73433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817876" y="67718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4477003"/>
            <a:ext cx="14947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5126" y="1348230"/>
            <a:ext cx="8655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</a:rPr>
              <a:t>Uh-oh!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1676400" y="2063495"/>
            <a:ext cx="952500" cy="43370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976" y="21381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lnTo>
                  <a:pt x="29718" y="5333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12976" y="21381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3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13738" y="2367533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14420" y="3593845"/>
            <a:ext cx="2356485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There’s a serious practical  problem that’s about to make  us reject this approach. Can  you guess what it</a:t>
            </a:r>
            <a:r>
              <a:rPr dirty="0" sz="1400" spc="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is?</a:t>
            </a:r>
            <a:endParaRPr sz="1400">
              <a:latin typeface="Tahoma"/>
              <a:cs typeface="Tahoma"/>
            </a:endParaRPr>
          </a:p>
          <a:p>
            <a:pPr marL="1188720">
              <a:lnSpc>
                <a:spcPct val="100000"/>
              </a:lnSpc>
              <a:spcBef>
                <a:spcPts val="235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0700" y="2634995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14500" y="431139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54579" y="404622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29">
                <a:moveTo>
                  <a:pt x="14477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2191"/>
                </a:lnTo>
                <a:lnTo>
                  <a:pt x="0" y="18287"/>
                </a:lnTo>
                <a:lnTo>
                  <a:pt x="6095" y="23621"/>
                </a:lnTo>
                <a:lnTo>
                  <a:pt x="14477" y="23621"/>
                </a:lnTo>
                <a:lnTo>
                  <a:pt x="22859" y="23621"/>
                </a:lnTo>
                <a:lnTo>
                  <a:pt x="29718" y="18287"/>
                </a:lnTo>
                <a:lnTo>
                  <a:pt x="29718" y="12191"/>
                </a:lnTo>
                <a:lnTo>
                  <a:pt x="29718" y="5333"/>
                </a:lnTo>
                <a:lnTo>
                  <a:pt x="22859" y="0"/>
                </a:lnTo>
                <a:lnTo>
                  <a:pt x="144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38122" y="3481578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4">
                <a:moveTo>
                  <a:pt x="23621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050"/>
                </a:lnTo>
                <a:lnTo>
                  <a:pt x="6857" y="24383"/>
                </a:lnTo>
                <a:lnTo>
                  <a:pt x="23621" y="24383"/>
                </a:lnTo>
                <a:lnTo>
                  <a:pt x="30479" y="19050"/>
                </a:lnTo>
                <a:lnTo>
                  <a:pt x="30479" y="5333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38122" y="3481578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4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9050"/>
                </a:lnTo>
                <a:lnTo>
                  <a:pt x="6857" y="24383"/>
                </a:lnTo>
                <a:lnTo>
                  <a:pt x="15239" y="24383"/>
                </a:lnTo>
                <a:lnTo>
                  <a:pt x="23621" y="24383"/>
                </a:lnTo>
                <a:lnTo>
                  <a:pt x="30479" y="19050"/>
                </a:lnTo>
                <a:lnTo>
                  <a:pt x="30479" y="12192"/>
                </a:lnTo>
                <a:lnTo>
                  <a:pt x="30479" y="5333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65476" y="293751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30">
                <a:moveTo>
                  <a:pt x="23622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8288"/>
                </a:lnTo>
                <a:lnTo>
                  <a:pt x="6857" y="23622"/>
                </a:lnTo>
                <a:lnTo>
                  <a:pt x="23622" y="23622"/>
                </a:lnTo>
                <a:lnTo>
                  <a:pt x="29718" y="18288"/>
                </a:lnTo>
                <a:lnTo>
                  <a:pt x="29718" y="5334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65476" y="293751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30">
                <a:moveTo>
                  <a:pt x="15240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1430"/>
                </a:lnTo>
                <a:lnTo>
                  <a:pt x="0" y="18288"/>
                </a:lnTo>
                <a:lnTo>
                  <a:pt x="6857" y="23622"/>
                </a:lnTo>
                <a:lnTo>
                  <a:pt x="15240" y="23622"/>
                </a:lnTo>
                <a:lnTo>
                  <a:pt x="23622" y="23622"/>
                </a:lnTo>
                <a:lnTo>
                  <a:pt x="29718" y="18288"/>
                </a:lnTo>
                <a:lnTo>
                  <a:pt x="29718" y="11430"/>
                </a:lnTo>
                <a:lnTo>
                  <a:pt x="29718" y="5334"/>
                </a:lnTo>
                <a:lnTo>
                  <a:pt x="23622" y="0"/>
                </a:lnTo>
                <a:lnTo>
                  <a:pt x="1524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97479" y="3347465"/>
            <a:ext cx="29845" cy="24765"/>
          </a:xfrm>
          <a:custGeom>
            <a:avLst/>
            <a:gdLst/>
            <a:ahLst/>
            <a:cxnLst/>
            <a:rect l="l" t="t" r="r" b="b"/>
            <a:pathLst>
              <a:path w="29844" h="24764">
                <a:moveTo>
                  <a:pt x="14477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2191"/>
                </a:lnTo>
                <a:lnTo>
                  <a:pt x="0" y="19050"/>
                </a:lnTo>
                <a:lnTo>
                  <a:pt x="6095" y="24383"/>
                </a:lnTo>
                <a:lnTo>
                  <a:pt x="14477" y="24383"/>
                </a:lnTo>
                <a:lnTo>
                  <a:pt x="22859" y="24383"/>
                </a:lnTo>
                <a:lnTo>
                  <a:pt x="29718" y="19050"/>
                </a:lnTo>
                <a:lnTo>
                  <a:pt x="29718" y="12191"/>
                </a:lnTo>
                <a:lnTo>
                  <a:pt x="29718" y="5333"/>
                </a:lnTo>
                <a:lnTo>
                  <a:pt x="22859" y="0"/>
                </a:lnTo>
                <a:lnTo>
                  <a:pt x="144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99894" y="2862072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23622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811"/>
                </a:lnTo>
                <a:lnTo>
                  <a:pt x="6857" y="25146"/>
                </a:lnTo>
                <a:lnTo>
                  <a:pt x="23622" y="25146"/>
                </a:lnTo>
                <a:lnTo>
                  <a:pt x="30480" y="19811"/>
                </a:lnTo>
                <a:lnTo>
                  <a:pt x="30480" y="5333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99894" y="2862072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1"/>
                </a:lnTo>
                <a:lnTo>
                  <a:pt x="6857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80" y="19811"/>
                </a:lnTo>
                <a:lnTo>
                  <a:pt x="30480" y="12953"/>
                </a:lnTo>
                <a:lnTo>
                  <a:pt x="30480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38400" y="3396996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69" h="24129">
                <a:moveTo>
                  <a:pt x="20574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8287"/>
                </a:lnTo>
                <a:lnTo>
                  <a:pt x="6095" y="23622"/>
                </a:lnTo>
                <a:lnTo>
                  <a:pt x="20574" y="23622"/>
                </a:lnTo>
                <a:lnTo>
                  <a:pt x="26669" y="18287"/>
                </a:lnTo>
                <a:lnTo>
                  <a:pt x="26669" y="5333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38400" y="3396996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69" h="24129">
                <a:moveTo>
                  <a:pt x="13716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8287"/>
                </a:lnTo>
                <a:lnTo>
                  <a:pt x="6095" y="23622"/>
                </a:lnTo>
                <a:lnTo>
                  <a:pt x="13716" y="23622"/>
                </a:lnTo>
                <a:lnTo>
                  <a:pt x="20574" y="23622"/>
                </a:lnTo>
                <a:lnTo>
                  <a:pt x="26669" y="18287"/>
                </a:lnTo>
                <a:lnTo>
                  <a:pt x="26669" y="12192"/>
                </a:lnTo>
                <a:lnTo>
                  <a:pt x="26669" y="5333"/>
                </a:lnTo>
                <a:lnTo>
                  <a:pt x="20574" y="0"/>
                </a:lnTo>
                <a:lnTo>
                  <a:pt x="13716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19300" y="3092195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4">
                <a:moveTo>
                  <a:pt x="23622" y="0"/>
                </a:moveTo>
                <a:lnTo>
                  <a:pt x="6857" y="0"/>
                </a:lnTo>
                <a:lnTo>
                  <a:pt x="0" y="6857"/>
                </a:lnTo>
                <a:lnTo>
                  <a:pt x="0" y="22859"/>
                </a:lnTo>
                <a:lnTo>
                  <a:pt x="6857" y="29718"/>
                </a:lnTo>
                <a:lnTo>
                  <a:pt x="23622" y="29718"/>
                </a:lnTo>
                <a:lnTo>
                  <a:pt x="30480" y="22859"/>
                </a:lnTo>
                <a:lnTo>
                  <a:pt x="30480" y="6857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19300" y="3092195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4">
                <a:moveTo>
                  <a:pt x="15239" y="0"/>
                </a:moveTo>
                <a:lnTo>
                  <a:pt x="6857" y="0"/>
                </a:lnTo>
                <a:lnTo>
                  <a:pt x="0" y="6857"/>
                </a:lnTo>
                <a:lnTo>
                  <a:pt x="0" y="14477"/>
                </a:lnTo>
                <a:lnTo>
                  <a:pt x="0" y="22859"/>
                </a:lnTo>
                <a:lnTo>
                  <a:pt x="6857" y="29718"/>
                </a:lnTo>
                <a:lnTo>
                  <a:pt x="15239" y="29718"/>
                </a:lnTo>
                <a:lnTo>
                  <a:pt x="23622" y="29718"/>
                </a:lnTo>
                <a:lnTo>
                  <a:pt x="30480" y="22859"/>
                </a:lnTo>
                <a:lnTo>
                  <a:pt x="30480" y="14477"/>
                </a:lnTo>
                <a:lnTo>
                  <a:pt x="30480" y="6857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48000" y="358749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2"/>
                </a:lnTo>
                <a:lnTo>
                  <a:pt x="6857" y="25145"/>
                </a:lnTo>
                <a:lnTo>
                  <a:pt x="15239" y="25145"/>
                </a:lnTo>
                <a:lnTo>
                  <a:pt x="23622" y="25145"/>
                </a:lnTo>
                <a:lnTo>
                  <a:pt x="30480" y="19812"/>
                </a:lnTo>
                <a:lnTo>
                  <a:pt x="30480" y="12953"/>
                </a:lnTo>
                <a:lnTo>
                  <a:pt x="30480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37638" y="3749802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4" h="27939">
                <a:moveTo>
                  <a:pt x="11430" y="2286"/>
                </a:moveTo>
                <a:lnTo>
                  <a:pt x="3810" y="5334"/>
                </a:lnTo>
                <a:lnTo>
                  <a:pt x="0" y="12192"/>
                </a:lnTo>
                <a:lnTo>
                  <a:pt x="2286" y="18287"/>
                </a:lnTo>
                <a:lnTo>
                  <a:pt x="4572" y="24384"/>
                </a:lnTo>
                <a:lnTo>
                  <a:pt x="11430" y="27432"/>
                </a:lnTo>
                <a:lnTo>
                  <a:pt x="19050" y="25146"/>
                </a:lnTo>
                <a:lnTo>
                  <a:pt x="25907" y="22860"/>
                </a:lnTo>
                <a:lnTo>
                  <a:pt x="29718" y="16001"/>
                </a:lnTo>
                <a:lnTo>
                  <a:pt x="27431" y="9906"/>
                </a:lnTo>
                <a:lnTo>
                  <a:pt x="25907" y="3048"/>
                </a:lnTo>
                <a:lnTo>
                  <a:pt x="18287" y="0"/>
                </a:lnTo>
                <a:lnTo>
                  <a:pt x="11430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96055" y="3142488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4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5907"/>
                </a:lnTo>
                <a:lnTo>
                  <a:pt x="12192" y="29717"/>
                </a:lnTo>
                <a:lnTo>
                  <a:pt x="20574" y="26669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047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41726" y="3800855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12192" y="2286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050"/>
                </a:lnTo>
                <a:lnTo>
                  <a:pt x="4572" y="25908"/>
                </a:lnTo>
                <a:lnTo>
                  <a:pt x="12954" y="28956"/>
                </a:lnTo>
                <a:lnTo>
                  <a:pt x="20574" y="26670"/>
                </a:lnTo>
                <a:lnTo>
                  <a:pt x="28193" y="23622"/>
                </a:lnTo>
                <a:lnTo>
                  <a:pt x="32766" y="16002"/>
                </a:lnTo>
                <a:lnTo>
                  <a:pt x="31242" y="9906"/>
                </a:lnTo>
                <a:lnTo>
                  <a:pt x="28956" y="3048"/>
                </a:lnTo>
                <a:lnTo>
                  <a:pt x="20574" y="0"/>
                </a:lnTo>
                <a:lnTo>
                  <a:pt x="12192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55876" y="28613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20574" y="0"/>
                </a:moveTo>
                <a:lnTo>
                  <a:pt x="12192" y="3048"/>
                </a:lnTo>
                <a:lnTo>
                  <a:pt x="4572" y="5334"/>
                </a:lnTo>
                <a:lnTo>
                  <a:pt x="0" y="12954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55876" y="28613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49879" y="3320034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8"/>
                </a:moveTo>
                <a:lnTo>
                  <a:pt x="4571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1" y="26670"/>
                </a:lnTo>
                <a:lnTo>
                  <a:pt x="12192" y="29718"/>
                </a:lnTo>
                <a:lnTo>
                  <a:pt x="20574" y="27432"/>
                </a:lnTo>
                <a:lnTo>
                  <a:pt x="28193" y="24384"/>
                </a:lnTo>
                <a:lnTo>
                  <a:pt x="32765" y="16764"/>
                </a:lnTo>
                <a:lnTo>
                  <a:pt x="30480" y="9906"/>
                </a:lnTo>
                <a:lnTo>
                  <a:pt x="28193" y="3810"/>
                </a:lnTo>
                <a:lnTo>
                  <a:pt x="19812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27476" y="3775709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2953" y="3048"/>
                </a:moveTo>
                <a:lnTo>
                  <a:pt x="4572" y="5334"/>
                </a:lnTo>
                <a:lnTo>
                  <a:pt x="0" y="12953"/>
                </a:lnTo>
                <a:lnTo>
                  <a:pt x="2286" y="19050"/>
                </a:lnTo>
                <a:lnTo>
                  <a:pt x="4572" y="25145"/>
                </a:lnTo>
                <a:lnTo>
                  <a:pt x="12191" y="28193"/>
                </a:lnTo>
                <a:lnTo>
                  <a:pt x="20574" y="25145"/>
                </a:lnTo>
                <a:lnTo>
                  <a:pt x="28194" y="22860"/>
                </a:lnTo>
                <a:lnTo>
                  <a:pt x="32765" y="15239"/>
                </a:lnTo>
                <a:lnTo>
                  <a:pt x="31241" y="9143"/>
                </a:lnTo>
                <a:lnTo>
                  <a:pt x="28956" y="3048"/>
                </a:lnTo>
                <a:lnTo>
                  <a:pt x="20574" y="0"/>
                </a:lnTo>
                <a:lnTo>
                  <a:pt x="12953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51304" y="3348228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20573" y="0"/>
                </a:moveTo>
                <a:lnTo>
                  <a:pt x="12953" y="2286"/>
                </a:lnTo>
                <a:lnTo>
                  <a:pt x="4571" y="5333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1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51304" y="3348228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2953" y="2286"/>
                </a:moveTo>
                <a:lnTo>
                  <a:pt x="4571" y="5333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1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lnTo>
                  <a:pt x="12953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26207" y="3059429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9143" y="0"/>
                </a:move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954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7"/>
                </a:lnTo>
                <a:lnTo>
                  <a:pt x="28956" y="8381"/>
                </a:lnTo>
                <a:lnTo>
                  <a:pt x="23622" y="2286"/>
                </a:lnTo>
                <a:lnTo>
                  <a:pt x="16002" y="762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26207" y="3059429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28193" y="14477"/>
                </a:moveTo>
                <a:lnTo>
                  <a:pt x="28956" y="8381"/>
                </a:lnTo>
                <a:lnTo>
                  <a:pt x="23622" y="2286"/>
                </a:lnTo>
                <a:lnTo>
                  <a:pt x="16002" y="762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954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61082" y="4151376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31242" y="17525"/>
                </a:moveTo>
                <a:lnTo>
                  <a:pt x="32004" y="9906"/>
                </a:lnTo>
                <a:lnTo>
                  <a:pt x="26669" y="2286"/>
                </a:lnTo>
                <a:lnTo>
                  <a:pt x="18287" y="1524"/>
                </a:lnTo>
                <a:lnTo>
                  <a:pt x="9906" y="0"/>
                </a:lnTo>
                <a:lnTo>
                  <a:pt x="2286" y="5334"/>
                </a:lnTo>
                <a:lnTo>
                  <a:pt x="1524" y="12953"/>
                </a:lnTo>
                <a:lnTo>
                  <a:pt x="0" y="20574"/>
                </a:lnTo>
                <a:lnTo>
                  <a:pt x="6095" y="27432"/>
                </a:lnTo>
                <a:lnTo>
                  <a:pt x="14478" y="28956"/>
                </a:lnTo>
                <a:lnTo>
                  <a:pt x="22098" y="29718"/>
                </a:lnTo>
                <a:lnTo>
                  <a:pt x="29718" y="25146"/>
                </a:lnTo>
                <a:lnTo>
                  <a:pt x="31242" y="1752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49017" y="35814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9143" y="0"/>
                </a:move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39"/>
                </a:ln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49017" y="35814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30480" y="15239"/>
                </a:move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64714" y="2727960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8381" y="0"/>
                </a:moveTo>
                <a:lnTo>
                  <a:pt x="1524" y="3810"/>
                </a:lnTo>
                <a:lnTo>
                  <a:pt x="0" y="17525"/>
                </a:lnTo>
                <a:lnTo>
                  <a:pt x="5334" y="23622"/>
                </a:lnTo>
                <a:lnTo>
                  <a:pt x="12192" y="24384"/>
                </a:lnTo>
                <a:lnTo>
                  <a:pt x="19812" y="25146"/>
                </a:lnTo>
                <a:lnTo>
                  <a:pt x="26669" y="21336"/>
                </a:lnTo>
                <a:lnTo>
                  <a:pt x="27431" y="14478"/>
                </a:lnTo>
                <a:lnTo>
                  <a:pt x="28193" y="8382"/>
                </a:lnTo>
                <a:lnTo>
                  <a:pt x="23622" y="1524"/>
                </a:lnTo>
                <a:lnTo>
                  <a:pt x="838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64714" y="2727960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1" y="14478"/>
                </a:moveTo>
                <a:lnTo>
                  <a:pt x="28193" y="8382"/>
                </a:lnTo>
                <a:lnTo>
                  <a:pt x="23622" y="1524"/>
                </a:lnTo>
                <a:lnTo>
                  <a:pt x="16002" y="762"/>
                </a:lnTo>
                <a:lnTo>
                  <a:pt x="8381" y="0"/>
                </a:lnTo>
                <a:lnTo>
                  <a:pt x="1524" y="3810"/>
                </a:lnTo>
                <a:lnTo>
                  <a:pt x="762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192" y="24384"/>
                </a:lnTo>
                <a:lnTo>
                  <a:pt x="19812" y="25146"/>
                </a:lnTo>
                <a:lnTo>
                  <a:pt x="26669" y="21336"/>
                </a:lnTo>
                <a:lnTo>
                  <a:pt x="27431" y="1447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46298" y="36012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241" y="18287"/>
                </a:moveTo>
                <a:lnTo>
                  <a:pt x="32003" y="9905"/>
                </a:lnTo>
                <a:lnTo>
                  <a:pt x="26669" y="3048"/>
                </a:lnTo>
                <a:lnTo>
                  <a:pt x="18287" y="1524"/>
                </a:lnTo>
                <a:lnTo>
                  <a:pt x="9906" y="0"/>
                </a:lnTo>
                <a:lnTo>
                  <a:pt x="2285" y="6096"/>
                </a:lnTo>
                <a:lnTo>
                  <a:pt x="762" y="13715"/>
                </a:lnTo>
                <a:lnTo>
                  <a:pt x="0" y="22098"/>
                </a:lnTo>
                <a:lnTo>
                  <a:pt x="5333" y="29717"/>
                </a:lnTo>
                <a:lnTo>
                  <a:pt x="13715" y="30479"/>
                </a:lnTo>
                <a:lnTo>
                  <a:pt x="22097" y="32003"/>
                </a:lnTo>
                <a:lnTo>
                  <a:pt x="29718" y="25908"/>
                </a:lnTo>
                <a:lnTo>
                  <a:pt x="31241" y="1828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78429" y="3570732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5">
                <a:moveTo>
                  <a:pt x="27431" y="14477"/>
                </a:moveTo>
                <a:lnTo>
                  <a:pt x="28193" y="8381"/>
                </a:lnTo>
                <a:lnTo>
                  <a:pt x="22859" y="2285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4571" y="23621"/>
                </a:lnTo>
                <a:lnTo>
                  <a:pt x="12192" y="24383"/>
                </a:lnTo>
                <a:lnTo>
                  <a:pt x="19812" y="25907"/>
                </a:lnTo>
                <a:lnTo>
                  <a:pt x="26669" y="21335"/>
                </a:lnTo>
                <a:lnTo>
                  <a:pt x="27431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02508" y="321335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28193" y="15240"/>
                </a:moveTo>
                <a:lnTo>
                  <a:pt x="28955" y="8381"/>
                </a:lnTo>
                <a:lnTo>
                  <a:pt x="23621" y="2286"/>
                </a:lnTo>
                <a:lnTo>
                  <a:pt x="16001" y="1524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7"/>
                </a:lnTo>
                <a:lnTo>
                  <a:pt x="26669" y="21336"/>
                </a:lnTo>
                <a:lnTo>
                  <a:pt x="28193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35301" y="27051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9143" y="0"/>
                </a:move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908" y="2285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35301" y="27051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30480" y="15240"/>
                </a:moveTo>
                <a:lnTo>
                  <a:pt x="31242" y="9144"/>
                </a:lnTo>
                <a:lnTo>
                  <a:pt x="25908" y="2285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123438" y="316763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1" y="14477"/>
                </a:moveTo>
                <a:lnTo>
                  <a:pt x="28193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192" y="24384"/>
                </a:lnTo>
                <a:lnTo>
                  <a:pt x="19812" y="25146"/>
                </a:lnTo>
                <a:lnTo>
                  <a:pt x="26669" y="21336"/>
                </a:lnTo>
                <a:lnTo>
                  <a:pt x="27431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54095" y="3887723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10" h="31750">
                <a:moveTo>
                  <a:pt x="28193" y="17525"/>
                </a:moveTo>
                <a:lnTo>
                  <a:pt x="28956" y="9143"/>
                </a:lnTo>
                <a:lnTo>
                  <a:pt x="23622" y="1524"/>
                </a:lnTo>
                <a:lnTo>
                  <a:pt x="16764" y="762"/>
                </a:lnTo>
                <a:lnTo>
                  <a:pt x="9143" y="0"/>
                </a:lnTo>
                <a:lnTo>
                  <a:pt x="2286" y="5334"/>
                </a:lnTo>
                <a:lnTo>
                  <a:pt x="1524" y="12953"/>
                </a:lnTo>
                <a:lnTo>
                  <a:pt x="0" y="21336"/>
                </a:lnTo>
                <a:lnTo>
                  <a:pt x="5334" y="28955"/>
                </a:lnTo>
                <a:lnTo>
                  <a:pt x="12192" y="29717"/>
                </a:lnTo>
                <a:lnTo>
                  <a:pt x="19812" y="31241"/>
                </a:lnTo>
                <a:lnTo>
                  <a:pt x="26670" y="25146"/>
                </a:lnTo>
                <a:lnTo>
                  <a:pt x="28193" y="1752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242566" y="329641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3" y="19050"/>
                </a:lnTo>
                <a:lnTo>
                  <a:pt x="3047" y="26670"/>
                </a:lnTo>
                <a:lnTo>
                  <a:pt x="10667" y="32004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2954"/>
                </a:lnTo>
                <a:lnTo>
                  <a:pt x="29717" y="5334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42566" y="329641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1" y="12954"/>
                </a:moveTo>
                <a:lnTo>
                  <a:pt x="29717" y="5334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3" y="19050"/>
                </a:lnTo>
                <a:lnTo>
                  <a:pt x="3047" y="26670"/>
                </a:lnTo>
                <a:lnTo>
                  <a:pt x="10667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295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18638" y="4157471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1" y="10667"/>
                </a:moveTo>
                <a:lnTo>
                  <a:pt x="26669" y="4572"/>
                </a:lnTo>
                <a:lnTo>
                  <a:pt x="19050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143"/>
                </a:lnTo>
                <a:lnTo>
                  <a:pt x="762" y="16001"/>
                </a:lnTo>
                <a:lnTo>
                  <a:pt x="2286" y="22098"/>
                </a:lnTo>
                <a:lnTo>
                  <a:pt x="9143" y="26669"/>
                </a:lnTo>
                <a:lnTo>
                  <a:pt x="16001" y="25145"/>
                </a:lnTo>
                <a:lnTo>
                  <a:pt x="23622" y="23622"/>
                </a:lnTo>
                <a:lnTo>
                  <a:pt x="28956" y="17525"/>
                </a:lnTo>
                <a:lnTo>
                  <a:pt x="27431" y="1066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666238" y="3966971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1" y="10667"/>
                </a:moveTo>
                <a:lnTo>
                  <a:pt x="26669" y="4572"/>
                </a:lnTo>
                <a:lnTo>
                  <a:pt x="19050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143"/>
                </a:lnTo>
                <a:lnTo>
                  <a:pt x="762" y="16001"/>
                </a:lnTo>
                <a:lnTo>
                  <a:pt x="2286" y="22098"/>
                </a:lnTo>
                <a:lnTo>
                  <a:pt x="9143" y="26669"/>
                </a:lnTo>
                <a:lnTo>
                  <a:pt x="16001" y="25145"/>
                </a:lnTo>
                <a:lnTo>
                  <a:pt x="23622" y="23622"/>
                </a:lnTo>
                <a:lnTo>
                  <a:pt x="28956" y="17525"/>
                </a:lnTo>
                <a:lnTo>
                  <a:pt x="27431" y="1066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03476" y="3396234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19812" y="0"/>
                </a:moveTo>
                <a:lnTo>
                  <a:pt x="12192" y="762"/>
                </a:lnTo>
                <a:lnTo>
                  <a:pt x="5334" y="2286"/>
                </a:lnTo>
                <a:lnTo>
                  <a:pt x="0" y="9906"/>
                </a:lnTo>
                <a:lnTo>
                  <a:pt x="1524" y="17525"/>
                </a:lnTo>
                <a:lnTo>
                  <a:pt x="3048" y="25908"/>
                </a:lnTo>
                <a:lnTo>
                  <a:pt x="10668" y="31242"/>
                </a:lnTo>
                <a:lnTo>
                  <a:pt x="17525" y="29718"/>
                </a:lnTo>
                <a:lnTo>
                  <a:pt x="25146" y="28194"/>
                </a:lnTo>
                <a:lnTo>
                  <a:pt x="29718" y="21336"/>
                </a:lnTo>
                <a:lnTo>
                  <a:pt x="28193" y="12954"/>
                </a:lnTo>
                <a:lnTo>
                  <a:pt x="26669" y="5334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03476" y="3396234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28193" y="12954"/>
                </a:moveTo>
                <a:lnTo>
                  <a:pt x="26669" y="5334"/>
                </a:lnTo>
                <a:lnTo>
                  <a:pt x="19812" y="0"/>
                </a:lnTo>
                <a:lnTo>
                  <a:pt x="12192" y="762"/>
                </a:lnTo>
                <a:lnTo>
                  <a:pt x="5334" y="2286"/>
                </a:lnTo>
                <a:lnTo>
                  <a:pt x="0" y="9906"/>
                </a:lnTo>
                <a:lnTo>
                  <a:pt x="1524" y="17525"/>
                </a:lnTo>
                <a:lnTo>
                  <a:pt x="3048" y="25908"/>
                </a:lnTo>
                <a:lnTo>
                  <a:pt x="10668" y="31242"/>
                </a:lnTo>
                <a:lnTo>
                  <a:pt x="17525" y="29718"/>
                </a:lnTo>
                <a:lnTo>
                  <a:pt x="25146" y="28194"/>
                </a:lnTo>
                <a:lnTo>
                  <a:pt x="29718" y="21336"/>
                </a:lnTo>
                <a:lnTo>
                  <a:pt x="28193" y="1295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50007" y="2917698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19812" y="0"/>
                </a:moveTo>
                <a:lnTo>
                  <a:pt x="4572" y="3048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2"/>
                </a:lnTo>
                <a:lnTo>
                  <a:pt x="9143" y="28194"/>
                </a:lnTo>
                <a:lnTo>
                  <a:pt x="24384" y="25146"/>
                </a:lnTo>
                <a:lnTo>
                  <a:pt x="28956" y="18287"/>
                </a:lnTo>
                <a:lnTo>
                  <a:pt x="28193" y="11429"/>
                </a:lnTo>
                <a:lnTo>
                  <a:pt x="26669" y="4572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350007" y="2917698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193" y="11429"/>
                </a:moveTo>
                <a:lnTo>
                  <a:pt x="26669" y="4572"/>
                </a:lnTo>
                <a:lnTo>
                  <a:pt x="19812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2"/>
                </a:lnTo>
                <a:lnTo>
                  <a:pt x="9143" y="28194"/>
                </a:lnTo>
                <a:lnTo>
                  <a:pt x="16764" y="26670"/>
                </a:lnTo>
                <a:lnTo>
                  <a:pt x="24384" y="25146"/>
                </a:lnTo>
                <a:lnTo>
                  <a:pt x="28956" y="18287"/>
                </a:lnTo>
                <a:lnTo>
                  <a:pt x="28193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70048" y="3713226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8" y="4572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6"/>
                </a:lnTo>
                <a:lnTo>
                  <a:pt x="1524" y="16763"/>
                </a:lnTo>
                <a:lnTo>
                  <a:pt x="2285" y="23622"/>
                </a:lnTo>
                <a:lnTo>
                  <a:pt x="9906" y="28194"/>
                </a:lnTo>
                <a:lnTo>
                  <a:pt x="18287" y="26670"/>
                </a:lnTo>
                <a:lnTo>
                  <a:pt x="26669" y="25146"/>
                </a:lnTo>
                <a:lnTo>
                  <a:pt x="32003" y="18287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45742" y="3070098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3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3716"/>
                </a:lnTo>
                <a:lnTo>
                  <a:pt x="29718" y="5333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45742" y="3070098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1" y="13716"/>
                </a:moveTo>
                <a:lnTo>
                  <a:pt x="29718" y="5333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62022" y="4054602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1241" y="12192"/>
                </a:moveTo>
                <a:lnTo>
                  <a:pt x="29717" y="4572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6"/>
                </a:lnTo>
                <a:lnTo>
                  <a:pt x="1523" y="17525"/>
                </a:lnTo>
                <a:lnTo>
                  <a:pt x="2285" y="25146"/>
                </a:lnTo>
                <a:lnTo>
                  <a:pt x="10667" y="30480"/>
                </a:lnTo>
                <a:lnTo>
                  <a:pt x="18287" y="28956"/>
                </a:lnTo>
                <a:lnTo>
                  <a:pt x="26669" y="27432"/>
                </a:lnTo>
                <a:lnTo>
                  <a:pt x="32003" y="19812"/>
                </a:lnTo>
                <a:lnTo>
                  <a:pt x="31241" y="1219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44011" y="3909059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80" y="11429"/>
                </a:moveTo>
                <a:lnTo>
                  <a:pt x="29718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5"/>
                </a:lnTo>
                <a:lnTo>
                  <a:pt x="762" y="16763"/>
                </a:lnTo>
                <a:lnTo>
                  <a:pt x="2286" y="23622"/>
                </a:lnTo>
                <a:lnTo>
                  <a:pt x="9906" y="28193"/>
                </a:lnTo>
                <a:lnTo>
                  <a:pt x="18287" y="26669"/>
                </a:lnTo>
                <a:lnTo>
                  <a:pt x="26669" y="25145"/>
                </a:lnTo>
                <a:lnTo>
                  <a:pt x="32004" y="18287"/>
                </a:lnTo>
                <a:lnTo>
                  <a:pt x="30480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857500" y="351129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23622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811"/>
                </a:lnTo>
                <a:lnTo>
                  <a:pt x="6857" y="25146"/>
                </a:lnTo>
                <a:lnTo>
                  <a:pt x="23622" y="25146"/>
                </a:lnTo>
                <a:lnTo>
                  <a:pt x="30480" y="19811"/>
                </a:lnTo>
                <a:lnTo>
                  <a:pt x="30480" y="5333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857500" y="351129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1"/>
                </a:lnTo>
                <a:lnTo>
                  <a:pt x="6857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80" y="19811"/>
                </a:lnTo>
                <a:lnTo>
                  <a:pt x="30480" y="12953"/>
                </a:lnTo>
                <a:lnTo>
                  <a:pt x="30480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208276" y="31661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17876" y="25946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52900" y="2859785"/>
            <a:ext cx="1447800" cy="384810"/>
          </a:xfrm>
          <a:custGeom>
            <a:avLst/>
            <a:gdLst/>
            <a:ahLst/>
            <a:cxnLst/>
            <a:rect l="l" t="t" r="r" b="b"/>
            <a:pathLst>
              <a:path w="1447800" h="384810">
                <a:moveTo>
                  <a:pt x="1447800" y="118110"/>
                </a:moveTo>
                <a:lnTo>
                  <a:pt x="0" y="118110"/>
                </a:lnTo>
                <a:lnTo>
                  <a:pt x="0" y="384810"/>
                </a:lnTo>
                <a:lnTo>
                  <a:pt x="1447800" y="384810"/>
                </a:lnTo>
                <a:lnTo>
                  <a:pt x="1447800" y="118110"/>
                </a:lnTo>
                <a:close/>
              </a:path>
              <a:path w="1447800" h="384810">
                <a:moveTo>
                  <a:pt x="424434" y="0"/>
                </a:moveTo>
                <a:lnTo>
                  <a:pt x="241553" y="118110"/>
                </a:lnTo>
                <a:lnTo>
                  <a:pt x="603503" y="118110"/>
                </a:lnTo>
                <a:lnTo>
                  <a:pt x="42443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52900" y="2859785"/>
            <a:ext cx="1447800" cy="384810"/>
          </a:xfrm>
          <a:custGeom>
            <a:avLst/>
            <a:gdLst/>
            <a:ahLst/>
            <a:cxnLst/>
            <a:rect l="l" t="t" r="r" b="b"/>
            <a:pathLst>
              <a:path w="1447800" h="384810">
                <a:moveTo>
                  <a:pt x="0" y="118110"/>
                </a:moveTo>
                <a:lnTo>
                  <a:pt x="0" y="384810"/>
                </a:lnTo>
                <a:lnTo>
                  <a:pt x="1447800" y="384810"/>
                </a:lnTo>
                <a:lnTo>
                  <a:pt x="1447800" y="118110"/>
                </a:lnTo>
                <a:lnTo>
                  <a:pt x="603503" y="118110"/>
                </a:lnTo>
                <a:lnTo>
                  <a:pt x="424434" y="0"/>
                </a:lnTo>
                <a:lnTo>
                  <a:pt x="241553" y="118110"/>
                </a:lnTo>
                <a:lnTo>
                  <a:pt x="0" y="11811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614420" y="1241241"/>
            <a:ext cx="2379980" cy="195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</a:pPr>
            <a:r>
              <a:rPr dirty="0" sz="1400" spc="-5">
                <a:latin typeface="Tahoma"/>
                <a:cs typeface="Tahoma"/>
              </a:rPr>
              <a:t>This is </a:t>
            </a:r>
            <a:r>
              <a:rPr dirty="0" sz="1400">
                <a:latin typeface="Tahoma"/>
                <a:cs typeface="Tahoma"/>
              </a:rPr>
              <a:t>going </a:t>
            </a:r>
            <a:r>
              <a:rPr dirty="0" sz="1400" spc="-5">
                <a:latin typeface="Tahoma"/>
                <a:cs typeface="Tahoma"/>
              </a:rPr>
              <a:t>to be a problem!  What should we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do?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solidFill>
                  <a:srgbClr val="9A009A"/>
                </a:solidFill>
                <a:latin typeface="Tahoma"/>
                <a:cs typeface="Tahoma"/>
              </a:rPr>
              <a:t>Idea 1.1:</a:t>
            </a:r>
            <a:endParaRPr sz="14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solidFill>
                  <a:srgbClr val="9A009A"/>
                </a:solidFill>
                <a:latin typeface="Tahoma"/>
                <a:cs typeface="Tahoma"/>
              </a:rPr>
              <a:t>Minimize</a:t>
            </a:r>
            <a:endParaRPr sz="1400">
              <a:latin typeface="Tahoma"/>
              <a:cs typeface="Tahoma"/>
            </a:endParaRPr>
          </a:p>
          <a:p>
            <a:pPr marL="296545">
              <a:lnSpc>
                <a:spcPct val="100000"/>
              </a:lnSpc>
              <a:spcBef>
                <a:spcPts val="795"/>
              </a:spcBef>
            </a:pPr>
            <a:r>
              <a:rPr dirty="0" sz="1450" spc="-40" b="1" i="1">
                <a:solidFill>
                  <a:srgbClr val="9A009A"/>
                </a:solidFill>
                <a:latin typeface="Tahoma"/>
                <a:cs typeface="Tahoma"/>
              </a:rPr>
              <a:t>w.w </a:t>
            </a:r>
            <a:r>
              <a:rPr dirty="0" sz="1450" spc="-40" i="1">
                <a:solidFill>
                  <a:srgbClr val="9A009A"/>
                </a:solidFill>
                <a:latin typeface="Tahoma"/>
                <a:cs typeface="Tahoma"/>
              </a:rPr>
              <a:t>+ </a:t>
            </a:r>
            <a:r>
              <a:rPr dirty="0" sz="1450" spc="-35" i="1">
                <a:solidFill>
                  <a:srgbClr val="9A009A"/>
                </a:solidFill>
                <a:latin typeface="Tahoma"/>
                <a:cs typeface="Tahoma"/>
              </a:rPr>
              <a:t>C </a:t>
            </a:r>
            <a:r>
              <a:rPr dirty="0" sz="1450" spc="-25" i="1">
                <a:solidFill>
                  <a:srgbClr val="9A009A"/>
                </a:solidFill>
                <a:latin typeface="Tahoma"/>
                <a:cs typeface="Tahoma"/>
              </a:rPr>
              <a:t>(#train</a:t>
            </a:r>
            <a:r>
              <a:rPr dirty="0" sz="1450" spc="50" i="1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sz="1450" spc="-25" i="1">
                <a:solidFill>
                  <a:srgbClr val="9A009A"/>
                </a:solidFill>
                <a:latin typeface="Tahoma"/>
                <a:cs typeface="Tahoma"/>
              </a:rPr>
              <a:t>errors)</a:t>
            </a:r>
            <a:endParaRPr sz="1450">
              <a:latin typeface="Tahoma"/>
              <a:cs typeface="Tahoma"/>
            </a:endParaRPr>
          </a:p>
          <a:p>
            <a:pPr marL="586740">
              <a:lnSpc>
                <a:spcPct val="100000"/>
              </a:lnSpc>
              <a:spcBef>
                <a:spcPts val="1120"/>
              </a:spcBef>
            </a:pPr>
            <a:r>
              <a:rPr dirty="0" sz="1200" spc="-5">
                <a:latin typeface="Tahoma"/>
                <a:cs typeface="Tahoma"/>
              </a:rPr>
              <a:t>Tradeoff parameter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417826" y="5525516"/>
            <a:ext cx="8528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Uh-oh!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676400" y="6240779"/>
            <a:ext cx="952500" cy="43370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712976" y="63154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lnTo>
                  <a:pt x="29718" y="5334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712976" y="63154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4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713738" y="6544818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40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3627120" y="8198606"/>
            <a:ext cx="2343785" cy="572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13335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us reject this approach. Can  you guess what it</a:t>
            </a:r>
            <a:r>
              <a:rPr dirty="0" sz="1400" spc="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is?</a:t>
            </a:r>
            <a:endParaRPr sz="1400">
              <a:latin typeface="Tahoma"/>
              <a:cs typeface="Tahoma"/>
            </a:endParaRPr>
          </a:p>
          <a:p>
            <a:pPr marL="1176020">
              <a:lnSpc>
                <a:spcPct val="100000"/>
              </a:lnSpc>
              <a:spcBef>
                <a:spcPts val="229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90700" y="6812280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714500" y="848868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354579" y="8223504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29">
                <a:moveTo>
                  <a:pt x="14477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8288"/>
                </a:lnTo>
                <a:lnTo>
                  <a:pt x="6095" y="23622"/>
                </a:lnTo>
                <a:lnTo>
                  <a:pt x="14477" y="23622"/>
                </a:lnTo>
                <a:lnTo>
                  <a:pt x="22859" y="23622"/>
                </a:lnTo>
                <a:lnTo>
                  <a:pt x="29718" y="18288"/>
                </a:lnTo>
                <a:lnTo>
                  <a:pt x="29718" y="12192"/>
                </a:lnTo>
                <a:lnTo>
                  <a:pt x="29718" y="5334"/>
                </a:lnTo>
                <a:lnTo>
                  <a:pt x="22859" y="0"/>
                </a:lnTo>
                <a:lnTo>
                  <a:pt x="144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738122" y="7658861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5">
                <a:moveTo>
                  <a:pt x="23621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050"/>
                </a:lnTo>
                <a:lnTo>
                  <a:pt x="6857" y="24384"/>
                </a:lnTo>
                <a:lnTo>
                  <a:pt x="23621" y="24384"/>
                </a:lnTo>
                <a:lnTo>
                  <a:pt x="30479" y="19050"/>
                </a:lnTo>
                <a:lnTo>
                  <a:pt x="30479" y="5334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738122" y="7658861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5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9050"/>
                </a:lnTo>
                <a:lnTo>
                  <a:pt x="6857" y="24384"/>
                </a:lnTo>
                <a:lnTo>
                  <a:pt x="15239" y="24384"/>
                </a:lnTo>
                <a:lnTo>
                  <a:pt x="23621" y="24384"/>
                </a:lnTo>
                <a:lnTo>
                  <a:pt x="30479" y="19050"/>
                </a:lnTo>
                <a:lnTo>
                  <a:pt x="30479" y="12192"/>
                </a:lnTo>
                <a:lnTo>
                  <a:pt x="30479" y="5334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665476" y="7114793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29">
                <a:moveTo>
                  <a:pt x="23622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8287"/>
                </a:lnTo>
                <a:lnTo>
                  <a:pt x="6857" y="23621"/>
                </a:lnTo>
                <a:lnTo>
                  <a:pt x="23622" y="23621"/>
                </a:lnTo>
                <a:lnTo>
                  <a:pt x="29718" y="18287"/>
                </a:lnTo>
                <a:lnTo>
                  <a:pt x="29718" y="5333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65476" y="7114793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29">
                <a:moveTo>
                  <a:pt x="15240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1429"/>
                </a:lnTo>
                <a:lnTo>
                  <a:pt x="0" y="18287"/>
                </a:lnTo>
                <a:lnTo>
                  <a:pt x="6857" y="23621"/>
                </a:lnTo>
                <a:lnTo>
                  <a:pt x="15240" y="23621"/>
                </a:lnTo>
                <a:lnTo>
                  <a:pt x="23622" y="23621"/>
                </a:lnTo>
                <a:lnTo>
                  <a:pt x="29718" y="18287"/>
                </a:lnTo>
                <a:lnTo>
                  <a:pt x="29718" y="11429"/>
                </a:lnTo>
                <a:lnTo>
                  <a:pt x="29718" y="5333"/>
                </a:lnTo>
                <a:lnTo>
                  <a:pt x="23622" y="0"/>
                </a:lnTo>
                <a:lnTo>
                  <a:pt x="1524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697479" y="7524750"/>
            <a:ext cx="29845" cy="24765"/>
          </a:xfrm>
          <a:custGeom>
            <a:avLst/>
            <a:gdLst/>
            <a:ahLst/>
            <a:cxnLst/>
            <a:rect l="l" t="t" r="r" b="b"/>
            <a:pathLst>
              <a:path w="29844" h="24765">
                <a:moveTo>
                  <a:pt x="14477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9050"/>
                </a:lnTo>
                <a:lnTo>
                  <a:pt x="6095" y="24383"/>
                </a:lnTo>
                <a:lnTo>
                  <a:pt x="14477" y="24383"/>
                </a:lnTo>
                <a:lnTo>
                  <a:pt x="22859" y="24383"/>
                </a:lnTo>
                <a:lnTo>
                  <a:pt x="29718" y="19050"/>
                </a:lnTo>
                <a:lnTo>
                  <a:pt x="29718" y="12192"/>
                </a:lnTo>
                <a:lnTo>
                  <a:pt x="29718" y="5333"/>
                </a:lnTo>
                <a:lnTo>
                  <a:pt x="22859" y="0"/>
                </a:lnTo>
                <a:lnTo>
                  <a:pt x="144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99894" y="703935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23622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812"/>
                </a:lnTo>
                <a:lnTo>
                  <a:pt x="6857" y="25146"/>
                </a:lnTo>
                <a:lnTo>
                  <a:pt x="23622" y="25146"/>
                </a:lnTo>
                <a:lnTo>
                  <a:pt x="30480" y="19812"/>
                </a:lnTo>
                <a:lnTo>
                  <a:pt x="30480" y="5334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199894" y="703935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7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80" y="19812"/>
                </a:lnTo>
                <a:lnTo>
                  <a:pt x="30480" y="12954"/>
                </a:lnTo>
                <a:lnTo>
                  <a:pt x="30480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438400" y="7574280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69" h="24129">
                <a:moveTo>
                  <a:pt x="20574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8288"/>
                </a:lnTo>
                <a:lnTo>
                  <a:pt x="6095" y="23622"/>
                </a:lnTo>
                <a:lnTo>
                  <a:pt x="20574" y="23622"/>
                </a:lnTo>
                <a:lnTo>
                  <a:pt x="26669" y="18288"/>
                </a:lnTo>
                <a:lnTo>
                  <a:pt x="26669" y="5334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438400" y="7574280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69" h="24129">
                <a:moveTo>
                  <a:pt x="13716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8288"/>
                </a:lnTo>
                <a:lnTo>
                  <a:pt x="6095" y="23622"/>
                </a:lnTo>
                <a:lnTo>
                  <a:pt x="13716" y="23622"/>
                </a:lnTo>
                <a:lnTo>
                  <a:pt x="20574" y="23622"/>
                </a:lnTo>
                <a:lnTo>
                  <a:pt x="26669" y="18288"/>
                </a:lnTo>
                <a:lnTo>
                  <a:pt x="26669" y="12192"/>
                </a:lnTo>
                <a:lnTo>
                  <a:pt x="26669" y="5334"/>
                </a:lnTo>
                <a:lnTo>
                  <a:pt x="20574" y="0"/>
                </a:lnTo>
                <a:lnTo>
                  <a:pt x="13716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019300" y="7269480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5">
                <a:moveTo>
                  <a:pt x="23622" y="0"/>
                </a:moveTo>
                <a:lnTo>
                  <a:pt x="6857" y="0"/>
                </a:lnTo>
                <a:lnTo>
                  <a:pt x="0" y="6858"/>
                </a:lnTo>
                <a:lnTo>
                  <a:pt x="0" y="22860"/>
                </a:lnTo>
                <a:lnTo>
                  <a:pt x="6857" y="29718"/>
                </a:lnTo>
                <a:lnTo>
                  <a:pt x="23622" y="29718"/>
                </a:lnTo>
                <a:lnTo>
                  <a:pt x="30480" y="22860"/>
                </a:lnTo>
                <a:lnTo>
                  <a:pt x="30480" y="6858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019300" y="7269480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5">
                <a:moveTo>
                  <a:pt x="15239" y="0"/>
                </a:moveTo>
                <a:lnTo>
                  <a:pt x="6857" y="0"/>
                </a:lnTo>
                <a:lnTo>
                  <a:pt x="0" y="6858"/>
                </a:lnTo>
                <a:lnTo>
                  <a:pt x="0" y="14478"/>
                </a:lnTo>
                <a:lnTo>
                  <a:pt x="0" y="22860"/>
                </a:lnTo>
                <a:lnTo>
                  <a:pt x="6857" y="29718"/>
                </a:lnTo>
                <a:lnTo>
                  <a:pt x="15239" y="29718"/>
                </a:lnTo>
                <a:lnTo>
                  <a:pt x="23622" y="29718"/>
                </a:lnTo>
                <a:lnTo>
                  <a:pt x="30480" y="22860"/>
                </a:lnTo>
                <a:lnTo>
                  <a:pt x="30480" y="14478"/>
                </a:lnTo>
                <a:lnTo>
                  <a:pt x="30480" y="6858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048000" y="7764780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7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80" y="19812"/>
                </a:lnTo>
                <a:lnTo>
                  <a:pt x="30480" y="12954"/>
                </a:lnTo>
                <a:lnTo>
                  <a:pt x="30480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437638" y="7927085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4" h="27940">
                <a:moveTo>
                  <a:pt x="11430" y="2285"/>
                </a:moveTo>
                <a:lnTo>
                  <a:pt x="3810" y="5333"/>
                </a:lnTo>
                <a:lnTo>
                  <a:pt x="0" y="12191"/>
                </a:lnTo>
                <a:lnTo>
                  <a:pt x="2286" y="18287"/>
                </a:lnTo>
                <a:lnTo>
                  <a:pt x="4572" y="24383"/>
                </a:lnTo>
                <a:lnTo>
                  <a:pt x="11430" y="27431"/>
                </a:lnTo>
                <a:lnTo>
                  <a:pt x="19050" y="25145"/>
                </a:lnTo>
                <a:lnTo>
                  <a:pt x="25907" y="22859"/>
                </a:lnTo>
                <a:lnTo>
                  <a:pt x="29718" y="16001"/>
                </a:lnTo>
                <a:lnTo>
                  <a:pt x="27431" y="9905"/>
                </a:lnTo>
                <a:lnTo>
                  <a:pt x="25907" y="3047"/>
                </a:lnTo>
                <a:lnTo>
                  <a:pt x="18287" y="0"/>
                </a:lnTo>
                <a:lnTo>
                  <a:pt x="11430" y="22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496055" y="7319771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5907"/>
                </a:lnTo>
                <a:lnTo>
                  <a:pt x="12192" y="29717"/>
                </a:lnTo>
                <a:lnTo>
                  <a:pt x="20574" y="26669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047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141726" y="797814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09">
                <a:moveTo>
                  <a:pt x="12192" y="2285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907"/>
                </a:lnTo>
                <a:lnTo>
                  <a:pt x="12954" y="28955"/>
                </a:lnTo>
                <a:lnTo>
                  <a:pt x="20574" y="26669"/>
                </a:lnTo>
                <a:lnTo>
                  <a:pt x="28193" y="23621"/>
                </a:lnTo>
                <a:lnTo>
                  <a:pt x="32766" y="16001"/>
                </a:lnTo>
                <a:lnTo>
                  <a:pt x="31242" y="9905"/>
                </a:lnTo>
                <a:lnTo>
                  <a:pt x="28956" y="3047"/>
                </a:lnTo>
                <a:lnTo>
                  <a:pt x="20574" y="0"/>
                </a:lnTo>
                <a:lnTo>
                  <a:pt x="12192" y="22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055876" y="70385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20574" y="0"/>
                </a:moveTo>
                <a:lnTo>
                  <a:pt x="12192" y="3047"/>
                </a:lnTo>
                <a:lnTo>
                  <a:pt x="4572" y="5333"/>
                </a:lnTo>
                <a:lnTo>
                  <a:pt x="0" y="12953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055876" y="70385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849879" y="7497318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7"/>
                </a:moveTo>
                <a:lnTo>
                  <a:pt x="4571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1" y="26669"/>
                </a:lnTo>
                <a:lnTo>
                  <a:pt x="12192" y="29717"/>
                </a:lnTo>
                <a:lnTo>
                  <a:pt x="20574" y="27431"/>
                </a:lnTo>
                <a:lnTo>
                  <a:pt x="28193" y="24383"/>
                </a:lnTo>
                <a:lnTo>
                  <a:pt x="32765" y="16763"/>
                </a:lnTo>
                <a:lnTo>
                  <a:pt x="30480" y="9905"/>
                </a:lnTo>
                <a:lnTo>
                  <a:pt x="28193" y="3809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427476" y="7952993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2953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145"/>
                </a:lnTo>
                <a:lnTo>
                  <a:pt x="12191" y="28193"/>
                </a:lnTo>
                <a:lnTo>
                  <a:pt x="20574" y="25145"/>
                </a:lnTo>
                <a:lnTo>
                  <a:pt x="28194" y="22859"/>
                </a:lnTo>
                <a:lnTo>
                  <a:pt x="32765" y="15239"/>
                </a:lnTo>
                <a:lnTo>
                  <a:pt x="31241" y="9143"/>
                </a:lnTo>
                <a:lnTo>
                  <a:pt x="28956" y="3047"/>
                </a:lnTo>
                <a:lnTo>
                  <a:pt x="20574" y="0"/>
                </a:lnTo>
                <a:lnTo>
                  <a:pt x="12953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051304" y="7525511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20573" y="0"/>
                </a:moveTo>
                <a:lnTo>
                  <a:pt x="12953" y="2286"/>
                </a:lnTo>
                <a:lnTo>
                  <a:pt x="4571" y="5334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2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051304" y="7525511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12953" y="2286"/>
                </a:moveTo>
                <a:lnTo>
                  <a:pt x="4571" y="5334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2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lnTo>
                  <a:pt x="12953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426207" y="723671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9143" y="0"/>
                </a:moveTo>
                <a:lnTo>
                  <a:pt x="2286" y="4572"/>
                </a:lnTo>
                <a:lnTo>
                  <a:pt x="1524" y="10668"/>
                </a:lnTo>
                <a:lnTo>
                  <a:pt x="0" y="17526"/>
                </a:lnTo>
                <a:lnTo>
                  <a:pt x="5334" y="23622"/>
                </a:lnTo>
                <a:lnTo>
                  <a:pt x="12954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8"/>
                </a:lnTo>
                <a:lnTo>
                  <a:pt x="28956" y="8382"/>
                </a:lnTo>
                <a:lnTo>
                  <a:pt x="23622" y="2286"/>
                </a:lnTo>
                <a:lnTo>
                  <a:pt x="16002" y="762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426207" y="723671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28193" y="14478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2" y="762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6"/>
                </a:lnTo>
                <a:lnTo>
                  <a:pt x="5334" y="23622"/>
                </a:lnTo>
                <a:lnTo>
                  <a:pt x="12954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561082" y="8328659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31242" y="17526"/>
                </a:moveTo>
                <a:lnTo>
                  <a:pt x="32004" y="9906"/>
                </a:lnTo>
                <a:lnTo>
                  <a:pt x="26669" y="2286"/>
                </a:lnTo>
                <a:lnTo>
                  <a:pt x="18287" y="1524"/>
                </a:lnTo>
                <a:lnTo>
                  <a:pt x="9906" y="0"/>
                </a:lnTo>
                <a:lnTo>
                  <a:pt x="2286" y="5334"/>
                </a:lnTo>
                <a:lnTo>
                  <a:pt x="1524" y="12954"/>
                </a:lnTo>
                <a:lnTo>
                  <a:pt x="0" y="20574"/>
                </a:lnTo>
                <a:lnTo>
                  <a:pt x="6095" y="27432"/>
                </a:lnTo>
                <a:lnTo>
                  <a:pt x="14478" y="28956"/>
                </a:lnTo>
                <a:lnTo>
                  <a:pt x="22098" y="29718"/>
                </a:lnTo>
                <a:lnTo>
                  <a:pt x="29718" y="25146"/>
                </a:lnTo>
                <a:lnTo>
                  <a:pt x="31242" y="175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049017" y="77586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9143" y="0"/>
                </a:move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049017" y="77586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30480" y="15240"/>
                </a:move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664714" y="69052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8381" y="0"/>
                </a:moveTo>
                <a:lnTo>
                  <a:pt x="1524" y="3809"/>
                </a:lnTo>
                <a:lnTo>
                  <a:pt x="0" y="17525"/>
                </a:lnTo>
                <a:lnTo>
                  <a:pt x="5334" y="23621"/>
                </a:lnTo>
                <a:lnTo>
                  <a:pt x="12192" y="24383"/>
                </a:lnTo>
                <a:lnTo>
                  <a:pt x="19812" y="25145"/>
                </a:lnTo>
                <a:lnTo>
                  <a:pt x="26669" y="21335"/>
                </a:lnTo>
                <a:lnTo>
                  <a:pt x="27431" y="14477"/>
                </a:lnTo>
                <a:lnTo>
                  <a:pt x="28193" y="8381"/>
                </a:lnTo>
                <a:lnTo>
                  <a:pt x="23622" y="1523"/>
                </a:lnTo>
                <a:lnTo>
                  <a:pt x="838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664714" y="69052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1" y="14477"/>
                </a:moveTo>
                <a:lnTo>
                  <a:pt x="28193" y="8381"/>
                </a:lnTo>
                <a:lnTo>
                  <a:pt x="23622" y="1523"/>
                </a:lnTo>
                <a:lnTo>
                  <a:pt x="16002" y="761"/>
                </a:lnTo>
                <a:lnTo>
                  <a:pt x="8381" y="0"/>
                </a:lnTo>
                <a:lnTo>
                  <a:pt x="1524" y="3809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2" y="24383"/>
                </a:lnTo>
                <a:lnTo>
                  <a:pt x="19812" y="25145"/>
                </a:lnTo>
                <a:lnTo>
                  <a:pt x="26669" y="21335"/>
                </a:lnTo>
                <a:lnTo>
                  <a:pt x="27431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146298" y="777849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241" y="18287"/>
                </a:moveTo>
                <a:lnTo>
                  <a:pt x="32003" y="9905"/>
                </a:lnTo>
                <a:lnTo>
                  <a:pt x="26669" y="3047"/>
                </a:lnTo>
                <a:lnTo>
                  <a:pt x="18287" y="1523"/>
                </a:lnTo>
                <a:lnTo>
                  <a:pt x="9906" y="0"/>
                </a:lnTo>
                <a:lnTo>
                  <a:pt x="2285" y="6095"/>
                </a:lnTo>
                <a:lnTo>
                  <a:pt x="762" y="13715"/>
                </a:lnTo>
                <a:lnTo>
                  <a:pt x="0" y="22097"/>
                </a:lnTo>
                <a:lnTo>
                  <a:pt x="5333" y="29717"/>
                </a:lnTo>
                <a:lnTo>
                  <a:pt x="13715" y="30479"/>
                </a:lnTo>
                <a:lnTo>
                  <a:pt x="22097" y="32003"/>
                </a:lnTo>
                <a:lnTo>
                  <a:pt x="29718" y="25907"/>
                </a:lnTo>
                <a:lnTo>
                  <a:pt x="31241" y="1828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678429" y="7748016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4">
                <a:moveTo>
                  <a:pt x="27431" y="14477"/>
                </a:moveTo>
                <a:lnTo>
                  <a:pt x="28193" y="8381"/>
                </a:lnTo>
                <a:lnTo>
                  <a:pt x="22859" y="2285"/>
                </a:lnTo>
                <a:lnTo>
                  <a:pt x="16001" y="761"/>
                </a:lnTo>
                <a:lnTo>
                  <a:pt x="8381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4571" y="23621"/>
                </a:lnTo>
                <a:lnTo>
                  <a:pt x="12192" y="24383"/>
                </a:lnTo>
                <a:lnTo>
                  <a:pt x="19812" y="25907"/>
                </a:lnTo>
                <a:lnTo>
                  <a:pt x="26669" y="21335"/>
                </a:lnTo>
                <a:lnTo>
                  <a:pt x="27431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302508" y="7390638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28193" y="15239"/>
                </a:moveTo>
                <a:lnTo>
                  <a:pt x="28955" y="8381"/>
                </a:lnTo>
                <a:lnTo>
                  <a:pt x="23621" y="2285"/>
                </a:lnTo>
                <a:lnTo>
                  <a:pt x="16001" y="1523"/>
                </a:lnTo>
                <a:lnTo>
                  <a:pt x="9143" y="0"/>
                </a:lnTo>
                <a:lnTo>
                  <a:pt x="2286" y="4571"/>
                </a:lnTo>
                <a:lnTo>
                  <a:pt x="1524" y="10667"/>
                </a:lnTo>
                <a:lnTo>
                  <a:pt x="0" y="17525"/>
                </a:lnTo>
                <a:lnTo>
                  <a:pt x="5333" y="23621"/>
                </a:lnTo>
                <a:lnTo>
                  <a:pt x="12953" y="24383"/>
                </a:lnTo>
                <a:lnTo>
                  <a:pt x="20574" y="25907"/>
                </a:lnTo>
                <a:lnTo>
                  <a:pt x="26669" y="21335"/>
                </a:lnTo>
                <a:lnTo>
                  <a:pt x="28193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035301" y="68823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9143" y="0"/>
                </a:move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908" y="2286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035301" y="68823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30480" y="15240"/>
                </a:moveTo>
                <a:lnTo>
                  <a:pt x="31242" y="9144"/>
                </a:lnTo>
                <a:lnTo>
                  <a:pt x="25908" y="2286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123438" y="7344918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1" y="14477"/>
                </a:moveTo>
                <a:lnTo>
                  <a:pt x="28193" y="8381"/>
                </a:lnTo>
                <a:lnTo>
                  <a:pt x="23622" y="2285"/>
                </a:lnTo>
                <a:lnTo>
                  <a:pt x="16001" y="761"/>
                </a:lnTo>
                <a:lnTo>
                  <a:pt x="8381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2" y="24383"/>
                </a:lnTo>
                <a:lnTo>
                  <a:pt x="19812" y="25145"/>
                </a:lnTo>
                <a:lnTo>
                  <a:pt x="26669" y="21335"/>
                </a:lnTo>
                <a:lnTo>
                  <a:pt x="27431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054095" y="8065007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10" h="31750">
                <a:moveTo>
                  <a:pt x="28193" y="17526"/>
                </a:moveTo>
                <a:lnTo>
                  <a:pt x="28956" y="9144"/>
                </a:lnTo>
                <a:lnTo>
                  <a:pt x="23622" y="1524"/>
                </a:lnTo>
                <a:lnTo>
                  <a:pt x="16764" y="762"/>
                </a:lnTo>
                <a:lnTo>
                  <a:pt x="9143" y="0"/>
                </a:lnTo>
                <a:lnTo>
                  <a:pt x="2286" y="5334"/>
                </a:lnTo>
                <a:lnTo>
                  <a:pt x="1524" y="12954"/>
                </a:lnTo>
                <a:lnTo>
                  <a:pt x="0" y="21336"/>
                </a:lnTo>
                <a:lnTo>
                  <a:pt x="5334" y="28956"/>
                </a:lnTo>
                <a:lnTo>
                  <a:pt x="12192" y="29718"/>
                </a:lnTo>
                <a:lnTo>
                  <a:pt x="19812" y="31242"/>
                </a:lnTo>
                <a:lnTo>
                  <a:pt x="26670" y="25146"/>
                </a:lnTo>
                <a:lnTo>
                  <a:pt x="28193" y="175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242566" y="747369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22097" y="0"/>
                </a:moveTo>
                <a:lnTo>
                  <a:pt x="5333" y="3047"/>
                </a:lnTo>
                <a:lnTo>
                  <a:pt x="0" y="10667"/>
                </a:lnTo>
                <a:lnTo>
                  <a:pt x="1523" y="19049"/>
                </a:lnTo>
                <a:lnTo>
                  <a:pt x="3047" y="26669"/>
                </a:lnTo>
                <a:lnTo>
                  <a:pt x="10667" y="32003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2953"/>
                </a:lnTo>
                <a:lnTo>
                  <a:pt x="29717" y="5333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242566" y="747369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31241" y="12953"/>
                </a:moveTo>
                <a:lnTo>
                  <a:pt x="29717" y="5333"/>
                </a:lnTo>
                <a:lnTo>
                  <a:pt x="22097" y="0"/>
                </a:lnTo>
                <a:lnTo>
                  <a:pt x="13715" y="1523"/>
                </a:lnTo>
                <a:lnTo>
                  <a:pt x="5333" y="3047"/>
                </a:lnTo>
                <a:lnTo>
                  <a:pt x="0" y="10667"/>
                </a:lnTo>
                <a:lnTo>
                  <a:pt x="1523" y="19049"/>
                </a:lnTo>
                <a:lnTo>
                  <a:pt x="3047" y="26669"/>
                </a:lnTo>
                <a:lnTo>
                  <a:pt x="10667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295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818638" y="83347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1" y="10668"/>
                </a:moveTo>
                <a:lnTo>
                  <a:pt x="26669" y="4572"/>
                </a:lnTo>
                <a:lnTo>
                  <a:pt x="19050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3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1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666238" y="81442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1" y="10668"/>
                </a:moveTo>
                <a:lnTo>
                  <a:pt x="26669" y="4572"/>
                </a:lnTo>
                <a:lnTo>
                  <a:pt x="19050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3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1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903476" y="7573518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19812" y="0"/>
                </a:moveTo>
                <a:lnTo>
                  <a:pt x="12192" y="761"/>
                </a:lnTo>
                <a:lnTo>
                  <a:pt x="5334" y="2285"/>
                </a:lnTo>
                <a:lnTo>
                  <a:pt x="0" y="9905"/>
                </a:lnTo>
                <a:lnTo>
                  <a:pt x="1524" y="17525"/>
                </a:lnTo>
                <a:lnTo>
                  <a:pt x="3048" y="25907"/>
                </a:lnTo>
                <a:lnTo>
                  <a:pt x="10668" y="31241"/>
                </a:lnTo>
                <a:lnTo>
                  <a:pt x="17525" y="29717"/>
                </a:lnTo>
                <a:lnTo>
                  <a:pt x="25146" y="28193"/>
                </a:lnTo>
                <a:lnTo>
                  <a:pt x="29718" y="21335"/>
                </a:lnTo>
                <a:lnTo>
                  <a:pt x="28193" y="12953"/>
                </a:lnTo>
                <a:lnTo>
                  <a:pt x="26669" y="5333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903476" y="7573518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28193" y="12953"/>
                </a:moveTo>
                <a:lnTo>
                  <a:pt x="26669" y="5333"/>
                </a:lnTo>
                <a:lnTo>
                  <a:pt x="19812" y="0"/>
                </a:lnTo>
                <a:lnTo>
                  <a:pt x="12192" y="761"/>
                </a:lnTo>
                <a:lnTo>
                  <a:pt x="5334" y="2285"/>
                </a:lnTo>
                <a:lnTo>
                  <a:pt x="0" y="9905"/>
                </a:lnTo>
                <a:lnTo>
                  <a:pt x="1524" y="17525"/>
                </a:lnTo>
                <a:lnTo>
                  <a:pt x="3048" y="25907"/>
                </a:lnTo>
                <a:lnTo>
                  <a:pt x="10668" y="31241"/>
                </a:lnTo>
                <a:lnTo>
                  <a:pt x="17525" y="29717"/>
                </a:lnTo>
                <a:lnTo>
                  <a:pt x="25146" y="28193"/>
                </a:lnTo>
                <a:lnTo>
                  <a:pt x="29718" y="21335"/>
                </a:lnTo>
                <a:lnTo>
                  <a:pt x="28193" y="1295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350007" y="709498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19812" y="0"/>
                </a:moveTo>
                <a:lnTo>
                  <a:pt x="4572" y="3048"/>
                </a:lnTo>
                <a:lnTo>
                  <a:pt x="0" y="9906"/>
                </a:lnTo>
                <a:lnTo>
                  <a:pt x="1524" y="16764"/>
                </a:lnTo>
                <a:lnTo>
                  <a:pt x="2286" y="23622"/>
                </a:lnTo>
                <a:lnTo>
                  <a:pt x="9143" y="28194"/>
                </a:lnTo>
                <a:lnTo>
                  <a:pt x="24384" y="25146"/>
                </a:lnTo>
                <a:lnTo>
                  <a:pt x="28956" y="18288"/>
                </a:lnTo>
                <a:lnTo>
                  <a:pt x="28193" y="11430"/>
                </a:lnTo>
                <a:lnTo>
                  <a:pt x="26669" y="4572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350007" y="709498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193" y="11430"/>
                </a:moveTo>
                <a:lnTo>
                  <a:pt x="26669" y="4572"/>
                </a:lnTo>
                <a:lnTo>
                  <a:pt x="19812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906"/>
                </a:lnTo>
                <a:lnTo>
                  <a:pt x="1524" y="16764"/>
                </a:lnTo>
                <a:lnTo>
                  <a:pt x="2286" y="23622"/>
                </a:lnTo>
                <a:lnTo>
                  <a:pt x="9143" y="28194"/>
                </a:lnTo>
                <a:lnTo>
                  <a:pt x="16764" y="26670"/>
                </a:lnTo>
                <a:lnTo>
                  <a:pt x="24384" y="25146"/>
                </a:lnTo>
                <a:lnTo>
                  <a:pt x="28956" y="18288"/>
                </a:lnTo>
                <a:lnTo>
                  <a:pt x="28193" y="1143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670048" y="7890509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30"/>
                </a:moveTo>
                <a:lnTo>
                  <a:pt x="29718" y="4572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6"/>
                </a:lnTo>
                <a:lnTo>
                  <a:pt x="1524" y="16764"/>
                </a:lnTo>
                <a:lnTo>
                  <a:pt x="2285" y="23622"/>
                </a:lnTo>
                <a:lnTo>
                  <a:pt x="9906" y="28194"/>
                </a:lnTo>
                <a:lnTo>
                  <a:pt x="18287" y="26670"/>
                </a:lnTo>
                <a:lnTo>
                  <a:pt x="26669" y="25146"/>
                </a:lnTo>
                <a:lnTo>
                  <a:pt x="32003" y="18288"/>
                </a:lnTo>
                <a:lnTo>
                  <a:pt x="30479" y="1143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745742" y="724738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4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3716"/>
                </a:lnTo>
                <a:lnTo>
                  <a:pt x="29718" y="5334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745742" y="724738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31241" y="13716"/>
                </a:moveTo>
                <a:lnTo>
                  <a:pt x="29718" y="5334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462022" y="823188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1241" y="12191"/>
                </a:moveTo>
                <a:lnTo>
                  <a:pt x="29717" y="4571"/>
                </a:lnTo>
                <a:lnTo>
                  <a:pt x="22097" y="0"/>
                </a:lnTo>
                <a:lnTo>
                  <a:pt x="13715" y="1523"/>
                </a:lnTo>
                <a:lnTo>
                  <a:pt x="5333" y="3047"/>
                </a:lnTo>
                <a:lnTo>
                  <a:pt x="0" y="9905"/>
                </a:lnTo>
                <a:lnTo>
                  <a:pt x="1523" y="17525"/>
                </a:lnTo>
                <a:lnTo>
                  <a:pt x="2285" y="25145"/>
                </a:lnTo>
                <a:lnTo>
                  <a:pt x="10667" y="30479"/>
                </a:lnTo>
                <a:lnTo>
                  <a:pt x="18287" y="28955"/>
                </a:lnTo>
                <a:lnTo>
                  <a:pt x="26669" y="27431"/>
                </a:lnTo>
                <a:lnTo>
                  <a:pt x="32003" y="19811"/>
                </a:lnTo>
                <a:lnTo>
                  <a:pt x="31241" y="12191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144011" y="8086343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80" y="11429"/>
                </a:moveTo>
                <a:lnTo>
                  <a:pt x="29718" y="4571"/>
                </a:lnTo>
                <a:lnTo>
                  <a:pt x="22098" y="0"/>
                </a:lnTo>
                <a:lnTo>
                  <a:pt x="13715" y="1523"/>
                </a:lnTo>
                <a:lnTo>
                  <a:pt x="5333" y="3047"/>
                </a:lnTo>
                <a:lnTo>
                  <a:pt x="0" y="9905"/>
                </a:lnTo>
                <a:lnTo>
                  <a:pt x="762" y="16763"/>
                </a:lnTo>
                <a:lnTo>
                  <a:pt x="2286" y="23621"/>
                </a:lnTo>
                <a:lnTo>
                  <a:pt x="9906" y="28193"/>
                </a:lnTo>
                <a:lnTo>
                  <a:pt x="18287" y="26669"/>
                </a:lnTo>
                <a:lnTo>
                  <a:pt x="26669" y="25145"/>
                </a:lnTo>
                <a:lnTo>
                  <a:pt x="32004" y="18287"/>
                </a:lnTo>
                <a:lnTo>
                  <a:pt x="30480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857500" y="7688580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23622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812"/>
                </a:lnTo>
                <a:lnTo>
                  <a:pt x="6857" y="25146"/>
                </a:lnTo>
                <a:lnTo>
                  <a:pt x="23622" y="25146"/>
                </a:lnTo>
                <a:lnTo>
                  <a:pt x="30480" y="19812"/>
                </a:lnTo>
                <a:lnTo>
                  <a:pt x="30480" y="5334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857500" y="7688580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7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80" y="19812"/>
                </a:lnTo>
                <a:lnTo>
                  <a:pt x="30480" y="12954"/>
                </a:lnTo>
                <a:lnTo>
                  <a:pt x="30480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208276" y="73433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817876" y="67718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152900" y="7037069"/>
            <a:ext cx="1447800" cy="384810"/>
          </a:xfrm>
          <a:custGeom>
            <a:avLst/>
            <a:gdLst/>
            <a:ahLst/>
            <a:cxnLst/>
            <a:rect l="l" t="t" r="r" b="b"/>
            <a:pathLst>
              <a:path w="1447800" h="384809">
                <a:moveTo>
                  <a:pt x="1447800" y="118109"/>
                </a:moveTo>
                <a:lnTo>
                  <a:pt x="0" y="118109"/>
                </a:lnTo>
                <a:lnTo>
                  <a:pt x="0" y="384809"/>
                </a:lnTo>
                <a:lnTo>
                  <a:pt x="1447800" y="384809"/>
                </a:lnTo>
                <a:lnTo>
                  <a:pt x="1447800" y="118109"/>
                </a:lnTo>
                <a:close/>
              </a:path>
              <a:path w="1447800" h="384809">
                <a:moveTo>
                  <a:pt x="424434" y="0"/>
                </a:moveTo>
                <a:lnTo>
                  <a:pt x="241553" y="118109"/>
                </a:lnTo>
                <a:lnTo>
                  <a:pt x="603503" y="118109"/>
                </a:lnTo>
                <a:lnTo>
                  <a:pt x="42443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152900" y="7037069"/>
            <a:ext cx="1447800" cy="384810"/>
          </a:xfrm>
          <a:custGeom>
            <a:avLst/>
            <a:gdLst/>
            <a:ahLst/>
            <a:cxnLst/>
            <a:rect l="l" t="t" r="r" b="b"/>
            <a:pathLst>
              <a:path w="1447800" h="384809">
                <a:moveTo>
                  <a:pt x="0" y="118109"/>
                </a:moveTo>
                <a:lnTo>
                  <a:pt x="0" y="384809"/>
                </a:lnTo>
                <a:lnTo>
                  <a:pt x="1447800" y="384809"/>
                </a:lnTo>
                <a:lnTo>
                  <a:pt x="1447800" y="118109"/>
                </a:lnTo>
                <a:lnTo>
                  <a:pt x="603503" y="118109"/>
                </a:lnTo>
                <a:lnTo>
                  <a:pt x="424434" y="0"/>
                </a:lnTo>
                <a:lnTo>
                  <a:pt x="241553" y="118109"/>
                </a:lnTo>
                <a:lnTo>
                  <a:pt x="0" y="11810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3627120" y="5418525"/>
            <a:ext cx="2367280" cy="195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50400"/>
              </a:lnSpc>
              <a:spcBef>
                <a:spcPts val="100"/>
              </a:spcBef>
            </a:pPr>
            <a:r>
              <a:rPr dirty="0" sz="1400" spc="-5">
                <a:latin typeface="Tahoma"/>
                <a:cs typeface="Tahoma"/>
              </a:rPr>
              <a:t>This is </a:t>
            </a:r>
            <a:r>
              <a:rPr dirty="0" sz="1400">
                <a:latin typeface="Tahoma"/>
                <a:cs typeface="Tahoma"/>
              </a:rPr>
              <a:t>going </a:t>
            </a:r>
            <a:r>
              <a:rPr dirty="0" sz="1400" spc="-5">
                <a:latin typeface="Tahoma"/>
                <a:cs typeface="Tahoma"/>
              </a:rPr>
              <a:t>to be a problem!  What should we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do?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solidFill>
                  <a:srgbClr val="9A009A"/>
                </a:solidFill>
                <a:latin typeface="Tahoma"/>
                <a:cs typeface="Tahoma"/>
              </a:rPr>
              <a:t>Idea 1.1:</a:t>
            </a:r>
            <a:endParaRPr sz="1400">
              <a:latin typeface="Tahoma"/>
              <a:cs typeface="Tahoma"/>
            </a:endParaRPr>
          </a:p>
          <a:p>
            <a:pPr marL="22860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solidFill>
                  <a:srgbClr val="9A009A"/>
                </a:solidFill>
                <a:latin typeface="Tahoma"/>
                <a:cs typeface="Tahoma"/>
              </a:rPr>
              <a:t>Minimize</a:t>
            </a:r>
            <a:endParaRPr sz="1400">
              <a:latin typeface="Tahoma"/>
              <a:cs typeface="Tahoma"/>
            </a:endParaRPr>
          </a:p>
          <a:p>
            <a:pPr marL="283845">
              <a:lnSpc>
                <a:spcPct val="100000"/>
              </a:lnSpc>
              <a:spcBef>
                <a:spcPts val="795"/>
              </a:spcBef>
            </a:pPr>
            <a:r>
              <a:rPr dirty="0" sz="1450" spc="-40" b="1" i="1">
                <a:solidFill>
                  <a:srgbClr val="9A009A"/>
                </a:solidFill>
                <a:latin typeface="Tahoma"/>
                <a:cs typeface="Tahoma"/>
              </a:rPr>
              <a:t>w.w </a:t>
            </a:r>
            <a:r>
              <a:rPr dirty="0" sz="1450" spc="-40" i="1">
                <a:solidFill>
                  <a:srgbClr val="9A009A"/>
                </a:solidFill>
                <a:latin typeface="Tahoma"/>
                <a:cs typeface="Tahoma"/>
              </a:rPr>
              <a:t>+ </a:t>
            </a:r>
            <a:r>
              <a:rPr dirty="0" sz="1450" spc="-35" i="1">
                <a:solidFill>
                  <a:srgbClr val="9A009A"/>
                </a:solidFill>
                <a:latin typeface="Tahoma"/>
                <a:cs typeface="Tahoma"/>
              </a:rPr>
              <a:t>C </a:t>
            </a:r>
            <a:r>
              <a:rPr dirty="0" sz="1450" spc="-25" i="1">
                <a:solidFill>
                  <a:srgbClr val="9A009A"/>
                </a:solidFill>
                <a:latin typeface="Tahoma"/>
                <a:cs typeface="Tahoma"/>
              </a:rPr>
              <a:t>(#train</a:t>
            </a:r>
            <a:r>
              <a:rPr dirty="0" sz="1450" spc="50" i="1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sz="1450" spc="-25" i="1">
                <a:solidFill>
                  <a:srgbClr val="9A009A"/>
                </a:solidFill>
                <a:latin typeface="Tahoma"/>
                <a:cs typeface="Tahoma"/>
              </a:rPr>
              <a:t>errors)</a:t>
            </a:r>
            <a:endParaRPr sz="1450">
              <a:latin typeface="Tahoma"/>
              <a:cs typeface="Tahoma"/>
            </a:endParaRPr>
          </a:p>
          <a:p>
            <a:pPr marL="574040">
              <a:lnSpc>
                <a:spcPct val="100000"/>
              </a:lnSpc>
              <a:spcBef>
                <a:spcPts val="1120"/>
              </a:spcBef>
            </a:pPr>
            <a:r>
              <a:rPr dirty="0" sz="1200" spc="-5">
                <a:latin typeface="Tahoma"/>
                <a:cs typeface="Tahoma"/>
              </a:rPr>
              <a:t>Tradeoff parameter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2171700" y="7090409"/>
            <a:ext cx="2362200" cy="1245870"/>
          </a:xfrm>
          <a:custGeom>
            <a:avLst/>
            <a:gdLst/>
            <a:ahLst/>
            <a:cxnLst/>
            <a:rect l="l" t="t" r="r" b="b"/>
            <a:pathLst>
              <a:path w="2362200" h="1245870">
                <a:moveTo>
                  <a:pt x="2362200" y="255270"/>
                </a:moveTo>
                <a:lnTo>
                  <a:pt x="0" y="255270"/>
                </a:lnTo>
                <a:lnTo>
                  <a:pt x="0" y="1245870"/>
                </a:lnTo>
                <a:lnTo>
                  <a:pt x="2362200" y="1245870"/>
                </a:lnTo>
                <a:lnTo>
                  <a:pt x="2362200" y="255270"/>
                </a:lnTo>
                <a:close/>
              </a:path>
              <a:path w="2362200" h="1245870">
                <a:moveTo>
                  <a:pt x="2170938" y="0"/>
                </a:moveTo>
                <a:lnTo>
                  <a:pt x="1377696" y="255270"/>
                </a:lnTo>
                <a:lnTo>
                  <a:pt x="1968246" y="255270"/>
                </a:lnTo>
                <a:lnTo>
                  <a:pt x="217093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171700" y="7090409"/>
            <a:ext cx="2362200" cy="1245870"/>
          </a:xfrm>
          <a:custGeom>
            <a:avLst/>
            <a:gdLst/>
            <a:ahLst/>
            <a:cxnLst/>
            <a:rect l="l" t="t" r="r" b="b"/>
            <a:pathLst>
              <a:path w="2362200" h="1245870">
                <a:moveTo>
                  <a:pt x="0" y="255270"/>
                </a:moveTo>
                <a:lnTo>
                  <a:pt x="0" y="1245870"/>
                </a:lnTo>
                <a:lnTo>
                  <a:pt x="2362200" y="1245870"/>
                </a:lnTo>
                <a:lnTo>
                  <a:pt x="2362200" y="255270"/>
                </a:lnTo>
                <a:lnTo>
                  <a:pt x="1968246" y="255270"/>
                </a:lnTo>
                <a:lnTo>
                  <a:pt x="2170938" y="0"/>
                </a:lnTo>
                <a:lnTo>
                  <a:pt x="1377696" y="255270"/>
                </a:lnTo>
                <a:lnTo>
                  <a:pt x="0" y="25527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2372614" y="7358124"/>
            <a:ext cx="333057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2909" marR="1387475" indent="-39814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Can’t be expressed as </a:t>
            </a: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Quadratic  Programming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problem.</a:t>
            </a:r>
            <a:endParaRPr sz="1000">
              <a:latin typeface="Tahoma"/>
              <a:cs typeface="Tahoma"/>
            </a:endParaRPr>
          </a:p>
          <a:p>
            <a:pPr marL="222250">
              <a:lnSpc>
                <a:spcPct val="100000"/>
              </a:lnSpc>
              <a:spcBef>
                <a:spcPts val="850"/>
              </a:spcBef>
            </a:pPr>
            <a:r>
              <a:rPr dirty="0" baseline="36111" sz="1500" spc="-7">
                <a:latin typeface="Tahoma"/>
                <a:cs typeface="Tahoma"/>
              </a:rPr>
              <a:t>Solving </a:t>
            </a:r>
            <a:r>
              <a:rPr dirty="0" baseline="36111" sz="1500">
                <a:latin typeface="Tahoma"/>
                <a:cs typeface="Tahoma"/>
              </a:rPr>
              <a:t>it may be </a:t>
            </a:r>
            <a:r>
              <a:rPr dirty="0" baseline="36111" sz="1500" spc="-359">
                <a:latin typeface="Tahoma"/>
                <a:cs typeface="Tahoma"/>
              </a:rPr>
              <a:t>t</a:t>
            </a:r>
            <a:r>
              <a:rPr dirty="0" sz="1400" spc="-24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dirty="0" baseline="36111" sz="1500" spc="-359">
                <a:latin typeface="Tahoma"/>
                <a:cs typeface="Tahoma"/>
              </a:rPr>
              <a:t>oo</a:t>
            </a:r>
            <a:r>
              <a:rPr dirty="0" sz="1400" spc="-24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dirty="0" baseline="36111" sz="1500" spc="-359">
                <a:latin typeface="Tahoma"/>
                <a:cs typeface="Tahoma"/>
              </a:rPr>
              <a:t>s</a:t>
            </a:r>
            <a:r>
              <a:rPr dirty="0" sz="1400" spc="-24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dirty="0" baseline="36111" sz="1500" spc="-359">
                <a:latin typeface="Tahoma"/>
                <a:cs typeface="Tahoma"/>
              </a:rPr>
              <a:t>lo</a:t>
            </a:r>
            <a:r>
              <a:rPr dirty="0" sz="1400" spc="-24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dirty="0" baseline="36111" sz="1500" spc="-359">
                <a:latin typeface="Tahoma"/>
                <a:cs typeface="Tahoma"/>
              </a:rPr>
              <a:t>w</a:t>
            </a:r>
            <a:r>
              <a:rPr dirty="0" sz="1400" spc="-24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dirty="0" baseline="36111" sz="1500" spc="-359">
                <a:latin typeface="Tahoma"/>
                <a:cs typeface="Tahoma"/>
              </a:rPr>
              <a:t>.</a:t>
            </a:r>
            <a:r>
              <a:rPr dirty="0" sz="1400" spc="-240">
                <a:solidFill>
                  <a:srgbClr val="FF0000"/>
                </a:solidFill>
                <a:latin typeface="Tahoma"/>
                <a:cs typeface="Tahoma"/>
              </a:rPr>
              <a:t>’s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a serious</a:t>
            </a:r>
            <a:r>
              <a:rPr dirty="0" sz="1400" spc="10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practical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371074" y="7917429"/>
            <a:ext cx="36169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ahoma"/>
                <a:cs typeface="Tahoma"/>
              </a:rPr>
              <a:t>(Also, doesn’t </a:t>
            </a:r>
            <a:r>
              <a:rPr dirty="0" sz="1000" spc="-195">
                <a:latin typeface="Tahoma"/>
                <a:cs typeface="Tahoma"/>
              </a:rPr>
              <a:t>distingu</a:t>
            </a:r>
            <a:r>
              <a:rPr dirty="0" baseline="-21825" sz="2100" spc="-292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dirty="0" sz="1000" spc="-195">
                <a:latin typeface="Tahoma"/>
                <a:cs typeface="Tahoma"/>
              </a:rPr>
              <a:t>ish</a:t>
            </a:r>
            <a:r>
              <a:rPr dirty="0" baseline="-21825" sz="2100" spc="-292">
                <a:solidFill>
                  <a:srgbClr val="FF0000"/>
                </a:solidFill>
                <a:latin typeface="Tahoma"/>
                <a:cs typeface="Tahoma"/>
              </a:rPr>
              <a:t>ro</a:t>
            </a:r>
            <a:r>
              <a:rPr dirty="0" sz="1000" spc="-195">
                <a:latin typeface="Tahoma"/>
                <a:cs typeface="Tahoma"/>
              </a:rPr>
              <a:t>b</a:t>
            </a:r>
            <a:r>
              <a:rPr dirty="0" baseline="-21825" sz="2100" spc="-292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dirty="0" sz="1000" spc="-195">
                <a:latin typeface="Tahoma"/>
                <a:cs typeface="Tahoma"/>
              </a:rPr>
              <a:t>et</a:t>
            </a:r>
            <a:r>
              <a:rPr dirty="0" baseline="-21825" sz="2100" spc="-292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dirty="0" sz="1000" spc="-195">
                <a:latin typeface="Tahoma"/>
                <a:cs typeface="Tahoma"/>
              </a:rPr>
              <a:t>w</a:t>
            </a:r>
            <a:r>
              <a:rPr dirty="0" baseline="-21825" sz="2100" spc="-292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dirty="0" sz="1000" spc="-195">
                <a:latin typeface="Tahoma"/>
                <a:cs typeface="Tahoma"/>
              </a:rPr>
              <a:t>e</a:t>
            </a:r>
            <a:r>
              <a:rPr dirty="0" baseline="-21825" sz="2100" spc="-292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dirty="0" sz="1000" spc="-195">
                <a:latin typeface="Tahoma"/>
                <a:cs typeface="Tahoma"/>
              </a:rPr>
              <a:t>en </a:t>
            </a:r>
            <a:r>
              <a:rPr dirty="0" baseline="-21825" sz="2100" spc="-7">
                <a:solidFill>
                  <a:srgbClr val="FF0000"/>
                </a:solidFill>
                <a:latin typeface="Tahoma"/>
                <a:cs typeface="Tahoma"/>
              </a:rPr>
              <a:t>that’s about to</a:t>
            </a:r>
            <a:r>
              <a:rPr dirty="0" baseline="-21825" sz="2100" spc="67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-21825" sz="2100" spc="-7">
                <a:solidFill>
                  <a:srgbClr val="FF0000"/>
                </a:solidFill>
                <a:latin typeface="Tahoma"/>
                <a:cs typeface="Tahoma"/>
              </a:rPr>
              <a:t>make</a:t>
            </a:r>
            <a:endParaRPr baseline="-21825" sz="21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473437" y="8120121"/>
            <a:ext cx="194246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disastrous errors and near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misses)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4503420" y="7719059"/>
            <a:ext cx="1432560" cy="1043940"/>
          </a:xfrm>
          <a:custGeom>
            <a:avLst/>
            <a:gdLst/>
            <a:ahLst/>
            <a:cxnLst/>
            <a:rect l="l" t="t" r="r" b="b"/>
            <a:pathLst>
              <a:path w="1432560" h="1043940">
                <a:moveTo>
                  <a:pt x="735906" y="914400"/>
                </a:moveTo>
                <a:lnTo>
                  <a:pt x="633221" y="914400"/>
                </a:lnTo>
                <a:lnTo>
                  <a:pt x="675893" y="1043940"/>
                </a:lnTo>
                <a:lnTo>
                  <a:pt x="735906" y="914400"/>
                </a:lnTo>
                <a:close/>
              </a:path>
              <a:path w="1432560" h="1043940">
                <a:moveTo>
                  <a:pt x="839530" y="905256"/>
                </a:moveTo>
                <a:lnTo>
                  <a:pt x="531113" y="905256"/>
                </a:lnTo>
                <a:lnTo>
                  <a:pt x="537209" y="1041654"/>
                </a:lnTo>
                <a:lnTo>
                  <a:pt x="633221" y="914400"/>
                </a:lnTo>
                <a:lnTo>
                  <a:pt x="735906" y="914400"/>
                </a:lnTo>
                <a:lnTo>
                  <a:pt x="738377" y="909066"/>
                </a:lnTo>
                <a:lnTo>
                  <a:pt x="838793" y="909066"/>
                </a:lnTo>
                <a:lnTo>
                  <a:pt x="839530" y="905256"/>
                </a:lnTo>
                <a:close/>
              </a:path>
              <a:path w="1432560" h="1043940">
                <a:moveTo>
                  <a:pt x="838793" y="909066"/>
                </a:moveTo>
                <a:lnTo>
                  <a:pt x="738377" y="909066"/>
                </a:lnTo>
                <a:lnTo>
                  <a:pt x="816101" y="1026414"/>
                </a:lnTo>
                <a:lnTo>
                  <a:pt x="838793" y="909066"/>
                </a:lnTo>
                <a:close/>
              </a:path>
              <a:path w="1432560" h="1043940">
                <a:moveTo>
                  <a:pt x="944653" y="881634"/>
                </a:moveTo>
                <a:lnTo>
                  <a:pt x="436625" y="881634"/>
                </a:lnTo>
                <a:lnTo>
                  <a:pt x="404621" y="1019556"/>
                </a:lnTo>
                <a:lnTo>
                  <a:pt x="531113" y="905256"/>
                </a:lnTo>
                <a:lnTo>
                  <a:pt x="839530" y="905256"/>
                </a:lnTo>
                <a:lnTo>
                  <a:pt x="842771" y="888492"/>
                </a:lnTo>
                <a:lnTo>
                  <a:pt x="945153" y="888492"/>
                </a:lnTo>
                <a:lnTo>
                  <a:pt x="944653" y="881634"/>
                </a:lnTo>
                <a:close/>
              </a:path>
              <a:path w="1432560" h="1043940">
                <a:moveTo>
                  <a:pt x="945153" y="888492"/>
                </a:moveTo>
                <a:lnTo>
                  <a:pt x="842771" y="888492"/>
                </a:lnTo>
                <a:lnTo>
                  <a:pt x="952500" y="989076"/>
                </a:lnTo>
                <a:lnTo>
                  <a:pt x="945153" y="888492"/>
                </a:lnTo>
                <a:close/>
              </a:path>
              <a:path w="1432560" h="1043940">
                <a:moveTo>
                  <a:pt x="1047051" y="843534"/>
                </a:moveTo>
                <a:lnTo>
                  <a:pt x="352043" y="843534"/>
                </a:lnTo>
                <a:lnTo>
                  <a:pt x="284988" y="978408"/>
                </a:lnTo>
                <a:lnTo>
                  <a:pt x="436625" y="881634"/>
                </a:lnTo>
                <a:lnTo>
                  <a:pt x="944653" y="881634"/>
                </a:lnTo>
                <a:lnTo>
                  <a:pt x="942593" y="853440"/>
                </a:lnTo>
                <a:lnTo>
                  <a:pt x="1050707" y="853440"/>
                </a:lnTo>
                <a:lnTo>
                  <a:pt x="1047051" y="843534"/>
                </a:lnTo>
                <a:close/>
              </a:path>
              <a:path w="1432560" h="1043940">
                <a:moveTo>
                  <a:pt x="1050707" y="853440"/>
                </a:moveTo>
                <a:lnTo>
                  <a:pt x="942593" y="853440"/>
                </a:lnTo>
                <a:lnTo>
                  <a:pt x="1080515" y="934212"/>
                </a:lnTo>
                <a:lnTo>
                  <a:pt x="1050707" y="853440"/>
                </a:lnTo>
                <a:close/>
              </a:path>
              <a:path w="1432560" h="1043940">
                <a:moveTo>
                  <a:pt x="1144243" y="793242"/>
                </a:moveTo>
                <a:lnTo>
                  <a:pt x="281939" y="793242"/>
                </a:lnTo>
                <a:lnTo>
                  <a:pt x="181355" y="918972"/>
                </a:lnTo>
                <a:lnTo>
                  <a:pt x="352043" y="843534"/>
                </a:lnTo>
                <a:lnTo>
                  <a:pt x="1047051" y="843534"/>
                </a:lnTo>
                <a:lnTo>
                  <a:pt x="1033271" y="806196"/>
                </a:lnTo>
                <a:lnTo>
                  <a:pt x="1153447" y="806196"/>
                </a:lnTo>
                <a:lnTo>
                  <a:pt x="1144243" y="793242"/>
                </a:lnTo>
                <a:close/>
              </a:path>
              <a:path w="1432560" h="1043940">
                <a:moveTo>
                  <a:pt x="1153447" y="806196"/>
                </a:moveTo>
                <a:lnTo>
                  <a:pt x="1033271" y="806196"/>
                </a:lnTo>
                <a:lnTo>
                  <a:pt x="1194053" y="863346"/>
                </a:lnTo>
                <a:lnTo>
                  <a:pt x="1153447" y="806196"/>
                </a:lnTo>
                <a:close/>
              </a:path>
              <a:path w="1432560" h="1043940">
                <a:moveTo>
                  <a:pt x="1236028" y="733044"/>
                </a:moveTo>
                <a:lnTo>
                  <a:pt x="228600" y="733044"/>
                </a:lnTo>
                <a:lnTo>
                  <a:pt x="98297" y="845058"/>
                </a:lnTo>
                <a:lnTo>
                  <a:pt x="281939" y="793242"/>
                </a:lnTo>
                <a:lnTo>
                  <a:pt x="1144243" y="793242"/>
                </a:lnTo>
                <a:lnTo>
                  <a:pt x="1111757" y="747522"/>
                </a:lnTo>
                <a:lnTo>
                  <a:pt x="1252622" y="747522"/>
                </a:lnTo>
                <a:lnTo>
                  <a:pt x="1236028" y="733044"/>
                </a:lnTo>
                <a:close/>
              </a:path>
              <a:path w="1432560" h="1043940">
                <a:moveTo>
                  <a:pt x="1252622" y="747522"/>
                </a:moveTo>
                <a:lnTo>
                  <a:pt x="1111757" y="747522"/>
                </a:lnTo>
                <a:lnTo>
                  <a:pt x="1289303" y="779526"/>
                </a:lnTo>
                <a:lnTo>
                  <a:pt x="1252622" y="747522"/>
                </a:lnTo>
                <a:close/>
              </a:path>
              <a:path w="1432560" h="1043940">
                <a:moveTo>
                  <a:pt x="70103" y="358902"/>
                </a:moveTo>
                <a:lnTo>
                  <a:pt x="211074" y="436626"/>
                </a:lnTo>
                <a:lnTo>
                  <a:pt x="22097" y="458724"/>
                </a:lnTo>
                <a:lnTo>
                  <a:pt x="185165" y="512826"/>
                </a:lnTo>
                <a:lnTo>
                  <a:pt x="0" y="561594"/>
                </a:lnTo>
                <a:lnTo>
                  <a:pt x="179069" y="589788"/>
                </a:lnTo>
                <a:lnTo>
                  <a:pt x="6095" y="662940"/>
                </a:lnTo>
                <a:lnTo>
                  <a:pt x="193547" y="663702"/>
                </a:lnTo>
                <a:lnTo>
                  <a:pt x="39624" y="758190"/>
                </a:lnTo>
                <a:lnTo>
                  <a:pt x="228600" y="733044"/>
                </a:lnTo>
                <a:lnTo>
                  <a:pt x="1236028" y="733044"/>
                </a:lnTo>
                <a:lnTo>
                  <a:pt x="1175765" y="680466"/>
                </a:lnTo>
                <a:lnTo>
                  <a:pt x="1354163" y="680466"/>
                </a:lnTo>
                <a:lnTo>
                  <a:pt x="1221485" y="607314"/>
                </a:lnTo>
                <a:lnTo>
                  <a:pt x="1410462" y="585216"/>
                </a:lnTo>
                <a:lnTo>
                  <a:pt x="1247393" y="531114"/>
                </a:lnTo>
                <a:lnTo>
                  <a:pt x="1432559" y="482346"/>
                </a:lnTo>
                <a:lnTo>
                  <a:pt x="1253489" y="454152"/>
                </a:lnTo>
                <a:lnTo>
                  <a:pt x="1426464" y="381000"/>
                </a:lnTo>
                <a:lnTo>
                  <a:pt x="1239012" y="379476"/>
                </a:lnTo>
                <a:lnTo>
                  <a:pt x="1265291" y="363474"/>
                </a:lnTo>
                <a:lnTo>
                  <a:pt x="256793" y="363474"/>
                </a:lnTo>
                <a:lnTo>
                  <a:pt x="70103" y="358902"/>
                </a:lnTo>
                <a:close/>
              </a:path>
              <a:path w="1432560" h="1043940">
                <a:moveTo>
                  <a:pt x="1354163" y="680466"/>
                </a:moveTo>
                <a:lnTo>
                  <a:pt x="1175765" y="680466"/>
                </a:lnTo>
                <a:lnTo>
                  <a:pt x="1362455" y="685038"/>
                </a:lnTo>
                <a:lnTo>
                  <a:pt x="1354163" y="680466"/>
                </a:lnTo>
                <a:close/>
              </a:path>
              <a:path w="1432560" h="1043940">
                <a:moveTo>
                  <a:pt x="143255" y="264414"/>
                </a:moveTo>
                <a:lnTo>
                  <a:pt x="256793" y="363474"/>
                </a:lnTo>
                <a:lnTo>
                  <a:pt x="1265291" y="363474"/>
                </a:lnTo>
                <a:lnTo>
                  <a:pt x="1351639" y="310896"/>
                </a:lnTo>
                <a:lnTo>
                  <a:pt x="1203959" y="310896"/>
                </a:lnTo>
                <a:lnTo>
                  <a:pt x="1220801" y="296418"/>
                </a:lnTo>
                <a:lnTo>
                  <a:pt x="320039" y="296418"/>
                </a:lnTo>
                <a:lnTo>
                  <a:pt x="143255" y="264414"/>
                </a:lnTo>
                <a:close/>
              </a:path>
              <a:path w="1432560" h="1043940">
                <a:moveTo>
                  <a:pt x="1392935" y="285750"/>
                </a:moveTo>
                <a:lnTo>
                  <a:pt x="1203959" y="310896"/>
                </a:lnTo>
                <a:lnTo>
                  <a:pt x="1351639" y="310896"/>
                </a:lnTo>
                <a:lnTo>
                  <a:pt x="1392935" y="285750"/>
                </a:lnTo>
                <a:close/>
              </a:path>
              <a:path w="1432560" h="1043940">
                <a:moveTo>
                  <a:pt x="238505" y="180594"/>
                </a:moveTo>
                <a:lnTo>
                  <a:pt x="320039" y="296418"/>
                </a:lnTo>
                <a:lnTo>
                  <a:pt x="1220801" y="296418"/>
                </a:lnTo>
                <a:lnTo>
                  <a:pt x="1273986" y="250698"/>
                </a:lnTo>
                <a:lnTo>
                  <a:pt x="1150619" y="250698"/>
                </a:lnTo>
                <a:lnTo>
                  <a:pt x="1160983" y="237744"/>
                </a:lnTo>
                <a:lnTo>
                  <a:pt x="399288" y="237744"/>
                </a:lnTo>
                <a:lnTo>
                  <a:pt x="238505" y="180594"/>
                </a:lnTo>
                <a:close/>
              </a:path>
              <a:path w="1432560" h="1043940">
                <a:moveTo>
                  <a:pt x="1334262" y="198882"/>
                </a:moveTo>
                <a:lnTo>
                  <a:pt x="1150619" y="250698"/>
                </a:lnTo>
                <a:lnTo>
                  <a:pt x="1273986" y="250698"/>
                </a:lnTo>
                <a:lnTo>
                  <a:pt x="1334262" y="198882"/>
                </a:lnTo>
                <a:close/>
              </a:path>
              <a:path w="1432560" h="1043940">
                <a:moveTo>
                  <a:pt x="352043" y="109728"/>
                </a:moveTo>
                <a:lnTo>
                  <a:pt x="399288" y="237744"/>
                </a:lnTo>
                <a:lnTo>
                  <a:pt x="1160983" y="237744"/>
                </a:lnTo>
                <a:lnTo>
                  <a:pt x="1190853" y="200406"/>
                </a:lnTo>
                <a:lnTo>
                  <a:pt x="1080515" y="200406"/>
                </a:lnTo>
                <a:lnTo>
                  <a:pt x="1085441" y="190500"/>
                </a:lnTo>
                <a:lnTo>
                  <a:pt x="489965" y="190500"/>
                </a:lnTo>
                <a:lnTo>
                  <a:pt x="352043" y="109728"/>
                </a:lnTo>
                <a:close/>
              </a:path>
              <a:path w="1432560" h="1043940">
                <a:moveTo>
                  <a:pt x="1251203" y="124968"/>
                </a:moveTo>
                <a:lnTo>
                  <a:pt x="1080515" y="200406"/>
                </a:lnTo>
                <a:lnTo>
                  <a:pt x="1190853" y="200406"/>
                </a:lnTo>
                <a:lnTo>
                  <a:pt x="1251203" y="124968"/>
                </a:lnTo>
                <a:close/>
              </a:path>
              <a:path w="1432560" h="1043940">
                <a:moveTo>
                  <a:pt x="480059" y="54864"/>
                </a:moveTo>
                <a:lnTo>
                  <a:pt x="489965" y="190500"/>
                </a:lnTo>
                <a:lnTo>
                  <a:pt x="1085441" y="190500"/>
                </a:lnTo>
                <a:lnTo>
                  <a:pt x="1099458" y="162306"/>
                </a:lnTo>
                <a:lnTo>
                  <a:pt x="995933" y="162306"/>
                </a:lnTo>
                <a:lnTo>
                  <a:pt x="997525" y="155448"/>
                </a:lnTo>
                <a:lnTo>
                  <a:pt x="589788" y="155448"/>
                </a:lnTo>
                <a:lnTo>
                  <a:pt x="480059" y="54864"/>
                </a:lnTo>
                <a:close/>
              </a:path>
              <a:path w="1432560" h="1043940">
                <a:moveTo>
                  <a:pt x="1147571" y="65532"/>
                </a:moveTo>
                <a:lnTo>
                  <a:pt x="995933" y="162306"/>
                </a:lnTo>
                <a:lnTo>
                  <a:pt x="1099458" y="162306"/>
                </a:lnTo>
                <a:lnTo>
                  <a:pt x="1147571" y="65532"/>
                </a:lnTo>
                <a:close/>
              </a:path>
              <a:path w="1432560" h="1043940">
                <a:moveTo>
                  <a:pt x="616457" y="17526"/>
                </a:moveTo>
                <a:lnTo>
                  <a:pt x="589788" y="155448"/>
                </a:lnTo>
                <a:lnTo>
                  <a:pt x="997525" y="155448"/>
                </a:lnTo>
                <a:lnTo>
                  <a:pt x="1001415" y="138684"/>
                </a:lnTo>
                <a:lnTo>
                  <a:pt x="901445" y="138684"/>
                </a:lnTo>
                <a:lnTo>
                  <a:pt x="901275" y="134874"/>
                </a:lnTo>
                <a:lnTo>
                  <a:pt x="694181" y="134874"/>
                </a:lnTo>
                <a:lnTo>
                  <a:pt x="616457" y="17526"/>
                </a:lnTo>
                <a:close/>
              </a:path>
              <a:path w="1432560" h="1043940">
                <a:moveTo>
                  <a:pt x="1027938" y="24384"/>
                </a:moveTo>
                <a:lnTo>
                  <a:pt x="901445" y="138684"/>
                </a:lnTo>
                <a:lnTo>
                  <a:pt x="1001415" y="138684"/>
                </a:lnTo>
                <a:lnTo>
                  <a:pt x="1027938" y="24384"/>
                </a:lnTo>
                <a:close/>
              </a:path>
              <a:path w="1432560" h="1043940">
                <a:moveTo>
                  <a:pt x="756665" y="0"/>
                </a:moveTo>
                <a:lnTo>
                  <a:pt x="694181" y="134874"/>
                </a:lnTo>
                <a:lnTo>
                  <a:pt x="901275" y="134874"/>
                </a:lnTo>
                <a:lnTo>
                  <a:pt x="901037" y="129540"/>
                </a:lnTo>
                <a:lnTo>
                  <a:pt x="799338" y="129540"/>
                </a:lnTo>
                <a:lnTo>
                  <a:pt x="756665" y="0"/>
                </a:lnTo>
                <a:close/>
              </a:path>
              <a:path w="1432560" h="1043940">
                <a:moveTo>
                  <a:pt x="895350" y="2286"/>
                </a:moveTo>
                <a:lnTo>
                  <a:pt x="799338" y="129540"/>
                </a:lnTo>
                <a:lnTo>
                  <a:pt x="901037" y="129540"/>
                </a:lnTo>
                <a:lnTo>
                  <a:pt x="895350" y="2286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503420" y="7719059"/>
            <a:ext cx="1432560" cy="1043940"/>
          </a:xfrm>
          <a:custGeom>
            <a:avLst/>
            <a:gdLst/>
            <a:ahLst/>
            <a:cxnLst/>
            <a:rect l="l" t="t" r="r" b="b"/>
            <a:pathLst>
              <a:path w="1432560" h="1043940">
                <a:moveTo>
                  <a:pt x="1426464" y="381000"/>
                </a:moveTo>
                <a:lnTo>
                  <a:pt x="1239012" y="379476"/>
                </a:lnTo>
                <a:lnTo>
                  <a:pt x="1392935" y="285750"/>
                </a:lnTo>
                <a:lnTo>
                  <a:pt x="1203959" y="310896"/>
                </a:lnTo>
                <a:lnTo>
                  <a:pt x="1334262" y="198882"/>
                </a:lnTo>
                <a:lnTo>
                  <a:pt x="1150619" y="250698"/>
                </a:lnTo>
                <a:lnTo>
                  <a:pt x="1251203" y="124968"/>
                </a:lnTo>
                <a:lnTo>
                  <a:pt x="1080515" y="200406"/>
                </a:lnTo>
                <a:lnTo>
                  <a:pt x="1147571" y="65532"/>
                </a:lnTo>
                <a:lnTo>
                  <a:pt x="995933" y="162306"/>
                </a:lnTo>
                <a:lnTo>
                  <a:pt x="1027938" y="24384"/>
                </a:lnTo>
                <a:lnTo>
                  <a:pt x="901445" y="138684"/>
                </a:lnTo>
                <a:lnTo>
                  <a:pt x="895350" y="2286"/>
                </a:lnTo>
                <a:lnTo>
                  <a:pt x="799338" y="129540"/>
                </a:lnTo>
                <a:lnTo>
                  <a:pt x="756665" y="0"/>
                </a:lnTo>
                <a:lnTo>
                  <a:pt x="694181" y="134874"/>
                </a:lnTo>
                <a:lnTo>
                  <a:pt x="616457" y="17526"/>
                </a:lnTo>
                <a:lnTo>
                  <a:pt x="589788" y="155448"/>
                </a:lnTo>
                <a:lnTo>
                  <a:pt x="480059" y="54864"/>
                </a:lnTo>
                <a:lnTo>
                  <a:pt x="489965" y="190500"/>
                </a:lnTo>
                <a:lnTo>
                  <a:pt x="352043" y="109728"/>
                </a:lnTo>
                <a:lnTo>
                  <a:pt x="399288" y="237744"/>
                </a:lnTo>
                <a:lnTo>
                  <a:pt x="238505" y="180594"/>
                </a:lnTo>
                <a:lnTo>
                  <a:pt x="320039" y="296418"/>
                </a:lnTo>
                <a:lnTo>
                  <a:pt x="143255" y="264414"/>
                </a:lnTo>
                <a:lnTo>
                  <a:pt x="256793" y="363474"/>
                </a:lnTo>
                <a:lnTo>
                  <a:pt x="70103" y="358902"/>
                </a:lnTo>
                <a:lnTo>
                  <a:pt x="211074" y="436626"/>
                </a:lnTo>
                <a:lnTo>
                  <a:pt x="22097" y="458724"/>
                </a:lnTo>
                <a:lnTo>
                  <a:pt x="185165" y="512826"/>
                </a:lnTo>
                <a:lnTo>
                  <a:pt x="0" y="561594"/>
                </a:lnTo>
                <a:lnTo>
                  <a:pt x="179069" y="589788"/>
                </a:lnTo>
                <a:lnTo>
                  <a:pt x="6095" y="662940"/>
                </a:lnTo>
                <a:lnTo>
                  <a:pt x="193547" y="663702"/>
                </a:lnTo>
                <a:lnTo>
                  <a:pt x="39624" y="758190"/>
                </a:lnTo>
                <a:lnTo>
                  <a:pt x="228600" y="733044"/>
                </a:lnTo>
                <a:lnTo>
                  <a:pt x="98297" y="845058"/>
                </a:lnTo>
                <a:lnTo>
                  <a:pt x="281939" y="793242"/>
                </a:lnTo>
                <a:lnTo>
                  <a:pt x="181355" y="918972"/>
                </a:lnTo>
                <a:lnTo>
                  <a:pt x="352043" y="843534"/>
                </a:lnTo>
                <a:lnTo>
                  <a:pt x="284988" y="978408"/>
                </a:lnTo>
                <a:lnTo>
                  <a:pt x="436625" y="881634"/>
                </a:lnTo>
                <a:lnTo>
                  <a:pt x="404621" y="1019556"/>
                </a:lnTo>
                <a:lnTo>
                  <a:pt x="531113" y="905256"/>
                </a:lnTo>
                <a:lnTo>
                  <a:pt x="537209" y="1041654"/>
                </a:lnTo>
                <a:lnTo>
                  <a:pt x="633221" y="914400"/>
                </a:lnTo>
                <a:lnTo>
                  <a:pt x="675893" y="1043940"/>
                </a:lnTo>
                <a:lnTo>
                  <a:pt x="738377" y="909066"/>
                </a:lnTo>
                <a:lnTo>
                  <a:pt x="816101" y="1026414"/>
                </a:lnTo>
                <a:lnTo>
                  <a:pt x="842771" y="888492"/>
                </a:lnTo>
                <a:lnTo>
                  <a:pt x="952500" y="989076"/>
                </a:lnTo>
                <a:lnTo>
                  <a:pt x="942593" y="853440"/>
                </a:lnTo>
                <a:lnTo>
                  <a:pt x="1080515" y="934212"/>
                </a:lnTo>
                <a:lnTo>
                  <a:pt x="1033271" y="806196"/>
                </a:lnTo>
                <a:lnTo>
                  <a:pt x="1194053" y="863346"/>
                </a:lnTo>
                <a:lnTo>
                  <a:pt x="1111757" y="747522"/>
                </a:lnTo>
                <a:lnTo>
                  <a:pt x="1289303" y="779526"/>
                </a:lnTo>
                <a:lnTo>
                  <a:pt x="1175765" y="680466"/>
                </a:lnTo>
                <a:lnTo>
                  <a:pt x="1362455" y="685038"/>
                </a:lnTo>
                <a:lnTo>
                  <a:pt x="1221485" y="607314"/>
                </a:lnTo>
                <a:lnTo>
                  <a:pt x="1410462" y="585216"/>
                </a:lnTo>
                <a:lnTo>
                  <a:pt x="1247393" y="531114"/>
                </a:lnTo>
                <a:lnTo>
                  <a:pt x="1432559" y="482346"/>
                </a:lnTo>
                <a:lnTo>
                  <a:pt x="1253489" y="454152"/>
                </a:lnTo>
                <a:lnTo>
                  <a:pt x="1426464" y="38100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 rot="20940000">
            <a:off x="4826447" y="8050767"/>
            <a:ext cx="50164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>
                <a:latin typeface="Tahoma"/>
                <a:cs typeface="Tahoma"/>
              </a:rPr>
              <a:t>So…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any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1" name="object 141"/>
          <p:cNvSpPr txBox="1"/>
          <p:nvPr/>
        </p:nvSpPr>
        <p:spPr>
          <a:xfrm rot="20940000">
            <a:off x="5020670" y="8184680"/>
            <a:ext cx="32284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>
                <a:latin typeface="Tahoma"/>
                <a:cs typeface="Tahoma"/>
              </a:rPr>
              <a:t>o</a:t>
            </a:r>
            <a:r>
              <a:rPr dirty="0" sz="1000" spc="-5">
                <a:latin typeface="Tahoma"/>
                <a:cs typeface="Tahoma"/>
              </a:rPr>
              <a:t>t</a:t>
            </a:r>
            <a:r>
              <a:rPr dirty="0" sz="1000" spc="-10">
                <a:latin typeface="Tahoma"/>
                <a:cs typeface="Tahoma"/>
              </a:rPr>
              <a:t>h</a:t>
            </a:r>
            <a:r>
              <a:rPr dirty="0" sz="1000">
                <a:latin typeface="Tahoma"/>
                <a:cs typeface="Tahoma"/>
              </a:rPr>
              <a:t>e</a:t>
            </a:r>
            <a:r>
              <a:rPr dirty="0" sz="1000"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2" name="object 142"/>
          <p:cNvSpPr txBox="1"/>
          <p:nvPr/>
        </p:nvSpPr>
        <p:spPr>
          <a:xfrm rot="20940000">
            <a:off x="5051804" y="8328902"/>
            <a:ext cx="373631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latin typeface="Tahoma"/>
                <a:cs typeface="Tahoma"/>
              </a:rPr>
              <a:t>i</a:t>
            </a:r>
            <a:r>
              <a:rPr dirty="0" sz="1000" spc="-5">
                <a:latin typeface="Tahoma"/>
                <a:cs typeface="Tahoma"/>
              </a:rPr>
              <a:t>d</a:t>
            </a:r>
            <a:r>
              <a:rPr dirty="0" sz="1000" spc="-10">
                <a:latin typeface="Tahoma"/>
                <a:cs typeface="Tahoma"/>
              </a:rPr>
              <a:t>e</a:t>
            </a:r>
            <a:r>
              <a:rPr dirty="0" sz="1000" spc="-10">
                <a:latin typeface="Tahoma"/>
                <a:cs typeface="Tahoma"/>
              </a:rPr>
              <a:t>a</a:t>
            </a:r>
            <a:r>
              <a:rPr dirty="0" sz="1000">
                <a:latin typeface="Tahoma"/>
                <a:cs typeface="Tahoma"/>
              </a:rPr>
              <a:t>s</a:t>
            </a:r>
            <a:r>
              <a:rPr dirty="0" sz="100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4477003"/>
            <a:ext cx="14947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0947" y="4477003"/>
            <a:ext cx="1179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5126" y="1348230"/>
            <a:ext cx="8655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</a:rPr>
              <a:t>Uh-oh!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1676400" y="2063495"/>
            <a:ext cx="952500" cy="433705"/>
          </a:xfrm>
          <a:prstGeom prst="rect">
            <a:avLst/>
          </a:prstGeom>
          <a:ln w="6350">
            <a:solidFill>
              <a:srgbClr val="0101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2976" y="21381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lnTo>
                  <a:pt x="29718" y="5333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12976" y="21381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3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13738" y="2367533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14420" y="1241241"/>
            <a:ext cx="2446655" cy="19519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1120">
              <a:lnSpc>
                <a:spcPct val="150400"/>
              </a:lnSpc>
              <a:spcBef>
                <a:spcPts val="100"/>
              </a:spcBef>
            </a:pPr>
            <a:r>
              <a:rPr dirty="0" sz="1400" spc="-5">
                <a:latin typeface="Tahoma"/>
                <a:cs typeface="Tahoma"/>
              </a:rPr>
              <a:t>This is </a:t>
            </a:r>
            <a:r>
              <a:rPr dirty="0" sz="1400">
                <a:latin typeface="Tahoma"/>
                <a:cs typeface="Tahoma"/>
              </a:rPr>
              <a:t>going </a:t>
            </a:r>
            <a:r>
              <a:rPr dirty="0" sz="1400" spc="-5">
                <a:latin typeface="Tahoma"/>
                <a:cs typeface="Tahoma"/>
              </a:rPr>
              <a:t>to be a problem!  What should we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do?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solidFill>
                  <a:srgbClr val="9A009A"/>
                </a:solidFill>
                <a:latin typeface="Tahoma"/>
                <a:cs typeface="Tahoma"/>
              </a:rPr>
              <a:t>Idea 2.0:</a:t>
            </a:r>
            <a:endParaRPr sz="1400">
              <a:latin typeface="Tahoma"/>
              <a:cs typeface="Tahoma"/>
            </a:endParaRPr>
          </a:p>
          <a:p>
            <a:pPr marL="241300">
              <a:lnSpc>
                <a:spcPts val="1655"/>
              </a:lnSpc>
              <a:spcBef>
                <a:spcPts val="844"/>
              </a:spcBef>
            </a:pPr>
            <a:r>
              <a:rPr dirty="0" sz="1400" spc="-5">
                <a:solidFill>
                  <a:srgbClr val="9A009A"/>
                </a:solidFill>
                <a:latin typeface="Tahoma"/>
                <a:cs typeface="Tahoma"/>
              </a:rPr>
              <a:t>Minimize</a:t>
            </a:r>
            <a:endParaRPr sz="1400">
              <a:latin typeface="Tahoma"/>
              <a:cs typeface="Tahoma"/>
            </a:endParaRPr>
          </a:p>
          <a:p>
            <a:pPr marL="296545">
              <a:lnSpc>
                <a:spcPts val="1685"/>
              </a:lnSpc>
            </a:pPr>
            <a:r>
              <a:rPr dirty="0" sz="1450" spc="-40" b="1" i="1">
                <a:solidFill>
                  <a:srgbClr val="9A009A"/>
                </a:solidFill>
                <a:latin typeface="Tahoma"/>
                <a:cs typeface="Tahoma"/>
              </a:rPr>
              <a:t>w.w </a:t>
            </a:r>
            <a:r>
              <a:rPr dirty="0" sz="1450" spc="-40" i="1">
                <a:solidFill>
                  <a:srgbClr val="9A009A"/>
                </a:solidFill>
                <a:latin typeface="Tahoma"/>
                <a:cs typeface="Tahoma"/>
              </a:rPr>
              <a:t>+ </a:t>
            </a:r>
            <a:r>
              <a:rPr dirty="0" sz="1450" spc="-35" i="1">
                <a:solidFill>
                  <a:srgbClr val="9A009A"/>
                </a:solidFill>
                <a:latin typeface="Tahoma"/>
                <a:cs typeface="Tahoma"/>
              </a:rPr>
              <a:t>C </a:t>
            </a:r>
            <a:r>
              <a:rPr dirty="0" sz="1450" spc="-25" i="1">
                <a:solidFill>
                  <a:srgbClr val="9A009A"/>
                </a:solidFill>
                <a:latin typeface="Tahoma"/>
                <a:cs typeface="Tahoma"/>
              </a:rPr>
              <a:t>(distance of</a:t>
            </a:r>
            <a:r>
              <a:rPr dirty="0" sz="1450" spc="40" i="1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sz="1450" spc="-25" i="1">
                <a:solidFill>
                  <a:srgbClr val="9A009A"/>
                </a:solidFill>
                <a:latin typeface="Tahoma"/>
                <a:cs typeface="Tahoma"/>
              </a:rPr>
              <a:t>error</a:t>
            </a:r>
            <a:endParaRPr sz="1450">
              <a:latin typeface="Tahoma"/>
              <a:cs typeface="Tahoma"/>
            </a:endParaRPr>
          </a:p>
          <a:p>
            <a:pPr marL="1130300" marR="210185">
              <a:lnSpc>
                <a:spcPts val="1689"/>
              </a:lnSpc>
              <a:spcBef>
                <a:spcPts val="70"/>
              </a:spcBef>
            </a:pPr>
            <a:r>
              <a:rPr dirty="0" sz="1450" spc="-25" i="1">
                <a:solidFill>
                  <a:srgbClr val="9A009A"/>
                </a:solidFill>
                <a:latin typeface="Tahoma"/>
                <a:cs typeface="Tahoma"/>
              </a:rPr>
              <a:t>points to</a:t>
            </a:r>
            <a:r>
              <a:rPr dirty="0" sz="1450" spc="-70" i="1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sz="1450" spc="-25" i="1">
                <a:solidFill>
                  <a:srgbClr val="9A009A"/>
                </a:solidFill>
                <a:latin typeface="Tahoma"/>
                <a:cs typeface="Tahoma"/>
              </a:rPr>
              <a:t>their  correct</a:t>
            </a:r>
            <a:r>
              <a:rPr dirty="0" sz="1450" spc="-75" i="1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sz="1450" spc="-25" i="1">
                <a:solidFill>
                  <a:srgbClr val="9A009A"/>
                </a:solidFill>
                <a:latin typeface="Tahoma"/>
                <a:cs typeface="Tahoma"/>
              </a:rPr>
              <a:t>place)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0700" y="2634995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14500" y="431139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54579" y="404622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29">
                <a:moveTo>
                  <a:pt x="14477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2191"/>
                </a:lnTo>
                <a:lnTo>
                  <a:pt x="0" y="18287"/>
                </a:lnTo>
                <a:lnTo>
                  <a:pt x="6095" y="23621"/>
                </a:lnTo>
                <a:lnTo>
                  <a:pt x="14477" y="23621"/>
                </a:lnTo>
                <a:lnTo>
                  <a:pt x="22859" y="23621"/>
                </a:lnTo>
                <a:lnTo>
                  <a:pt x="29718" y="18287"/>
                </a:lnTo>
                <a:lnTo>
                  <a:pt x="29718" y="12191"/>
                </a:lnTo>
                <a:lnTo>
                  <a:pt x="29718" y="5333"/>
                </a:lnTo>
                <a:lnTo>
                  <a:pt x="22859" y="0"/>
                </a:lnTo>
                <a:lnTo>
                  <a:pt x="144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38122" y="3481578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4">
                <a:moveTo>
                  <a:pt x="23621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050"/>
                </a:lnTo>
                <a:lnTo>
                  <a:pt x="6857" y="24383"/>
                </a:lnTo>
                <a:lnTo>
                  <a:pt x="23621" y="24383"/>
                </a:lnTo>
                <a:lnTo>
                  <a:pt x="30479" y="19050"/>
                </a:lnTo>
                <a:lnTo>
                  <a:pt x="30479" y="5333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38122" y="3481578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4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9050"/>
                </a:lnTo>
                <a:lnTo>
                  <a:pt x="6857" y="24383"/>
                </a:lnTo>
                <a:lnTo>
                  <a:pt x="15239" y="24383"/>
                </a:lnTo>
                <a:lnTo>
                  <a:pt x="23621" y="24383"/>
                </a:lnTo>
                <a:lnTo>
                  <a:pt x="30479" y="19050"/>
                </a:lnTo>
                <a:lnTo>
                  <a:pt x="30479" y="12192"/>
                </a:lnTo>
                <a:lnTo>
                  <a:pt x="30479" y="5333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65476" y="293751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30">
                <a:moveTo>
                  <a:pt x="23622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8288"/>
                </a:lnTo>
                <a:lnTo>
                  <a:pt x="6857" y="23622"/>
                </a:lnTo>
                <a:lnTo>
                  <a:pt x="23622" y="23622"/>
                </a:lnTo>
                <a:lnTo>
                  <a:pt x="29718" y="18288"/>
                </a:lnTo>
                <a:lnTo>
                  <a:pt x="29718" y="5334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65476" y="293751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4" h="24130">
                <a:moveTo>
                  <a:pt x="15240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1430"/>
                </a:lnTo>
                <a:lnTo>
                  <a:pt x="0" y="18288"/>
                </a:lnTo>
                <a:lnTo>
                  <a:pt x="6857" y="23622"/>
                </a:lnTo>
                <a:lnTo>
                  <a:pt x="15240" y="23622"/>
                </a:lnTo>
                <a:lnTo>
                  <a:pt x="23622" y="23622"/>
                </a:lnTo>
                <a:lnTo>
                  <a:pt x="29718" y="18288"/>
                </a:lnTo>
                <a:lnTo>
                  <a:pt x="29718" y="11430"/>
                </a:lnTo>
                <a:lnTo>
                  <a:pt x="29718" y="5334"/>
                </a:lnTo>
                <a:lnTo>
                  <a:pt x="23622" y="0"/>
                </a:lnTo>
                <a:lnTo>
                  <a:pt x="1524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97479" y="3347465"/>
            <a:ext cx="29845" cy="24765"/>
          </a:xfrm>
          <a:custGeom>
            <a:avLst/>
            <a:gdLst/>
            <a:ahLst/>
            <a:cxnLst/>
            <a:rect l="l" t="t" r="r" b="b"/>
            <a:pathLst>
              <a:path w="29844" h="24764">
                <a:moveTo>
                  <a:pt x="14477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2191"/>
                </a:lnTo>
                <a:lnTo>
                  <a:pt x="0" y="19050"/>
                </a:lnTo>
                <a:lnTo>
                  <a:pt x="6095" y="24383"/>
                </a:lnTo>
                <a:lnTo>
                  <a:pt x="14477" y="24383"/>
                </a:lnTo>
                <a:lnTo>
                  <a:pt x="22859" y="24383"/>
                </a:lnTo>
                <a:lnTo>
                  <a:pt x="29718" y="19050"/>
                </a:lnTo>
                <a:lnTo>
                  <a:pt x="29718" y="12191"/>
                </a:lnTo>
                <a:lnTo>
                  <a:pt x="29718" y="5333"/>
                </a:lnTo>
                <a:lnTo>
                  <a:pt x="22859" y="0"/>
                </a:lnTo>
                <a:lnTo>
                  <a:pt x="144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99894" y="2862072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23622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811"/>
                </a:lnTo>
                <a:lnTo>
                  <a:pt x="6857" y="25146"/>
                </a:lnTo>
                <a:lnTo>
                  <a:pt x="23622" y="25146"/>
                </a:lnTo>
                <a:lnTo>
                  <a:pt x="30480" y="19811"/>
                </a:lnTo>
                <a:lnTo>
                  <a:pt x="30480" y="5333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99894" y="2862072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1"/>
                </a:lnTo>
                <a:lnTo>
                  <a:pt x="6857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80" y="19811"/>
                </a:lnTo>
                <a:lnTo>
                  <a:pt x="30480" y="12953"/>
                </a:lnTo>
                <a:lnTo>
                  <a:pt x="30480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38400" y="3396996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69" h="24129">
                <a:moveTo>
                  <a:pt x="20574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8287"/>
                </a:lnTo>
                <a:lnTo>
                  <a:pt x="6095" y="23622"/>
                </a:lnTo>
                <a:lnTo>
                  <a:pt x="20574" y="23622"/>
                </a:lnTo>
                <a:lnTo>
                  <a:pt x="26669" y="18287"/>
                </a:lnTo>
                <a:lnTo>
                  <a:pt x="26669" y="5333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8400" y="3396996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69" h="24129">
                <a:moveTo>
                  <a:pt x="13716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8287"/>
                </a:lnTo>
                <a:lnTo>
                  <a:pt x="6095" y="23622"/>
                </a:lnTo>
                <a:lnTo>
                  <a:pt x="13716" y="23622"/>
                </a:lnTo>
                <a:lnTo>
                  <a:pt x="20574" y="23622"/>
                </a:lnTo>
                <a:lnTo>
                  <a:pt x="26669" y="18287"/>
                </a:lnTo>
                <a:lnTo>
                  <a:pt x="26669" y="12192"/>
                </a:lnTo>
                <a:lnTo>
                  <a:pt x="26669" y="5333"/>
                </a:lnTo>
                <a:lnTo>
                  <a:pt x="20574" y="0"/>
                </a:lnTo>
                <a:lnTo>
                  <a:pt x="13716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19300" y="3092195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4">
                <a:moveTo>
                  <a:pt x="23622" y="0"/>
                </a:moveTo>
                <a:lnTo>
                  <a:pt x="6857" y="0"/>
                </a:lnTo>
                <a:lnTo>
                  <a:pt x="0" y="6857"/>
                </a:lnTo>
                <a:lnTo>
                  <a:pt x="0" y="22859"/>
                </a:lnTo>
                <a:lnTo>
                  <a:pt x="6857" y="29718"/>
                </a:lnTo>
                <a:lnTo>
                  <a:pt x="23622" y="29718"/>
                </a:lnTo>
                <a:lnTo>
                  <a:pt x="30480" y="22859"/>
                </a:lnTo>
                <a:lnTo>
                  <a:pt x="30480" y="6857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19300" y="3092195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4">
                <a:moveTo>
                  <a:pt x="15239" y="0"/>
                </a:moveTo>
                <a:lnTo>
                  <a:pt x="6857" y="0"/>
                </a:lnTo>
                <a:lnTo>
                  <a:pt x="0" y="6857"/>
                </a:lnTo>
                <a:lnTo>
                  <a:pt x="0" y="14477"/>
                </a:lnTo>
                <a:lnTo>
                  <a:pt x="0" y="22859"/>
                </a:lnTo>
                <a:lnTo>
                  <a:pt x="6857" y="29718"/>
                </a:lnTo>
                <a:lnTo>
                  <a:pt x="15239" y="29718"/>
                </a:lnTo>
                <a:lnTo>
                  <a:pt x="23622" y="29718"/>
                </a:lnTo>
                <a:lnTo>
                  <a:pt x="30480" y="22859"/>
                </a:lnTo>
                <a:lnTo>
                  <a:pt x="30480" y="14477"/>
                </a:lnTo>
                <a:lnTo>
                  <a:pt x="30480" y="6857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48000" y="358749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2"/>
                </a:lnTo>
                <a:lnTo>
                  <a:pt x="6857" y="25145"/>
                </a:lnTo>
                <a:lnTo>
                  <a:pt x="15239" y="25145"/>
                </a:lnTo>
                <a:lnTo>
                  <a:pt x="23622" y="25145"/>
                </a:lnTo>
                <a:lnTo>
                  <a:pt x="30480" y="19812"/>
                </a:lnTo>
                <a:lnTo>
                  <a:pt x="30480" y="12953"/>
                </a:lnTo>
                <a:lnTo>
                  <a:pt x="30480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37638" y="3749802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4" h="27939">
                <a:moveTo>
                  <a:pt x="11430" y="2286"/>
                </a:moveTo>
                <a:lnTo>
                  <a:pt x="3810" y="5334"/>
                </a:lnTo>
                <a:lnTo>
                  <a:pt x="0" y="12192"/>
                </a:lnTo>
                <a:lnTo>
                  <a:pt x="2286" y="18287"/>
                </a:lnTo>
                <a:lnTo>
                  <a:pt x="4572" y="24384"/>
                </a:lnTo>
                <a:lnTo>
                  <a:pt x="11430" y="27432"/>
                </a:lnTo>
                <a:lnTo>
                  <a:pt x="19050" y="25146"/>
                </a:lnTo>
                <a:lnTo>
                  <a:pt x="25907" y="22860"/>
                </a:lnTo>
                <a:lnTo>
                  <a:pt x="29718" y="16001"/>
                </a:lnTo>
                <a:lnTo>
                  <a:pt x="27431" y="9906"/>
                </a:lnTo>
                <a:lnTo>
                  <a:pt x="25907" y="3048"/>
                </a:lnTo>
                <a:lnTo>
                  <a:pt x="18287" y="0"/>
                </a:lnTo>
                <a:lnTo>
                  <a:pt x="11430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96055" y="3142488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4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5907"/>
                </a:lnTo>
                <a:lnTo>
                  <a:pt x="12192" y="29717"/>
                </a:lnTo>
                <a:lnTo>
                  <a:pt x="20574" y="26669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047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41726" y="3800855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19" h="29210">
                <a:moveTo>
                  <a:pt x="12192" y="2286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050"/>
                </a:lnTo>
                <a:lnTo>
                  <a:pt x="4572" y="25908"/>
                </a:lnTo>
                <a:lnTo>
                  <a:pt x="12954" y="28956"/>
                </a:lnTo>
                <a:lnTo>
                  <a:pt x="20574" y="26670"/>
                </a:lnTo>
                <a:lnTo>
                  <a:pt x="28193" y="23622"/>
                </a:lnTo>
                <a:lnTo>
                  <a:pt x="32766" y="16002"/>
                </a:lnTo>
                <a:lnTo>
                  <a:pt x="31242" y="9906"/>
                </a:lnTo>
                <a:lnTo>
                  <a:pt x="28956" y="3048"/>
                </a:lnTo>
                <a:lnTo>
                  <a:pt x="20574" y="0"/>
                </a:lnTo>
                <a:lnTo>
                  <a:pt x="12192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55876" y="28613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20574" y="0"/>
                </a:moveTo>
                <a:lnTo>
                  <a:pt x="12192" y="3048"/>
                </a:lnTo>
                <a:lnTo>
                  <a:pt x="4572" y="5334"/>
                </a:lnTo>
                <a:lnTo>
                  <a:pt x="0" y="12954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55876" y="28613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49879" y="3320034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8"/>
                </a:moveTo>
                <a:lnTo>
                  <a:pt x="4571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1" y="26670"/>
                </a:lnTo>
                <a:lnTo>
                  <a:pt x="12192" y="29718"/>
                </a:lnTo>
                <a:lnTo>
                  <a:pt x="20574" y="27432"/>
                </a:lnTo>
                <a:lnTo>
                  <a:pt x="28193" y="24384"/>
                </a:lnTo>
                <a:lnTo>
                  <a:pt x="32765" y="16764"/>
                </a:lnTo>
                <a:lnTo>
                  <a:pt x="30480" y="9906"/>
                </a:lnTo>
                <a:lnTo>
                  <a:pt x="28193" y="3810"/>
                </a:lnTo>
                <a:lnTo>
                  <a:pt x="19812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27476" y="3775709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2953" y="3048"/>
                </a:moveTo>
                <a:lnTo>
                  <a:pt x="4572" y="5334"/>
                </a:lnTo>
                <a:lnTo>
                  <a:pt x="0" y="12953"/>
                </a:lnTo>
                <a:lnTo>
                  <a:pt x="2286" y="19050"/>
                </a:lnTo>
                <a:lnTo>
                  <a:pt x="4572" y="25145"/>
                </a:lnTo>
                <a:lnTo>
                  <a:pt x="12191" y="28193"/>
                </a:lnTo>
                <a:lnTo>
                  <a:pt x="20574" y="25145"/>
                </a:lnTo>
                <a:lnTo>
                  <a:pt x="28194" y="22860"/>
                </a:lnTo>
                <a:lnTo>
                  <a:pt x="32765" y="15239"/>
                </a:lnTo>
                <a:lnTo>
                  <a:pt x="31241" y="9143"/>
                </a:lnTo>
                <a:lnTo>
                  <a:pt x="28956" y="3048"/>
                </a:lnTo>
                <a:lnTo>
                  <a:pt x="20574" y="0"/>
                </a:lnTo>
                <a:lnTo>
                  <a:pt x="12953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51304" y="3348228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20573" y="0"/>
                </a:moveTo>
                <a:lnTo>
                  <a:pt x="12953" y="2286"/>
                </a:lnTo>
                <a:lnTo>
                  <a:pt x="4571" y="5333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1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51304" y="3348228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2953" y="2286"/>
                </a:moveTo>
                <a:lnTo>
                  <a:pt x="4571" y="5333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1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lnTo>
                  <a:pt x="12953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26207" y="3059429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9143" y="0"/>
                </a:move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954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7"/>
                </a:lnTo>
                <a:lnTo>
                  <a:pt x="28956" y="8381"/>
                </a:lnTo>
                <a:lnTo>
                  <a:pt x="23622" y="2286"/>
                </a:lnTo>
                <a:lnTo>
                  <a:pt x="16002" y="762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26207" y="3059429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28193" y="14477"/>
                </a:moveTo>
                <a:lnTo>
                  <a:pt x="28956" y="8381"/>
                </a:lnTo>
                <a:lnTo>
                  <a:pt x="23622" y="2286"/>
                </a:lnTo>
                <a:lnTo>
                  <a:pt x="16002" y="762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954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61082" y="4151376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31242" y="17525"/>
                </a:moveTo>
                <a:lnTo>
                  <a:pt x="32004" y="9906"/>
                </a:lnTo>
                <a:lnTo>
                  <a:pt x="26669" y="2286"/>
                </a:lnTo>
                <a:lnTo>
                  <a:pt x="18287" y="1524"/>
                </a:lnTo>
                <a:lnTo>
                  <a:pt x="9906" y="0"/>
                </a:lnTo>
                <a:lnTo>
                  <a:pt x="2286" y="5334"/>
                </a:lnTo>
                <a:lnTo>
                  <a:pt x="1524" y="12953"/>
                </a:lnTo>
                <a:lnTo>
                  <a:pt x="0" y="20574"/>
                </a:lnTo>
                <a:lnTo>
                  <a:pt x="6095" y="27432"/>
                </a:lnTo>
                <a:lnTo>
                  <a:pt x="14478" y="28956"/>
                </a:lnTo>
                <a:lnTo>
                  <a:pt x="22098" y="29718"/>
                </a:lnTo>
                <a:lnTo>
                  <a:pt x="29718" y="25146"/>
                </a:lnTo>
                <a:lnTo>
                  <a:pt x="31242" y="1752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49017" y="35814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9143" y="0"/>
                </a:move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39"/>
                </a:ln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49017" y="35814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30480" y="15239"/>
                </a:move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64714" y="2727960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8381" y="0"/>
                </a:moveTo>
                <a:lnTo>
                  <a:pt x="1524" y="3810"/>
                </a:lnTo>
                <a:lnTo>
                  <a:pt x="0" y="17525"/>
                </a:lnTo>
                <a:lnTo>
                  <a:pt x="5334" y="23622"/>
                </a:lnTo>
                <a:lnTo>
                  <a:pt x="12192" y="24384"/>
                </a:lnTo>
                <a:lnTo>
                  <a:pt x="19812" y="25146"/>
                </a:lnTo>
                <a:lnTo>
                  <a:pt x="26669" y="21336"/>
                </a:lnTo>
                <a:lnTo>
                  <a:pt x="27431" y="14478"/>
                </a:lnTo>
                <a:lnTo>
                  <a:pt x="28193" y="8382"/>
                </a:lnTo>
                <a:lnTo>
                  <a:pt x="23622" y="1524"/>
                </a:lnTo>
                <a:lnTo>
                  <a:pt x="838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64714" y="2727960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1" y="14478"/>
                </a:moveTo>
                <a:lnTo>
                  <a:pt x="28193" y="8382"/>
                </a:lnTo>
                <a:lnTo>
                  <a:pt x="23622" y="1524"/>
                </a:lnTo>
                <a:lnTo>
                  <a:pt x="16002" y="762"/>
                </a:lnTo>
                <a:lnTo>
                  <a:pt x="8381" y="0"/>
                </a:lnTo>
                <a:lnTo>
                  <a:pt x="1524" y="3810"/>
                </a:lnTo>
                <a:lnTo>
                  <a:pt x="762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192" y="24384"/>
                </a:lnTo>
                <a:lnTo>
                  <a:pt x="19812" y="25146"/>
                </a:lnTo>
                <a:lnTo>
                  <a:pt x="26669" y="21336"/>
                </a:lnTo>
                <a:lnTo>
                  <a:pt x="27431" y="1447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46298" y="36012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241" y="18287"/>
                </a:moveTo>
                <a:lnTo>
                  <a:pt x="32003" y="9905"/>
                </a:lnTo>
                <a:lnTo>
                  <a:pt x="26669" y="3048"/>
                </a:lnTo>
                <a:lnTo>
                  <a:pt x="18287" y="1524"/>
                </a:lnTo>
                <a:lnTo>
                  <a:pt x="9906" y="0"/>
                </a:lnTo>
                <a:lnTo>
                  <a:pt x="2285" y="6096"/>
                </a:lnTo>
                <a:lnTo>
                  <a:pt x="762" y="13715"/>
                </a:lnTo>
                <a:lnTo>
                  <a:pt x="0" y="22098"/>
                </a:lnTo>
                <a:lnTo>
                  <a:pt x="5333" y="29717"/>
                </a:lnTo>
                <a:lnTo>
                  <a:pt x="13715" y="30479"/>
                </a:lnTo>
                <a:lnTo>
                  <a:pt x="22097" y="32003"/>
                </a:lnTo>
                <a:lnTo>
                  <a:pt x="29718" y="25908"/>
                </a:lnTo>
                <a:lnTo>
                  <a:pt x="31241" y="1828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78429" y="3570732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5">
                <a:moveTo>
                  <a:pt x="27431" y="14477"/>
                </a:moveTo>
                <a:lnTo>
                  <a:pt x="28193" y="8381"/>
                </a:lnTo>
                <a:lnTo>
                  <a:pt x="22859" y="2285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4571" y="23621"/>
                </a:lnTo>
                <a:lnTo>
                  <a:pt x="12192" y="24383"/>
                </a:lnTo>
                <a:lnTo>
                  <a:pt x="19812" y="25907"/>
                </a:lnTo>
                <a:lnTo>
                  <a:pt x="26669" y="21335"/>
                </a:lnTo>
                <a:lnTo>
                  <a:pt x="27431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02508" y="321335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28193" y="15240"/>
                </a:moveTo>
                <a:lnTo>
                  <a:pt x="28955" y="8381"/>
                </a:lnTo>
                <a:lnTo>
                  <a:pt x="23621" y="2286"/>
                </a:lnTo>
                <a:lnTo>
                  <a:pt x="16001" y="1524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7"/>
                </a:lnTo>
                <a:lnTo>
                  <a:pt x="26669" y="21336"/>
                </a:lnTo>
                <a:lnTo>
                  <a:pt x="28193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35301" y="27051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9143" y="0"/>
                </a:move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908" y="2285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35301" y="27051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30480" y="15240"/>
                </a:moveTo>
                <a:lnTo>
                  <a:pt x="31242" y="9144"/>
                </a:lnTo>
                <a:lnTo>
                  <a:pt x="25908" y="2285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23438" y="316763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1" y="14477"/>
                </a:moveTo>
                <a:lnTo>
                  <a:pt x="28193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192" y="24384"/>
                </a:lnTo>
                <a:lnTo>
                  <a:pt x="19812" y="25146"/>
                </a:lnTo>
                <a:lnTo>
                  <a:pt x="26669" y="21336"/>
                </a:lnTo>
                <a:lnTo>
                  <a:pt x="27431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54095" y="3887723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10" h="31750">
                <a:moveTo>
                  <a:pt x="28193" y="17525"/>
                </a:moveTo>
                <a:lnTo>
                  <a:pt x="28956" y="9143"/>
                </a:lnTo>
                <a:lnTo>
                  <a:pt x="23622" y="1524"/>
                </a:lnTo>
                <a:lnTo>
                  <a:pt x="16764" y="762"/>
                </a:lnTo>
                <a:lnTo>
                  <a:pt x="9143" y="0"/>
                </a:lnTo>
                <a:lnTo>
                  <a:pt x="2286" y="5334"/>
                </a:lnTo>
                <a:lnTo>
                  <a:pt x="1524" y="12953"/>
                </a:lnTo>
                <a:lnTo>
                  <a:pt x="0" y="21336"/>
                </a:lnTo>
                <a:lnTo>
                  <a:pt x="5334" y="28955"/>
                </a:lnTo>
                <a:lnTo>
                  <a:pt x="12192" y="29717"/>
                </a:lnTo>
                <a:lnTo>
                  <a:pt x="19812" y="31241"/>
                </a:lnTo>
                <a:lnTo>
                  <a:pt x="26670" y="25146"/>
                </a:lnTo>
                <a:lnTo>
                  <a:pt x="28193" y="1752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42566" y="329641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3" y="19050"/>
                </a:lnTo>
                <a:lnTo>
                  <a:pt x="3047" y="26670"/>
                </a:lnTo>
                <a:lnTo>
                  <a:pt x="10667" y="32004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2954"/>
                </a:lnTo>
                <a:lnTo>
                  <a:pt x="29717" y="5334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42566" y="329641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1" y="12954"/>
                </a:moveTo>
                <a:lnTo>
                  <a:pt x="29717" y="5334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3" y="19050"/>
                </a:lnTo>
                <a:lnTo>
                  <a:pt x="3047" y="26670"/>
                </a:lnTo>
                <a:lnTo>
                  <a:pt x="10667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295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18638" y="4157471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1" y="10667"/>
                </a:moveTo>
                <a:lnTo>
                  <a:pt x="26669" y="4572"/>
                </a:lnTo>
                <a:lnTo>
                  <a:pt x="19050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143"/>
                </a:lnTo>
                <a:lnTo>
                  <a:pt x="762" y="16001"/>
                </a:lnTo>
                <a:lnTo>
                  <a:pt x="2286" y="22098"/>
                </a:lnTo>
                <a:lnTo>
                  <a:pt x="9143" y="26669"/>
                </a:lnTo>
                <a:lnTo>
                  <a:pt x="16001" y="25145"/>
                </a:lnTo>
                <a:lnTo>
                  <a:pt x="23622" y="23622"/>
                </a:lnTo>
                <a:lnTo>
                  <a:pt x="28956" y="17525"/>
                </a:lnTo>
                <a:lnTo>
                  <a:pt x="27431" y="1066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66238" y="3966971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1" y="10667"/>
                </a:moveTo>
                <a:lnTo>
                  <a:pt x="26669" y="4572"/>
                </a:lnTo>
                <a:lnTo>
                  <a:pt x="19050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143"/>
                </a:lnTo>
                <a:lnTo>
                  <a:pt x="762" y="16001"/>
                </a:lnTo>
                <a:lnTo>
                  <a:pt x="2286" y="22098"/>
                </a:lnTo>
                <a:lnTo>
                  <a:pt x="9143" y="26669"/>
                </a:lnTo>
                <a:lnTo>
                  <a:pt x="16001" y="25145"/>
                </a:lnTo>
                <a:lnTo>
                  <a:pt x="23622" y="23622"/>
                </a:lnTo>
                <a:lnTo>
                  <a:pt x="28956" y="17525"/>
                </a:lnTo>
                <a:lnTo>
                  <a:pt x="27431" y="1066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03476" y="3396234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19812" y="0"/>
                </a:moveTo>
                <a:lnTo>
                  <a:pt x="12192" y="762"/>
                </a:lnTo>
                <a:lnTo>
                  <a:pt x="5334" y="2286"/>
                </a:lnTo>
                <a:lnTo>
                  <a:pt x="0" y="9906"/>
                </a:lnTo>
                <a:lnTo>
                  <a:pt x="1524" y="17525"/>
                </a:lnTo>
                <a:lnTo>
                  <a:pt x="3048" y="25908"/>
                </a:lnTo>
                <a:lnTo>
                  <a:pt x="10668" y="31242"/>
                </a:lnTo>
                <a:lnTo>
                  <a:pt x="17525" y="29718"/>
                </a:lnTo>
                <a:lnTo>
                  <a:pt x="25146" y="28194"/>
                </a:lnTo>
                <a:lnTo>
                  <a:pt x="29718" y="21336"/>
                </a:lnTo>
                <a:lnTo>
                  <a:pt x="28193" y="12954"/>
                </a:lnTo>
                <a:lnTo>
                  <a:pt x="26669" y="5334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03476" y="3396234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28193" y="12954"/>
                </a:moveTo>
                <a:lnTo>
                  <a:pt x="26669" y="5334"/>
                </a:lnTo>
                <a:lnTo>
                  <a:pt x="19812" y="0"/>
                </a:lnTo>
                <a:lnTo>
                  <a:pt x="12192" y="762"/>
                </a:lnTo>
                <a:lnTo>
                  <a:pt x="5334" y="2286"/>
                </a:lnTo>
                <a:lnTo>
                  <a:pt x="0" y="9906"/>
                </a:lnTo>
                <a:lnTo>
                  <a:pt x="1524" y="17525"/>
                </a:lnTo>
                <a:lnTo>
                  <a:pt x="3048" y="25908"/>
                </a:lnTo>
                <a:lnTo>
                  <a:pt x="10668" y="31242"/>
                </a:lnTo>
                <a:lnTo>
                  <a:pt x="17525" y="29718"/>
                </a:lnTo>
                <a:lnTo>
                  <a:pt x="25146" y="28194"/>
                </a:lnTo>
                <a:lnTo>
                  <a:pt x="29718" y="21336"/>
                </a:lnTo>
                <a:lnTo>
                  <a:pt x="28193" y="1295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350007" y="2917698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19812" y="0"/>
                </a:moveTo>
                <a:lnTo>
                  <a:pt x="4572" y="3048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2"/>
                </a:lnTo>
                <a:lnTo>
                  <a:pt x="9143" y="28194"/>
                </a:lnTo>
                <a:lnTo>
                  <a:pt x="24384" y="25146"/>
                </a:lnTo>
                <a:lnTo>
                  <a:pt x="28956" y="18287"/>
                </a:lnTo>
                <a:lnTo>
                  <a:pt x="28193" y="11429"/>
                </a:lnTo>
                <a:lnTo>
                  <a:pt x="26669" y="4572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50007" y="2917698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193" y="11429"/>
                </a:moveTo>
                <a:lnTo>
                  <a:pt x="26669" y="4572"/>
                </a:lnTo>
                <a:lnTo>
                  <a:pt x="19812" y="0"/>
                </a:lnTo>
                <a:lnTo>
                  <a:pt x="12192" y="1524"/>
                </a:lnTo>
                <a:lnTo>
                  <a:pt x="4572" y="3048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2"/>
                </a:lnTo>
                <a:lnTo>
                  <a:pt x="9143" y="28194"/>
                </a:lnTo>
                <a:lnTo>
                  <a:pt x="16764" y="26670"/>
                </a:lnTo>
                <a:lnTo>
                  <a:pt x="24384" y="25146"/>
                </a:lnTo>
                <a:lnTo>
                  <a:pt x="28956" y="18287"/>
                </a:lnTo>
                <a:lnTo>
                  <a:pt x="28193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70048" y="3713226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8" y="4572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6"/>
                </a:lnTo>
                <a:lnTo>
                  <a:pt x="1524" y="16763"/>
                </a:lnTo>
                <a:lnTo>
                  <a:pt x="2285" y="23622"/>
                </a:lnTo>
                <a:lnTo>
                  <a:pt x="9906" y="28194"/>
                </a:lnTo>
                <a:lnTo>
                  <a:pt x="18287" y="26670"/>
                </a:lnTo>
                <a:lnTo>
                  <a:pt x="26669" y="25146"/>
                </a:lnTo>
                <a:lnTo>
                  <a:pt x="32003" y="18287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45742" y="3070098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3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3716"/>
                </a:lnTo>
                <a:lnTo>
                  <a:pt x="29718" y="5333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45742" y="3070098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1" y="13716"/>
                </a:moveTo>
                <a:lnTo>
                  <a:pt x="29718" y="5333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62022" y="4054602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1241" y="12192"/>
                </a:moveTo>
                <a:lnTo>
                  <a:pt x="29717" y="4572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6"/>
                </a:lnTo>
                <a:lnTo>
                  <a:pt x="1523" y="17525"/>
                </a:lnTo>
                <a:lnTo>
                  <a:pt x="2285" y="25146"/>
                </a:lnTo>
                <a:lnTo>
                  <a:pt x="10667" y="30480"/>
                </a:lnTo>
                <a:lnTo>
                  <a:pt x="18287" y="28956"/>
                </a:lnTo>
                <a:lnTo>
                  <a:pt x="26669" y="27432"/>
                </a:lnTo>
                <a:lnTo>
                  <a:pt x="32003" y="19812"/>
                </a:lnTo>
                <a:lnTo>
                  <a:pt x="31241" y="1219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44011" y="3909059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80" y="11429"/>
                </a:moveTo>
                <a:lnTo>
                  <a:pt x="29718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5"/>
                </a:lnTo>
                <a:lnTo>
                  <a:pt x="762" y="16763"/>
                </a:lnTo>
                <a:lnTo>
                  <a:pt x="2286" y="23622"/>
                </a:lnTo>
                <a:lnTo>
                  <a:pt x="9906" y="28193"/>
                </a:lnTo>
                <a:lnTo>
                  <a:pt x="18287" y="26669"/>
                </a:lnTo>
                <a:lnTo>
                  <a:pt x="26669" y="25145"/>
                </a:lnTo>
                <a:lnTo>
                  <a:pt x="32004" y="18287"/>
                </a:lnTo>
                <a:lnTo>
                  <a:pt x="30480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857500" y="351129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23622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811"/>
                </a:lnTo>
                <a:lnTo>
                  <a:pt x="6857" y="25146"/>
                </a:lnTo>
                <a:lnTo>
                  <a:pt x="23622" y="25146"/>
                </a:lnTo>
                <a:lnTo>
                  <a:pt x="30480" y="19811"/>
                </a:lnTo>
                <a:lnTo>
                  <a:pt x="30480" y="5333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857500" y="351129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1"/>
                </a:lnTo>
                <a:lnTo>
                  <a:pt x="6857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80" y="19811"/>
                </a:lnTo>
                <a:lnTo>
                  <a:pt x="30480" y="12953"/>
                </a:lnTo>
                <a:lnTo>
                  <a:pt x="30480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208276" y="31661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817876" y="25946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50720" y="5472938"/>
            <a:ext cx="3808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Learning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Maximum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Margin with</a:t>
            </a:r>
            <a:r>
              <a:rPr dirty="0" sz="18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Noise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109977" y="5907023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5">
                <a:moveTo>
                  <a:pt x="0" y="665988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83129" y="6051803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255520" y="6196584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49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 rot="19860000">
            <a:off x="1758557" y="6635721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 rot="19860000">
            <a:off x="1835527" y="6770598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 rot="19860000">
            <a:off x="1894059" y="6892902"/>
            <a:ext cx="380878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</a:t>
            </a:r>
            <a:r>
              <a:rPr dirty="0" sz="700" spc="-15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3968" sz="1050" spc="-15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baseline="3968" sz="105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baseline="3968" sz="1050">
              <a:latin typeface="Tahoma"/>
              <a:cs typeface="Tahom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470147" y="5894832"/>
            <a:ext cx="163830" cy="299720"/>
          </a:xfrm>
          <a:custGeom>
            <a:avLst/>
            <a:gdLst/>
            <a:ahLst/>
            <a:cxnLst/>
            <a:rect l="l" t="t" r="r" b="b"/>
            <a:pathLst>
              <a:path w="163829" h="299720">
                <a:moveTo>
                  <a:pt x="143554" y="267022"/>
                </a:moveTo>
                <a:lnTo>
                  <a:pt x="128777" y="275081"/>
                </a:lnTo>
                <a:lnTo>
                  <a:pt x="163829" y="299465"/>
                </a:lnTo>
                <a:lnTo>
                  <a:pt x="162931" y="274319"/>
                </a:lnTo>
                <a:lnTo>
                  <a:pt x="148589" y="274319"/>
                </a:lnTo>
                <a:lnTo>
                  <a:pt x="147065" y="273557"/>
                </a:lnTo>
                <a:lnTo>
                  <a:pt x="146303" y="272033"/>
                </a:lnTo>
                <a:lnTo>
                  <a:pt x="143554" y="267022"/>
                </a:lnTo>
                <a:close/>
              </a:path>
              <a:path w="163829" h="299720">
                <a:moveTo>
                  <a:pt x="147463" y="264889"/>
                </a:moveTo>
                <a:lnTo>
                  <a:pt x="143554" y="267022"/>
                </a:lnTo>
                <a:lnTo>
                  <a:pt x="146303" y="272033"/>
                </a:lnTo>
                <a:lnTo>
                  <a:pt x="147065" y="273557"/>
                </a:lnTo>
                <a:lnTo>
                  <a:pt x="148589" y="274319"/>
                </a:lnTo>
                <a:lnTo>
                  <a:pt x="149351" y="273557"/>
                </a:lnTo>
                <a:lnTo>
                  <a:pt x="150875" y="272795"/>
                </a:lnTo>
                <a:lnTo>
                  <a:pt x="150875" y="271271"/>
                </a:lnTo>
                <a:lnTo>
                  <a:pt x="150113" y="269747"/>
                </a:lnTo>
                <a:lnTo>
                  <a:pt x="147463" y="264889"/>
                </a:lnTo>
                <a:close/>
              </a:path>
              <a:path w="163829" h="299720">
                <a:moveTo>
                  <a:pt x="162305" y="256793"/>
                </a:moveTo>
                <a:lnTo>
                  <a:pt x="147463" y="264889"/>
                </a:lnTo>
                <a:lnTo>
                  <a:pt x="150113" y="269747"/>
                </a:lnTo>
                <a:lnTo>
                  <a:pt x="150875" y="271271"/>
                </a:lnTo>
                <a:lnTo>
                  <a:pt x="150875" y="272795"/>
                </a:lnTo>
                <a:lnTo>
                  <a:pt x="149351" y="273557"/>
                </a:lnTo>
                <a:lnTo>
                  <a:pt x="148589" y="274319"/>
                </a:lnTo>
                <a:lnTo>
                  <a:pt x="162931" y="274319"/>
                </a:lnTo>
                <a:lnTo>
                  <a:pt x="162305" y="256793"/>
                </a:lnTo>
                <a:close/>
              </a:path>
              <a:path w="163829" h="299720">
                <a:moveTo>
                  <a:pt x="20583" y="32275"/>
                </a:moveTo>
                <a:lnTo>
                  <a:pt x="16112" y="34714"/>
                </a:lnTo>
                <a:lnTo>
                  <a:pt x="143554" y="267022"/>
                </a:lnTo>
                <a:lnTo>
                  <a:pt x="147463" y="264889"/>
                </a:lnTo>
                <a:lnTo>
                  <a:pt x="20583" y="32275"/>
                </a:lnTo>
                <a:close/>
              </a:path>
              <a:path w="163829" h="299720">
                <a:moveTo>
                  <a:pt x="0" y="0"/>
                </a:moveTo>
                <a:lnTo>
                  <a:pt x="1524" y="42671"/>
                </a:lnTo>
                <a:lnTo>
                  <a:pt x="16112" y="34714"/>
                </a:lnTo>
                <a:lnTo>
                  <a:pt x="12953" y="28955"/>
                </a:lnTo>
                <a:lnTo>
                  <a:pt x="12953" y="25907"/>
                </a:lnTo>
                <a:lnTo>
                  <a:pt x="14477" y="25907"/>
                </a:lnTo>
                <a:lnTo>
                  <a:pt x="15239" y="25145"/>
                </a:lnTo>
                <a:lnTo>
                  <a:pt x="33654" y="25145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829" h="299720">
                <a:moveTo>
                  <a:pt x="16763" y="25145"/>
                </a:moveTo>
                <a:lnTo>
                  <a:pt x="15239" y="25145"/>
                </a:lnTo>
                <a:lnTo>
                  <a:pt x="14477" y="25907"/>
                </a:lnTo>
                <a:lnTo>
                  <a:pt x="12953" y="25907"/>
                </a:lnTo>
                <a:lnTo>
                  <a:pt x="12953" y="28955"/>
                </a:lnTo>
                <a:lnTo>
                  <a:pt x="16112" y="34714"/>
                </a:lnTo>
                <a:lnTo>
                  <a:pt x="20583" y="32275"/>
                </a:lnTo>
                <a:lnTo>
                  <a:pt x="17525" y="26669"/>
                </a:lnTo>
                <a:lnTo>
                  <a:pt x="16763" y="25145"/>
                </a:lnTo>
                <a:close/>
              </a:path>
              <a:path w="163829" h="299720">
                <a:moveTo>
                  <a:pt x="33654" y="25145"/>
                </a:moveTo>
                <a:lnTo>
                  <a:pt x="16763" y="25145"/>
                </a:lnTo>
                <a:lnTo>
                  <a:pt x="17525" y="26669"/>
                </a:lnTo>
                <a:lnTo>
                  <a:pt x="20583" y="32275"/>
                </a:lnTo>
                <a:lnTo>
                  <a:pt x="33654" y="2514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592067" y="5791837"/>
            <a:ext cx="24384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40" i="1">
                <a:latin typeface="Tahoma"/>
                <a:cs typeface="Tahoma"/>
              </a:rPr>
              <a:t>M</a:t>
            </a:r>
            <a:r>
              <a:rPr dirty="0" sz="1050" spc="-90" i="1">
                <a:latin typeface="Tahoma"/>
                <a:cs typeface="Tahoma"/>
              </a:rPr>
              <a:t> </a:t>
            </a:r>
            <a:r>
              <a:rPr dirty="0" sz="1050" spc="-35" i="1">
                <a:latin typeface="Tahoma"/>
                <a:cs typeface="Tahoma"/>
              </a:rPr>
              <a:t>=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577590" y="65631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387345" y="596874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205"/>
                </a:lnTo>
                <a:lnTo>
                  <a:pt x="5524" y="32289"/>
                </a:lnTo>
                <a:lnTo>
                  <a:pt x="11572" y="36516"/>
                </a:lnTo>
                <a:lnTo>
                  <a:pt x="19050" y="38100"/>
                </a:lnTo>
                <a:lnTo>
                  <a:pt x="26527" y="36516"/>
                </a:lnTo>
                <a:lnTo>
                  <a:pt x="32575" y="32289"/>
                </a:lnTo>
                <a:lnTo>
                  <a:pt x="36623" y="26205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653790" y="6182105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10" h="8889">
                <a:moveTo>
                  <a:pt x="0" y="8382"/>
                </a:moveTo>
                <a:lnTo>
                  <a:pt x="1600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669791" y="6184391"/>
            <a:ext cx="22860" cy="41910"/>
          </a:xfrm>
          <a:custGeom>
            <a:avLst/>
            <a:gdLst/>
            <a:ahLst/>
            <a:cxnLst/>
            <a:rect l="l" t="t" r="r" b="b"/>
            <a:pathLst>
              <a:path w="22860" h="41910">
                <a:moveTo>
                  <a:pt x="0" y="0"/>
                </a:moveTo>
                <a:lnTo>
                  <a:pt x="22860" y="41910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694938" y="6101334"/>
            <a:ext cx="253365" cy="125095"/>
          </a:xfrm>
          <a:custGeom>
            <a:avLst/>
            <a:gdLst/>
            <a:ahLst/>
            <a:cxnLst/>
            <a:rect l="l" t="t" r="r" b="b"/>
            <a:pathLst>
              <a:path w="253364" h="125095">
                <a:moveTo>
                  <a:pt x="0" y="124967"/>
                </a:moveTo>
                <a:lnTo>
                  <a:pt x="30479" y="0"/>
                </a:lnTo>
                <a:lnTo>
                  <a:pt x="252984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40835" y="6083046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3770388" y="5900287"/>
            <a:ext cx="749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953767" y="59039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324100" y="64312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077211" y="60563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888998" y="64495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166872" y="60098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993898" y="64655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346703" y="658520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347722" y="693343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583"/>
                </a:lnTo>
                <a:lnTo>
                  <a:pt x="5524" y="5810"/>
                </a:lnTo>
                <a:lnTo>
                  <a:pt x="1476" y="11894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894"/>
                </a:lnTo>
                <a:lnTo>
                  <a:pt x="32575" y="5810"/>
                </a:lnTo>
                <a:lnTo>
                  <a:pt x="26527" y="1583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814066" y="69113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49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680459" y="64495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1766823" y="5745244"/>
            <a:ext cx="4220845" cy="225488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176780">
              <a:lnSpc>
                <a:spcPct val="100000"/>
              </a:lnSpc>
              <a:spcBef>
                <a:spcPts val="400"/>
              </a:spcBef>
            </a:pPr>
            <a:r>
              <a:rPr dirty="0" sz="1200" spc="-5">
                <a:latin typeface="Tahoma"/>
                <a:cs typeface="Tahoma"/>
              </a:rPr>
              <a:t>Given guess of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,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00" spc="-5">
                <a:latin typeface="Tahoma"/>
                <a:cs typeface="Tahoma"/>
              </a:rPr>
              <a:t>we</a:t>
            </a:r>
            <a:r>
              <a:rPr dirty="0" sz="1200" spc="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can</a:t>
            </a:r>
            <a:endParaRPr sz="1200">
              <a:latin typeface="Tahoma"/>
              <a:cs typeface="Tahoma"/>
            </a:endParaRPr>
          </a:p>
          <a:p>
            <a:pPr lvl="1" marL="2348230" marR="85090" indent="-382905">
              <a:lnSpc>
                <a:spcPct val="100000"/>
              </a:lnSpc>
              <a:spcBef>
                <a:spcPts val="270"/>
              </a:spcBef>
              <a:buSzPct val="70833"/>
              <a:buFont typeface="Times New Roman"/>
              <a:buAutoNum type="alphaLcPeriod" startAt="23"/>
              <a:tabLst>
                <a:tab pos="2177415" algn="l"/>
              </a:tabLst>
            </a:pPr>
            <a:r>
              <a:rPr dirty="0" sz="1200">
                <a:latin typeface="Tahoma"/>
                <a:cs typeface="Tahoma"/>
              </a:rPr>
              <a:t>• </a:t>
            </a:r>
            <a:r>
              <a:rPr dirty="0" sz="1200" spc="-5">
                <a:latin typeface="Tahoma"/>
                <a:cs typeface="Tahoma"/>
              </a:rPr>
              <a:t>Compute sum of distances  of points to their </a:t>
            </a:r>
            <a:r>
              <a:rPr dirty="0" sz="1200" spc="-10">
                <a:latin typeface="Tahoma"/>
                <a:cs typeface="Tahoma"/>
              </a:rPr>
              <a:t>correct  zones</a:t>
            </a:r>
            <a:endParaRPr sz="1200">
              <a:latin typeface="Tahoma"/>
              <a:cs typeface="Tahoma"/>
            </a:endParaRPr>
          </a:p>
          <a:p>
            <a:pPr lvl="2" marL="2176780" marR="67945">
              <a:lnSpc>
                <a:spcPct val="116100"/>
              </a:lnSpc>
              <a:spcBef>
                <a:spcPts val="55"/>
              </a:spcBef>
              <a:buChar char="•"/>
              <a:tabLst>
                <a:tab pos="2348865" algn="l"/>
              </a:tabLst>
            </a:pPr>
            <a:r>
              <a:rPr dirty="0" sz="1200" spc="-5">
                <a:latin typeface="Tahoma"/>
                <a:cs typeface="Tahoma"/>
              </a:rPr>
              <a:t>Compute the margin width  Assume </a:t>
            </a:r>
            <a:r>
              <a:rPr dirty="0" sz="1250" spc="-35" i="1">
                <a:latin typeface="Tahoma"/>
                <a:cs typeface="Tahoma"/>
              </a:rPr>
              <a:t>R </a:t>
            </a:r>
            <a:r>
              <a:rPr dirty="0" sz="1200" spc="-5">
                <a:latin typeface="Tahoma"/>
                <a:cs typeface="Tahoma"/>
              </a:rPr>
              <a:t>datapoints,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  <a:p>
            <a:pPr marL="2348230">
              <a:lnSpc>
                <a:spcPts val="1440"/>
              </a:lnSpc>
            </a:pPr>
            <a:r>
              <a:rPr dirty="0" sz="1250" spc="-25" i="1">
                <a:latin typeface="Tahoma"/>
                <a:cs typeface="Tahoma"/>
              </a:rPr>
              <a:t>(</a:t>
            </a: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,y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where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+/-</a:t>
            </a:r>
            <a:r>
              <a:rPr dirty="0" sz="1250" spc="-14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96850" marR="30480" indent="-171450">
              <a:lnSpc>
                <a:spcPct val="100000"/>
              </a:lnSpc>
              <a:tabLst>
                <a:tab pos="2182495" algn="l"/>
                <a:tab pos="2353945" algn="l"/>
              </a:tabLst>
            </a:pPr>
            <a:r>
              <a:rPr dirty="0" baseline="2314" sz="1800" spc="-7">
                <a:latin typeface="Tahoma"/>
                <a:cs typeface="Tahoma"/>
              </a:rPr>
              <a:t>What should</a:t>
            </a:r>
            <a:r>
              <a:rPr dirty="0" baseline="2314" sz="1800" spc="67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our</a:t>
            </a:r>
            <a:r>
              <a:rPr dirty="0" baseline="2314" sz="1800" spc="15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quadratic	</a:t>
            </a:r>
            <a:r>
              <a:rPr dirty="0" sz="1200" spc="-5">
                <a:latin typeface="Tahoma"/>
                <a:cs typeface="Tahoma"/>
              </a:rPr>
              <a:t>How </a:t>
            </a:r>
            <a:r>
              <a:rPr dirty="0" sz="1200">
                <a:latin typeface="Tahoma"/>
                <a:cs typeface="Tahoma"/>
              </a:rPr>
              <a:t>many </a:t>
            </a:r>
            <a:r>
              <a:rPr dirty="0" sz="1200" spc="-5">
                <a:latin typeface="Tahoma"/>
                <a:cs typeface="Tahoma"/>
              </a:rPr>
              <a:t>constraints will we  </a:t>
            </a:r>
            <a:r>
              <a:rPr dirty="0" baseline="2314" sz="1800" spc="-7">
                <a:latin typeface="Tahoma"/>
                <a:cs typeface="Tahoma"/>
              </a:rPr>
              <a:t>optimization</a:t>
            </a:r>
            <a:r>
              <a:rPr dirty="0" baseline="2314" sz="1800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criterion</a:t>
            </a:r>
            <a:r>
              <a:rPr dirty="0" baseline="2314" sz="1800" spc="7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be?		</a:t>
            </a:r>
            <a:r>
              <a:rPr dirty="0" sz="1200" spc="-5">
                <a:latin typeface="Tahoma"/>
                <a:cs typeface="Tahoma"/>
              </a:rPr>
              <a:t>have?</a:t>
            </a:r>
            <a:endParaRPr sz="1200">
              <a:latin typeface="Tahoma"/>
              <a:cs typeface="Tahoma"/>
            </a:endParaRPr>
          </a:p>
          <a:p>
            <a:pPr marL="2182495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latin typeface="Tahoma"/>
                <a:cs typeface="Tahoma"/>
              </a:rPr>
              <a:t>What should they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be?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819400" y="58597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171700" y="5935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055620" y="70004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0720" y="1295654"/>
            <a:ext cx="3808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Learning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Maximum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Margin with</a:t>
            </a:r>
            <a:r>
              <a:rPr dirty="0" sz="18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Noise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4111" y="1603979"/>
            <a:ext cx="1936114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-5">
                <a:latin typeface="Tahoma"/>
                <a:cs typeface="Tahoma"/>
              </a:rPr>
              <a:t>Given guess of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,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00" spc="-5">
                <a:latin typeface="Tahoma"/>
                <a:cs typeface="Tahoma"/>
              </a:rPr>
              <a:t>we</a:t>
            </a:r>
            <a:r>
              <a:rPr dirty="0" sz="1200" spc="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9977" y="1729739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4">
                <a:moveTo>
                  <a:pt x="0" y="665987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83129" y="1874520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55520" y="2019300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 rot="19860000">
            <a:off x="1758557" y="2458437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 rot="19860000">
            <a:off x="1835527" y="2593313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 rot="19860000">
            <a:off x="1894059" y="2715619"/>
            <a:ext cx="380878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</a:t>
            </a:r>
            <a:r>
              <a:rPr dirty="0" sz="700" spc="-15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3968" sz="1050" spc="-15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baseline="3968" sz="105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baseline="3968" sz="10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70147" y="1717548"/>
            <a:ext cx="163830" cy="299720"/>
          </a:xfrm>
          <a:custGeom>
            <a:avLst/>
            <a:gdLst/>
            <a:ahLst/>
            <a:cxnLst/>
            <a:rect l="l" t="t" r="r" b="b"/>
            <a:pathLst>
              <a:path w="163829" h="299719">
                <a:moveTo>
                  <a:pt x="143554" y="267022"/>
                </a:moveTo>
                <a:lnTo>
                  <a:pt x="128777" y="275081"/>
                </a:lnTo>
                <a:lnTo>
                  <a:pt x="163829" y="299466"/>
                </a:lnTo>
                <a:lnTo>
                  <a:pt x="162931" y="274320"/>
                </a:lnTo>
                <a:lnTo>
                  <a:pt x="148589" y="274320"/>
                </a:lnTo>
                <a:lnTo>
                  <a:pt x="147065" y="273557"/>
                </a:lnTo>
                <a:lnTo>
                  <a:pt x="146303" y="272033"/>
                </a:lnTo>
                <a:lnTo>
                  <a:pt x="143554" y="267022"/>
                </a:lnTo>
                <a:close/>
              </a:path>
              <a:path w="163829" h="299719">
                <a:moveTo>
                  <a:pt x="147463" y="264889"/>
                </a:moveTo>
                <a:lnTo>
                  <a:pt x="143554" y="267022"/>
                </a:lnTo>
                <a:lnTo>
                  <a:pt x="146303" y="272033"/>
                </a:lnTo>
                <a:lnTo>
                  <a:pt x="147065" y="273557"/>
                </a:lnTo>
                <a:lnTo>
                  <a:pt x="148589" y="274320"/>
                </a:lnTo>
                <a:lnTo>
                  <a:pt x="149351" y="273557"/>
                </a:lnTo>
                <a:lnTo>
                  <a:pt x="150875" y="272796"/>
                </a:lnTo>
                <a:lnTo>
                  <a:pt x="150875" y="271272"/>
                </a:lnTo>
                <a:lnTo>
                  <a:pt x="150113" y="269748"/>
                </a:lnTo>
                <a:lnTo>
                  <a:pt x="147463" y="264889"/>
                </a:lnTo>
                <a:close/>
              </a:path>
              <a:path w="163829" h="299719">
                <a:moveTo>
                  <a:pt x="162305" y="256794"/>
                </a:moveTo>
                <a:lnTo>
                  <a:pt x="147463" y="264889"/>
                </a:lnTo>
                <a:lnTo>
                  <a:pt x="150113" y="269748"/>
                </a:lnTo>
                <a:lnTo>
                  <a:pt x="150875" y="271272"/>
                </a:lnTo>
                <a:lnTo>
                  <a:pt x="150875" y="272796"/>
                </a:lnTo>
                <a:lnTo>
                  <a:pt x="149351" y="273557"/>
                </a:lnTo>
                <a:lnTo>
                  <a:pt x="148589" y="274320"/>
                </a:lnTo>
                <a:lnTo>
                  <a:pt x="162931" y="274320"/>
                </a:lnTo>
                <a:lnTo>
                  <a:pt x="162305" y="256794"/>
                </a:lnTo>
                <a:close/>
              </a:path>
              <a:path w="163829" h="299719">
                <a:moveTo>
                  <a:pt x="20583" y="32275"/>
                </a:moveTo>
                <a:lnTo>
                  <a:pt x="16112" y="34714"/>
                </a:lnTo>
                <a:lnTo>
                  <a:pt x="143554" y="267022"/>
                </a:lnTo>
                <a:lnTo>
                  <a:pt x="147463" y="264889"/>
                </a:lnTo>
                <a:lnTo>
                  <a:pt x="20583" y="32275"/>
                </a:lnTo>
                <a:close/>
              </a:path>
              <a:path w="163829" h="299719">
                <a:moveTo>
                  <a:pt x="0" y="0"/>
                </a:moveTo>
                <a:lnTo>
                  <a:pt x="1524" y="42672"/>
                </a:lnTo>
                <a:lnTo>
                  <a:pt x="16112" y="34714"/>
                </a:lnTo>
                <a:lnTo>
                  <a:pt x="12953" y="28955"/>
                </a:lnTo>
                <a:lnTo>
                  <a:pt x="12953" y="25907"/>
                </a:lnTo>
                <a:lnTo>
                  <a:pt x="14477" y="25907"/>
                </a:lnTo>
                <a:lnTo>
                  <a:pt x="15239" y="25146"/>
                </a:lnTo>
                <a:lnTo>
                  <a:pt x="33654" y="25146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829" h="299719">
                <a:moveTo>
                  <a:pt x="16763" y="25146"/>
                </a:moveTo>
                <a:lnTo>
                  <a:pt x="15239" y="25146"/>
                </a:lnTo>
                <a:lnTo>
                  <a:pt x="14477" y="25907"/>
                </a:lnTo>
                <a:lnTo>
                  <a:pt x="12953" y="25907"/>
                </a:lnTo>
                <a:lnTo>
                  <a:pt x="12953" y="28955"/>
                </a:lnTo>
                <a:lnTo>
                  <a:pt x="16112" y="34714"/>
                </a:lnTo>
                <a:lnTo>
                  <a:pt x="20583" y="32275"/>
                </a:lnTo>
                <a:lnTo>
                  <a:pt x="17525" y="26670"/>
                </a:lnTo>
                <a:lnTo>
                  <a:pt x="16763" y="25146"/>
                </a:lnTo>
                <a:close/>
              </a:path>
              <a:path w="163829" h="299719">
                <a:moveTo>
                  <a:pt x="33654" y="25146"/>
                </a:moveTo>
                <a:lnTo>
                  <a:pt x="16763" y="25146"/>
                </a:lnTo>
                <a:lnTo>
                  <a:pt x="17525" y="26670"/>
                </a:lnTo>
                <a:lnTo>
                  <a:pt x="20583" y="32275"/>
                </a:lnTo>
                <a:lnTo>
                  <a:pt x="33654" y="2514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92067" y="1614552"/>
            <a:ext cx="24384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40" i="1">
                <a:latin typeface="Tahoma"/>
                <a:cs typeface="Tahoma"/>
              </a:rPr>
              <a:t>M</a:t>
            </a:r>
            <a:r>
              <a:rPr dirty="0" sz="1050" spc="-90" i="1">
                <a:latin typeface="Tahoma"/>
                <a:cs typeface="Tahoma"/>
              </a:rPr>
              <a:t> </a:t>
            </a:r>
            <a:r>
              <a:rPr dirty="0" sz="1050" spc="-35" i="1">
                <a:latin typeface="Tahoma"/>
                <a:cs typeface="Tahoma"/>
              </a:rPr>
              <a:t>=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7590" y="238582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87345" y="179146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205"/>
                </a:lnTo>
                <a:lnTo>
                  <a:pt x="5524" y="32289"/>
                </a:lnTo>
                <a:lnTo>
                  <a:pt x="11572" y="36516"/>
                </a:lnTo>
                <a:lnTo>
                  <a:pt x="19050" y="38100"/>
                </a:lnTo>
                <a:lnTo>
                  <a:pt x="26527" y="36516"/>
                </a:lnTo>
                <a:lnTo>
                  <a:pt x="32575" y="32289"/>
                </a:lnTo>
                <a:lnTo>
                  <a:pt x="36623" y="26205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87345" y="179146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205"/>
                </a:lnTo>
                <a:lnTo>
                  <a:pt x="5524" y="32289"/>
                </a:lnTo>
                <a:lnTo>
                  <a:pt x="11572" y="36516"/>
                </a:lnTo>
                <a:lnTo>
                  <a:pt x="19050" y="38100"/>
                </a:lnTo>
                <a:lnTo>
                  <a:pt x="26527" y="36516"/>
                </a:lnTo>
                <a:lnTo>
                  <a:pt x="32575" y="32289"/>
                </a:lnTo>
                <a:lnTo>
                  <a:pt x="36623" y="26205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53790" y="2004822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10" h="8889">
                <a:moveTo>
                  <a:pt x="0" y="8381"/>
                </a:moveTo>
                <a:lnTo>
                  <a:pt x="1600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69791" y="2007107"/>
            <a:ext cx="22860" cy="41910"/>
          </a:xfrm>
          <a:custGeom>
            <a:avLst/>
            <a:gdLst/>
            <a:ahLst/>
            <a:cxnLst/>
            <a:rect l="l" t="t" r="r" b="b"/>
            <a:pathLst>
              <a:path w="22860" h="41910">
                <a:moveTo>
                  <a:pt x="0" y="0"/>
                </a:moveTo>
                <a:lnTo>
                  <a:pt x="22860" y="41910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94938" y="1924050"/>
            <a:ext cx="253365" cy="125095"/>
          </a:xfrm>
          <a:custGeom>
            <a:avLst/>
            <a:gdLst/>
            <a:ahLst/>
            <a:cxnLst/>
            <a:rect l="l" t="t" r="r" b="b"/>
            <a:pathLst>
              <a:path w="253364" h="125094">
                <a:moveTo>
                  <a:pt x="0" y="124968"/>
                </a:moveTo>
                <a:lnTo>
                  <a:pt x="30479" y="0"/>
                </a:lnTo>
                <a:lnTo>
                  <a:pt x="252984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40835" y="1905761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770388" y="1723003"/>
            <a:ext cx="749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53767" y="17266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53767" y="17266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24100" y="22539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24100" y="22539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77211" y="18790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77211" y="18790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88998" y="22722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88998" y="22722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66872" y="18326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66872" y="18326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93898" y="22882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46703" y="24079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47722" y="27561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583"/>
                </a:lnTo>
                <a:lnTo>
                  <a:pt x="5524" y="5810"/>
                </a:lnTo>
                <a:lnTo>
                  <a:pt x="1476" y="11894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894"/>
                </a:lnTo>
                <a:lnTo>
                  <a:pt x="32575" y="5810"/>
                </a:lnTo>
                <a:lnTo>
                  <a:pt x="26527" y="1583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14066" y="27340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80459" y="22722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792223" y="3206750"/>
            <a:ext cx="1880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What should our quadratic  optimization criterion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be?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19400" y="16824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71700" y="17586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55620" y="28232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55620" y="28232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47544" y="3922014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 h="0">
                <a:moveTo>
                  <a:pt x="0" y="0"/>
                </a:moveTo>
                <a:lnTo>
                  <a:pt x="112013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272790" y="3658259"/>
            <a:ext cx="7937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66823" y="3457338"/>
            <a:ext cx="824230" cy="70675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35"/>
              </a:spcBef>
            </a:pPr>
            <a:r>
              <a:rPr dirty="0" sz="1200" spc="-5">
                <a:solidFill>
                  <a:srgbClr val="9A009A"/>
                </a:solidFill>
                <a:latin typeface="Tahoma"/>
                <a:cs typeface="Tahoma"/>
              </a:rPr>
              <a:t>Minimize</a:t>
            </a:r>
            <a:r>
              <a:rPr dirty="0" sz="1200" spc="220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baseline="-22988" sz="2175" spc="7">
                <a:latin typeface="Times New Roman"/>
                <a:cs typeface="Times New Roman"/>
              </a:rPr>
              <a:t>1</a:t>
            </a:r>
            <a:endParaRPr baseline="-22988" sz="2175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944"/>
              </a:spcBef>
            </a:pPr>
            <a:r>
              <a:rPr dirty="0" sz="1450" spc="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66147" y="3640790"/>
            <a:ext cx="1028700" cy="5410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80"/>
              </a:spcBef>
            </a:pPr>
            <a:r>
              <a:rPr dirty="0" sz="1450" spc="-10" b="1">
                <a:latin typeface="Times New Roman"/>
                <a:cs typeface="Times New Roman"/>
              </a:rPr>
              <a:t>w</a:t>
            </a:r>
            <a:r>
              <a:rPr dirty="0" sz="1450" spc="-10">
                <a:latin typeface="Times New Roman"/>
                <a:cs typeface="Times New Roman"/>
              </a:rPr>
              <a:t>.</a:t>
            </a:r>
            <a:r>
              <a:rPr dirty="0" sz="1450" spc="-10" b="1">
                <a:latin typeface="Times New Roman"/>
                <a:cs typeface="Times New Roman"/>
              </a:rPr>
              <a:t>w</a:t>
            </a:r>
            <a:r>
              <a:rPr dirty="0" sz="1450" spc="-10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</a:t>
            </a:r>
            <a:r>
              <a:rPr dirty="0" sz="1450" spc="-155">
                <a:latin typeface="Times New Roman"/>
                <a:cs typeface="Times New Roman"/>
              </a:rPr>
              <a:t> </a:t>
            </a:r>
            <a:r>
              <a:rPr dirty="0" sz="1450" spc="55" i="1">
                <a:latin typeface="Times New Roman"/>
                <a:cs typeface="Times New Roman"/>
              </a:rPr>
              <a:t>C</a:t>
            </a:r>
            <a:r>
              <a:rPr dirty="0" baseline="-8838" sz="3300" spc="82">
                <a:latin typeface="Symbol"/>
                <a:cs typeface="Symbol"/>
              </a:rPr>
              <a:t></a:t>
            </a:r>
            <a:r>
              <a:rPr dirty="0" baseline="-8838" sz="3300" spc="-55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ε</a:t>
            </a:r>
            <a:r>
              <a:rPr dirty="0" baseline="-22875" sz="1275" spc="22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marL="659130">
              <a:lnSpc>
                <a:spcPct val="100000"/>
              </a:lnSpc>
              <a:spcBef>
                <a:spcPts val="115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110" i="1">
                <a:latin typeface="Times New Roman"/>
                <a:cs typeface="Times New Roman"/>
              </a:rPr>
              <a:t> </a:t>
            </a:r>
            <a:r>
              <a:rPr dirty="0" sz="850" spc="-20">
                <a:latin typeface="Symbol"/>
                <a:cs typeface="Symbol"/>
              </a:rPr>
              <a:t></a:t>
            </a:r>
            <a:r>
              <a:rPr dirty="0" sz="850" spc="-2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01289" y="2093976"/>
            <a:ext cx="370840" cy="749300"/>
          </a:xfrm>
          <a:custGeom>
            <a:avLst/>
            <a:gdLst/>
            <a:ahLst/>
            <a:cxnLst/>
            <a:rect l="l" t="t" r="r" b="b"/>
            <a:pathLst>
              <a:path w="370839" h="749300">
                <a:moveTo>
                  <a:pt x="370332" y="749046"/>
                </a:moveTo>
                <a:lnTo>
                  <a:pt x="0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049270" y="2436845"/>
            <a:ext cx="18605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dirty="0" baseline="-19607" sz="1275" spc="-44" i="1">
                <a:solidFill>
                  <a:srgbClr val="FF0000"/>
                </a:solidFill>
                <a:latin typeface="Tahoma"/>
                <a:cs typeface="Tahoma"/>
              </a:rPr>
              <a:t>7</a:t>
            </a:r>
            <a:endParaRPr baseline="-19607" sz="1275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61488" y="2051304"/>
            <a:ext cx="375920" cy="750570"/>
          </a:xfrm>
          <a:custGeom>
            <a:avLst/>
            <a:gdLst/>
            <a:ahLst/>
            <a:cxnLst/>
            <a:rect l="l" t="t" r="r" b="b"/>
            <a:pathLst>
              <a:path w="375919" h="750569">
                <a:moveTo>
                  <a:pt x="355385" y="717812"/>
                </a:moveTo>
                <a:lnTo>
                  <a:pt x="341375" y="724662"/>
                </a:lnTo>
                <a:lnTo>
                  <a:pt x="375666" y="750570"/>
                </a:lnTo>
                <a:lnTo>
                  <a:pt x="375666" y="723138"/>
                </a:lnTo>
                <a:lnTo>
                  <a:pt x="358139" y="723138"/>
                </a:lnTo>
                <a:lnTo>
                  <a:pt x="355385" y="717812"/>
                </a:lnTo>
                <a:close/>
              </a:path>
              <a:path w="375919" h="750569">
                <a:moveTo>
                  <a:pt x="361276" y="714932"/>
                </a:moveTo>
                <a:lnTo>
                  <a:pt x="355385" y="717812"/>
                </a:lnTo>
                <a:lnTo>
                  <a:pt x="358139" y="723138"/>
                </a:lnTo>
                <a:lnTo>
                  <a:pt x="364236" y="720851"/>
                </a:lnTo>
                <a:lnTo>
                  <a:pt x="361276" y="714932"/>
                </a:lnTo>
                <a:close/>
              </a:path>
              <a:path w="375919" h="750569">
                <a:moveTo>
                  <a:pt x="375666" y="707898"/>
                </a:moveTo>
                <a:lnTo>
                  <a:pt x="361276" y="714932"/>
                </a:lnTo>
                <a:lnTo>
                  <a:pt x="364236" y="720851"/>
                </a:lnTo>
                <a:lnTo>
                  <a:pt x="358139" y="723138"/>
                </a:lnTo>
                <a:lnTo>
                  <a:pt x="375666" y="723138"/>
                </a:lnTo>
                <a:lnTo>
                  <a:pt x="375666" y="707898"/>
                </a:lnTo>
                <a:close/>
              </a:path>
              <a:path w="375919" h="750569">
                <a:moveTo>
                  <a:pt x="352806" y="697992"/>
                </a:moveTo>
                <a:lnTo>
                  <a:pt x="346710" y="701040"/>
                </a:lnTo>
                <a:lnTo>
                  <a:pt x="355385" y="717812"/>
                </a:lnTo>
                <a:lnTo>
                  <a:pt x="361276" y="714932"/>
                </a:lnTo>
                <a:lnTo>
                  <a:pt x="352806" y="697992"/>
                </a:lnTo>
                <a:close/>
              </a:path>
              <a:path w="375919" h="750569">
                <a:moveTo>
                  <a:pt x="332994" y="658368"/>
                </a:moveTo>
                <a:lnTo>
                  <a:pt x="326898" y="660653"/>
                </a:lnTo>
                <a:lnTo>
                  <a:pt x="338328" y="683514"/>
                </a:lnTo>
                <a:lnTo>
                  <a:pt x="344424" y="680466"/>
                </a:lnTo>
                <a:lnTo>
                  <a:pt x="332994" y="658368"/>
                </a:lnTo>
                <a:close/>
              </a:path>
              <a:path w="375919" h="750569">
                <a:moveTo>
                  <a:pt x="313181" y="617981"/>
                </a:moveTo>
                <a:lnTo>
                  <a:pt x="307086" y="621029"/>
                </a:lnTo>
                <a:lnTo>
                  <a:pt x="318516" y="643890"/>
                </a:lnTo>
                <a:lnTo>
                  <a:pt x="323850" y="640842"/>
                </a:lnTo>
                <a:lnTo>
                  <a:pt x="313181" y="617981"/>
                </a:lnTo>
                <a:close/>
              </a:path>
              <a:path w="375919" h="750569">
                <a:moveTo>
                  <a:pt x="292607" y="578357"/>
                </a:moveTo>
                <a:lnTo>
                  <a:pt x="287274" y="581405"/>
                </a:lnTo>
                <a:lnTo>
                  <a:pt x="298704" y="604266"/>
                </a:lnTo>
                <a:lnTo>
                  <a:pt x="304038" y="601218"/>
                </a:lnTo>
                <a:lnTo>
                  <a:pt x="292607" y="578357"/>
                </a:lnTo>
                <a:close/>
              </a:path>
              <a:path w="375919" h="750569">
                <a:moveTo>
                  <a:pt x="272795" y="538734"/>
                </a:moveTo>
                <a:lnTo>
                  <a:pt x="267462" y="541781"/>
                </a:lnTo>
                <a:lnTo>
                  <a:pt x="278892" y="564642"/>
                </a:lnTo>
                <a:lnTo>
                  <a:pt x="284225" y="561594"/>
                </a:lnTo>
                <a:lnTo>
                  <a:pt x="272795" y="538734"/>
                </a:lnTo>
                <a:close/>
              </a:path>
              <a:path w="375919" h="750569">
                <a:moveTo>
                  <a:pt x="252984" y="499110"/>
                </a:moveTo>
                <a:lnTo>
                  <a:pt x="247650" y="502157"/>
                </a:lnTo>
                <a:lnTo>
                  <a:pt x="259080" y="525018"/>
                </a:lnTo>
                <a:lnTo>
                  <a:pt x="264413" y="521970"/>
                </a:lnTo>
                <a:lnTo>
                  <a:pt x="252984" y="499110"/>
                </a:lnTo>
                <a:close/>
              </a:path>
              <a:path w="375919" h="750569">
                <a:moveTo>
                  <a:pt x="233172" y="459486"/>
                </a:moveTo>
                <a:lnTo>
                  <a:pt x="227837" y="462534"/>
                </a:lnTo>
                <a:lnTo>
                  <a:pt x="239268" y="484631"/>
                </a:lnTo>
                <a:lnTo>
                  <a:pt x="244601" y="482346"/>
                </a:lnTo>
                <a:lnTo>
                  <a:pt x="233172" y="459486"/>
                </a:lnTo>
                <a:close/>
              </a:path>
              <a:path w="375919" h="750569">
                <a:moveTo>
                  <a:pt x="213360" y="419862"/>
                </a:moveTo>
                <a:lnTo>
                  <a:pt x="208025" y="422148"/>
                </a:lnTo>
                <a:lnTo>
                  <a:pt x="218694" y="445007"/>
                </a:lnTo>
                <a:lnTo>
                  <a:pt x="224789" y="441960"/>
                </a:lnTo>
                <a:lnTo>
                  <a:pt x="213360" y="419862"/>
                </a:lnTo>
                <a:close/>
              </a:path>
              <a:path w="375919" h="750569">
                <a:moveTo>
                  <a:pt x="193548" y="379475"/>
                </a:moveTo>
                <a:lnTo>
                  <a:pt x="187451" y="382524"/>
                </a:lnTo>
                <a:lnTo>
                  <a:pt x="198881" y="405384"/>
                </a:lnTo>
                <a:lnTo>
                  <a:pt x="204978" y="402336"/>
                </a:lnTo>
                <a:lnTo>
                  <a:pt x="193548" y="379475"/>
                </a:lnTo>
                <a:close/>
              </a:path>
              <a:path w="375919" h="750569">
                <a:moveTo>
                  <a:pt x="173736" y="339851"/>
                </a:moveTo>
                <a:lnTo>
                  <a:pt x="167639" y="342900"/>
                </a:lnTo>
                <a:lnTo>
                  <a:pt x="179069" y="365760"/>
                </a:lnTo>
                <a:lnTo>
                  <a:pt x="185166" y="362712"/>
                </a:lnTo>
                <a:lnTo>
                  <a:pt x="173736" y="339851"/>
                </a:lnTo>
                <a:close/>
              </a:path>
              <a:path w="375919" h="750569">
                <a:moveTo>
                  <a:pt x="153924" y="300227"/>
                </a:moveTo>
                <a:lnTo>
                  <a:pt x="147828" y="303275"/>
                </a:lnTo>
                <a:lnTo>
                  <a:pt x="159257" y="326136"/>
                </a:lnTo>
                <a:lnTo>
                  <a:pt x="165354" y="323088"/>
                </a:lnTo>
                <a:lnTo>
                  <a:pt x="153924" y="300227"/>
                </a:lnTo>
                <a:close/>
              </a:path>
              <a:path w="375919" h="750569">
                <a:moveTo>
                  <a:pt x="134112" y="260603"/>
                </a:moveTo>
                <a:lnTo>
                  <a:pt x="128016" y="263651"/>
                </a:lnTo>
                <a:lnTo>
                  <a:pt x="139445" y="286512"/>
                </a:lnTo>
                <a:lnTo>
                  <a:pt x="145542" y="283464"/>
                </a:lnTo>
                <a:lnTo>
                  <a:pt x="134112" y="260603"/>
                </a:lnTo>
                <a:close/>
              </a:path>
              <a:path w="375919" h="750569">
                <a:moveTo>
                  <a:pt x="113537" y="220979"/>
                </a:moveTo>
                <a:lnTo>
                  <a:pt x="108204" y="224027"/>
                </a:lnTo>
                <a:lnTo>
                  <a:pt x="119634" y="246125"/>
                </a:lnTo>
                <a:lnTo>
                  <a:pt x="124968" y="243840"/>
                </a:lnTo>
                <a:lnTo>
                  <a:pt x="113537" y="220979"/>
                </a:lnTo>
                <a:close/>
              </a:path>
              <a:path w="375919" h="750569">
                <a:moveTo>
                  <a:pt x="93725" y="181355"/>
                </a:moveTo>
                <a:lnTo>
                  <a:pt x="88392" y="183642"/>
                </a:lnTo>
                <a:lnTo>
                  <a:pt x="99822" y="206501"/>
                </a:lnTo>
                <a:lnTo>
                  <a:pt x="105156" y="203453"/>
                </a:lnTo>
                <a:lnTo>
                  <a:pt x="93725" y="181355"/>
                </a:lnTo>
                <a:close/>
              </a:path>
              <a:path w="375919" h="750569">
                <a:moveTo>
                  <a:pt x="73913" y="140970"/>
                </a:moveTo>
                <a:lnTo>
                  <a:pt x="68580" y="144018"/>
                </a:lnTo>
                <a:lnTo>
                  <a:pt x="80010" y="166877"/>
                </a:lnTo>
                <a:lnTo>
                  <a:pt x="85343" y="163829"/>
                </a:lnTo>
                <a:lnTo>
                  <a:pt x="73913" y="140970"/>
                </a:lnTo>
                <a:close/>
              </a:path>
              <a:path w="375919" h="750569">
                <a:moveTo>
                  <a:pt x="54101" y="101346"/>
                </a:moveTo>
                <a:lnTo>
                  <a:pt x="48768" y="104394"/>
                </a:lnTo>
                <a:lnTo>
                  <a:pt x="60198" y="127253"/>
                </a:lnTo>
                <a:lnTo>
                  <a:pt x="65531" y="124205"/>
                </a:lnTo>
                <a:lnTo>
                  <a:pt x="54101" y="101346"/>
                </a:lnTo>
                <a:close/>
              </a:path>
              <a:path w="375919" h="750569">
                <a:moveTo>
                  <a:pt x="34289" y="61722"/>
                </a:moveTo>
                <a:lnTo>
                  <a:pt x="28956" y="64770"/>
                </a:lnTo>
                <a:lnTo>
                  <a:pt x="40386" y="87629"/>
                </a:lnTo>
                <a:lnTo>
                  <a:pt x="45719" y="84581"/>
                </a:lnTo>
                <a:lnTo>
                  <a:pt x="34289" y="61722"/>
                </a:lnTo>
                <a:close/>
              </a:path>
              <a:path w="375919" h="750569">
                <a:moveTo>
                  <a:pt x="19692" y="33044"/>
                </a:moveTo>
                <a:lnTo>
                  <a:pt x="14188" y="35735"/>
                </a:lnTo>
                <a:lnTo>
                  <a:pt x="19812" y="48005"/>
                </a:lnTo>
                <a:lnTo>
                  <a:pt x="25907" y="44957"/>
                </a:lnTo>
                <a:lnTo>
                  <a:pt x="19692" y="33044"/>
                </a:lnTo>
                <a:close/>
              </a:path>
              <a:path w="375919" h="750569">
                <a:moveTo>
                  <a:pt x="0" y="0"/>
                </a:moveTo>
                <a:lnTo>
                  <a:pt x="0" y="42672"/>
                </a:lnTo>
                <a:lnTo>
                  <a:pt x="14188" y="35735"/>
                </a:lnTo>
                <a:lnTo>
                  <a:pt x="11430" y="29718"/>
                </a:lnTo>
                <a:lnTo>
                  <a:pt x="16763" y="27431"/>
                </a:lnTo>
                <a:lnTo>
                  <a:pt x="31172" y="27431"/>
                </a:lnTo>
                <a:lnTo>
                  <a:pt x="34289" y="25907"/>
                </a:lnTo>
                <a:lnTo>
                  <a:pt x="0" y="0"/>
                </a:lnTo>
                <a:close/>
              </a:path>
              <a:path w="375919" h="750569">
                <a:moveTo>
                  <a:pt x="16763" y="27431"/>
                </a:moveTo>
                <a:lnTo>
                  <a:pt x="11430" y="29718"/>
                </a:lnTo>
                <a:lnTo>
                  <a:pt x="14188" y="35735"/>
                </a:lnTo>
                <a:lnTo>
                  <a:pt x="19692" y="33044"/>
                </a:lnTo>
                <a:lnTo>
                  <a:pt x="16763" y="27431"/>
                </a:lnTo>
                <a:close/>
              </a:path>
              <a:path w="375919" h="750569">
                <a:moveTo>
                  <a:pt x="31172" y="27431"/>
                </a:moveTo>
                <a:lnTo>
                  <a:pt x="16763" y="27431"/>
                </a:lnTo>
                <a:lnTo>
                  <a:pt x="19692" y="33044"/>
                </a:lnTo>
                <a:lnTo>
                  <a:pt x="31172" y="27431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42260" y="1705355"/>
            <a:ext cx="264795" cy="551180"/>
          </a:xfrm>
          <a:custGeom>
            <a:avLst/>
            <a:gdLst/>
            <a:ahLst/>
            <a:cxnLst/>
            <a:rect l="l" t="t" r="r" b="b"/>
            <a:pathLst>
              <a:path w="264794" h="551180">
                <a:moveTo>
                  <a:pt x="264413" y="550926"/>
                </a:moveTo>
                <a:lnTo>
                  <a:pt x="0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969260" y="1671795"/>
            <a:ext cx="24193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13333" sz="1875" spc="-44" i="1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dirty="0" sz="850" spc="-30" i="1">
                <a:solidFill>
                  <a:srgbClr val="3333CC"/>
                </a:solidFill>
                <a:latin typeface="Tahoma"/>
                <a:cs typeface="Tahoma"/>
              </a:rPr>
              <a:t>11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00933" y="1670304"/>
            <a:ext cx="273050" cy="575310"/>
          </a:xfrm>
          <a:custGeom>
            <a:avLst/>
            <a:gdLst/>
            <a:ahLst/>
            <a:cxnLst/>
            <a:rect l="l" t="t" r="r" b="b"/>
            <a:pathLst>
              <a:path w="273050" h="575310">
                <a:moveTo>
                  <a:pt x="252636" y="542045"/>
                </a:moveTo>
                <a:lnTo>
                  <a:pt x="238506" y="548640"/>
                </a:lnTo>
                <a:lnTo>
                  <a:pt x="272034" y="575310"/>
                </a:lnTo>
                <a:lnTo>
                  <a:pt x="272523" y="547877"/>
                </a:lnTo>
                <a:lnTo>
                  <a:pt x="255270" y="547877"/>
                </a:lnTo>
                <a:lnTo>
                  <a:pt x="252636" y="542045"/>
                </a:lnTo>
                <a:close/>
              </a:path>
              <a:path w="273050" h="575310">
                <a:moveTo>
                  <a:pt x="258585" y="539269"/>
                </a:moveTo>
                <a:lnTo>
                  <a:pt x="252636" y="542045"/>
                </a:lnTo>
                <a:lnTo>
                  <a:pt x="255270" y="547877"/>
                </a:lnTo>
                <a:lnTo>
                  <a:pt x="261366" y="544829"/>
                </a:lnTo>
                <a:lnTo>
                  <a:pt x="258585" y="539269"/>
                </a:lnTo>
                <a:close/>
              </a:path>
              <a:path w="273050" h="575310">
                <a:moveTo>
                  <a:pt x="272796" y="532638"/>
                </a:moveTo>
                <a:lnTo>
                  <a:pt x="258585" y="539269"/>
                </a:lnTo>
                <a:lnTo>
                  <a:pt x="261366" y="544829"/>
                </a:lnTo>
                <a:lnTo>
                  <a:pt x="255270" y="547877"/>
                </a:lnTo>
                <a:lnTo>
                  <a:pt x="272523" y="547877"/>
                </a:lnTo>
                <a:lnTo>
                  <a:pt x="272796" y="532638"/>
                </a:lnTo>
                <a:close/>
              </a:path>
              <a:path w="273050" h="575310">
                <a:moveTo>
                  <a:pt x="249936" y="521970"/>
                </a:moveTo>
                <a:lnTo>
                  <a:pt x="244602" y="524255"/>
                </a:lnTo>
                <a:lnTo>
                  <a:pt x="252636" y="542045"/>
                </a:lnTo>
                <a:lnTo>
                  <a:pt x="258585" y="539269"/>
                </a:lnTo>
                <a:lnTo>
                  <a:pt x="249936" y="521970"/>
                </a:lnTo>
                <a:close/>
              </a:path>
              <a:path w="273050" h="575310">
                <a:moveTo>
                  <a:pt x="230886" y="481584"/>
                </a:moveTo>
                <a:lnTo>
                  <a:pt x="225552" y="484631"/>
                </a:lnTo>
                <a:lnTo>
                  <a:pt x="236220" y="507492"/>
                </a:lnTo>
                <a:lnTo>
                  <a:pt x="242316" y="504444"/>
                </a:lnTo>
                <a:lnTo>
                  <a:pt x="230886" y="481584"/>
                </a:lnTo>
                <a:close/>
              </a:path>
              <a:path w="273050" h="575310">
                <a:moveTo>
                  <a:pt x="212598" y="441198"/>
                </a:moveTo>
                <a:lnTo>
                  <a:pt x="206502" y="444246"/>
                </a:lnTo>
                <a:lnTo>
                  <a:pt x="217170" y="467105"/>
                </a:lnTo>
                <a:lnTo>
                  <a:pt x="223266" y="464057"/>
                </a:lnTo>
                <a:lnTo>
                  <a:pt x="212598" y="441198"/>
                </a:lnTo>
                <a:close/>
              </a:path>
              <a:path w="273050" h="575310">
                <a:moveTo>
                  <a:pt x="193548" y="401574"/>
                </a:moveTo>
                <a:lnTo>
                  <a:pt x="187452" y="403860"/>
                </a:lnTo>
                <a:lnTo>
                  <a:pt x="198120" y="426720"/>
                </a:lnTo>
                <a:lnTo>
                  <a:pt x="204216" y="424434"/>
                </a:lnTo>
                <a:lnTo>
                  <a:pt x="193548" y="401574"/>
                </a:lnTo>
                <a:close/>
              </a:path>
              <a:path w="273050" h="575310">
                <a:moveTo>
                  <a:pt x="174498" y="361188"/>
                </a:moveTo>
                <a:lnTo>
                  <a:pt x="168402" y="363474"/>
                </a:lnTo>
                <a:lnTo>
                  <a:pt x="179832" y="386334"/>
                </a:lnTo>
                <a:lnTo>
                  <a:pt x="185166" y="384048"/>
                </a:lnTo>
                <a:lnTo>
                  <a:pt x="174498" y="361188"/>
                </a:lnTo>
                <a:close/>
              </a:path>
              <a:path w="273050" h="575310">
                <a:moveTo>
                  <a:pt x="155448" y="320801"/>
                </a:moveTo>
                <a:lnTo>
                  <a:pt x="150114" y="323850"/>
                </a:lnTo>
                <a:lnTo>
                  <a:pt x="160782" y="346710"/>
                </a:lnTo>
                <a:lnTo>
                  <a:pt x="166116" y="343662"/>
                </a:lnTo>
                <a:lnTo>
                  <a:pt x="155448" y="320801"/>
                </a:lnTo>
                <a:close/>
              </a:path>
              <a:path w="273050" h="575310">
                <a:moveTo>
                  <a:pt x="136398" y="280416"/>
                </a:moveTo>
                <a:lnTo>
                  <a:pt x="131064" y="283464"/>
                </a:lnTo>
                <a:lnTo>
                  <a:pt x="141732" y="306324"/>
                </a:lnTo>
                <a:lnTo>
                  <a:pt x="147066" y="303275"/>
                </a:lnTo>
                <a:lnTo>
                  <a:pt x="136398" y="280416"/>
                </a:lnTo>
                <a:close/>
              </a:path>
              <a:path w="273050" h="575310">
                <a:moveTo>
                  <a:pt x="117348" y="240029"/>
                </a:moveTo>
                <a:lnTo>
                  <a:pt x="112014" y="243077"/>
                </a:lnTo>
                <a:lnTo>
                  <a:pt x="122682" y="265938"/>
                </a:lnTo>
                <a:lnTo>
                  <a:pt x="128778" y="263651"/>
                </a:lnTo>
                <a:lnTo>
                  <a:pt x="117348" y="240029"/>
                </a:lnTo>
                <a:close/>
              </a:path>
              <a:path w="273050" h="575310">
                <a:moveTo>
                  <a:pt x="98298" y="200405"/>
                </a:moveTo>
                <a:lnTo>
                  <a:pt x="92964" y="202692"/>
                </a:lnTo>
                <a:lnTo>
                  <a:pt x="103632" y="225551"/>
                </a:lnTo>
                <a:lnTo>
                  <a:pt x="109728" y="223266"/>
                </a:lnTo>
                <a:lnTo>
                  <a:pt x="98298" y="200405"/>
                </a:lnTo>
                <a:close/>
              </a:path>
              <a:path w="273050" h="575310">
                <a:moveTo>
                  <a:pt x="80010" y="160020"/>
                </a:moveTo>
                <a:lnTo>
                  <a:pt x="73914" y="162305"/>
                </a:lnTo>
                <a:lnTo>
                  <a:pt x="84582" y="185927"/>
                </a:lnTo>
                <a:lnTo>
                  <a:pt x="90678" y="182879"/>
                </a:lnTo>
                <a:lnTo>
                  <a:pt x="80010" y="160020"/>
                </a:lnTo>
                <a:close/>
              </a:path>
              <a:path w="273050" h="575310">
                <a:moveTo>
                  <a:pt x="60960" y="119634"/>
                </a:moveTo>
                <a:lnTo>
                  <a:pt x="54864" y="122681"/>
                </a:lnTo>
                <a:lnTo>
                  <a:pt x="65532" y="145542"/>
                </a:lnTo>
                <a:lnTo>
                  <a:pt x="71628" y="142494"/>
                </a:lnTo>
                <a:lnTo>
                  <a:pt x="60960" y="119634"/>
                </a:lnTo>
                <a:close/>
              </a:path>
              <a:path w="273050" h="575310">
                <a:moveTo>
                  <a:pt x="41910" y="79248"/>
                </a:moveTo>
                <a:lnTo>
                  <a:pt x="35814" y="82296"/>
                </a:lnTo>
                <a:lnTo>
                  <a:pt x="47243" y="105155"/>
                </a:lnTo>
                <a:lnTo>
                  <a:pt x="52578" y="102870"/>
                </a:lnTo>
                <a:lnTo>
                  <a:pt x="41910" y="79248"/>
                </a:lnTo>
                <a:close/>
              </a:path>
              <a:path w="273050" h="575310">
                <a:moveTo>
                  <a:pt x="22860" y="39624"/>
                </a:moveTo>
                <a:lnTo>
                  <a:pt x="17526" y="41910"/>
                </a:lnTo>
                <a:lnTo>
                  <a:pt x="28193" y="64770"/>
                </a:lnTo>
                <a:lnTo>
                  <a:pt x="33528" y="62484"/>
                </a:lnTo>
                <a:lnTo>
                  <a:pt x="22860" y="39624"/>
                </a:lnTo>
                <a:close/>
              </a:path>
              <a:path w="273050" h="575310">
                <a:moveTo>
                  <a:pt x="762" y="0"/>
                </a:moveTo>
                <a:lnTo>
                  <a:pt x="0" y="42672"/>
                </a:lnTo>
                <a:lnTo>
                  <a:pt x="34290" y="26670"/>
                </a:lnTo>
                <a:lnTo>
                  <a:pt x="76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03704" y="1793748"/>
            <a:ext cx="352425" cy="732790"/>
          </a:xfrm>
          <a:custGeom>
            <a:avLst/>
            <a:gdLst/>
            <a:ahLst/>
            <a:cxnLst/>
            <a:rect l="l" t="t" r="r" b="b"/>
            <a:pathLst>
              <a:path w="352425" h="732789">
                <a:moveTo>
                  <a:pt x="352044" y="732281"/>
                </a:moveTo>
                <a:lnTo>
                  <a:pt x="0" y="0"/>
                </a:lnTo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2397760" y="1844769"/>
            <a:ext cx="18605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endParaRPr baseline="-19607" sz="1275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266950" y="1752600"/>
            <a:ext cx="349885" cy="749935"/>
          </a:xfrm>
          <a:custGeom>
            <a:avLst/>
            <a:gdLst/>
            <a:ahLst/>
            <a:cxnLst/>
            <a:rect l="l" t="t" r="r" b="b"/>
            <a:pathLst>
              <a:path w="349885" h="749935">
                <a:moveTo>
                  <a:pt x="329526" y="716577"/>
                </a:moveTo>
                <a:lnTo>
                  <a:pt x="315468" y="723138"/>
                </a:lnTo>
                <a:lnTo>
                  <a:pt x="348233" y="749807"/>
                </a:lnTo>
                <a:lnTo>
                  <a:pt x="349213" y="722376"/>
                </a:lnTo>
                <a:lnTo>
                  <a:pt x="332231" y="722376"/>
                </a:lnTo>
                <a:lnTo>
                  <a:pt x="329526" y="716577"/>
                </a:lnTo>
                <a:close/>
              </a:path>
              <a:path w="349885" h="749935">
                <a:moveTo>
                  <a:pt x="335699" y="713696"/>
                </a:moveTo>
                <a:lnTo>
                  <a:pt x="329526" y="716577"/>
                </a:lnTo>
                <a:lnTo>
                  <a:pt x="332231" y="722376"/>
                </a:lnTo>
                <a:lnTo>
                  <a:pt x="338327" y="719327"/>
                </a:lnTo>
                <a:lnTo>
                  <a:pt x="335699" y="713696"/>
                </a:lnTo>
                <a:close/>
              </a:path>
              <a:path w="349885" h="749935">
                <a:moveTo>
                  <a:pt x="349757" y="707135"/>
                </a:moveTo>
                <a:lnTo>
                  <a:pt x="335699" y="713696"/>
                </a:lnTo>
                <a:lnTo>
                  <a:pt x="338327" y="719327"/>
                </a:lnTo>
                <a:lnTo>
                  <a:pt x="332231" y="722376"/>
                </a:lnTo>
                <a:lnTo>
                  <a:pt x="349213" y="722376"/>
                </a:lnTo>
                <a:lnTo>
                  <a:pt x="349757" y="707135"/>
                </a:lnTo>
                <a:close/>
              </a:path>
              <a:path w="349885" h="749935">
                <a:moveTo>
                  <a:pt x="327660" y="696468"/>
                </a:moveTo>
                <a:lnTo>
                  <a:pt x="321563" y="699516"/>
                </a:lnTo>
                <a:lnTo>
                  <a:pt x="329526" y="716577"/>
                </a:lnTo>
                <a:lnTo>
                  <a:pt x="335699" y="713696"/>
                </a:lnTo>
                <a:lnTo>
                  <a:pt x="327660" y="696468"/>
                </a:lnTo>
                <a:close/>
              </a:path>
              <a:path w="349885" h="749935">
                <a:moveTo>
                  <a:pt x="308610" y="656081"/>
                </a:moveTo>
                <a:lnTo>
                  <a:pt x="303275" y="659129"/>
                </a:lnTo>
                <a:lnTo>
                  <a:pt x="313944" y="681990"/>
                </a:lnTo>
                <a:lnTo>
                  <a:pt x="319277" y="678942"/>
                </a:lnTo>
                <a:lnTo>
                  <a:pt x="308610" y="656081"/>
                </a:lnTo>
                <a:close/>
              </a:path>
              <a:path w="349885" h="749935">
                <a:moveTo>
                  <a:pt x="290322" y="615696"/>
                </a:moveTo>
                <a:lnTo>
                  <a:pt x="284225" y="618744"/>
                </a:lnTo>
                <a:lnTo>
                  <a:pt x="294894" y="641603"/>
                </a:lnTo>
                <a:lnTo>
                  <a:pt x="300989" y="639318"/>
                </a:lnTo>
                <a:lnTo>
                  <a:pt x="290322" y="615696"/>
                </a:lnTo>
                <a:close/>
              </a:path>
              <a:path w="349885" h="749935">
                <a:moveTo>
                  <a:pt x="271272" y="575309"/>
                </a:moveTo>
                <a:lnTo>
                  <a:pt x="265938" y="578357"/>
                </a:lnTo>
                <a:lnTo>
                  <a:pt x="276606" y="601218"/>
                </a:lnTo>
                <a:lnTo>
                  <a:pt x="281939" y="598931"/>
                </a:lnTo>
                <a:lnTo>
                  <a:pt x="271272" y="575309"/>
                </a:lnTo>
                <a:close/>
              </a:path>
              <a:path w="349885" h="749935">
                <a:moveTo>
                  <a:pt x="252983" y="534924"/>
                </a:moveTo>
                <a:lnTo>
                  <a:pt x="246887" y="537972"/>
                </a:lnTo>
                <a:lnTo>
                  <a:pt x="257556" y="560831"/>
                </a:lnTo>
                <a:lnTo>
                  <a:pt x="263651" y="558546"/>
                </a:lnTo>
                <a:lnTo>
                  <a:pt x="252983" y="534924"/>
                </a:lnTo>
                <a:close/>
              </a:path>
              <a:path w="349885" h="749935">
                <a:moveTo>
                  <a:pt x="233933" y="494538"/>
                </a:moveTo>
                <a:lnTo>
                  <a:pt x="228600" y="497585"/>
                </a:lnTo>
                <a:lnTo>
                  <a:pt x="239268" y="520446"/>
                </a:lnTo>
                <a:lnTo>
                  <a:pt x="244601" y="518159"/>
                </a:lnTo>
                <a:lnTo>
                  <a:pt x="233933" y="494538"/>
                </a:lnTo>
                <a:close/>
              </a:path>
              <a:path w="349885" h="749935">
                <a:moveTo>
                  <a:pt x="215645" y="454914"/>
                </a:moveTo>
                <a:lnTo>
                  <a:pt x="209550" y="457200"/>
                </a:lnTo>
                <a:lnTo>
                  <a:pt x="220218" y="480059"/>
                </a:lnTo>
                <a:lnTo>
                  <a:pt x="226313" y="477774"/>
                </a:lnTo>
                <a:lnTo>
                  <a:pt x="215645" y="454914"/>
                </a:lnTo>
                <a:close/>
              </a:path>
              <a:path w="349885" h="749935">
                <a:moveTo>
                  <a:pt x="196595" y="414527"/>
                </a:moveTo>
                <a:lnTo>
                  <a:pt x="191262" y="416814"/>
                </a:lnTo>
                <a:lnTo>
                  <a:pt x="201930" y="439674"/>
                </a:lnTo>
                <a:lnTo>
                  <a:pt x="207263" y="437388"/>
                </a:lnTo>
                <a:lnTo>
                  <a:pt x="196595" y="414527"/>
                </a:lnTo>
                <a:close/>
              </a:path>
              <a:path w="349885" h="749935">
                <a:moveTo>
                  <a:pt x="178307" y="374142"/>
                </a:moveTo>
                <a:lnTo>
                  <a:pt x="172212" y="376427"/>
                </a:lnTo>
                <a:lnTo>
                  <a:pt x="182880" y="399288"/>
                </a:lnTo>
                <a:lnTo>
                  <a:pt x="188975" y="397001"/>
                </a:lnTo>
                <a:lnTo>
                  <a:pt x="178307" y="374142"/>
                </a:lnTo>
                <a:close/>
              </a:path>
              <a:path w="349885" h="749935">
                <a:moveTo>
                  <a:pt x="159257" y="333755"/>
                </a:moveTo>
                <a:lnTo>
                  <a:pt x="153924" y="336042"/>
                </a:lnTo>
                <a:lnTo>
                  <a:pt x="164592" y="358901"/>
                </a:lnTo>
                <a:lnTo>
                  <a:pt x="169925" y="356616"/>
                </a:lnTo>
                <a:lnTo>
                  <a:pt x="159257" y="333755"/>
                </a:lnTo>
                <a:close/>
              </a:path>
              <a:path w="349885" h="749935">
                <a:moveTo>
                  <a:pt x="140969" y="293370"/>
                </a:moveTo>
                <a:lnTo>
                  <a:pt x="134874" y="295655"/>
                </a:lnTo>
                <a:lnTo>
                  <a:pt x="145542" y="318516"/>
                </a:lnTo>
                <a:lnTo>
                  <a:pt x="151637" y="316229"/>
                </a:lnTo>
                <a:lnTo>
                  <a:pt x="140969" y="293370"/>
                </a:lnTo>
                <a:close/>
              </a:path>
              <a:path w="349885" h="749935">
                <a:moveTo>
                  <a:pt x="121919" y="252983"/>
                </a:moveTo>
                <a:lnTo>
                  <a:pt x="116586" y="255270"/>
                </a:lnTo>
                <a:lnTo>
                  <a:pt x="127254" y="278892"/>
                </a:lnTo>
                <a:lnTo>
                  <a:pt x="132587" y="275844"/>
                </a:lnTo>
                <a:lnTo>
                  <a:pt x="121919" y="252983"/>
                </a:lnTo>
                <a:close/>
              </a:path>
              <a:path w="349885" h="749935">
                <a:moveTo>
                  <a:pt x="103631" y="212598"/>
                </a:moveTo>
                <a:lnTo>
                  <a:pt x="97536" y="214883"/>
                </a:lnTo>
                <a:lnTo>
                  <a:pt x="108204" y="238505"/>
                </a:lnTo>
                <a:lnTo>
                  <a:pt x="114300" y="235457"/>
                </a:lnTo>
                <a:lnTo>
                  <a:pt x="103631" y="212598"/>
                </a:lnTo>
                <a:close/>
              </a:path>
              <a:path w="349885" h="749935">
                <a:moveTo>
                  <a:pt x="84581" y="172211"/>
                </a:moveTo>
                <a:lnTo>
                  <a:pt x="79248" y="174498"/>
                </a:lnTo>
                <a:lnTo>
                  <a:pt x="89916" y="198120"/>
                </a:lnTo>
                <a:lnTo>
                  <a:pt x="95250" y="195072"/>
                </a:lnTo>
                <a:lnTo>
                  <a:pt x="84581" y="172211"/>
                </a:lnTo>
                <a:close/>
              </a:path>
              <a:path w="349885" h="749935">
                <a:moveTo>
                  <a:pt x="66293" y="131825"/>
                </a:moveTo>
                <a:lnTo>
                  <a:pt x="60198" y="134111"/>
                </a:lnTo>
                <a:lnTo>
                  <a:pt x="70866" y="157733"/>
                </a:lnTo>
                <a:lnTo>
                  <a:pt x="76962" y="154685"/>
                </a:lnTo>
                <a:lnTo>
                  <a:pt x="66293" y="131825"/>
                </a:lnTo>
                <a:close/>
              </a:path>
              <a:path w="349885" h="749935">
                <a:moveTo>
                  <a:pt x="47243" y="91440"/>
                </a:moveTo>
                <a:lnTo>
                  <a:pt x="41910" y="93725"/>
                </a:lnTo>
                <a:lnTo>
                  <a:pt x="52577" y="117348"/>
                </a:lnTo>
                <a:lnTo>
                  <a:pt x="57912" y="114300"/>
                </a:lnTo>
                <a:lnTo>
                  <a:pt x="47243" y="91440"/>
                </a:lnTo>
                <a:close/>
              </a:path>
              <a:path w="349885" h="749935">
                <a:moveTo>
                  <a:pt x="28956" y="51053"/>
                </a:moveTo>
                <a:lnTo>
                  <a:pt x="22860" y="54101"/>
                </a:lnTo>
                <a:lnTo>
                  <a:pt x="33527" y="76961"/>
                </a:lnTo>
                <a:lnTo>
                  <a:pt x="39624" y="73914"/>
                </a:lnTo>
                <a:lnTo>
                  <a:pt x="28956" y="51053"/>
                </a:lnTo>
                <a:close/>
              </a:path>
              <a:path w="349885" h="749935">
                <a:moveTo>
                  <a:pt x="1524" y="0"/>
                </a:moveTo>
                <a:lnTo>
                  <a:pt x="0" y="42672"/>
                </a:lnTo>
                <a:lnTo>
                  <a:pt x="14921" y="35859"/>
                </a:lnTo>
                <a:lnTo>
                  <a:pt x="12192" y="29718"/>
                </a:lnTo>
                <a:lnTo>
                  <a:pt x="17525" y="27431"/>
                </a:lnTo>
                <a:lnTo>
                  <a:pt x="33382" y="27431"/>
                </a:lnTo>
                <a:lnTo>
                  <a:pt x="35051" y="26670"/>
                </a:lnTo>
                <a:lnTo>
                  <a:pt x="1524" y="0"/>
                </a:lnTo>
                <a:close/>
              </a:path>
              <a:path w="349885" h="749935">
                <a:moveTo>
                  <a:pt x="20472" y="33325"/>
                </a:moveTo>
                <a:lnTo>
                  <a:pt x="14921" y="35859"/>
                </a:lnTo>
                <a:lnTo>
                  <a:pt x="15239" y="36575"/>
                </a:lnTo>
                <a:lnTo>
                  <a:pt x="20574" y="33527"/>
                </a:lnTo>
                <a:lnTo>
                  <a:pt x="20472" y="33325"/>
                </a:lnTo>
                <a:close/>
              </a:path>
              <a:path w="349885" h="749935">
                <a:moveTo>
                  <a:pt x="17525" y="27431"/>
                </a:moveTo>
                <a:lnTo>
                  <a:pt x="12192" y="29718"/>
                </a:lnTo>
                <a:lnTo>
                  <a:pt x="14921" y="35859"/>
                </a:lnTo>
                <a:lnTo>
                  <a:pt x="20472" y="33325"/>
                </a:lnTo>
                <a:lnTo>
                  <a:pt x="17525" y="27431"/>
                </a:lnTo>
                <a:close/>
              </a:path>
              <a:path w="349885" h="749935">
                <a:moveTo>
                  <a:pt x="33382" y="27431"/>
                </a:moveTo>
                <a:lnTo>
                  <a:pt x="17525" y="27431"/>
                </a:lnTo>
                <a:lnTo>
                  <a:pt x="20472" y="33325"/>
                </a:lnTo>
                <a:lnTo>
                  <a:pt x="33382" y="27431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707641" y="1831340"/>
            <a:ext cx="2242185" cy="2430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36854" marR="46990" indent="-236854">
              <a:lnSpc>
                <a:spcPct val="100000"/>
              </a:lnSpc>
              <a:spcBef>
                <a:spcPts val="100"/>
              </a:spcBef>
              <a:buSzPct val="70833"/>
              <a:buFont typeface="Times New Roman"/>
              <a:buAutoNum type="alphaLcPeriod" startAt="23"/>
              <a:tabLst>
                <a:tab pos="236854" algn="l"/>
              </a:tabLst>
            </a:pPr>
            <a:r>
              <a:rPr dirty="0" sz="1200">
                <a:latin typeface="Tahoma"/>
                <a:cs typeface="Tahoma"/>
              </a:rPr>
              <a:t>• </a:t>
            </a:r>
            <a:r>
              <a:rPr dirty="0" sz="1200" spc="-5">
                <a:latin typeface="Tahoma"/>
                <a:cs typeface="Tahoma"/>
              </a:rPr>
              <a:t>Compute sum of distances  of points to their </a:t>
            </a:r>
            <a:r>
              <a:rPr dirty="0" sz="1200" spc="-10">
                <a:latin typeface="Tahoma"/>
                <a:cs typeface="Tahoma"/>
              </a:rPr>
              <a:t>correct  zones</a:t>
            </a:r>
            <a:endParaRPr sz="1200">
              <a:latin typeface="Tahoma"/>
              <a:cs typeface="Tahoma"/>
            </a:endParaRPr>
          </a:p>
          <a:p>
            <a:pPr lvl="2" marL="236220" marR="30480">
              <a:lnSpc>
                <a:spcPct val="116100"/>
              </a:lnSpc>
              <a:spcBef>
                <a:spcPts val="50"/>
              </a:spcBef>
              <a:buChar char="•"/>
              <a:tabLst>
                <a:tab pos="408305" algn="l"/>
              </a:tabLst>
            </a:pPr>
            <a:r>
              <a:rPr dirty="0" sz="1200" spc="-5">
                <a:latin typeface="Tahoma"/>
                <a:cs typeface="Tahoma"/>
              </a:rPr>
              <a:t>Compute the margin width  Assume </a:t>
            </a:r>
            <a:r>
              <a:rPr dirty="0" sz="1250" spc="-35" i="1">
                <a:latin typeface="Tahoma"/>
                <a:cs typeface="Tahoma"/>
              </a:rPr>
              <a:t>R </a:t>
            </a:r>
            <a:r>
              <a:rPr dirty="0" sz="1200" spc="-5">
                <a:latin typeface="Tahoma"/>
                <a:cs typeface="Tahoma"/>
              </a:rPr>
              <a:t>datapoints,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  <a:p>
            <a:pPr marL="407670">
              <a:lnSpc>
                <a:spcPts val="1440"/>
              </a:lnSpc>
            </a:pPr>
            <a:r>
              <a:rPr dirty="0" sz="1250" spc="-25" i="1">
                <a:latin typeface="Tahoma"/>
                <a:cs typeface="Tahoma"/>
              </a:rPr>
              <a:t>(</a:t>
            </a: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,y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where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+/-</a:t>
            </a:r>
            <a:r>
              <a:rPr dirty="0" sz="1250" spc="-14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43204" marR="162560" indent="-171450">
              <a:lnSpc>
                <a:spcPts val="1430"/>
              </a:lnSpc>
            </a:pPr>
            <a:r>
              <a:rPr dirty="0" sz="1200" spc="-5">
                <a:latin typeface="Tahoma"/>
                <a:cs typeface="Tahoma"/>
              </a:rPr>
              <a:t>How </a:t>
            </a:r>
            <a:r>
              <a:rPr dirty="0" sz="1200">
                <a:latin typeface="Tahoma"/>
                <a:cs typeface="Tahoma"/>
              </a:rPr>
              <a:t>many </a:t>
            </a:r>
            <a:r>
              <a:rPr dirty="0" sz="1200" spc="-5">
                <a:latin typeface="Tahoma"/>
                <a:cs typeface="Tahoma"/>
              </a:rPr>
              <a:t>constraints will we  have? </a:t>
            </a:r>
            <a:r>
              <a:rPr dirty="0" sz="1250" spc="-35" i="1">
                <a:solidFill>
                  <a:srgbClr val="9A009A"/>
                </a:solidFill>
                <a:latin typeface="Tahoma"/>
                <a:cs typeface="Tahoma"/>
              </a:rPr>
              <a:t>R</a:t>
            </a:r>
            <a:endParaRPr sz="1250">
              <a:latin typeface="Tahoma"/>
              <a:cs typeface="Tahoma"/>
            </a:endParaRPr>
          </a:p>
          <a:p>
            <a:pPr marL="71755">
              <a:lnSpc>
                <a:spcPct val="100000"/>
              </a:lnSpc>
              <a:spcBef>
                <a:spcPts val="245"/>
              </a:spcBef>
            </a:pPr>
            <a:r>
              <a:rPr dirty="0" sz="1200" spc="-5">
                <a:latin typeface="Tahoma"/>
                <a:cs typeface="Tahoma"/>
              </a:rPr>
              <a:t>What should they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be?</a:t>
            </a:r>
            <a:endParaRPr sz="1200">
              <a:latin typeface="Tahoma"/>
              <a:cs typeface="Tahoma"/>
            </a:endParaRPr>
          </a:p>
          <a:p>
            <a:pPr marL="71755">
              <a:lnSpc>
                <a:spcPct val="100000"/>
              </a:lnSpc>
              <a:spcBef>
                <a:spcPts val="229"/>
              </a:spcBef>
            </a:pPr>
            <a:r>
              <a:rPr dirty="0" sz="1250" spc="-45" b="1" i="1">
                <a:solidFill>
                  <a:srgbClr val="FF0000"/>
                </a:solidFill>
                <a:latin typeface="Tahoma"/>
                <a:cs typeface="Tahoma"/>
              </a:rPr>
              <a:t>w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. </a:t>
            </a:r>
            <a:r>
              <a:rPr dirty="0" sz="1250" spc="-30" b="1" i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19607" sz="1275" spc="-44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b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&gt;= </a:t>
            </a:r>
            <a:r>
              <a:rPr dirty="0" sz="1250" spc="-25" i="1">
                <a:solidFill>
                  <a:srgbClr val="FF0000"/>
                </a:solidFill>
                <a:latin typeface="Tahoma"/>
                <a:cs typeface="Tahoma"/>
              </a:rPr>
              <a:t>1-</a:t>
            </a:r>
            <a:r>
              <a:rPr dirty="0" sz="1250" spc="-25" i="1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dirty="0" baseline="-19607" sz="1275" spc="-37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dirty="0" baseline="-19607" sz="1275" spc="-44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1250" spc="-225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  <a:p>
            <a:pPr marL="71755">
              <a:lnSpc>
                <a:spcPct val="100000"/>
              </a:lnSpc>
              <a:spcBef>
                <a:spcPts val="225"/>
              </a:spcBef>
            </a:pPr>
            <a:r>
              <a:rPr dirty="0" sz="1250" spc="-45" b="1" i="1">
                <a:solidFill>
                  <a:srgbClr val="3333CC"/>
                </a:solidFill>
                <a:latin typeface="Tahoma"/>
                <a:cs typeface="Tahoma"/>
              </a:rPr>
              <a:t>w </a:t>
            </a:r>
            <a:r>
              <a:rPr dirty="0" sz="1250" spc="-20" i="1">
                <a:solidFill>
                  <a:srgbClr val="3333CC"/>
                </a:solidFill>
                <a:latin typeface="Tahoma"/>
                <a:cs typeface="Tahoma"/>
              </a:rPr>
              <a:t>. </a:t>
            </a:r>
            <a:r>
              <a:rPr dirty="0" sz="1250" spc="-30" b="1" i="1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b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&lt;=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-1+</a:t>
            </a:r>
            <a:r>
              <a:rPr dirty="0" sz="1250" spc="-30" i="1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20" i="1">
                <a:solidFill>
                  <a:srgbClr val="3333CC"/>
                </a:solidFill>
                <a:latin typeface="Tahoma"/>
                <a:cs typeface="Tahoma"/>
              </a:rPr>
              <a:t>if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y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sz="1250" spc="-215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-1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66438" y="7078040"/>
            <a:ext cx="23622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latin typeface="Tahoma"/>
                <a:cs typeface="Tahoma"/>
              </a:rPr>
              <a:t>k</a:t>
            </a:r>
            <a:r>
              <a:rPr dirty="0" sz="850" spc="140" i="1">
                <a:latin typeface="Tahoma"/>
                <a:cs typeface="Tahoma"/>
              </a:rPr>
              <a:t> </a:t>
            </a:r>
            <a:r>
              <a:rPr dirty="0" sz="850" spc="-30" i="1">
                <a:latin typeface="Tahoma"/>
                <a:cs typeface="Tahoma"/>
              </a:rPr>
              <a:t>k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109977" y="5907023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5">
                <a:moveTo>
                  <a:pt x="0" y="665988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83129" y="6051803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255520" y="6196584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49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 rot="19860000">
            <a:off x="1758557" y="6635721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 rot="19860000">
            <a:off x="1835527" y="6770598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 rot="19860000">
            <a:off x="1894059" y="6892902"/>
            <a:ext cx="380878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</a:t>
            </a:r>
            <a:r>
              <a:rPr dirty="0" sz="700" spc="-15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3968" sz="1050" spc="-15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baseline="3968" sz="105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baseline="3968" sz="105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470147" y="5894832"/>
            <a:ext cx="163830" cy="299720"/>
          </a:xfrm>
          <a:custGeom>
            <a:avLst/>
            <a:gdLst/>
            <a:ahLst/>
            <a:cxnLst/>
            <a:rect l="l" t="t" r="r" b="b"/>
            <a:pathLst>
              <a:path w="163829" h="299720">
                <a:moveTo>
                  <a:pt x="143554" y="267022"/>
                </a:moveTo>
                <a:lnTo>
                  <a:pt x="128777" y="275081"/>
                </a:lnTo>
                <a:lnTo>
                  <a:pt x="163829" y="299465"/>
                </a:lnTo>
                <a:lnTo>
                  <a:pt x="162931" y="274319"/>
                </a:lnTo>
                <a:lnTo>
                  <a:pt x="148589" y="274319"/>
                </a:lnTo>
                <a:lnTo>
                  <a:pt x="147065" y="273557"/>
                </a:lnTo>
                <a:lnTo>
                  <a:pt x="146303" y="272033"/>
                </a:lnTo>
                <a:lnTo>
                  <a:pt x="143554" y="267022"/>
                </a:lnTo>
                <a:close/>
              </a:path>
              <a:path w="163829" h="299720">
                <a:moveTo>
                  <a:pt x="147463" y="264889"/>
                </a:moveTo>
                <a:lnTo>
                  <a:pt x="143554" y="267022"/>
                </a:lnTo>
                <a:lnTo>
                  <a:pt x="146303" y="272033"/>
                </a:lnTo>
                <a:lnTo>
                  <a:pt x="147065" y="273557"/>
                </a:lnTo>
                <a:lnTo>
                  <a:pt x="148589" y="274319"/>
                </a:lnTo>
                <a:lnTo>
                  <a:pt x="149351" y="273557"/>
                </a:lnTo>
                <a:lnTo>
                  <a:pt x="150875" y="272795"/>
                </a:lnTo>
                <a:lnTo>
                  <a:pt x="150875" y="271271"/>
                </a:lnTo>
                <a:lnTo>
                  <a:pt x="150113" y="269747"/>
                </a:lnTo>
                <a:lnTo>
                  <a:pt x="147463" y="264889"/>
                </a:lnTo>
                <a:close/>
              </a:path>
              <a:path w="163829" h="299720">
                <a:moveTo>
                  <a:pt x="162305" y="256793"/>
                </a:moveTo>
                <a:lnTo>
                  <a:pt x="147463" y="264889"/>
                </a:lnTo>
                <a:lnTo>
                  <a:pt x="150113" y="269747"/>
                </a:lnTo>
                <a:lnTo>
                  <a:pt x="150875" y="271271"/>
                </a:lnTo>
                <a:lnTo>
                  <a:pt x="150875" y="272795"/>
                </a:lnTo>
                <a:lnTo>
                  <a:pt x="149351" y="273557"/>
                </a:lnTo>
                <a:lnTo>
                  <a:pt x="148589" y="274319"/>
                </a:lnTo>
                <a:lnTo>
                  <a:pt x="162931" y="274319"/>
                </a:lnTo>
                <a:lnTo>
                  <a:pt x="162305" y="256793"/>
                </a:lnTo>
                <a:close/>
              </a:path>
              <a:path w="163829" h="299720">
                <a:moveTo>
                  <a:pt x="20583" y="32275"/>
                </a:moveTo>
                <a:lnTo>
                  <a:pt x="16112" y="34714"/>
                </a:lnTo>
                <a:lnTo>
                  <a:pt x="143554" y="267022"/>
                </a:lnTo>
                <a:lnTo>
                  <a:pt x="147463" y="264889"/>
                </a:lnTo>
                <a:lnTo>
                  <a:pt x="20583" y="32275"/>
                </a:lnTo>
                <a:close/>
              </a:path>
              <a:path w="163829" h="299720">
                <a:moveTo>
                  <a:pt x="0" y="0"/>
                </a:moveTo>
                <a:lnTo>
                  <a:pt x="1524" y="42671"/>
                </a:lnTo>
                <a:lnTo>
                  <a:pt x="16112" y="34714"/>
                </a:lnTo>
                <a:lnTo>
                  <a:pt x="12953" y="28955"/>
                </a:lnTo>
                <a:lnTo>
                  <a:pt x="12953" y="25907"/>
                </a:lnTo>
                <a:lnTo>
                  <a:pt x="14477" y="25907"/>
                </a:lnTo>
                <a:lnTo>
                  <a:pt x="15239" y="25145"/>
                </a:lnTo>
                <a:lnTo>
                  <a:pt x="33654" y="25145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829" h="299720">
                <a:moveTo>
                  <a:pt x="16763" y="25145"/>
                </a:moveTo>
                <a:lnTo>
                  <a:pt x="15239" y="25145"/>
                </a:lnTo>
                <a:lnTo>
                  <a:pt x="14477" y="25907"/>
                </a:lnTo>
                <a:lnTo>
                  <a:pt x="12953" y="25907"/>
                </a:lnTo>
                <a:lnTo>
                  <a:pt x="12953" y="28955"/>
                </a:lnTo>
                <a:lnTo>
                  <a:pt x="16112" y="34714"/>
                </a:lnTo>
                <a:lnTo>
                  <a:pt x="20583" y="32275"/>
                </a:lnTo>
                <a:lnTo>
                  <a:pt x="17525" y="26669"/>
                </a:lnTo>
                <a:lnTo>
                  <a:pt x="16763" y="25145"/>
                </a:lnTo>
                <a:close/>
              </a:path>
              <a:path w="163829" h="299720">
                <a:moveTo>
                  <a:pt x="33654" y="25145"/>
                </a:moveTo>
                <a:lnTo>
                  <a:pt x="16763" y="25145"/>
                </a:lnTo>
                <a:lnTo>
                  <a:pt x="17525" y="26669"/>
                </a:lnTo>
                <a:lnTo>
                  <a:pt x="20583" y="32275"/>
                </a:lnTo>
                <a:lnTo>
                  <a:pt x="33654" y="2514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577590" y="65631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387345" y="596874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205"/>
                </a:lnTo>
                <a:lnTo>
                  <a:pt x="5524" y="32289"/>
                </a:lnTo>
                <a:lnTo>
                  <a:pt x="11572" y="36516"/>
                </a:lnTo>
                <a:lnTo>
                  <a:pt x="19050" y="38100"/>
                </a:lnTo>
                <a:lnTo>
                  <a:pt x="26527" y="36516"/>
                </a:lnTo>
                <a:lnTo>
                  <a:pt x="32575" y="32289"/>
                </a:lnTo>
                <a:lnTo>
                  <a:pt x="36623" y="26205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53790" y="6182105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10" h="8889">
                <a:moveTo>
                  <a:pt x="0" y="8382"/>
                </a:moveTo>
                <a:lnTo>
                  <a:pt x="1600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669791" y="6184391"/>
            <a:ext cx="22860" cy="41910"/>
          </a:xfrm>
          <a:custGeom>
            <a:avLst/>
            <a:gdLst/>
            <a:ahLst/>
            <a:cxnLst/>
            <a:rect l="l" t="t" r="r" b="b"/>
            <a:pathLst>
              <a:path w="22860" h="41910">
                <a:moveTo>
                  <a:pt x="0" y="0"/>
                </a:moveTo>
                <a:lnTo>
                  <a:pt x="22860" y="41910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94938" y="6101334"/>
            <a:ext cx="253365" cy="125095"/>
          </a:xfrm>
          <a:custGeom>
            <a:avLst/>
            <a:gdLst/>
            <a:ahLst/>
            <a:cxnLst/>
            <a:rect l="l" t="t" r="r" b="b"/>
            <a:pathLst>
              <a:path w="253364" h="125095">
                <a:moveTo>
                  <a:pt x="0" y="124967"/>
                </a:moveTo>
                <a:lnTo>
                  <a:pt x="30479" y="0"/>
                </a:lnTo>
                <a:lnTo>
                  <a:pt x="252984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40835" y="6083046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592067" y="5791837"/>
            <a:ext cx="358775" cy="46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1065"/>
              </a:lnSpc>
              <a:spcBef>
                <a:spcPts val="105"/>
              </a:spcBef>
            </a:pPr>
            <a:r>
              <a:rPr dirty="0" sz="1050" spc="-40" i="1">
                <a:latin typeface="Tahoma"/>
                <a:cs typeface="Tahoma"/>
              </a:rPr>
              <a:t>M </a:t>
            </a:r>
            <a:r>
              <a:rPr dirty="0" sz="1050" spc="-35" i="1">
                <a:latin typeface="Tahoma"/>
                <a:cs typeface="Tahoma"/>
              </a:rPr>
              <a:t>=</a:t>
            </a:r>
            <a:endParaRPr sz="1050">
              <a:latin typeface="Tahoma"/>
              <a:cs typeface="Tahoma"/>
            </a:endParaRPr>
          </a:p>
          <a:p>
            <a:pPr marL="177800">
              <a:lnSpc>
                <a:spcPts val="944"/>
              </a:lnSpc>
            </a:pPr>
            <a:r>
              <a:rPr dirty="0" sz="950" spc="1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  <a:spcBef>
                <a:spcPts val="300"/>
              </a:spcBef>
            </a:pPr>
            <a:r>
              <a:rPr dirty="0" sz="950" spc="5" b="1">
                <a:latin typeface="Times New Roman"/>
                <a:cs typeface="Times New Roman"/>
              </a:rPr>
              <a:t>w</a:t>
            </a:r>
            <a:r>
              <a:rPr dirty="0" sz="950" spc="-25">
                <a:latin typeface="Times New Roman"/>
                <a:cs typeface="Times New Roman"/>
              </a:rPr>
              <a:t>.</a:t>
            </a:r>
            <a:r>
              <a:rPr dirty="0" sz="950" spc="15" b="1">
                <a:latin typeface="Times New Roman"/>
                <a:cs typeface="Times New Roman"/>
              </a:rPr>
              <a:t>w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953767" y="59039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324100" y="64312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077211" y="60563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88998" y="64495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166872" y="60098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993898" y="64655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346703" y="658520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347722" y="693343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583"/>
                </a:lnTo>
                <a:lnTo>
                  <a:pt x="5524" y="5810"/>
                </a:lnTo>
                <a:lnTo>
                  <a:pt x="1476" y="11894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894"/>
                </a:lnTo>
                <a:lnTo>
                  <a:pt x="32575" y="5810"/>
                </a:lnTo>
                <a:lnTo>
                  <a:pt x="26527" y="1583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814066" y="69113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49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80459" y="64495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1792223" y="7078040"/>
            <a:ext cx="3405504" cy="697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latin typeface="Tahoma"/>
                <a:cs typeface="Tahoma"/>
              </a:rPr>
              <a:t>k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71450" marR="1530350" indent="-17145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ahoma"/>
                <a:cs typeface="Tahoma"/>
              </a:rPr>
              <a:t>What should our quadratic  optimization criterion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be?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819400" y="58597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171700" y="5935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055620" y="70004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447544" y="8099297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 h="0">
                <a:moveTo>
                  <a:pt x="0" y="0"/>
                </a:moveTo>
                <a:lnTo>
                  <a:pt x="112013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3272790" y="7835541"/>
            <a:ext cx="7937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766823" y="7634623"/>
            <a:ext cx="824230" cy="70675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35"/>
              </a:spcBef>
            </a:pPr>
            <a:r>
              <a:rPr dirty="0" sz="1200" spc="-5">
                <a:solidFill>
                  <a:srgbClr val="9A009A"/>
                </a:solidFill>
                <a:latin typeface="Tahoma"/>
                <a:cs typeface="Tahoma"/>
              </a:rPr>
              <a:t>Minimize</a:t>
            </a:r>
            <a:r>
              <a:rPr dirty="0" sz="1200" spc="220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baseline="-22988" sz="2175" spc="7">
                <a:latin typeface="Times New Roman"/>
                <a:cs typeface="Times New Roman"/>
              </a:rPr>
              <a:t>1</a:t>
            </a:r>
            <a:endParaRPr baseline="-22988" sz="2175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944"/>
              </a:spcBef>
            </a:pPr>
            <a:r>
              <a:rPr dirty="0" sz="1450" spc="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566147" y="7818072"/>
            <a:ext cx="1028700" cy="5410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80"/>
              </a:spcBef>
            </a:pPr>
            <a:r>
              <a:rPr dirty="0" sz="1450" spc="-10" b="1">
                <a:latin typeface="Times New Roman"/>
                <a:cs typeface="Times New Roman"/>
              </a:rPr>
              <a:t>w</a:t>
            </a:r>
            <a:r>
              <a:rPr dirty="0" sz="1450" spc="-10">
                <a:latin typeface="Times New Roman"/>
                <a:cs typeface="Times New Roman"/>
              </a:rPr>
              <a:t>.</a:t>
            </a:r>
            <a:r>
              <a:rPr dirty="0" sz="1450" spc="-10" b="1">
                <a:latin typeface="Times New Roman"/>
                <a:cs typeface="Times New Roman"/>
              </a:rPr>
              <a:t>w</a:t>
            </a:r>
            <a:r>
              <a:rPr dirty="0" sz="1450" spc="-10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</a:t>
            </a:r>
            <a:r>
              <a:rPr dirty="0" sz="1450" spc="-155">
                <a:latin typeface="Times New Roman"/>
                <a:cs typeface="Times New Roman"/>
              </a:rPr>
              <a:t> </a:t>
            </a:r>
            <a:r>
              <a:rPr dirty="0" sz="1450" spc="55" i="1">
                <a:latin typeface="Times New Roman"/>
                <a:cs typeface="Times New Roman"/>
              </a:rPr>
              <a:t>C</a:t>
            </a:r>
            <a:r>
              <a:rPr dirty="0" baseline="-8838" sz="3300" spc="82">
                <a:latin typeface="Symbol"/>
                <a:cs typeface="Symbol"/>
              </a:rPr>
              <a:t></a:t>
            </a:r>
            <a:r>
              <a:rPr dirty="0" baseline="-8838" sz="3300" spc="-55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ε</a:t>
            </a:r>
            <a:r>
              <a:rPr dirty="0" baseline="-22875" sz="1275" spc="22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marL="659130">
              <a:lnSpc>
                <a:spcPct val="100000"/>
              </a:lnSpc>
              <a:spcBef>
                <a:spcPts val="115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110" i="1">
                <a:latin typeface="Times New Roman"/>
                <a:cs typeface="Times New Roman"/>
              </a:rPr>
              <a:t> </a:t>
            </a:r>
            <a:r>
              <a:rPr dirty="0" sz="850" spc="-20">
                <a:latin typeface="Symbol"/>
                <a:cs typeface="Symbol"/>
              </a:rPr>
              <a:t></a:t>
            </a:r>
            <a:r>
              <a:rPr dirty="0" sz="850" spc="-2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701289" y="6271259"/>
            <a:ext cx="370840" cy="749300"/>
          </a:xfrm>
          <a:custGeom>
            <a:avLst/>
            <a:gdLst/>
            <a:ahLst/>
            <a:cxnLst/>
            <a:rect l="l" t="t" r="r" b="b"/>
            <a:pathLst>
              <a:path w="370839" h="749300">
                <a:moveTo>
                  <a:pt x="370332" y="749045"/>
                </a:moveTo>
                <a:lnTo>
                  <a:pt x="0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3074670" y="6204129"/>
            <a:ext cx="2701290" cy="989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0765" marR="21590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of points to their </a:t>
            </a:r>
            <a:r>
              <a:rPr dirty="0" sz="1200" spc="-10">
                <a:latin typeface="Tahoma"/>
                <a:cs typeface="Tahoma"/>
              </a:rPr>
              <a:t>correct  zones</a:t>
            </a:r>
            <a:endParaRPr sz="1200">
              <a:latin typeface="Tahoma"/>
              <a:cs typeface="Tahoma"/>
            </a:endParaRPr>
          </a:p>
          <a:p>
            <a:pPr algn="r" marL="869315" indent="-869950">
              <a:lnSpc>
                <a:spcPct val="105400"/>
              </a:lnSpc>
              <a:spcBef>
                <a:spcPts val="150"/>
              </a:spcBef>
              <a:tabLst>
                <a:tab pos="869315" algn="l"/>
              </a:tabLst>
            </a:pPr>
            <a:r>
              <a:rPr dirty="0" baseline="-11111" sz="1875" spc="-60" i="1">
                <a:solidFill>
                  <a:srgbClr val="FF0000"/>
                </a:solidFill>
                <a:latin typeface="Symbol"/>
                <a:cs typeface="Symbol"/>
              </a:rPr>
              <a:t>ε</a:t>
            </a:r>
            <a:r>
              <a:rPr dirty="0" baseline="-35947" sz="1275" spc="-60" i="1">
                <a:solidFill>
                  <a:srgbClr val="FF0000"/>
                </a:solidFill>
                <a:latin typeface="Tahoma"/>
                <a:cs typeface="Tahoma"/>
              </a:rPr>
              <a:t>7	</a:t>
            </a:r>
            <a:r>
              <a:rPr dirty="0" sz="1200">
                <a:latin typeface="Tahoma"/>
                <a:cs typeface="Tahoma"/>
              </a:rPr>
              <a:t>• </a:t>
            </a:r>
            <a:r>
              <a:rPr dirty="0" sz="1200" spc="-5">
                <a:latin typeface="Tahoma"/>
                <a:cs typeface="Tahoma"/>
              </a:rPr>
              <a:t>Compute the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margin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wid 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Assume </a:t>
            </a:r>
            <a:r>
              <a:rPr dirty="0" sz="1250" spc="-35" i="1">
                <a:latin typeface="Tahoma"/>
                <a:cs typeface="Tahoma"/>
              </a:rPr>
              <a:t>R</a:t>
            </a:r>
            <a:r>
              <a:rPr dirty="0" sz="1250" spc="-15" i="1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datapoints,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each 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(</a:t>
            </a:r>
            <a:r>
              <a:rPr dirty="0" sz="1250" spc="-2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,y ) </a:t>
            </a:r>
            <a:r>
              <a:rPr dirty="0" sz="1200" spc="-5">
                <a:latin typeface="Tahoma"/>
                <a:cs typeface="Tahoma"/>
              </a:rPr>
              <a:t>where </a:t>
            </a:r>
            <a:r>
              <a:rPr dirty="0" sz="1250" spc="-25" i="1">
                <a:latin typeface="Tahoma"/>
                <a:cs typeface="Tahoma"/>
              </a:rPr>
              <a:t>y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+/-</a:t>
            </a:r>
            <a:r>
              <a:rPr dirty="0" sz="1250" spc="65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761488" y="6228588"/>
            <a:ext cx="375920" cy="750570"/>
          </a:xfrm>
          <a:custGeom>
            <a:avLst/>
            <a:gdLst/>
            <a:ahLst/>
            <a:cxnLst/>
            <a:rect l="l" t="t" r="r" b="b"/>
            <a:pathLst>
              <a:path w="375919" h="750570">
                <a:moveTo>
                  <a:pt x="355385" y="717812"/>
                </a:moveTo>
                <a:lnTo>
                  <a:pt x="341375" y="724662"/>
                </a:lnTo>
                <a:lnTo>
                  <a:pt x="375666" y="750569"/>
                </a:lnTo>
                <a:lnTo>
                  <a:pt x="375666" y="723138"/>
                </a:lnTo>
                <a:lnTo>
                  <a:pt x="358139" y="723138"/>
                </a:lnTo>
                <a:lnTo>
                  <a:pt x="355385" y="717812"/>
                </a:lnTo>
                <a:close/>
              </a:path>
              <a:path w="375919" h="750570">
                <a:moveTo>
                  <a:pt x="361276" y="714932"/>
                </a:moveTo>
                <a:lnTo>
                  <a:pt x="355385" y="717812"/>
                </a:lnTo>
                <a:lnTo>
                  <a:pt x="358139" y="723138"/>
                </a:lnTo>
                <a:lnTo>
                  <a:pt x="364236" y="720851"/>
                </a:lnTo>
                <a:lnTo>
                  <a:pt x="361276" y="714932"/>
                </a:lnTo>
                <a:close/>
              </a:path>
              <a:path w="375919" h="750570">
                <a:moveTo>
                  <a:pt x="375666" y="707898"/>
                </a:moveTo>
                <a:lnTo>
                  <a:pt x="361276" y="714932"/>
                </a:lnTo>
                <a:lnTo>
                  <a:pt x="364236" y="720851"/>
                </a:lnTo>
                <a:lnTo>
                  <a:pt x="358139" y="723138"/>
                </a:lnTo>
                <a:lnTo>
                  <a:pt x="375666" y="723138"/>
                </a:lnTo>
                <a:lnTo>
                  <a:pt x="375666" y="707898"/>
                </a:lnTo>
                <a:close/>
              </a:path>
              <a:path w="375919" h="750570">
                <a:moveTo>
                  <a:pt x="352806" y="697992"/>
                </a:moveTo>
                <a:lnTo>
                  <a:pt x="346710" y="701039"/>
                </a:lnTo>
                <a:lnTo>
                  <a:pt x="355385" y="717812"/>
                </a:lnTo>
                <a:lnTo>
                  <a:pt x="361276" y="714932"/>
                </a:lnTo>
                <a:lnTo>
                  <a:pt x="352806" y="697992"/>
                </a:lnTo>
                <a:close/>
              </a:path>
              <a:path w="375919" h="750570">
                <a:moveTo>
                  <a:pt x="332994" y="658368"/>
                </a:moveTo>
                <a:lnTo>
                  <a:pt x="326898" y="660654"/>
                </a:lnTo>
                <a:lnTo>
                  <a:pt x="338328" y="683513"/>
                </a:lnTo>
                <a:lnTo>
                  <a:pt x="344424" y="680466"/>
                </a:lnTo>
                <a:lnTo>
                  <a:pt x="332994" y="658368"/>
                </a:lnTo>
                <a:close/>
              </a:path>
              <a:path w="375919" h="750570">
                <a:moveTo>
                  <a:pt x="313181" y="617982"/>
                </a:moveTo>
                <a:lnTo>
                  <a:pt x="307086" y="621030"/>
                </a:lnTo>
                <a:lnTo>
                  <a:pt x="318516" y="643889"/>
                </a:lnTo>
                <a:lnTo>
                  <a:pt x="323850" y="640842"/>
                </a:lnTo>
                <a:lnTo>
                  <a:pt x="313181" y="617982"/>
                </a:lnTo>
                <a:close/>
              </a:path>
              <a:path w="375919" h="750570">
                <a:moveTo>
                  <a:pt x="292607" y="578358"/>
                </a:moveTo>
                <a:lnTo>
                  <a:pt x="287274" y="581406"/>
                </a:lnTo>
                <a:lnTo>
                  <a:pt x="298704" y="604266"/>
                </a:lnTo>
                <a:lnTo>
                  <a:pt x="304038" y="601218"/>
                </a:lnTo>
                <a:lnTo>
                  <a:pt x="292607" y="578358"/>
                </a:lnTo>
                <a:close/>
              </a:path>
              <a:path w="375919" h="750570">
                <a:moveTo>
                  <a:pt x="272795" y="538734"/>
                </a:moveTo>
                <a:lnTo>
                  <a:pt x="267462" y="541782"/>
                </a:lnTo>
                <a:lnTo>
                  <a:pt x="278892" y="564641"/>
                </a:lnTo>
                <a:lnTo>
                  <a:pt x="284225" y="561594"/>
                </a:lnTo>
                <a:lnTo>
                  <a:pt x="272795" y="538734"/>
                </a:lnTo>
                <a:close/>
              </a:path>
              <a:path w="375919" h="750570">
                <a:moveTo>
                  <a:pt x="252984" y="499110"/>
                </a:moveTo>
                <a:lnTo>
                  <a:pt x="247650" y="502158"/>
                </a:lnTo>
                <a:lnTo>
                  <a:pt x="259080" y="525017"/>
                </a:lnTo>
                <a:lnTo>
                  <a:pt x="264413" y="521970"/>
                </a:lnTo>
                <a:lnTo>
                  <a:pt x="252984" y="499110"/>
                </a:lnTo>
                <a:close/>
              </a:path>
              <a:path w="375919" h="750570">
                <a:moveTo>
                  <a:pt x="233172" y="459486"/>
                </a:moveTo>
                <a:lnTo>
                  <a:pt x="227837" y="462534"/>
                </a:lnTo>
                <a:lnTo>
                  <a:pt x="239268" y="484632"/>
                </a:lnTo>
                <a:lnTo>
                  <a:pt x="244601" y="482346"/>
                </a:lnTo>
                <a:lnTo>
                  <a:pt x="233172" y="459486"/>
                </a:lnTo>
                <a:close/>
              </a:path>
              <a:path w="375919" h="750570">
                <a:moveTo>
                  <a:pt x="213360" y="419862"/>
                </a:moveTo>
                <a:lnTo>
                  <a:pt x="208025" y="422148"/>
                </a:lnTo>
                <a:lnTo>
                  <a:pt x="218694" y="445008"/>
                </a:lnTo>
                <a:lnTo>
                  <a:pt x="224789" y="441960"/>
                </a:lnTo>
                <a:lnTo>
                  <a:pt x="213360" y="419862"/>
                </a:lnTo>
                <a:close/>
              </a:path>
              <a:path w="375919" h="750570">
                <a:moveTo>
                  <a:pt x="193548" y="379475"/>
                </a:moveTo>
                <a:lnTo>
                  <a:pt x="187451" y="382524"/>
                </a:lnTo>
                <a:lnTo>
                  <a:pt x="198881" y="405384"/>
                </a:lnTo>
                <a:lnTo>
                  <a:pt x="204978" y="402336"/>
                </a:lnTo>
                <a:lnTo>
                  <a:pt x="193548" y="379475"/>
                </a:lnTo>
                <a:close/>
              </a:path>
              <a:path w="375919" h="750570">
                <a:moveTo>
                  <a:pt x="173736" y="339851"/>
                </a:moveTo>
                <a:lnTo>
                  <a:pt x="167639" y="342900"/>
                </a:lnTo>
                <a:lnTo>
                  <a:pt x="179069" y="365760"/>
                </a:lnTo>
                <a:lnTo>
                  <a:pt x="185166" y="362712"/>
                </a:lnTo>
                <a:lnTo>
                  <a:pt x="173736" y="339851"/>
                </a:lnTo>
                <a:close/>
              </a:path>
              <a:path w="375919" h="750570">
                <a:moveTo>
                  <a:pt x="153924" y="300227"/>
                </a:moveTo>
                <a:lnTo>
                  <a:pt x="147828" y="303275"/>
                </a:lnTo>
                <a:lnTo>
                  <a:pt x="159257" y="326136"/>
                </a:lnTo>
                <a:lnTo>
                  <a:pt x="165354" y="323088"/>
                </a:lnTo>
                <a:lnTo>
                  <a:pt x="153924" y="300227"/>
                </a:lnTo>
                <a:close/>
              </a:path>
              <a:path w="375919" h="750570">
                <a:moveTo>
                  <a:pt x="134112" y="260603"/>
                </a:moveTo>
                <a:lnTo>
                  <a:pt x="128016" y="263651"/>
                </a:lnTo>
                <a:lnTo>
                  <a:pt x="139445" y="286512"/>
                </a:lnTo>
                <a:lnTo>
                  <a:pt x="145542" y="283463"/>
                </a:lnTo>
                <a:lnTo>
                  <a:pt x="134112" y="260603"/>
                </a:lnTo>
                <a:close/>
              </a:path>
              <a:path w="375919" h="750570">
                <a:moveTo>
                  <a:pt x="113537" y="220979"/>
                </a:moveTo>
                <a:lnTo>
                  <a:pt x="108204" y="224027"/>
                </a:lnTo>
                <a:lnTo>
                  <a:pt x="119634" y="246125"/>
                </a:lnTo>
                <a:lnTo>
                  <a:pt x="124968" y="243839"/>
                </a:lnTo>
                <a:lnTo>
                  <a:pt x="113537" y="220979"/>
                </a:lnTo>
                <a:close/>
              </a:path>
              <a:path w="375919" h="750570">
                <a:moveTo>
                  <a:pt x="93725" y="181356"/>
                </a:moveTo>
                <a:lnTo>
                  <a:pt x="88392" y="183641"/>
                </a:lnTo>
                <a:lnTo>
                  <a:pt x="99822" y="206501"/>
                </a:lnTo>
                <a:lnTo>
                  <a:pt x="105156" y="203453"/>
                </a:lnTo>
                <a:lnTo>
                  <a:pt x="93725" y="181356"/>
                </a:lnTo>
                <a:close/>
              </a:path>
              <a:path w="375919" h="750570">
                <a:moveTo>
                  <a:pt x="73913" y="140970"/>
                </a:moveTo>
                <a:lnTo>
                  <a:pt x="68580" y="144017"/>
                </a:lnTo>
                <a:lnTo>
                  <a:pt x="80010" y="166877"/>
                </a:lnTo>
                <a:lnTo>
                  <a:pt x="85343" y="163829"/>
                </a:lnTo>
                <a:lnTo>
                  <a:pt x="73913" y="140970"/>
                </a:lnTo>
                <a:close/>
              </a:path>
              <a:path w="375919" h="750570">
                <a:moveTo>
                  <a:pt x="54101" y="101346"/>
                </a:moveTo>
                <a:lnTo>
                  <a:pt x="48768" y="104394"/>
                </a:lnTo>
                <a:lnTo>
                  <a:pt x="60198" y="127253"/>
                </a:lnTo>
                <a:lnTo>
                  <a:pt x="65531" y="124206"/>
                </a:lnTo>
                <a:lnTo>
                  <a:pt x="54101" y="101346"/>
                </a:lnTo>
                <a:close/>
              </a:path>
              <a:path w="375919" h="750570">
                <a:moveTo>
                  <a:pt x="34289" y="61722"/>
                </a:moveTo>
                <a:lnTo>
                  <a:pt x="28956" y="64770"/>
                </a:lnTo>
                <a:lnTo>
                  <a:pt x="40386" y="87629"/>
                </a:lnTo>
                <a:lnTo>
                  <a:pt x="45719" y="84582"/>
                </a:lnTo>
                <a:lnTo>
                  <a:pt x="34289" y="61722"/>
                </a:lnTo>
                <a:close/>
              </a:path>
              <a:path w="375919" h="750570">
                <a:moveTo>
                  <a:pt x="19692" y="33044"/>
                </a:moveTo>
                <a:lnTo>
                  <a:pt x="14188" y="35735"/>
                </a:lnTo>
                <a:lnTo>
                  <a:pt x="19812" y="48006"/>
                </a:lnTo>
                <a:lnTo>
                  <a:pt x="25907" y="44958"/>
                </a:lnTo>
                <a:lnTo>
                  <a:pt x="19692" y="33044"/>
                </a:lnTo>
                <a:close/>
              </a:path>
              <a:path w="375919" h="750570">
                <a:moveTo>
                  <a:pt x="0" y="0"/>
                </a:moveTo>
                <a:lnTo>
                  <a:pt x="0" y="42672"/>
                </a:lnTo>
                <a:lnTo>
                  <a:pt x="14188" y="35735"/>
                </a:lnTo>
                <a:lnTo>
                  <a:pt x="11430" y="29717"/>
                </a:lnTo>
                <a:lnTo>
                  <a:pt x="16763" y="27432"/>
                </a:lnTo>
                <a:lnTo>
                  <a:pt x="31172" y="27432"/>
                </a:lnTo>
                <a:lnTo>
                  <a:pt x="34289" y="25908"/>
                </a:lnTo>
                <a:lnTo>
                  <a:pt x="0" y="0"/>
                </a:lnTo>
                <a:close/>
              </a:path>
              <a:path w="375919" h="750570">
                <a:moveTo>
                  <a:pt x="16763" y="27432"/>
                </a:moveTo>
                <a:lnTo>
                  <a:pt x="11430" y="29717"/>
                </a:lnTo>
                <a:lnTo>
                  <a:pt x="14188" y="35735"/>
                </a:lnTo>
                <a:lnTo>
                  <a:pt x="19692" y="33044"/>
                </a:lnTo>
                <a:lnTo>
                  <a:pt x="16763" y="27432"/>
                </a:lnTo>
                <a:close/>
              </a:path>
              <a:path w="375919" h="750570">
                <a:moveTo>
                  <a:pt x="31172" y="27432"/>
                </a:moveTo>
                <a:lnTo>
                  <a:pt x="16763" y="27432"/>
                </a:lnTo>
                <a:lnTo>
                  <a:pt x="19692" y="33044"/>
                </a:lnTo>
                <a:lnTo>
                  <a:pt x="31172" y="27432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842260" y="5882640"/>
            <a:ext cx="264795" cy="551180"/>
          </a:xfrm>
          <a:custGeom>
            <a:avLst/>
            <a:gdLst/>
            <a:ahLst/>
            <a:cxnLst/>
            <a:rect l="l" t="t" r="r" b="b"/>
            <a:pathLst>
              <a:path w="264794" h="551179">
                <a:moveTo>
                  <a:pt x="264413" y="550926"/>
                </a:moveTo>
                <a:lnTo>
                  <a:pt x="0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2988310" y="5949665"/>
            <a:ext cx="24193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13333" sz="1875" spc="-44" i="1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dirty="0" sz="850" spc="-30" i="1">
                <a:solidFill>
                  <a:srgbClr val="3333CC"/>
                </a:solidFill>
                <a:latin typeface="Tahoma"/>
                <a:cs typeface="Tahoma"/>
              </a:rPr>
              <a:t>11</a:t>
            </a:r>
            <a:endParaRPr sz="850">
              <a:latin typeface="Tahoma"/>
              <a:cs typeface="Tahoma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900933" y="5847588"/>
            <a:ext cx="273050" cy="575310"/>
          </a:xfrm>
          <a:custGeom>
            <a:avLst/>
            <a:gdLst/>
            <a:ahLst/>
            <a:cxnLst/>
            <a:rect l="l" t="t" r="r" b="b"/>
            <a:pathLst>
              <a:path w="273050" h="575310">
                <a:moveTo>
                  <a:pt x="252636" y="542045"/>
                </a:moveTo>
                <a:lnTo>
                  <a:pt x="238506" y="548639"/>
                </a:lnTo>
                <a:lnTo>
                  <a:pt x="272034" y="575310"/>
                </a:lnTo>
                <a:lnTo>
                  <a:pt x="272523" y="547877"/>
                </a:lnTo>
                <a:lnTo>
                  <a:pt x="255270" y="547877"/>
                </a:lnTo>
                <a:lnTo>
                  <a:pt x="252636" y="542045"/>
                </a:lnTo>
                <a:close/>
              </a:path>
              <a:path w="273050" h="575310">
                <a:moveTo>
                  <a:pt x="258585" y="539269"/>
                </a:moveTo>
                <a:lnTo>
                  <a:pt x="252636" y="542045"/>
                </a:lnTo>
                <a:lnTo>
                  <a:pt x="255270" y="547877"/>
                </a:lnTo>
                <a:lnTo>
                  <a:pt x="261366" y="544829"/>
                </a:lnTo>
                <a:lnTo>
                  <a:pt x="258585" y="539269"/>
                </a:lnTo>
                <a:close/>
              </a:path>
              <a:path w="273050" h="575310">
                <a:moveTo>
                  <a:pt x="272796" y="532638"/>
                </a:moveTo>
                <a:lnTo>
                  <a:pt x="258585" y="539269"/>
                </a:lnTo>
                <a:lnTo>
                  <a:pt x="261366" y="544829"/>
                </a:lnTo>
                <a:lnTo>
                  <a:pt x="255270" y="547877"/>
                </a:lnTo>
                <a:lnTo>
                  <a:pt x="272523" y="547877"/>
                </a:lnTo>
                <a:lnTo>
                  <a:pt x="272796" y="532638"/>
                </a:lnTo>
                <a:close/>
              </a:path>
              <a:path w="273050" h="575310">
                <a:moveTo>
                  <a:pt x="249936" y="521970"/>
                </a:moveTo>
                <a:lnTo>
                  <a:pt x="244602" y="524256"/>
                </a:lnTo>
                <a:lnTo>
                  <a:pt x="252636" y="542045"/>
                </a:lnTo>
                <a:lnTo>
                  <a:pt x="258585" y="539269"/>
                </a:lnTo>
                <a:lnTo>
                  <a:pt x="249936" y="521970"/>
                </a:lnTo>
                <a:close/>
              </a:path>
              <a:path w="273050" h="575310">
                <a:moveTo>
                  <a:pt x="230886" y="481584"/>
                </a:moveTo>
                <a:lnTo>
                  <a:pt x="225552" y="484632"/>
                </a:lnTo>
                <a:lnTo>
                  <a:pt x="236220" y="507491"/>
                </a:lnTo>
                <a:lnTo>
                  <a:pt x="242316" y="504444"/>
                </a:lnTo>
                <a:lnTo>
                  <a:pt x="230886" y="481584"/>
                </a:lnTo>
                <a:close/>
              </a:path>
              <a:path w="273050" h="575310">
                <a:moveTo>
                  <a:pt x="212598" y="441198"/>
                </a:moveTo>
                <a:lnTo>
                  <a:pt x="206502" y="444246"/>
                </a:lnTo>
                <a:lnTo>
                  <a:pt x="217170" y="467106"/>
                </a:lnTo>
                <a:lnTo>
                  <a:pt x="223266" y="464058"/>
                </a:lnTo>
                <a:lnTo>
                  <a:pt x="212598" y="441198"/>
                </a:lnTo>
                <a:close/>
              </a:path>
              <a:path w="273050" h="575310">
                <a:moveTo>
                  <a:pt x="193548" y="401574"/>
                </a:moveTo>
                <a:lnTo>
                  <a:pt x="187452" y="403860"/>
                </a:lnTo>
                <a:lnTo>
                  <a:pt x="198120" y="426720"/>
                </a:lnTo>
                <a:lnTo>
                  <a:pt x="204216" y="424434"/>
                </a:lnTo>
                <a:lnTo>
                  <a:pt x="193548" y="401574"/>
                </a:lnTo>
                <a:close/>
              </a:path>
              <a:path w="273050" h="575310">
                <a:moveTo>
                  <a:pt x="174498" y="361188"/>
                </a:moveTo>
                <a:lnTo>
                  <a:pt x="168402" y="363474"/>
                </a:lnTo>
                <a:lnTo>
                  <a:pt x="179832" y="386334"/>
                </a:lnTo>
                <a:lnTo>
                  <a:pt x="185166" y="384048"/>
                </a:lnTo>
                <a:lnTo>
                  <a:pt x="174498" y="361188"/>
                </a:lnTo>
                <a:close/>
              </a:path>
              <a:path w="273050" h="575310">
                <a:moveTo>
                  <a:pt x="155448" y="320801"/>
                </a:moveTo>
                <a:lnTo>
                  <a:pt x="150114" y="323850"/>
                </a:lnTo>
                <a:lnTo>
                  <a:pt x="160782" y="346710"/>
                </a:lnTo>
                <a:lnTo>
                  <a:pt x="166116" y="343662"/>
                </a:lnTo>
                <a:lnTo>
                  <a:pt x="155448" y="320801"/>
                </a:lnTo>
                <a:close/>
              </a:path>
              <a:path w="273050" h="575310">
                <a:moveTo>
                  <a:pt x="136398" y="280415"/>
                </a:moveTo>
                <a:lnTo>
                  <a:pt x="131064" y="283463"/>
                </a:lnTo>
                <a:lnTo>
                  <a:pt x="141732" y="306324"/>
                </a:lnTo>
                <a:lnTo>
                  <a:pt x="147066" y="303275"/>
                </a:lnTo>
                <a:lnTo>
                  <a:pt x="136398" y="280415"/>
                </a:lnTo>
                <a:close/>
              </a:path>
              <a:path w="273050" h="575310">
                <a:moveTo>
                  <a:pt x="117348" y="240029"/>
                </a:moveTo>
                <a:lnTo>
                  <a:pt x="112014" y="243077"/>
                </a:lnTo>
                <a:lnTo>
                  <a:pt x="122682" y="265938"/>
                </a:lnTo>
                <a:lnTo>
                  <a:pt x="128778" y="263651"/>
                </a:lnTo>
                <a:lnTo>
                  <a:pt x="117348" y="240029"/>
                </a:lnTo>
                <a:close/>
              </a:path>
              <a:path w="273050" h="575310">
                <a:moveTo>
                  <a:pt x="98298" y="200406"/>
                </a:moveTo>
                <a:lnTo>
                  <a:pt x="92964" y="202691"/>
                </a:lnTo>
                <a:lnTo>
                  <a:pt x="103632" y="225551"/>
                </a:lnTo>
                <a:lnTo>
                  <a:pt x="109728" y="223265"/>
                </a:lnTo>
                <a:lnTo>
                  <a:pt x="98298" y="200406"/>
                </a:lnTo>
                <a:close/>
              </a:path>
              <a:path w="273050" h="575310">
                <a:moveTo>
                  <a:pt x="80010" y="160020"/>
                </a:moveTo>
                <a:lnTo>
                  <a:pt x="73914" y="162306"/>
                </a:lnTo>
                <a:lnTo>
                  <a:pt x="84582" y="185927"/>
                </a:lnTo>
                <a:lnTo>
                  <a:pt x="90678" y="182879"/>
                </a:lnTo>
                <a:lnTo>
                  <a:pt x="80010" y="160020"/>
                </a:lnTo>
                <a:close/>
              </a:path>
              <a:path w="273050" h="575310">
                <a:moveTo>
                  <a:pt x="60960" y="119634"/>
                </a:moveTo>
                <a:lnTo>
                  <a:pt x="54864" y="122682"/>
                </a:lnTo>
                <a:lnTo>
                  <a:pt x="65532" y="145541"/>
                </a:lnTo>
                <a:lnTo>
                  <a:pt x="71628" y="142494"/>
                </a:lnTo>
                <a:lnTo>
                  <a:pt x="60960" y="119634"/>
                </a:lnTo>
                <a:close/>
              </a:path>
              <a:path w="273050" h="575310">
                <a:moveTo>
                  <a:pt x="41910" y="79248"/>
                </a:moveTo>
                <a:lnTo>
                  <a:pt x="35814" y="82296"/>
                </a:lnTo>
                <a:lnTo>
                  <a:pt x="47243" y="105156"/>
                </a:lnTo>
                <a:lnTo>
                  <a:pt x="52578" y="102870"/>
                </a:lnTo>
                <a:lnTo>
                  <a:pt x="41910" y="79248"/>
                </a:lnTo>
                <a:close/>
              </a:path>
              <a:path w="273050" h="575310">
                <a:moveTo>
                  <a:pt x="22860" y="39624"/>
                </a:moveTo>
                <a:lnTo>
                  <a:pt x="17526" y="41910"/>
                </a:lnTo>
                <a:lnTo>
                  <a:pt x="28193" y="64770"/>
                </a:lnTo>
                <a:lnTo>
                  <a:pt x="33528" y="62484"/>
                </a:lnTo>
                <a:lnTo>
                  <a:pt x="22860" y="39624"/>
                </a:lnTo>
                <a:close/>
              </a:path>
              <a:path w="273050" h="575310">
                <a:moveTo>
                  <a:pt x="762" y="0"/>
                </a:moveTo>
                <a:lnTo>
                  <a:pt x="0" y="42672"/>
                </a:lnTo>
                <a:lnTo>
                  <a:pt x="34290" y="26670"/>
                </a:lnTo>
                <a:lnTo>
                  <a:pt x="76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203704" y="5971032"/>
            <a:ext cx="352425" cy="732790"/>
          </a:xfrm>
          <a:custGeom>
            <a:avLst/>
            <a:gdLst/>
            <a:ahLst/>
            <a:cxnLst/>
            <a:rect l="l" t="t" r="r" b="b"/>
            <a:pathLst>
              <a:path w="352425" h="732790">
                <a:moveTo>
                  <a:pt x="352044" y="732281"/>
                </a:moveTo>
                <a:lnTo>
                  <a:pt x="0" y="0"/>
                </a:lnTo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2423160" y="6022055"/>
            <a:ext cx="8001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490216" y="6114112"/>
            <a:ext cx="6858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266950" y="5929884"/>
            <a:ext cx="349885" cy="749935"/>
          </a:xfrm>
          <a:custGeom>
            <a:avLst/>
            <a:gdLst/>
            <a:ahLst/>
            <a:cxnLst/>
            <a:rect l="l" t="t" r="r" b="b"/>
            <a:pathLst>
              <a:path w="349885" h="749934">
                <a:moveTo>
                  <a:pt x="329526" y="716577"/>
                </a:moveTo>
                <a:lnTo>
                  <a:pt x="315468" y="723138"/>
                </a:lnTo>
                <a:lnTo>
                  <a:pt x="348233" y="749807"/>
                </a:lnTo>
                <a:lnTo>
                  <a:pt x="349213" y="722376"/>
                </a:lnTo>
                <a:lnTo>
                  <a:pt x="332231" y="722376"/>
                </a:lnTo>
                <a:lnTo>
                  <a:pt x="329526" y="716577"/>
                </a:lnTo>
                <a:close/>
              </a:path>
              <a:path w="349885" h="749934">
                <a:moveTo>
                  <a:pt x="335699" y="713696"/>
                </a:moveTo>
                <a:lnTo>
                  <a:pt x="329526" y="716577"/>
                </a:lnTo>
                <a:lnTo>
                  <a:pt x="332231" y="722376"/>
                </a:lnTo>
                <a:lnTo>
                  <a:pt x="338327" y="719327"/>
                </a:lnTo>
                <a:lnTo>
                  <a:pt x="335699" y="713696"/>
                </a:lnTo>
                <a:close/>
              </a:path>
              <a:path w="349885" h="749934">
                <a:moveTo>
                  <a:pt x="349757" y="707136"/>
                </a:moveTo>
                <a:lnTo>
                  <a:pt x="335699" y="713696"/>
                </a:lnTo>
                <a:lnTo>
                  <a:pt x="338327" y="719327"/>
                </a:lnTo>
                <a:lnTo>
                  <a:pt x="332231" y="722376"/>
                </a:lnTo>
                <a:lnTo>
                  <a:pt x="349213" y="722376"/>
                </a:lnTo>
                <a:lnTo>
                  <a:pt x="349757" y="707136"/>
                </a:lnTo>
                <a:close/>
              </a:path>
              <a:path w="349885" h="749934">
                <a:moveTo>
                  <a:pt x="327660" y="696467"/>
                </a:moveTo>
                <a:lnTo>
                  <a:pt x="321563" y="699515"/>
                </a:lnTo>
                <a:lnTo>
                  <a:pt x="329526" y="716577"/>
                </a:lnTo>
                <a:lnTo>
                  <a:pt x="335699" y="713696"/>
                </a:lnTo>
                <a:lnTo>
                  <a:pt x="327660" y="696467"/>
                </a:lnTo>
                <a:close/>
              </a:path>
              <a:path w="349885" h="749934">
                <a:moveTo>
                  <a:pt x="308610" y="656081"/>
                </a:moveTo>
                <a:lnTo>
                  <a:pt x="303275" y="659129"/>
                </a:lnTo>
                <a:lnTo>
                  <a:pt x="313944" y="681989"/>
                </a:lnTo>
                <a:lnTo>
                  <a:pt x="319277" y="678941"/>
                </a:lnTo>
                <a:lnTo>
                  <a:pt x="308610" y="656081"/>
                </a:lnTo>
                <a:close/>
              </a:path>
              <a:path w="349885" h="749934">
                <a:moveTo>
                  <a:pt x="290322" y="615695"/>
                </a:moveTo>
                <a:lnTo>
                  <a:pt x="284225" y="618743"/>
                </a:lnTo>
                <a:lnTo>
                  <a:pt x="294894" y="641603"/>
                </a:lnTo>
                <a:lnTo>
                  <a:pt x="300989" y="639317"/>
                </a:lnTo>
                <a:lnTo>
                  <a:pt x="290322" y="615695"/>
                </a:lnTo>
                <a:close/>
              </a:path>
              <a:path w="349885" h="749934">
                <a:moveTo>
                  <a:pt x="271272" y="575310"/>
                </a:moveTo>
                <a:lnTo>
                  <a:pt x="265938" y="578357"/>
                </a:lnTo>
                <a:lnTo>
                  <a:pt x="276606" y="601217"/>
                </a:lnTo>
                <a:lnTo>
                  <a:pt x="281939" y="598931"/>
                </a:lnTo>
                <a:lnTo>
                  <a:pt x="271272" y="575310"/>
                </a:lnTo>
                <a:close/>
              </a:path>
              <a:path w="349885" h="749934">
                <a:moveTo>
                  <a:pt x="252983" y="534924"/>
                </a:moveTo>
                <a:lnTo>
                  <a:pt x="246887" y="537971"/>
                </a:lnTo>
                <a:lnTo>
                  <a:pt x="257556" y="560831"/>
                </a:lnTo>
                <a:lnTo>
                  <a:pt x="263651" y="558545"/>
                </a:lnTo>
                <a:lnTo>
                  <a:pt x="252983" y="534924"/>
                </a:lnTo>
                <a:close/>
              </a:path>
              <a:path w="349885" h="749934">
                <a:moveTo>
                  <a:pt x="233933" y="494538"/>
                </a:moveTo>
                <a:lnTo>
                  <a:pt x="228600" y="497586"/>
                </a:lnTo>
                <a:lnTo>
                  <a:pt x="239268" y="520445"/>
                </a:lnTo>
                <a:lnTo>
                  <a:pt x="244601" y="518160"/>
                </a:lnTo>
                <a:lnTo>
                  <a:pt x="233933" y="494538"/>
                </a:lnTo>
                <a:close/>
              </a:path>
              <a:path w="349885" h="749934">
                <a:moveTo>
                  <a:pt x="215645" y="454913"/>
                </a:moveTo>
                <a:lnTo>
                  <a:pt x="209550" y="457200"/>
                </a:lnTo>
                <a:lnTo>
                  <a:pt x="220218" y="480060"/>
                </a:lnTo>
                <a:lnTo>
                  <a:pt x="226313" y="477774"/>
                </a:lnTo>
                <a:lnTo>
                  <a:pt x="215645" y="454913"/>
                </a:lnTo>
                <a:close/>
              </a:path>
              <a:path w="349885" h="749934">
                <a:moveTo>
                  <a:pt x="196595" y="414527"/>
                </a:moveTo>
                <a:lnTo>
                  <a:pt x="191262" y="416813"/>
                </a:lnTo>
                <a:lnTo>
                  <a:pt x="201930" y="439674"/>
                </a:lnTo>
                <a:lnTo>
                  <a:pt x="207263" y="437388"/>
                </a:lnTo>
                <a:lnTo>
                  <a:pt x="196595" y="414527"/>
                </a:lnTo>
                <a:close/>
              </a:path>
              <a:path w="349885" h="749934">
                <a:moveTo>
                  <a:pt x="178307" y="374141"/>
                </a:moveTo>
                <a:lnTo>
                  <a:pt x="172212" y="376427"/>
                </a:lnTo>
                <a:lnTo>
                  <a:pt x="182880" y="399288"/>
                </a:lnTo>
                <a:lnTo>
                  <a:pt x="188975" y="397001"/>
                </a:lnTo>
                <a:lnTo>
                  <a:pt x="178307" y="374141"/>
                </a:lnTo>
                <a:close/>
              </a:path>
              <a:path w="349885" h="749934">
                <a:moveTo>
                  <a:pt x="159257" y="333755"/>
                </a:moveTo>
                <a:lnTo>
                  <a:pt x="153924" y="336041"/>
                </a:lnTo>
                <a:lnTo>
                  <a:pt x="164592" y="358901"/>
                </a:lnTo>
                <a:lnTo>
                  <a:pt x="169925" y="356615"/>
                </a:lnTo>
                <a:lnTo>
                  <a:pt x="159257" y="333755"/>
                </a:lnTo>
                <a:close/>
              </a:path>
              <a:path w="349885" h="749934">
                <a:moveTo>
                  <a:pt x="140969" y="293369"/>
                </a:moveTo>
                <a:lnTo>
                  <a:pt x="134874" y="295655"/>
                </a:lnTo>
                <a:lnTo>
                  <a:pt x="145542" y="318515"/>
                </a:lnTo>
                <a:lnTo>
                  <a:pt x="151637" y="316229"/>
                </a:lnTo>
                <a:lnTo>
                  <a:pt x="140969" y="293369"/>
                </a:lnTo>
                <a:close/>
              </a:path>
              <a:path w="349885" h="749934">
                <a:moveTo>
                  <a:pt x="121919" y="252983"/>
                </a:moveTo>
                <a:lnTo>
                  <a:pt x="116586" y="255269"/>
                </a:lnTo>
                <a:lnTo>
                  <a:pt x="127254" y="278891"/>
                </a:lnTo>
                <a:lnTo>
                  <a:pt x="132587" y="275843"/>
                </a:lnTo>
                <a:lnTo>
                  <a:pt x="121919" y="252983"/>
                </a:lnTo>
                <a:close/>
              </a:path>
              <a:path w="349885" h="749934">
                <a:moveTo>
                  <a:pt x="103631" y="212598"/>
                </a:moveTo>
                <a:lnTo>
                  <a:pt x="97536" y="214883"/>
                </a:lnTo>
                <a:lnTo>
                  <a:pt x="108204" y="238505"/>
                </a:lnTo>
                <a:lnTo>
                  <a:pt x="114300" y="235457"/>
                </a:lnTo>
                <a:lnTo>
                  <a:pt x="103631" y="212598"/>
                </a:lnTo>
                <a:close/>
              </a:path>
              <a:path w="349885" h="749934">
                <a:moveTo>
                  <a:pt x="84581" y="172212"/>
                </a:moveTo>
                <a:lnTo>
                  <a:pt x="79248" y="174498"/>
                </a:lnTo>
                <a:lnTo>
                  <a:pt x="89916" y="198119"/>
                </a:lnTo>
                <a:lnTo>
                  <a:pt x="95250" y="195071"/>
                </a:lnTo>
                <a:lnTo>
                  <a:pt x="84581" y="172212"/>
                </a:lnTo>
                <a:close/>
              </a:path>
              <a:path w="349885" h="749934">
                <a:moveTo>
                  <a:pt x="66293" y="131825"/>
                </a:moveTo>
                <a:lnTo>
                  <a:pt x="60198" y="134112"/>
                </a:lnTo>
                <a:lnTo>
                  <a:pt x="70866" y="157733"/>
                </a:lnTo>
                <a:lnTo>
                  <a:pt x="76962" y="154686"/>
                </a:lnTo>
                <a:lnTo>
                  <a:pt x="66293" y="131825"/>
                </a:lnTo>
                <a:close/>
              </a:path>
              <a:path w="349885" h="749934">
                <a:moveTo>
                  <a:pt x="47243" y="91439"/>
                </a:moveTo>
                <a:lnTo>
                  <a:pt x="41910" y="93725"/>
                </a:lnTo>
                <a:lnTo>
                  <a:pt x="52577" y="117348"/>
                </a:lnTo>
                <a:lnTo>
                  <a:pt x="57912" y="114300"/>
                </a:lnTo>
                <a:lnTo>
                  <a:pt x="47243" y="91439"/>
                </a:lnTo>
                <a:close/>
              </a:path>
              <a:path w="349885" h="749934">
                <a:moveTo>
                  <a:pt x="28956" y="51053"/>
                </a:moveTo>
                <a:lnTo>
                  <a:pt x="22860" y="54101"/>
                </a:lnTo>
                <a:lnTo>
                  <a:pt x="33527" y="76962"/>
                </a:lnTo>
                <a:lnTo>
                  <a:pt x="39624" y="73913"/>
                </a:lnTo>
                <a:lnTo>
                  <a:pt x="28956" y="51053"/>
                </a:lnTo>
                <a:close/>
              </a:path>
              <a:path w="349885" h="749934">
                <a:moveTo>
                  <a:pt x="1524" y="0"/>
                </a:moveTo>
                <a:lnTo>
                  <a:pt x="0" y="42671"/>
                </a:lnTo>
                <a:lnTo>
                  <a:pt x="14921" y="35859"/>
                </a:lnTo>
                <a:lnTo>
                  <a:pt x="12192" y="29717"/>
                </a:lnTo>
                <a:lnTo>
                  <a:pt x="17525" y="27431"/>
                </a:lnTo>
                <a:lnTo>
                  <a:pt x="33382" y="27431"/>
                </a:lnTo>
                <a:lnTo>
                  <a:pt x="35051" y="26669"/>
                </a:lnTo>
                <a:lnTo>
                  <a:pt x="1524" y="0"/>
                </a:lnTo>
                <a:close/>
              </a:path>
              <a:path w="349885" h="749934">
                <a:moveTo>
                  <a:pt x="20472" y="33325"/>
                </a:moveTo>
                <a:lnTo>
                  <a:pt x="14921" y="35859"/>
                </a:lnTo>
                <a:lnTo>
                  <a:pt x="15239" y="36575"/>
                </a:lnTo>
                <a:lnTo>
                  <a:pt x="20574" y="33527"/>
                </a:lnTo>
                <a:lnTo>
                  <a:pt x="20472" y="33325"/>
                </a:lnTo>
                <a:close/>
              </a:path>
              <a:path w="349885" h="749934">
                <a:moveTo>
                  <a:pt x="17525" y="27431"/>
                </a:moveTo>
                <a:lnTo>
                  <a:pt x="12192" y="29717"/>
                </a:lnTo>
                <a:lnTo>
                  <a:pt x="14921" y="35859"/>
                </a:lnTo>
                <a:lnTo>
                  <a:pt x="20472" y="33325"/>
                </a:lnTo>
                <a:lnTo>
                  <a:pt x="17525" y="27431"/>
                </a:lnTo>
                <a:close/>
              </a:path>
              <a:path w="349885" h="749934">
                <a:moveTo>
                  <a:pt x="33382" y="27431"/>
                </a:moveTo>
                <a:lnTo>
                  <a:pt x="17525" y="27431"/>
                </a:lnTo>
                <a:lnTo>
                  <a:pt x="20472" y="33325"/>
                </a:lnTo>
                <a:lnTo>
                  <a:pt x="33382" y="27431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777489" y="6268973"/>
            <a:ext cx="2967355" cy="874394"/>
          </a:xfrm>
          <a:custGeom>
            <a:avLst/>
            <a:gdLst/>
            <a:ahLst/>
            <a:cxnLst/>
            <a:rect l="l" t="t" r="r" b="b"/>
            <a:pathLst>
              <a:path w="2967354" h="874395">
                <a:moveTo>
                  <a:pt x="0" y="874013"/>
                </a:moveTo>
                <a:lnTo>
                  <a:pt x="2967228" y="874013"/>
                </a:lnTo>
                <a:lnTo>
                  <a:pt x="2967228" y="0"/>
                </a:lnTo>
                <a:lnTo>
                  <a:pt x="0" y="0"/>
                </a:lnTo>
                <a:lnTo>
                  <a:pt x="0" y="874013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778251" y="6268973"/>
            <a:ext cx="2967355" cy="874394"/>
          </a:xfrm>
          <a:custGeom>
            <a:avLst/>
            <a:gdLst/>
            <a:ahLst/>
            <a:cxnLst/>
            <a:rect l="l" t="t" r="r" b="b"/>
            <a:pathLst>
              <a:path w="2967354" h="874395">
                <a:moveTo>
                  <a:pt x="2967228" y="0"/>
                </a:moveTo>
                <a:lnTo>
                  <a:pt x="0" y="0"/>
                </a:lnTo>
                <a:lnTo>
                  <a:pt x="0" y="874013"/>
                </a:lnTo>
                <a:lnTo>
                  <a:pt x="2967228" y="874013"/>
                </a:lnTo>
                <a:lnTo>
                  <a:pt x="2967228" y="0"/>
                </a:lnTo>
                <a:close/>
              </a:path>
            </a:pathLst>
          </a:custGeom>
          <a:ln w="6349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2788920" y="6271990"/>
            <a:ext cx="3173730" cy="8572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ts val="1470"/>
              </a:lnSpc>
              <a:spcBef>
                <a:spcPts val="114"/>
              </a:spcBef>
            </a:pPr>
            <a:r>
              <a:rPr dirty="0" sz="1200" spc="-5">
                <a:latin typeface="Tahoma"/>
                <a:cs typeface="Tahoma"/>
              </a:rPr>
              <a:t>Our original (noiseless data) QP had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m+1</a:t>
            </a:r>
            <a:endParaRPr sz="1250">
              <a:latin typeface="Tahoma"/>
              <a:cs typeface="Tahoma"/>
            </a:endParaRPr>
          </a:p>
          <a:p>
            <a:pPr marL="209550">
              <a:lnSpc>
                <a:spcPts val="1470"/>
              </a:lnSpc>
              <a:tabLst>
                <a:tab pos="2986405" algn="l"/>
              </a:tabLst>
            </a:pPr>
            <a:r>
              <a:rPr dirty="0" sz="1200" spc="-5">
                <a:latin typeface="Tahoma"/>
                <a:cs typeface="Tahoma"/>
              </a:rPr>
              <a:t>variables: </a:t>
            </a:r>
            <a:r>
              <a:rPr dirty="0" sz="1250" spc="-30" i="1">
                <a:latin typeface="Tahoma"/>
                <a:cs typeface="Tahoma"/>
              </a:rPr>
              <a:t>w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sz="1250" spc="-30" i="1">
                <a:latin typeface="Tahoma"/>
                <a:cs typeface="Tahoma"/>
              </a:rPr>
              <a:t>, w</a:t>
            </a:r>
            <a:r>
              <a:rPr dirty="0" baseline="-19607" sz="1275" spc="-44" i="1">
                <a:latin typeface="Tahoma"/>
                <a:cs typeface="Tahoma"/>
              </a:rPr>
              <a:t>2</a:t>
            </a:r>
            <a:r>
              <a:rPr dirty="0" sz="1250" spc="-30" i="1">
                <a:latin typeface="Tahoma"/>
                <a:cs typeface="Tahoma"/>
              </a:rPr>
              <a:t>, </a:t>
            </a:r>
            <a:r>
              <a:rPr dirty="0" sz="1250" spc="-45" i="1">
                <a:latin typeface="Tahoma"/>
                <a:cs typeface="Tahoma"/>
              </a:rPr>
              <a:t>… </a:t>
            </a: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m</a:t>
            </a:r>
            <a:r>
              <a:rPr dirty="0" sz="1250" spc="-35" i="1">
                <a:latin typeface="Tahoma"/>
                <a:cs typeface="Tahoma"/>
              </a:rPr>
              <a:t>,</a:t>
            </a:r>
            <a:r>
              <a:rPr dirty="0" sz="1250" spc="90" i="1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and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b.	</a:t>
            </a:r>
            <a:r>
              <a:rPr dirty="0" baseline="-46296" sz="1800" spc="-7">
                <a:latin typeface="Tahoma"/>
                <a:cs typeface="Tahoma"/>
              </a:rPr>
              <a:t>th</a:t>
            </a:r>
            <a:endParaRPr baseline="-46296" sz="1800">
              <a:latin typeface="Tahoma"/>
              <a:cs typeface="Tahoma"/>
            </a:endParaRPr>
          </a:p>
          <a:p>
            <a:pPr marL="38100">
              <a:lnSpc>
                <a:spcPts val="1465"/>
              </a:lnSpc>
              <a:spcBef>
                <a:spcPts val="655"/>
              </a:spcBef>
            </a:pPr>
            <a:r>
              <a:rPr dirty="0" sz="1200" spc="-5">
                <a:latin typeface="Tahoma"/>
                <a:cs typeface="Tahoma"/>
              </a:rPr>
              <a:t>Our new (noisy data) QP has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m+1+R</a:t>
            </a:r>
            <a:endParaRPr sz="1250">
              <a:latin typeface="Tahoma"/>
              <a:cs typeface="Tahoma"/>
            </a:endParaRPr>
          </a:p>
          <a:p>
            <a:pPr marL="209550">
              <a:lnSpc>
                <a:spcPts val="1465"/>
              </a:lnSpc>
            </a:pPr>
            <a:r>
              <a:rPr dirty="0" sz="1200" spc="-5">
                <a:latin typeface="Tahoma"/>
                <a:cs typeface="Tahoma"/>
              </a:rPr>
              <a:t>variables: </a:t>
            </a:r>
            <a:r>
              <a:rPr dirty="0" sz="1250" spc="-30" i="1">
                <a:latin typeface="Tahoma"/>
                <a:cs typeface="Tahoma"/>
              </a:rPr>
              <a:t>w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sz="1250" spc="-30" i="1">
                <a:latin typeface="Tahoma"/>
                <a:cs typeface="Tahoma"/>
              </a:rPr>
              <a:t>, w</a:t>
            </a:r>
            <a:r>
              <a:rPr dirty="0" baseline="-19607" sz="1275" spc="-44" i="1">
                <a:latin typeface="Tahoma"/>
                <a:cs typeface="Tahoma"/>
              </a:rPr>
              <a:t>2</a:t>
            </a:r>
            <a:r>
              <a:rPr dirty="0" sz="1250" spc="-30" i="1">
                <a:latin typeface="Tahoma"/>
                <a:cs typeface="Tahoma"/>
              </a:rPr>
              <a:t>, </a:t>
            </a:r>
            <a:r>
              <a:rPr dirty="0" sz="1250" spc="-45" i="1">
                <a:latin typeface="Tahoma"/>
                <a:cs typeface="Tahoma"/>
              </a:rPr>
              <a:t>… </a:t>
            </a: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m</a:t>
            </a:r>
            <a:r>
              <a:rPr dirty="0" sz="1250" spc="-35" i="1">
                <a:latin typeface="Tahoma"/>
                <a:cs typeface="Tahoma"/>
              </a:rPr>
              <a:t>, </a:t>
            </a:r>
            <a:r>
              <a:rPr dirty="0" sz="1250" spc="-25" i="1">
                <a:latin typeface="Tahoma"/>
                <a:cs typeface="Tahoma"/>
              </a:rPr>
              <a:t>b, </a:t>
            </a:r>
            <a:r>
              <a:rPr dirty="0" sz="1250" spc="-25" i="1">
                <a:latin typeface="Symbol"/>
                <a:cs typeface="Symbol"/>
              </a:rPr>
              <a:t></a:t>
            </a:r>
            <a:r>
              <a:rPr dirty="0" baseline="-19607" sz="1275" spc="-37" i="1">
                <a:latin typeface="Tahoma"/>
                <a:cs typeface="Tahoma"/>
              </a:rPr>
              <a:t>k </a:t>
            </a:r>
            <a:r>
              <a:rPr dirty="0" sz="1250" spc="-20" i="1">
                <a:latin typeface="Tahoma"/>
                <a:cs typeface="Tahoma"/>
              </a:rPr>
              <a:t>, </a:t>
            </a:r>
            <a:r>
              <a:rPr dirty="0" sz="1250" spc="-30" i="1">
                <a:latin typeface="Symbol"/>
                <a:cs typeface="Symbol"/>
              </a:rPr>
              <a:t></a:t>
            </a:r>
            <a:r>
              <a:rPr dirty="0" baseline="-19607" sz="1275" spc="-44" i="1">
                <a:latin typeface="Tahoma"/>
                <a:cs typeface="Tahoma"/>
              </a:rPr>
              <a:t>1 </a:t>
            </a:r>
            <a:r>
              <a:rPr dirty="0" sz="1250" spc="-30" i="1">
                <a:latin typeface="Tahoma"/>
                <a:cs typeface="Tahoma"/>
              </a:rPr>
              <a:t>,…</a:t>
            </a:r>
            <a:r>
              <a:rPr dirty="0" sz="1250" spc="90" i="1">
                <a:latin typeface="Tahoma"/>
                <a:cs typeface="Tahoma"/>
              </a:rPr>
              <a:t> </a:t>
            </a:r>
            <a:r>
              <a:rPr dirty="0" sz="1250" spc="-30" i="1">
                <a:latin typeface="Symbol"/>
                <a:cs typeface="Symbol"/>
              </a:rPr>
              <a:t></a:t>
            </a:r>
            <a:r>
              <a:rPr dirty="0" baseline="-19607" sz="1275" spc="-44" i="1">
                <a:latin typeface="Tahoma"/>
                <a:cs typeface="Tahoma"/>
              </a:rPr>
              <a:t>R</a:t>
            </a:r>
            <a:endParaRPr baseline="-19607" sz="1275">
              <a:latin typeface="Tahoma"/>
              <a:cs typeface="Tahoma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490465" y="5591555"/>
            <a:ext cx="932180" cy="742950"/>
          </a:xfrm>
          <a:custGeom>
            <a:avLst/>
            <a:gdLst/>
            <a:ahLst/>
            <a:cxnLst/>
            <a:rect l="l" t="t" r="r" b="b"/>
            <a:pathLst>
              <a:path w="932179" h="742950">
                <a:moveTo>
                  <a:pt x="776478" y="363474"/>
                </a:moveTo>
                <a:lnTo>
                  <a:pt x="543306" y="363474"/>
                </a:lnTo>
                <a:lnTo>
                  <a:pt x="896112" y="742950"/>
                </a:lnTo>
                <a:lnTo>
                  <a:pt x="776478" y="363474"/>
                </a:lnTo>
                <a:close/>
              </a:path>
              <a:path w="932179" h="742950">
                <a:moveTo>
                  <a:pt x="931926" y="0"/>
                </a:moveTo>
                <a:lnTo>
                  <a:pt x="0" y="0"/>
                </a:lnTo>
                <a:lnTo>
                  <a:pt x="0" y="363474"/>
                </a:lnTo>
                <a:lnTo>
                  <a:pt x="931926" y="363474"/>
                </a:lnTo>
                <a:lnTo>
                  <a:pt x="931926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90465" y="5591555"/>
            <a:ext cx="932180" cy="742950"/>
          </a:xfrm>
          <a:custGeom>
            <a:avLst/>
            <a:gdLst/>
            <a:ahLst/>
            <a:cxnLst/>
            <a:rect l="l" t="t" r="r" b="b"/>
            <a:pathLst>
              <a:path w="932179" h="742950">
                <a:moveTo>
                  <a:pt x="0" y="0"/>
                </a:moveTo>
                <a:lnTo>
                  <a:pt x="0" y="363474"/>
                </a:lnTo>
                <a:lnTo>
                  <a:pt x="543306" y="363474"/>
                </a:lnTo>
                <a:lnTo>
                  <a:pt x="896112" y="742950"/>
                </a:lnTo>
                <a:lnTo>
                  <a:pt x="776478" y="363474"/>
                </a:lnTo>
                <a:lnTo>
                  <a:pt x="931926" y="363474"/>
                </a:lnTo>
                <a:lnTo>
                  <a:pt x="931926" y="0"/>
                </a:lnTo>
                <a:lnTo>
                  <a:pt x="543306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1925320" y="5472938"/>
            <a:ext cx="3858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Learning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Maximum </a:t>
            </a:r>
            <a:r>
              <a:rPr dirty="0" sz="1800" spc="-135">
                <a:solidFill>
                  <a:srgbClr val="006500"/>
                </a:solidFill>
                <a:latin typeface="Tahoma"/>
                <a:cs typeface="Tahoma"/>
              </a:rPr>
              <a:t>Margin</a:t>
            </a:r>
            <a:r>
              <a:rPr dirty="0" baseline="-13227" sz="1575" spc="-202" i="1">
                <a:latin typeface="Tahoma"/>
                <a:cs typeface="Tahoma"/>
              </a:rPr>
              <a:t>m</a:t>
            </a:r>
            <a:r>
              <a:rPr dirty="0" sz="1800" spc="-135">
                <a:solidFill>
                  <a:srgbClr val="006500"/>
                </a:solidFill>
                <a:latin typeface="Tahoma"/>
                <a:cs typeface="Tahoma"/>
              </a:rPr>
              <a:t>w</a:t>
            </a:r>
            <a:r>
              <a:rPr dirty="0" baseline="-13888" sz="1500" spc="-202">
                <a:latin typeface="Tahoma"/>
                <a:cs typeface="Tahoma"/>
              </a:rPr>
              <a:t>= </a:t>
            </a:r>
            <a:r>
              <a:rPr dirty="0" sz="1800" spc="-280">
                <a:solidFill>
                  <a:srgbClr val="006500"/>
                </a:solidFill>
                <a:latin typeface="Tahoma"/>
                <a:cs typeface="Tahoma"/>
              </a:rPr>
              <a:t>i</a:t>
            </a:r>
            <a:r>
              <a:rPr dirty="0" baseline="-13888" sz="1500" spc="-419">
                <a:latin typeface="Tahoma"/>
                <a:cs typeface="Tahoma"/>
              </a:rPr>
              <a:t>#</a:t>
            </a:r>
            <a:r>
              <a:rPr dirty="0" sz="1800" spc="-280">
                <a:solidFill>
                  <a:srgbClr val="006500"/>
                </a:solidFill>
                <a:latin typeface="Tahoma"/>
                <a:cs typeface="Tahoma"/>
              </a:rPr>
              <a:t>th</a:t>
            </a:r>
            <a:r>
              <a:rPr dirty="0" baseline="-13888" sz="1500" spc="-419">
                <a:latin typeface="Tahoma"/>
                <a:cs typeface="Tahoma"/>
              </a:rPr>
              <a:t>inpu</a:t>
            </a:r>
            <a:r>
              <a:rPr dirty="0" sz="1800" spc="-280">
                <a:solidFill>
                  <a:srgbClr val="006500"/>
                </a:solidFill>
                <a:latin typeface="Tahoma"/>
                <a:cs typeface="Tahoma"/>
              </a:rPr>
              <a:t>N</a:t>
            </a:r>
            <a:r>
              <a:rPr dirty="0" baseline="-13888" sz="1500" spc="-419">
                <a:latin typeface="Tahoma"/>
                <a:cs typeface="Tahoma"/>
              </a:rPr>
              <a:t>t</a:t>
            </a:r>
            <a:r>
              <a:rPr dirty="0" baseline="-13888" sz="1500" spc="-412"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oise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918711" y="5745244"/>
            <a:ext cx="2014220" cy="4718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dirty="0" sz="1200" spc="-5">
                <a:latin typeface="Tahoma"/>
                <a:cs typeface="Tahoma"/>
              </a:rPr>
              <a:t>Given </a:t>
            </a:r>
            <a:r>
              <a:rPr dirty="0" sz="1200" spc="-170">
                <a:latin typeface="Tahoma"/>
                <a:cs typeface="Tahoma"/>
              </a:rPr>
              <a:t>guess</a:t>
            </a:r>
            <a:r>
              <a:rPr dirty="0" baseline="25000" sz="1500" spc="-254">
                <a:latin typeface="Tahoma"/>
                <a:cs typeface="Tahoma"/>
              </a:rPr>
              <a:t>di</a:t>
            </a:r>
            <a:r>
              <a:rPr dirty="0" sz="1200" spc="-170">
                <a:latin typeface="Tahoma"/>
                <a:cs typeface="Tahoma"/>
              </a:rPr>
              <a:t>o</a:t>
            </a:r>
            <a:r>
              <a:rPr dirty="0" baseline="25000" sz="1500" spc="-254">
                <a:latin typeface="Tahoma"/>
                <a:cs typeface="Tahoma"/>
              </a:rPr>
              <a:t>m</a:t>
            </a:r>
            <a:r>
              <a:rPr dirty="0" sz="1200" spc="-170">
                <a:latin typeface="Tahoma"/>
                <a:cs typeface="Tahoma"/>
              </a:rPr>
              <a:t>f</a:t>
            </a:r>
            <a:r>
              <a:rPr dirty="0" baseline="25000" sz="1500" spc="-254">
                <a:latin typeface="Tahoma"/>
                <a:cs typeface="Tahoma"/>
              </a:rPr>
              <a:t>e</a:t>
            </a:r>
            <a:r>
              <a:rPr dirty="0" sz="1250" spc="-170" b="1" i="1">
                <a:latin typeface="Tahoma"/>
                <a:cs typeface="Tahoma"/>
              </a:rPr>
              <a:t>w</a:t>
            </a:r>
            <a:r>
              <a:rPr dirty="0" baseline="25000" sz="1500" spc="-254">
                <a:latin typeface="Tahoma"/>
                <a:cs typeface="Tahoma"/>
              </a:rPr>
              <a:t>nsio</a:t>
            </a:r>
            <a:r>
              <a:rPr dirty="0" sz="1200" spc="-170">
                <a:latin typeface="Tahoma"/>
                <a:cs typeface="Tahoma"/>
              </a:rPr>
              <a:t>, </a:t>
            </a:r>
            <a:r>
              <a:rPr dirty="0" baseline="25000" sz="1500" spc="-352">
                <a:latin typeface="Tahoma"/>
                <a:cs typeface="Tahoma"/>
              </a:rPr>
              <a:t>n</a:t>
            </a:r>
            <a:r>
              <a:rPr dirty="0" sz="1250" spc="-235" i="1">
                <a:latin typeface="Tahoma"/>
                <a:cs typeface="Tahoma"/>
              </a:rPr>
              <a:t>b</a:t>
            </a:r>
            <a:r>
              <a:rPr dirty="0" baseline="25000" sz="1500" spc="-352">
                <a:latin typeface="Tahoma"/>
                <a:cs typeface="Tahoma"/>
              </a:rPr>
              <a:t>s </a:t>
            </a:r>
            <a:r>
              <a:rPr dirty="0" sz="1200" spc="-5">
                <a:latin typeface="Tahoma"/>
                <a:cs typeface="Tahoma"/>
              </a:rPr>
              <a:t>we</a:t>
            </a:r>
            <a:r>
              <a:rPr dirty="0" sz="1200" spc="-12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can</a:t>
            </a:r>
            <a:endParaRPr sz="12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70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Compute sum of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distances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779520" y="7390128"/>
            <a:ext cx="201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How </a:t>
            </a:r>
            <a:r>
              <a:rPr dirty="0" sz="1200">
                <a:latin typeface="Tahoma"/>
                <a:cs typeface="Tahoma"/>
              </a:rPr>
              <a:t>many </a:t>
            </a:r>
            <a:r>
              <a:rPr dirty="0" sz="1200" spc="-5">
                <a:latin typeface="Tahoma"/>
                <a:cs typeface="Tahoma"/>
              </a:rPr>
              <a:t>constraints will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we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950970" y="7563580"/>
            <a:ext cx="54927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-5">
                <a:latin typeface="Tahoma"/>
                <a:cs typeface="Tahoma"/>
              </a:rPr>
              <a:t>have?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50" spc="-35" i="1">
                <a:solidFill>
                  <a:srgbClr val="9A009A"/>
                </a:solidFill>
                <a:latin typeface="Tahoma"/>
                <a:cs typeface="Tahoma"/>
              </a:rPr>
              <a:t>R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734820" y="7766736"/>
            <a:ext cx="4130675" cy="100456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044700">
              <a:lnSpc>
                <a:spcPct val="100000"/>
              </a:lnSpc>
              <a:spcBef>
                <a:spcPts val="295"/>
              </a:spcBef>
            </a:pPr>
            <a:r>
              <a:rPr dirty="0" sz="1200" spc="-5">
                <a:latin typeface="Tahoma"/>
                <a:cs typeface="Tahoma"/>
              </a:rPr>
              <a:t>What should they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be?</a:t>
            </a:r>
            <a:endParaRPr sz="1200">
              <a:latin typeface="Tahoma"/>
              <a:cs typeface="Tahoma"/>
            </a:endParaRPr>
          </a:p>
          <a:p>
            <a:pPr marL="2044700">
              <a:lnSpc>
                <a:spcPct val="100000"/>
              </a:lnSpc>
              <a:spcBef>
                <a:spcPts val="225"/>
              </a:spcBef>
            </a:pPr>
            <a:r>
              <a:rPr dirty="0" sz="1250" spc="-45" b="1" i="1">
                <a:solidFill>
                  <a:srgbClr val="FF0000"/>
                </a:solidFill>
                <a:latin typeface="Tahoma"/>
                <a:cs typeface="Tahoma"/>
              </a:rPr>
              <a:t>w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. </a:t>
            </a:r>
            <a:r>
              <a:rPr dirty="0" sz="1250" spc="-30" b="1" i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19607" sz="1275" spc="-44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b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&gt;= </a:t>
            </a:r>
            <a:r>
              <a:rPr dirty="0" sz="1250" spc="-25" i="1">
                <a:solidFill>
                  <a:srgbClr val="FF0000"/>
                </a:solidFill>
                <a:latin typeface="Tahoma"/>
                <a:cs typeface="Tahoma"/>
              </a:rPr>
              <a:t>1-</a:t>
            </a:r>
            <a:r>
              <a:rPr dirty="0" sz="1250" spc="-25" i="1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dirty="0" baseline="-19607" sz="1275" spc="-37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dirty="0" baseline="-19607" sz="1275" spc="-44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1250" spc="-225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  <a:p>
            <a:pPr marL="2044700">
              <a:lnSpc>
                <a:spcPct val="100000"/>
              </a:lnSpc>
              <a:spcBef>
                <a:spcPts val="229"/>
              </a:spcBef>
            </a:pPr>
            <a:r>
              <a:rPr dirty="0" sz="1250" spc="-45" b="1" i="1">
                <a:solidFill>
                  <a:srgbClr val="3333CC"/>
                </a:solidFill>
                <a:latin typeface="Tahoma"/>
                <a:cs typeface="Tahoma"/>
              </a:rPr>
              <a:t>w </a:t>
            </a:r>
            <a:r>
              <a:rPr dirty="0" sz="1250" spc="-20" i="1">
                <a:solidFill>
                  <a:srgbClr val="3333CC"/>
                </a:solidFill>
                <a:latin typeface="Tahoma"/>
                <a:cs typeface="Tahoma"/>
              </a:rPr>
              <a:t>. </a:t>
            </a:r>
            <a:r>
              <a:rPr dirty="0" sz="1250" spc="-30" b="1" i="1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b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&lt;=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-1+</a:t>
            </a:r>
            <a:r>
              <a:rPr dirty="0" sz="1250" spc="-30" i="1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20" i="1">
                <a:solidFill>
                  <a:srgbClr val="3333CC"/>
                </a:solidFill>
                <a:latin typeface="Tahoma"/>
                <a:cs typeface="Tahoma"/>
              </a:rPr>
              <a:t>if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y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sz="1250" spc="-220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-1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123688" y="7108697"/>
            <a:ext cx="932180" cy="604520"/>
          </a:xfrm>
          <a:custGeom>
            <a:avLst/>
            <a:gdLst/>
            <a:ahLst/>
            <a:cxnLst/>
            <a:rect l="l" t="t" r="r" b="b"/>
            <a:pathLst>
              <a:path w="932179" h="604520">
                <a:moveTo>
                  <a:pt x="931926" y="381762"/>
                </a:moveTo>
                <a:lnTo>
                  <a:pt x="0" y="381762"/>
                </a:lnTo>
                <a:lnTo>
                  <a:pt x="0" y="604265"/>
                </a:lnTo>
                <a:lnTo>
                  <a:pt x="931926" y="604265"/>
                </a:lnTo>
                <a:lnTo>
                  <a:pt x="931926" y="381762"/>
                </a:lnTo>
                <a:close/>
              </a:path>
              <a:path w="932179" h="604520">
                <a:moveTo>
                  <a:pt x="204215" y="0"/>
                </a:moveTo>
                <a:lnTo>
                  <a:pt x="155448" y="381762"/>
                </a:lnTo>
                <a:lnTo>
                  <a:pt x="387858" y="381762"/>
                </a:lnTo>
                <a:lnTo>
                  <a:pt x="204215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123688" y="7108697"/>
            <a:ext cx="932180" cy="604520"/>
          </a:xfrm>
          <a:custGeom>
            <a:avLst/>
            <a:gdLst/>
            <a:ahLst/>
            <a:cxnLst/>
            <a:rect l="l" t="t" r="r" b="b"/>
            <a:pathLst>
              <a:path w="932179" h="604520">
                <a:moveTo>
                  <a:pt x="0" y="381762"/>
                </a:moveTo>
                <a:lnTo>
                  <a:pt x="0" y="604265"/>
                </a:lnTo>
                <a:lnTo>
                  <a:pt x="931926" y="604265"/>
                </a:lnTo>
                <a:lnTo>
                  <a:pt x="931926" y="381762"/>
                </a:lnTo>
                <a:lnTo>
                  <a:pt x="387858" y="381762"/>
                </a:lnTo>
                <a:lnTo>
                  <a:pt x="204215" y="0"/>
                </a:lnTo>
                <a:lnTo>
                  <a:pt x="155448" y="381762"/>
                </a:lnTo>
                <a:lnTo>
                  <a:pt x="0" y="381762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5212079" y="7495668"/>
            <a:ext cx="76835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15" i="1">
                <a:latin typeface="Tahoma"/>
                <a:cs typeface="Tahoma"/>
              </a:rPr>
              <a:t>R</a:t>
            </a:r>
            <a:r>
              <a:rPr dirty="0" sz="1000" spc="-15">
                <a:latin typeface="Tahoma"/>
                <a:cs typeface="Tahoma"/>
              </a:rPr>
              <a:t>= </a:t>
            </a:r>
            <a:r>
              <a:rPr dirty="0" sz="1000">
                <a:latin typeface="Tahoma"/>
                <a:cs typeface="Tahoma"/>
              </a:rPr>
              <a:t>#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records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4820" y="3212845"/>
            <a:ext cx="4130675" cy="13811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216150" marR="77470" indent="-17145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How </a:t>
            </a:r>
            <a:r>
              <a:rPr dirty="0" sz="1200">
                <a:latin typeface="Tahoma"/>
                <a:cs typeface="Tahoma"/>
              </a:rPr>
              <a:t>many </a:t>
            </a:r>
            <a:r>
              <a:rPr dirty="0" sz="1200" spc="-5">
                <a:latin typeface="Tahoma"/>
                <a:cs typeface="Tahoma"/>
              </a:rPr>
              <a:t>constraints will we  have? </a:t>
            </a:r>
            <a:r>
              <a:rPr dirty="0" sz="1250" spc="-35" i="1">
                <a:solidFill>
                  <a:srgbClr val="9A009A"/>
                </a:solidFill>
                <a:latin typeface="Tahoma"/>
                <a:cs typeface="Tahoma"/>
              </a:rPr>
              <a:t>R</a:t>
            </a:r>
            <a:endParaRPr sz="1250">
              <a:latin typeface="Tahoma"/>
              <a:cs typeface="Tahoma"/>
            </a:endParaRPr>
          </a:p>
          <a:p>
            <a:pPr marL="2044700">
              <a:lnSpc>
                <a:spcPct val="100000"/>
              </a:lnSpc>
              <a:spcBef>
                <a:spcPts val="245"/>
              </a:spcBef>
            </a:pPr>
            <a:r>
              <a:rPr dirty="0" sz="1200" spc="-5">
                <a:latin typeface="Tahoma"/>
                <a:cs typeface="Tahoma"/>
              </a:rPr>
              <a:t>What should they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be?</a:t>
            </a:r>
            <a:endParaRPr sz="1200">
              <a:latin typeface="Tahoma"/>
              <a:cs typeface="Tahoma"/>
            </a:endParaRPr>
          </a:p>
          <a:p>
            <a:pPr marL="2044700">
              <a:lnSpc>
                <a:spcPct val="100000"/>
              </a:lnSpc>
              <a:spcBef>
                <a:spcPts val="225"/>
              </a:spcBef>
            </a:pPr>
            <a:r>
              <a:rPr dirty="0" sz="1250" spc="-45" b="1" i="1">
                <a:solidFill>
                  <a:srgbClr val="FF0000"/>
                </a:solidFill>
                <a:latin typeface="Tahoma"/>
                <a:cs typeface="Tahoma"/>
              </a:rPr>
              <a:t>w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. </a:t>
            </a:r>
            <a:r>
              <a:rPr dirty="0" sz="1250" spc="-30" b="1" i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19607" sz="1275" spc="-44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b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&gt;= </a:t>
            </a:r>
            <a:r>
              <a:rPr dirty="0" sz="1250" spc="-25" i="1">
                <a:solidFill>
                  <a:srgbClr val="FF0000"/>
                </a:solidFill>
                <a:latin typeface="Tahoma"/>
                <a:cs typeface="Tahoma"/>
              </a:rPr>
              <a:t>1-</a:t>
            </a:r>
            <a:r>
              <a:rPr dirty="0" sz="1250" spc="-25" i="1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dirty="0" baseline="-19607" sz="1275" spc="-37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dirty="0" baseline="-19607" sz="1275" spc="-44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1250" spc="-225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  <a:p>
            <a:pPr marL="2044700">
              <a:lnSpc>
                <a:spcPct val="100000"/>
              </a:lnSpc>
              <a:spcBef>
                <a:spcPts val="229"/>
              </a:spcBef>
            </a:pPr>
            <a:r>
              <a:rPr dirty="0" sz="1250" spc="-45" b="1" i="1">
                <a:solidFill>
                  <a:srgbClr val="3333CC"/>
                </a:solidFill>
                <a:latin typeface="Tahoma"/>
                <a:cs typeface="Tahoma"/>
              </a:rPr>
              <a:t>w </a:t>
            </a:r>
            <a:r>
              <a:rPr dirty="0" sz="1250" spc="-20" i="1">
                <a:solidFill>
                  <a:srgbClr val="3333CC"/>
                </a:solidFill>
                <a:latin typeface="Tahoma"/>
                <a:cs typeface="Tahoma"/>
              </a:rPr>
              <a:t>. </a:t>
            </a:r>
            <a:r>
              <a:rPr dirty="0" sz="1250" spc="-30" b="1" i="1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b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&lt;=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-1+</a:t>
            </a:r>
            <a:r>
              <a:rPr dirty="0" sz="1250" spc="-30" i="1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20" i="1">
                <a:solidFill>
                  <a:srgbClr val="3333CC"/>
                </a:solidFill>
                <a:latin typeface="Tahoma"/>
                <a:cs typeface="Tahoma"/>
              </a:rPr>
              <a:t>if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y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sz="1250" spc="-220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-1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0720" y="1295654"/>
            <a:ext cx="38087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Learning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Maximum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Margin with</a:t>
            </a:r>
            <a:r>
              <a:rPr dirty="0" sz="18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Noise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8711" y="1567959"/>
            <a:ext cx="2031364" cy="145986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dirty="0" sz="1200" spc="-5">
                <a:latin typeface="Tahoma"/>
                <a:cs typeface="Tahoma"/>
              </a:rPr>
              <a:t>Given guess of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,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00" spc="-5">
                <a:latin typeface="Tahoma"/>
                <a:cs typeface="Tahoma"/>
              </a:rPr>
              <a:t>we</a:t>
            </a:r>
            <a:r>
              <a:rPr dirty="0" sz="1200" spc="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can</a:t>
            </a:r>
            <a:endParaRPr sz="1200">
              <a:latin typeface="Tahoma"/>
              <a:cs typeface="Tahoma"/>
            </a:endParaRPr>
          </a:p>
          <a:p>
            <a:pPr marL="196850" marR="46990" indent="-171450">
              <a:lnSpc>
                <a:spcPct val="100000"/>
              </a:lnSpc>
              <a:spcBef>
                <a:spcPts val="270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Compute sum of distances  of points to their </a:t>
            </a:r>
            <a:r>
              <a:rPr dirty="0" sz="1200" spc="-10">
                <a:latin typeface="Tahoma"/>
                <a:cs typeface="Tahoma"/>
              </a:rPr>
              <a:t>correct  zones</a:t>
            </a:r>
            <a:endParaRPr sz="1200">
              <a:latin typeface="Tahoma"/>
              <a:cs typeface="Tahoma"/>
            </a:endParaRPr>
          </a:p>
          <a:p>
            <a:pPr marL="25400" marR="30480">
              <a:lnSpc>
                <a:spcPct val="116100"/>
              </a:lnSpc>
              <a:spcBef>
                <a:spcPts val="55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Compute the margin width  Assume </a:t>
            </a:r>
            <a:r>
              <a:rPr dirty="0" sz="1250" spc="-35" i="1">
                <a:latin typeface="Tahoma"/>
                <a:cs typeface="Tahoma"/>
              </a:rPr>
              <a:t>R </a:t>
            </a:r>
            <a:r>
              <a:rPr dirty="0" sz="1200" spc="-5">
                <a:latin typeface="Tahoma"/>
                <a:cs typeface="Tahoma"/>
              </a:rPr>
              <a:t>datapoints,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  <a:p>
            <a:pPr marL="196215">
              <a:lnSpc>
                <a:spcPts val="1440"/>
              </a:lnSpc>
            </a:pPr>
            <a:r>
              <a:rPr dirty="0" sz="1250" spc="-25" i="1">
                <a:latin typeface="Tahoma"/>
                <a:cs typeface="Tahoma"/>
              </a:rPr>
              <a:t>(</a:t>
            </a: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,y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where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+/-</a:t>
            </a:r>
            <a:r>
              <a:rPr dirty="0" sz="1250" spc="-14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9977" y="1729739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4">
                <a:moveTo>
                  <a:pt x="0" y="665987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83129" y="1874520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55520" y="2019300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 rot="19860000">
            <a:off x="1758557" y="2458437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 rot="19860000">
            <a:off x="1835527" y="2593313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 rot="19860000">
            <a:off x="1894059" y="2715619"/>
            <a:ext cx="380878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</a:t>
            </a:r>
            <a:r>
              <a:rPr dirty="0" sz="700" spc="-15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3968" sz="1050" spc="-15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baseline="3968" sz="105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baseline="3968" sz="10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70147" y="1717548"/>
            <a:ext cx="163830" cy="299720"/>
          </a:xfrm>
          <a:custGeom>
            <a:avLst/>
            <a:gdLst/>
            <a:ahLst/>
            <a:cxnLst/>
            <a:rect l="l" t="t" r="r" b="b"/>
            <a:pathLst>
              <a:path w="163829" h="299719">
                <a:moveTo>
                  <a:pt x="143554" y="267022"/>
                </a:moveTo>
                <a:lnTo>
                  <a:pt x="128777" y="275081"/>
                </a:lnTo>
                <a:lnTo>
                  <a:pt x="163829" y="299466"/>
                </a:lnTo>
                <a:lnTo>
                  <a:pt x="162931" y="274320"/>
                </a:lnTo>
                <a:lnTo>
                  <a:pt x="148589" y="274320"/>
                </a:lnTo>
                <a:lnTo>
                  <a:pt x="147065" y="273557"/>
                </a:lnTo>
                <a:lnTo>
                  <a:pt x="146303" y="272033"/>
                </a:lnTo>
                <a:lnTo>
                  <a:pt x="143554" y="267022"/>
                </a:lnTo>
                <a:close/>
              </a:path>
              <a:path w="163829" h="299719">
                <a:moveTo>
                  <a:pt x="147463" y="264889"/>
                </a:moveTo>
                <a:lnTo>
                  <a:pt x="143554" y="267022"/>
                </a:lnTo>
                <a:lnTo>
                  <a:pt x="146303" y="272033"/>
                </a:lnTo>
                <a:lnTo>
                  <a:pt x="147065" y="273557"/>
                </a:lnTo>
                <a:lnTo>
                  <a:pt x="148589" y="274320"/>
                </a:lnTo>
                <a:lnTo>
                  <a:pt x="149351" y="273557"/>
                </a:lnTo>
                <a:lnTo>
                  <a:pt x="150875" y="272796"/>
                </a:lnTo>
                <a:lnTo>
                  <a:pt x="150875" y="271272"/>
                </a:lnTo>
                <a:lnTo>
                  <a:pt x="150113" y="269748"/>
                </a:lnTo>
                <a:lnTo>
                  <a:pt x="147463" y="264889"/>
                </a:lnTo>
                <a:close/>
              </a:path>
              <a:path w="163829" h="299719">
                <a:moveTo>
                  <a:pt x="162305" y="256794"/>
                </a:moveTo>
                <a:lnTo>
                  <a:pt x="147463" y="264889"/>
                </a:lnTo>
                <a:lnTo>
                  <a:pt x="150113" y="269748"/>
                </a:lnTo>
                <a:lnTo>
                  <a:pt x="150875" y="271272"/>
                </a:lnTo>
                <a:lnTo>
                  <a:pt x="150875" y="272796"/>
                </a:lnTo>
                <a:lnTo>
                  <a:pt x="149351" y="273557"/>
                </a:lnTo>
                <a:lnTo>
                  <a:pt x="148589" y="274320"/>
                </a:lnTo>
                <a:lnTo>
                  <a:pt x="162931" y="274320"/>
                </a:lnTo>
                <a:lnTo>
                  <a:pt x="162305" y="256794"/>
                </a:lnTo>
                <a:close/>
              </a:path>
              <a:path w="163829" h="299719">
                <a:moveTo>
                  <a:pt x="20583" y="32275"/>
                </a:moveTo>
                <a:lnTo>
                  <a:pt x="16112" y="34714"/>
                </a:lnTo>
                <a:lnTo>
                  <a:pt x="143554" y="267022"/>
                </a:lnTo>
                <a:lnTo>
                  <a:pt x="147463" y="264889"/>
                </a:lnTo>
                <a:lnTo>
                  <a:pt x="20583" y="32275"/>
                </a:lnTo>
                <a:close/>
              </a:path>
              <a:path w="163829" h="299719">
                <a:moveTo>
                  <a:pt x="0" y="0"/>
                </a:moveTo>
                <a:lnTo>
                  <a:pt x="1524" y="42672"/>
                </a:lnTo>
                <a:lnTo>
                  <a:pt x="16112" y="34714"/>
                </a:lnTo>
                <a:lnTo>
                  <a:pt x="12953" y="28955"/>
                </a:lnTo>
                <a:lnTo>
                  <a:pt x="12953" y="25907"/>
                </a:lnTo>
                <a:lnTo>
                  <a:pt x="14477" y="25907"/>
                </a:lnTo>
                <a:lnTo>
                  <a:pt x="15239" y="25146"/>
                </a:lnTo>
                <a:lnTo>
                  <a:pt x="33654" y="25146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829" h="299719">
                <a:moveTo>
                  <a:pt x="16763" y="25146"/>
                </a:moveTo>
                <a:lnTo>
                  <a:pt x="15239" y="25146"/>
                </a:lnTo>
                <a:lnTo>
                  <a:pt x="14477" y="25907"/>
                </a:lnTo>
                <a:lnTo>
                  <a:pt x="12953" y="25907"/>
                </a:lnTo>
                <a:lnTo>
                  <a:pt x="12953" y="28955"/>
                </a:lnTo>
                <a:lnTo>
                  <a:pt x="16112" y="34714"/>
                </a:lnTo>
                <a:lnTo>
                  <a:pt x="20583" y="32275"/>
                </a:lnTo>
                <a:lnTo>
                  <a:pt x="17525" y="26670"/>
                </a:lnTo>
                <a:lnTo>
                  <a:pt x="16763" y="25146"/>
                </a:lnTo>
                <a:close/>
              </a:path>
              <a:path w="163829" h="299719">
                <a:moveTo>
                  <a:pt x="33654" y="25146"/>
                </a:moveTo>
                <a:lnTo>
                  <a:pt x="16763" y="25146"/>
                </a:lnTo>
                <a:lnTo>
                  <a:pt x="17525" y="26670"/>
                </a:lnTo>
                <a:lnTo>
                  <a:pt x="20583" y="32275"/>
                </a:lnTo>
                <a:lnTo>
                  <a:pt x="33654" y="2514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77590" y="238582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87345" y="179146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205"/>
                </a:lnTo>
                <a:lnTo>
                  <a:pt x="5524" y="32289"/>
                </a:lnTo>
                <a:lnTo>
                  <a:pt x="11572" y="36516"/>
                </a:lnTo>
                <a:lnTo>
                  <a:pt x="19050" y="38100"/>
                </a:lnTo>
                <a:lnTo>
                  <a:pt x="26527" y="36516"/>
                </a:lnTo>
                <a:lnTo>
                  <a:pt x="32575" y="32289"/>
                </a:lnTo>
                <a:lnTo>
                  <a:pt x="36623" y="26205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53790" y="2004822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10" h="8889">
                <a:moveTo>
                  <a:pt x="0" y="8381"/>
                </a:moveTo>
                <a:lnTo>
                  <a:pt x="1600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69791" y="2007107"/>
            <a:ext cx="22860" cy="41910"/>
          </a:xfrm>
          <a:custGeom>
            <a:avLst/>
            <a:gdLst/>
            <a:ahLst/>
            <a:cxnLst/>
            <a:rect l="l" t="t" r="r" b="b"/>
            <a:pathLst>
              <a:path w="22860" h="41910">
                <a:moveTo>
                  <a:pt x="0" y="0"/>
                </a:moveTo>
                <a:lnTo>
                  <a:pt x="22860" y="41910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94938" y="1924050"/>
            <a:ext cx="253365" cy="125095"/>
          </a:xfrm>
          <a:custGeom>
            <a:avLst/>
            <a:gdLst/>
            <a:ahLst/>
            <a:cxnLst/>
            <a:rect l="l" t="t" r="r" b="b"/>
            <a:pathLst>
              <a:path w="253364" h="125094">
                <a:moveTo>
                  <a:pt x="0" y="124968"/>
                </a:moveTo>
                <a:lnTo>
                  <a:pt x="30479" y="0"/>
                </a:lnTo>
                <a:lnTo>
                  <a:pt x="252984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40835" y="1905761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92067" y="1614552"/>
            <a:ext cx="358775" cy="46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1065"/>
              </a:lnSpc>
              <a:spcBef>
                <a:spcPts val="105"/>
              </a:spcBef>
            </a:pPr>
            <a:r>
              <a:rPr dirty="0" sz="1050" spc="-40" i="1">
                <a:latin typeface="Tahoma"/>
                <a:cs typeface="Tahoma"/>
              </a:rPr>
              <a:t>M </a:t>
            </a:r>
            <a:r>
              <a:rPr dirty="0" sz="1050" spc="-35" i="1">
                <a:latin typeface="Tahoma"/>
                <a:cs typeface="Tahoma"/>
              </a:rPr>
              <a:t>=</a:t>
            </a:r>
            <a:endParaRPr sz="1050">
              <a:latin typeface="Tahoma"/>
              <a:cs typeface="Tahoma"/>
            </a:endParaRPr>
          </a:p>
          <a:p>
            <a:pPr marL="177800">
              <a:lnSpc>
                <a:spcPts val="944"/>
              </a:lnSpc>
            </a:pPr>
            <a:r>
              <a:rPr dirty="0" sz="950" spc="1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  <a:spcBef>
                <a:spcPts val="300"/>
              </a:spcBef>
            </a:pPr>
            <a:r>
              <a:rPr dirty="0" sz="950" spc="5" b="1">
                <a:latin typeface="Times New Roman"/>
                <a:cs typeface="Times New Roman"/>
              </a:rPr>
              <a:t>w</a:t>
            </a:r>
            <a:r>
              <a:rPr dirty="0" sz="950" spc="-25">
                <a:latin typeface="Times New Roman"/>
                <a:cs typeface="Times New Roman"/>
              </a:rPr>
              <a:t>.</a:t>
            </a:r>
            <a:r>
              <a:rPr dirty="0" sz="950" spc="15" b="1">
                <a:latin typeface="Times New Roman"/>
                <a:cs typeface="Times New Roman"/>
              </a:rPr>
              <a:t>w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53767" y="17266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24100" y="22539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77211" y="18790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88998" y="22722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66872" y="18326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93898" y="22882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46703" y="24079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47722" y="27561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583"/>
                </a:lnTo>
                <a:lnTo>
                  <a:pt x="5524" y="5810"/>
                </a:lnTo>
                <a:lnTo>
                  <a:pt x="1476" y="11894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894"/>
                </a:lnTo>
                <a:lnTo>
                  <a:pt x="32575" y="5810"/>
                </a:lnTo>
                <a:lnTo>
                  <a:pt x="26527" y="1583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14066" y="27340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80459" y="22722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792223" y="3206750"/>
            <a:ext cx="1880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What should our quadratic  optimization criterion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be?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19400" y="16824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71700" y="17586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55620" y="28232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47544" y="3922014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 h="0">
                <a:moveTo>
                  <a:pt x="0" y="0"/>
                </a:moveTo>
                <a:lnTo>
                  <a:pt x="112013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272790" y="3658259"/>
            <a:ext cx="7937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66823" y="3457338"/>
            <a:ext cx="824230" cy="70675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35"/>
              </a:spcBef>
            </a:pPr>
            <a:r>
              <a:rPr dirty="0" sz="1200" spc="-5">
                <a:solidFill>
                  <a:srgbClr val="9A009A"/>
                </a:solidFill>
                <a:latin typeface="Tahoma"/>
                <a:cs typeface="Tahoma"/>
              </a:rPr>
              <a:t>Minimize</a:t>
            </a:r>
            <a:r>
              <a:rPr dirty="0" sz="1200" spc="220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baseline="-22988" sz="2175" spc="7">
                <a:latin typeface="Times New Roman"/>
                <a:cs typeface="Times New Roman"/>
              </a:rPr>
              <a:t>1</a:t>
            </a:r>
            <a:endParaRPr baseline="-22988" sz="2175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944"/>
              </a:spcBef>
            </a:pPr>
            <a:r>
              <a:rPr dirty="0" sz="1450" spc="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66147" y="3640790"/>
            <a:ext cx="1028700" cy="5410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80"/>
              </a:spcBef>
            </a:pPr>
            <a:r>
              <a:rPr dirty="0" sz="1450" spc="-10" b="1">
                <a:latin typeface="Times New Roman"/>
                <a:cs typeface="Times New Roman"/>
              </a:rPr>
              <a:t>w</a:t>
            </a:r>
            <a:r>
              <a:rPr dirty="0" sz="1450" spc="-10">
                <a:latin typeface="Times New Roman"/>
                <a:cs typeface="Times New Roman"/>
              </a:rPr>
              <a:t>.</a:t>
            </a:r>
            <a:r>
              <a:rPr dirty="0" sz="1450" spc="-10" b="1">
                <a:latin typeface="Times New Roman"/>
                <a:cs typeface="Times New Roman"/>
              </a:rPr>
              <a:t>w</a:t>
            </a:r>
            <a:r>
              <a:rPr dirty="0" sz="1450" spc="-10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</a:t>
            </a:r>
            <a:r>
              <a:rPr dirty="0" sz="1450" spc="-155">
                <a:latin typeface="Times New Roman"/>
                <a:cs typeface="Times New Roman"/>
              </a:rPr>
              <a:t> </a:t>
            </a:r>
            <a:r>
              <a:rPr dirty="0" sz="1450" spc="55" i="1">
                <a:latin typeface="Times New Roman"/>
                <a:cs typeface="Times New Roman"/>
              </a:rPr>
              <a:t>C</a:t>
            </a:r>
            <a:r>
              <a:rPr dirty="0" baseline="-8838" sz="3300" spc="82">
                <a:latin typeface="Symbol"/>
                <a:cs typeface="Symbol"/>
              </a:rPr>
              <a:t></a:t>
            </a:r>
            <a:r>
              <a:rPr dirty="0" baseline="-8838" sz="3300" spc="-55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ε</a:t>
            </a:r>
            <a:r>
              <a:rPr dirty="0" baseline="-22875" sz="1275" spc="22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marL="659130">
              <a:lnSpc>
                <a:spcPct val="100000"/>
              </a:lnSpc>
              <a:spcBef>
                <a:spcPts val="115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110" i="1">
                <a:latin typeface="Times New Roman"/>
                <a:cs typeface="Times New Roman"/>
              </a:rPr>
              <a:t> </a:t>
            </a:r>
            <a:r>
              <a:rPr dirty="0" sz="850" spc="-20">
                <a:latin typeface="Symbol"/>
                <a:cs typeface="Symbol"/>
              </a:rPr>
              <a:t></a:t>
            </a:r>
            <a:r>
              <a:rPr dirty="0" sz="850" spc="-2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01289" y="2093976"/>
            <a:ext cx="370840" cy="749300"/>
          </a:xfrm>
          <a:custGeom>
            <a:avLst/>
            <a:gdLst/>
            <a:ahLst/>
            <a:cxnLst/>
            <a:rect l="l" t="t" r="r" b="b"/>
            <a:pathLst>
              <a:path w="370839" h="749300">
                <a:moveTo>
                  <a:pt x="370332" y="749046"/>
                </a:moveTo>
                <a:lnTo>
                  <a:pt x="0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49270" y="2436845"/>
            <a:ext cx="18605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dirty="0" baseline="-19607" sz="1275" spc="-44" i="1">
                <a:solidFill>
                  <a:srgbClr val="FF0000"/>
                </a:solidFill>
                <a:latin typeface="Tahoma"/>
                <a:cs typeface="Tahoma"/>
              </a:rPr>
              <a:t>7</a:t>
            </a:r>
            <a:endParaRPr baseline="-19607" sz="1275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761488" y="2051304"/>
            <a:ext cx="375920" cy="750570"/>
          </a:xfrm>
          <a:custGeom>
            <a:avLst/>
            <a:gdLst/>
            <a:ahLst/>
            <a:cxnLst/>
            <a:rect l="l" t="t" r="r" b="b"/>
            <a:pathLst>
              <a:path w="375919" h="750569">
                <a:moveTo>
                  <a:pt x="355385" y="717812"/>
                </a:moveTo>
                <a:lnTo>
                  <a:pt x="341375" y="724662"/>
                </a:lnTo>
                <a:lnTo>
                  <a:pt x="375666" y="750570"/>
                </a:lnTo>
                <a:lnTo>
                  <a:pt x="375666" y="723138"/>
                </a:lnTo>
                <a:lnTo>
                  <a:pt x="358139" y="723138"/>
                </a:lnTo>
                <a:lnTo>
                  <a:pt x="355385" y="717812"/>
                </a:lnTo>
                <a:close/>
              </a:path>
              <a:path w="375919" h="750569">
                <a:moveTo>
                  <a:pt x="361276" y="714932"/>
                </a:moveTo>
                <a:lnTo>
                  <a:pt x="355385" y="717812"/>
                </a:lnTo>
                <a:lnTo>
                  <a:pt x="358139" y="723138"/>
                </a:lnTo>
                <a:lnTo>
                  <a:pt x="364236" y="720851"/>
                </a:lnTo>
                <a:lnTo>
                  <a:pt x="361276" y="714932"/>
                </a:lnTo>
                <a:close/>
              </a:path>
              <a:path w="375919" h="750569">
                <a:moveTo>
                  <a:pt x="375666" y="707898"/>
                </a:moveTo>
                <a:lnTo>
                  <a:pt x="361276" y="714932"/>
                </a:lnTo>
                <a:lnTo>
                  <a:pt x="364236" y="720851"/>
                </a:lnTo>
                <a:lnTo>
                  <a:pt x="358139" y="723138"/>
                </a:lnTo>
                <a:lnTo>
                  <a:pt x="375666" y="723138"/>
                </a:lnTo>
                <a:lnTo>
                  <a:pt x="375666" y="707898"/>
                </a:lnTo>
                <a:close/>
              </a:path>
              <a:path w="375919" h="750569">
                <a:moveTo>
                  <a:pt x="352806" y="697992"/>
                </a:moveTo>
                <a:lnTo>
                  <a:pt x="346710" y="701040"/>
                </a:lnTo>
                <a:lnTo>
                  <a:pt x="355385" y="717812"/>
                </a:lnTo>
                <a:lnTo>
                  <a:pt x="361276" y="714932"/>
                </a:lnTo>
                <a:lnTo>
                  <a:pt x="352806" y="697992"/>
                </a:lnTo>
                <a:close/>
              </a:path>
              <a:path w="375919" h="750569">
                <a:moveTo>
                  <a:pt x="332994" y="658368"/>
                </a:moveTo>
                <a:lnTo>
                  <a:pt x="326898" y="660653"/>
                </a:lnTo>
                <a:lnTo>
                  <a:pt x="338328" y="683514"/>
                </a:lnTo>
                <a:lnTo>
                  <a:pt x="344424" y="680466"/>
                </a:lnTo>
                <a:lnTo>
                  <a:pt x="332994" y="658368"/>
                </a:lnTo>
                <a:close/>
              </a:path>
              <a:path w="375919" h="750569">
                <a:moveTo>
                  <a:pt x="313181" y="617981"/>
                </a:moveTo>
                <a:lnTo>
                  <a:pt x="307086" y="621029"/>
                </a:lnTo>
                <a:lnTo>
                  <a:pt x="318516" y="643890"/>
                </a:lnTo>
                <a:lnTo>
                  <a:pt x="323850" y="640842"/>
                </a:lnTo>
                <a:lnTo>
                  <a:pt x="313181" y="617981"/>
                </a:lnTo>
                <a:close/>
              </a:path>
              <a:path w="375919" h="750569">
                <a:moveTo>
                  <a:pt x="292607" y="578357"/>
                </a:moveTo>
                <a:lnTo>
                  <a:pt x="287274" y="581405"/>
                </a:lnTo>
                <a:lnTo>
                  <a:pt x="298704" y="604266"/>
                </a:lnTo>
                <a:lnTo>
                  <a:pt x="304038" y="601218"/>
                </a:lnTo>
                <a:lnTo>
                  <a:pt x="292607" y="578357"/>
                </a:lnTo>
                <a:close/>
              </a:path>
              <a:path w="375919" h="750569">
                <a:moveTo>
                  <a:pt x="272795" y="538734"/>
                </a:moveTo>
                <a:lnTo>
                  <a:pt x="267462" y="541781"/>
                </a:lnTo>
                <a:lnTo>
                  <a:pt x="278892" y="564642"/>
                </a:lnTo>
                <a:lnTo>
                  <a:pt x="284225" y="561594"/>
                </a:lnTo>
                <a:lnTo>
                  <a:pt x="272795" y="538734"/>
                </a:lnTo>
                <a:close/>
              </a:path>
              <a:path w="375919" h="750569">
                <a:moveTo>
                  <a:pt x="252984" y="499110"/>
                </a:moveTo>
                <a:lnTo>
                  <a:pt x="247650" y="502157"/>
                </a:lnTo>
                <a:lnTo>
                  <a:pt x="259080" y="525018"/>
                </a:lnTo>
                <a:lnTo>
                  <a:pt x="264413" y="521970"/>
                </a:lnTo>
                <a:lnTo>
                  <a:pt x="252984" y="499110"/>
                </a:lnTo>
                <a:close/>
              </a:path>
              <a:path w="375919" h="750569">
                <a:moveTo>
                  <a:pt x="233172" y="459486"/>
                </a:moveTo>
                <a:lnTo>
                  <a:pt x="227837" y="462534"/>
                </a:lnTo>
                <a:lnTo>
                  <a:pt x="239268" y="484631"/>
                </a:lnTo>
                <a:lnTo>
                  <a:pt x="244601" y="482346"/>
                </a:lnTo>
                <a:lnTo>
                  <a:pt x="233172" y="459486"/>
                </a:lnTo>
                <a:close/>
              </a:path>
              <a:path w="375919" h="750569">
                <a:moveTo>
                  <a:pt x="213360" y="419862"/>
                </a:moveTo>
                <a:lnTo>
                  <a:pt x="208025" y="422148"/>
                </a:lnTo>
                <a:lnTo>
                  <a:pt x="218694" y="445007"/>
                </a:lnTo>
                <a:lnTo>
                  <a:pt x="224789" y="441960"/>
                </a:lnTo>
                <a:lnTo>
                  <a:pt x="213360" y="419862"/>
                </a:lnTo>
                <a:close/>
              </a:path>
              <a:path w="375919" h="750569">
                <a:moveTo>
                  <a:pt x="193548" y="379475"/>
                </a:moveTo>
                <a:lnTo>
                  <a:pt x="187451" y="382524"/>
                </a:lnTo>
                <a:lnTo>
                  <a:pt x="198881" y="405384"/>
                </a:lnTo>
                <a:lnTo>
                  <a:pt x="204978" y="402336"/>
                </a:lnTo>
                <a:lnTo>
                  <a:pt x="193548" y="379475"/>
                </a:lnTo>
                <a:close/>
              </a:path>
              <a:path w="375919" h="750569">
                <a:moveTo>
                  <a:pt x="173736" y="339851"/>
                </a:moveTo>
                <a:lnTo>
                  <a:pt x="167639" y="342900"/>
                </a:lnTo>
                <a:lnTo>
                  <a:pt x="179069" y="365760"/>
                </a:lnTo>
                <a:lnTo>
                  <a:pt x="185166" y="362712"/>
                </a:lnTo>
                <a:lnTo>
                  <a:pt x="173736" y="339851"/>
                </a:lnTo>
                <a:close/>
              </a:path>
              <a:path w="375919" h="750569">
                <a:moveTo>
                  <a:pt x="153924" y="300227"/>
                </a:moveTo>
                <a:lnTo>
                  <a:pt x="147828" y="303275"/>
                </a:lnTo>
                <a:lnTo>
                  <a:pt x="159257" y="326136"/>
                </a:lnTo>
                <a:lnTo>
                  <a:pt x="165354" y="323088"/>
                </a:lnTo>
                <a:lnTo>
                  <a:pt x="153924" y="300227"/>
                </a:lnTo>
                <a:close/>
              </a:path>
              <a:path w="375919" h="750569">
                <a:moveTo>
                  <a:pt x="134112" y="260603"/>
                </a:moveTo>
                <a:lnTo>
                  <a:pt x="128016" y="263651"/>
                </a:lnTo>
                <a:lnTo>
                  <a:pt x="139445" y="286512"/>
                </a:lnTo>
                <a:lnTo>
                  <a:pt x="145542" y="283464"/>
                </a:lnTo>
                <a:lnTo>
                  <a:pt x="134112" y="260603"/>
                </a:lnTo>
                <a:close/>
              </a:path>
              <a:path w="375919" h="750569">
                <a:moveTo>
                  <a:pt x="113537" y="220979"/>
                </a:moveTo>
                <a:lnTo>
                  <a:pt x="108204" y="224027"/>
                </a:lnTo>
                <a:lnTo>
                  <a:pt x="119634" y="246125"/>
                </a:lnTo>
                <a:lnTo>
                  <a:pt x="124968" y="243840"/>
                </a:lnTo>
                <a:lnTo>
                  <a:pt x="113537" y="220979"/>
                </a:lnTo>
                <a:close/>
              </a:path>
              <a:path w="375919" h="750569">
                <a:moveTo>
                  <a:pt x="93725" y="181355"/>
                </a:moveTo>
                <a:lnTo>
                  <a:pt x="88392" y="183642"/>
                </a:lnTo>
                <a:lnTo>
                  <a:pt x="99822" y="206501"/>
                </a:lnTo>
                <a:lnTo>
                  <a:pt x="105156" y="203453"/>
                </a:lnTo>
                <a:lnTo>
                  <a:pt x="93725" y="181355"/>
                </a:lnTo>
                <a:close/>
              </a:path>
              <a:path w="375919" h="750569">
                <a:moveTo>
                  <a:pt x="73913" y="140970"/>
                </a:moveTo>
                <a:lnTo>
                  <a:pt x="68580" y="144018"/>
                </a:lnTo>
                <a:lnTo>
                  <a:pt x="80010" y="166877"/>
                </a:lnTo>
                <a:lnTo>
                  <a:pt x="85343" y="163829"/>
                </a:lnTo>
                <a:lnTo>
                  <a:pt x="73913" y="140970"/>
                </a:lnTo>
                <a:close/>
              </a:path>
              <a:path w="375919" h="750569">
                <a:moveTo>
                  <a:pt x="54101" y="101346"/>
                </a:moveTo>
                <a:lnTo>
                  <a:pt x="48768" y="104394"/>
                </a:lnTo>
                <a:lnTo>
                  <a:pt x="60198" y="127253"/>
                </a:lnTo>
                <a:lnTo>
                  <a:pt x="65531" y="124205"/>
                </a:lnTo>
                <a:lnTo>
                  <a:pt x="54101" y="101346"/>
                </a:lnTo>
                <a:close/>
              </a:path>
              <a:path w="375919" h="750569">
                <a:moveTo>
                  <a:pt x="34289" y="61722"/>
                </a:moveTo>
                <a:lnTo>
                  <a:pt x="28956" y="64770"/>
                </a:lnTo>
                <a:lnTo>
                  <a:pt x="40386" y="87629"/>
                </a:lnTo>
                <a:lnTo>
                  <a:pt x="45719" y="84581"/>
                </a:lnTo>
                <a:lnTo>
                  <a:pt x="34289" y="61722"/>
                </a:lnTo>
                <a:close/>
              </a:path>
              <a:path w="375919" h="750569">
                <a:moveTo>
                  <a:pt x="19692" y="33044"/>
                </a:moveTo>
                <a:lnTo>
                  <a:pt x="14188" y="35735"/>
                </a:lnTo>
                <a:lnTo>
                  <a:pt x="19812" y="48005"/>
                </a:lnTo>
                <a:lnTo>
                  <a:pt x="25907" y="44957"/>
                </a:lnTo>
                <a:lnTo>
                  <a:pt x="19692" y="33044"/>
                </a:lnTo>
                <a:close/>
              </a:path>
              <a:path w="375919" h="750569">
                <a:moveTo>
                  <a:pt x="0" y="0"/>
                </a:moveTo>
                <a:lnTo>
                  <a:pt x="0" y="42672"/>
                </a:lnTo>
                <a:lnTo>
                  <a:pt x="14188" y="35735"/>
                </a:lnTo>
                <a:lnTo>
                  <a:pt x="11430" y="29718"/>
                </a:lnTo>
                <a:lnTo>
                  <a:pt x="16763" y="27431"/>
                </a:lnTo>
                <a:lnTo>
                  <a:pt x="31172" y="27431"/>
                </a:lnTo>
                <a:lnTo>
                  <a:pt x="34289" y="25907"/>
                </a:lnTo>
                <a:lnTo>
                  <a:pt x="0" y="0"/>
                </a:lnTo>
                <a:close/>
              </a:path>
              <a:path w="375919" h="750569">
                <a:moveTo>
                  <a:pt x="16763" y="27431"/>
                </a:moveTo>
                <a:lnTo>
                  <a:pt x="11430" y="29718"/>
                </a:lnTo>
                <a:lnTo>
                  <a:pt x="14188" y="35735"/>
                </a:lnTo>
                <a:lnTo>
                  <a:pt x="19692" y="33044"/>
                </a:lnTo>
                <a:lnTo>
                  <a:pt x="16763" y="27431"/>
                </a:lnTo>
                <a:close/>
              </a:path>
              <a:path w="375919" h="750569">
                <a:moveTo>
                  <a:pt x="31172" y="27431"/>
                </a:moveTo>
                <a:lnTo>
                  <a:pt x="16763" y="27431"/>
                </a:lnTo>
                <a:lnTo>
                  <a:pt x="19692" y="33044"/>
                </a:lnTo>
                <a:lnTo>
                  <a:pt x="31172" y="27431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42260" y="1705355"/>
            <a:ext cx="264795" cy="551180"/>
          </a:xfrm>
          <a:custGeom>
            <a:avLst/>
            <a:gdLst/>
            <a:ahLst/>
            <a:cxnLst/>
            <a:rect l="l" t="t" r="r" b="b"/>
            <a:pathLst>
              <a:path w="264794" h="551180">
                <a:moveTo>
                  <a:pt x="264413" y="550926"/>
                </a:moveTo>
                <a:lnTo>
                  <a:pt x="0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988310" y="1772381"/>
            <a:ext cx="24193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13333" sz="1875" spc="-44" i="1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dirty="0" sz="850" spc="-30" i="1">
                <a:solidFill>
                  <a:srgbClr val="3333CC"/>
                </a:solidFill>
                <a:latin typeface="Tahoma"/>
                <a:cs typeface="Tahoma"/>
              </a:rPr>
              <a:t>11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00933" y="1670304"/>
            <a:ext cx="273050" cy="575310"/>
          </a:xfrm>
          <a:custGeom>
            <a:avLst/>
            <a:gdLst/>
            <a:ahLst/>
            <a:cxnLst/>
            <a:rect l="l" t="t" r="r" b="b"/>
            <a:pathLst>
              <a:path w="273050" h="575310">
                <a:moveTo>
                  <a:pt x="252636" y="542045"/>
                </a:moveTo>
                <a:lnTo>
                  <a:pt x="238506" y="548640"/>
                </a:lnTo>
                <a:lnTo>
                  <a:pt x="272034" y="575310"/>
                </a:lnTo>
                <a:lnTo>
                  <a:pt x="272523" y="547877"/>
                </a:lnTo>
                <a:lnTo>
                  <a:pt x="255270" y="547877"/>
                </a:lnTo>
                <a:lnTo>
                  <a:pt x="252636" y="542045"/>
                </a:lnTo>
                <a:close/>
              </a:path>
              <a:path w="273050" h="575310">
                <a:moveTo>
                  <a:pt x="258585" y="539269"/>
                </a:moveTo>
                <a:lnTo>
                  <a:pt x="252636" y="542045"/>
                </a:lnTo>
                <a:lnTo>
                  <a:pt x="255270" y="547877"/>
                </a:lnTo>
                <a:lnTo>
                  <a:pt x="261366" y="544829"/>
                </a:lnTo>
                <a:lnTo>
                  <a:pt x="258585" y="539269"/>
                </a:lnTo>
                <a:close/>
              </a:path>
              <a:path w="273050" h="575310">
                <a:moveTo>
                  <a:pt x="272796" y="532638"/>
                </a:moveTo>
                <a:lnTo>
                  <a:pt x="258585" y="539269"/>
                </a:lnTo>
                <a:lnTo>
                  <a:pt x="261366" y="544829"/>
                </a:lnTo>
                <a:lnTo>
                  <a:pt x="255270" y="547877"/>
                </a:lnTo>
                <a:lnTo>
                  <a:pt x="272523" y="547877"/>
                </a:lnTo>
                <a:lnTo>
                  <a:pt x="272796" y="532638"/>
                </a:lnTo>
                <a:close/>
              </a:path>
              <a:path w="273050" h="575310">
                <a:moveTo>
                  <a:pt x="249936" y="521970"/>
                </a:moveTo>
                <a:lnTo>
                  <a:pt x="244602" y="524255"/>
                </a:lnTo>
                <a:lnTo>
                  <a:pt x="252636" y="542045"/>
                </a:lnTo>
                <a:lnTo>
                  <a:pt x="258585" y="539269"/>
                </a:lnTo>
                <a:lnTo>
                  <a:pt x="249936" y="521970"/>
                </a:lnTo>
                <a:close/>
              </a:path>
              <a:path w="273050" h="575310">
                <a:moveTo>
                  <a:pt x="230886" y="481584"/>
                </a:moveTo>
                <a:lnTo>
                  <a:pt x="225552" y="484631"/>
                </a:lnTo>
                <a:lnTo>
                  <a:pt x="236220" y="507492"/>
                </a:lnTo>
                <a:lnTo>
                  <a:pt x="242316" y="504444"/>
                </a:lnTo>
                <a:lnTo>
                  <a:pt x="230886" y="481584"/>
                </a:lnTo>
                <a:close/>
              </a:path>
              <a:path w="273050" h="575310">
                <a:moveTo>
                  <a:pt x="212598" y="441198"/>
                </a:moveTo>
                <a:lnTo>
                  <a:pt x="206502" y="444246"/>
                </a:lnTo>
                <a:lnTo>
                  <a:pt x="217170" y="467105"/>
                </a:lnTo>
                <a:lnTo>
                  <a:pt x="223266" y="464057"/>
                </a:lnTo>
                <a:lnTo>
                  <a:pt x="212598" y="441198"/>
                </a:lnTo>
                <a:close/>
              </a:path>
              <a:path w="273050" h="575310">
                <a:moveTo>
                  <a:pt x="193548" y="401574"/>
                </a:moveTo>
                <a:lnTo>
                  <a:pt x="187452" y="403860"/>
                </a:lnTo>
                <a:lnTo>
                  <a:pt x="198120" y="426720"/>
                </a:lnTo>
                <a:lnTo>
                  <a:pt x="204216" y="424434"/>
                </a:lnTo>
                <a:lnTo>
                  <a:pt x="193548" y="401574"/>
                </a:lnTo>
                <a:close/>
              </a:path>
              <a:path w="273050" h="575310">
                <a:moveTo>
                  <a:pt x="174498" y="361188"/>
                </a:moveTo>
                <a:lnTo>
                  <a:pt x="168402" y="363474"/>
                </a:lnTo>
                <a:lnTo>
                  <a:pt x="179832" y="386334"/>
                </a:lnTo>
                <a:lnTo>
                  <a:pt x="185166" y="384048"/>
                </a:lnTo>
                <a:lnTo>
                  <a:pt x="174498" y="361188"/>
                </a:lnTo>
                <a:close/>
              </a:path>
              <a:path w="273050" h="575310">
                <a:moveTo>
                  <a:pt x="155448" y="320801"/>
                </a:moveTo>
                <a:lnTo>
                  <a:pt x="150114" y="323850"/>
                </a:lnTo>
                <a:lnTo>
                  <a:pt x="160782" y="346710"/>
                </a:lnTo>
                <a:lnTo>
                  <a:pt x="166116" y="343662"/>
                </a:lnTo>
                <a:lnTo>
                  <a:pt x="155448" y="320801"/>
                </a:lnTo>
                <a:close/>
              </a:path>
              <a:path w="273050" h="575310">
                <a:moveTo>
                  <a:pt x="136398" y="280416"/>
                </a:moveTo>
                <a:lnTo>
                  <a:pt x="131064" y="283464"/>
                </a:lnTo>
                <a:lnTo>
                  <a:pt x="141732" y="306324"/>
                </a:lnTo>
                <a:lnTo>
                  <a:pt x="147066" y="303275"/>
                </a:lnTo>
                <a:lnTo>
                  <a:pt x="136398" y="280416"/>
                </a:lnTo>
                <a:close/>
              </a:path>
              <a:path w="273050" h="575310">
                <a:moveTo>
                  <a:pt x="117348" y="240029"/>
                </a:moveTo>
                <a:lnTo>
                  <a:pt x="112014" y="243077"/>
                </a:lnTo>
                <a:lnTo>
                  <a:pt x="122682" y="265938"/>
                </a:lnTo>
                <a:lnTo>
                  <a:pt x="128778" y="263651"/>
                </a:lnTo>
                <a:lnTo>
                  <a:pt x="117348" y="240029"/>
                </a:lnTo>
                <a:close/>
              </a:path>
              <a:path w="273050" h="575310">
                <a:moveTo>
                  <a:pt x="98298" y="200405"/>
                </a:moveTo>
                <a:lnTo>
                  <a:pt x="92964" y="202692"/>
                </a:lnTo>
                <a:lnTo>
                  <a:pt x="103632" y="225551"/>
                </a:lnTo>
                <a:lnTo>
                  <a:pt x="109728" y="223266"/>
                </a:lnTo>
                <a:lnTo>
                  <a:pt x="98298" y="200405"/>
                </a:lnTo>
                <a:close/>
              </a:path>
              <a:path w="273050" h="575310">
                <a:moveTo>
                  <a:pt x="80010" y="160020"/>
                </a:moveTo>
                <a:lnTo>
                  <a:pt x="73914" y="162305"/>
                </a:lnTo>
                <a:lnTo>
                  <a:pt x="84582" y="185927"/>
                </a:lnTo>
                <a:lnTo>
                  <a:pt x="90678" y="182879"/>
                </a:lnTo>
                <a:lnTo>
                  <a:pt x="80010" y="160020"/>
                </a:lnTo>
                <a:close/>
              </a:path>
              <a:path w="273050" h="575310">
                <a:moveTo>
                  <a:pt x="60960" y="119634"/>
                </a:moveTo>
                <a:lnTo>
                  <a:pt x="54864" y="122681"/>
                </a:lnTo>
                <a:lnTo>
                  <a:pt x="65532" y="145542"/>
                </a:lnTo>
                <a:lnTo>
                  <a:pt x="71628" y="142494"/>
                </a:lnTo>
                <a:lnTo>
                  <a:pt x="60960" y="119634"/>
                </a:lnTo>
                <a:close/>
              </a:path>
              <a:path w="273050" h="575310">
                <a:moveTo>
                  <a:pt x="41910" y="79248"/>
                </a:moveTo>
                <a:lnTo>
                  <a:pt x="35814" y="82296"/>
                </a:lnTo>
                <a:lnTo>
                  <a:pt x="47243" y="105155"/>
                </a:lnTo>
                <a:lnTo>
                  <a:pt x="52578" y="102870"/>
                </a:lnTo>
                <a:lnTo>
                  <a:pt x="41910" y="79248"/>
                </a:lnTo>
                <a:close/>
              </a:path>
              <a:path w="273050" h="575310">
                <a:moveTo>
                  <a:pt x="22860" y="39624"/>
                </a:moveTo>
                <a:lnTo>
                  <a:pt x="17526" y="41910"/>
                </a:lnTo>
                <a:lnTo>
                  <a:pt x="28193" y="64770"/>
                </a:lnTo>
                <a:lnTo>
                  <a:pt x="33528" y="62484"/>
                </a:lnTo>
                <a:lnTo>
                  <a:pt x="22860" y="39624"/>
                </a:lnTo>
                <a:close/>
              </a:path>
              <a:path w="273050" h="575310">
                <a:moveTo>
                  <a:pt x="762" y="0"/>
                </a:moveTo>
                <a:lnTo>
                  <a:pt x="0" y="42672"/>
                </a:lnTo>
                <a:lnTo>
                  <a:pt x="34290" y="26670"/>
                </a:lnTo>
                <a:lnTo>
                  <a:pt x="76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03704" y="1793748"/>
            <a:ext cx="352425" cy="732790"/>
          </a:xfrm>
          <a:custGeom>
            <a:avLst/>
            <a:gdLst/>
            <a:ahLst/>
            <a:cxnLst/>
            <a:rect l="l" t="t" r="r" b="b"/>
            <a:pathLst>
              <a:path w="352425" h="732789">
                <a:moveTo>
                  <a:pt x="352044" y="732281"/>
                </a:moveTo>
                <a:lnTo>
                  <a:pt x="0" y="0"/>
                </a:lnTo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423160" y="1844769"/>
            <a:ext cx="8001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90216" y="1936826"/>
            <a:ext cx="6858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266950" y="1752600"/>
            <a:ext cx="349885" cy="749935"/>
          </a:xfrm>
          <a:custGeom>
            <a:avLst/>
            <a:gdLst/>
            <a:ahLst/>
            <a:cxnLst/>
            <a:rect l="l" t="t" r="r" b="b"/>
            <a:pathLst>
              <a:path w="349885" h="749935">
                <a:moveTo>
                  <a:pt x="329526" y="716577"/>
                </a:moveTo>
                <a:lnTo>
                  <a:pt x="315468" y="723138"/>
                </a:lnTo>
                <a:lnTo>
                  <a:pt x="348233" y="749807"/>
                </a:lnTo>
                <a:lnTo>
                  <a:pt x="349213" y="722376"/>
                </a:lnTo>
                <a:lnTo>
                  <a:pt x="332231" y="722376"/>
                </a:lnTo>
                <a:lnTo>
                  <a:pt x="329526" y="716577"/>
                </a:lnTo>
                <a:close/>
              </a:path>
              <a:path w="349885" h="749935">
                <a:moveTo>
                  <a:pt x="335699" y="713696"/>
                </a:moveTo>
                <a:lnTo>
                  <a:pt x="329526" y="716577"/>
                </a:lnTo>
                <a:lnTo>
                  <a:pt x="332231" y="722376"/>
                </a:lnTo>
                <a:lnTo>
                  <a:pt x="338327" y="719327"/>
                </a:lnTo>
                <a:lnTo>
                  <a:pt x="335699" y="713696"/>
                </a:lnTo>
                <a:close/>
              </a:path>
              <a:path w="349885" h="749935">
                <a:moveTo>
                  <a:pt x="349757" y="707135"/>
                </a:moveTo>
                <a:lnTo>
                  <a:pt x="335699" y="713696"/>
                </a:lnTo>
                <a:lnTo>
                  <a:pt x="338327" y="719327"/>
                </a:lnTo>
                <a:lnTo>
                  <a:pt x="332231" y="722376"/>
                </a:lnTo>
                <a:lnTo>
                  <a:pt x="349213" y="722376"/>
                </a:lnTo>
                <a:lnTo>
                  <a:pt x="349757" y="707135"/>
                </a:lnTo>
                <a:close/>
              </a:path>
              <a:path w="349885" h="749935">
                <a:moveTo>
                  <a:pt x="327660" y="696468"/>
                </a:moveTo>
                <a:lnTo>
                  <a:pt x="321563" y="699516"/>
                </a:lnTo>
                <a:lnTo>
                  <a:pt x="329526" y="716577"/>
                </a:lnTo>
                <a:lnTo>
                  <a:pt x="335699" y="713696"/>
                </a:lnTo>
                <a:lnTo>
                  <a:pt x="327660" y="696468"/>
                </a:lnTo>
                <a:close/>
              </a:path>
              <a:path w="349885" h="749935">
                <a:moveTo>
                  <a:pt x="308610" y="656081"/>
                </a:moveTo>
                <a:lnTo>
                  <a:pt x="303275" y="659129"/>
                </a:lnTo>
                <a:lnTo>
                  <a:pt x="313944" y="681990"/>
                </a:lnTo>
                <a:lnTo>
                  <a:pt x="319277" y="678942"/>
                </a:lnTo>
                <a:lnTo>
                  <a:pt x="308610" y="656081"/>
                </a:lnTo>
                <a:close/>
              </a:path>
              <a:path w="349885" h="749935">
                <a:moveTo>
                  <a:pt x="290322" y="615696"/>
                </a:moveTo>
                <a:lnTo>
                  <a:pt x="284225" y="618744"/>
                </a:lnTo>
                <a:lnTo>
                  <a:pt x="294894" y="641603"/>
                </a:lnTo>
                <a:lnTo>
                  <a:pt x="300989" y="639318"/>
                </a:lnTo>
                <a:lnTo>
                  <a:pt x="290322" y="615696"/>
                </a:lnTo>
                <a:close/>
              </a:path>
              <a:path w="349885" h="749935">
                <a:moveTo>
                  <a:pt x="271272" y="575309"/>
                </a:moveTo>
                <a:lnTo>
                  <a:pt x="265938" y="578357"/>
                </a:lnTo>
                <a:lnTo>
                  <a:pt x="276606" y="601218"/>
                </a:lnTo>
                <a:lnTo>
                  <a:pt x="281939" y="598931"/>
                </a:lnTo>
                <a:lnTo>
                  <a:pt x="271272" y="575309"/>
                </a:lnTo>
                <a:close/>
              </a:path>
              <a:path w="349885" h="749935">
                <a:moveTo>
                  <a:pt x="252983" y="534924"/>
                </a:moveTo>
                <a:lnTo>
                  <a:pt x="246887" y="537972"/>
                </a:lnTo>
                <a:lnTo>
                  <a:pt x="257556" y="560831"/>
                </a:lnTo>
                <a:lnTo>
                  <a:pt x="263651" y="558546"/>
                </a:lnTo>
                <a:lnTo>
                  <a:pt x="252983" y="534924"/>
                </a:lnTo>
                <a:close/>
              </a:path>
              <a:path w="349885" h="749935">
                <a:moveTo>
                  <a:pt x="233933" y="494538"/>
                </a:moveTo>
                <a:lnTo>
                  <a:pt x="228600" y="497585"/>
                </a:lnTo>
                <a:lnTo>
                  <a:pt x="239268" y="520446"/>
                </a:lnTo>
                <a:lnTo>
                  <a:pt x="244601" y="518159"/>
                </a:lnTo>
                <a:lnTo>
                  <a:pt x="233933" y="494538"/>
                </a:lnTo>
                <a:close/>
              </a:path>
              <a:path w="349885" h="749935">
                <a:moveTo>
                  <a:pt x="215645" y="454914"/>
                </a:moveTo>
                <a:lnTo>
                  <a:pt x="209550" y="457200"/>
                </a:lnTo>
                <a:lnTo>
                  <a:pt x="220218" y="480059"/>
                </a:lnTo>
                <a:lnTo>
                  <a:pt x="226313" y="477774"/>
                </a:lnTo>
                <a:lnTo>
                  <a:pt x="215645" y="454914"/>
                </a:lnTo>
                <a:close/>
              </a:path>
              <a:path w="349885" h="749935">
                <a:moveTo>
                  <a:pt x="196595" y="414527"/>
                </a:moveTo>
                <a:lnTo>
                  <a:pt x="191262" y="416814"/>
                </a:lnTo>
                <a:lnTo>
                  <a:pt x="201930" y="439674"/>
                </a:lnTo>
                <a:lnTo>
                  <a:pt x="207263" y="437388"/>
                </a:lnTo>
                <a:lnTo>
                  <a:pt x="196595" y="414527"/>
                </a:lnTo>
                <a:close/>
              </a:path>
              <a:path w="349885" h="749935">
                <a:moveTo>
                  <a:pt x="178307" y="374142"/>
                </a:moveTo>
                <a:lnTo>
                  <a:pt x="172212" y="376427"/>
                </a:lnTo>
                <a:lnTo>
                  <a:pt x="182880" y="399288"/>
                </a:lnTo>
                <a:lnTo>
                  <a:pt x="188975" y="397001"/>
                </a:lnTo>
                <a:lnTo>
                  <a:pt x="178307" y="374142"/>
                </a:lnTo>
                <a:close/>
              </a:path>
              <a:path w="349885" h="749935">
                <a:moveTo>
                  <a:pt x="159257" y="333755"/>
                </a:moveTo>
                <a:lnTo>
                  <a:pt x="153924" y="336042"/>
                </a:lnTo>
                <a:lnTo>
                  <a:pt x="164592" y="358901"/>
                </a:lnTo>
                <a:lnTo>
                  <a:pt x="169925" y="356616"/>
                </a:lnTo>
                <a:lnTo>
                  <a:pt x="159257" y="333755"/>
                </a:lnTo>
                <a:close/>
              </a:path>
              <a:path w="349885" h="749935">
                <a:moveTo>
                  <a:pt x="140969" y="293370"/>
                </a:moveTo>
                <a:lnTo>
                  <a:pt x="134874" y="295655"/>
                </a:lnTo>
                <a:lnTo>
                  <a:pt x="145542" y="318516"/>
                </a:lnTo>
                <a:lnTo>
                  <a:pt x="151637" y="316229"/>
                </a:lnTo>
                <a:lnTo>
                  <a:pt x="140969" y="293370"/>
                </a:lnTo>
                <a:close/>
              </a:path>
              <a:path w="349885" h="749935">
                <a:moveTo>
                  <a:pt x="121919" y="252983"/>
                </a:moveTo>
                <a:lnTo>
                  <a:pt x="116586" y="255270"/>
                </a:lnTo>
                <a:lnTo>
                  <a:pt x="127254" y="278892"/>
                </a:lnTo>
                <a:lnTo>
                  <a:pt x="132587" y="275844"/>
                </a:lnTo>
                <a:lnTo>
                  <a:pt x="121919" y="252983"/>
                </a:lnTo>
                <a:close/>
              </a:path>
              <a:path w="349885" h="749935">
                <a:moveTo>
                  <a:pt x="103631" y="212598"/>
                </a:moveTo>
                <a:lnTo>
                  <a:pt x="97536" y="214883"/>
                </a:lnTo>
                <a:lnTo>
                  <a:pt x="108204" y="238505"/>
                </a:lnTo>
                <a:lnTo>
                  <a:pt x="114300" y="235457"/>
                </a:lnTo>
                <a:lnTo>
                  <a:pt x="103631" y="212598"/>
                </a:lnTo>
                <a:close/>
              </a:path>
              <a:path w="349885" h="749935">
                <a:moveTo>
                  <a:pt x="84581" y="172211"/>
                </a:moveTo>
                <a:lnTo>
                  <a:pt x="79248" y="174498"/>
                </a:lnTo>
                <a:lnTo>
                  <a:pt x="89916" y="198120"/>
                </a:lnTo>
                <a:lnTo>
                  <a:pt x="95250" y="195072"/>
                </a:lnTo>
                <a:lnTo>
                  <a:pt x="84581" y="172211"/>
                </a:lnTo>
                <a:close/>
              </a:path>
              <a:path w="349885" h="749935">
                <a:moveTo>
                  <a:pt x="66293" y="131825"/>
                </a:moveTo>
                <a:lnTo>
                  <a:pt x="60198" y="134111"/>
                </a:lnTo>
                <a:lnTo>
                  <a:pt x="70866" y="157733"/>
                </a:lnTo>
                <a:lnTo>
                  <a:pt x="76962" y="154685"/>
                </a:lnTo>
                <a:lnTo>
                  <a:pt x="66293" y="131825"/>
                </a:lnTo>
                <a:close/>
              </a:path>
              <a:path w="349885" h="749935">
                <a:moveTo>
                  <a:pt x="47243" y="91440"/>
                </a:moveTo>
                <a:lnTo>
                  <a:pt x="41910" y="93725"/>
                </a:lnTo>
                <a:lnTo>
                  <a:pt x="52577" y="117348"/>
                </a:lnTo>
                <a:lnTo>
                  <a:pt x="57912" y="114300"/>
                </a:lnTo>
                <a:lnTo>
                  <a:pt x="47243" y="91440"/>
                </a:lnTo>
                <a:close/>
              </a:path>
              <a:path w="349885" h="749935">
                <a:moveTo>
                  <a:pt x="28956" y="51053"/>
                </a:moveTo>
                <a:lnTo>
                  <a:pt x="22860" y="54101"/>
                </a:lnTo>
                <a:lnTo>
                  <a:pt x="33527" y="76961"/>
                </a:lnTo>
                <a:lnTo>
                  <a:pt x="39624" y="73914"/>
                </a:lnTo>
                <a:lnTo>
                  <a:pt x="28956" y="51053"/>
                </a:lnTo>
                <a:close/>
              </a:path>
              <a:path w="349885" h="749935">
                <a:moveTo>
                  <a:pt x="1524" y="0"/>
                </a:moveTo>
                <a:lnTo>
                  <a:pt x="0" y="42672"/>
                </a:lnTo>
                <a:lnTo>
                  <a:pt x="14921" y="35859"/>
                </a:lnTo>
                <a:lnTo>
                  <a:pt x="12192" y="29718"/>
                </a:lnTo>
                <a:lnTo>
                  <a:pt x="17525" y="27431"/>
                </a:lnTo>
                <a:lnTo>
                  <a:pt x="33382" y="27431"/>
                </a:lnTo>
                <a:lnTo>
                  <a:pt x="35051" y="26670"/>
                </a:lnTo>
                <a:lnTo>
                  <a:pt x="1524" y="0"/>
                </a:lnTo>
                <a:close/>
              </a:path>
              <a:path w="349885" h="749935">
                <a:moveTo>
                  <a:pt x="20472" y="33325"/>
                </a:moveTo>
                <a:lnTo>
                  <a:pt x="14921" y="35859"/>
                </a:lnTo>
                <a:lnTo>
                  <a:pt x="15239" y="36575"/>
                </a:lnTo>
                <a:lnTo>
                  <a:pt x="20574" y="33527"/>
                </a:lnTo>
                <a:lnTo>
                  <a:pt x="20472" y="33325"/>
                </a:lnTo>
                <a:close/>
              </a:path>
              <a:path w="349885" h="749935">
                <a:moveTo>
                  <a:pt x="17525" y="27431"/>
                </a:moveTo>
                <a:lnTo>
                  <a:pt x="12192" y="29718"/>
                </a:lnTo>
                <a:lnTo>
                  <a:pt x="14921" y="35859"/>
                </a:lnTo>
                <a:lnTo>
                  <a:pt x="20472" y="33325"/>
                </a:lnTo>
                <a:lnTo>
                  <a:pt x="17525" y="27431"/>
                </a:lnTo>
                <a:close/>
              </a:path>
              <a:path w="349885" h="749935">
                <a:moveTo>
                  <a:pt x="33382" y="27431"/>
                </a:moveTo>
                <a:lnTo>
                  <a:pt x="17525" y="27431"/>
                </a:lnTo>
                <a:lnTo>
                  <a:pt x="20472" y="33325"/>
                </a:lnTo>
                <a:lnTo>
                  <a:pt x="33382" y="27431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840992" y="4266438"/>
            <a:ext cx="2942590" cy="242570"/>
          </a:xfrm>
          <a:prstGeom prst="rect">
            <a:avLst/>
          </a:prstGeom>
          <a:solidFill>
            <a:srgbClr val="FFCCFF"/>
          </a:solidFill>
          <a:ln w="14287">
            <a:solidFill>
              <a:srgbClr val="FF0101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220"/>
              </a:spcBef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There’s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a bug in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this QP.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Can you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spot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it?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50720" y="5472938"/>
            <a:ext cx="3808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Learning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Maximum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Margin with</a:t>
            </a:r>
            <a:r>
              <a:rPr dirty="0" sz="18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Noise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18711" y="5745244"/>
            <a:ext cx="2031364" cy="145986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dirty="0" sz="1200" spc="-5">
                <a:latin typeface="Tahoma"/>
                <a:cs typeface="Tahoma"/>
              </a:rPr>
              <a:t>Given guess of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,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00" spc="-5">
                <a:latin typeface="Tahoma"/>
                <a:cs typeface="Tahoma"/>
              </a:rPr>
              <a:t>we</a:t>
            </a:r>
            <a:r>
              <a:rPr dirty="0" sz="1200" spc="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can</a:t>
            </a:r>
            <a:endParaRPr sz="1200">
              <a:latin typeface="Tahoma"/>
              <a:cs typeface="Tahoma"/>
            </a:endParaRPr>
          </a:p>
          <a:p>
            <a:pPr marL="196850" marR="46990" indent="-171450">
              <a:lnSpc>
                <a:spcPct val="100000"/>
              </a:lnSpc>
              <a:spcBef>
                <a:spcPts val="270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Compute sum of distances  of points to their </a:t>
            </a:r>
            <a:r>
              <a:rPr dirty="0" sz="1200" spc="-10">
                <a:latin typeface="Tahoma"/>
                <a:cs typeface="Tahoma"/>
              </a:rPr>
              <a:t>correct  zones</a:t>
            </a:r>
            <a:endParaRPr sz="1200">
              <a:latin typeface="Tahoma"/>
              <a:cs typeface="Tahoma"/>
            </a:endParaRPr>
          </a:p>
          <a:p>
            <a:pPr marL="25400" marR="30480">
              <a:lnSpc>
                <a:spcPct val="116100"/>
              </a:lnSpc>
              <a:spcBef>
                <a:spcPts val="55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Compute the margin width  Assume </a:t>
            </a:r>
            <a:r>
              <a:rPr dirty="0" sz="1250" spc="-35" i="1">
                <a:latin typeface="Tahoma"/>
                <a:cs typeface="Tahoma"/>
              </a:rPr>
              <a:t>R </a:t>
            </a:r>
            <a:r>
              <a:rPr dirty="0" sz="1200" spc="-5">
                <a:latin typeface="Tahoma"/>
                <a:cs typeface="Tahoma"/>
              </a:rPr>
              <a:t>datapoints,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each</a:t>
            </a:r>
            <a:endParaRPr sz="1200">
              <a:latin typeface="Tahoma"/>
              <a:cs typeface="Tahoma"/>
            </a:endParaRPr>
          </a:p>
          <a:p>
            <a:pPr marL="196215">
              <a:lnSpc>
                <a:spcPts val="1440"/>
              </a:lnSpc>
            </a:pPr>
            <a:r>
              <a:rPr dirty="0" sz="1250" spc="-25" i="1">
                <a:latin typeface="Tahoma"/>
                <a:cs typeface="Tahoma"/>
              </a:rPr>
              <a:t>(</a:t>
            </a: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,y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where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+/-</a:t>
            </a:r>
            <a:r>
              <a:rPr dirty="0" sz="1250" spc="-14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109977" y="5907023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5">
                <a:moveTo>
                  <a:pt x="0" y="665988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83129" y="6051803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255520" y="6196584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49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 rot="19860000">
            <a:off x="1758557" y="6635721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 rot="19860000">
            <a:off x="1835527" y="6770598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 rot="19860000">
            <a:off x="1894059" y="6892902"/>
            <a:ext cx="380878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</a:t>
            </a:r>
            <a:r>
              <a:rPr dirty="0" sz="700" spc="-15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3968" sz="1050" spc="-15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baseline="3968" sz="105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baseline="3968" sz="105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470147" y="5894832"/>
            <a:ext cx="163830" cy="299720"/>
          </a:xfrm>
          <a:custGeom>
            <a:avLst/>
            <a:gdLst/>
            <a:ahLst/>
            <a:cxnLst/>
            <a:rect l="l" t="t" r="r" b="b"/>
            <a:pathLst>
              <a:path w="163829" h="299720">
                <a:moveTo>
                  <a:pt x="143554" y="267022"/>
                </a:moveTo>
                <a:lnTo>
                  <a:pt x="128777" y="275081"/>
                </a:lnTo>
                <a:lnTo>
                  <a:pt x="163829" y="299465"/>
                </a:lnTo>
                <a:lnTo>
                  <a:pt x="162931" y="274319"/>
                </a:lnTo>
                <a:lnTo>
                  <a:pt x="148589" y="274319"/>
                </a:lnTo>
                <a:lnTo>
                  <a:pt x="147065" y="273557"/>
                </a:lnTo>
                <a:lnTo>
                  <a:pt x="146303" y="272033"/>
                </a:lnTo>
                <a:lnTo>
                  <a:pt x="143554" y="267022"/>
                </a:lnTo>
                <a:close/>
              </a:path>
              <a:path w="163829" h="299720">
                <a:moveTo>
                  <a:pt x="147463" y="264889"/>
                </a:moveTo>
                <a:lnTo>
                  <a:pt x="143554" y="267022"/>
                </a:lnTo>
                <a:lnTo>
                  <a:pt x="146303" y="272033"/>
                </a:lnTo>
                <a:lnTo>
                  <a:pt x="147065" y="273557"/>
                </a:lnTo>
                <a:lnTo>
                  <a:pt x="148589" y="274319"/>
                </a:lnTo>
                <a:lnTo>
                  <a:pt x="149351" y="273557"/>
                </a:lnTo>
                <a:lnTo>
                  <a:pt x="150875" y="272795"/>
                </a:lnTo>
                <a:lnTo>
                  <a:pt x="150875" y="271271"/>
                </a:lnTo>
                <a:lnTo>
                  <a:pt x="150113" y="269747"/>
                </a:lnTo>
                <a:lnTo>
                  <a:pt x="147463" y="264889"/>
                </a:lnTo>
                <a:close/>
              </a:path>
              <a:path w="163829" h="299720">
                <a:moveTo>
                  <a:pt x="162305" y="256793"/>
                </a:moveTo>
                <a:lnTo>
                  <a:pt x="147463" y="264889"/>
                </a:lnTo>
                <a:lnTo>
                  <a:pt x="150113" y="269747"/>
                </a:lnTo>
                <a:lnTo>
                  <a:pt x="150875" y="271271"/>
                </a:lnTo>
                <a:lnTo>
                  <a:pt x="150875" y="272795"/>
                </a:lnTo>
                <a:lnTo>
                  <a:pt x="149351" y="273557"/>
                </a:lnTo>
                <a:lnTo>
                  <a:pt x="148589" y="274319"/>
                </a:lnTo>
                <a:lnTo>
                  <a:pt x="162931" y="274319"/>
                </a:lnTo>
                <a:lnTo>
                  <a:pt x="162305" y="256793"/>
                </a:lnTo>
                <a:close/>
              </a:path>
              <a:path w="163829" h="299720">
                <a:moveTo>
                  <a:pt x="20583" y="32275"/>
                </a:moveTo>
                <a:lnTo>
                  <a:pt x="16112" y="34714"/>
                </a:lnTo>
                <a:lnTo>
                  <a:pt x="143554" y="267022"/>
                </a:lnTo>
                <a:lnTo>
                  <a:pt x="147463" y="264889"/>
                </a:lnTo>
                <a:lnTo>
                  <a:pt x="20583" y="32275"/>
                </a:lnTo>
                <a:close/>
              </a:path>
              <a:path w="163829" h="299720">
                <a:moveTo>
                  <a:pt x="0" y="0"/>
                </a:moveTo>
                <a:lnTo>
                  <a:pt x="1524" y="42671"/>
                </a:lnTo>
                <a:lnTo>
                  <a:pt x="16112" y="34714"/>
                </a:lnTo>
                <a:lnTo>
                  <a:pt x="12953" y="28955"/>
                </a:lnTo>
                <a:lnTo>
                  <a:pt x="12953" y="25907"/>
                </a:lnTo>
                <a:lnTo>
                  <a:pt x="14477" y="25907"/>
                </a:lnTo>
                <a:lnTo>
                  <a:pt x="15239" y="25145"/>
                </a:lnTo>
                <a:lnTo>
                  <a:pt x="33654" y="25145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829" h="299720">
                <a:moveTo>
                  <a:pt x="16763" y="25145"/>
                </a:moveTo>
                <a:lnTo>
                  <a:pt x="15239" y="25145"/>
                </a:lnTo>
                <a:lnTo>
                  <a:pt x="14477" y="25907"/>
                </a:lnTo>
                <a:lnTo>
                  <a:pt x="12953" y="25907"/>
                </a:lnTo>
                <a:lnTo>
                  <a:pt x="12953" y="28955"/>
                </a:lnTo>
                <a:lnTo>
                  <a:pt x="16112" y="34714"/>
                </a:lnTo>
                <a:lnTo>
                  <a:pt x="20583" y="32275"/>
                </a:lnTo>
                <a:lnTo>
                  <a:pt x="17525" y="26669"/>
                </a:lnTo>
                <a:lnTo>
                  <a:pt x="16763" y="25145"/>
                </a:lnTo>
                <a:close/>
              </a:path>
              <a:path w="163829" h="299720">
                <a:moveTo>
                  <a:pt x="33654" y="25145"/>
                </a:moveTo>
                <a:lnTo>
                  <a:pt x="16763" y="25145"/>
                </a:lnTo>
                <a:lnTo>
                  <a:pt x="17525" y="26669"/>
                </a:lnTo>
                <a:lnTo>
                  <a:pt x="20583" y="32275"/>
                </a:lnTo>
                <a:lnTo>
                  <a:pt x="33654" y="2514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77590" y="656310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87345" y="596874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205"/>
                </a:lnTo>
                <a:lnTo>
                  <a:pt x="5524" y="32289"/>
                </a:lnTo>
                <a:lnTo>
                  <a:pt x="11572" y="36516"/>
                </a:lnTo>
                <a:lnTo>
                  <a:pt x="19050" y="38100"/>
                </a:lnTo>
                <a:lnTo>
                  <a:pt x="26527" y="36516"/>
                </a:lnTo>
                <a:lnTo>
                  <a:pt x="32575" y="32289"/>
                </a:lnTo>
                <a:lnTo>
                  <a:pt x="36623" y="26205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53790" y="6182105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10" h="8889">
                <a:moveTo>
                  <a:pt x="0" y="8382"/>
                </a:moveTo>
                <a:lnTo>
                  <a:pt x="1600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69791" y="6184391"/>
            <a:ext cx="22860" cy="41910"/>
          </a:xfrm>
          <a:custGeom>
            <a:avLst/>
            <a:gdLst/>
            <a:ahLst/>
            <a:cxnLst/>
            <a:rect l="l" t="t" r="r" b="b"/>
            <a:pathLst>
              <a:path w="22860" h="41910">
                <a:moveTo>
                  <a:pt x="0" y="0"/>
                </a:moveTo>
                <a:lnTo>
                  <a:pt x="22860" y="41910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694938" y="6101334"/>
            <a:ext cx="253365" cy="125095"/>
          </a:xfrm>
          <a:custGeom>
            <a:avLst/>
            <a:gdLst/>
            <a:ahLst/>
            <a:cxnLst/>
            <a:rect l="l" t="t" r="r" b="b"/>
            <a:pathLst>
              <a:path w="253364" h="125095">
                <a:moveTo>
                  <a:pt x="0" y="124967"/>
                </a:moveTo>
                <a:lnTo>
                  <a:pt x="30479" y="0"/>
                </a:lnTo>
                <a:lnTo>
                  <a:pt x="252984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640835" y="6083046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592067" y="5791837"/>
            <a:ext cx="358775" cy="46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1065"/>
              </a:lnSpc>
              <a:spcBef>
                <a:spcPts val="105"/>
              </a:spcBef>
            </a:pPr>
            <a:r>
              <a:rPr dirty="0" sz="1050" spc="-40" i="1">
                <a:latin typeface="Tahoma"/>
                <a:cs typeface="Tahoma"/>
              </a:rPr>
              <a:t>M </a:t>
            </a:r>
            <a:r>
              <a:rPr dirty="0" sz="1050" spc="-35" i="1">
                <a:latin typeface="Tahoma"/>
                <a:cs typeface="Tahoma"/>
              </a:rPr>
              <a:t>=</a:t>
            </a:r>
            <a:endParaRPr sz="1050">
              <a:latin typeface="Tahoma"/>
              <a:cs typeface="Tahoma"/>
            </a:endParaRPr>
          </a:p>
          <a:p>
            <a:pPr marL="177800">
              <a:lnSpc>
                <a:spcPts val="944"/>
              </a:lnSpc>
            </a:pPr>
            <a:r>
              <a:rPr dirty="0" sz="950" spc="1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  <a:spcBef>
                <a:spcPts val="300"/>
              </a:spcBef>
            </a:pPr>
            <a:r>
              <a:rPr dirty="0" sz="950" spc="5" b="1">
                <a:latin typeface="Times New Roman"/>
                <a:cs typeface="Times New Roman"/>
              </a:rPr>
              <a:t>w</a:t>
            </a:r>
            <a:r>
              <a:rPr dirty="0" sz="950" spc="-25">
                <a:latin typeface="Times New Roman"/>
                <a:cs typeface="Times New Roman"/>
              </a:rPr>
              <a:t>.</a:t>
            </a:r>
            <a:r>
              <a:rPr dirty="0" sz="950" spc="15" b="1">
                <a:latin typeface="Times New Roman"/>
                <a:cs typeface="Times New Roman"/>
              </a:rPr>
              <a:t>w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953767" y="59039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324100" y="64312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077211" y="60563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88998" y="64495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66872" y="60098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993898" y="64655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46703" y="658520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347722" y="693343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583"/>
                </a:lnTo>
                <a:lnTo>
                  <a:pt x="5524" y="5810"/>
                </a:lnTo>
                <a:lnTo>
                  <a:pt x="1476" y="11894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894"/>
                </a:lnTo>
                <a:lnTo>
                  <a:pt x="32575" y="5810"/>
                </a:lnTo>
                <a:lnTo>
                  <a:pt x="26527" y="1583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814066" y="69113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49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099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49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80459" y="64495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792223" y="7384033"/>
            <a:ext cx="1880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What should our quadratic  optimization criterion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be?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754120" y="7390130"/>
            <a:ext cx="2242185" cy="13811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96850" marR="208279" indent="-17145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How </a:t>
            </a:r>
            <a:r>
              <a:rPr dirty="0" sz="1200">
                <a:latin typeface="Tahoma"/>
                <a:cs typeface="Tahoma"/>
              </a:rPr>
              <a:t>many </a:t>
            </a:r>
            <a:r>
              <a:rPr dirty="0" sz="1200" spc="-5">
                <a:latin typeface="Tahoma"/>
                <a:cs typeface="Tahoma"/>
              </a:rPr>
              <a:t>constraints will we  have? </a:t>
            </a:r>
            <a:r>
              <a:rPr dirty="0" sz="1250" spc="-35" i="1">
                <a:solidFill>
                  <a:srgbClr val="9A009A"/>
                </a:solidFill>
                <a:latin typeface="Tahoma"/>
                <a:cs typeface="Tahoma"/>
              </a:rPr>
              <a:t>2R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245"/>
              </a:spcBef>
            </a:pPr>
            <a:r>
              <a:rPr dirty="0" sz="1200" spc="-5">
                <a:latin typeface="Tahoma"/>
                <a:cs typeface="Tahoma"/>
              </a:rPr>
              <a:t>What should they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be?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225"/>
              </a:spcBef>
            </a:pPr>
            <a:r>
              <a:rPr dirty="0" sz="1250" spc="-45" b="1" i="1">
                <a:solidFill>
                  <a:srgbClr val="FF0000"/>
                </a:solidFill>
                <a:latin typeface="Tahoma"/>
                <a:cs typeface="Tahoma"/>
              </a:rPr>
              <a:t>w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. </a:t>
            </a:r>
            <a:r>
              <a:rPr dirty="0" sz="1250" spc="-30" b="1" i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19607" sz="1275" spc="-44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b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&gt;= </a:t>
            </a:r>
            <a:r>
              <a:rPr dirty="0" sz="1250" spc="-25" i="1">
                <a:solidFill>
                  <a:srgbClr val="FF0000"/>
                </a:solidFill>
                <a:latin typeface="Tahoma"/>
                <a:cs typeface="Tahoma"/>
              </a:rPr>
              <a:t>1-</a:t>
            </a:r>
            <a:r>
              <a:rPr dirty="0" sz="1250" spc="-25" i="1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dirty="0" baseline="-19607" sz="1275" spc="-37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dirty="0" baseline="-19607" sz="1275" spc="-44" i="1">
                <a:solidFill>
                  <a:srgbClr val="FF0000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sz="1250" spc="-220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r>
              <a:rPr dirty="0" sz="1250" spc="-45" b="1" i="1">
                <a:solidFill>
                  <a:srgbClr val="3333CC"/>
                </a:solidFill>
                <a:latin typeface="Tahoma"/>
                <a:cs typeface="Tahoma"/>
              </a:rPr>
              <a:t>w </a:t>
            </a:r>
            <a:r>
              <a:rPr dirty="0" sz="1250" spc="-20" i="1">
                <a:solidFill>
                  <a:srgbClr val="3333CC"/>
                </a:solidFill>
                <a:latin typeface="Tahoma"/>
                <a:cs typeface="Tahoma"/>
              </a:rPr>
              <a:t>. </a:t>
            </a:r>
            <a:r>
              <a:rPr dirty="0" sz="1250" spc="-30" b="1" i="1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b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&lt;=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-1+</a:t>
            </a:r>
            <a:r>
              <a:rPr dirty="0" sz="1250" spc="-30" i="1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20" i="1">
                <a:solidFill>
                  <a:srgbClr val="3333CC"/>
                </a:solidFill>
                <a:latin typeface="Tahoma"/>
                <a:cs typeface="Tahoma"/>
              </a:rPr>
              <a:t>if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y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sz="1250" spc="-215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-1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220"/>
              </a:spcBef>
            </a:pPr>
            <a:r>
              <a:rPr dirty="0" sz="1250" spc="-25" i="1">
                <a:solidFill>
                  <a:srgbClr val="9A009A"/>
                </a:solidFill>
                <a:latin typeface="Symbol"/>
                <a:cs typeface="Symbol"/>
              </a:rPr>
              <a:t></a:t>
            </a:r>
            <a:r>
              <a:rPr dirty="0" baseline="-19607" sz="1275" spc="-37" i="1">
                <a:solidFill>
                  <a:srgbClr val="9A009A"/>
                </a:solidFill>
                <a:latin typeface="Tahoma"/>
                <a:cs typeface="Tahoma"/>
              </a:rPr>
              <a:t>k </a:t>
            </a:r>
            <a:r>
              <a:rPr dirty="0" sz="1250" spc="-40" i="1">
                <a:solidFill>
                  <a:srgbClr val="9A009A"/>
                </a:solidFill>
                <a:latin typeface="Tahoma"/>
                <a:cs typeface="Tahoma"/>
              </a:rPr>
              <a:t>&gt;= </a:t>
            </a:r>
            <a:r>
              <a:rPr dirty="0" sz="1250" spc="-30" i="1">
                <a:solidFill>
                  <a:srgbClr val="9A009A"/>
                </a:solidFill>
                <a:latin typeface="Tahoma"/>
                <a:cs typeface="Tahoma"/>
              </a:rPr>
              <a:t>0 </a:t>
            </a:r>
            <a:r>
              <a:rPr dirty="0" sz="1200" spc="-5">
                <a:solidFill>
                  <a:srgbClr val="9A009A"/>
                </a:solidFill>
                <a:latin typeface="Tahoma"/>
                <a:cs typeface="Tahoma"/>
              </a:rPr>
              <a:t>for </a:t>
            </a:r>
            <a:r>
              <a:rPr dirty="0" sz="1200">
                <a:solidFill>
                  <a:srgbClr val="9A009A"/>
                </a:solidFill>
                <a:latin typeface="Tahoma"/>
                <a:cs typeface="Tahoma"/>
              </a:rPr>
              <a:t>all</a:t>
            </a:r>
            <a:r>
              <a:rPr dirty="0" sz="1200" spc="-85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sz="1250" spc="-25" i="1">
                <a:solidFill>
                  <a:srgbClr val="9A009A"/>
                </a:solidFill>
                <a:latin typeface="Tahoma"/>
                <a:cs typeface="Tahoma"/>
              </a:rPr>
              <a:t>k</a:t>
            </a:r>
            <a:endParaRPr sz="1250">
              <a:latin typeface="Tahoma"/>
              <a:cs typeface="Tahoma"/>
            </a:endParaRPr>
          </a:p>
          <a:p>
            <a:pPr marL="1049020">
              <a:lnSpc>
                <a:spcPct val="100000"/>
              </a:lnSpc>
              <a:spcBef>
                <a:spcPts val="175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819400" y="58597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171700" y="5935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055620" y="70004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49"/>
                </a:lnTo>
                <a:lnTo>
                  <a:pt x="1583" y="26527"/>
                </a:lnTo>
                <a:lnTo>
                  <a:pt x="5810" y="32575"/>
                </a:lnTo>
                <a:lnTo>
                  <a:pt x="11894" y="36623"/>
                </a:lnTo>
                <a:lnTo>
                  <a:pt x="19050" y="38099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49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447544" y="8099297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 h="0">
                <a:moveTo>
                  <a:pt x="0" y="0"/>
                </a:moveTo>
                <a:lnTo>
                  <a:pt x="112013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3272790" y="7835541"/>
            <a:ext cx="7937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766823" y="7634623"/>
            <a:ext cx="824230" cy="70675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35"/>
              </a:spcBef>
            </a:pPr>
            <a:r>
              <a:rPr dirty="0" sz="1200" spc="-5">
                <a:solidFill>
                  <a:srgbClr val="9A009A"/>
                </a:solidFill>
                <a:latin typeface="Tahoma"/>
                <a:cs typeface="Tahoma"/>
              </a:rPr>
              <a:t>Minimize</a:t>
            </a:r>
            <a:r>
              <a:rPr dirty="0" sz="1200" spc="220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baseline="-22988" sz="2175" spc="7">
                <a:latin typeface="Times New Roman"/>
                <a:cs typeface="Times New Roman"/>
              </a:rPr>
              <a:t>1</a:t>
            </a:r>
            <a:endParaRPr baseline="-22988" sz="2175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944"/>
              </a:spcBef>
            </a:pPr>
            <a:r>
              <a:rPr dirty="0" sz="1450" spc="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566147" y="7818072"/>
            <a:ext cx="1028700" cy="5410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80"/>
              </a:spcBef>
            </a:pPr>
            <a:r>
              <a:rPr dirty="0" sz="1450" spc="-10" b="1">
                <a:latin typeface="Times New Roman"/>
                <a:cs typeface="Times New Roman"/>
              </a:rPr>
              <a:t>w</a:t>
            </a:r>
            <a:r>
              <a:rPr dirty="0" sz="1450" spc="-10">
                <a:latin typeface="Times New Roman"/>
                <a:cs typeface="Times New Roman"/>
              </a:rPr>
              <a:t>.</a:t>
            </a:r>
            <a:r>
              <a:rPr dirty="0" sz="1450" spc="-10" b="1">
                <a:latin typeface="Times New Roman"/>
                <a:cs typeface="Times New Roman"/>
              </a:rPr>
              <a:t>w</a:t>
            </a:r>
            <a:r>
              <a:rPr dirty="0" sz="1450" spc="-10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</a:t>
            </a:r>
            <a:r>
              <a:rPr dirty="0" sz="1450" spc="-155">
                <a:latin typeface="Times New Roman"/>
                <a:cs typeface="Times New Roman"/>
              </a:rPr>
              <a:t> </a:t>
            </a:r>
            <a:r>
              <a:rPr dirty="0" sz="1450" spc="55" i="1">
                <a:latin typeface="Times New Roman"/>
                <a:cs typeface="Times New Roman"/>
              </a:rPr>
              <a:t>C</a:t>
            </a:r>
            <a:r>
              <a:rPr dirty="0" baseline="-8838" sz="3300" spc="82">
                <a:latin typeface="Symbol"/>
                <a:cs typeface="Symbol"/>
              </a:rPr>
              <a:t></a:t>
            </a:r>
            <a:r>
              <a:rPr dirty="0" baseline="-8838" sz="3300" spc="-55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ε</a:t>
            </a:r>
            <a:r>
              <a:rPr dirty="0" baseline="-22875" sz="1275" spc="22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marL="659130">
              <a:lnSpc>
                <a:spcPct val="100000"/>
              </a:lnSpc>
              <a:spcBef>
                <a:spcPts val="115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110" i="1">
                <a:latin typeface="Times New Roman"/>
                <a:cs typeface="Times New Roman"/>
              </a:rPr>
              <a:t> </a:t>
            </a:r>
            <a:r>
              <a:rPr dirty="0" sz="850" spc="-20">
                <a:latin typeface="Symbol"/>
                <a:cs typeface="Symbol"/>
              </a:rPr>
              <a:t></a:t>
            </a:r>
            <a:r>
              <a:rPr dirty="0" sz="850" spc="-2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701289" y="6271259"/>
            <a:ext cx="370840" cy="749300"/>
          </a:xfrm>
          <a:custGeom>
            <a:avLst/>
            <a:gdLst/>
            <a:ahLst/>
            <a:cxnLst/>
            <a:rect l="l" t="t" r="r" b="b"/>
            <a:pathLst>
              <a:path w="370839" h="749300">
                <a:moveTo>
                  <a:pt x="370332" y="749045"/>
                </a:moveTo>
                <a:lnTo>
                  <a:pt x="0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3049270" y="6614128"/>
            <a:ext cx="18605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dirty="0" baseline="-19607" sz="1275" spc="-44" i="1">
                <a:solidFill>
                  <a:srgbClr val="FF0000"/>
                </a:solidFill>
                <a:latin typeface="Tahoma"/>
                <a:cs typeface="Tahoma"/>
              </a:rPr>
              <a:t>7</a:t>
            </a:r>
            <a:endParaRPr baseline="-19607" sz="1275">
              <a:latin typeface="Tahoma"/>
              <a:cs typeface="Tahoma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761488" y="6228588"/>
            <a:ext cx="375920" cy="750570"/>
          </a:xfrm>
          <a:custGeom>
            <a:avLst/>
            <a:gdLst/>
            <a:ahLst/>
            <a:cxnLst/>
            <a:rect l="l" t="t" r="r" b="b"/>
            <a:pathLst>
              <a:path w="375919" h="750570">
                <a:moveTo>
                  <a:pt x="355385" y="717812"/>
                </a:moveTo>
                <a:lnTo>
                  <a:pt x="341375" y="724662"/>
                </a:lnTo>
                <a:lnTo>
                  <a:pt x="375666" y="750569"/>
                </a:lnTo>
                <a:lnTo>
                  <a:pt x="375666" y="723138"/>
                </a:lnTo>
                <a:lnTo>
                  <a:pt x="358139" y="723138"/>
                </a:lnTo>
                <a:lnTo>
                  <a:pt x="355385" y="717812"/>
                </a:lnTo>
                <a:close/>
              </a:path>
              <a:path w="375919" h="750570">
                <a:moveTo>
                  <a:pt x="361276" y="714932"/>
                </a:moveTo>
                <a:lnTo>
                  <a:pt x="355385" y="717812"/>
                </a:lnTo>
                <a:lnTo>
                  <a:pt x="358139" y="723138"/>
                </a:lnTo>
                <a:lnTo>
                  <a:pt x="364236" y="720851"/>
                </a:lnTo>
                <a:lnTo>
                  <a:pt x="361276" y="714932"/>
                </a:lnTo>
                <a:close/>
              </a:path>
              <a:path w="375919" h="750570">
                <a:moveTo>
                  <a:pt x="375666" y="707898"/>
                </a:moveTo>
                <a:lnTo>
                  <a:pt x="361276" y="714932"/>
                </a:lnTo>
                <a:lnTo>
                  <a:pt x="364236" y="720851"/>
                </a:lnTo>
                <a:lnTo>
                  <a:pt x="358139" y="723138"/>
                </a:lnTo>
                <a:lnTo>
                  <a:pt x="375666" y="723138"/>
                </a:lnTo>
                <a:lnTo>
                  <a:pt x="375666" y="707898"/>
                </a:lnTo>
                <a:close/>
              </a:path>
              <a:path w="375919" h="750570">
                <a:moveTo>
                  <a:pt x="352806" y="697992"/>
                </a:moveTo>
                <a:lnTo>
                  <a:pt x="346710" y="701039"/>
                </a:lnTo>
                <a:lnTo>
                  <a:pt x="355385" y="717812"/>
                </a:lnTo>
                <a:lnTo>
                  <a:pt x="361276" y="714932"/>
                </a:lnTo>
                <a:lnTo>
                  <a:pt x="352806" y="697992"/>
                </a:lnTo>
                <a:close/>
              </a:path>
              <a:path w="375919" h="750570">
                <a:moveTo>
                  <a:pt x="332994" y="658368"/>
                </a:moveTo>
                <a:lnTo>
                  <a:pt x="326898" y="660654"/>
                </a:lnTo>
                <a:lnTo>
                  <a:pt x="338328" y="683513"/>
                </a:lnTo>
                <a:lnTo>
                  <a:pt x="344424" y="680466"/>
                </a:lnTo>
                <a:lnTo>
                  <a:pt x="332994" y="658368"/>
                </a:lnTo>
                <a:close/>
              </a:path>
              <a:path w="375919" h="750570">
                <a:moveTo>
                  <a:pt x="313181" y="617982"/>
                </a:moveTo>
                <a:lnTo>
                  <a:pt x="307086" y="621030"/>
                </a:lnTo>
                <a:lnTo>
                  <a:pt x="318516" y="643889"/>
                </a:lnTo>
                <a:lnTo>
                  <a:pt x="323850" y="640842"/>
                </a:lnTo>
                <a:lnTo>
                  <a:pt x="313181" y="617982"/>
                </a:lnTo>
                <a:close/>
              </a:path>
              <a:path w="375919" h="750570">
                <a:moveTo>
                  <a:pt x="292607" y="578358"/>
                </a:moveTo>
                <a:lnTo>
                  <a:pt x="287274" y="581406"/>
                </a:lnTo>
                <a:lnTo>
                  <a:pt x="298704" y="604266"/>
                </a:lnTo>
                <a:lnTo>
                  <a:pt x="304038" y="601218"/>
                </a:lnTo>
                <a:lnTo>
                  <a:pt x="292607" y="578358"/>
                </a:lnTo>
                <a:close/>
              </a:path>
              <a:path w="375919" h="750570">
                <a:moveTo>
                  <a:pt x="272795" y="538734"/>
                </a:moveTo>
                <a:lnTo>
                  <a:pt x="267462" y="541782"/>
                </a:lnTo>
                <a:lnTo>
                  <a:pt x="278892" y="564641"/>
                </a:lnTo>
                <a:lnTo>
                  <a:pt x="284225" y="561594"/>
                </a:lnTo>
                <a:lnTo>
                  <a:pt x="272795" y="538734"/>
                </a:lnTo>
                <a:close/>
              </a:path>
              <a:path w="375919" h="750570">
                <a:moveTo>
                  <a:pt x="252984" y="499110"/>
                </a:moveTo>
                <a:lnTo>
                  <a:pt x="247650" y="502158"/>
                </a:lnTo>
                <a:lnTo>
                  <a:pt x="259080" y="525017"/>
                </a:lnTo>
                <a:lnTo>
                  <a:pt x="264413" y="521970"/>
                </a:lnTo>
                <a:lnTo>
                  <a:pt x="252984" y="499110"/>
                </a:lnTo>
                <a:close/>
              </a:path>
              <a:path w="375919" h="750570">
                <a:moveTo>
                  <a:pt x="233172" y="459486"/>
                </a:moveTo>
                <a:lnTo>
                  <a:pt x="227837" y="462534"/>
                </a:lnTo>
                <a:lnTo>
                  <a:pt x="239268" y="484632"/>
                </a:lnTo>
                <a:lnTo>
                  <a:pt x="244601" y="482346"/>
                </a:lnTo>
                <a:lnTo>
                  <a:pt x="233172" y="459486"/>
                </a:lnTo>
                <a:close/>
              </a:path>
              <a:path w="375919" h="750570">
                <a:moveTo>
                  <a:pt x="213360" y="419862"/>
                </a:moveTo>
                <a:lnTo>
                  <a:pt x="208025" y="422148"/>
                </a:lnTo>
                <a:lnTo>
                  <a:pt x="218694" y="445008"/>
                </a:lnTo>
                <a:lnTo>
                  <a:pt x="224789" y="441960"/>
                </a:lnTo>
                <a:lnTo>
                  <a:pt x="213360" y="419862"/>
                </a:lnTo>
                <a:close/>
              </a:path>
              <a:path w="375919" h="750570">
                <a:moveTo>
                  <a:pt x="193548" y="379475"/>
                </a:moveTo>
                <a:lnTo>
                  <a:pt x="187451" y="382524"/>
                </a:lnTo>
                <a:lnTo>
                  <a:pt x="198881" y="405384"/>
                </a:lnTo>
                <a:lnTo>
                  <a:pt x="204978" y="402336"/>
                </a:lnTo>
                <a:lnTo>
                  <a:pt x="193548" y="379475"/>
                </a:lnTo>
                <a:close/>
              </a:path>
              <a:path w="375919" h="750570">
                <a:moveTo>
                  <a:pt x="173736" y="339851"/>
                </a:moveTo>
                <a:lnTo>
                  <a:pt x="167639" y="342900"/>
                </a:lnTo>
                <a:lnTo>
                  <a:pt x="179069" y="365760"/>
                </a:lnTo>
                <a:lnTo>
                  <a:pt x="185166" y="362712"/>
                </a:lnTo>
                <a:lnTo>
                  <a:pt x="173736" y="339851"/>
                </a:lnTo>
                <a:close/>
              </a:path>
              <a:path w="375919" h="750570">
                <a:moveTo>
                  <a:pt x="153924" y="300227"/>
                </a:moveTo>
                <a:lnTo>
                  <a:pt x="147828" y="303275"/>
                </a:lnTo>
                <a:lnTo>
                  <a:pt x="159257" y="326136"/>
                </a:lnTo>
                <a:lnTo>
                  <a:pt x="165354" y="323088"/>
                </a:lnTo>
                <a:lnTo>
                  <a:pt x="153924" y="300227"/>
                </a:lnTo>
                <a:close/>
              </a:path>
              <a:path w="375919" h="750570">
                <a:moveTo>
                  <a:pt x="134112" y="260603"/>
                </a:moveTo>
                <a:lnTo>
                  <a:pt x="128016" y="263651"/>
                </a:lnTo>
                <a:lnTo>
                  <a:pt x="139445" y="286512"/>
                </a:lnTo>
                <a:lnTo>
                  <a:pt x="145542" y="283463"/>
                </a:lnTo>
                <a:lnTo>
                  <a:pt x="134112" y="260603"/>
                </a:lnTo>
                <a:close/>
              </a:path>
              <a:path w="375919" h="750570">
                <a:moveTo>
                  <a:pt x="113537" y="220979"/>
                </a:moveTo>
                <a:lnTo>
                  <a:pt x="108204" y="224027"/>
                </a:lnTo>
                <a:lnTo>
                  <a:pt x="119634" y="246125"/>
                </a:lnTo>
                <a:lnTo>
                  <a:pt x="124968" y="243839"/>
                </a:lnTo>
                <a:lnTo>
                  <a:pt x="113537" y="220979"/>
                </a:lnTo>
                <a:close/>
              </a:path>
              <a:path w="375919" h="750570">
                <a:moveTo>
                  <a:pt x="93725" y="181356"/>
                </a:moveTo>
                <a:lnTo>
                  <a:pt x="88392" y="183641"/>
                </a:lnTo>
                <a:lnTo>
                  <a:pt x="99822" y="206501"/>
                </a:lnTo>
                <a:lnTo>
                  <a:pt x="105156" y="203453"/>
                </a:lnTo>
                <a:lnTo>
                  <a:pt x="93725" y="181356"/>
                </a:lnTo>
                <a:close/>
              </a:path>
              <a:path w="375919" h="750570">
                <a:moveTo>
                  <a:pt x="73913" y="140970"/>
                </a:moveTo>
                <a:lnTo>
                  <a:pt x="68580" y="144017"/>
                </a:lnTo>
                <a:lnTo>
                  <a:pt x="80010" y="166877"/>
                </a:lnTo>
                <a:lnTo>
                  <a:pt x="85343" y="163829"/>
                </a:lnTo>
                <a:lnTo>
                  <a:pt x="73913" y="140970"/>
                </a:lnTo>
                <a:close/>
              </a:path>
              <a:path w="375919" h="750570">
                <a:moveTo>
                  <a:pt x="54101" y="101346"/>
                </a:moveTo>
                <a:lnTo>
                  <a:pt x="48768" y="104394"/>
                </a:lnTo>
                <a:lnTo>
                  <a:pt x="60198" y="127253"/>
                </a:lnTo>
                <a:lnTo>
                  <a:pt x="65531" y="124206"/>
                </a:lnTo>
                <a:lnTo>
                  <a:pt x="54101" y="101346"/>
                </a:lnTo>
                <a:close/>
              </a:path>
              <a:path w="375919" h="750570">
                <a:moveTo>
                  <a:pt x="34289" y="61722"/>
                </a:moveTo>
                <a:lnTo>
                  <a:pt x="28956" y="64770"/>
                </a:lnTo>
                <a:lnTo>
                  <a:pt x="40386" y="87629"/>
                </a:lnTo>
                <a:lnTo>
                  <a:pt x="45719" y="84582"/>
                </a:lnTo>
                <a:lnTo>
                  <a:pt x="34289" y="61722"/>
                </a:lnTo>
                <a:close/>
              </a:path>
              <a:path w="375919" h="750570">
                <a:moveTo>
                  <a:pt x="19692" y="33044"/>
                </a:moveTo>
                <a:lnTo>
                  <a:pt x="14188" y="35735"/>
                </a:lnTo>
                <a:lnTo>
                  <a:pt x="19812" y="48006"/>
                </a:lnTo>
                <a:lnTo>
                  <a:pt x="25907" y="44958"/>
                </a:lnTo>
                <a:lnTo>
                  <a:pt x="19692" y="33044"/>
                </a:lnTo>
                <a:close/>
              </a:path>
              <a:path w="375919" h="750570">
                <a:moveTo>
                  <a:pt x="0" y="0"/>
                </a:moveTo>
                <a:lnTo>
                  <a:pt x="0" y="42672"/>
                </a:lnTo>
                <a:lnTo>
                  <a:pt x="14188" y="35735"/>
                </a:lnTo>
                <a:lnTo>
                  <a:pt x="11430" y="29717"/>
                </a:lnTo>
                <a:lnTo>
                  <a:pt x="16763" y="27432"/>
                </a:lnTo>
                <a:lnTo>
                  <a:pt x="31172" y="27432"/>
                </a:lnTo>
                <a:lnTo>
                  <a:pt x="34289" y="25908"/>
                </a:lnTo>
                <a:lnTo>
                  <a:pt x="0" y="0"/>
                </a:lnTo>
                <a:close/>
              </a:path>
              <a:path w="375919" h="750570">
                <a:moveTo>
                  <a:pt x="16763" y="27432"/>
                </a:moveTo>
                <a:lnTo>
                  <a:pt x="11430" y="29717"/>
                </a:lnTo>
                <a:lnTo>
                  <a:pt x="14188" y="35735"/>
                </a:lnTo>
                <a:lnTo>
                  <a:pt x="19692" y="33044"/>
                </a:lnTo>
                <a:lnTo>
                  <a:pt x="16763" y="27432"/>
                </a:lnTo>
                <a:close/>
              </a:path>
              <a:path w="375919" h="750570">
                <a:moveTo>
                  <a:pt x="31172" y="27432"/>
                </a:moveTo>
                <a:lnTo>
                  <a:pt x="16763" y="27432"/>
                </a:lnTo>
                <a:lnTo>
                  <a:pt x="19692" y="33044"/>
                </a:lnTo>
                <a:lnTo>
                  <a:pt x="31172" y="27432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842260" y="5882640"/>
            <a:ext cx="264795" cy="551180"/>
          </a:xfrm>
          <a:custGeom>
            <a:avLst/>
            <a:gdLst/>
            <a:ahLst/>
            <a:cxnLst/>
            <a:rect l="l" t="t" r="r" b="b"/>
            <a:pathLst>
              <a:path w="264794" h="551179">
                <a:moveTo>
                  <a:pt x="264413" y="550926"/>
                </a:moveTo>
                <a:lnTo>
                  <a:pt x="0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2988310" y="5949665"/>
            <a:ext cx="24193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13333" sz="1875" spc="-44" i="1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dirty="0" sz="850" spc="-30" i="1">
                <a:solidFill>
                  <a:srgbClr val="3333CC"/>
                </a:solidFill>
                <a:latin typeface="Tahoma"/>
                <a:cs typeface="Tahoma"/>
              </a:rPr>
              <a:t>11</a:t>
            </a:r>
            <a:endParaRPr sz="850">
              <a:latin typeface="Tahoma"/>
              <a:cs typeface="Tahoma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900933" y="5847588"/>
            <a:ext cx="273050" cy="575310"/>
          </a:xfrm>
          <a:custGeom>
            <a:avLst/>
            <a:gdLst/>
            <a:ahLst/>
            <a:cxnLst/>
            <a:rect l="l" t="t" r="r" b="b"/>
            <a:pathLst>
              <a:path w="273050" h="575310">
                <a:moveTo>
                  <a:pt x="252636" y="542045"/>
                </a:moveTo>
                <a:lnTo>
                  <a:pt x="238506" y="548639"/>
                </a:lnTo>
                <a:lnTo>
                  <a:pt x="272034" y="575310"/>
                </a:lnTo>
                <a:lnTo>
                  <a:pt x="272523" y="547877"/>
                </a:lnTo>
                <a:lnTo>
                  <a:pt x="255270" y="547877"/>
                </a:lnTo>
                <a:lnTo>
                  <a:pt x="252636" y="542045"/>
                </a:lnTo>
                <a:close/>
              </a:path>
              <a:path w="273050" h="575310">
                <a:moveTo>
                  <a:pt x="258585" y="539269"/>
                </a:moveTo>
                <a:lnTo>
                  <a:pt x="252636" y="542045"/>
                </a:lnTo>
                <a:lnTo>
                  <a:pt x="255270" y="547877"/>
                </a:lnTo>
                <a:lnTo>
                  <a:pt x="261366" y="544829"/>
                </a:lnTo>
                <a:lnTo>
                  <a:pt x="258585" y="539269"/>
                </a:lnTo>
                <a:close/>
              </a:path>
              <a:path w="273050" h="575310">
                <a:moveTo>
                  <a:pt x="272796" y="532638"/>
                </a:moveTo>
                <a:lnTo>
                  <a:pt x="258585" y="539269"/>
                </a:lnTo>
                <a:lnTo>
                  <a:pt x="261366" y="544829"/>
                </a:lnTo>
                <a:lnTo>
                  <a:pt x="255270" y="547877"/>
                </a:lnTo>
                <a:lnTo>
                  <a:pt x="272523" y="547877"/>
                </a:lnTo>
                <a:lnTo>
                  <a:pt x="272796" y="532638"/>
                </a:lnTo>
                <a:close/>
              </a:path>
              <a:path w="273050" h="575310">
                <a:moveTo>
                  <a:pt x="249936" y="521970"/>
                </a:moveTo>
                <a:lnTo>
                  <a:pt x="244602" y="524256"/>
                </a:lnTo>
                <a:lnTo>
                  <a:pt x="252636" y="542045"/>
                </a:lnTo>
                <a:lnTo>
                  <a:pt x="258585" y="539269"/>
                </a:lnTo>
                <a:lnTo>
                  <a:pt x="249936" y="521970"/>
                </a:lnTo>
                <a:close/>
              </a:path>
              <a:path w="273050" h="575310">
                <a:moveTo>
                  <a:pt x="230886" y="481584"/>
                </a:moveTo>
                <a:lnTo>
                  <a:pt x="225552" y="484632"/>
                </a:lnTo>
                <a:lnTo>
                  <a:pt x="236220" y="507491"/>
                </a:lnTo>
                <a:lnTo>
                  <a:pt x="242316" y="504444"/>
                </a:lnTo>
                <a:lnTo>
                  <a:pt x="230886" y="481584"/>
                </a:lnTo>
                <a:close/>
              </a:path>
              <a:path w="273050" h="575310">
                <a:moveTo>
                  <a:pt x="212598" y="441198"/>
                </a:moveTo>
                <a:lnTo>
                  <a:pt x="206502" y="444246"/>
                </a:lnTo>
                <a:lnTo>
                  <a:pt x="217170" y="467106"/>
                </a:lnTo>
                <a:lnTo>
                  <a:pt x="223266" y="464058"/>
                </a:lnTo>
                <a:lnTo>
                  <a:pt x="212598" y="441198"/>
                </a:lnTo>
                <a:close/>
              </a:path>
              <a:path w="273050" h="575310">
                <a:moveTo>
                  <a:pt x="193548" y="401574"/>
                </a:moveTo>
                <a:lnTo>
                  <a:pt x="187452" y="403860"/>
                </a:lnTo>
                <a:lnTo>
                  <a:pt x="198120" y="426720"/>
                </a:lnTo>
                <a:lnTo>
                  <a:pt x="204216" y="424434"/>
                </a:lnTo>
                <a:lnTo>
                  <a:pt x="193548" y="401574"/>
                </a:lnTo>
                <a:close/>
              </a:path>
              <a:path w="273050" h="575310">
                <a:moveTo>
                  <a:pt x="174498" y="361188"/>
                </a:moveTo>
                <a:lnTo>
                  <a:pt x="168402" y="363474"/>
                </a:lnTo>
                <a:lnTo>
                  <a:pt x="179832" y="386334"/>
                </a:lnTo>
                <a:lnTo>
                  <a:pt x="185166" y="384048"/>
                </a:lnTo>
                <a:lnTo>
                  <a:pt x="174498" y="361188"/>
                </a:lnTo>
                <a:close/>
              </a:path>
              <a:path w="273050" h="575310">
                <a:moveTo>
                  <a:pt x="155448" y="320801"/>
                </a:moveTo>
                <a:lnTo>
                  <a:pt x="150114" y="323850"/>
                </a:lnTo>
                <a:lnTo>
                  <a:pt x="160782" y="346710"/>
                </a:lnTo>
                <a:lnTo>
                  <a:pt x="166116" y="343662"/>
                </a:lnTo>
                <a:lnTo>
                  <a:pt x="155448" y="320801"/>
                </a:lnTo>
                <a:close/>
              </a:path>
              <a:path w="273050" h="575310">
                <a:moveTo>
                  <a:pt x="136398" y="280415"/>
                </a:moveTo>
                <a:lnTo>
                  <a:pt x="131064" y="283463"/>
                </a:lnTo>
                <a:lnTo>
                  <a:pt x="141732" y="306324"/>
                </a:lnTo>
                <a:lnTo>
                  <a:pt x="147066" y="303275"/>
                </a:lnTo>
                <a:lnTo>
                  <a:pt x="136398" y="280415"/>
                </a:lnTo>
                <a:close/>
              </a:path>
              <a:path w="273050" h="575310">
                <a:moveTo>
                  <a:pt x="117348" y="240029"/>
                </a:moveTo>
                <a:lnTo>
                  <a:pt x="112014" y="243077"/>
                </a:lnTo>
                <a:lnTo>
                  <a:pt x="122682" y="265938"/>
                </a:lnTo>
                <a:lnTo>
                  <a:pt x="128778" y="263651"/>
                </a:lnTo>
                <a:lnTo>
                  <a:pt x="117348" y="240029"/>
                </a:lnTo>
                <a:close/>
              </a:path>
              <a:path w="273050" h="575310">
                <a:moveTo>
                  <a:pt x="98298" y="200406"/>
                </a:moveTo>
                <a:lnTo>
                  <a:pt x="92964" y="202691"/>
                </a:lnTo>
                <a:lnTo>
                  <a:pt x="103632" y="225551"/>
                </a:lnTo>
                <a:lnTo>
                  <a:pt x="109728" y="223265"/>
                </a:lnTo>
                <a:lnTo>
                  <a:pt x="98298" y="200406"/>
                </a:lnTo>
                <a:close/>
              </a:path>
              <a:path w="273050" h="575310">
                <a:moveTo>
                  <a:pt x="80010" y="160020"/>
                </a:moveTo>
                <a:lnTo>
                  <a:pt x="73914" y="162306"/>
                </a:lnTo>
                <a:lnTo>
                  <a:pt x="84582" y="185927"/>
                </a:lnTo>
                <a:lnTo>
                  <a:pt x="90678" y="182879"/>
                </a:lnTo>
                <a:lnTo>
                  <a:pt x="80010" y="160020"/>
                </a:lnTo>
                <a:close/>
              </a:path>
              <a:path w="273050" h="575310">
                <a:moveTo>
                  <a:pt x="60960" y="119634"/>
                </a:moveTo>
                <a:lnTo>
                  <a:pt x="54864" y="122682"/>
                </a:lnTo>
                <a:lnTo>
                  <a:pt x="65532" y="145541"/>
                </a:lnTo>
                <a:lnTo>
                  <a:pt x="71628" y="142494"/>
                </a:lnTo>
                <a:lnTo>
                  <a:pt x="60960" y="119634"/>
                </a:lnTo>
                <a:close/>
              </a:path>
              <a:path w="273050" h="575310">
                <a:moveTo>
                  <a:pt x="41910" y="79248"/>
                </a:moveTo>
                <a:lnTo>
                  <a:pt x="35814" y="82296"/>
                </a:lnTo>
                <a:lnTo>
                  <a:pt x="47243" y="105156"/>
                </a:lnTo>
                <a:lnTo>
                  <a:pt x="52578" y="102870"/>
                </a:lnTo>
                <a:lnTo>
                  <a:pt x="41910" y="79248"/>
                </a:lnTo>
                <a:close/>
              </a:path>
              <a:path w="273050" h="575310">
                <a:moveTo>
                  <a:pt x="22860" y="39624"/>
                </a:moveTo>
                <a:lnTo>
                  <a:pt x="17526" y="41910"/>
                </a:lnTo>
                <a:lnTo>
                  <a:pt x="28193" y="64770"/>
                </a:lnTo>
                <a:lnTo>
                  <a:pt x="33528" y="62484"/>
                </a:lnTo>
                <a:lnTo>
                  <a:pt x="22860" y="39624"/>
                </a:lnTo>
                <a:close/>
              </a:path>
              <a:path w="273050" h="575310">
                <a:moveTo>
                  <a:pt x="762" y="0"/>
                </a:moveTo>
                <a:lnTo>
                  <a:pt x="0" y="42672"/>
                </a:lnTo>
                <a:lnTo>
                  <a:pt x="34290" y="26670"/>
                </a:lnTo>
                <a:lnTo>
                  <a:pt x="76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203704" y="5971032"/>
            <a:ext cx="352425" cy="732790"/>
          </a:xfrm>
          <a:custGeom>
            <a:avLst/>
            <a:gdLst/>
            <a:ahLst/>
            <a:cxnLst/>
            <a:rect l="l" t="t" r="r" b="b"/>
            <a:pathLst>
              <a:path w="352425" h="732790">
                <a:moveTo>
                  <a:pt x="352044" y="732281"/>
                </a:moveTo>
                <a:lnTo>
                  <a:pt x="0" y="0"/>
                </a:lnTo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2423160" y="6022055"/>
            <a:ext cx="8001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490216" y="6114112"/>
            <a:ext cx="6858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266950" y="5929884"/>
            <a:ext cx="349885" cy="749935"/>
          </a:xfrm>
          <a:custGeom>
            <a:avLst/>
            <a:gdLst/>
            <a:ahLst/>
            <a:cxnLst/>
            <a:rect l="l" t="t" r="r" b="b"/>
            <a:pathLst>
              <a:path w="349885" h="749934">
                <a:moveTo>
                  <a:pt x="329526" y="716577"/>
                </a:moveTo>
                <a:lnTo>
                  <a:pt x="315468" y="723138"/>
                </a:lnTo>
                <a:lnTo>
                  <a:pt x="348233" y="749807"/>
                </a:lnTo>
                <a:lnTo>
                  <a:pt x="349213" y="722376"/>
                </a:lnTo>
                <a:lnTo>
                  <a:pt x="332231" y="722376"/>
                </a:lnTo>
                <a:lnTo>
                  <a:pt x="329526" y="716577"/>
                </a:lnTo>
                <a:close/>
              </a:path>
              <a:path w="349885" h="749934">
                <a:moveTo>
                  <a:pt x="335699" y="713696"/>
                </a:moveTo>
                <a:lnTo>
                  <a:pt x="329526" y="716577"/>
                </a:lnTo>
                <a:lnTo>
                  <a:pt x="332231" y="722376"/>
                </a:lnTo>
                <a:lnTo>
                  <a:pt x="338327" y="719327"/>
                </a:lnTo>
                <a:lnTo>
                  <a:pt x="335699" y="713696"/>
                </a:lnTo>
                <a:close/>
              </a:path>
              <a:path w="349885" h="749934">
                <a:moveTo>
                  <a:pt x="349757" y="707136"/>
                </a:moveTo>
                <a:lnTo>
                  <a:pt x="335699" y="713696"/>
                </a:lnTo>
                <a:lnTo>
                  <a:pt x="338327" y="719327"/>
                </a:lnTo>
                <a:lnTo>
                  <a:pt x="332231" y="722376"/>
                </a:lnTo>
                <a:lnTo>
                  <a:pt x="349213" y="722376"/>
                </a:lnTo>
                <a:lnTo>
                  <a:pt x="349757" y="707136"/>
                </a:lnTo>
                <a:close/>
              </a:path>
              <a:path w="349885" h="749934">
                <a:moveTo>
                  <a:pt x="327660" y="696467"/>
                </a:moveTo>
                <a:lnTo>
                  <a:pt x="321563" y="699515"/>
                </a:lnTo>
                <a:lnTo>
                  <a:pt x="329526" y="716577"/>
                </a:lnTo>
                <a:lnTo>
                  <a:pt x="335699" y="713696"/>
                </a:lnTo>
                <a:lnTo>
                  <a:pt x="327660" y="696467"/>
                </a:lnTo>
                <a:close/>
              </a:path>
              <a:path w="349885" h="749934">
                <a:moveTo>
                  <a:pt x="308610" y="656081"/>
                </a:moveTo>
                <a:lnTo>
                  <a:pt x="303275" y="659129"/>
                </a:lnTo>
                <a:lnTo>
                  <a:pt x="313944" y="681989"/>
                </a:lnTo>
                <a:lnTo>
                  <a:pt x="319277" y="678941"/>
                </a:lnTo>
                <a:lnTo>
                  <a:pt x="308610" y="656081"/>
                </a:lnTo>
                <a:close/>
              </a:path>
              <a:path w="349885" h="749934">
                <a:moveTo>
                  <a:pt x="290322" y="615695"/>
                </a:moveTo>
                <a:lnTo>
                  <a:pt x="284225" y="618743"/>
                </a:lnTo>
                <a:lnTo>
                  <a:pt x="294894" y="641603"/>
                </a:lnTo>
                <a:lnTo>
                  <a:pt x="300989" y="639317"/>
                </a:lnTo>
                <a:lnTo>
                  <a:pt x="290322" y="615695"/>
                </a:lnTo>
                <a:close/>
              </a:path>
              <a:path w="349885" h="749934">
                <a:moveTo>
                  <a:pt x="271272" y="575310"/>
                </a:moveTo>
                <a:lnTo>
                  <a:pt x="265938" y="578357"/>
                </a:lnTo>
                <a:lnTo>
                  <a:pt x="276606" y="601217"/>
                </a:lnTo>
                <a:lnTo>
                  <a:pt x="281939" y="598931"/>
                </a:lnTo>
                <a:lnTo>
                  <a:pt x="271272" y="575310"/>
                </a:lnTo>
                <a:close/>
              </a:path>
              <a:path w="349885" h="749934">
                <a:moveTo>
                  <a:pt x="252983" y="534924"/>
                </a:moveTo>
                <a:lnTo>
                  <a:pt x="246887" y="537971"/>
                </a:lnTo>
                <a:lnTo>
                  <a:pt x="257556" y="560831"/>
                </a:lnTo>
                <a:lnTo>
                  <a:pt x="263651" y="558545"/>
                </a:lnTo>
                <a:lnTo>
                  <a:pt x="252983" y="534924"/>
                </a:lnTo>
                <a:close/>
              </a:path>
              <a:path w="349885" h="749934">
                <a:moveTo>
                  <a:pt x="233933" y="494538"/>
                </a:moveTo>
                <a:lnTo>
                  <a:pt x="228600" y="497586"/>
                </a:lnTo>
                <a:lnTo>
                  <a:pt x="239268" y="520445"/>
                </a:lnTo>
                <a:lnTo>
                  <a:pt x="244601" y="518160"/>
                </a:lnTo>
                <a:lnTo>
                  <a:pt x="233933" y="494538"/>
                </a:lnTo>
                <a:close/>
              </a:path>
              <a:path w="349885" h="749934">
                <a:moveTo>
                  <a:pt x="215645" y="454913"/>
                </a:moveTo>
                <a:lnTo>
                  <a:pt x="209550" y="457200"/>
                </a:lnTo>
                <a:lnTo>
                  <a:pt x="220218" y="480060"/>
                </a:lnTo>
                <a:lnTo>
                  <a:pt x="226313" y="477774"/>
                </a:lnTo>
                <a:lnTo>
                  <a:pt x="215645" y="454913"/>
                </a:lnTo>
                <a:close/>
              </a:path>
              <a:path w="349885" h="749934">
                <a:moveTo>
                  <a:pt x="196595" y="414527"/>
                </a:moveTo>
                <a:lnTo>
                  <a:pt x="191262" y="416813"/>
                </a:lnTo>
                <a:lnTo>
                  <a:pt x="201930" y="439674"/>
                </a:lnTo>
                <a:lnTo>
                  <a:pt x="207263" y="437388"/>
                </a:lnTo>
                <a:lnTo>
                  <a:pt x="196595" y="414527"/>
                </a:lnTo>
                <a:close/>
              </a:path>
              <a:path w="349885" h="749934">
                <a:moveTo>
                  <a:pt x="178307" y="374141"/>
                </a:moveTo>
                <a:lnTo>
                  <a:pt x="172212" y="376427"/>
                </a:lnTo>
                <a:lnTo>
                  <a:pt x="182880" y="399288"/>
                </a:lnTo>
                <a:lnTo>
                  <a:pt x="188975" y="397001"/>
                </a:lnTo>
                <a:lnTo>
                  <a:pt x="178307" y="374141"/>
                </a:lnTo>
                <a:close/>
              </a:path>
              <a:path w="349885" h="749934">
                <a:moveTo>
                  <a:pt x="159257" y="333755"/>
                </a:moveTo>
                <a:lnTo>
                  <a:pt x="153924" y="336041"/>
                </a:lnTo>
                <a:lnTo>
                  <a:pt x="164592" y="358901"/>
                </a:lnTo>
                <a:lnTo>
                  <a:pt x="169925" y="356615"/>
                </a:lnTo>
                <a:lnTo>
                  <a:pt x="159257" y="333755"/>
                </a:lnTo>
                <a:close/>
              </a:path>
              <a:path w="349885" h="749934">
                <a:moveTo>
                  <a:pt x="140969" y="293369"/>
                </a:moveTo>
                <a:lnTo>
                  <a:pt x="134874" y="295655"/>
                </a:lnTo>
                <a:lnTo>
                  <a:pt x="145542" y="318515"/>
                </a:lnTo>
                <a:lnTo>
                  <a:pt x="151637" y="316229"/>
                </a:lnTo>
                <a:lnTo>
                  <a:pt x="140969" y="293369"/>
                </a:lnTo>
                <a:close/>
              </a:path>
              <a:path w="349885" h="749934">
                <a:moveTo>
                  <a:pt x="121919" y="252983"/>
                </a:moveTo>
                <a:lnTo>
                  <a:pt x="116586" y="255269"/>
                </a:lnTo>
                <a:lnTo>
                  <a:pt x="127254" y="278891"/>
                </a:lnTo>
                <a:lnTo>
                  <a:pt x="132587" y="275843"/>
                </a:lnTo>
                <a:lnTo>
                  <a:pt x="121919" y="252983"/>
                </a:lnTo>
                <a:close/>
              </a:path>
              <a:path w="349885" h="749934">
                <a:moveTo>
                  <a:pt x="103631" y="212598"/>
                </a:moveTo>
                <a:lnTo>
                  <a:pt x="97536" y="214883"/>
                </a:lnTo>
                <a:lnTo>
                  <a:pt x="108204" y="238505"/>
                </a:lnTo>
                <a:lnTo>
                  <a:pt x="114300" y="235457"/>
                </a:lnTo>
                <a:lnTo>
                  <a:pt x="103631" y="212598"/>
                </a:lnTo>
                <a:close/>
              </a:path>
              <a:path w="349885" h="749934">
                <a:moveTo>
                  <a:pt x="84581" y="172212"/>
                </a:moveTo>
                <a:lnTo>
                  <a:pt x="79248" y="174498"/>
                </a:lnTo>
                <a:lnTo>
                  <a:pt x="89916" y="198119"/>
                </a:lnTo>
                <a:lnTo>
                  <a:pt x="95250" y="195071"/>
                </a:lnTo>
                <a:lnTo>
                  <a:pt x="84581" y="172212"/>
                </a:lnTo>
                <a:close/>
              </a:path>
              <a:path w="349885" h="749934">
                <a:moveTo>
                  <a:pt x="66293" y="131825"/>
                </a:moveTo>
                <a:lnTo>
                  <a:pt x="60198" y="134112"/>
                </a:lnTo>
                <a:lnTo>
                  <a:pt x="70866" y="157733"/>
                </a:lnTo>
                <a:lnTo>
                  <a:pt x="76962" y="154686"/>
                </a:lnTo>
                <a:lnTo>
                  <a:pt x="66293" y="131825"/>
                </a:lnTo>
                <a:close/>
              </a:path>
              <a:path w="349885" h="749934">
                <a:moveTo>
                  <a:pt x="47243" y="91439"/>
                </a:moveTo>
                <a:lnTo>
                  <a:pt x="41910" y="93725"/>
                </a:lnTo>
                <a:lnTo>
                  <a:pt x="52577" y="117348"/>
                </a:lnTo>
                <a:lnTo>
                  <a:pt x="57912" y="114300"/>
                </a:lnTo>
                <a:lnTo>
                  <a:pt x="47243" y="91439"/>
                </a:lnTo>
                <a:close/>
              </a:path>
              <a:path w="349885" h="749934">
                <a:moveTo>
                  <a:pt x="28956" y="51053"/>
                </a:moveTo>
                <a:lnTo>
                  <a:pt x="22860" y="54101"/>
                </a:lnTo>
                <a:lnTo>
                  <a:pt x="33527" y="76962"/>
                </a:lnTo>
                <a:lnTo>
                  <a:pt x="39624" y="73913"/>
                </a:lnTo>
                <a:lnTo>
                  <a:pt x="28956" y="51053"/>
                </a:lnTo>
                <a:close/>
              </a:path>
              <a:path w="349885" h="749934">
                <a:moveTo>
                  <a:pt x="1524" y="0"/>
                </a:moveTo>
                <a:lnTo>
                  <a:pt x="0" y="42671"/>
                </a:lnTo>
                <a:lnTo>
                  <a:pt x="14921" y="35859"/>
                </a:lnTo>
                <a:lnTo>
                  <a:pt x="12192" y="29717"/>
                </a:lnTo>
                <a:lnTo>
                  <a:pt x="17525" y="27431"/>
                </a:lnTo>
                <a:lnTo>
                  <a:pt x="33382" y="27431"/>
                </a:lnTo>
                <a:lnTo>
                  <a:pt x="35051" y="26669"/>
                </a:lnTo>
                <a:lnTo>
                  <a:pt x="1524" y="0"/>
                </a:lnTo>
                <a:close/>
              </a:path>
              <a:path w="349885" h="749934">
                <a:moveTo>
                  <a:pt x="20472" y="33325"/>
                </a:moveTo>
                <a:lnTo>
                  <a:pt x="14921" y="35859"/>
                </a:lnTo>
                <a:lnTo>
                  <a:pt x="15239" y="36575"/>
                </a:lnTo>
                <a:lnTo>
                  <a:pt x="20574" y="33527"/>
                </a:lnTo>
                <a:lnTo>
                  <a:pt x="20472" y="33325"/>
                </a:lnTo>
                <a:close/>
              </a:path>
              <a:path w="349885" h="749934">
                <a:moveTo>
                  <a:pt x="17525" y="27431"/>
                </a:moveTo>
                <a:lnTo>
                  <a:pt x="12192" y="29717"/>
                </a:lnTo>
                <a:lnTo>
                  <a:pt x="14921" y="35859"/>
                </a:lnTo>
                <a:lnTo>
                  <a:pt x="20472" y="33325"/>
                </a:lnTo>
                <a:lnTo>
                  <a:pt x="17525" y="27431"/>
                </a:lnTo>
                <a:close/>
              </a:path>
              <a:path w="349885" h="749934">
                <a:moveTo>
                  <a:pt x="33382" y="27431"/>
                </a:moveTo>
                <a:lnTo>
                  <a:pt x="17525" y="27431"/>
                </a:lnTo>
                <a:lnTo>
                  <a:pt x="20472" y="33325"/>
                </a:lnTo>
                <a:lnTo>
                  <a:pt x="33382" y="27431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4477003"/>
            <a:ext cx="14947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0947" y="4477003"/>
            <a:ext cx="1179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3" y="1226311"/>
            <a:ext cx="19577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 Equivalent</a:t>
            </a:r>
            <a:r>
              <a:rPr dirty="0" sz="2000" spc="-4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4029" y="1726183"/>
            <a:ext cx="632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Maximize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8845" y="1853183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76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68395" y="1589586"/>
            <a:ext cx="30099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1615" algn="l"/>
              </a:tabLst>
            </a:pPr>
            <a:r>
              <a:rPr dirty="0" sz="850" i="1">
                <a:latin typeface="Times New Roman"/>
                <a:cs typeface="Times New Roman"/>
              </a:rPr>
              <a:t>R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2101" y="1653928"/>
            <a:ext cx="96774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75665" algn="l"/>
              </a:tabLst>
            </a:pPr>
            <a:r>
              <a:rPr dirty="0" sz="2200" spc="170">
                <a:latin typeface="Symbol"/>
                <a:cs typeface="Symbol"/>
              </a:rPr>
              <a:t></a:t>
            </a:r>
            <a:r>
              <a:rPr dirty="0" sz="2200" spc="-5">
                <a:latin typeface="Symbol"/>
                <a:cs typeface="Symbol"/>
              </a:rPr>
              <a:t>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   </a:t>
            </a:r>
            <a:r>
              <a:rPr dirty="0" sz="850" spc="40" i="1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l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9741" y="1589586"/>
            <a:ext cx="793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5009" y="1824280"/>
            <a:ext cx="6096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3651" y="1701130"/>
            <a:ext cx="3238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55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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0394" y="1956109"/>
            <a:ext cx="39306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r>
              <a:rPr dirty="0" sz="850" spc="-45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l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3451" y="1650881"/>
            <a:ext cx="211454" cy="4610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2525"/>
              </a:lnSpc>
              <a:spcBef>
                <a:spcPts val="95"/>
              </a:spcBef>
            </a:pPr>
            <a:r>
              <a:rPr dirty="0" sz="2200" spc="-5">
                <a:latin typeface="Symbol"/>
                <a:cs typeface="Symbol"/>
              </a:rPr>
              <a:t></a:t>
            </a:r>
            <a:endParaRPr sz="2200">
              <a:latin typeface="Symbol"/>
              <a:cs typeface="Symbol"/>
            </a:endParaRPr>
          </a:p>
          <a:p>
            <a:pPr marL="18415">
              <a:lnSpc>
                <a:spcPts val="905"/>
              </a:lnSpc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140" i="1">
                <a:latin typeface="Times New Roman"/>
                <a:cs typeface="Times New Roman"/>
              </a:rPr>
              <a:t>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8752" y="1544671"/>
            <a:ext cx="109220" cy="54991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</a:pP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  <a:spcBef>
                <a:spcPts val="325"/>
              </a:spcBef>
            </a:pPr>
            <a:r>
              <a:rPr dirty="0" sz="1450" spc="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9416" y="1706370"/>
            <a:ext cx="239458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1915" sz="2175" spc="7" i="1">
                <a:latin typeface="Times New Roman"/>
                <a:cs typeface="Times New Roman"/>
              </a:rPr>
              <a:t>α α Q </a:t>
            </a:r>
            <a:r>
              <a:rPr dirty="0" baseline="2314" sz="1800" spc="-7">
                <a:latin typeface="Tahoma"/>
                <a:cs typeface="Tahoma"/>
              </a:rPr>
              <a:t>where </a:t>
            </a:r>
            <a:r>
              <a:rPr dirty="0" sz="1450" spc="-10" i="1">
                <a:latin typeface="Times New Roman"/>
                <a:cs typeface="Times New Roman"/>
              </a:rPr>
              <a:t>Q</a:t>
            </a:r>
            <a:r>
              <a:rPr dirty="0" baseline="-22875" sz="1275" spc="-15" i="1">
                <a:latin typeface="Times New Roman"/>
                <a:cs typeface="Times New Roman"/>
              </a:rPr>
              <a:t>kl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y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i="1">
                <a:latin typeface="Times New Roman"/>
                <a:cs typeface="Times New Roman"/>
              </a:rPr>
              <a:t>y</a:t>
            </a:r>
            <a:r>
              <a:rPr dirty="0" baseline="-22875" sz="1275" i="1">
                <a:latin typeface="Times New Roman"/>
                <a:cs typeface="Times New Roman"/>
              </a:rPr>
              <a:t>l </a:t>
            </a:r>
            <a:r>
              <a:rPr dirty="0" sz="1450" spc="40">
                <a:latin typeface="Times New Roman"/>
                <a:cs typeface="Times New Roman"/>
              </a:rPr>
              <a:t>(</a:t>
            </a:r>
            <a:r>
              <a:rPr dirty="0" sz="1450" spc="40" b="1">
                <a:latin typeface="Times New Roman"/>
                <a:cs typeface="Times New Roman"/>
              </a:rPr>
              <a:t>x</a:t>
            </a:r>
            <a:r>
              <a:rPr dirty="0" baseline="-22875" sz="1275" spc="60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.</a:t>
            </a:r>
            <a:r>
              <a:rPr dirty="0" sz="1450" b="1">
                <a:latin typeface="Times New Roman"/>
                <a:cs typeface="Times New Roman"/>
              </a:rPr>
              <a:t>x</a:t>
            </a:r>
            <a:r>
              <a:rPr dirty="0" baseline="-22875" sz="1275" i="1">
                <a:latin typeface="Times New Roman"/>
                <a:cs typeface="Times New Roman"/>
              </a:rPr>
              <a:t>l</a:t>
            </a:r>
            <a:r>
              <a:rPr dirty="0" baseline="-22875" sz="1275" spc="-97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2704" y="2306066"/>
            <a:ext cx="1104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Subject to </a:t>
            </a:r>
            <a:r>
              <a:rPr dirty="0" sz="1200" spc="-10">
                <a:latin typeface="Tahoma"/>
                <a:cs typeface="Tahoma"/>
              </a:rPr>
              <a:t>these  </a:t>
            </a:r>
            <a:r>
              <a:rPr dirty="0" sz="1200" spc="-5">
                <a:latin typeface="Tahoma"/>
                <a:cs typeface="Tahoma"/>
              </a:rPr>
              <a:t>constraints: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8142" y="2327402"/>
            <a:ext cx="121094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959485" algn="l"/>
              </a:tabLst>
            </a:pPr>
            <a:r>
              <a:rPr dirty="0" sz="1450" spc="5">
                <a:latin typeface="Times New Roman"/>
                <a:cs typeface="Times New Roman"/>
              </a:rPr>
              <a:t>0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α</a:t>
            </a:r>
            <a:r>
              <a:rPr dirty="0" baseline="-22875" sz="1275" spc="22" i="1">
                <a:latin typeface="Times New Roman"/>
                <a:cs typeface="Times New Roman"/>
              </a:rPr>
              <a:t>k</a:t>
            </a:r>
            <a:r>
              <a:rPr dirty="0" baseline="-22875" sz="1275" spc="30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C	</a:t>
            </a:r>
            <a:r>
              <a:rPr dirty="0" sz="1450" spc="-5">
                <a:latin typeface="Symbol"/>
                <a:cs typeface="Symbol"/>
              </a:rPr>
              <a:t></a:t>
            </a:r>
            <a:r>
              <a:rPr dirty="0" sz="1450" spc="-5" i="1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00022" y="1606296"/>
            <a:ext cx="4319905" cy="528320"/>
          </a:xfrm>
          <a:custGeom>
            <a:avLst/>
            <a:gdLst/>
            <a:ahLst/>
            <a:cxnLst/>
            <a:rect l="l" t="t" r="r" b="b"/>
            <a:pathLst>
              <a:path w="4319905" h="528319">
                <a:moveTo>
                  <a:pt x="4319778" y="0"/>
                </a:moveTo>
                <a:lnTo>
                  <a:pt x="0" y="0"/>
                </a:lnTo>
                <a:lnTo>
                  <a:pt x="0" y="528066"/>
                </a:lnTo>
                <a:lnTo>
                  <a:pt x="4319778" y="528066"/>
                </a:lnTo>
                <a:lnTo>
                  <a:pt x="4319778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245614" y="3149347"/>
            <a:ext cx="793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5339" y="3993133"/>
            <a:ext cx="2145030" cy="382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679450" algn="l"/>
                <a:tab pos="1924050" algn="l"/>
              </a:tabLst>
            </a:pPr>
            <a:r>
              <a:rPr dirty="0" sz="1450" spc="5">
                <a:latin typeface="Times New Roman"/>
                <a:cs typeface="Times New Roman"/>
              </a:rPr>
              <a:t>where	</a:t>
            </a:r>
            <a:r>
              <a:rPr dirty="0" sz="1450" spc="5" i="1">
                <a:latin typeface="Times New Roman"/>
                <a:cs typeface="Times New Roman"/>
              </a:rPr>
              <a:t>K </a:t>
            </a:r>
            <a:r>
              <a:rPr dirty="0" sz="1450" spc="37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arg 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max	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-120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algn="r" marR="619125">
              <a:lnSpc>
                <a:spcPct val="100000"/>
              </a:lnSpc>
              <a:spcBef>
                <a:spcPts val="4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9010" y="2832893"/>
            <a:ext cx="2249805" cy="11303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520"/>
              </a:spcBef>
            </a:pPr>
            <a:r>
              <a:rPr dirty="0" sz="1200" spc="-5">
                <a:latin typeface="Tahoma"/>
                <a:cs typeface="Tahoma"/>
              </a:rPr>
              <a:t>Then define: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70"/>
              </a:spcBef>
            </a:pPr>
            <a:r>
              <a:rPr dirty="0" sz="1450" spc="5" b="1">
                <a:latin typeface="Times New Roman"/>
                <a:cs typeface="Times New Roman"/>
              </a:rPr>
              <a:t>w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baseline="-8838" sz="3300" spc="-7">
                <a:latin typeface="Symbol"/>
                <a:cs typeface="Symbol"/>
              </a:rPr>
              <a:t></a:t>
            </a:r>
            <a:r>
              <a:rPr dirty="0" baseline="-8838" sz="3300" spc="-7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r>
              <a:rPr dirty="0" sz="1450" spc="-15" b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marL="483234">
              <a:lnSpc>
                <a:spcPct val="100000"/>
              </a:lnSpc>
              <a:spcBef>
                <a:spcPts val="11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</a:t>
            </a:r>
            <a:r>
              <a:rPr dirty="0" sz="850" spc="-6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550"/>
              </a:spcBef>
            </a:pPr>
            <a:r>
              <a:rPr dirty="0" sz="1450" spc="5" i="1">
                <a:latin typeface="Times New Roman"/>
                <a:cs typeface="Times New Roman"/>
              </a:rPr>
              <a:t>b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(1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ε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)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30">
                <a:latin typeface="Times New Roman"/>
                <a:cs typeface="Times New Roman"/>
              </a:rPr>
              <a:t>.</a:t>
            </a:r>
            <a:r>
              <a:rPr dirty="0" sz="1450" spc="30" b="1">
                <a:latin typeface="Times New Roman"/>
                <a:cs typeface="Times New Roman"/>
              </a:rPr>
              <a:t>w</a:t>
            </a:r>
            <a:r>
              <a:rPr dirty="0" sz="1450" spc="125" b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93926" y="2884170"/>
            <a:ext cx="2303780" cy="1518285"/>
          </a:xfrm>
          <a:custGeom>
            <a:avLst/>
            <a:gdLst/>
            <a:ahLst/>
            <a:cxnLst/>
            <a:rect l="l" t="t" r="r" b="b"/>
            <a:pathLst>
              <a:path w="2303779" h="1518285">
                <a:moveTo>
                  <a:pt x="2303526" y="0"/>
                </a:moveTo>
                <a:lnTo>
                  <a:pt x="0" y="0"/>
                </a:lnTo>
                <a:lnTo>
                  <a:pt x="0" y="1517903"/>
                </a:lnTo>
                <a:lnTo>
                  <a:pt x="2303526" y="1517903"/>
                </a:lnTo>
                <a:lnTo>
                  <a:pt x="2303526" y="0"/>
                </a:lnTo>
                <a:close/>
              </a:path>
            </a:pathLst>
          </a:custGeom>
          <a:ln w="6350">
            <a:solidFill>
              <a:srgbClr val="99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81733" y="2216657"/>
            <a:ext cx="4419600" cy="544830"/>
          </a:xfrm>
          <a:custGeom>
            <a:avLst/>
            <a:gdLst/>
            <a:ahLst/>
            <a:cxnLst/>
            <a:rect l="l" t="t" r="r" b="b"/>
            <a:pathLst>
              <a:path w="4419600" h="544830">
                <a:moveTo>
                  <a:pt x="4419600" y="0"/>
                </a:moveTo>
                <a:lnTo>
                  <a:pt x="0" y="0"/>
                </a:lnTo>
                <a:lnTo>
                  <a:pt x="0" y="544829"/>
                </a:lnTo>
                <a:lnTo>
                  <a:pt x="4419600" y="544829"/>
                </a:lnTo>
                <a:lnTo>
                  <a:pt x="441960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109465" y="3224783"/>
            <a:ext cx="1898650" cy="433705"/>
          </a:xfrm>
          <a:prstGeom prst="rect">
            <a:avLst/>
          </a:prstGeom>
          <a:ln w="6350">
            <a:solidFill>
              <a:srgbClr val="0199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Tahoma"/>
                <a:cs typeface="Tahoma"/>
              </a:rPr>
              <a:t>Then classify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with:</a:t>
            </a:r>
            <a:endParaRPr sz="1000">
              <a:latin typeface="Tahoma"/>
              <a:cs typeface="Tahoma"/>
            </a:endParaRPr>
          </a:p>
          <a:p>
            <a:pPr marL="48260">
              <a:lnSpc>
                <a:spcPct val="100000"/>
              </a:lnSpc>
              <a:spcBef>
                <a:spcPts val="550"/>
              </a:spcBef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x </a:t>
            </a:r>
            <a:r>
              <a:rPr dirty="0" sz="1050" spc="-20" i="1">
                <a:latin typeface="Tahoma"/>
                <a:cs typeface="Tahoma"/>
              </a:rPr>
              <a:t>-</a:t>
            </a:r>
            <a:r>
              <a:rPr dirty="0" sz="1050" spc="25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47182" y="2328256"/>
            <a:ext cx="29464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4805" y="2216659"/>
            <a:ext cx="793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11014" y="2281050"/>
            <a:ext cx="765175" cy="457834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50165" marR="30480" indent="-25400">
              <a:lnSpc>
                <a:spcPct val="80500"/>
              </a:lnSpc>
              <a:spcBef>
                <a:spcPts val="610"/>
              </a:spcBef>
            </a:pPr>
            <a:r>
              <a:rPr dirty="0" sz="2200" spc="-5">
                <a:latin typeface="Symbol"/>
                <a:cs typeface="Symbol"/>
              </a:rPr>
              <a:t>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baseline="13409" sz="2175" spc="7" i="1">
                <a:latin typeface="Times New Roman"/>
                <a:cs typeface="Times New Roman"/>
              </a:rPr>
              <a:t>α </a:t>
            </a: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baseline="13409" sz="2175" spc="7" i="1">
                <a:latin typeface="Times New Roman"/>
                <a:cs typeface="Times New Roman"/>
              </a:rPr>
              <a:t>y</a:t>
            </a:r>
            <a:r>
              <a:rPr dirty="0" baseline="13409" sz="2175" spc="-37" i="1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k  </a:t>
            </a: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</a:t>
            </a:r>
            <a:r>
              <a:rPr dirty="0" sz="850" spc="-7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81855" y="1263396"/>
            <a:ext cx="1876425" cy="323215"/>
          </a:xfrm>
          <a:custGeom>
            <a:avLst/>
            <a:gdLst/>
            <a:ahLst/>
            <a:cxnLst/>
            <a:rect l="l" t="t" r="r" b="b"/>
            <a:pathLst>
              <a:path w="1876425" h="323215">
                <a:moveTo>
                  <a:pt x="1876044" y="0"/>
                </a:moveTo>
                <a:lnTo>
                  <a:pt x="352044" y="0"/>
                </a:lnTo>
                <a:lnTo>
                  <a:pt x="352044" y="177546"/>
                </a:lnTo>
                <a:lnTo>
                  <a:pt x="0" y="323087"/>
                </a:lnTo>
                <a:lnTo>
                  <a:pt x="352044" y="253746"/>
                </a:lnTo>
                <a:lnTo>
                  <a:pt x="1876044" y="253746"/>
                </a:lnTo>
                <a:lnTo>
                  <a:pt x="1876044" y="0"/>
                </a:lnTo>
                <a:close/>
              </a:path>
              <a:path w="1876425" h="323215">
                <a:moveTo>
                  <a:pt x="1876044" y="253746"/>
                </a:moveTo>
                <a:lnTo>
                  <a:pt x="352044" y="253746"/>
                </a:lnTo>
                <a:lnTo>
                  <a:pt x="352044" y="304800"/>
                </a:lnTo>
                <a:lnTo>
                  <a:pt x="1876044" y="304800"/>
                </a:lnTo>
                <a:lnTo>
                  <a:pt x="1876044" y="25374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81855" y="1263396"/>
            <a:ext cx="1876425" cy="323215"/>
          </a:xfrm>
          <a:custGeom>
            <a:avLst/>
            <a:gdLst/>
            <a:ahLst/>
            <a:cxnLst/>
            <a:rect l="l" t="t" r="r" b="b"/>
            <a:pathLst>
              <a:path w="1876425" h="323215">
                <a:moveTo>
                  <a:pt x="352044" y="0"/>
                </a:moveTo>
                <a:lnTo>
                  <a:pt x="352044" y="177546"/>
                </a:lnTo>
                <a:lnTo>
                  <a:pt x="0" y="323087"/>
                </a:lnTo>
                <a:lnTo>
                  <a:pt x="352044" y="253746"/>
                </a:lnTo>
                <a:lnTo>
                  <a:pt x="352044" y="304800"/>
                </a:lnTo>
                <a:lnTo>
                  <a:pt x="1876044" y="304800"/>
                </a:lnTo>
                <a:lnTo>
                  <a:pt x="1876044" y="0"/>
                </a:lnTo>
                <a:lnTo>
                  <a:pt x="605790" y="0"/>
                </a:lnTo>
                <a:lnTo>
                  <a:pt x="352044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570729" y="1275841"/>
            <a:ext cx="143256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Tahoma"/>
                <a:cs typeface="Tahoma"/>
              </a:rPr>
              <a:t>Warning: up until Rong Zhang spotted my error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-5">
                <a:latin typeface="Tahoma"/>
                <a:cs typeface="Tahoma"/>
              </a:rPr>
              <a:t>Oct 2003, this equation had been wrong in earlier  versions of the notes. This version is</a:t>
            </a:r>
            <a:r>
              <a:rPr dirty="0" sz="500" spc="70">
                <a:latin typeface="Tahoma"/>
                <a:cs typeface="Tahoma"/>
              </a:rPr>
              <a:t> </a:t>
            </a:r>
            <a:r>
              <a:rPr dirty="0" sz="500" spc="-5">
                <a:latin typeface="Tahoma"/>
                <a:cs typeface="Tahoma"/>
              </a:rPr>
              <a:t>correct.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86533" y="5441695"/>
            <a:ext cx="1945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 Equivalent</a:t>
            </a:r>
            <a:r>
              <a:rPr dirty="0" sz="2000" spc="-4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86983" y="5883655"/>
            <a:ext cx="13144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450" spc="-10" i="1">
                <a:latin typeface="Times New Roman"/>
                <a:cs typeface="Times New Roman"/>
              </a:rPr>
              <a:t>Q</a:t>
            </a:r>
            <a:r>
              <a:rPr dirty="0" baseline="-22875" sz="1275" spc="-15" i="1">
                <a:latin typeface="Times New Roman"/>
                <a:cs typeface="Times New Roman"/>
              </a:rPr>
              <a:t>kl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y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i="1">
                <a:latin typeface="Times New Roman"/>
                <a:cs typeface="Times New Roman"/>
              </a:rPr>
              <a:t>y</a:t>
            </a:r>
            <a:r>
              <a:rPr dirty="0" baseline="-22875" sz="1275" i="1">
                <a:latin typeface="Times New Roman"/>
                <a:cs typeface="Times New Roman"/>
              </a:rPr>
              <a:t>l </a:t>
            </a:r>
            <a:r>
              <a:rPr dirty="0" sz="1450" spc="40">
                <a:latin typeface="Times New Roman"/>
                <a:cs typeface="Times New Roman"/>
              </a:rPr>
              <a:t>(</a:t>
            </a:r>
            <a:r>
              <a:rPr dirty="0" sz="1450" spc="40" b="1">
                <a:latin typeface="Times New Roman"/>
                <a:cs typeface="Times New Roman"/>
              </a:rPr>
              <a:t>x</a:t>
            </a:r>
            <a:r>
              <a:rPr dirty="0" baseline="-22875" sz="1275" spc="60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.</a:t>
            </a:r>
            <a:r>
              <a:rPr dirty="0" sz="1450" b="1">
                <a:latin typeface="Times New Roman"/>
                <a:cs typeface="Times New Roman"/>
              </a:rPr>
              <a:t>x</a:t>
            </a:r>
            <a:r>
              <a:rPr dirty="0" baseline="-22875" sz="1275" i="1">
                <a:latin typeface="Times New Roman"/>
                <a:cs typeface="Times New Roman"/>
              </a:rPr>
              <a:t>l</a:t>
            </a:r>
            <a:r>
              <a:rPr dirty="0" baseline="-22875" sz="1275" spc="-67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22704" y="6483348"/>
            <a:ext cx="1104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Subject to </a:t>
            </a:r>
            <a:r>
              <a:rPr dirty="0" sz="1200" spc="-10">
                <a:latin typeface="Tahoma"/>
                <a:cs typeface="Tahoma"/>
              </a:rPr>
              <a:t>these  </a:t>
            </a:r>
            <a:r>
              <a:rPr dirty="0" sz="1200" spc="-5">
                <a:latin typeface="Tahoma"/>
                <a:cs typeface="Tahoma"/>
              </a:rPr>
              <a:t>constraints: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68142" y="6504684"/>
            <a:ext cx="121094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959485" algn="l"/>
              </a:tabLst>
            </a:pPr>
            <a:r>
              <a:rPr dirty="0" sz="1450" spc="5">
                <a:latin typeface="Times New Roman"/>
                <a:cs typeface="Times New Roman"/>
              </a:rPr>
              <a:t>0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α</a:t>
            </a:r>
            <a:r>
              <a:rPr dirty="0" baseline="-22875" sz="1275" spc="22" i="1">
                <a:latin typeface="Times New Roman"/>
                <a:cs typeface="Times New Roman"/>
              </a:rPr>
              <a:t>k</a:t>
            </a:r>
            <a:r>
              <a:rPr dirty="0" baseline="-22875" sz="1275" spc="30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C	</a:t>
            </a:r>
            <a:r>
              <a:rPr dirty="0" sz="1450" spc="-5">
                <a:latin typeface="Symbol"/>
                <a:cs typeface="Symbol"/>
              </a:rPr>
              <a:t></a:t>
            </a:r>
            <a:r>
              <a:rPr dirty="0" sz="1450" spc="-5" i="1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00022" y="5783579"/>
            <a:ext cx="4319905" cy="528320"/>
          </a:xfrm>
          <a:custGeom>
            <a:avLst/>
            <a:gdLst/>
            <a:ahLst/>
            <a:cxnLst/>
            <a:rect l="l" t="t" r="r" b="b"/>
            <a:pathLst>
              <a:path w="4319905" h="528320">
                <a:moveTo>
                  <a:pt x="4319778" y="0"/>
                </a:moveTo>
                <a:lnTo>
                  <a:pt x="0" y="0"/>
                </a:lnTo>
                <a:lnTo>
                  <a:pt x="0" y="528065"/>
                </a:lnTo>
                <a:lnTo>
                  <a:pt x="4319778" y="528065"/>
                </a:lnTo>
                <a:lnTo>
                  <a:pt x="4319778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734311" y="7063993"/>
            <a:ext cx="866775" cy="418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Then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define:</a:t>
            </a:r>
            <a:endParaRPr sz="1200">
              <a:latin typeface="Tahoma"/>
              <a:cs typeface="Tahoma"/>
            </a:endParaRPr>
          </a:p>
          <a:p>
            <a:pPr algn="ctr" marL="222250">
              <a:lnSpc>
                <a:spcPct val="100000"/>
              </a:lnSpc>
              <a:spcBef>
                <a:spcPts val="63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84714" y="7561319"/>
            <a:ext cx="5130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6060" algn="l"/>
                <a:tab pos="451484" algn="l"/>
              </a:tabLst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82372" y="7693149"/>
            <a:ext cx="22161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</a:t>
            </a:r>
            <a:r>
              <a:rPr dirty="0" sz="850" spc="-13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99010" y="7345308"/>
            <a:ext cx="133159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996315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w </a:t>
            </a:r>
            <a:r>
              <a:rPr dirty="0" sz="1450" spc="37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baseline="-8838" sz="3300" spc="-7">
                <a:latin typeface="Symbol"/>
                <a:cs typeface="Symbol"/>
              </a:rPr>
              <a:t></a:t>
            </a:r>
            <a:r>
              <a:rPr dirty="0" baseline="-8838" sz="3300" spc="277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	y</a:t>
            </a:r>
            <a:r>
              <a:rPr dirty="0" sz="1450" spc="150" i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90739" y="8170416"/>
            <a:ext cx="467359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Times New Roman"/>
                <a:cs typeface="Times New Roman"/>
              </a:rPr>
              <a:t>where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19862" y="8170416"/>
            <a:ext cx="1490345" cy="382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1269365" algn="l"/>
              </a:tabLst>
            </a:pPr>
            <a:r>
              <a:rPr dirty="0" sz="1450" spc="5" i="1">
                <a:latin typeface="Times New Roman"/>
                <a:cs typeface="Times New Roman"/>
              </a:rPr>
              <a:t>K </a:t>
            </a:r>
            <a:r>
              <a:rPr dirty="0" sz="1450" spc="37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arg 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max	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-120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algn="ctr" marL="187325">
              <a:lnSpc>
                <a:spcPct val="100000"/>
              </a:lnSpc>
              <a:spcBef>
                <a:spcPts val="4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02830" y="7891524"/>
            <a:ext cx="224599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450" spc="5" i="1">
                <a:latin typeface="Times New Roman"/>
                <a:cs typeface="Times New Roman"/>
              </a:rPr>
              <a:t>b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(1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ε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)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30">
                <a:latin typeface="Times New Roman"/>
                <a:cs typeface="Times New Roman"/>
              </a:rPr>
              <a:t>.</a:t>
            </a:r>
            <a:r>
              <a:rPr dirty="0" sz="1450" spc="30" b="1">
                <a:latin typeface="Times New Roman"/>
                <a:cs typeface="Times New Roman"/>
              </a:rPr>
              <a:t>w</a:t>
            </a:r>
            <a:r>
              <a:rPr dirty="0" sz="1450" spc="125" b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93926" y="7061454"/>
            <a:ext cx="2303780" cy="1518285"/>
          </a:xfrm>
          <a:custGeom>
            <a:avLst/>
            <a:gdLst/>
            <a:ahLst/>
            <a:cxnLst/>
            <a:rect l="l" t="t" r="r" b="b"/>
            <a:pathLst>
              <a:path w="2303779" h="1518284">
                <a:moveTo>
                  <a:pt x="2303526" y="0"/>
                </a:moveTo>
                <a:lnTo>
                  <a:pt x="0" y="0"/>
                </a:lnTo>
                <a:lnTo>
                  <a:pt x="0" y="1517904"/>
                </a:lnTo>
                <a:lnTo>
                  <a:pt x="2303526" y="1517904"/>
                </a:lnTo>
                <a:lnTo>
                  <a:pt x="2303526" y="0"/>
                </a:lnTo>
                <a:close/>
              </a:path>
            </a:pathLst>
          </a:custGeom>
          <a:ln w="6350">
            <a:solidFill>
              <a:srgbClr val="99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81733" y="6393941"/>
            <a:ext cx="4419600" cy="544830"/>
          </a:xfrm>
          <a:custGeom>
            <a:avLst/>
            <a:gdLst/>
            <a:ahLst/>
            <a:cxnLst/>
            <a:rect l="l" t="t" r="r" b="b"/>
            <a:pathLst>
              <a:path w="4419600" h="544829">
                <a:moveTo>
                  <a:pt x="4419600" y="0"/>
                </a:moveTo>
                <a:lnTo>
                  <a:pt x="0" y="0"/>
                </a:lnTo>
                <a:lnTo>
                  <a:pt x="0" y="544830"/>
                </a:lnTo>
                <a:lnTo>
                  <a:pt x="4419600" y="544830"/>
                </a:lnTo>
                <a:lnTo>
                  <a:pt x="441960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09465" y="7402068"/>
            <a:ext cx="1898650" cy="433705"/>
          </a:xfrm>
          <a:custGeom>
            <a:avLst/>
            <a:gdLst/>
            <a:ahLst/>
            <a:cxnLst/>
            <a:rect l="l" t="t" r="r" b="b"/>
            <a:pathLst>
              <a:path w="1898650" h="433704">
                <a:moveTo>
                  <a:pt x="1898141" y="0"/>
                </a:moveTo>
                <a:lnTo>
                  <a:pt x="0" y="0"/>
                </a:lnTo>
                <a:lnTo>
                  <a:pt x="0" y="433577"/>
                </a:lnTo>
                <a:lnTo>
                  <a:pt x="1898141" y="433577"/>
                </a:lnTo>
                <a:lnTo>
                  <a:pt x="1898141" y="0"/>
                </a:lnTo>
                <a:close/>
              </a:path>
            </a:pathLst>
          </a:custGeom>
          <a:ln w="63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647182" y="6505539"/>
            <a:ext cx="29464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24805" y="6393942"/>
            <a:ext cx="793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11014" y="6458333"/>
            <a:ext cx="765175" cy="457834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50165" marR="30480" indent="-25400">
              <a:lnSpc>
                <a:spcPct val="80500"/>
              </a:lnSpc>
              <a:spcBef>
                <a:spcPts val="610"/>
              </a:spcBef>
            </a:pPr>
            <a:r>
              <a:rPr dirty="0" sz="2200" spc="-5">
                <a:latin typeface="Symbol"/>
                <a:cs typeface="Symbol"/>
              </a:rPr>
              <a:t>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baseline="13409" sz="2175" spc="7" i="1">
                <a:latin typeface="Times New Roman"/>
                <a:cs typeface="Times New Roman"/>
              </a:rPr>
              <a:t>α </a:t>
            </a: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baseline="13409" sz="2175" spc="7" i="1">
                <a:latin typeface="Times New Roman"/>
                <a:cs typeface="Times New Roman"/>
              </a:rPr>
              <a:t>y</a:t>
            </a:r>
            <a:r>
              <a:rPr dirty="0" baseline="13409" sz="2175" spc="-37" i="1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k  </a:t>
            </a: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</a:t>
            </a:r>
            <a:r>
              <a:rPr dirty="0" sz="850" spc="-7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92067" y="6787133"/>
            <a:ext cx="1671320" cy="807720"/>
          </a:xfrm>
          <a:custGeom>
            <a:avLst/>
            <a:gdLst/>
            <a:ahLst/>
            <a:cxnLst/>
            <a:rect l="l" t="t" r="r" b="b"/>
            <a:pathLst>
              <a:path w="1671320" h="807720">
                <a:moveTo>
                  <a:pt x="1671066" y="297179"/>
                </a:moveTo>
                <a:lnTo>
                  <a:pt x="200406" y="297179"/>
                </a:lnTo>
                <a:lnTo>
                  <a:pt x="200406" y="807719"/>
                </a:lnTo>
                <a:lnTo>
                  <a:pt x="1671066" y="807719"/>
                </a:lnTo>
                <a:lnTo>
                  <a:pt x="1671066" y="297179"/>
                </a:lnTo>
                <a:close/>
              </a:path>
              <a:path w="1671320" h="807720">
                <a:moveTo>
                  <a:pt x="0" y="0"/>
                </a:moveTo>
                <a:lnTo>
                  <a:pt x="445770" y="297179"/>
                </a:lnTo>
                <a:lnTo>
                  <a:pt x="813054" y="297179"/>
                </a:lnTo>
                <a:lnTo>
                  <a:pt x="0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92067" y="6787133"/>
            <a:ext cx="1671320" cy="807720"/>
          </a:xfrm>
          <a:custGeom>
            <a:avLst/>
            <a:gdLst/>
            <a:ahLst/>
            <a:cxnLst/>
            <a:rect l="l" t="t" r="r" b="b"/>
            <a:pathLst>
              <a:path w="1671320" h="807720">
                <a:moveTo>
                  <a:pt x="200406" y="297179"/>
                </a:moveTo>
                <a:lnTo>
                  <a:pt x="200406" y="807719"/>
                </a:lnTo>
                <a:lnTo>
                  <a:pt x="1671066" y="807719"/>
                </a:lnTo>
                <a:lnTo>
                  <a:pt x="1671066" y="297179"/>
                </a:lnTo>
                <a:lnTo>
                  <a:pt x="813054" y="297179"/>
                </a:lnTo>
                <a:lnTo>
                  <a:pt x="0" y="0"/>
                </a:lnTo>
                <a:lnTo>
                  <a:pt x="445770" y="297179"/>
                </a:lnTo>
                <a:lnTo>
                  <a:pt x="200406" y="297179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816603" y="7089521"/>
            <a:ext cx="1818639" cy="7334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96850" marR="424815" indent="-171450">
              <a:lnSpc>
                <a:spcPct val="103800"/>
              </a:lnSpc>
              <a:spcBef>
                <a:spcPts val="60"/>
              </a:spcBef>
            </a:pPr>
            <a:r>
              <a:rPr dirty="0" sz="1000">
                <a:latin typeface="Tahoma"/>
                <a:cs typeface="Tahoma"/>
              </a:rPr>
              <a:t>Datapoints </a:t>
            </a:r>
            <a:r>
              <a:rPr dirty="0" sz="1000" spc="-5">
                <a:latin typeface="Tahoma"/>
                <a:cs typeface="Tahoma"/>
              </a:rPr>
              <a:t>with </a:t>
            </a:r>
            <a:r>
              <a:rPr dirty="0" sz="1050" spc="-20" i="1">
                <a:latin typeface="Symbol"/>
                <a:cs typeface="Symbol"/>
              </a:rPr>
              <a:t></a:t>
            </a:r>
            <a:r>
              <a:rPr dirty="0" baseline="-21367" sz="975" spc="-30" i="1">
                <a:latin typeface="Tahoma"/>
                <a:cs typeface="Tahoma"/>
              </a:rPr>
              <a:t>k </a:t>
            </a:r>
            <a:r>
              <a:rPr dirty="0" sz="1050" spc="-35" i="1">
                <a:latin typeface="Tahoma"/>
                <a:cs typeface="Tahoma"/>
              </a:rPr>
              <a:t>&gt; </a:t>
            </a:r>
            <a:r>
              <a:rPr dirty="0" sz="1050" spc="-30" i="1">
                <a:latin typeface="Tahoma"/>
                <a:cs typeface="Tahoma"/>
              </a:rPr>
              <a:t>0  </a:t>
            </a:r>
            <a:r>
              <a:rPr dirty="0" sz="1000" spc="-5">
                <a:latin typeface="Tahoma"/>
                <a:cs typeface="Tahoma"/>
              </a:rPr>
              <a:t>will be the support  </a:t>
            </a:r>
            <a:r>
              <a:rPr dirty="0" baseline="5555" sz="1500" spc="-284">
                <a:latin typeface="Tahoma"/>
                <a:cs typeface="Tahoma"/>
              </a:rPr>
              <a:t>vec</a:t>
            </a:r>
            <a:r>
              <a:rPr dirty="0" sz="1000" spc="-190">
                <a:latin typeface="Tahoma"/>
                <a:cs typeface="Tahoma"/>
              </a:rPr>
              <a:t>T</a:t>
            </a:r>
            <a:r>
              <a:rPr dirty="0" baseline="5555" sz="1500" spc="-284">
                <a:latin typeface="Tahoma"/>
                <a:cs typeface="Tahoma"/>
              </a:rPr>
              <a:t>t</a:t>
            </a:r>
            <a:r>
              <a:rPr dirty="0" sz="1000" spc="-190">
                <a:latin typeface="Tahoma"/>
                <a:cs typeface="Tahoma"/>
              </a:rPr>
              <a:t>h</a:t>
            </a:r>
            <a:r>
              <a:rPr dirty="0" baseline="5555" sz="1500" spc="-284">
                <a:latin typeface="Tahoma"/>
                <a:cs typeface="Tahoma"/>
              </a:rPr>
              <a:t>o</a:t>
            </a:r>
            <a:r>
              <a:rPr dirty="0" sz="1000" spc="-190">
                <a:latin typeface="Tahoma"/>
                <a:cs typeface="Tahoma"/>
              </a:rPr>
              <a:t>e</a:t>
            </a:r>
            <a:r>
              <a:rPr dirty="0" baseline="5555" sz="1500" spc="-284">
                <a:latin typeface="Tahoma"/>
                <a:cs typeface="Tahoma"/>
              </a:rPr>
              <a:t>rs</a:t>
            </a:r>
            <a:r>
              <a:rPr dirty="0" sz="1000" spc="-190">
                <a:latin typeface="Tahoma"/>
                <a:cs typeface="Tahoma"/>
              </a:rPr>
              <a:t>n </a:t>
            </a:r>
            <a:r>
              <a:rPr dirty="0" sz="1000" spc="-5">
                <a:latin typeface="Tahoma"/>
                <a:cs typeface="Tahoma"/>
              </a:rPr>
              <a:t>classify</a:t>
            </a:r>
            <a:r>
              <a:rPr dirty="0" sz="1000" spc="-114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with:</a:t>
            </a:r>
            <a:endParaRPr sz="1000">
              <a:latin typeface="Tahoma"/>
              <a:cs typeface="Tahoma"/>
            </a:endParaRPr>
          </a:p>
          <a:p>
            <a:pPr marL="341630">
              <a:lnSpc>
                <a:spcPct val="100000"/>
              </a:lnSpc>
              <a:spcBef>
                <a:spcPts val="550"/>
              </a:spcBef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x </a:t>
            </a:r>
            <a:r>
              <a:rPr dirty="0" sz="1050" spc="-20" i="1">
                <a:latin typeface="Tahoma"/>
                <a:cs typeface="Tahoma"/>
              </a:rPr>
              <a:t>-</a:t>
            </a:r>
            <a:r>
              <a:rPr dirty="0" sz="1050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157727" y="7636764"/>
            <a:ext cx="2164080" cy="626110"/>
          </a:xfrm>
          <a:custGeom>
            <a:avLst/>
            <a:gdLst/>
            <a:ahLst/>
            <a:cxnLst/>
            <a:rect l="l" t="t" r="r" b="b"/>
            <a:pathLst>
              <a:path w="2164079" h="626109">
                <a:moveTo>
                  <a:pt x="0" y="0"/>
                </a:moveTo>
                <a:lnTo>
                  <a:pt x="693420" y="327660"/>
                </a:lnTo>
                <a:lnTo>
                  <a:pt x="693420" y="625602"/>
                </a:lnTo>
                <a:lnTo>
                  <a:pt x="2164080" y="625602"/>
                </a:lnTo>
                <a:lnTo>
                  <a:pt x="2164080" y="200406"/>
                </a:lnTo>
                <a:lnTo>
                  <a:pt x="693420" y="200406"/>
                </a:lnTo>
                <a:lnTo>
                  <a:pt x="0" y="0"/>
                </a:lnTo>
                <a:close/>
              </a:path>
              <a:path w="2164079" h="626109">
                <a:moveTo>
                  <a:pt x="2164080" y="115062"/>
                </a:moveTo>
                <a:lnTo>
                  <a:pt x="693420" y="115062"/>
                </a:lnTo>
                <a:lnTo>
                  <a:pt x="693420" y="200406"/>
                </a:lnTo>
                <a:lnTo>
                  <a:pt x="2164080" y="200406"/>
                </a:lnTo>
                <a:lnTo>
                  <a:pt x="2164080" y="115062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57727" y="7636764"/>
            <a:ext cx="2164080" cy="626110"/>
          </a:xfrm>
          <a:custGeom>
            <a:avLst/>
            <a:gdLst/>
            <a:ahLst/>
            <a:cxnLst/>
            <a:rect l="l" t="t" r="r" b="b"/>
            <a:pathLst>
              <a:path w="2164079" h="626109">
                <a:moveTo>
                  <a:pt x="693420" y="115062"/>
                </a:moveTo>
                <a:lnTo>
                  <a:pt x="693420" y="200406"/>
                </a:lnTo>
                <a:lnTo>
                  <a:pt x="0" y="0"/>
                </a:lnTo>
                <a:lnTo>
                  <a:pt x="693420" y="327660"/>
                </a:lnTo>
                <a:lnTo>
                  <a:pt x="693420" y="625602"/>
                </a:lnTo>
                <a:lnTo>
                  <a:pt x="2164080" y="625602"/>
                </a:lnTo>
                <a:lnTo>
                  <a:pt x="2164080" y="115062"/>
                </a:lnTo>
                <a:lnTo>
                  <a:pt x="938784" y="115062"/>
                </a:lnTo>
                <a:lnTo>
                  <a:pt x="693420" y="115062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900678" y="7765033"/>
            <a:ext cx="13703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..so this sum </a:t>
            </a:r>
            <a:r>
              <a:rPr dirty="0" sz="1000">
                <a:latin typeface="Tahoma"/>
                <a:cs typeface="Tahoma"/>
              </a:rPr>
              <a:t>only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needs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72127" y="7917433"/>
            <a:ext cx="918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to be over </a:t>
            </a:r>
            <a:r>
              <a:rPr dirty="0" sz="1000" spc="-5">
                <a:latin typeface="Tahoma"/>
                <a:cs typeface="Tahoma"/>
              </a:rPr>
              <a:t>the  support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vectors.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181855" y="5440679"/>
            <a:ext cx="1876425" cy="323215"/>
          </a:xfrm>
          <a:custGeom>
            <a:avLst/>
            <a:gdLst/>
            <a:ahLst/>
            <a:cxnLst/>
            <a:rect l="l" t="t" r="r" b="b"/>
            <a:pathLst>
              <a:path w="1876425" h="323214">
                <a:moveTo>
                  <a:pt x="1876044" y="0"/>
                </a:moveTo>
                <a:lnTo>
                  <a:pt x="352044" y="0"/>
                </a:lnTo>
                <a:lnTo>
                  <a:pt x="352044" y="177546"/>
                </a:lnTo>
                <a:lnTo>
                  <a:pt x="0" y="323088"/>
                </a:lnTo>
                <a:lnTo>
                  <a:pt x="352044" y="253746"/>
                </a:lnTo>
                <a:lnTo>
                  <a:pt x="1876044" y="253746"/>
                </a:lnTo>
                <a:lnTo>
                  <a:pt x="1876044" y="0"/>
                </a:lnTo>
                <a:close/>
              </a:path>
              <a:path w="1876425" h="323214">
                <a:moveTo>
                  <a:pt x="1876044" y="253746"/>
                </a:moveTo>
                <a:lnTo>
                  <a:pt x="352044" y="253746"/>
                </a:lnTo>
                <a:lnTo>
                  <a:pt x="352044" y="304800"/>
                </a:lnTo>
                <a:lnTo>
                  <a:pt x="1876044" y="304800"/>
                </a:lnTo>
                <a:lnTo>
                  <a:pt x="1876044" y="25374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181855" y="5440679"/>
            <a:ext cx="1876425" cy="323215"/>
          </a:xfrm>
          <a:custGeom>
            <a:avLst/>
            <a:gdLst/>
            <a:ahLst/>
            <a:cxnLst/>
            <a:rect l="l" t="t" r="r" b="b"/>
            <a:pathLst>
              <a:path w="1876425" h="323214">
                <a:moveTo>
                  <a:pt x="352044" y="0"/>
                </a:moveTo>
                <a:lnTo>
                  <a:pt x="352044" y="177546"/>
                </a:lnTo>
                <a:lnTo>
                  <a:pt x="0" y="323088"/>
                </a:lnTo>
                <a:lnTo>
                  <a:pt x="352044" y="253746"/>
                </a:lnTo>
                <a:lnTo>
                  <a:pt x="352044" y="304800"/>
                </a:lnTo>
                <a:lnTo>
                  <a:pt x="1876044" y="304800"/>
                </a:lnTo>
                <a:lnTo>
                  <a:pt x="1876044" y="0"/>
                </a:lnTo>
                <a:lnTo>
                  <a:pt x="605790" y="0"/>
                </a:lnTo>
                <a:lnTo>
                  <a:pt x="352044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583429" y="5453125"/>
            <a:ext cx="141986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Tahoma"/>
                <a:cs typeface="Tahoma"/>
              </a:rPr>
              <a:t>Warning: up until Rong Zhang spotted my error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-5">
                <a:latin typeface="Tahoma"/>
                <a:cs typeface="Tahoma"/>
              </a:rPr>
              <a:t>Oct 2003, this equation had been wrong in earlier  versions of the notes. This version is</a:t>
            </a:r>
            <a:r>
              <a:rPr dirty="0" sz="500" spc="70">
                <a:latin typeface="Tahoma"/>
                <a:cs typeface="Tahoma"/>
              </a:rPr>
              <a:t> </a:t>
            </a:r>
            <a:r>
              <a:rPr dirty="0" sz="500" spc="-5">
                <a:latin typeface="Tahoma"/>
                <a:cs typeface="Tahoma"/>
              </a:rPr>
              <a:t>correct.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958845" y="6030467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76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393451" y="5828167"/>
            <a:ext cx="211454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Symbol"/>
                <a:cs typeface="Symbol"/>
              </a:rPr>
              <a:t>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168395" y="5766817"/>
            <a:ext cx="30099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1615" algn="l"/>
              </a:tabLst>
            </a:pPr>
            <a:r>
              <a:rPr dirty="0" sz="850" i="1">
                <a:latin typeface="Times New Roman"/>
                <a:cs typeface="Times New Roman"/>
              </a:rPr>
              <a:t>R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02101" y="5831208"/>
            <a:ext cx="96774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75665" algn="l"/>
              </a:tabLst>
            </a:pPr>
            <a:r>
              <a:rPr dirty="0" sz="2200" spc="170">
                <a:latin typeface="Symbol"/>
                <a:cs typeface="Symbol"/>
              </a:rPr>
              <a:t></a:t>
            </a:r>
            <a:r>
              <a:rPr dirty="0" sz="2200" spc="-5">
                <a:latin typeface="Symbol"/>
                <a:cs typeface="Symbol"/>
              </a:rPr>
              <a:t>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   </a:t>
            </a:r>
            <a:r>
              <a:rPr dirty="0" sz="850" spc="40" i="1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l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59739" y="5766806"/>
            <a:ext cx="316230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44816" y="5878414"/>
            <a:ext cx="95504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 i="1">
                <a:latin typeface="Times New Roman"/>
                <a:cs typeface="Times New Roman"/>
              </a:rPr>
              <a:t>α α Q</a:t>
            </a:r>
            <a:r>
              <a:rPr dirty="0" sz="1450" spc="35" i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64029" y="5878414"/>
            <a:ext cx="117348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48994" algn="l"/>
              </a:tabLst>
            </a:pPr>
            <a:r>
              <a:rPr dirty="0" baseline="2314" sz="1800" spc="-7">
                <a:latin typeface="Tahoma"/>
                <a:cs typeface="Tahoma"/>
              </a:rPr>
              <a:t>Maximize	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55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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20393" y="6133336"/>
            <a:ext cx="39306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r>
              <a:rPr dirty="0" sz="850" spc="-40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l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12495" y="6133325"/>
            <a:ext cx="1828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150" i="1">
                <a:latin typeface="Times New Roman"/>
                <a:cs typeface="Times New Roman"/>
              </a:rPr>
              <a:t>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68752" y="5721956"/>
            <a:ext cx="109220" cy="54991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</a:pP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  <a:spcBef>
                <a:spcPts val="325"/>
              </a:spcBef>
            </a:pPr>
            <a:r>
              <a:rPr dirty="0" sz="1450" spc="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5558" y="4477003"/>
            <a:ext cx="11252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4707" y="1348230"/>
            <a:ext cx="2069464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</a:rPr>
              <a:t>Linear</a:t>
            </a:r>
            <a:r>
              <a:rPr dirty="0" sz="2200" spc="-70">
                <a:solidFill>
                  <a:srgbClr val="006500"/>
                </a:solidFill>
              </a:rPr>
              <a:t> </a:t>
            </a:r>
            <a:r>
              <a:rPr dirty="0" sz="2200" spc="-5">
                <a:solidFill>
                  <a:srgbClr val="006500"/>
                </a:solidFill>
              </a:rPr>
              <a:t>Classifiers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4267200" y="1613153"/>
            <a:ext cx="800100" cy="327660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900" spc="-35" i="1">
                <a:latin typeface="Tahoma"/>
                <a:cs typeface="Tahoma"/>
              </a:rPr>
              <a:t>f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1400" y="1739645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4" y="22097"/>
                </a:lnTo>
                <a:lnTo>
                  <a:pt x="653796" y="22097"/>
                </a:lnTo>
                <a:lnTo>
                  <a:pt x="653796" y="16001"/>
                </a:lnTo>
                <a:lnTo>
                  <a:pt x="679703" y="16001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647700" y="22097"/>
                </a:lnTo>
                <a:lnTo>
                  <a:pt x="647700" y="16001"/>
                </a:lnTo>
                <a:close/>
              </a:path>
              <a:path w="685800" h="38100">
                <a:moveTo>
                  <a:pt x="679703" y="16001"/>
                </a:moveTo>
                <a:lnTo>
                  <a:pt x="653796" y="16001"/>
                </a:lnTo>
                <a:lnTo>
                  <a:pt x="653796" y="22097"/>
                </a:lnTo>
                <a:lnTo>
                  <a:pt x="679704" y="22097"/>
                </a:lnTo>
                <a:lnTo>
                  <a:pt x="685800" y="19050"/>
                </a:lnTo>
                <a:lnTo>
                  <a:pt x="6797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51097" y="1605597"/>
            <a:ext cx="120014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-35" b="1" i="1">
                <a:latin typeface="Tahoma"/>
                <a:cs typeface="Tahoma"/>
              </a:rPr>
              <a:t>x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91050" y="1415796"/>
            <a:ext cx="38100" cy="190500"/>
          </a:xfrm>
          <a:custGeom>
            <a:avLst/>
            <a:gdLst/>
            <a:ahLst/>
            <a:cxnLst/>
            <a:rect l="l" t="t" r="r" b="b"/>
            <a:pathLst>
              <a:path w="38100" h="190500">
                <a:moveTo>
                  <a:pt x="16001" y="152400"/>
                </a:moveTo>
                <a:lnTo>
                  <a:pt x="0" y="152400"/>
                </a:lnTo>
                <a:lnTo>
                  <a:pt x="19050" y="190500"/>
                </a:lnTo>
                <a:lnTo>
                  <a:pt x="35051" y="158496"/>
                </a:lnTo>
                <a:lnTo>
                  <a:pt x="16001" y="158496"/>
                </a:lnTo>
                <a:lnTo>
                  <a:pt x="16001" y="152400"/>
                </a:lnTo>
                <a:close/>
              </a:path>
              <a:path w="38100" h="190500">
                <a:moveTo>
                  <a:pt x="22097" y="0"/>
                </a:moveTo>
                <a:lnTo>
                  <a:pt x="16001" y="0"/>
                </a:lnTo>
                <a:lnTo>
                  <a:pt x="16001" y="158496"/>
                </a:lnTo>
                <a:lnTo>
                  <a:pt x="22097" y="158496"/>
                </a:lnTo>
                <a:lnTo>
                  <a:pt x="22097" y="0"/>
                </a:lnTo>
                <a:close/>
              </a:path>
              <a:path w="38100" h="190500">
                <a:moveTo>
                  <a:pt x="38100" y="152400"/>
                </a:moveTo>
                <a:lnTo>
                  <a:pt x="22097" y="152400"/>
                </a:lnTo>
                <a:lnTo>
                  <a:pt x="22097" y="158496"/>
                </a:lnTo>
                <a:lnTo>
                  <a:pt x="35051" y="158496"/>
                </a:lnTo>
                <a:lnTo>
                  <a:pt x="38100" y="1524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41520" y="1232408"/>
            <a:ext cx="1416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CC00"/>
                </a:solidFill>
                <a:latin typeface="Symbol"/>
                <a:cs typeface="Symbol"/>
              </a:rPr>
              <a:t>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7300" y="1739645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4" y="22097"/>
                </a:lnTo>
                <a:lnTo>
                  <a:pt x="653796" y="22097"/>
                </a:lnTo>
                <a:lnTo>
                  <a:pt x="653796" y="16001"/>
                </a:lnTo>
                <a:lnTo>
                  <a:pt x="679703" y="16001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647700" y="22097"/>
                </a:lnTo>
                <a:lnTo>
                  <a:pt x="647700" y="16001"/>
                </a:lnTo>
                <a:close/>
              </a:path>
              <a:path w="685800" h="38100">
                <a:moveTo>
                  <a:pt x="679703" y="16001"/>
                </a:moveTo>
                <a:lnTo>
                  <a:pt x="653796" y="16001"/>
                </a:lnTo>
                <a:lnTo>
                  <a:pt x="653796" y="22097"/>
                </a:lnTo>
                <a:lnTo>
                  <a:pt x="679704" y="22097"/>
                </a:lnTo>
                <a:lnTo>
                  <a:pt x="685800" y="19050"/>
                </a:lnTo>
                <a:lnTo>
                  <a:pt x="6797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73223" y="2111299"/>
            <a:ext cx="657225" cy="48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2222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5876" y="22524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lnTo>
                  <a:pt x="29718" y="5333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55876" y="22524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3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56638" y="2481833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95600" y="2330195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19400" y="400659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59479" y="374142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14478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2191"/>
                </a:lnTo>
                <a:lnTo>
                  <a:pt x="0" y="18287"/>
                </a:lnTo>
                <a:lnTo>
                  <a:pt x="6096" y="23621"/>
                </a:lnTo>
                <a:lnTo>
                  <a:pt x="14478" y="23621"/>
                </a:lnTo>
                <a:lnTo>
                  <a:pt x="22860" y="23621"/>
                </a:lnTo>
                <a:lnTo>
                  <a:pt x="29718" y="18287"/>
                </a:lnTo>
                <a:lnTo>
                  <a:pt x="29718" y="12191"/>
                </a:lnTo>
                <a:lnTo>
                  <a:pt x="29718" y="5333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43022" y="317677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4">
                <a:moveTo>
                  <a:pt x="23621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050"/>
                </a:lnTo>
                <a:lnTo>
                  <a:pt x="6857" y="24383"/>
                </a:lnTo>
                <a:lnTo>
                  <a:pt x="23621" y="24383"/>
                </a:lnTo>
                <a:lnTo>
                  <a:pt x="30479" y="19050"/>
                </a:lnTo>
                <a:lnTo>
                  <a:pt x="30479" y="5333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3022" y="317677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4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9050"/>
                </a:lnTo>
                <a:lnTo>
                  <a:pt x="6857" y="24383"/>
                </a:lnTo>
                <a:lnTo>
                  <a:pt x="15239" y="24383"/>
                </a:lnTo>
                <a:lnTo>
                  <a:pt x="23621" y="24383"/>
                </a:lnTo>
                <a:lnTo>
                  <a:pt x="30479" y="19050"/>
                </a:lnTo>
                <a:lnTo>
                  <a:pt x="30479" y="12192"/>
                </a:lnTo>
                <a:lnTo>
                  <a:pt x="30479" y="5333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70376" y="263271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30">
                <a:moveTo>
                  <a:pt x="23622" y="0"/>
                </a:moveTo>
                <a:lnTo>
                  <a:pt x="6858" y="0"/>
                </a:lnTo>
                <a:lnTo>
                  <a:pt x="0" y="5334"/>
                </a:lnTo>
                <a:lnTo>
                  <a:pt x="0" y="18288"/>
                </a:lnTo>
                <a:lnTo>
                  <a:pt x="6858" y="23622"/>
                </a:lnTo>
                <a:lnTo>
                  <a:pt x="23622" y="23622"/>
                </a:lnTo>
                <a:lnTo>
                  <a:pt x="29718" y="18288"/>
                </a:lnTo>
                <a:lnTo>
                  <a:pt x="29718" y="5334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70376" y="263271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30">
                <a:moveTo>
                  <a:pt x="15239" y="0"/>
                </a:moveTo>
                <a:lnTo>
                  <a:pt x="6858" y="0"/>
                </a:lnTo>
                <a:lnTo>
                  <a:pt x="0" y="5334"/>
                </a:lnTo>
                <a:lnTo>
                  <a:pt x="0" y="11430"/>
                </a:lnTo>
                <a:lnTo>
                  <a:pt x="0" y="18288"/>
                </a:lnTo>
                <a:lnTo>
                  <a:pt x="6858" y="23622"/>
                </a:lnTo>
                <a:lnTo>
                  <a:pt x="15239" y="23622"/>
                </a:lnTo>
                <a:lnTo>
                  <a:pt x="23622" y="23622"/>
                </a:lnTo>
                <a:lnTo>
                  <a:pt x="29718" y="18288"/>
                </a:lnTo>
                <a:lnTo>
                  <a:pt x="29718" y="11430"/>
                </a:lnTo>
                <a:lnTo>
                  <a:pt x="29718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02379" y="3042666"/>
            <a:ext cx="29845" cy="24765"/>
          </a:xfrm>
          <a:custGeom>
            <a:avLst/>
            <a:gdLst/>
            <a:ahLst/>
            <a:cxnLst/>
            <a:rect l="l" t="t" r="r" b="b"/>
            <a:pathLst>
              <a:path w="29845" h="24764">
                <a:moveTo>
                  <a:pt x="14478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2191"/>
                </a:lnTo>
                <a:lnTo>
                  <a:pt x="0" y="19050"/>
                </a:lnTo>
                <a:lnTo>
                  <a:pt x="6096" y="24383"/>
                </a:lnTo>
                <a:lnTo>
                  <a:pt x="14478" y="24383"/>
                </a:lnTo>
                <a:lnTo>
                  <a:pt x="22860" y="24383"/>
                </a:lnTo>
                <a:lnTo>
                  <a:pt x="29718" y="19050"/>
                </a:lnTo>
                <a:lnTo>
                  <a:pt x="29718" y="12191"/>
                </a:lnTo>
                <a:lnTo>
                  <a:pt x="29718" y="5333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04794" y="2557272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23621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811"/>
                </a:lnTo>
                <a:lnTo>
                  <a:pt x="6857" y="25146"/>
                </a:lnTo>
                <a:lnTo>
                  <a:pt x="23621" y="25146"/>
                </a:lnTo>
                <a:lnTo>
                  <a:pt x="30479" y="19811"/>
                </a:lnTo>
                <a:lnTo>
                  <a:pt x="30479" y="5333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04794" y="2557272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1"/>
                </a:lnTo>
                <a:lnTo>
                  <a:pt x="6857" y="25146"/>
                </a:lnTo>
                <a:lnTo>
                  <a:pt x="15239" y="25146"/>
                </a:lnTo>
                <a:lnTo>
                  <a:pt x="23621" y="25146"/>
                </a:lnTo>
                <a:lnTo>
                  <a:pt x="30479" y="19811"/>
                </a:lnTo>
                <a:lnTo>
                  <a:pt x="30479" y="12953"/>
                </a:lnTo>
                <a:lnTo>
                  <a:pt x="30479" y="5333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43300" y="3092195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30">
                <a:moveTo>
                  <a:pt x="20574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8287"/>
                </a:lnTo>
                <a:lnTo>
                  <a:pt x="6096" y="23622"/>
                </a:lnTo>
                <a:lnTo>
                  <a:pt x="20574" y="23622"/>
                </a:lnTo>
                <a:lnTo>
                  <a:pt x="26670" y="18287"/>
                </a:lnTo>
                <a:lnTo>
                  <a:pt x="26670" y="5333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43300" y="3092195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30">
                <a:moveTo>
                  <a:pt x="13715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8287"/>
                </a:lnTo>
                <a:lnTo>
                  <a:pt x="6096" y="23622"/>
                </a:lnTo>
                <a:lnTo>
                  <a:pt x="13715" y="23622"/>
                </a:lnTo>
                <a:lnTo>
                  <a:pt x="20574" y="23622"/>
                </a:lnTo>
                <a:lnTo>
                  <a:pt x="26670" y="18287"/>
                </a:lnTo>
                <a:lnTo>
                  <a:pt x="26670" y="12192"/>
                </a:lnTo>
                <a:lnTo>
                  <a:pt x="26670" y="5333"/>
                </a:lnTo>
                <a:lnTo>
                  <a:pt x="20574" y="0"/>
                </a:lnTo>
                <a:lnTo>
                  <a:pt x="1371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24200" y="2787395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4">
                <a:moveTo>
                  <a:pt x="23622" y="0"/>
                </a:moveTo>
                <a:lnTo>
                  <a:pt x="6857" y="0"/>
                </a:lnTo>
                <a:lnTo>
                  <a:pt x="0" y="6857"/>
                </a:lnTo>
                <a:lnTo>
                  <a:pt x="0" y="22859"/>
                </a:lnTo>
                <a:lnTo>
                  <a:pt x="6857" y="29718"/>
                </a:lnTo>
                <a:lnTo>
                  <a:pt x="23622" y="29718"/>
                </a:lnTo>
                <a:lnTo>
                  <a:pt x="30480" y="22859"/>
                </a:lnTo>
                <a:lnTo>
                  <a:pt x="30480" y="6857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24200" y="2787395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4">
                <a:moveTo>
                  <a:pt x="15239" y="0"/>
                </a:moveTo>
                <a:lnTo>
                  <a:pt x="6857" y="0"/>
                </a:lnTo>
                <a:lnTo>
                  <a:pt x="0" y="6857"/>
                </a:lnTo>
                <a:lnTo>
                  <a:pt x="0" y="14477"/>
                </a:lnTo>
                <a:lnTo>
                  <a:pt x="0" y="22859"/>
                </a:lnTo>
                <a:lnTo>
                  <a:pt x="6857" y="29718"/>
                </a:lnTo>
                <a:lnTo>
                  <a:pt x="15239" y="29718"/>
                </a:lnTo>
                <a:lnTo>
                  <a:pt x="23622" y="29718"/>
                </a:lnTo>
                <a:lnTo>
                  <a:pt x="30480" y="22859"/>
                </a:lnTo>
                <a:lnTo>
                  <a:pt x="30480" y="14477"/>
                </a:lnTo>
                <a:lnTo>
                  <a:pt x="30480" y="6857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52900" y="328269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8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1"/>
                </a:lnTo>
                <a:lnTo>
                  <a:pt x="6858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79" y="19811"/>
                </a:lnTo>
                <a:lnTo>
                  <a:pt x="30479" y="12953"/>
                </a:lnTo>
                <a:lnTo>
                  <a:pt x="30479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42538" y="3445002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5" h="27939">
                <a:moveTo>
                  <a:pt x="11429" y="2286"/>
                </a:moveTo>
                <a:lnTo>
                  <a:pt x="3810" y="5333"/>
                </a:lnTo>
                <a:lnTo>
                  <a:pt x="0" y="12192"/>
                </a:lnTo>
                <a:lnTo>
                  <a:pt x="2286" y="18288"/>
                </a:lnTo>
                <a:lnTo>
                  <a:pt x="4572" y="24383"/>
                </a:lnTo>
                <a:lnTo>
                  <a:pt x="11429" y="27431"/>
                </a:lnTo>
                <a:lnTo>
                  <a:pt x="19050" y="25146"/>
                </a:lnTo>
                <a:lnTo>
                  <a:pt x="25908" y="22859"/>
                </a:lnTo>
                <a:lnTo>
                  <a:pt x="29717" y="16001"/>
                </a:lnTo>
                <a:lnTo>
                  <a:pt x="27432" y="9905"/>
                </a:lnTo>
                <a:lnTo>
                  <a:pt x="25908" y="3048"/>
                </a:lnTo>
                <a:lnTo>
                  <a:pt x="18287" y="0"/>
                </a:lnTo>
                <a:lnTo>
                  <a:pt x="11429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00955" y="2837688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4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5907"/>
                </a:lnTo>
                <a:lnTo>
                  <a:pt x="12192" y="29717"/>
                </a:lnTo>
                <a:lnTo>
                  <a:pt x="20574" y="26669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047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46626" y="3496055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12191" y="2286"/>
                </a:moveTo>
                <a:lnTo>
                  <a:pt x="4572" y="5334"/>
                </a:lnTo>
                <a:lnTo>
                  <a:pt x="0" y="12953"/>
                </a:lnTo>
                <a:lnTo>
                  <a:pt x="2286" y="19050"/>
                </a:lnTo>
                <a:lnTo>
                  <a:pt x="4572" y="25908"/>
                </a:lnTo>
                <a:lnTo>
                  <a:pt x="12953" y="28955"/>
                </a:lnTo>
                <a:lnTo>
                  <a:pt x="20574" y="26670"/>
                </a:lnTo>
                <a:lnTo>
                  <a:pt x="28194" y="23622"/>
                </a:lnTo>
                <a:lnTo>
                  <a:pt x="32765" y="16001"/>
                </a:lnTo>
                <a:lnTo>
                  <a:pt x="31241" y="9905"/>
                </a:lnTo>
                <a:lnTo>
                  <a:pt x="28956" y="3048"/>
                </a:lnTo>
                <a:lnTo>
                  <a:pt x="20574" y="0"/>
                </a:lnTo>
                <a:lnTo>
                  <a:pt x="12191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60776" y="25565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20574" y="0"/>
                </a:moveTo>
                <a:lnTo>
                  <a:pt x="12192" y="3048"/>
                </a:lnTo>
                <a:lnTo>
                  <a:pt x="4572" y="5334"/>
                </a:lnTo>
                <a:lnTo>
                  <a:pt x="0" y="12954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60776" y="25565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54779" y="301523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192" y="29718"/>
                </a:lnTo>
                <a:lnTo>
                  <a:pt x="20574" y="27432"/>
                </a:lnTo>
                <a:lnTo>
                  <a:pt x="28194" y="24384"/>
                </a:lnTo>
                <a:lnTo>
                  <a:pt x="32766" y="16764"/>
                </a:lnTo>
                <a:lnTo>
                  <a:pt x="30480" y="9906"/>
                </a:lnTo>
                <a:lnTo>
                  <a:pt x="28194" y="3810"/>
                </a:lnTo>
                <a:lnTo>
                  <a:pt x="19812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2376" y="3470909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2953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050"/>
                </a:lnTo>
                <a:lnTo>
                  <a:pt x="4572" y="25146"/>
                </a:lnTo>
                <a:lnTo>
                  <a:pt x="12191" y="28194"/>
                </a:lnTo>
                <a:lnTo>
                  <a:pt x="20574" y="25146"/>
                </a:lnTo>
                <a:lnTo>
                  <a:pt x="28194" y="22860"/>
                </a:lnTo>
                <a:lnTo>
                  <a:pt x="32765" y="15240"/>
                </a:lnTo>
                <a:lnTo>
                  <a:pt x="31241" y="9144"/>
                </a:lnTo>
                <a:lnTo>
                  <a:pt x="28956" y="3048"/>
                </a:lnTo>
                <a:lnTo>
                  <a:pt x="20574" y="0"/>
                </a:lnTo>
                <a:lnTo>
                  <a:pt x="12953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56204" y="3043427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20573" y="0"/>
                </a:moveTo>
                <a:lnTo>
                  <a:pt x="12953" y="2286"/>
                </a:lnTo>
                <a:lnTo>
                  <a:pt x="4571" y="5333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1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56204" y="3043427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2953" y="2286"/>
                </a:moveTo>
                <a:lnTo>
                  <a:pt x="4571" y="5333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1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lnTo>
                  <a:pt x="12953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31108" y="2754629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9143" y="0"/>
                </a:move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7"/>
                </a:lnTo>
                <a:lnTo>
                  <a:pt x="28955" y="8381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31108" y="2754629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28193" y="14477"/>
                </a:moveTo>
                <a:lnTo>
                  <a:pt x="28955" y="8381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65982" y="3846576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31241" y="17525"/>
                </a:moveTo>
                <a:lnTo>
                  <a:pt x="32003" y="9906"/>
                </a:lnTo>
                <a:lnTo>
                  <a:pt x="26669" y="2286"/>
                </a:lnTo>
                <a:lnTo>
                  <a:pt x="18287" y="1524"/>
                </a:lnTo>
                <a:lnTo>
                  <a:pt x="9905" y="0"/>
                </a:lnTo>
                <a:lnTo>
                  <a:pt x="2285" y="5334"/>
                </a:lnTo>
                <a:lnTo>
                  <a:pt x="1523" y="12953"/>
                </a:lnTo>
                <a:lnTo>
                  <a:pt x="0" y="20574"/>
                </a:lnTo>
                <a:lnTo>
                  <a:pt x="6095" y="27432"/>
                </a:lnTo>
                <a:lnTo>
                  <a:pt x="14477" y="28956"/>
                </a:lnTo>
                <a:lnTo>
                  <a:pt x="22097" y="29718"/>
                </a:lnTo>
                <a:lnTo>
                  <a:pt x="29717" y="25146"/>
                </a:lnTo>
                <a:lnTo>
                  <a:pt x="31241" y="1752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53917" y="32766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9143" y="0"/>
                </a:move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145" y="2285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53917" y="32766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30480" y="15240"/>
                </a:moveTo>
                <a:lnTo>
                  <a:pt x="31242" y="9144"/>
                </a:lnTo>
                <a:lnTo>
                  <a:pt x="25145" y="2285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69614" y="2423160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8382" y="0"/>
                </a:moveTo>
                <a:lnTo>
                  <a:pt x="1524" y="3810"/>
                </a:lnTo>
                <a:lnTo>
                  <a:pt x="0" y="17525"/>
                </a:lnTo>
                <a:lnTo>
                  <a:pt x="5334" y="23622"/>
                </a:lnTo>
                <a:lnTo>
                  <a:pt x="12191" y="24384"/>
                </a:lnTo>
                <a:lnTo>
                  <a:pt x="19812" y="25146"/>
                </a:lnTo>
                <a:lnTo>
                  <a:pt x="26670" y="21336"/>
                </a:lnTo>
                <a:lnTo>
                  <a:pt x="27432" y="14478"/>
                </a:lnTo>
                <a:lnTo>
                  <a:pt x="28194" y="8382"/>
                </a:lnTo>
                <a:lnTo>
                  <a:pt x="23622" y="1524"/>
                </a:lnTo>
                <a:lnTo>
                  <a:pt x="838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769614" y="2423160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8"/>
                </a:moveTo>
                <a:lnTo>
                  <a:pt x="28194" y="8382"/>
                </a:lnTo>
                <a:lnTo>
                  <a:pt x="23622" y="1524"/>
                </a:lnTo>
                <a:lnTo>
                  <a:pt x="16001" y="762"/>
                </a:lnTo>
                <a:lnTo>
                  <a:pt x="8382" y="0"/>
                </a:lnTo>
                <a:lnTo>
                  <a:pt x="1524" y="3810"/>
                </a:lnTo>
                <a:lnTo>
                  <a:pt x="762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191" y="24384"/>
                </a:lnTo>
                <a:lnTo>
                  <a:pt x="19812" y="25146"/>
                </a:lnTo>
                <a:lnTo>
                  <a:pt x="26670" y="21336"/>
                </a:lnTo>
                <a:lnTo>
                  <a:pt x="27432" y="1447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51197" y="32964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241" y="18288"/>
                </a:moveTo>
                <a:lnTo>
                  <a:pt x="32003" y="9906"/>
                </a:lnTo>
                <a:lnTo>
                  <a:pt x="26669" y="3048"/>
                </a:lnTo>
                <a:lnTo>
                  <a:pt x="18287" y="1524"/>
                </a:lnTo>
                <a:lnTo>
                  <a:pt x="9905" y="0"/>
                </a:lnTo>
                <a:lnTo>
                  <a:pt x="2286" y="6096"/>
                </a:lnTo>
                <a:lnTo>
                  <a:pt x="762" y="13716"/>
                </a:lnTo>
                <a:lnTo>
                  <a:pt x="0" y="22098"/>
                </a:lnTo>
                <a:lnTo>
                  <a:pt x="5334" y="29718"/>
                </a:lnTo>
                <a:lnTo>
                  <a:pt x="13715" y="30480"/>
                </a:lnTo>
                <a:lnTo>
                  <a:pt x="22098" y="32004"/>
                </a:lnTo>
                <a:lnTo>
                  <a:pt x="29717" y="25908"/>
                </a:lnTo>
                <a:lnTo>
                  <a:pt x="31241" y="1828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83329" y="3265932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5">
                <a:moveTo>
                  <a:pt x="27432" y="14477"/>
                </a:moveTo>
                <a:lnTo>
                  <a:pt x="28194" y="8382"/>
                </a:lnTo>
                <a:lnTo>
                  <a:pt x="22860" y="2286"/>
                </a:lnTo>
                <a:lnTo>
                  <a:pt x="16002" y="762"/>
                </a:lnTo>
                <a:lnTo>
                  <a:pt x="8382" y="0"/>
                </a:lnTo>
                <a:lnTo>
                  <a:pt x="1524" y="4572"/>
                </a:lnTo>
                <a:lnTo>
                  <a:pt x="762" y="10668"/>
                </a:lnTo>
                <a:lnTo>
                  <a:pt x="0" y="17525"/>
                </a:lnTo>
                <a:lnTo>
                  <a:pt x="4572" y="23622"/>
                </a:lnTo>
                <a:lnTo>
                  <a:pt x="12192" y="24384"/>
                </a:lnTo>
                <a:lnTo>
                  <a:pt x="19812" y="25908"/>
                </a:lnTo>
                <a:lnTo>
                  <a:pt x="26670" y="21336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07408" y="290855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28193" y="15240"/>
                </a:moveTo>
                <a:lnTo>
                  <a:pt x="28955" y="8381"/>
                </a:lnTo>
                <a:lnTo>
                  <a:pt x="23621" y="2286"/>
                </a:lnTo>
                <a:lnTo>
                  <a:pt x="16001" y="1524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7"/>
                </a:lnTo>
                <a:lnTo>
                  <a:pt x="26669" y="21336"/>
                </a:lnTo>
                <a:lnTo>
                  <a:pt x="28193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40201" y="24003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9143" y="0"/>
                </a:move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908" y="2285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40201" y="24003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30480" y="15240"/>
                </a:moveTo>
                <a:lnTo>
                  <a:pt x="31242" y="9144"/>
                </a:lnTo>
                <a:lnTo>
                  <a:pt x="25908" y="2285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28338" y="286283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7"/>
                </a:moveTo>
                <a:lnTo>
                  <a:pt x="28194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2" y="0"/>
                </a:lnTo>
                <a:lnTo>
                  <a:pt x="1524" y="4572"/>
                </a:lnTo>
                <a:lnTo>
                  <a:pt x="762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191" y="24384"/>
                </a:lnTo>
                <a:lnTo>
                  <a:pt x="19812" y="25146"/>
                </a:lnTo>
                <a:lnTo>
                  <a:pt x="26670" y="21336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58996" y="3582923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10" h="31750">
                <a:moveTo>
                  <a:pt x="28193" y="17525"/>
                </a:moveTo>
                <a:lnTo>
                  <a:pt x="28955" y="9143"/>
                </a:lnTo>
                <a:lnTo>
                  <a:pt x="23621" y="1524"/>
                </a:lnTo>
                <a:lnTo>
                  <a:pt x="16763" y="762"/>
                </a:lnTo>
                <a:lnTo>
                  <a:pt x="9143" y="0"/>
                </a:lnTo>
                <a:lnTo>
                  <a:pt x="2286" y="5334"/>
                </a:lnTo>
                <a:lnTo>
                  <a:pt x="1524" y="12953"/>
                </a:lnTo>
                <a:lnTo>
                  <a:pt x="0" y="21336"/>
                </a:lnTo>
                <a:lnTo>
                  <a:pt x="5333" y="28955"/>
                </a:lnTo>
                <a:lnTo>
                  <a:pt x="12191" y="29717"/>
                </a:lnTo>
                <a:lnTo>
                  <a:pt x="19812" y="31241"/>
                </a:lnTo>
                <a:lnTo>
                  <a:pt x="26669" y="25146"/>
                </a:lnTo>
                <a:lnTo>
                  <a:pt x="28193" y="1752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47465" y="299161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5">
                <a:moveTo>
                  <a:pt x="22098" y="0"/>
                </a:moveTo>
                <a:lnTo>
                  <a:pt x="5334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27432" y="28956"/>
                </a:lnTo>
                <a:lnTo>
                  <a:pt x="32766" y="21336"/>
                </a:lnTo>
                <a:lnTo>
                  <a:pt x="31242" y="12954"/>
                </a:lnTo>
                <a:lnTo>
                  <a:pt x="29718" y="5334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47465" y="299161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5">
                <a:moveTo>
                  <a:pt x="31242" y="12954"/>
                </a:moveTo>
                <a:lnTo>
                  <a:pt x="29718" y="5334"/>
                </a:lnTo>
                <a:lnTo>
                  <a:pt x="22098" y="0"/>
                </a:lnTo>
                <a:lnTo>
                  <a:pt x="13716" y="1524"/>
                </a:lnTo>
                <a:lnTo>
                  <a:pt x="5334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2" y="28956"/>
                </a:lnTo>
                <a:lnTo>
                  <a:pt x="32766" y="21336"/>
                </a:lnTo>
                <a:lnTo>
                  <a:pt x="31242" y="1295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23538" y="3852671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7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3"/>
                </a:lnTo>
                <a:lnTo>
                  <a:pt x="762" y="16001"/>
                </a:lnTo>
                <a:lnTo>
                  <a:pt x="2286" y="22098"/>
                </a:lnTo>
                <a:lnTo>
                  <a:pt x="9144" y="26669"/>
                </a:lnTo>
                <a:lnTo>
                  <a:pt x="16001" y="25145"/>
                </a:lnTo>
                <a:lnTo>
                  <a:pt x="23622" y="23622"/>
                </a:lnTo>
                <a:lnTo>
                  <a:pt x="28956" y="17525"/>
                </a:lnTo>
                <a:lnTo>
                  <a:pt x="27432" y="1066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71138" y="3662171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7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3"/>
                </a:lnTo>
                <a:lnTo>
                  <a:pt x="762" y="16001"/>
                </a:lnTo>
                <a:lnTo>
                  <a:pt x="2286" y="22098"/>
                </a:lnTo>
                <a:lnTo>
                  <a:pt x="9144" y="26669"/>
                </a:lnTo>
                <a:lnTo>
                  <a:pt x="16001" y="25145"/>
                </a:lnTo>
                <a:lnTo>
                  <a:pt x="23622" y="23622"/>
                </a:lnTo>
                <a:lnTo>
                  <a:pt x="28956" y="17525"/>
                </a:lnTo>
                <a:lnTo>
                  <a:pt x="27432" y="1066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08376" y="3091433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19812" y="0"/>
                </a:moveTo>
                <a:lnTo>
                  <a:pt x="12192" y="762"/>
                </a:lnTo>
                <a:lnTo>
                  <a:pt x="5334" y="2286"/>
                </a:lnTo>
                <a:lnTo>
                  <a:pt x="0" y="9906"/>
                </a:lnTo>
                <a:lnTo>
                  <a:pt x="1524" y="17525"/>
                </a:lnTo>
                <a:lnTo>
                  <a:pt x="3048" y="25908"/>
                </a:lnTo>
                <a:lnTo>
                  <a:pt x="10668" y="31242"/>
                </a:lnTo>
                <a:lnTo>
                  <a:pt x="17525" y="29718"/>
                </a:lnTo>
                <a:lnTo>
                  <a:pt x="25146" y="28194"/>
                </a:lnTo>
                <a:lnTo>
                  <a:pt x="29718" y="21336"/>
                </a:lnTo>
                <a:lnTo>
                  <a:pt x="28193" y="12954"/>
                </a:lnTo>
                <a:lnTo>
                  <a:pt x="26669" y="5334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08376" y="3091433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28193" y="12954"/>
                </a:moveTo>
                <a:lnTo>
                  <a:pt x="26669" y="5334"/>
                </a:lnTo>
                <a:lnTo>
                  <a:pt x="19812" y="0"/>
                </a:lnTo>
                <a:lnTo>
                  <a:pt x="12192" y="762"/>
                </a:lnTo>
                <a:lnTo>
                  <a:pt x="5334" y="2286"/>
                </a:lnTo>
                <a:lnTo>
                  <a:pt x="0" y="9906"/>
                </a:lnTo>
                <a:lnTo>
                  <a:pt x="1524" y="17525"/>
                </a:lnTo>
                <a:lnTo>
                  <a:pt x="3048" y="25908"/>
                </a:lnTo>
                <a:lnTo>
                  <a:pt x="10668" y="31242"/>
                </a:lnTo>
                <a:lnTo>
                  <a:pt x="17525" y="29718"/>
                </a:lnTo>
                <a:lnTo>
                  <a:pt x="25146" y="28194"/>
                </a:lnTo>
                <a:lnTo>
                  <a:pt x="29718" y="21336"/>
                </a:lnTo>
                <a:lnTo>
                  <a:pt x="28193" y="1295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54908" y="2612898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19812" y="0"/>
                </a:moveTo>
                <a:lnTo>
                  <a:pt x="4571" y="3048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2"/>
                </a:lnTo>
                <a:lnTo>
                  <a:pt x="9143" y="28194"/>
                </a:lnTo>
                <a:lnTo>
                  <a:pt x="24383" y="25146"/>
                </a:lnTo>
                <a:lnTo>
                  <a:pt x="28955" y="18287"/>
                </a:lnTo>
                <a:lnTo>
                  <a:pt x="28193" y="11429"/>
                </a:lnTo>
                <a:lnTo>
                  <a:pt x="26669" y="4572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54908" y="2612898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193" y="11429"/>
                </a:moveTo>
                <a:lnTo>
                  <a:pt x="26669" y="4572"/>
                </a:lnTo>
                <a:lnTo>
                  <a:pt x="19812" y="0"/>
                </a:lnTo>
                <a:lnTo>
                  <a:pt x="12191" y="1524"/>
                </a:lnTo>
                <a:lnTo>
                  <a:pt x="4571" y="3048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2"/>
                </a:lnTo>
                <a:lnTo>
                  <a:pt x="9143" y="28194"/>
                </a:lnTo>
                <a:lnTo>
                  <a:pt x="16763" y="26670"/>
                </a:lnTo>
                <a:lnTo>
                  <a:pt x="24383" y="25146"/>
                </a:lnTo>
                <a:lnTo>
                  <a:pt x="28955" y="18287"/>
                </a:lnTo>
                <a:lnTo>
                  <a:pt x="28193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74947" y="3408426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4" y="3048"/>
                </a:lnTo>
                <a:lnTo>
                  <a:pt x="0" y="9905"/>
                </a:lnTo>
                <a:lnTo>
                  <a:pt x="1524" y="16764"/>
                </a:lnTo>
                <a:lnTo>
                  <a:pt x="2286" y="23622"/>
                </a:lnTo>
                <a:lnTo>
                  <a:pt x="9905" y="28194"/>
                </a:lnTo>
                <a:lnTo>
                  <a:pt x="18287" y="26670"/>
                </a:lnTo>
                <a:lnTo>
                  <a:pt x="26669" y="25146"/>
                </a:lnTo>
                <a:lnTo>
                  <a:pt x="32003" y="18288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850642" y="2765298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3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3716"/>
                </a:lnTo>
                <a:lnTo>
                  <a:pt x="29718" y="5333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50642" y="2765298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1" y="13716"/>
                </a:moveTo>
                <a:lnTo>
                  <a:pt x="29718" y="5333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66921" y="3749802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1241" y="12192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6"/>
                </a:lnTo>
                <a:lnTo>
                  <a:pt x="1524" y="17525"/>
                </a:lnTo>
                <a:lnTo>
                  <a:pt x="2286" y="25146"/>
                </a:lnTo>
                <a:lnTo>
                  <a:pt x="10667" y="30480"/>
                </a:lnTo>
                <a:lnTo>
                  <a:pt x="18287" y="28956"/>
                </a:lnTo>
                <a:lnTo>
                  <a:pt x="26669" y="27432"/>
                </a:lnTo>
                <a:lnTo>
                  <a:pt x="32003" y="19812"/>
                </a:lnTo>
                <a:lnTo>
                  <a:pt x="31241" y="1219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48911" y="3604259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4" y="3048"/>
                </a:lnTo>
                <a:lnTo>
                  <a:pt x="0" y="9905"/>
                </a:lnTo>
                <a:lnTo>
                  <a:pt x="762" y="16763"/>
                </a:lnTo>
                <a:lnTo>
                  <a:pt x="2286" y="23622"/>
                </a:lnTo>
                <a:lnTo>
                  <a:pt x="9905" y="28193"/>
                </a:lnTo>
                <a:lnTo>
                  <a:pt x="18287" y="26669"/>
                </a:lnTo>
                <a:lnTo>
                  <a:pt x="26670" y="25145"/>
                </a:lnTo>
                <a:lnTo>
                  <a:pt x="32003" y="18287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398009" y="1589786"/>
            <a:ext cx="1714500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baseline="-17361" sz="2400">
                <a:latin typeface="Tahoma"/>
                <a:cs typeface="Tahoma"/>
              </a:rPr>
              <a:t>y</a:t>
            </a:r>
            <a:r>
              <a:rPr dirty="0" sz="1050" spc="-10">
                <a:latin typeface="Tahoma"/>
                <a:cs typeface="Tahoma"/>
              </a:rPr>
              <a:t>est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x </a:t>
            </a:r>
            <a:r>
              <a:rPr dirty="0" sz="1050" spc="-20" i="1">
                <a:latin typeface="Tahoma"/>
                <a:cs typeface="Tahoma"/>
              </a:rPr>
              <a:t>-</a:t>
            </a:r>
            <a:r>
              <a:rPr dirty="0" sz="1050" spc="20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895600" y="2330195"/>
            <a:ext cx="1562100" cy="1524000"/>
          </a:xfrm>
          <a:custGeom>
            <a:avLst/>
            <a:gdLst/>
            <a:ahLst/>
            <a:cxnLst/>
            <a:rect l="l" t="t" r="r" b="b"/>
            <a:pathLst>
              <a:path w="1562100" h="1524000">
                <a:moveTo>
                  <a:pt x="0" y="1524000"/>
                </a:moveTo>
                <a:lnTo>
                  <a:pt x="15621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4846320" y="2911093"/>
            <a:ext cx="9988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How would you  </a:t>
            </a:r>
            <a:r>
              <a:rPr dirty="0" sz="1000">
                <a:latin typeface="Tahoma"/>
                <a:cs typeface="Tahoma"/>
              </a:rPr>
              <a:t>classify this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data?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45558" y="8654286"/>
            <a:ext cx="11252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54707" y="5525516"/>
            <a:ext cx="2069464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Classifiers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267200" y="5790438"/>
            <a:ext cx="800100" cy="327660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900" spc="-35" i="1">
                <a:latin typeface="Tahoma"/>
                <a:cs typeface="Tahoma"/>
              </a:rPr>
              <a:t>f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581400" y="5916929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3" y="22098"/>
                </a:lnTo>
                <a:lnTo>
                  <a:pt x="653796" y="22098"/>
                </a:lnTo>
                <a:lnTo>
                  <a:pt x="653796" y="16002"/>
                </a:lnTo>
                <a:lnTo>
                  <a:pt x="679704" y="16002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647700" y="22098"/>
                </a:lnTo>
                <a:lnTo>
                  <a:pt x="647700" y="16002"/>
                </a:lnTo>
                <a:close/>
              </a:path>
              <a:path w="685800" h="38100">
                <a:moveTo>
                  <a:pt x="679704" y="16002"/>
                </a:moveTo>
                <a:lnTo>
                  <a:pt x="653796" y="16002"/>
                </a:lnTo>
                <a:lnTo>
                  <a:pt x="653796" y="22098"/>
                </a:lnTo>
                <a:lnTo>
                  <a:pt x="679703" y="22098"/>
                </a:lnTo>
                <a:lnTo>
                  <a:pt x="685800" y="19050"/>
                </a:lnTo>
                <a:lnTo>
                  <a:pt x="679704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3451097" y="5782881"/>
            <a:ext cx="120014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-35" b="1" i="1">
                <a:latin typeface="Tahoma"/>
                <a:cs typeface="Tahoma"/>
              </a:rPr>
              <a:t>x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591050" y="5593079"/>
            <a:ext cx="38100" cy="190500"/>
          </a:xfrm>
          <a:custGeom>
            <a:avLst/>
            <a:gdLst/>
            <a:ahLst/>
            <a:cxnLst/>
            <a:rect l="l" t="t" r="r" b="b"/>
            <a:pathLst>
              <a:path w="38100" h="190500">
                <a:moveTo>
                  <a:pt x="16001" y="152400"/>
                </a:moveTo>
                <a:lnTo>
                  <a:pt x="0" y="152400"/>
                </a:lnTo>
                <a:lnTo>
                  <a:pt x="19050" y="190500"/>
                </a:lnTo>
                <a:lnTo>
                  <a:pt x="35051" y="158496"/>
                </a:lnTo>
                <a:lnTo>
                  <a:pt x="16001" y="158496"/>
                </a:lnTo>
                <a:lnTo>
                  <a:pt x="16001" y="152400"/>
                </a:lnTo>
                <a:close/>
              </a:path>
              <a:path w="38100" h="190500">
                <a:moveTo>
                  <a:pt x="22097" y="0"/>
                </a:moveTo>
                <a:lnTo>
                  <a:pt x="16001" y="0"/>
                </a:lnTo>
                <a:lnTo>
                  <a:pt x="16001" y="158496"/>
                </a:lnTo>
                <a:lnTo>
                  <a:pt x="22097" y="158496"/>
                </a:lnTo>
                <a:lnTo>
                  <a:pt x="22097" y="0"/>
                </a:lnTo>
                <a:close/>
              </a:path>
              <a:path w="38100" h="190500">
                <a:moveTo>
                  <a:pt x="38100" y="152400"/>
                </a:moveTo>
                <a:lnTo>
                  <a:pt x="22097" y="152400"/>
                </a:lnTo>
                <a:lnTo>
                  <a:pt x="22097" y="158496"/>
                </a:lnTo>
                <a:lnTo>
                  <a:pt x="35051" y="158496"/>
                </a:lnTo>
                <a:lnTo>
                  <a:pt x="38100" y="1524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4541520" y="5409692"/>
            <a:ext cx="1416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CC00"/>
                </a:solidFill>
                <a:latin typeface="Symbol"/>
                <a:cs typeface="Symbol"/>
              </a:rPr>
              <a:t>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067300" y="5916929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3" y="22098"/>
                </a:lnTo>
                <a:lnTo>
                  <a:pt x="653796" y="22098"/>
                </a:lnTo>
                <a:lnTo>
                  <a:pt x="653796" y="16002"/>
                </a:lnTo>
                <a:lnTo>
                  <a:pt x="679704" y="16002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647700" y="22098"/>
                </a:lnTo>
                <a:lnTo>
                  <a:pt x="647700" y="16002"/>
                </a:lnTo>
                <a:close/>
              </a:path>
              <a:path w="685800" h="38100">
                <a:moveTo>
                  <a:pt x="679704" y="16002"/>
                </a:moveTo>
                <a:lnTo>
                  <a:pt x="653796" y="16002"/>
                </a:lnTo>
                <a:lnTo>
                  <a:pt x="653796" y="22098"/>
                </a:lnTo>
                <a:lnTo>
                  <a:pt x="679703" y="22098"/>
                </a:lnTo>
                <a:lnTo>
                  <a:pt x="685800" y="19050"/>
                </a:lnTo>
                <a:lnTo>
                  <a:pt x="679704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2173223" y="6288582"/>
            <a:ext cx="657225" cy="48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2222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055876" y="64297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lnTo>
                  <a:pt x="29718" y="5334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055876" y="64297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4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056638" y="6659118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40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895600" y="6507480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819400" y="818388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459479" y="7918704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14478" y="0"/>
                </a:moveTo>
                <a:lnTo>
                  <a:pt x="6096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8288"/>
                </a:lnTo>
                <a:lnTo>
                  <a:pt x="6096" y="23622"/>
                </a:lnTo>
                <a:lnTo>
                  <a:pt x="14478" y="23622"/>
                </a:lnTo>
                <a:lnTo>
                  <a:pt x="22860" y="23622"/>
                </a:lnTo>
                <a:lnTo>
                  <a:pt x="29718" y="18288"/>
                </a:lnTo>
                <a:lnTo>
                  <a:pt x="29718" y="12192"/>
                </a:lnTo>
                <a:lnTo>
                  <a:pt x="29718" y="5334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843022" y="7354061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5">
                <a:moveTo>
                  <a:pt x="23621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050"/>
                </a:lnTo>
                <a:lnTo>
                  <a:pt x="6857" y="24384"/>
                </a:lnTo>
                <a:lnTo>
                  <a:pt x="23621" y="24384"/>
                </a:lnTo>
                <a:lnTo>
                  <a:pt x="30479" y="19050"/>
                </a:lnTo>
                <a:lnTo>
                  <a:pt x="30479" y="5334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843022" y="7354061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5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9050"/>
                </a:lnTo>
                <a:lnTo>
                  <a:pt x="6857" y="24384"/>
                </a:lnTo>
                <a:lnTo>
                  <a:pt x="15239" y="24384"/>
                </a:lnTo>
                <a:lnTo>
                  <a:pt x="23621" y="24384"/>
                </a:lnTo>
                <a:lnTo>
                  <a:pt x="30479" y="19050"/>
                </a:lnTo>
                <a:lnTo>
                  <a:pt x="30479" y="12192"/>
                </a:lnTo>
                <a:lnTo>
                  <a:pt x="30479" y="5334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770376" y="6809993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23622" y="0"/>
                </a:moveTo>
                <a:lnTo>
                  <a:pt x="6858" y="0"/>
                </a:lnTo>
                <a:lnTo>
                  <a:pt x="0" y="5333"/>
                </a:lnTo>
                <a:lnTo>
                  <a:pt x="0" y="18287"/>
                </a:lnTo>
                <a:lnTo>
                  <a:pt x="6858" y="23621"/>
                </a:lnTo>
                <a:lnTo>
                  <a:pt x="23622" y="23621"/>
                </a:lnTo>
                <a:lnTo>
                  <a:pt x="29718" y="18287"/>
                </a:lnTo>
                <a:lnTo>
                  <a:pt x="29718" y="5333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770376" y="6809993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15239" y="0"/>
                </a:moveTo>
                <a:lnTo>
                  <a:pt x="6858" y="0"/>
                </a:lnTo>
                <a:lnTo>
                  <a:pt x="0" y="5333"/>
                </a:lnTo>
                <a:lnTo>
                  <a:pt x="0" y="11429"/>
                </a:lnTo>
                <a:lnTo>
                  <a:pt x="0" y="18287"/>
                </a:lnTo>
                <a:lnTo>
                  <a:pt x="6858" y="23621"/>
                </a:lnTo>
                <a:lnTo>
                  <a:pt x="15239" y="23621"/>
                </a:lnTo>
                <a:lnTo>
                  <a:pt x="23622" y="23621"/>
                </a:lnTo>
                <a:lnTo>
                  <a:pt x="29718" y="18287"/>
                </a:lnTo>
                <a:lnTo>
                  <a:pt x="29718" y="11429"/>
                </a:lnTo>
                <a:lnTo>
                  <a:pt x="29718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802379" y="7219950"/>
            <a:ext cx="29845" cy="24765"/>
          </a:xfrm>
          <a:custGeom>
            <a:avLst/>
            <a:gdLst/>
            <a:ahLst/>
            <a:cxnLst/>
            <a:rect l="l" t="t" r="r" b="b"/>
            <a:pathLst>
              <a:path w="29845" h="24765">
                <a:moveTo>
                  <a:pt x="14478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9050"/>
                </a:lnTo>
                <a:lnTo>
                  <a:pt x="6096" y="24383"/>
                </a:lnTo>
                <a:lnTo>
                  <a:pt x="14478" y="24383"/>
                </a:lnTo>
                <a:lnTo>
                  <a:pt x="22860" y="24383"/>
                </a:lnTo>
                <a:lnTo>
                  <a:pt x="29718" y="19050"/>
                </a:lnTo>
                <a:lnTo>
                  <a:pt x="29718" y="12192"/>
                </a:lnTo>
                <a:lnTo>
                  <a:pt x="29718" y="5333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304794" y="673455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23621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812"/>
                </a:lnTo>
                <a:lnTo>
                  <a:pt x="6857" y="25146"/>
                </a:lnTo>
                <a:lnTo>
                  <a:pt x="23621" y="25146"/>
                </a:lnTo>
                <a:lnTo>
                  <a:pt x="30479" y="19812"/>
                </a:lnTo>
                <a:lnTo>
                  <a:pt x="30479" y="5334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304794" y="673455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7" y="25146"/>
                </a:lnTo>
                <a:lnTo>
                  <a:pt x="15239" y="25146"/>
                </a:lnTo>
                <a:lnTo>
                  <a:pt x="23621" y="25146"/>
                </a:lnTo>
                <a:lnTo>
                  <a:pt x="30479" y="19812"/>
                </a:lnTo>
                <a:lnTo>
                  <a:pt x="30479" y="12954"/>
                </a:lnTo>
                <a:lnTo>
                  <a:pt x="30479" y="5334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543300" y="7269480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29">
                <a:moveTo>
                  <a:pt x="20574" y="0"/>
                </a:moveTo>
                <a:lnTo>
                  <a:pt x="6096" y="0"/>
                </a:lnTo>
                <a:lnTo>
                  <a:pt x="0" y="5334"/>
                </a:lnTo>
                <a:lnTo>
                  <a:pt x="0" y="18288"/>
                </a:lnTo>
                <a:lnTo>
                  <a:pt x="6096" y="23622"/>
                </a:lnTo>
                <a:lnTo>
                  <a:pt x="20574" y="23622"/>
                </a:lnTo>
                <a:lnTo>
                  <a:pt x="26670" y="18288"/>
                </a:lnTo>
                <a:lnTo>
                  <a:pt x="26670" y="5334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43300" y="7269480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29">
                <a:moveTo>
                  <a:pt x="13715" y="0"/>
                </a:moveTo>
                <a:lnTo>
                  <a:pt x="6096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8288"/>
                </a:lnTo>
                <a:lnTo>
                  <a:pt x="6096" y="23622"/>
                </a:lnTo>
                <a:lnTo>
                  <a:pt x="13715" y="23622"/>
                </a:lnTo>
                <a:lnTo>
                  <a:pt x="20574" y="23622"/>
                </a:lnTo>
                <a:lnTo>
                  <a:pt x="26670" y="18288"/>
                </a:lnTo>
                <a:lnTo>
                  <a:pt x="26670" y="12192"/>
                </a:lnTo>
                <a:lnTo>
                  <a:pt x="26670" y="5334"/>
                </a:lnTo>
                <a:lnTo>
                  <a:pt x="20574" y="0"/>
                </a:lnTo>
                <a:lnTo>
                  <a:pt x="1371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124200" y="6964680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5">
                <a:moveTo>
                  <a:pt x="23622" y="0"/>
                </a:moveTo>
                <a:lnTo>
                  <a:pt x="6857" y="0"/>
                </a:lnTo>
                <a:lnTo>
                  <a:pt x="0" y="6858"/>
                </a:lnTo>
                <a:lnTo>
                  <a:pt x="0" y="22860"/>
                </a:lnTo>
                <a:lnTo>
                  <a:pt x="6857" y="29718"/>
                </a:lnTo>
                <a:lnTo>
                  <a:pt x="23622" y="29718"/>
                </a:lnTo>
                <a:lnTo>
                  <a:pt x="30480" y="22860"/>
                </a:lnTo>
                <a:lnTo>
                  <a:pt x="30480" y="6858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124200" y="6964680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5">
                <a:moveTo>
                  <a:pt x="15239" y="0"/>
                </a:moveTo>
                <a:lnTo>
                  <a:pt x="6857" y="0"/>
                </a:lnTo>
                <a:lnTo>
                  <a:pt x="0" y="6858"/>
                </a:lnTo>
                <a:lnTo>
                  <a:pt x="0" y="14478"/>
                </a:lnTo>
                <a:lnTo>
                  <a:pt x="0" y="22860"/>
                </a:lnTo>
                <a:lnTo>
                  <a:pt x="6857" y="29718"/>
                </a:lnTo>
                <a:lnTo>
                  <a:pt x="15239" y="29718"/>
                </a:lnTo>
                <a:lnTo>
                  <a:pt x="23622" y="29718"/>
                </a:lnTo>
                <a:lnTo>
                  <a:pt x="30480" y="22860"/>
                </a:lnTo>
                <a:lnTo>
                  <a:pt x="30480" y="14478"/>
                </a:lnTo>
                <a:lnTo>
                  <a:pt x="30480" y="6858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152900" y="7459980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8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8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79" y="19812"/>
                </a:lnTo>
                <a:lnTo>
                  <a:pt x="30479" y="12954"/>
                </a:lnTo>
                <a:lnTo>
                  <a:pt x="30479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542538" y="7622285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5" h="27940">
                <a:moveTo>
                  <a:pt x="11429" y="2285"/>
                </a:moveTo>
                <a:lnTo>
                  <a:pt x="3810" y="5333"/>
                </a:lnTo>
                <a:lnTo>
                  <a:pt x="0" y="12191"/>
                </a:lnTo>
                <a:lnTo>
                  <a:pt x="2286" y="18287"/>
                </a:lnTo>
                <a:lnTo>
                  <a:pt x="4572" y="24383"/>
                </a:lnTo>
                <a:lnTo>
                  <a:pt x="11429" y="27431"/>
                </a:lnTo>
                <a:lnTo>
                  <a:pt x="19050" y="25145"/>
                </a:lnTo>
                <a:lnTo>
                  <a:pt x="25908" y="22859"/>
                </a:lnTo>
                <a:lnTo>
                  <a:pt x="29717" y="16001"/>
                </a:lnTo>
                <a:lnTo>
                  <a:pt x="27432" y="9905"/>
                </a:lnTo>
                <a:lnTo>
                  <a:pt x="25908" y="3047"/>
                </a:lnTo>
                <a:lnTo>
                  <a:pt x="18287" y="0"/>
                </a:lnTo>
                <a:lnTo>
                  <a:pt x="11429" y="22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600955" y="7014971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5907"/>
                </a:lnTo>
                <a:lnTo>
                  <a:pt x="12192" y="29717"/>
                </a:lnTo>
                <a:lnTo>
                  <a:pt x="20574" y="26669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047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246626" y="767334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09">
                <a:moveTo>
                  <a:pt x="12191" y="2285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907"/>
                </a:lnTo>
                <a:lnTo>
                  <a:pt x="12953" y="28955"/>
                </a:lnTo>
                <a:lnTo>
                  <a:pt x="20574" y="26669"/>
                </a:lnTo>
                <a:lnTo>
                  <a:pt x="28194" y="23621"/>
                </a:lnTo>
                <a:lnTo>
                  <a:pt x="32765" y="16001"/>
                </a:lnTo>
                <a:lnTo>
                  <a:pt x="31241" y="9905"/>
                </a:lnTo>
                <a:lnTo>
                  <a:pt x="28956" y="3047"/>
                </a:lnTo>
                <a:lnTo>
                  <a:pt x="20574" y="0"/>
                </a:lnTo>
                <a:lnTo>
                  <a:pt x="12191" y="22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160776" y="67337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20574" y="0"/>
                </a:moveTo>
                <a:lnTo>
                  <a:pt x="12192" y="3047"/>
                </a:lnTo>
                <a:lnTo>
                  <a:pt x="4572" y="5333"/>
                </a:lnTo>
                <a:lnTo>
                  <a:pt x="0" y="12953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160776" y="67337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954779" y="7192518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192" y="29717"/>
                </a:lnTo>
                <a:lnTo>
                  <a:pt x="20574" y="27431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809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32376" y="7648193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2953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145"/>
                </a:lnTo>
                <a:lnTo>
                  <a:pt x="12191" y="28193"/>
                </a:lnTo>
                <a:lnTo>
                  <a:pt x="20574" y="25145"/>
                </a:lnTo>
                <a:lnTo>
                  <a:pt x="28194" y="22859"/>
                </a:lnTo>
                <a:lnTo>
                  <a:pt x="32765" y="15239"/>
                </a:lnTo>
                <a:lnTo>
                  <a:pt x="31241" y="9143"/>
                </a:lnTo>
                <a:lnTo>
                  <a:pt x="28956" y="3047"/>
                </a:lnTo>
                <a:lnTo>
                  <a:pt x="20574" y="0"/>
                </a:lnTo>
                <a:lnTo>
                  <a:pt x="12953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156204" y="7220711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20573" y="0"/>
                </a:moveTo>
                <a:lnTo>
                  <a:pt x="12953" y="2286"/>
                </a:lnTo>
                <a:lnTo>
                  <a:pt x="4571" y="5334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2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156204" y="7220711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12953" y="2286"/>
                </a:moveTo>
                <a:lnTo>
                  <a:pt x="4571" y="5334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2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lnTo>
                  <a:pt x="12953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531108" y="693191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9143" y="0"/>
                </a:moveTo>
                <a:lnTo>
                  <a:pt x="2286" y="4572"/>
                </a:lnTo>
                <a:lnTo>
                  <a:pt x="1524" y="10668"/>
                </a:lnTo>
                <a:lnTo>
                  <a:pt x="0" y="17526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8"/>
                </a:lnTo>
                <a:lnTo>
                  <a:pt x="28955" y="8382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31108" y="693191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28193" y="14478"/>
                </a:moveTo>
                <a:lnTo>
                  <a:pt x="28955" y="8382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6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665982" y="8023859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31241" y="17526"/>
                </a:moveTo>
                <a:lnTo>
                  <a:pt x="32003" y="9906"/>
                </a:lnTo>
                <a:lnTo>
                  <a:pt x="26669" y="2286"/>
                </a:lnTo>
                <a:lnTo>
                  <a:pt x="18287" y="1524"/>
                </a:lnTo>
                <a:lnTo>
                  <a:pt x="9905" y="0"/>
                </a:lnTo>
                <a:lnTo>
                  <a:pt x="2285" y="5334"/>
                </a:lnTo>
                <a:lnTo>
                  <a:pt x="1523" y="12954"/>
                </a:lnTo>
                <a:lnTo>
                  <a:pt x="0" y="20574"/>
                </a:lnTo>
                <a:lnTo>
                  <a:pt x="6095" y="27432"/>
                </a:lnTo>
                <a:lnTo>
                  <a:pt x="14477" y="28956"/>
                </a:lnTo>
                <a:lnTo>
                  <a:pt x="22097" y="29718"/>
                </a:lnTo>
                <a:lnTo>
                  <a:pt x="29717" y="25146"/>
                </a:lnTo>
                <a:lnTo>
                  <a:pt x="31241" y="175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153917" y="74538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9143" y="0"/>
                </a:move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153917" y="74538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30480" y="15240"/>
                </a:move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769614" y="66004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8382" y="0"/>
                </a:moveTo>
                <a:lnTo>
                  <a:pt x="1524" y="3809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lnTo>
                  <a:pt x="28194" y="8381"/>
                </a:lnTo>
                <a:lnTo>
                  <a:pt x="23622" y="1523"/>
                </a:lnTo>
                <a:lnTo>
                  <a:pt x="838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769614" y="66004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7"/>
                </a:moveTo>
                <a:lnTo>
                  <a:pt x="28194" y="8381"/>
                </a:lnTo>
                <a:lnTo>
                  <a:pt x="23622" y="1523"/>
                </a:lnTo>
                <a:lnTo>
                  <a:pt x="16001" y="761"/>
                </a:lnTo>
                <a:lnTo>
                  <a:pt x="8382" y="0"/>
                </a:lnTo>
                <a:lnTo>
                  <a:pt x="1524" y="3809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251197" y="747369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241" y="18287"/>
                </a:moveTo>
                <a:lnTo>
                  <a:pt x="32003" y="9905"/>
                </a:lnTo>
                <a:lnTo>
                  <a:pt x="26669" y="3047"/>
                </a:lnTo>
                <a:lnTo>
                  <a:pt x="18287" y="1523"/>
                </a:lnTo>
                <a:lnTo>
                  <a:pt x="9905" y="0"/>
                </a:lnTo>
                <a:lnTo>
                  <a:pt x="2286" y="6095"/>
                </a:lnTo>
                <a:lnTo>
                  <a:pt x="762" y="13715"/>
                </a:lnTo>
                <a:lnTo>
                  <a:pt x="0" y="22097"/>
                </a:lnTo>
                <a:lnTo>
                  <a:pt x="5334" y="29717"/>
                </a:lnTo>
                <a:lnTo>
                  <a:pt x="13715" y="30479"/>
                </a:lnTo>
                <a:lnTo>
                  <a:pt x="22098" y="32003"/>
                </a:lnTo>
                <a:lnTo>
                  <a:pt x="29717" y="25907"/>
                </a:lnTo>
                <a:lnTo>
                  <a:pt x="31241" y="1828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83329" y="7443216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4">
                <a:moveTo>
                  <a:pt x="27432" y="14477"/>
                </a:moveTo>
                <a:lnTo>
                  <a:pt x="28194" y="8381"/>
                </a:lnTo>
                <a:lnTo>
                  <a:pt x="22860" y="2285"/>
                </a:lnTo>
                <a:lnTo>
                  <a:pt x="16002" y="761"/>
                </a:lnTo>
                <a:lnTo>
                  <a:pt x="8382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4572" y="23621"/>
                </a:lnTo>
                <a:lnTo>
                  <a:pt x="12192" y="24383"/>
                </a:lnTo>
                <a:lnTo>
                  <a:pt x="19812" y="25907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407408" y="7085838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28193" y="15239"/>
                </a:moveTo>
                <a:lnTo>
                  <a:pt x="28955" y="8381"/>
                </a:lnTo>
                <a:lnTo>
                  <a:pt x="23621" y="2285"/>
                </a:lnTo>
                <a:lnTo>
                  <a:pt x="16001" y="1523"/>
                </a:lnTo>
                <a:lnTo>
                  <a:pt x="9143" y="0"/>
                </a:lnTo>
                <a:lnTo>
                  <a:pt x="2286" y="4571"/>
                </a:lnTo>
                <a:lnTo>
                  <a:pt x="1524" y="10667"/>
                </a:lnTo>
                <a:lnTo>
                  <a:pt x="0" y="17525"/>
                </a:lnTo>
                <a:lnTo>
                  <a:pt x="5333" y="23621"/>
                </a:lnTo>
                <a:lnTo>
                  <a:pt x="12953" y="24383"/>
                </a:lnTo>
                <a:lnTo>
                  <a:pt x="20574" y="25907"/>
                </a:lnTo>
                <a:lnTo>
                  <a:pt x="26669" y="21335"/>
                </a:lnTo>
                <a:lnTo>
                  <a:pt x="28193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140201" y="65775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9143" y="0"/>
                </a:moveTo>
                <a:lnTo>
                  <a:pt x="1524" y="4571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1"/>
                </a:lnTo>
                <a:lnTo>
                  <a:pt x="13716" y="25145"/>
                </a:lnTo>
                <a:lnTo>
                  <a:pt x="22098" y="25907"/>
                </a:lnTo>
                <a:lnTo>
                  <a:pt x="29718" y="22097"/>
                </a:lnTo>
                <a:lnTo>
                  <a:pt x="30480" y="15239"/>
                </a:lnTo>
                <a:lnTo>
                  <a:pt x="31242" y="9143"/>
                </a:lnTo>
                <a:lnTo>
                  <a:pt x="25908" y="2285"/>
                </a:lnTo>
                <a:lnTo>
                  <a:pt x="17525" y="1523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140201" y="65775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30480" y="15239"/>
                </a:moveTo>
                <a:lnTo>
                  <a:pt x="31242" y="9143"/>
                </a:lnTo>
                <a:lnTo>
                  <a:pt x="25908" y="2285"/>
                </a:lnTo>
                <a:lnTo>
                  <a:pt x="17525" y="1523"/>
                </a:lnTo>
                <a:lnTo>
                  <a:pt x="9143" y="0"/>
                </a:lnTo>
                <a:lnTo>
                  <a:pt x="1524" y="4571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1"/>
                </a:lnTo>
                <a:lnTo>
                  <a:pt x="13716" y="25145"/>
                </a:lnTo>
                <a:lnTo>
                  <a:pt x="22098" y="25907"/>
                </a:lnTo>
                <a:lnTo>
                  <a:pt x="29718" y="22097"/>
                </a:lnTo>
                <a:lnTo>
                  <a:pt x="30480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228338" y="7040118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7"/>
                </a:moveTo>
                <a:lnTo>
                  <a:pt x="28194" y="8381"/>
                </a:lnTo>
                <a:lnTo>
                  <a:pt x="23622" y="2285"/>
                </a:lnTo>
                <a:lnTo>
                  <a:pt x="16001" y="761"/>
                </a:lnTo>
                <a:lnTo>
                  <a:pt x="8382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158996" y="7760207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10" h="31750">
                <a:moveTo>
                  <a:pt x="28193" y="17526"/>
                </a:moveTo>
                <a:lnTo>
                  <a:pt x="28955" y="9144"/>
                </a:lnTo>
                <a:lnTo>
                  <a:pt x="23621" y="1524"/>
                </a:lnTo>
                <a:lnTo>
                  <a:pt x="16763" y="762"/>
                </a:lnTo>
                <a:lnTo>
                  <a:pt x="9143" y="0"/>
                </a:lnTo>
                <a:lnTo>
                  <a:pt x="2286" y="5334"/>
                </a:lnTo>
                <a:lnTo>
                  <a:pt x="1524" y="12954"/>
                </a:lnTo>
                <a:lnTo>
                  <a:pt x="0" y="21336"/>
                </a:lnTo>
                <a:lnTo>
                  <a:pt x="5333" y="28956"/>
                </a:lnTo>
                <a:lnTo>
                  <a:pt x="12191" y="29718"/>
                </a:lnTo>
                <a:lnTo>
                  <a:pt x="19812" y="31242"/>
                </a:lnTo>
                <a:lnTo>
                  <a:pt x="26669" y="25146"/>
                </a:lnTo>
                <a:lnTo>
                  <a:pt x="28193" y="175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347465" y="716889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4">
                <a:moveTo>
                  <a:pt x="22098" y="0"/>
                </a:moveTo>
                <a:lnTo>
                  <a:pt x="5334" y="3047"/>
                </a:lnTo>
                <a:lnTo>
                  <a:pt x="0" y="10667"/>
                </a:lnTo>
                <a:lnTo>
                  <a:pt x="1524" y="19049"/>
                </a:lnTo>
                <a:lnTo>
                  <a:pt x="3048" y="26669"/>
                </a:lnTo>
                <a:lnTo>
                  <a:pt x="10668" y="32003"/>
                </a:lnTo>
                <a:lnTo>
                  <a:pt x="27432" y="28955"/>
                </a:lnTo>
                <a:lnTo>
                  <a:pt x="32766" y="21335"/>
                </a:lnTo>
                <a:lnTo>
                  <a:pt x="31242" y="12953"/>
                </a:lnTo>
                <a:lnTo>
                  <a:pt x="29718" y="5333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347465" y="716889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4">
                <a:moveTo>
                  <a:pt x="31242" y="12953"/>
                </a:moveTo>
                <a:lnTo>
                  <a:pt x="29718" y="5333"/>
                </a:lnTo>
                <a:lnTo>
                  <a:pt x="22098" y="0"/>
                </a:lnTo>
                <a:lnTo>
                  <a:pt x="13716" y="1523"/>
                </a:lnTo>
                <a:lnTo>
                  <a:pt x="5334" y="3047"/>
                </a:lnTo>
                <a:lnTo>
                  <a:pt x="0" y="10667"/>
                </a:lnTo>
                <a:lnTo>
                  <a:pt x="1524" y="19049"/>
                </a:lnTo>
                <a:lnTo>
                  <a:pt x="3048" y="26669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2" y="28955"/>
                </a:lnTo>
                <a:lnTo>
                  <a:pt x="32766" y="21335"/>
                </a:lnTo>
                <a:lnTo>
                  <a:pt x="31242" y="1295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923538" y="80299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8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4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2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771138" y="78394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8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4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2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008376" y="7268718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19812" y="0"/>
                </a:moveTo>
                <a:lnTo>
                  <a:pt x="12192" y="761"/>
                </a:lnTo>
                <a:lnTo>
                  <a:pt x="5334" y="2285"/>
                </a:lnTo>
                <a:lnTo>
                  <a:pt x="0" y="9905"/>
                </a:lnTo>
                <a:lnTo>
                  <a:pt x="1524" y="17525"/>
                </a:lnTo>
                <a:lnTo>
                  <a:pt x="3048" y="25907"/>
                </a:lnTo>
                <a:lnTo>
                  <a:pt x="10668" y="31241"/>
                </a:lnTo>
                <a:lnTo>
                  <a:pt x="17525" y="29717"/>
                </a:lnTo>
                <a:lnTo>
                  <a:pt x="25146" y="28193"/>
                </a:lnTo>
                <a:lnTo>
                  <a:pt x="29718" y="21335"/>
                </a:lnTo>
                <a:lnTo>
                  <a:pt x="28193" y="12953"/>
                </a:lnTo>
                <a:lnTo>
                  <a:pt x="26669" y="5333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008376" y="7268718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28193" y="12953"/>
                </a:moveTo>
                <a:lnTo>
                  <a:pt x="26669" y="5333"/>
                </a:lnTo>
                <a:lnTo>
                  <a:pt x="19812" y="0"/>
                </a:lnTo>
                <a:lnTo>
                  <a:pt x="12192" y="761"/>
                </a:lnTo>
                <a:lnTo>
                  <a:pt x="5334" y="2285"/>
                </a:lnTo>
                <a:lnTo>
                  <a:pt x="0" y="9905"/>
                </a:lnTo>
                <a:lnTo>
                  <a:pt x="1524" y="17525"/>
                </a:lnTo>
                <a:lnTo>
                  <a:pt x="3048" y="25907"/>
                </a:lnTo>
                <a:lnTo>
                  <a:pt x="10668" y="31241"/>
                </a:lnTo>
                <a:lnTo>
                  <a:pt x="17525" y="29717"/>
                </a:lnTo>
                <a:lnTo>
                  <a:pt x="25146" y="28193"/>
                </a:lnTo>
                <a:lnTo>
                  <a:pt x="29718" y="21335"/>
                </a:lnTo>
                <a:lnTo>
                  <a:pt x="28193" y="1295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454908" y="679018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19812" y="0"/>
                </a:moveTo>
                <a:lnTo>
                  <a:pt x="4571" y="3047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1"/>
                </a:lnTo>
                <a:lnTo>
                  <a:pt x="9143" y="28193"/>
                </a:lnTo>
                <a:lnTo>
                  <a:pt x="24383" y="25145"/>
                </a:lnTo>
                <a:lnTo>
                  <a:pt x="28955" y="18287"/>
                </a:lnTo>
                <a:lnTo>
                  <a:pt x="28193" y="11429"/>
                </a:lnTo>
                <a:lnTo>
                  <a:pt x="26669" y="4571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454908" y="679018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193" y="11429"/>
                </a:moveTo>
                <a:lnTo>
                  <a:pt x="26669" y="4571"/>
                </a:lnTo>
                <a:lnTo>
                  <a:pt x="19812" y="0"/>
                </a:lnTo>
                <a:lnTo>
                  <a:pt x="12191" y="1523"/>
                </a:lnTo>
                <a:lnTo>
                  <a:pt x="4571" y="3047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1"/>
                </a:lnTo>
                <a:lnTo>
                  <a:pt x="9143" y="28193"/>
                </a:lnTo>
                <a:lnTo>
                  <a:pt x="16763" y="26669"/>
                </a:lnTo>
                <a:lnTo>
                  <a:pt x="24383" y="25145"/>
                </a:lnTo>
                <a:lnTo>
                  <a:pt x="28955" y="18287"/>
                </a:lnTo>
                <a:lnTo>
                  <a:pt x="28193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74947" y="7585709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30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4" y="3048"/>
                </a:lnTo>
                <a:lnTo>
                  <a:pt x="0" y="9906"/>
                </a:lnTo>
                <a:lnTo>
                  <a:pt x="1524" y="16764"/>
                </a:lnTo>
                <a:lnTo>
                  <a:pt x="2286" y="23622"/>
                </a:lnTo>
                <a:lnTo>
                  <a:pt x="9905" y="28194"/>
                </a:lnTo>
                <a:lnTo>
                  <a:pt x="18287" y="26670"/>
                </a:lnTo>
                <a:lnTo>
                  <a:pt x="26669" y="25146"/>
                </a:lnTo>
                <a:lnTo>
                  <a:pt x="32003" y="18288"/>
                </a:lnTo>
                <a:lnTo>
                  <a:pt x="30479" y="1143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850642" y="694258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4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3716"/>
                </a:lnTo>
                <a:lnTo>
                  <a:pt x="29718" y="5334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850642" y="694258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31241" y="13716"/>
                </a:moveTo>
                <a:lnTo>
                  <a:pt x="29718" y="5334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66921" y="792708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1241" y="12191"/>
                </a:moveTo>
                <a:lnTo>
                  <a:pt x="29717" y="4571"/>
                </a:lnTo>
                <a:lnTo>
                  <a:pt x="22098" y="0"/>
                </a:lnTo>
                <a:lnTo>
                  <a:pt x="13715" y="1523"/>
                </a:lnTo>
                <a:lnTo>
                  <a:pt x="5333" y="3047"/>
                </a:lnTo>
                <a:lnTo>
                  <a:pt x="0" y="9905"/>
                </a:lnTo>
                <a:lnTo>
                  <a:pt x="1524" y="17525"/>
                </a:lnTo>
                <a:lnTo>
                  <a:pt x="2286" y="25145"/>
                </a:lnTo>
                <a:lnTo>
                  <a:pt x="10667" y="30479"/>
                </a:lnTo>
                <a:lnTo>
                  <a:pt x="18287" y="28955"/>
                </a:lnTo>
                <a:lnTo>
                  <a:pt x="26669" y="27431"/>
                </a:lnTo>
                <a:lnTo>
                  <a:pt x="32003" y="19811"/>
                </a:lnTo>
                <a:lnTo>
                  <a:pt x="31241" y="12191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248911" y="7781543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7" y="4571"/>
                </a:lnTo>
                <a:lnTo>
                  <a:pt x="22098" y="0"/>
                </a:lnTo>
                <a:lnTo>
                  <a:pt x="13715" y="1523"/>
                </a:lnTo>
                <a:lnTo>
                  <a:pt x="5334" y="3047"/>
                </a:lnTo>
                <a:lnTo>
                  <a:pt x="0" y="9905"/>
                </a:lnTo>
                <a:lnTo>
                  <a:pt x="762" y="16763"/>
                </a:lnTo>
                <a:lnTo>
                  <a:pt x="2286" y="23621"/>
                </a:lnTo>
                <a:lnTo>
                  <a:pt x="9905" y="28193"/>
                </a:lnTo>
                <a:lnTo>
                  <a:pt x="18287" y="26669"/>
                </a:lnTo>
                <a:lnTo>
                  <a:pt x="26670" y="25145"/>
                </a:lnTo>
                <a:lnTo>
                  <a:pt x="32003" y="18287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4398009" y="5767070"/>
            <a:ext cx="1714500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baseline="-17361" sz="2400">
                <a:latin typeface="Tahoma"/>
                <a:cs typeface="Tahoma"/>
              </a:rPr>
              <a:t>y</a:t>
            </a:r>
            <a:r>
              <a:rPr dirty="0" sz="1050" spc="-10">
                <a:latin typeface="Tahoma"/>
                <a:cs typeface="Tahoma"/>
              </a:rPr>
              <a:t>est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x </a:t>
            </a:r>
            <a:r>
              <a:rPr dirty="0" sz="1050" spc="-20" i="1">
                <a:latin typeface="Tahoma"/>
                <a:cs typeface="Tahoma"/>
              </a:rPr>
              <a:t>-</a:t>
            </a:r>
            <a:r>
              <a:rPr dirty="0" sz="1050" spc="20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743200" y="6583680"/>
            <a:ext cx="2019300" cy="1295400"/>
          </a:xfrm>
          <a:custGeom>
            <a:avLst/>
            <a:gdLst/>
            <a:ahLst/>
            <a:cxnLst/>
            <a:rect l="l" t="t" r="r" b="b"/>
            <a:pathLst>
              <a:path w="2019300" h="1295400">
                <a:moveTo>
                  <a:pt x="0" y="1295400"/>
                </a:moveTo>
                <a:lnTo>
                  <a:pt x="2019300" y="0"/>
                </a:lnTo>
              </a:path>
            </a:pathLst>
          </a:custGeom>
          <a:ln w="6349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4846320" y="7088376"/>
            <a:ext cx="9988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How would you  </a:t>
            </a:r>
            <a:r>
              <a:rPr dirty="0" sz="1000">
                <a:latin typeface="Tahoma"/>
                <a:cs typeface="Tahoma"/>
              </a:rPr>
              <a:t>classify this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data?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8845" y="1853183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76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68395" y="1589533"/>
            <a:ext cx="30099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1615" algn="l"/>
              </a:tabLst>
            </a:pPr>
            <a:r>
              <a:rPr dirty="0" sz="850" i="1">
                <a:latin typeface="Times New Roman"/>
                <a:cs typeface="Times New Roman"/>
              </a:rPr>
              <a:t>R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2101" y="1653924"/>
            <a:ext cx="96774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75665" algn="l"/>
              </a:tabLst>
            </a:pPr>
            <a:r>
              <a:rPr dirty="0" sz="2200" spc="170">
                <a:latin typeface="Symbol"/>
                <a:cs typeface="Symbol"/>
              </a:rPr>
              <a:t></a:t>
            </a:r>
            <a:r>
              <a:rPr dirty="0" sz="2200" spc="-5">
                <a:latin typeface="Symbol"/>
                <a:cs typeface="Symbol"/>
              </a:rPr>
              <a:t>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   </a:t>
            </a:r>
            <a:r>
              <a:rPr dirty="0" sz="850" spc="40" i="1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l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9739" y="1589522"/>
            <a:ext cx="793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5014" y="1824212"/>
            <a:ext cx="6096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3651" y="1701130"/>
            <a:ext cx="3238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55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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3451" y="1650881"/>
            <a:ext cx="211454" cy="4610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2525"/>
              </a:lnSpc>
              <a:spcBef>
                <a:spcPts val="95"/>
              </a:spcBef>
            </a:pPr>
            <a:r>
              <a:rPr dirty="0" sz="2200" spc="-5">
                <a:latin typeface="Symbol"/>
                <a:cs typeface="Symbol"/>
              </a:rPr>
              <a:t></a:t>
            </a:r>
            <a:endParaRPr sz="2200">
              <a:latin typeface="Symbol"/>
              <a:cs typeface="Symbol"/>
            </a:endParaRPr>
          </a:p>
          <a:p>
            <a:pPr marL="18415">
              <a:lnSpc>
                <a:spcPts val="905"/>
              </a:lnSpc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140" i="1">
                <a:latin typeface="Times New Roman"/>
                <a:cs typeface="Times New Roman"/>
              </a:rPr>
              <a:t>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8752" y="1544671"/>
            <a:ext cx="109220" cy="54991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</a:pP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  <a:spcBef>
                <a:spcPts val="325"/>
              </a:spcBef>
            </a:pPr>
            <a:r>
              <a:rPr dirty="0" sz="1450" spc="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1883" y="1264411"/>
            <a:ext cx="1945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 Equivalent</a:t>
            </a:r>
            <a:r>
              <a:rPr dirty="0" sz="2000" spc="-4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4029" y="1726183"/>
            <a:ext cx="632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Maximize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9416" y="1706370"/>
            <a:ext cx="239458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1915" sz="2175" spc="7" i="1">
                <a:latin typeface="Times New Roman"/>
                <a:cs typeface="Times New Roman"/>
              </a:rPr>
              <a:t>α α Q </a:t>
            </a:r>
            <a:r>
              <a:rPr dirty="0" baseline="2314" sz="1800" spc="-7">
                <a:latin typeface="Tahoma"/>
                <a:cs typeface="Tahoma"/>
              </a:rPr>
              <a:t>where </a:t>
            </a:r>
            <a:r>
              <a:rPr dirty="0" sz="1450" spc="-10" i="1">
                <a:latin typeface="Times New Roman"/>
                <a:cs typeface="Times New Roman"/>
              </a:rPr>
              <a:t>Q</a:t>
            </a:r>
            <a:r>
              <a:rPr dirty="0" baseline="-22875" sz="1275" spc="-15" i="1">
                <a:latin typeface="Times New Roman"/>
                <a:cs typeface="Times New Roman"/>
              </a:rPr>
              <a:t>kl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y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i="1">
                <a:latin typeface="Times New Roman"/>
                <a:cs typeface="Times New Roman"/>
              </a:rPr>
              <a:t>y</a:t>
            </a:r>
            <a:r>
              <a:rPr dirty="0" baseline="-22875" sz="1275" i="1">
                <a:latin typeface="Times New Roman"/>
                <a:cs typeface="Times New Roman"/>
              </a:rPr>
              <a:t>l </a:t>
            </a:r>
            <a:r>
              <a:rPr dirty="0" sz="1450" spc="40">
                <a:latin typeface="Times New Roman"/>
                <a:cs typeface="Times New Roman"/>
              </a:rPr>
              <a:t>(</a:t>
            </a:r>
            <a:r>
              <a:rPr dirty="0" sz="1450" spc="40" b="1">
                <a:latin typeface="Times New Roman"/>
                <a:cs typeface="Times New Roman"/>
              </a:rPr>
              <a:t>x</a:t>
            </a:r>
            <a:r>
              <a:rPr dirty="0" baseline="-22875" sz="1275" spc="60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.</a:t>
            </a:r>
            <a:r>
              <a:rPr dirty="0" sz="1450" b="1">
                <a:latin typeface="Times New Roman"/>
                <a:cs typeface="Times New Roman"/>
              </a:rPr>
              <a:t>x</a:t>
            </a:r>
            <a:r>
              <a:rPr dirty="0" baseline="-22875" sz="1275" i="1">
                <a:latin typeface="Times New Roman"/>
                <a:cs typeface="Times New Roman"/>
              </a:rPr>
              <a:t>l</a:t>
            </a:r>
            <a:r>
              <a:rPr dirty="0" baseline="-22875" sz="1275" spc="-97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4154" y="2488945"/>
            <a:ext cx="796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constraints: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7684" y="2451355"/>
            <a:ext cx="6096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00022" y="1606296"/>
            <a:ext cx="4319905" cy="528320"/>
          </a:xfrm>
          <a:custGeom>
            <a:avLst/>
            <a:gdLst/>
            <a:ahLst/>
            <a:cxnLst/>
            <a:rect l="l" t="t" r="r" b="b"/>
            <a:pathLst>
              <a:path w="4319905" h="528319">
                <a:moveTo>
                  <a:pt x="4319778" y="0"/>
                </a:moveTo>
                <a:lnTo>
                  <a:pt x="0" y="0"/>
                </a:lnTo>
                <a:lnTo>
                  <a:pt x="0" y="528066"/>
                </a:lnTo>
                <a:lnTo>
                  <a:pt x="4319778" y="528066"/>
                </a:lnTo>
                <a:lnTo>
                  <a:pt x="4319778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34311" y="2886709"/>
            <a:ext cx="866775" cy="418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Then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define:</a:t>
            </a:r>
            <a:endParaRPr sz="1200">
              <a:latin typeface="Tahoma"/>
              <a:cs typeface="Tahoma"/>
            </a:endParaRPr>
          </a:p>
          <a:p>
            <a:pPr algn="ctr" marL="222250">
              <a:lnSpc>
                <a:spcPct val="100000"/>
              </a:lnSpc>
              <a:spcBef>
                <a:spcPts val="63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4714" y="3384037"/>
            <a:ext cx="28765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6060" algn="l"/>
              </a:tabLst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82372" y="3515866"/>
            <a:ext cx="22161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</a:t>
            </a:r>
            <a:r>
              <a:rPr dirty="0" sz="850" spc="-13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9010" y="3168025"/>
            <a:ext cx="88773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450" spc="5" b="1">
                <a:latin typeface="Times New Roman"/>
                <a:cs typeface="Times New Roman"/>
              </a:rPr>
              <a:t>w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baseline="-8838" sz="3300" spc="-7">
                <a:latin typeface="Symbol"/>
                <a:cs typeface="Symbol"/>
              </a:rPr>
              <a:t></a:t>
            </a:r>
            <a:r>
              <a:rPr dirty="0" baseline="-8838" sz="3300" spc="277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90739" y="3993133"/>
            <a:ext cx="467359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Times New Roman"/>
                <a:cs typeface="Times New Roman"/>
              </a:rPr>
              <a:t>where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19862" y="3993133"/>
            <a:ext cx="1490345" cy="382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1269365" algn="l"/>
              </a:tabLst>
            </a:pPr>
            <a:r>
              <a:rPr dirty="0" sz="1450" spc="5" i="1">
                <a:latin typeface="Times New Roman"/>
                <a:cs typeface="Times New Roman"/>
              </a:rPr>
              <a:t>K </a:t>
            </a:r>
            <a:r>
              <a:rPr dirty="0" sz="1450" spc="37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arg 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max	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-120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algn="ctr" marL="187325">
              <a:lnSpc>
                <a:spcPct val="100000"/>
              </a:lnSpc>
              <a:spcBef>
                <a:spcPts val="4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02830" y="3714241"/>
            <a:ext cx="224599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450" spc="5" i="1">
                <a:latin typeface="Times New Roman"/>
                <a:cs typeface="Times New Roman"/>
              </a:rPr>
              <a:t>b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(1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ε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)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30">
                <a:latin typeface="Times New Roman"/>
                <a:cs typeface="Times New Roman"/>
              </a:rPr>
              <a:t>.</a:t>
            </a:r>
            <a:r>
              <a:rPr dirty="0" sz="1450" spc="30" b="1">
                <a:latin typeface="Times New Roman"/>
                <a:cs typeface="Times New Roman"/>
              </a:rPr>
              <a:t>w</a:t>
            </a:r>
            <a:r>
              <a:rPr dirty="0" sz="1450" spc="125" b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93926" y="2884170"/>
            <a:ext cx="2303780" cy="1518285"/>
          </a:xfrm>
          <a:custGeom>
            <a:avLst/>
            <a:gdLst/>
            <a:ahLst/>
            <a:cxnLst/>
            <a:rect l="l" t="t" r="r" b="b"/>
            <a:pathLst>
              <a:path w="2303779" h="1518285">
                <a:moveTo>
                  <a:pt x="2303526" y="0"/>
                </a:moveTo>
                <a:lnTo>
                  <a:pt x="0" y="0"/>
                </a:lnTo>
                <a:lnTo>
                  <a:pt x="0" y="1517903"/>
                </a:lnTo>
                <a:lnTo>
                  <a:pt x="2303526" y="1517903"/>
                </a:lnTo>
                <a:lnTo>
                  <a:pt x="2303526" y="0"/>
                </a:lnTo>
                <a:close/>
              </a:path>
            </a:pathLst>
          </a:custGeom>
          <a:ln w="6350">
            <a:solidFill>
              <a:srgbClr val="99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81733" y="2216657"/>
            <a:ext cx="4419600" cy="544830"/>
          </a:xfrm>
          <a:custGeom>
            <a:avLst/>
            <a:gdLst/>
            <a:ahLst/>
            <a:cxnLst/>
            <a:rect l="l" t="t" r="r" b="b"/>
            <a:pathLst>
              <a:path w="4419600" h="544830">
                <a:moveTo>
                  <a:pt x="4419600" y="0"/>
                </a:moveTo>
                <a:lnTo>
                  <a:pt x="0" y="0"/>
                </a:lnTo>
                <a:lnTo>
                  <a:pt x="0" y="544829"/>
                </a:lnTo>
                <a:lnTo>
                  <a:pt x="4419600" y="544829"/>
                </a:lnTo>
                <a:lnTo>
                  <a:pt x="441960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09465" y="3224783"/>
            <a:ext cx="1898650" cy="433705"/>
          </a:xfrm>
          <a:custGeom>
            <a:avLst/>
            <a:gdLst/>
            <a:ahLst/>
            <a:cxnLst/>
            <a:rect l="l" t="t" r="r" b="b"/>
            <a:pathLst>
              <a:path w="1898650" h="433704">
                <a:moveTo>
                  <a:pt x="1898141" y="0"/>
                </a:moveTo>
                <a:lnTo>
                  <a:pt x="0" y="0"/>
                </a:lnTo>
                <a:lnTo>
                  <a:pt x="0" y="433577"/>
                </a:lnTo>
                <a:lnTo>
                  <a:pt x="1898141" y="433577"/>
                </a:lnTo>
                <a:lnTo>
                  <a:pt x="1898141" y="0"/>
                </a:lnTo>
                <a:close/>
              </a:path>
            </a:pathLst>
          </a:custGeom>
          <a:ln w="63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924805" y="2216659"/>
            <a:ext cx="793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61564" y="2583178"/>
            <a:ext cx="220979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</a:t>
            </a:r>
            <a:r>
              <a:rPr dirty="0" sz="850" spc="-140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3136" y="2451349"/>
            <a:ext cx="28765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6060" algn="l"/>
              </a:tabLst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02353" y="2235337"/>
            <a:ext cx="187769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733425" algn="l"/>
                <a:tab pos="1271905" algn="l"/>
                <a:tab pos="1544320" algn="l"/>
              </a:tabLst>
            </a:pPr>
            <a:r>
              <a:rPr dirty="0" sz="1450" spc="-5">
                <a:latin typeface="Symbol"/>
                <a:cs typeface="Symbol"/>
              </a:rPr>
              <a:t></a:t>
            </a:r>
            <a:r>
              <a:rPr dirty="0" sz="1450" spc="-5" i="1">
                <a:latin typeface="Times New Roman"/>
                <a:cs typeface="Times New Roman"/>
              </a:rPr>
              <a:t>k	</a:t>
            </a:r>
            <a:r>
              <a:rPr dirty="0" baseline="-8838" sz="3300" spc="-7">
                <a:latin typeface="Symbol"/>
                <a:cs typeface="Symbol"/>
              </a:rPr>
              <a:t></a:t>
            </a:r>
            <a:r>
              <a:rPr dirty="0" baseline="-8838" sz="3300" spc="277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	y	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92067" y="2609850"/>
            <a:ext cx="1671320" cy="807720"/>
          </a:xfrm>
          <a:custGeom>
            <a:avLst/>
            <a:gdLst/>
            <a:ahLst/>
            <a:cxnLst/>
            <a:rect l="l" t="t" r="r" b="b"/>
            <a:pathLst>
              <a:path w="1671320" h="807720">
                <a:moveTo>
                  <a:pt x="1671066" y="297179"/>
                </a:moveTo>
                <a:lnTo>
                  <a:pt x="200406" y="297179"/>
                </a:lnTo>
                <a:lnTo>
                  <a:pt x="200406" y="807720"/>
                </a:lnTo>
                <a:lnTo>
                  <a:pt x="1671066" y="807720"/>
                </a:lnTo>
                <a:lnTo>
                  <a:pt x="1671066" y="297179"/>
                </a:lnTo>
                <a:close/>
              </a:path>
              <a:path w="1671320" h="807720">
                <a:moveTo>
                  <a:pt x="0" y="0"/>
                </a:moveTo>
                <a:lnTo>
                  <a:pt x="445770" y="297179"/>
                </a:lnTo>
                <a:lnTo>
                  <a:pt x="813054" y="297179"/>
                </a:lnTo>
                <a:lnTo>
                  <a:pt x="0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92067" y="2609850"/>
            <a:ext cx="1671320" cy="807720"/>
          </a:xfrm>
          <a:custGeom>
            <a:avLst/>
            <a:gdLst/>
            <a:ahLst/>
            <a:cxnLst/>
            <a:rect l="l" t="t" r="r" b="b"/>
            <a:pathLst>
              <a:path w="1671320" h="807720">
                <a:moveTo>
                  <a:pt x="200406" y="297179"/>
                </a:moveTo>
                <a:lnTo>
                  <a:pt x="200406" y="807720"/>
                </a:lnTo>
                <a:lnTo>
                  <a:pt x="1671066" y="807720"/>
                </a:lnTo>
                <a:lnTo>
                  <a:pt x="1671066" y="297179"/>
                </a:lnTo>
                <a:lnTo>
                  <a:pt x="813054" y="297179"/>
                </a:lnTo>
                <a:lnTo>
                  <a:pt x="0" y="0"/>
                </a:lnTo>
                <a:lnTo>
                  <a:pt x="445770" y="297179"/>
                </a:lnTo>
                <a:lnTo>
                  <a:pt x="200406" y="297179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013453" y="3072638"/>
            <a:ext cx="10560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will be the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support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57727" y="3459479"/>
            <a:ext cx="2164080" cy="626110"/>
          </a:xfrm>
          <a:custGeom>
            <a:avLst/>
            <a:gdLst/>
            <a:ahLst/>
            <a:cxnLst/>
            <a:rect l="l" t="t" r="r" b="b"/>
            <a:pathLst>
              <a:path w="2164079" h="626110">
                <a:moveTo>
                  <a:pt x="0" y="0"/>
                </a:moveTo>
                <a:lnTo>
                  <a:pt x="693420" y="327660"/>
                </a:lnTo>
                <a:lnTo>
                  <a:pt x="693420" y="625602"/>
                </a:lnTo>
                <a:lnTo>
                  <a:pt x="2164080" y="625602"/>
                </a:lnTo>
                <a:lnTo>
                  <a:pt x="2164080" y="200406"/>
                </a:lnTo>
                <a:lnTo>
                  <a:pt x="693420" y="200406"/>
                </a:lnTo>
                <a:lnTo>
                  <a:pt x="0" y="0"/>
                </a:lnTo>
                <a:close/>
              </a:path>
              <a:path w="2164079" h="626110">
                <a:moveTo>
                  <a:pt x="2164080" y="115062"/>
                </a:moveTo>
                <a:lnTo>
                  <a:pt x="693420" y="115062"/>
                </a:lnTo>
                <a:lnTo>
                  <a:pt x="693420" y="200406"/>
                </a:lnTo>
                <a:lnTo>
                  <a:pt x="2164080" y="200406"/>
                </a:lnTo>
                <a:lnTo>
                  <a:pt x="2164080" y="115062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57727" y="3459479"/>
            <a:ext cx="2164080" cy="626110"/>
          </a:xfrm>
          <a:custGeom>
            <a:avLst/>
            <a:gdLst/>
            <a:ahLst/>
            <a:cxnLst/>
            <a:rect l="l" t="t" r="r" b="b"/>
            <a:pathLst>
              <a:path w="2164079" h="626110">
                <a:moveTo>
                  <a:pt x="693420" y="115062"/>
                </a:moveTo>
                <a:lnTo>
                  <a:pt x="693420" y="200406"/>
                </a:lnTo>
                <a:lnTo>
                  <a:pt x="0" y="0"/>
                </a:lnTo>
                <a:lnTo>
                  <a:pt x="693420" y="327660"/>
                </a:lnTo>
                <a:lnTo>
                  <a:pt x="693420" y="625602"/>
                </a:lnTo>
                <a:lnTo>
                  <a:pt x="2164080" y="625602"/>
                </a:lnTo>
                <a:lnTo>
                  <a:pt x="2164080" y="115062"/>
                </a:lnTo>
                <a:lnTo>
                  <a:pt x="938784" y="115062"/>
                </a:lnTo>
                <a:lnTo>
                  <a:pt x="693420" y="115062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072127" y="3740149"/>
            <a:ext cx="918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to be over </a:t>
            </a:r>
            <a:r>
              <a:rPr dirty="0" sz="1000" spc="-5">
                <a:latin typeface="Tahoma"/>
                <a:cs typeface="Tahoma"/>
              </a:rPr>
              <a:t>the  support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vectors.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76222" y="1396746"/>
            <a:ext cx="4316095" cy="3150870"/>
          </a:xfrm>
          <a:custGeom>
            <a:avLst/>
            <a:gdLst/>
            <a:ahLst/>
            <a:cxnLst/>
            <a:rect l="l" t="t" r="r" b="b"/>
            <a:pathLst>
              <a:path w="4316095" h="3150870">
                <a:moveTo>
                  <a:pt x="2316479" y="2751581"/>
                </a:moveTo>
                <a:lnTo>
                  <a:pt x="1999488" y="2751581"/>
                </a:lnTo>
                <a:lnTo>
                  <a:pt x="2157983" y="3150869"/>
                </a:lnTo>
                <a:lnTo>
                  <a:pt x="2316479" y="2751581"/>
                </a:lnTo>
                <a:close/>
              </a:path>
              <a:path w="4316095" h="3150870">
                <a:moveTo>
                  <a:pt x="2627376" y="2706624"/>
                </a:moveTo>
                <a:lnTo>
                  <a:pt x="1688591" y="2706624"/>
                </a:lnTo>
                <a:lnTo>
                  <a:pt x="1737360" y="3121152"/>
                </a:lnTo>
                <a:lnTo>
                  <a:pt x="1999488" y="2751581"/>
                </a:lnTo>
                <a:lnTo>
                  <a:pt x="2622086" y="2751581"/>
                </a:lnTo>
                <a:lnTo>
                  <a:pt x="2627376" y="2706624"/>
                </a:lnTo>
                <a:close/>
              </a:path>
              <a:path w="4316095" h="3150870">
                <a:moveTo>
                  <a:pt x="2622086" y="2751581"/>
                </a:moveTo>
                <a:lnTo>
                  <a:pt x="2316479" y="2751581"/>
                </a:lnTo>
                <a:lnTo>
                  <a:pt x="2578607" y="3121152"/>
                </a:lnTo>
                <a:lnTo>
                  <a:pt x="2622086" y="2751581"/>
                </a:lnTo>
                <a:close/>
              </a:path>
              <a:path w="4316095" h="3150870">
                <a:moveTo>
                  <a:pt x="2920745" y="2617469"/>
                </a:moveTo>
                <a:lnTo>
                  <a:pt x="1395221" y="2617469"/>
                </a:lnTo>
                <a:lnTo>
                  <a:pt x="1331976" y="3031236"/>
                </a:lnTo>
                <a:lnTo>
                  <a:pt x="1688591" y="2706624"/>
                </a:lnTo>
                <a:lnTo>
                  <a:pt x="2934209" y="2706624"/>
                </a:lnTo>
                <a:lnTo>
                  <a:pt x="2920745" y="2617469"/>
                </a:lnTo>
                <a:close/>
              </a:path>
              <a:path w="4316095" h="3150870">
                <a:moveTo>
                  <a:pt x="2934209" y="2706624"/>
                </a:moveTo>
                <a:lnTo>
                  <a:pt x="2627376" y="2706624"/>
                </a:lnTo>
                <a:lnTo>
                  <a:pt x="2983229" y="3031236"/>
                </a:lnTo>
                <a:lnTo>
                  <a:pt x="2934209" y="2706624"/>
                </a:lnTo>
                <a:close/>
              </a:path>
              <a:path w="4316095" h="3150870">
                <a:moveTo>
                  <a:pt x="3184398" y="2488691"/>
                </a:moveTo>
                <a:lnTo>
                  <a:pt x="1131570" y="2488691"/>
                </a:lnTo>
                <a:lnTo>
                  <a:pt x="959357" y="2885693"/>
                </a:lnTo>
                <a:lnTo>
                  <a:pt x="1395221" y="2617469"/>
                </a:lnTo>
                <a:lnTo>
                  <a:pt x="3240259" y="2617469"/>
                </a:lnTo>
                <a:lnTo>
                  <a:pt x="3184398" y="2488691"/>
                </a:lnTo>
                <a:close/>
              </a:path>
              <a:path w="4316095" h="3150870">
                <a:moveTo>
                  <a:pt x="3240259" y="2617469"/>
                </a:moveTo>
                <a:lnTo>
                  <a:pt x="2920745" y="2617469"/>
                </a:lnTo>
                <a:lnTo>
                  <a:pt x="3356610" y="2885693"/>
                </a:lnTo>
                <a:lnTo>
                  <a:pt x="3240259" y="2617469"/>
                </a:lnTo>
                <a:close/>
              </a:path>
              <a:path w="4316095" h="3150870">
                <a:moveTo>
                  <a:pt x="3409188" y="2325624"/>
                </a:moveTo>
                <a:lnTo>
                  <a:pt x="906779" y="2325624"/>
                </a:lnTo>
                <a:lnTo>
                  <a:pt x="632459" y="2689859"/>
                </a:lnTo>
                <a:lnTo>
                  <a:pt x="1131570" y="2488691"/>
                </a:lnTo>
                <a:lnTo>
                  <a:pt x="3532000" y="2488691"/>
                </a:lnTo>
                <a:lnTo>
                  <a:pt x="3409188" y="2325624"/>
                </a:lnTo>
                <a:close/>
              </a:path>
              <a:path w="4316095" h="3150870">
                <a:moveTo>
                  <a:pt x="3532000" y="2488691"/>
                </a:moveTo>
                <a:lnTo>
                  <a:pt x="3184398" y="2488691"/>
                </a:lnTo>
                <a:lnTo>
                  <a:pt x="3683507" y="2689859"/>
                </a:lnTo>
                <a:lnTo>
                  <a:pt x="3532000" y="2488691"/>
                </a:lnTo>
                <a:close/>
              </a:path>
              <a:path w="4316095" h="3150870">
                <a:moveTo>
                  <a:pt x="3585210" y="2132837"/>
                </a:moveTo>
                <a:lnTo>
                  <a:pt x="730757" y="2132837"/>
                </a:lnTo>
                <a:lnTo>
                  <a:pt x="363473" y="2450591"/>
                </a:lnTo>
                <a:lnTo>
                  <a:pt x="906779" y="2325624"/>
                </a:lnTo>
                <a:lnTo>
                  <a:pt x="3808046" y="2325624"/>
                </a:lnTo>
                <a:lnTo>
                  <a:pt x="3585210" y="2132837"/>
                </a:lnTo>
                <a:close/>
              </a:path>
              <a:path w="4316095" h="3150870">
                <a:moveTo>
                  <a:pt x="3808046" y="2325624"/>
                </a:moveTo>
                <a:lnTo>
                  <a:pt x="3409188" y="2325624"/>
                </a:lnTo>
                <a:lnTo>
                  <a:pt x="3952493" y="2450591"/>
                </a:lnTo>
                <a:lnTo>
                  <a:pt x="3808046" y="2325624"/>
                </a:lnTo>
                <a:close/>
              </a:path>
              <a:path w="4316095" h="3150870">
                <a:moveTo>
                  <a:pt x="164591" y="972311"/>
                </a:moveTo>
                <a:lnTo>
                  <a:pt x="609600" y="1232915"/>
                </a:lnTo>
                <a:lnTo>
                  <a:pt x="41909" y="1267968"/>
                </a:lnTo>
                <a:lnTo>
                  <a:pt x="547115" y="1459992"/>
                </a:lnTo>
                <a:lnTo>
                  <a:pt x="0" y="1575815"/>
                </a:lnTo>
                <a:lnTo>
                  <a:pt x="547115" y="1691639"/>
                </a:lnTo>
                <a:lnTo>
                  <a:pt x="41909" y="1882902"/>
                </a:lnTo>
                <a:lnTo>
                  <a:pt x="609600" y="1918715"/>
                </a:lnTo>
                <a:lnTo>
                  <a:pt x="164591" y="2178557"/>
                </a:lnTo>
                <a:lnTo>
                  <a:pt x="730757" y="2132837"/>
                </a:lnTo>
                <a:lnTo>
                  <a:pt x="4073075" y="2132837"/>
                </a:lnTo>
                <a:lnTo>
                  <a:pt x="3706367" y="1918715"/>
                </a:lnTo>
                <a:lnTo>
                  <a:pt x="4274058" y="1882902"/>
                </a:lnTo>
                <a:lnTo>
                  <a:pt x="3768852" y="1691639"/>
                </a:lnTo>
                <a:lnTo>
                  <a:pt x="4315968" y="1575815"/>
                </a:lnTo>
                <a:lnTo>
                  <a:pt x="3768852" y="1459992"/>
                </a:lnTo>
                <a:lnTo>
                  <a:pt x="4274058" y="1267968"/>
                </a:lnTo>
                <a:lnTo>
                  <a:pt x="3706367" y="1232915"/>
                </a:lnTo>
                <a:lnTo>
                  <a:pt x="4072003" y="1018794"/>
                </a:lnTo>
                <a:lnTo>
                  <a:pt x="730757" y="1018794"/>
                </a:lnTo>
                <a:lnTo>
                  <a:pt x="164591" y="972311"/>
                </a:lnTo>
                <a:close/>
              </a:path>
              <a:path w="4316095" h="3150870">
                <a:moveTo>
                  <a:pt x="4073075" y="2132837"/>
                </a:moveTo>
                <a:lnTo>
                  <a:pt x="3585210" y="2132837"/>
                </a:lnTo>
                <a:lnTo>
                  <a:pt x="4151376" y="2178557"/>
                </a:lnTo>
                <a:lnTo>
                  <a:pt x="4073075" y="2132837"/>
                </a:lnTo>
                <a:close/>
              </a:path>
              <a:path w="4316095" h="3150870">
                <a:moveTo>
                  <a:pt x="363473" y="700277"/>
                </a:moveTo>
                <a:lnTo>
                  <a:pt x="730757" y="1018794"/>
                </a:lnTo>
                <a:lnTo>
                  <a:pt x="3585210" y="1018794"/>
                </a:lnTo>
                <a:lnTo>
                  <a:pt x="3807513" y="826007"/>
                </a:lnTo>
                <a:lnTo>
                  <a:pt x="906779" y="826007"/>
                </a:lnTo>
                <a:lnTo>
                  <a:pt x="363473" y="700277"/>
                </a:lnTo>
                <a:close/>
              </a:path>
              <a:path w="4316095" h="3150870">
                <a:moveTo>
                  <a:pt x="4151376" y="972311"/>
                </a:moveTo>
                <a:lnTo>
                  <a:pt x="3585210" y="1018794"/>
                </a:lnTo>
                <a:lnTo>
                  <a:pt x="4072003" y="1018794"/>
                </a:lnTo>
                <a:lnTo>
                  <a:pt x="4151376" y="972311"/>
                </a:lnTo>
                <a:close/>
              </a:path>
              <a:path w="4316095" h="3150870">
                <a:moveTo>
                  <a:pt x="632459" y="461772"/>
                </a:moveTo>
                <a:lnTo>
                  <a:pt x="906779" y="826007"/>
                </a:lnTo>
                <a:lnTo>
                  <a:pt x="3409188" y="826007"/>
                </a:lnTo>
                <a:lnTo>
                  <a:pt x="3532574" y="662177"/>
                </a:lnTo>
                <a:lnTo>
                  <a:pt x="1131570" y="662177"/>
                </a:lnTo>
                <a:lnTo>
                  <a:pt x="632459" y="461772"/>
                </a:lnTo>
                <a:close/>
              </a:path>
              <a:path w="4316095" h="3150870">
                <a:moveTo>
                  <a:pt x="3952493" y="700277"/>
                </a:moveTo>
                <a:lnTo>
                  <a:pt x="3409188" y="826007"/>
                </a:lnTo>
                <a:lnTo>
                  <a:pt x="3807513" y="826007"/>
                </a:lnTo>
                <a:lnTo>
                  <a:pt x="3952493" y="700277"/>
                </a:lnTo>
                <a:close/>
              </a:path>
              <a:path w="4316095" h="3150870">
                <a:moveTo>
                  <a:pt x="959357" y="265175"/>
                </a:moveTo>
                <a:lnTo>
                  <a:pt x="1131570" y="662177"/>
                </a:lnTo>
                <a:lnTo>
                  <a:pt x="3184398" y="662177"/>
                </a:lnTo>
                <a:lnTo>
                  <a:pt x="3240259" y="533400"/>
                </a:lnTo>
                <a:lnTo>
                  <a:pt x="1395221" y="533400"/>
                </a:lnTo>
                <a:lnTo>
                  <a:pt x="959357" y="265175"/>
                </a:lnTo>
                <a:close/>
              </a:path>
              <a:path w="4316095" h="3150870">
                <a:moveTo>
                  <a:pt x="3683507" y="461772"/>
                </a:moveTo>
                <a:lnTo>
                  <a:pt x="3184398" y="662177"/>
                </a:lnTo>
                <a:lnTo>
                  <a:pt x="3532574" y="662177"/>
                </a:lnTo>
                <a:lnTo>
                  <a:pt x="3683507" y="461772"/>
                </a:lnTo>
                <a:close/>
              </a:path>
              <a:path w="4316095" h="3150870">
                <a:moveTo>
                  <a:pt x="1331976" y="119633"/>
                </a:moveTo>
                <a:lnTo>
                  <a:pt x="1395221" y="533400"/>
                </a:lnTo>
                <a:lnTo>
                  <a:pt x="2920745" y="533400"/>
                </a:lnTo>
                <a:lnTo>
                  <a:pt x="2934094" y="445007"/>
                </a:lnTo>
                <a:lnTo>
                  <a:pt x="1688591" y="445007"/>
                </a:lnTo>
                <a:lnTo>
                  <a:pt x="1331976" y="119633"/>
                </a:lnTo>
                <a:close/>
              </a:path>
              <a:path w="4316095" h="3150870">
                <a:moveTo>
                  <a:pt x="3356610" y="265175"/>
                </a:moveTo>
                <a:lnTo>
                  <a:pt x="2920745" y="533400"/>
                </a:lnTo>
                <a:lnTo>
                  <a:pt x="3240259" y="533400"/>
                </a:lnTo>
                <a:lnTo>
                  <a:pt x="3356610" y="265175"/>
                </a:lnTo>
                <a:close/>
              </a:path>
              <a:path w="4316095" h="3150870">
                <a:moveTo>
                  <a:pt x="1737360" y="30479"/>
                </a:moveTo>
                <a:lnTo>
                  <a:pt x="1688591" y="445007"/>
                </a:lnTo>
                <a:lnTo>
                  <a:pt x="2627376" y="445007"/>
                </a:lnTo>
                <a:lnTo>
                  <a:pt x="2621997" y="399287"/>
                </a:lnTo>
                <a:lnTo>
                  <a:pt x="1999488" y="399287"/>
                </a:lnTo>
                <a:lnTo>
                  <a:pt x="1737360" y="30479"/>
                </a:lnTo>
                <a:close/>
              </a:path>
              <a:path w="4316095" h="3150870">
                <a:moveTo>
                  <a:pt x="2983229" y="119633"/>
                </a:moveTo>
                <a:lnTo>
                  <a:pt x="2627376" y="445007"/>
                </a:lnTo>
                <a:lnTo>
                  <a:pt x="2934094" y="445007"/>
                </a:lnTo>
                <a:lnTo>
                  <a:pt x="2983229" y="119633"/>
                </a:lnTo>
                <a:close/>
              </a:path>
              <a:path w="4316095" h="3150870">
                <a:moveTo>
                  <a:pt x="2157983" y="0"/>
                </a:moveTo>
                <a:lnTo>
                  <a:pt x="1999488" y="399287"/>
                </a:lnTo>
                <a:lnTo>
                  <a:pt x="2316479" y="399287"/>
                </a:lnTo>
                <a:lnTo>
                  <a:pt x="2157983" y="0"/>
                </a:lnTo>
                <a:close/>
              </a:path>
              <a:path w="4316095" h="3150870">
                <a:moveTo>
                  <a:pt x="2578607" y="30479"/>
                </a:moveTo>
                <a:lnTo>
                  <a:pt x="2316479" y="399287"/>
                </a:lnTo>
                <a:lnTo>
                  <a:pt x="2621997" y="399287"/>
                </a:lnTo>
                <a:lnTo>
                  <a:pt x="2578607" y="30479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76222" y="1396746"/>
            <a:ext cx="4316095" cy="3150870"/>
          </a:xfrm>
          <a:custGeom>
            <a:avLst/>
            <a:gdLst/>
            <a:ahLst/>
            <a:cxnLst/>
            <a:rect l="l" t="t" r="r" b="b"/>
            <a:pathLst>
              <a:path w="4316095" h="3150870">
                <a:moveTo>
                  <a:pt x="4315968" y="1575815"/>
                </a:moveTo>
                <a:lnTo>
                  <a:pt x="3768852" y="1459992"/>
                </a:lnTo>
                <a:lnTo>
                  <a:pt x="4274058" y="1267968"/>
                </a:lnTo>
                <a:lnTo>
                  <a:pt x="3706367" y="1232915"/>
                </a:lnTo>
                <a:lnTo>
                  <a:pt x="4151376" y="972311"/>
                </a:lnTo>
                <a:lnTo>
                  <a:pt x="3585210" y="1018794"/>
                </a:lnTo>
                <a:lnTo>
                  <a:pt x="3952493" y="700277"/>
                </a:lnTo>
                <a:lnTo>
                  <a:pt x="3409188" y="826007"/>
                </a:lnTo>
                <a:lnTo>
                  <a:pt x="3683507" y="461772"/>
                </a:lnTo>
                <a:lnTo>
                  <a:pt x="3184398" y="662177"/>
                </a:lnTo>
                <a:lnTo>
                  <a:pt x="3356610" y="265175"/>
                </a:lnTo>
                <a:lnTo>
                  <a:pt x="2920745" y="533400"/>
                </a:lnTo>
                <a:lnTo>
                  <a:pt x="2983229" y="119633"/>
                </a:lnTo>
                <a:lnTo>
                  <a:pt x="2627376" y="445007"/>
                </a:lnTo>
                <a:lnTo>
                  <a:pt x="2578607" y="30479"/>
                </a:lnTo>
                <a:lnTo>
                  <a:pt x="2316479" y="399287"/>
                </a:lnTo>
                <a:lnTo>
                  <a:pt x="2157983" y="0"/>
                </a:lnTo>
                <a:lnTo>
                  <a:pt x="1999488" y="399287"/>
                </a:lnTo>
                <a:lnTo>
                  <a:pt x="1737360" y="30479"/>
                </a:lnTo>
                <a:lnTo>
                  <a:pt x="1688591" y="445007"/>
                </a:lnTo>
                <a:lnTo>
                  <a:pt x="1331976" y="119633"/>
                </a:lnTo>
                <a:lnTo>
                  <a:pt x="1395221" y="533400"/>
                </a:lnTo>
                <a:lnTo>
                  <a:pt x="959357" y="265175"/>
                </a:lnTo>
                <a:lnTo>
                  <a:pt x="1131570" y="662177"/>
                </a:lnTo>
                <a:lnTo>
                  <a:pt x="632459" y="461772"/>
                </a:lnTo>
                <a:lnTo>
                  <a:pt x="906779" y="826007"/>
                </a:lnTo>
                <a:lnTo>
                  <a:pt x="363473" y="700277"/>
                </a:lnTo>
                <a:lnTo>
                  <a:pt x="730757" y="1018794"/>
                </a:lnTo>
                <a:lnTo>
                  <a:pt x="164591" y="972311"/>
                </a:lnTo>
                <a:lnTo>
                  <a:pt x="609600" y="1232915"/>
                </a:lnTo>
                <a:lnTo>
                  <a:pt x="41909" y="1267968"/>
                </a:lnTo>
                <a:lnTo>
                  <a:pt x="547115" y="1459992"/>
                </a:lnTo>
                <a:lnTo>
                  <a:pt x="0" y="1575815"/>
                </a:lnTo>
                <a:lnTo>
                  <a:pt x="547115" y="1691639"/>
                </a:lnTo>
                <a:lnTo>
                  <a:pt x="41909" y="1882902"/>
                </a:lnTo>
                <a:lnTo>
                  <a:pt x="609600" y="1918715"/>
                </a:lnTo>
                <a:lnTo>
                  <a:pt x="164591" y="2178557"/>
                </a:lnTo>
                <a:lnTo>
                  <a:pt x="730757" y="2132837"/>
                </a:lnTo>
                <a:lnTo>
                  <a:pt x="363473" y="2450591"/>
                </a:lnTo>
                <a:lnTo>
                  <a:pt x="906779" y="2325624"/>
                </a:lnTo>
                <a:lnTo>
                  <a:pt x="632459" y="2689859"/>
                </a:lnTo>
                <a:lnTo>
                  <a:pt x="1131570" y="2488691"/>
                </a:lnTo>
                <a:lnTo>
                  <a:pt x="959357" y="2885693"/>
                </a:lnTo>
                <a:lnTo>
                  <a:pt x="1395221" y="2617469"/>
                </a:lnTo>
                <a:lnTo>
                  <a:pt x="1331976" y="3031236"/>
                </a:lnTo>
                <a:lnTo>
                  <a:pt x="1688591" y="2706624"/>
                </a:lnTo>
                <a:lnTo>
                  <a:pt x="1737360" y="3121152"/>
                </a:lnTo>
                <a:lnTo>
                  <a:pt x="1999488" y="2751581"/>
                </a:lnTo>
                <a:lnTo>
                  <a:pt x="2157983" y="3150869"/>
                </a:lnTo>
                <a:lnTo>
                  <a:pt x="2316479" y="2751581"/>
                </a:lnTo>
                <a:lnTo>
                  <a:pt x="2578607" y="3121152"/>
                </a:lnTo>
                <a:lnTo>
                  <a:pt x="2627376" y="2706624"/>
                </a:lnTo>
                <a:lnTo>
                  <a:pt x="2983229" y="3031236"/>
                </a:lnTo>
                <a:lnTo>
                  <a:pt x="2920745" y="2617469"/>
                </a:lnTo>
                <a:lnTo>
                  <a:pt x="3356610" y="2885693"/>
                </a:lnTo>
                <a:lnTo>
                  <a:pt x="3184398" y="2488691"/>
                </a:lnTo>
                <a:lnTo>
                  <a:pt x="3683507" y="2689859"/>
                </a:lnTo>
                <a:lnTo>
                  <a:pt x="3409188" y="2325624"/>
                </a:lnTo>
                <a:lnTo>
                  <a:pt x="3952493" y="2450591"/>
                </a:lnTo>
                <a:lnTo>
                  <a:pt x="3585210" y="2132837"/>
                </a:lnTo>
                <a:lnTo>
                  <a:pt x="4151376" y="2178557"/>
                </a:lnTo>
                <a:lnTo>
                  <a:pt x="3706367" y="1918715"/>
                </a:lnTo>
                <a:lnTo>
                  <a:pt x="4274058" y="1882902"/>
                </a:lnTo>
                <a:lnTo>
                  <a:pt x="3768852" y="1691639"/>
                </a:lnTo>
                <a:lnTo>
                  <a:pt x="4315968" y="1575815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816351" y="1920512"/>
            <a:ext cx="1924685" cy="42418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03530">
              <a:lnSpc>
                <a:spcPct val="100000"/>
              </a:lnSpc>
              <a:spcBef>
                <a:spcPts val="38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 </a:t>
            </a:r>
            <a:r>
              <a:rPr dirty="0" sz="850" i="1">
                <a:latin typeface="Times New Roman"/>
                <a:cs typeface="Times New Roman"/>
              </a:rPr>
              <a:t>l</a:t>
            </a:r>
            <a:r>
              <a:rPr dirty="0" sz="850" spc="-140" i="1">
                <a:latin typeface="Times New Roman"/>
                <a:cs typeface="Times New Roman"/>
              </a:rPr>
              <a:t>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1200">
                <a:latin typeface="Tahoma"/>
                <a:cs typeface="Tahoma"/>
              </a:rPr>
              <a:t>Why did </a:t>
            </a:r>
            <a:r>
              <a:rPr dirty="0" sz="1200" spc="-5">
                <a:latin typeface="Tahoma"/>
                <a:cs typeface="Tahoma"/>
              </a:rPr>
              <a:t>I tell </a:t>
            </a:r>
            <a:r>
              <a:rPr dirty="0" sz="1200">
                <a:latin typeface="Tahoma"/>
                <a:cs typeface="Tahoma"/>
              </a:rPr>
              <a:t>you </a:t>
            </a:r>
            <a:r>
              <a:rPr dirty="0" sz="1200" spc="-5">
                <a:latin typeface="Tahoma"/>
                <a:cs typeface="Tahoma"/>
              </a:rPr>
              <a:t>about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7304" y="2272538"/>
            <a:ext cx="223202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200" spc="-5">
                <a:latin typeface="Tahoma"/>
                <a:cs typeface="Tahoma"/>
              </a:rPr>
              <a:t>Subject to these</a:t>
            </a:r>
            <a:r>
              <a:rPr dirty="0" sz="1200" spc="200">
                <a:latin typeface="Tahoma"/>
                <a:cs typeface="Tahoma"/>
              </a:rPr>
              <a:t> </a:t>
            </a:r>
            <a:r>
              <a:rPr dirty="0" baseline="-4629" sz="1800" spc="-315">
                <a:latin typeface="Tahoma"/>
                <a:cs typeface="Tahoma"/>
              </a:rPr>
              <a:t>equ</a:t>
            </a:r>
            <a:r>
              <a:rPr dirty="0" baseline="-17241" sz="2175" spc="-315">
                <a:latin typeface="Times New Roman"/>
                <a:cs typeface="Times New Roman"/>
              </a:rPr>
              <a:t>0</a:t>
            </a:r>
            <a:r>
              <a:rPr dirty="0" baseline="-4629" sz="1800" spc="-315">
                <a:latin typeface="Tahoma"/>
                <a:cs typeface="Tahoma"/>
              </a:rPr>
              <a:t>iv</a:t>
            </a:r>
            <a:r>
              <a:rPr dirty="0" baseline="-17241" sz="2175" spc="-315">
                <a:latin typeface="Symbol"/>
                <a:cs typeface="Symbol"/>
              </a:rPr>
              <a:t></a:t>
            </a:r>
            <a:r>
              <a:rPr dirty="0" baseline="-4629" sz="1800" spc="-315">
                <a:latin typeface="Tahoma"/>
                <a:cs typeface="Tahoma"/>
              </a:rPr>
              <a:t>ale</a:t>
            </a:r>
            <a:r>
              <a:rPr dirty="0" baseline="-17241" sz="2175" spc="-315" i="1">
                <a:latin typeface="Times New Roman"/>
                <a:cs typeface="Times New Roman"/>
              </a:rPr>
              <a:t>α</a:t>
            </a:r>
            <a:r>
              <a:rPr dirty="0" baseline="-4629" sz="1800" spc="-315">
                <a:latin typeface="Tahoma"/>
                <a:cs typeface="Tahoma"/>
              </a:rPr>
              <a:t>nt</a:t>
            </a:r>
            <a:r>
              <a:rPr dirty="0" baseline="-17241" sz="2175" spc="-315">
                <a:latin typeface="Symbol"/>
                <a:cs typeface="Symbol"/>
              </a:rPr>
              <a:t></a:t>
            </a:r>
            <a:r>
              <a:rPr dirty="0" baseline="-4629" sz="1800" spc="-315">
                <a:latin typeface="Tahoma"/>
                <a:cs typeface="Tahoma"/>
              </a:rPr>
              <a:t>Q</a:t>
            </a:r>
            <a:r>
              <a:rPr dirty="0" baseline="-17241" sz="2175" spc="-315" i="1">
                <a:latin typeface="Times New Roman"/>
                <a:cs typeface="Times New Roman"/>
              </a:rPr>
              <a:t>C</a:t>
            </a:r>
            <a:r>
              <a:rPr dirty="0" baseline="-4629" sz="1800" spc="-315">
                <a:latin typeface="Tahoma"/>
                <a:cs typeface="Tahoma"/>
              </a:rPr>
              <a:t>P?</a:t>
            </a:r>
            <a:endParaRPr baseline="-4629" sz="1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6351" y="2592578"/>
            <a:ext cx="1889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72085" algn="l"/>
              </a:tabLst>
            </a:pPr>
            <a:r>
              <a:rPr dirty="0" sz="1200" spc="-5">
                <a:latin typeface="Tahoma"/>
                <a:cs typeface="Tahoma"/>
              </a:rPr>
              <a:t>It’s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formulation that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QP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62401" y="2775457"/>
            <a:ext cx="2197735" cy="323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1265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packages can optimize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more</a:t>
            </a:r>
            <a:endParaRPr sz="1200">
              <a:latin typeface="Tahoma"/>
              <a:cs typeface="Tahoma"/>
            </a:endParaRPr>
          </a:p>
          <a:p>
            <a:pPr marL="879475">
              <a:lnSpc>
                <a:spcPts val="1085"/>
              </a:lnSpc>
            </a:pPr>
            <a:r>
              <a:rPr dirty="0" sz="1000">
                <a:latin typeface="Tahoma"/>
                <a:cs typeface="Tahoma"/>
              </a:rPr>
              <a:t>Datapoints </a:t>
            </a:r>
            <a:r>
              <a:rPr dirty="0" sz="1000" spc="-5">
                <a:latin typeface="Tahoma"/>
                <a:cs typeface="Tahoma"/>
              </a:rPr>
              <a:t>with </a:t>
            </a:r>
            <a:r>
              <a:rPr dirty="0" sz="1050" spc="-20" i="1">
                <a:latin typeface="Symbol"/>
                <a:cs typeface="Symbol"/>
              </a:rPr>
              <a:t></a:t>
            </a:r>
            <a:r>
              <a:rPr dirty="0" baseline="-21367" sz="975" spc="-30" i="1">
                <a:latin typeface="Tahoma"/>
                <a:cs typeface="Tahoma"/>
              </a:rPr>
              <a:t>k </a:t>
            </a:r>
            <a:r>
              <a:rPr dirty="0" sz="1050" spc="-35" i="1">
                <a:latin typeface="Tahoma"/>
                <a:cs typeface="Tahoma"/>
              </a:rPr>
              <a:t>&gt;</a:t>
            </a:r>
            <a:r>
              <a:rPr dirty="0" sz="1050" spc="-130" i="1">
                <a:latin typeface="Tahoma"/>
                <a:cs typeface="Tahoma"/>
              </a:rPr>
              <a:t> </a:t>
            </a:r>
            <a:r>
              <a:rPr dirty="0" sz="1050" spc="-30" i="1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87801" y="2957576"/>
            <a:ext cx="475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quickly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70555" y="3178648"/>
            <a:ext cx="256984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24904" sz="2175" spc="7" i="1">
                <a:latin typeface="Times New Roman"/>
                <a:cs typeface="Times New Roman"/>
              </a:rPr>
              <a:t>y </a:t>
            </a:r>
            <a:r>
              <a:rPr dirty="0" baseline="-6944" sz="1800">
                <a:latin typeface="Tahoma"/>
                <a:cs typeface="Tahoma"/>
              </a:rPr>
              <a:t>•</a:t>
            </a:r>
            <a:r>
              <a:rPr dirty="0" baseline="-6944" sz="1800" spc="-397">
                <a:latin typeface="Tahoma"/>
                <a:cs typeface="Tahoma"/>
              </a:rPr>
              <a:t> </a:t>
            </a:r>
            <a:r>
              <a:rPr dirty="0" baseline="-24904" sz="2175" spc="-15" b="1">
                <a:latin typeface="Times New Roman"/>
                <a:cs typeface="Times New Roman"/>
              </a:rPr>
              <a:t>x</a:t>
            </a:r>
            <a:r>
              <a:rPr dirty="0" baseline="-6944" sz="1800" spc="-15">
                <a:latin typeface="Tahoma"/>
                <a:cs typeface="Tahoma"/>
              </a:rPr>
              <a:t>Because </a:t>
            </a:r>
            <a:r>
              <a:rPr dirty="0" baseline="-6944" sz="1800" spc="-7">
                <a:latin typeface="Tahoma"/>
                <a:cs typeface="Tahoma"/>
              </a:rPr>
              <a:t>of </a:t>
            </a:r>
            <a:r>
              <a:rPr dirty="0" baseline="-6944" sz="1800" spc="-292">
                <a:latin typeface="Tahoma"/>
                <a:cs typeface="Tahoma"/>
              </a:rPr>
              <a:t>furth</a:t>
            </a:r>
            <a:r>
              <a:rPr dirty="0" baseline="5555" sz="1500" spc="-292">
                <a:latin typeface="Tahoma"/>
                <a:cs typeface="Tahoma"/>
              </a:rPr>
              <a:t>ve</a:t>
            </a:r>
            <a:r>
              <a:rPr dirty="0" baseline="-6944" sz="1800" spc="-292">
                <a:latin typeface="Tahoma"/>
                <a:cs typeface="Tahoma"/>
              </a:rPr>
              <a:t>e</a:t>
            </a:r>
            <a:r>
              <a:rPr dirty="0" baseline="5555" sz="1500" spc="-292">
                <a:latin typeface="Tahoma"/>
                <a:cs typeface="Tahoma"/>
              </a:rPr>
              <a:t>c</a:t>
            </a:r>
            <a:r>
              <a:rPr dirty="0" sz="1000" spc="-195">
                <a:latin typeface="Tahoma"/>
                <a:cs typeface="Tahoma"/>
              </a:rPr>
              <a:t>T</a:t>
            </a:r>
            <a:r>
              <a:rPr dirty="0" baseline="-6944" sz="1800" spc="-292">
                <a:latin typeface="Tahoma"/>
                <a:cs typeface="Tahoma"/>
              </a:rPr>
              <a:t>r</a:t>
            </a:r>
            <a:r>
              <a:rPr dirty="0" baseline="5555" sz="1500" spc="-292">
                <a:latin typeface="Tahoma"/>
                <a:cs typeface="Tahoma"/>
              </a:rPr>
              <a:t>t</a:t>
            </a:r>
            <a:r>
              <a:rPr dirty="0" sz="1000" spc="-195">
                <a:latin typeface="Tahoma"/>
                <a:cs typeface="Tahoma"/>
              </a:rPr>
              <a:t>h</a:t>
            </a:r>
            <a:r>
              <a:rPr dirty="0" baseline="5555" sz="1500" spc="-292">
                <a:latin typeface="Tahoma"/>
                <a:cs typeface="Tahoma"/>
              </a:rPr>
              <a:t>o</a:t>
            </a:r>
            <a:r>
              <a:rPr dirty="0" baseline="-6944" sz="1800" spc="-292">
                <a:latin typeface="Tahoma"/>
                <a:cs typeface="Tahoma"/>
              </a:rPr>
              <a:t>j</a:t>
            </a:r>
            <a:r>
              <a:rPr dirty="0" sz="1000" spc="-195">
                <a:latin typeface="Tahoma"/>
                <a:cs typeface="Tahoma"/>
              </a:rPr>
              <a:t>e</a:t>
            </a:r>
            <a:r>
              <a:rPr dirty="0" baseline="5555" sz="1500" spc="-292">
                <a:latin typeface="Tahoma"/>
                <a:cs typeface="Tahoma"/>
              </a:rPr>
              <a:t>r</a:t>
            </a:r>
            <a:r>
              <a:rPr dirty="0" baseline="-6944" sz="1800" spc="-292">
                <a:latin typeface="Tahoma"/>
                <a:cs typeface="Tahoma"/>
              </a:rPr>
              <a:t>a</a:t>
            </a:r>
            <a:r>
              <a:rPr dirty="0" baseline="5555" sz="1500" spc="-292">
                <a:latin typeface="Tahoma"/>
                <a:cs typeface="Tahoma"/>
              </a:rPr>
              <a:t>s</a:t>
            </a:r>
            <a:r>
              <a:rPr dirty="0" sz="1000" spc="-195">
                <a:latin typeface="Tahoma"/>
                <a:cs typeface="Tahoma"/>
              </a:rPr>
              <a:t>n</a:t>
            </a:r>
            <a:r>
              <a:rPr dirty="0" baseline="-6944" sz="1800" spc="-292">
                <a:latin typeface="Tahoma"/>
                <a:cs typeface="Tahoma"/>
              </a:rPr>
              <a:t>w</a:t>
            </a:r>
            <a:r>
              <a:rPr dirty="0" sz="1000" spc="-195">
                <a:latin typeface="Tahoma"/>
                <a:cs typeface="Tahoma"/>
              </a:rPr>
              <a:t>c</a:t>
            </a:r>
            <a:r>
              <a:rPr dirty="0" baseline="-6944" sz="1800" spc="-292">
                <a:latin typeface="Tahoma"/>
                <a:cs typeface="Tahoma"/>
              </a:rPr>
              <a:t>-</a:t>
            </a:r>
            <a:r>
              <a:rPr dirty="0" sz="1000" spc="-195">
                <a:latin typeface="Tahoma"/>
                <a:cs typeface="Tahoma"/>
              </a:rPr>
              <a:t>lassify </a:t>
            </a:r>
            <a:r>
              <a:rPr dirty="0" sz="1000" spc="-5">
                <a:latin typeface="Tahoma"/>
                <a:cs typeface="Tahoma"/>
              </a:rPr>
              <a:t>with: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62401" y="3414014"/>
            <a:ext cx="26727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latin typeface="Tahoma"/>
                <a:cs typeface="Tahoma"/>
              </a:rPr>
              <a:t>d</a:t>
            </a:r>
            <a:r>
              <a:rPr dirty="0" baseline="39215" sz="1275" spc="-67" i="1">
                <a:latin typeface="Times New Roman"/>
                <a:cs typeface="Times New Roman"/>
              </a:rPr>
              <a:t>k</a:t>
            </a:r>
            <a:r>
              <a:rPr dirty="0" sz="1200" spc="-45">
                <a:latin typeface="Tahoma"/>
                <a:cs typeface="Tahoma"/>
              </a:rPr>
              <a:t>ropping </a:t>
            </a:r>
            <a:r>
              <a:rPr dirty="0" sz="1200" spc="-190">
                <a:latin typeface="Tahoma"/>
                <a:cs typeface="Tahoma"/>
              </a:rPr>
              <a:t>developm</a:t>
            </a:r>
            <a:r>
              <a:rPr dirty="0" baseline="-10582" sz="1575" spc="-284" b="1" i="1">
                <a:latin typeface="Tahoma"/>
                <a:cs typeface="Tahoma"/>
              </a:rPr>
              <a:t>f</a:t>
            </a:r>
            <a:r>
              <a:rPr dirty="0" baseline="-10582" sz="1575" spc="-284" i="1">
                <a:latin typeface="Tahoma"/>
                <a:cs typeface="Tahoma"/>
              </a:rPr>
              <a:t>(</a:t>
            </a:r>
            <a:r>
              <a:rPr dirty="0" baseline="-10582" sz="1575" spc="-284" b="1" i="1">
                <a:latin typeface="Tahoma"/>
                <a:cs typeface="Tahoma"/>
              </a:rPr>
              <a:t>x</a:t>
            </a:r>
            <a:r>
              <a:rPr dirty="0" sz="1200" spc="-190">
                <a:latin typeface="Tahoma"/>
                <a:cs typeface="Tahoma"/>
              </a:rPr>
              <a:t>e</a:t>
            </a:r>
            <a:r>
              <a:rPr dirty="0" baseline="-10582" sz="1575" spc="-284" i="1">
                <a:latin typeface="Tahoma"/>
                <a:cs typeface="Tahoma"/>
              </a:rPr>
              <a:t>,</a:t>
            </a:r>
            <a:r>
              <a:rPr dirty="0" sz="1200" spc="-190">
                <a:latin typeface="Tahoma"/>
                <a:cs typeface="Tahoma"/>
              </a:rPr>
              <a:t>n</a:t>
            </a:r>
            <a:r>
              <a:rPr dirty="0" baseline="-10582" sz="1575" spc="-284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200" spc="-190">
                <a:latin typeface="Tahoma"/>
                <a:cs typeface="Tahoma"/>
              </a:rPr>
              <a:t>t</a:t>
            </a:r>
            <a:r>
              <a:rPr dirty="0" baseline="-10582" sz="1575" spc="-284" i="1">
                <a:solidFill>
                  <a:srgbClr val="00CC00"/>
                </a:solidFill>
                <a:latin typeface="Tahoma"/>
                <a:cs typeface="Tahoma"/>
              </a:rPr>
              <a:t>,</a:t>
            </a:r>
            <a:r>
              <a:rPr dirty="0" sz="1200" spc="-190">
                <a:latin typeface="Tahoma"/>
                <a:cs typeface="Tahoma"/>
              </a:rPr>
              <a:t>s</a:t>
            </a:r>
            <a:r>
              <a:rPr dirty="0" baseline="-10582" sz="1575" spc="-284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baseline="-10582" sz="1575" spc="-284" i="1">
                <a:latin typeface="Tahoma"/>
                <a:cs typeface="Tahoma"/>
              </a:rPr>
              <a:t>)</a:t>
            </a:r>
            <a:r>
              <a:rPr dirty="0" sz="1200" spc="-190">
                <a:latin typeface="Tahoma"/>
                <a:cs typeface="Tahoma"/>
              </a:rPr>
              <a:t>y</a:t>
            </a:r>
            <a:r>
              <a:rPr dirty="0" baseline="-10582" sz="1575" spc="-284" i="1">
                <a:latin typeface="Tahoma"/>
                <a:cs typeface="Tahoma"/>
              </a:rPr>
              <a:t>=</a:t>
            </a:r>
            <a:r>
              <a:rPr dirty="0" sz="1200" spc="-190">
                <a:latin typeface="Tahoma"/>
                <a:cs typeface="Tahoma"/>
              </a:rPr>
              <a:t>ou</a:t>
            </a:r>
            <a:r>
              <a:rPr dirty="0" baseline="-10582" sz="1575" spc="-284" i="1">
                <a:latin typeface="Tahoma"/>
                <a:cs typeface="Tahoma"/>
              </a:rPr>
              <a:t>s</a:t>
            </a:r>
            <a:r>
              <a:rPr dirty="0" sz="1200" spc="-190">
                <a:latin typeface="Tahoma"/>
                <a:cs typeface="Tahoma"/>
              </a:rPr>
              <a:t>’</a:t>
            </a:r>
            <a:r>
              <a:rPr dirty="0" baseline="-10582" sz="1575" spc="-284" i="1">
                <a:latin typeface="Tahoma"/>
                <a:cs typeface="Tahoma"/>
              </a:rPr>
              <a:t>i</a:t>
            </a:r>
            <a:r>
              <a:rPr dirty="0" sz="1200" spc="-190">
                <a:latin typeface="Tahoma"/>
                <a:cs typeface="Tahoma"/>
              </a:rPr>
              <a:t>r</a:t>
            </a:r>
            <a:r>
              <a:rPr dirty="0" baseline="-10582" sz="1575" spc="-284" i="1">
                <a:latin typeface="Tahoma"/>
                <a:cs typeface="Tahoma"/>
              </a:rPr>
              <a:t>g</a:t>
            </a:r>
            <a:r>
              <a:rPr dirty="0" sz="1200" spc="-190">
                <a:latin typeface="Tahoma"/>
                <a:cs typeface="Tahoma"/>
              </a:rPr>
              <a:t>e</a:t>
            </a:r>
            <a:r>
              <a:rPr dirty="0" baseline="-10582" sz="1575" spc="-284" i="1">
                <a:latin typeface="Tahoma"/>
                <a:cs typeface="Tahoma"/>
              </a:rPr>
              <a:t>n(</a:t>
            </a:r>
            <a:r>
              <a:rPr dirty="0" baseline="-10582" sz="1575" spc="-284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baseline="-10582" sz="1575" spc="-284" b="1" i="1">
                <a:latin typeface="Tahoma"/>
                <a:cs typeface="Tahoma"/>
              </a:rPr>
              <a:t>. </a:t>
            </a:r>
            <a:r>
              <a:rPr dirty="0" baseline="-10582" sz="1575" spc="-44" b="1" i="1">
                <a:latin typeface="Tahoma"/>
                <a:cs typeface="Tahoma"/>
              </a:rPr>
              <a:t>x </a:t>
            </a:r>
            <a:r>
              <a:rPr dirty="0" baseline="-10582" sz="1575" spc="-30" i="1">
                <a:latin typeface="Tahoma"/>
                <a:cs typeface="Tahoma"/>
              </a:rPr>
              <a:t>-</a:t>
            </a:r>
            <a:r>
              <a:rPr dirty="0" baseline="-10582" sz="1575" spc="89" i="1">
                <a:latin typeface="Tahoma"/>
                <a:cs typeface="Tahoma"/>
              </a:rPr>
              <a:t> </a:t>
            </a:r>
            <a:r>
              <a:rPr dirty="0" baseline="-10582" sz="1575" spc="-37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baseline="-10582" sz="1575" spc="-37" i="1">
                <a:latin typeface="Tahoma"/>
                <a:cs typeface="Tahoma"/>
              </a:rPr>
              <a:t>)</a:t>
            </a:r>
            <a:endParaRPr baseline="-10582" sz="1575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62401" y="3562603"/>
            <a:ext cx="233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1574" sz="1800" spc="-7">
                <a:latin typeface="Tahoma"/>
                <a:cs typeface="Tahoma"/>
              </a:rPr>
              <a:t>about to </a:t>
            </a:r>
            <a:r>
              <a:rPr dirty="0" baseline="-11574" sz="1800" spc="-104">
                <a:latin typeface="Tahoma"/>
                <a:cs typeface="Tahoma"/>
              </a:rPr>
              <a:t>learn</a:t>
            </a:r>
            <a:r>
              <a:rPr dirty="0" sz="1000" spc="-70">
                <a:latin typeface="Tahoma"/>
                <a:cs typeface="Tahoma"/>
              </a:rPr>
              <a:t>.</a:t>
            </a:r>
            <a:r>
              <a:rPr dirty="0" baseline="-11574" sz="1800" spc="-104">
                <a:latin typeface="Tahoma"/>
                <a:cs typeface="Tahoma"/>
              </a:rPr>
              <a:t>.</a:t>
            </a:r>
            <a:r>
              <a:rPr dirty="0" sz="1000" spc="-70">
                <a:latin typeface="Tahoma"/>
                <a:cs typeface="Tahoma"/>
              </a:rPr>
              <a:t>.so </a:t>
            </a:r>
            <a:r>
              <a:rPr dirty="0" sz="1000" spc="-5">
                <a:latin typeface="Tahoma"/>
                <a:cs typeface="Tahoma"/>
              </a:rPr>
              <a:t>this sum </a:t>
            </a:r>
            <a:r>
              <a:rPr dirty="0" sz="1000">
                <a:latin typeface="Tahoma"/>
                <a:cs typeface="Tahoma"/>
              </a:rPr>
              <a:t>only</a:t>
            </a:r>
            <a:r>
              <a:rPr dirty="0" sz="1000" spc="-14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needs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52750" y="745998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86000" y="7875269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86150" y="7756397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7525" y="0"/>
                </a:moveTo>
                <a:lnTo>
                  <a:pt x="7620" y="0"/>
                </a:lnTo>
                <a:lnTo>
                  <a:pt x="0" y="7619"/>
                </a:lnTo>
                <a:lnTo>
                  <a:pt x="0" y="18287"/>
                </a:lnTo>
                <a:lnTo>
                  <a:pt x="0" y="28956"/>
                </a:lnTo>
                <a:lnTo>
                  <a:pt x="7620" y="36575"/>
                </a:lnTo>
                <a:lnTo>
                  <a:pt x="17525" y="36575"/>
                </a:lnTo>
                <a:lnTo>
                  <a:pt x="27432" y="36575"/>
                </a:lnTo>
                <a:lnTo>
                  <a:pt x="35051" y="28956"/>
                </a:lnTo>
                <a:lnTo>
                  <a:pt x="35051" y="18287"/>
                </a:lnTo>
                <a:lnTo>
                  <a:pt x="35051" y="7619"/>
                </a:lnTo>
                <a:lnTo>
                  <a:pt x="27432" y="0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63545" y="7756397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27431" y="0"/>
                </a:moveTo>
                <a:lnTo>
                  <a:pt x="8381" y="0"/>
                </a:lnTo>
                <a:lnTo>
                  <a:pt x="0" y="7619"/>
                </a:lnTo>
                <a:lnTo>
                  <a:pt x="0" y="28956"/>
                </a:lnTo>
                <a:lnTo>
                  <a:pt x="8381" y="36575"/>
                </a:lnTo>
                <a:lnTo>
                  <a:pt x="27431" y="36575"/>
                </a:lnTo>
                <a:lnTo>
                  <a:pt x="35052" y="28956"/>
                </a:lnTo>
                <a:lnTo>
                  <a:pt x="35052" y="7619"/>
                </a:lnTo>
                <a:lnTo>
                  <a:pt x="2743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463545" y="7756397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7526" y="0"/>
                </a:moveTo>
                <a:lnTo>
                  <a:pt x="8381" y="0"/>
                </a:lnTo>
                <a:lnTo>
                  <a:pt x="0" y="7619"/>
                </a:lnTo>
                <a:lnTo>
                  <a:pt x="0" y="18287"/>
                </a:lnTo>
                <a:lnTo>
                  <a:pt x="0" y="28956"/>
                </a:lnTo>
                <a:lnTo>
                  <a:pt x="8381" y="36575"/>
                </a:lnTo>
                <a:lnTo>
                  <a:pt x="17526" y="36575"/>
                </a:lnTo>
                <a:lnTo>
                  <a:pt x="27431" y="36575"/>
                </a:lnTo>
                <a:lnTo>
                  <a:pt x="35052" y="28956"/>
                </a:lnTo>
                <a:lnTo>
                  <a:pt x="35052" y="18287"/>
                </a:lnTo>
                <a:lnTo>
                  <a:pt x="35052" y="7619"/>
                </a:lnTo>
                <a:lnTo>
                  <a:pt x="27431" y="0"/>
                </a:lnTo>
                <a:lnTo>
                  <a:pt x="17526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08703" y="7756397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2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002" y="38028"/>
                </a:lnTo>
                <a:lnTo>
                  <a:pt x="29337" y="33718"/>
                </a:lnTo>
                <a:lnTo>
                  <a:pt x="32956" y="27408"/>
                </a:lnTo>
                <a:lnTo>
                  <a:pt x="34290" y="19812"/>
                </a:lnTo>
                <a:lnTo>
                  <a:pt x="32956" y="11894"/>
                </a:lnTo>
                <a:lnTo>
                  <a:pt x="29337" y="5619"/>
                </a:lnTo>
                <a:lnTo>
                  <a:pt x="24002" y="1488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30624" y="7756386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1251" y="773"/>
                </a:moveTo>
                <a:lnTo>
                  <a:pt x="5310" y="4345"/>
                </a:lnTo>
                <a:lnTo>
                  <a:pt x="1440" y="9917"/>
                </a:lnTo>
                <a:lnTo>
                  <a:pt x="0" y="16633"/>
                </a:lnTo>
                <a:lnTo>
                  <a:pt x="1345" y="23633"/>
                </a:lnTo>
                <a:lnTo>
                  <a:pt x="4798" y="30146"/>
                </a:lnTo>
                <a:lnTo>
                  <a:pt x="10108" y="34587"/>
                </a:lnTo>
                <a:lnTo>
                  <a:pt x="16561" y="36599"/>
                </a:lnTo>
                <a:lnTo>
                  <a:pt x="23443" y="35825"/>
                </a:lnTo>
                <a:lnTo>
                  <a:pt x="29396" y="32254"/>
                </a:lnTo>
                <a:lnTo>
                  <a:pt x="33349" y="26681"/>
                </a:lnTo>
                <a:lnTo>
                  <a:pt x="35016" y="19966"/>
                </a:lnTo>
                <a:lnTo>
                  <a:pt x="34111" y="12965"/>
                </a:lnTo>
                <a:lnTo>
                  <a:pt x="30539" y="6453"/>
                </a:lnTo>
                <a:lnTo>
                  <a:pt x="24967" y="2012"/>
                </a:lnTo>
                <a:lnTo>
                  <a:pt x="18252" y="0"/>
                </a:lnTo>
                <a:lnTo>
                  <a:pt x="11251" y="77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686050" y="7756397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9812" y="0"/>
                </a:moveTo>
                <a:lnTo>
                  <a:pt x="13073" y="357"/>
                </a:lnTo>
                <a:lnTo>
                  <a:pt x="7048" y="3428"/>
                </a:lnTo>
                <a:lnTo>
                  <a:pt x="2452" y="8786"/>
                </a:lnTo>
                <a:lnTo>
                  <a:pt x="0" y="16001"/>
                </a:lnTo>
                <a:lnTo>
                  <a:pt x="333" y="23181"/>
                </a:lnTo>
                <a:lnTo>
                  <a:pt x="3238" y="29432"/>
                </a:lnTo>
                <a:lnTo>
                  <a:pt x="8143" y="34111"/>
                </a:lnTo>
                <a:lnTo>
                  <a:pt x="14477" y="36575"/>
                </a:lnTo>
                <a:lnTo>
                  <a:pt x="21657" y="36218"/>
                </a:lnTo>
                <a:lnTo>
                  <a:pt x="27908" y="33147"/>
                </a:lnTo>
                <a:lnTo>
                  <a:pt x="32587" y="27789"/>
                </a:lnTo>
                <a:lnTo>
                  <a:pt x="35051" y="20574"/>
                </a:lnTo>
                <a:lnTo>
                  <a:pt x="34706" y="13394"/>
                </a:lnTo>
                <a:lnTo>
                  <a:pt x="31718" y="7143"/>
                </a:lnTo>
                <a:lnTo>
                  <a:pt x="26586" y="2464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686050" y="7756397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35051" y="20574"/>
                </a:moveTo>
                <a:lnTo>
                  <a:pt x="34706" y="13394"/>
                </a:lnTo>
                <a:lnTo>
                  <a:pt x="31718" y="7143"/>
                </a:lnTo>
                <a:lnTo>
                  <a:pt x="26586" y="2464"/>
                </a:lnTo>
                <a:lnTo>
                  <a:pt x="19812" y="0"/>
                </a:lnTo>
                <a:lnTo>
                  <a:pt x="13073" y="357"/>
                </a:lnTo>
                <a:lnTo>
                  <a:pt x="7048" y="3428"/>
                </a:lnTo>
                <a:lnTo>
                  <a:pt x="2452" y="8786"/>
                </a:lnTo>
                <a:lnTo>
                  <a:pt x="0" y="16001"/>
                </a:lnTo>
                <a:lnTo>
                  <a:pt x="333" y="23181"/>
                </a:lnTo>
                <a:lnTo>
                  <a:pt x="3238" y="29432"/>
                </a:lnTo>
                <a:lnTo>
                  <a:pt x="8143" y="34111"/>
                </a:lnTo>
                <a:lnTo>
                  <a:pt x="14477" y="36575"/>
                </a:lnTo>
                <a:lnTo>
                  <a:pt x="21657" y="36218"/>
                </a:lnTo>
                <a:lnTo>
                  <a:pt x="27908" y="33147"/>
                </a:lnTo>
                <a:lnTo>
                  <a:pt x="32587" y="27789"/>
                </a:lnTo>
                <a:lnTo>
                  <a:pt x="35051" y="2057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664112" y="7756397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29">
                <a:moveTo>
                  <a:pt x="31587" y="15239"/>
                </a:moveTo>
                <a:lnTo>
                  <a:pt x="28825" y="8465"/>
                </a:lnTo>
                <a:lnTo>
                  <a:pt x="24348" y="3333"/>
                </a:lnTo>
                <a:lnTo>
                  <a:pt x="18728" y="345"/>
                </a:lnTo>
                <a:lnTo>
                  <a:pt x="12537" y="0"/>
                </a:lnTo>
                <a:lnTo>
                  <a:pt x="6453" y="2476"/>
                </a:lnTo>
                <a:lnTo>
                  <a:pt x="2155" y="7238"/>
                </a:lnTo>
                <a:lnTo>
                  <a:pt x="0" y="13715"/>
                </a:lnTo>
                <a:lnTo>
                  <a:pt x="345" y="21335"/>
                </a:lnTo>
                <a:lnTo>
                  <a:pt x="2678" y="28110"/>
                </a:lnTo>
                <a:lnTo>
                  <a:pt x="7012" y="33242"/>
                </a:lnTo>
                <a:lnTo>
                  <a:pt x="12775" y="36230"/>
                </a:lnTo>
                <a:lnTo>
                  <a:pt x="19395" y="36575"/>
                </a:lnTo>
                <a:lnTo>
                  <a:pt x="25050" y="34099"/>
                </a:lnTo>
                <a:lnTo>
                  <a:pt x="29206" y="29337"/>
                </a:lnTo>
                <a:lnTo>
                  <a:pt x="31503" y="22860"/>
                </a:lnTo>
                <a:lnTo>
                  <a:pt x="31587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19550" y="7756397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29">
                <a:moveTo>
                  <a:pt x="31241" y="15239"/>
                </a:moveTo>
                <a:lnTo>
                  <a:pt x="28908" y="8465"/>
                </a:lnTo>
                <a:lnTo>
                  <a:pt x="24574" y="3333"/>
                </a:lnTo>
                <a:lnTo>
                  <a:pt x="18811" y="345"/>
                </a:lnTo>
                <a:lnTo>
                  <a:pt x="12191" y="0"/>
                </a:lnTo>
                <a:lnTo>
                  <a:pt x="6536" y="2476"/>
                </a:lnTo>
                <a:lnTo>
                  <a:pt x="2381" y="7238"/>
                </a:lnTo>
                <a:lnTo>
                  <a:pt x="83" y="13715"/>
                </a:lnTo>
                <a:lnTo>
                  <a:pt x="0" y="21335"/>
                </a:lnTo>
                <a:lnTo>
                  <a:pt x="2762" y="28110"/>
                </a:lnTo>
                <a:lnTo>
                  <a:pt x="7238" y="33242"/>
                </a:lnTo>
                <a:lnTo>
                  <a:pt x="12858" y="36230"/>
                </a:lnTo>
                <a:lnTo>
                  <a:pt x="19050" y="36575"/>
                </a:lnTo>
                <a:lnTo>
                  <a:pt x="25134" y="34099"/>
                </a:lnTo>
                <a:lnTo>
                  <a:pt x="29432" y="29337"/>
                </a:lnTo>
                <a:lnTo>
                  <a:pt x="31587" y="22860"/>
                </a:lnTo>
                <a:lnTo>
                  <a:pt x="31241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08196" y="7756397"/>
            <a:ext cx="32384" cy="45085"/>
          </a:xfrm>
          <a:custGeom>
            <a:avLst/>
            <a:gdLst/>
            <a:ahLst/>
            <a:cxnLst/>
            <a:rect l="l" t="t" r="r" b="b"/>
            <a:pathLst>
              <a:path w="32385" h="45084">
                <a:moveTo>
                  <a:pt x="11787" y="0"/>
                </a:moveTo>
                <a:lnTo>
                  <a:pt x="6143" y="2857"/>
                </a:lnTo>
                <a:lnTo>
                  <a:pt x="2071" y="8572"/>
                </a:lnTo>
                <a:lnTo>
                  <a:pt x="0" y="16287"/>
                </a:lnTo>
                <a:lnTo>
                  <a:pt x="357" y="25145"/>
                </a:lnTo>
                <a:lnTo>
                  <a:pt x="3238" y="34028"/>
                </a:lnTo>
                <a:lnTo>
                  <a:pt x="7977" y="40767"/>
                </a:lnTo>
                <a:lnTo>
                  <a:pt x="13858" y="44648"/>
                </a:lnTo>
                <a:lnTo>
                  <a:pt x="20169" y="44957"/>
                </a:lnTo>
                <a:lnTo>
                  <a:pt x="25812" y="42100"/>
                </a:lnTo>
                <a:lnTo>
                  <a:pt x="29884" y="36385"/>
                </a:lnTo>
                <a:lnTo>
                  <a:pt x="31956" y="28670"/>
                </a:lnTo>
                <a:lnTo>
                  <a:pt x="31599" y="19812"/>
                </a:lnTo>
                <a:lnTo>
                  <a:pt x="28717" y="11358"/>
                </a:lnTo>
                <a:lnTo>
                  <a:pt x="23979" y="4762"/>
                </a:lnTo>
                <a:lnTo>
                  <a:pt x="18097" y="738"/>
                </a:lnTo>
                <a:lnTo>
                  <a:pt x="1178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08196" y="7756397"/>
            <a:ext cx="32384" cy="45085"/>
          </a:xfrm>
          <a:custGeom>
            <a:avLst/>
            <a:gdLst/>
            <a:ahLst/>
            <a:cxnLst/>
            <a:rect l="l" t="t" r="r" b="b"/>
            <a:pathLst>
              <a:path w="32385" h="45084">
                <a:moveTo>
                  <a:pt x="31599" y="19812"/>
                </a:moveTo>
                <a:lnTo>
                  <a:pt x="28717" y="11358"/>
                </a:lnTo>
                <a:lnTo>
                  <a:pt x="23979" y="4762"/>
                </a:lnTo>
                <a:lnTo>
                  <a:pt x="18097" y="738"/>
                </a:lnTo>
                <a:lnTo>
                  <a:pt x="11787" y="0"/>
                </a:lnTo>
                <a:lnTo>
                  <a:pt x="6143" y="2857"/>
                </a:lnTo>
                <a:lnTo>
                  <a:pt x="2071" y="8572"/>
                </a:lnTo>
                <a:lnTo>
                  <a:pt x="0" y="16287"/>
                </a:lnTo>
                <a:lnTo>
                  <a:pt x="357" y="25145"/>
                </a:lnTo>
                <a:lnTo>
                  <a:pt x="3238" y="34028"/>
                </a:lnTo>
                <a:lnTo>
                  <a:pt x="7977" y="40767"/>
                </a:lnTo>
                <a:lnTo>
                  <a:pt x="13858" y="44648"/>
                </a:lnTo>
                <a:lnTo>
                  <a:pt x="20169" y="44957"/>
                </a:lnTo>
                <a:lnTo>
                  <a:pt x="25812" y="42100"/>
                </a:lnTo>
                <a:lnTo>
                  <a:pt x="29884" y="36385"/>
                </a:lnTo>
                <a:lnTo>
                  <a:pt x="31956" y="28670"/>
                </a:lnTo>
                <a:lnTo>
                  <a:pt x="31599" y="1981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52850" y="7756397"/>
            <a:ext cx="34925" cy="39370"/>
          </a:xfrm>
          <a:custGeom>
            <a:avLst/>
            <a:gdLst/>
            <a:ahLst/>
            <a:cxnLst/>
            <a:rect l="l" t="t" r="r" b="b"/>
            <a:pathLst>
              <a:path w="34925" h="39370">
                <a:moveTo>
                  <a:pt x="34289" y="16001"/>
                </a:moveTo>
                <a:lnTo>
                  <a:pt x="31825" y="8786"/>
                </a:lnTo>
                <a:lnTo>
                  <a:pt x="27146" y="3428"/>
                </a:lnTo>
                <a:lnTo>
                  <a:pt x="20895" y="357"/>
                </a:lnTo>
                <a:lnTo>
                  <a:pt x="13715" y="0"/>
                </a:lnTo>
                <a:lnTo>
                  <a:pt x="7500" y="2714"/>
                </a:lnTo>
                <a:lnTo>
                  <a:pt x="2857" y="8000"/>
                </a:lnTo>
                <a:lnTo>
                  <a:pt x="214" y="15001"/>
                </a:lnTo>
                <a:lnTo>
                  <a:pt x="0" y="22859"/>
                </a:lnTo>
                <a:lnTo>
                  <a:pt x="2905" y="30075"/>
                </a:lnTo>
                <a:lnTo>
                  <a:pt x="7810" y="35432"/>
                </a:lnTo>
                <a:lnTo>
                  <a:pt x="14144" y="38504"/>
                </a:lnTo>
                <a:lnTo>
                  <a:pt x="21336" y="38862"/>
                </a:lnTo>
                <a:lnTo>
                  <a:pt x="27539" y="36254"/>
                </a:lnTo>
                <a:lnTo>
                  <a:pt x="32099" y="31146"/>
                </a:lnTo>
                <a:lnTo>
                  <a:pt x="34516" y="24181"/>
                </a:lnTo>
                <a:lnTo>
                  <a:pt x="34289" y="16001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041904" y="7756397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2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002" y="38028"/>
                </a:lnTo>
                <a:lnTo>
                  <a:pt x="29336" y="33718"/>
                </a:lnTo>
                <a:lnTo>
                  <a:pt x="32956" y="27408"/>
                </a:lnTo>
                <a:lnTo>
                  <a:pt x="34289" y="19812"/>
                </a:lnTo>
                <a:lnTo>
                  <a:pt x="32956" y="11894"/>
                </a:lnTo>
                <a:lnTo>
                  <a:pt x="29337" y="5619"/>
                </a:lnTo>
                <a:lnTo>
                  <a:pt x="24003" y="1488"/>
                </a:lnTo>
                <a:lnTo>
                  <a:pt x="17525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41904" y="7756397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2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002" y="38028"/>
                </a:lnTo>
                <a:lnTo>
                  <a:pt x="29336" y="33718"/>
                </a:lnTo>
                <a:lnTo>
                  <a:pt x="32956" y="27408"/>
                </a:lnTo>
                <a:lnTo>
                  <a:pt x="34289" y="19812"/>
                </a:lnTo>
                <a:lnTo>
                  <a:pt x="32956" y="11894"/>
                </a:lnTo>
                <a:lnTo>
                  <a:pt x="29337" y="5619"/>
                </a:lnTo>
                <a:lnTo>
                  <a:pt x="24003" y="1488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2169414" y="5441695"/>
            <a:ext cx="3540125" cy="1474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Suppose we’re in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1-dimension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450">
              <a:latin typeface="Times New Roman"/>
              <a:cs typeface="Times New Roman"/>
            </a:endParaRPr>
          </a:p>
          <a:p>
            <a:pPr marL="2466975" marR="5080" indent="-171450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What would  SVMs do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with  this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data?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846832" y="7931506"/>
            <a:ext cx="214629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 spc="-35" i="1">
                <a:latin typeface="Tahoma"/>
                <a:cs typeface="Tahoma"/>
              </a:rPr>
              <a:t>x=0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2750" y="3282696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0" y="3697985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6150" y="3579114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7525" y="0"/>
                </a:moveTo>
                <a:lnTo>
                  <a:pt x="7620" y="0"/>
                </a:lnTo>
                <a:lnTo>
                  <a:pt x="0" y="7620"/>
                </a:lnTo>
                <a:lnTo>
                  <a:pt x="0" y="18287"/>
                </a:lnTo>
                <a:lnTo>
                  <a:pt x="0" y="28956"/>
                </a:lnTo>
                <a:lnTo>
                  <a:pt x="7620" y="36575"/>
                </a:lnTo>
                <a:lnTo>
                  <a:pt x="17525" y="36575"/>
                </a:lnTo>
                <a:lnTo>
                  <a:pt x="27432" y="36575"/>
                </a:lnTo>
                <a:lnTo>
                  <a:pt x="35051" y="28956"/>
                </a:lnTo>
                <a:lnTo>
                  <a:pt x="35051" y="18287"/>
                </a:lnTo>
                <a:lnTo>
                  <a:pt x="35051" y="7620"/>
                </a:lnTo>
                <a:lnTo>
                  <a:pt x="27432" y="0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63545" y="3579114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27431" y="0"/>
                </a:moveTo>
                <a:lnTo>
                  <a:pt x="8381" y="0"/>
                </a:lnTo>
                <a:lnTo>
                  <a:pt x="0" y="7620"/>
                </a:lnTo>
                <a:lnTo>
                  <a:pt x="0" y="28956"/>
                </a:lnTo>
                <a:lnTo>
                  <a:pt x="8381" y="36575"/>
                </a:lnTo>
                <a:lnTo>
                  <a:pt x="27431" y="36575"/>
                </a:lnTo>
                <a:lnTo>
                  <a:pt x="35052" y="28956"/>
                </a:lnTo>
                <a:lnTo>
                  <a:pt x="35052" y="7620"/>
                </a:lnTo>
                <a:lnTo>
                  <a:pt x="2743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63545" y="3579114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7526" y="0"/>
                </a:moveTo>
                <a:lnTo>
                  <a:pt x="8381" y="0"/>
                </a:lnTo>
                <a:lnTo>
                  <a:pt x="0" y="7620"/>
                </a:lnTo>
                <a:lnTo>
                  <a:pt x="0" y="18287"/>
                </a:lnTo>
                <a:lnTo>
                  <a:pt x="0" y="28956"/>
                </a:lnTo>
                <a:lnTo>
                  <a:pt x="8381" y="36575"/>
                </a:lnTo>
                <a:lnTo>
                  <a:pt x="17526" y="36575"/>
                </a:lnTo>
                <a:lnTo>
                  <a:pt x="27431" y="36575"/>
                </a:lnTo>
                <a:lnTo>
                  <a:pt x="35052" y="28956"/>
                </a:lnTo>
                <a:lnTo>
                  <a:pt x="35052" y="18287"/>
                </a:lnTo>
                <a:lnTo>
                  <a:pt x="35052" y="7620"/>
                </a:lnTo>
                <a:lnTo>
                  <a:pt x="27431" y="0"/>
                </a:lnTo>
                <a:lnTo>
                  <a:pt x="17526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08703" y="3579114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2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002" y="38028"/>
                </a:lnTo>
                <a:lnTo>
                  <a:pt x="29337" y="33718"/>
                </a:lnTo>
                <a:lnTo>
                  <a:pt x="32956" y="27408"/>
                </a:lnTo>
                <a:lnTo>
                  <a:pt x="34290" y="19812"/>
                </a:lnTo>
                <a:lnTo>
                  <a:pt x="32956" y="11894"/>
                </a:lnTo>
                <a:lnTo>
                  <a:pt x="29337" y="5619"/>
                </a:lnTo>
                <a:lnTo>
                  <a:pt x="24002" y="1488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30624" y="3579102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1251" y="773"/>
                </a:moveTo>
                <a:lnTo>
                  <a:pt x="5310" y="4345"/>
                </a:lnTo>
                <a:lnTo>
                  <a:pt x="1440" y="9917"/>
                </a:lnTo>
                <a:lnTo>
                  <a:pt x="0" y="16633"/>
                </a:lnTo>
                <a:lnTo>
                  <a:pt x="1345" y="23633"/>
                </a:lnTo>
                <a:lnTo>
                  <a:pt x="4798" y="30146"/>
                </a:lnTo>
                <a:lnTo>
                  <a:pt x="10108" y="34587"/>
                </a:lnTo>
                <a:lnTo>
                  <a:pt x="16561" y="36599"/>
                </a:lnTo>
                <a:lnTo>
                  <a:pt x="23443" y="35825"/>
                </a:lnTo>
                <a:lnTo>
                  <a:pt x="29396" y="32254"/>
                </a:lnTo>
                <a:lnTo>
                  <a:pt x="33349" y="26681"/>
                </a:lnTo>
                <a:lnTo>
                  <a:pt x="35016" y="19966"/>
                </a:lnTo>
                <a:lnTo>
                  <a:pt x="34111" y="12965"/>
                </a:lnTo>
                <a:lnTo>
                  <a:pt x="30539" y="6453"/>
                </a:lnTo>
                <a:lnTo>
                  <a:pt x="24967" y="2012"/>
                </a:lnTo>
                <a:lnTo>
                  <a:pt x="18252" y="0"/>
                </a:lnTo>
                <a:lnTo>
                  <a:pt x="11251" y="77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86050" y="3579114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9812" y="0"/>
                </a:moveTo>
                <a:lnTo>
                  <a:pt x="13073" y="357"/>
                </a:lnTo>
                <a:lnTo>
                  <a:pt x="7048" y="3428"/>
                </a:lnTo>
                <a:lnTo>
                  <a:pt x="2452" y="8786"/>
                </a:lnTo>
                <a:lnTo>
                  <a:pt x="0" y="16001"/>
                </a:lnTo>
                <a:lnTo>
                  <a:pt x="333" y="23181"/>
                </a:lnTo>
                <a:lnTo>
                  <a:pt x="3238" y="29432"/>
                </a:lnTo>
                <a:lnTo>
                  <a:pt x="8143" y="34111"/>
                </a:lnTo>
                <a:lnTo>
                  <a:pt x="14477" y="36575"/>
                </a:lnTo>
                <a:lnTo>
                  <a:pt x="21657" y="36218"/>
                </a:lnTo>
                <a:lnTo>
                  <a:pt x="27908" y="33147"/>
                </a:lnTo>
                <a:lnTo>
                  <a:pt x="32587" y="27789"/>
                </a:lnTo>
                <a:lnTo>
                  <a:pt x="35051" y="20574"/>
                </a:lnTo>
                <a:lnTo>
                  <a:pt x="34706" y="13394"/>
                </a:lnTo>
                <a:lnTo>
                  <a:pt x="31718" y="7143"/>
                </a:lnTo>
                <a:lnTo>
                  <a:pt x="26586" y="2464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86050" y="3579114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35051" y="20574"/>
                </a:moveTo>
                <a:lnTo>
                  <a:pt x="34706" y="13394"/>
                </a:lnTo>
                <a:lnTo>
                  <a:pt x="31718" y="7143"/>
                </a:lnTo>
                <a:lnTo>
                  <a:pt x="26586" y="2464"/>
                </a:lnTo>
                <a:lnTo>
                  <a:pt x="19812" y="0"/>
                </a:lnTo>
                <a:lnTo>
                  <a:pt x="13073" y="357"/>
                </a:lnTo>
                <a:lnTo>
                  <a:pt x="7048" y="3428"/>
                </a:lnTo>
                <a:lnTo>
                  <a:pt x="2452" y="8786"/>
                </a:lnTo>
                <a:lnTo>
                  <a:pt x="0" y="16001"/>
                </a:lnTo>
                <a:lnTo>
                  <a:pt x="333" y="23181"/>
                </a:lnTo>
                <a:lnTo>
                  <a:pt x="3238" y="29432"/>
                </a:lnTo>
                <a:lnTo>
                  <a:pt x="8143" y="34111"/>
                </a:lnTo>
                <a:lnTo>
                  <a:pt x="14477" y="36575"/>
                </a:lnTo>
                <a:lnTo>
                  <a:pt x="21657" y="36218"/>
                </a:lnTo>
                <a:lnTo>
                  <a:pt x="27908" y="33147"/>
                </a:lnTo>
                <a:lnTo>
                  <a:pt x="32587" y="27789"/>
                </a:lnTo>
                <a:lnTo>
                  <a:pt x="35051" y="2057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64112" y="3579114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29">
                <a:moveTo>
                  <a:pt x="31587" y="15239"/>
                </a:moveTo>
                <a:lnTo>
                  <a:pt x="28825" y="8465"/>
                </a:lnTo>
                <a:lnTo>
                  <a:pt x="24348" y="3333"/>
                </a:lnTo>
                <a:lnTo>
                  <a:pt x="18728" y="345"/>
                </a:lnTo>
                <a:lnTo>
                  <a:pt x="12537" y="0"/>
                </a:lnTo>
                <a:lnTo>
                  <a:pt x="6453" y="2476"/>
                </a:lnTo>
                <a:lnTo>
                  <a:pt x="2155" y="7238"/>
                </a:lnTo>
                <a:lnTo>
                  <a:pt x="0" y="13715"/>
                </a:lnTo>
                <a:lnTo>
                  <a:pt x="345" y="21336"/>
                </a:lnTo>
                <a:lnTo>
                  <a:pt x="2678" y="28110"/>
                </a:lnTo>
                <a:lnTo>
                  <a:pt x="7012" y="33242"/>
                </a:lnTo>
                <a:lnTo>
                  <a:pt x="12775" y="36230"/>
                </a:lnTo>
                <a:lnTo>
                  <a:pt x="19395" y="36575"/>
                </a:lnTo>
                <a:lnTo>
                  <a:pt x="25050" y="34099"/>
                </a:lnTo>
                <a:lnTo>
                  <a:pt x="29206" y="29337"/>
                </a:lnTo>
                <a:lnTo>
                  <a:pt x="31503" y="22860"/>
                </a:lnTo>
                <a:lnTo>
                  <a:pt x="31587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19550" y="3579114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29">
                <a:moveTo>
                  <a:pt x="31241" y="15239"/>
                </a:moveTo>
                <a:lnTo>
                  <a:pt x="28908" y="8465"/>
                </a:lnTo>
                <a:lnTo>
                  <a:pt x="24574" y="3333"/>
                </a:lnTo>
                <a:lnTo>
                  <a:pt x="18811" y="345"/>
                </a:lnTo>
                <a:lnTo>
                  <a:pt x="12191" y="0"/>
                </a:lnTo>
                <a:lnTo>
                  <a:pt x="6536" y="2476"/>
                </a:lnTo>
                <a:lnTo>
                  <a:pt x="2381" y="7238"/>
                </a:lnTo>
                <a:lnTo>
                  <a:pt x="83" y="13715"/>
                </a:lnTo>
                <a:lnTo>
                  <a:pt x="0" y="21336"/>
                </a:lnTo>
                <a:lnTo>
                  <a:pt x="2762" y="28110"/>
                </a:lnTo>
                <a:lnTo>
                  <a:pt x="7238" y="33242"/>
                </a:lnTo>
                <a:lnTo>
                  <a:pt x="12858" y="36230"/>
                </a:lnTo>
                <a:lnTo>
                  <a:pt x="19050" y="36575"/>
                </a:lnTo>
                <a:lnTo>
                  <a:pt x="25134" y="34099"/>
                </a:lnTo>
                <a:lnTo>
                  <a:pt x="29432" y="29337"/>
                </a:lnTo>
                <a:lnTo>
                  <a:pt x="31587" y="22860"/>
                </a:lnTo>
                <a:lnTo>
                  <a:pt x="31241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08196" y="3579114"/>
            <a:ext cx="32384" cy="45085"/>
          </a:xfrm>
          <a:custGeom>
            <a:avLst/>
            <a:gdLst/>
            <a:ahLst/>
            <a:cxnLst/>
            <a:rect l="l" t="t" r="r" b="b"/>
            <a:pathLst>
              <a:path w="32385" h="45085">
                <a:moveTo>
                  <a:pt x="11787" y="0"/>
                </a:moveTo>
                <a:lnTo>
                  <a:pt x="6143" y="2857"/>
                </a:lnTo>
                <a:lnTo>
                  <a:pt x="2071" y="8572"/>
                </a:lnTo>
                <a:lnTo>
                  <a:pt x="0" y="16287"/>
                </a:lnTo>
                <a:lnTo>
                  <a:pt x="357" y="25146"/>
                </a:lnTo>
                <a:lnTo>
                  <a:pt x="3238" y="34028"/>
                </a:lnTo>
                <a:lnTo>
                  <a:pt x="7977" y="40766"/>
                </a:lnTo>
                <a:lnTo>
                  <a:pt x="13858" y="44648"/>
                </a:lnTo>
                <a:lnTo>
                  <a:pt x="20169" y="44958"/>
                </a:lnTo>
                <a:lnTo>
                  <a:pt x="25812" y="42100"/>
                </a:lnTo>
                <a:lnTo>
                  <a:pt x="29884" y="36385"/>
                </a:lnTo>
                <a:lnTo>
                  <a:pt x="31956" y="28670"/>
                </a:lnTo>
                <a:lnTo>
                  <a:pt x="31599" y="19812"/>
                </a:lnTo>
                <a:lnTo>
                  <a:pt x="28717" y="11358"/>
                </a:lnTo>
                <a:lnTo>
                  <a:pt x="23979" y="4762"/>
                </a:lnTo>
                <a:lnTo>
                  <a:pt x="18097" y="738"/>
                </a:lnTo>
                <a:lnTo>
                  <a:pt x="1178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08196" y="3579114"/>
            <a:ext cx="32384" cy="45085"/>
          </a:xfrm>
          <a:custGeom>
            <a:avLst/>
            <a:gdLst/>
            <a:ahLst/>
            <a:cxnLst/>
            <a:rect l="l" t="t" r="r" b="b"/>
            <a:pathLst>
              <a:path w="32385" h="45085">
                <a:moveTo>
                  <a:pt x="31599" y="19812"/>
                </a:moveTo>
                <a:lnTo>
                  <a:pt x="28717" y="11358"/>
                </a:lnTo>
                <a:lnTo>
                  <a:pt x="23979" y="4762"/>
                </a:lnTo>
                <a:lnTo>
                  <a:pt x="18097" y="738"/>
                </a:lnTo>
                <a:lnTo>
                  <a:pt x="11787" y="0"/>
                </a:lnTo>
                <a:lnTo>
                  <a:pt x="6143" y="2857"/>
                </a:lnTo>
                <a:lnTo>
                  <a:pt x="2071" y="8572"/>
                </a:lnTo>
                <a:lnTo>
                  <a:pt x="0" y="16287"/>
                </a:lnTo>
                <a:lnTo>
                  <a:pt x="357" y="25146"/>
                </a:lnTo>
                <a:lnTo>
                  <a:pt x="3238" y="34028"/>
                </a:lnTo>
                <a:lnTo>
                  <a:pt x="7977" y="40766"/>
                </a:lnTo>
                <a:lnTo>
                  <a:pt x="13858" y="44648"/>
                </a:lnTo>
                <a:lnTo>
                  <a:pt x="20169" y="44958"/>
                </a:lnTo>
                <a:lnTo>
                  <a:pt x="25812" y="42100"/>
                </a:lnTo>
                <a:lnTo>
                  <a:pt x="29884" y="36385"/>
                </a:lnTo>
                <a:lnTo>
                  <a:pt x="31956" y="28670"/>
                </a:lnTo>
                <a:lnTo>
                  <a:pt x="31599" y="1981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52850" y="3579114"/>
            <a:ext cx="34925" cy="39370"/>
          </a:xfrm>
          <a:custGeom>
            <a:avLst/>
            <a:gdLst/>
            <a:ahLst/>
            <a:cxnLst/>
            <a:rect l="l" t="t" r="r" b="b"/>
            <a:pathLst>
              <a:path w="34925" h="39370">
                <a:moveTo>
                  <a:pt x="34289" y="16001"/>
                </a:moveTo>
                <a:lnTo>
                  <a:pt x="31825" y="8786"/>
                </a:lnTo>
                <a:lnTo>
                  <a:pt x="27146" y="3428"/>
                </a:lnTo>
                <a:lnTo>
                  <a:pt x="20895" y="357"/>
                </a:lnTo>
                <a:lnTo>
                  <a:pt x="13715" y="0"/>
                </a:lnTo>
                <a:lnTo>
                  <a:pt x="7500" y="2714"/>
                </a:lnTo>
                <a:lnTo>
                  <a:pt x="2857" y="8000"/>
                </a:lnTo>
                <a:lnTo>
                  <a:pt x="214" y="15001"/>
                </a:lnTo>
                <a:lnTo>
                  <a:pt x="0" y="22860"/>
                </a:lnTo>
                <a:lnTo>
                  <a:pt x="2905" y="30075"/>
                </a:lnTo>
                <a:lnTo>
                  <a:pt x="7810" y="35433"/>
                </a:lnTo>
                <a:lnTo>
                  <a:pt x="14144" y="38504"/>
                </a:lnTo>
                <a:lnTo>
                  <a:pt x="21336" y="38862"/>
                </a:lnTo>
                <a:lnTo>
                  <a:pt x="27539" y="36254"/>
                </a:lnTo>
                <a:lnTo>
                  <a:pt x="32099" y="31146"/>
                </a:lnTo>
                <a:lnTo>
                  <a:pt x="34516" y="24181"/>
                </a:lnTo>
                <a:lnTo>
                  <a:pt x="34289" y="16001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41904" y="3579114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2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002" y="38028"/>
                </a:lnTo>
                <a:lnTo>
                  <a:pt x="29336" y="33718"/>
                </a:lnTo>
                <a:lnTo>
                  <a:pt x="32956" y="27408"/>
                </a:lnTo>
                <a:lnTo>
                  <a:pt x="34289" y="19812"/>
                </a:lnTo>
                <a:lnTo>
                  <a:pt x="32956" y="11894"/>
                </a:lnTo>
                <a:lnTo>
                  <a:pt x="29337" y="5619"/>
                </a:lnTo>
                <a:lnTo>
                  <a:pt x="24003" y="1488"/>
                </a:lnTo>
                <a:lnTo>
                  <a:pt x="17525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41904" y="3579114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2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002" y="38028"/>
                </a:lnTo>
                <a:lnTo>
                  <a:pt x="29336" y="33718"/>
                </a:lnTo>
                <a:lnTo>
                  <a:pt x="32956" y="27408"/>
                </a:lnTo>
                <a:lnTo>
                  <a:pt x="34289" y="19812"/>
                </a:lnTo>
                <a:lnTo>
                  <a:pt x="32956" y="11894"/>
                </a:lnTo>
                <a:lnTo>
                  <a:pt x="29337" y="5619"/>
                </a:lnTo>
                <a:lnTo>
                  <a:pt x="24003" y="1488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169414" y="1264411"/>
            <a:ext cx="3700145" cy="1047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Suppose we’re in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1-dimension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450">
              <a:latin typeface="Times New Roman"/>
              <a:cs typeface="Times New Roman"/>
            </a:endParaRPr>
          </a:p>
          <a:p>
            <a:pPr marL="2295525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Not a big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surprise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60192" y="333832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99865" y="3326891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457199"/>
                </a:moveTo>
                <a:lnTo>
                  <a:pt x="0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47416" y="3763517"/>
            <a:ext cx="222885" cy="284480"/>
          </a:xfrm>
          <a:custGeom>
            <a:avLst/>
            <a:gdLst/>
            <a:ahLst/>
            <a:cxnLst/>
            <a:rect l="l" t="t" r="r" b="b"/>
            <a:pathLst>
              <a:path w="222885" h="284479">
                <a:moveTo>
                  <a:pt x="93379" y="260950"/>
                </a:moveTo>
                <a:lnTo>
                  <a:pt x="48006" y="272034"/>
                </a:lnTo>
                <a:lnTo>
                  <a:pt x="0" y="278130"/>
                </a:lnTo>
                <a:lnTo>
                  <a:pt x="761" y="284226"/>
                </a:lnTo>
                <a:lnTo>
                  <a:pt x="38100" y="279654"/>
                </a:lnTo>
                <a:lnTo>
                  <a:pt x="49529" y="278130"/>
                </a:lnTo>
                <a:lnTo>
                  <a:pt x="60197" y="275844"/>
                </a:lnTo>
                <a:lnTo>
                  <a:pt x="71627" y="273558"/>
                </a:lnTo>
                <a:lnTo>
                  <a:pt x="83819" y="270510"/>
                </a:lnTo>
                <a:lnTo>
                  <a:pt x="96011" y="266700"/>
                </a:lnTo>
                <a:lnTo>
                  <a:pt x="96773" y="266700"/>
                </a:lnTo>
                <a:lnTo>
                  <a:pt x="102107" y="261366"/>
                </a:lnTo>
                <a:lnTo>
                  <a:pt x="92963" y="261366"/>
                </a:lnTo>
                <a:lnTo>
                  <a:pt x="93379" y="260950"/>
                </a:lnTo>
                <a:close/>
              </a:path>
              <a:path w="222885" h="284479">
                <a:moveTo>
                  <a:pt x="94487" y="260604"/>
                </a:moveTo>
                <a:lnTo>
                  <a:pt x="93379" y="260950"/>
                </a:lnTo>
                <a:lnTo>
                  <a:pt x="92963" y="261366"/>
                </a:lnTo>
                <a:lnTo>
                  <a:pt x="94487" y="260604"/>
                </a:lnTo>
                <a:close/>
              </a:path>
              <a:path w="222885" h="284479">
                <a:moveTo>
                  <a:pt x="102869" y="260604"/>
                </a:moveTo>
                <a:lnTo>
                  <a:pt x="94487" y="260604"/>
                </a:lnTo>
                <a:lnTo>
                  <a:pt x="92963" y="261366"/>
                </a:lnTo>
                <a:lnTo>
                  <a:pt x="102107" y="261366"/>
                </a:lnTo>
                <a:lnTo>
                  <a:pt x="102869" y="260604"/>
                </a:lnTo>
                <a:close/>
              </a:path>
              <a:path w="222885" h="284479">
                <a:moveTo>
                  <a:pt x="162813" y="208026"/>
                </a:moveTo>
                <a:lnTo>
                  <a:pt x="162306" y="208026"/>
                </a:lnTo>
                <a:lnTo>
                  <a:pt x="160781" y="209550"/>
                </a:lnTo>
                <a:lnTo>
                  <a:pt x="159257" y="210312"/>
                </a:lnTo>
                <a:lnTo>
                  <a:pt x="156209" y="212598"/>
                </a:lnTo>
                <a:lnTo>
                  <a:pt x="150875" y="216408"/>
                </a:lnTo>
                <a:lnTo>
                  <a:pt x="147827" y="217932"/>
                </a:lnTo>
                <a:lnTo>
                  <a:pt x="145541" y="219456"/>
                </a:lnTo>
                <a:lnTo>
                  <a:pt x="141731" y="222504"/>
                </a:lnTo>
                <a:lnTo>
                  <a:pt x="135635" y="227076"/>
                </a:lnTo>
                <a:lnTo>
                  <a:pt x="132587" y="228600"/>
                </a:lnTo>
                <a:lnTo>
                  <a:pt x="127253" y="231648"/>
                </a:lnTo>
                <a:lnTo>
                  <a:pt x="123443" y="234696"/>
                </a:lnTo>
                <a:lnTo>
                  <a:pt x="120395" y="236220"/>
                </a:lnTo>
                <a:lnTo>
                  <a:pt x="113537" y="240792"/>
                </a:lnTo>
                <a:lnTo>
                  <a:pt x="93379" y="260950"/>
                </a:lnTo>
                <a:lnTo>
                  <a:pt x="94487" y="260604"/>
                </a:lnTo>
                <a:lnTo>
                  <a:pt x="102869" y="260604"/>
                </a:lnTo>
                <a:lnTo>
                  <a:pt x="108965" y="254508"/>
                </a:lnTo>
                <a:lnTo>
                  <a:pt x="111251" y="251460"/>
                </a:lnTo>
                <a:lnTo>
                  <a:pt x="113537" y="249936"/>
                </a:lnTo>
                <a:lnTo>
                  <a:pt x="115061" y="248412"/>
                </a:lnTo>
                <a:lnTo>
                  <a:pt x="118109" y="246126"/>
                </a:lnTo>
                <a:lnTo>
                  <a:pt x="121157" y="243078"/>
                </a:lnTo>
                <a:lnTo>
                  <a:pt x="127253" y="240030"/>
                </a:lnTo>
                <a:lnTo>
                  <a:pt x="131063" y="236982"/>
                </a:lnTo>
                <a:lnTo>
                  <a:pt x="135635" y="233934"/>
                </a:lnTo>
                <a:lnTo>
                  <a:pt x="138683" y="231648"/>
                </a:lnTo>
                <a:lnTo>
                  <a:pt x="141731" y="230124"/>
                </a:lnTo>
                <a:lnTo>
                  <a:pt x="145541" y="227837"/>
                </a:lnTo>
                <a:lnTo>
                  <a:pt x="149351" y="224790"/>
                </a:lnTo>
                <a:lnTo>
                  <a:pt x="153923" y="221742"/>
                </a:lnTo>
                <a:lnTo>
                  <a:pt x="160019" y="217932"/>
                </a:lnTo>
                <a:lnTo>
                  <a:pt x="162306" y="215646"/>
                </a:lnTo>
                <a:lnTo>
                  <a:pt x="164591" y="214122"/>
                </a:lnTo>
                <a:lnTo>
                  <a:pt x="166115" y="213360"/>
                </a:lnTo>
                <a:lnTo>
                  <a:pt x="166877" y="213360"/>
                </a:lnTo>
                <a:lnTo>
                  <a:pt x="166877" y="212598"/>
                </a:lnTo>
                <a:lnTo>
                  <a:pt x="167639" y="212598"/>
                </a:lnTo>
                <a:lnTo>
                  <a:pt x="170180" y="208787"/>
                </a:lnTo>
                <a:lnTo>
                  <a:pt x="162306" y="208787"/>
                </a:lnTo>
                <a:lnTo>
                  <a:pt x="162813" y="208026"/>
                </a:lnTo>
                <a:close/>
              </a:path>
              <a:path w="222885" h="284479">
                <a:moveTo>
                  <a:pt x="214883" y="128473"/>
                </a:moveTo>
                <a:lnTo>
                  <a:pt x="211835" y="133350"/>
                </a:lnTo>
                <a:lnTo>
                  <a:pt x="205739" y="147066"/>
                </a:lnTo>
                <a:lnTo>
                  <a:pt x="203453" y="154686"/>
                </a:lnTo>
                <a:lnTo>
                  <a:pt x="201167" y="161544"/>
                </a:lnTo>
                <a:lnTo>
                  <a:pt x="195071" y="173736"/>
                </a:lnTo>
                <a:lnTo>
                  <a:pt x="191261" y="179070"/>
                </a:lnTo>
                <a:lnTo>
                  <a:pt x="192023" y="179070"/>
                </a:lnTo>
                <a:lnTo>
                  <a:pt x="190500" y="180594"/>
                </a:lnTo>
                <a:lnTo>
                  <a:pt x="188213" y="182118"/>
                </a:lnTo>
                <a:lnTo>
                  <a:pt x="183641" y="184404"/>
                </a:lnTo>
                <a:lnTo>
                  <a:pt x="174497" y="190500"/>
                </a:lnTo>
                <a:lnTo>
                  <a:pt x="174497" y="191262"/>
                </a:lnTo>
                <a:lnTo>
                  <a:pt x="170687" y="195072"/>
                </a:lnTo>
                <a:lnTo>
                  <a:pt x="167639" y="199644"/>
                </a:lnTo>
                <a:lnTo>
                  <a:pt x="165353" y="204216"/>
                </a:lnTo>
                <a:lnTo>
                  <a:pt x="162306" y="208787"/>
                </a:lnTo>
                <a:lnTo>
                  <a:pt x="163067" y="208026"/>
                </a:lnTo>
                <a:lnTo>
                  <a:pt x="170687" y="208026"/>
                </a:lnTo>
                <a:lnTo>
                  <a:pt x="172973" y="203454"/>
                </a:lnTo>
                <a:lnTo>
                  <a:pt x="176021" y="198882"/>
                </a:lnTo>
                <a:lnTo>
                  <a:pt x="179069" y="195072"/>
                </a:lnTo>
                <a:lnTo>
                  <a:pt x="180594" y="193548"/>
                </a:lnTo>
                <a:lnTo>
                  <a:pt x="182879" y="192786"/>
                </a:lnTo>
                <a:lnTo>
                  <a:pt x="186689" y="190500"/>
                </a:lnTo>
                <a:lnTo>
                  <a:pt x="192023" y="187452"/>
                </a:lnTo>
                <a:lnTo>
                  <a:pt x="194309" y="185928"/>
                </a:lnTo>
                <a:lnTo>
                  <a:pt x="196595" y="183642"/>
                </a:lnTo>
                <a:lnTo>
                  <a:pt x="196595" y="182880"/>
                </a:lnTo>
                <a:lnTo>
                  <a:pt x="200406" y="177546"/>
                </a:lnTo>
                <a:lnTo>
                  <a:pt x="204215" y="170687"/>
                </a:lnTo>
                <a:lnTo>
                  <a:pt x="206501" y="163830"/>
                </a:lnTo>
                <a:lnTo>
                  <a:pt x="209550" y="156972"/>
                </a:lnTo>
                <a:lnTo>
                  <a:pt x="211835" y="149352"/>
                </a:lnTo>
                <a:lnTo>
                  <a:pt x="214121" y="142494"/>
                </a:lnTo>
                <a:lnTo>
                  <a:pt x="217169" y="136398"/>
                </a:lnTo>
                <a:lnTo>
                  <a:pt x="220979" y="130302"/>
                </a:lnTo>
                <a:lnTo>
                  <a:pt x="220979" y="128778"/>
                </a:lnTo>
                <a:lnTo>
                  <a:pt x="214883" y="128778"/>
                </a:lnTo>
                <a:lnTo>
                  <a:pt x="214883" y="128473"/>
                </a:lnTo>
                <a:close/>
              </a:path>
              <a:path w="222885" h="284479">
                <a:moveTo>
                  <a:pt x="170687" y="208026"/>
                </a:moveTo>
                <a:lnTo>
                  <a:pt x="163067" y="208026"/>
                </a:lnTo>
                <a:lnTo>
                  <a:pt x="162306" y="208787"/>
                </a:lnTo>
                <a:lnTo>
                  <a:pt x="170180" y="208787"/>
                </a:lnTo>
                <a:lnTo>
                  <a:pt x="170687" y="208026"/>
                </a:lnTo>
                <a:close/>
              </a:path>
              <a:path w="222885" h="284479">
                <a:moveTo>
                  <a:pt x="215645" y="127254"/>
                </a:moveTo>
                <a:lnTo>
                  <a:pt x="214883" y="128473"/>
                </a:lnTo>
                <a:lnTo>
                  <a:pt x="214883" y="128778"/>
                </a:lnTo>
                <a:lnTo>
                  <a:pt x="215645" y="127254"/>
                </a:lnTo>
                <a:close/>
              </a:path>
              <a:path w="222885" h="284479">
                <a:moveTo>
                  <a:pt x="220979" y="127254"/>
                </a:moveTo>
                <a:lnTo>
                  <a:pt x="215645" y="127254"/>
                </a:lnTo>
                <a:lnTo>
                  <a:pt x="214883" y="128778"/>
                </a:lnTo>
                <a:lnTo>
                  <a:pt x="220979" y="128778"/>
                </a:lnTo>
                <a:lnTo>
                  <a:pt x="220979" y="127254"/>
                </a:lnTo>
                <a:close/>
              </a:path>
              <a:path w="222885" h="284479">
                <a:moveTo>
                  <a:pt x="184661" y="21282"/>
                </a:moveTo>
                <a:lnTo>
                  <a:pt x="180767" y="26181"/>
                </a:lnTo>
                <a:lnTo>
                  <a:pt x="183641" y="28194"/>
                </a:lnTo>
                <a:lnTo>
                  <a:pt x="188975" y="32004"/>
                </a:lnTo>
                <a:lnTo>
                  <a:pt x="195071" y="35814"/>
                </a:lnTo>
                <a:lnTo>
                  <a:pt x="199644" y="39624"/>
                </a:lnTo>
                <a:lnTo>
                  <a:pt x="201929" y="41148"/>
                </a:lnTo>
                <a:lnTo>
                  <a:pt x="215645" y="75437"/>
                </a:lnTo>
                <a:lnTo>
                  <a:pt x="215645" y="92964"/>
                </a:lnTo>
                <a:lnTo>
                  <a:pt x="214883" y="105156"/>
                </a:lnTo>
                <a:lnTo>
                  <a:pt x="214883" y="128473"/>
                </a:lnTo>
                <a:lnTo>
                  <a:pt x="215645" y="127254"/>
                </a:lnTo>
                <a:lnTo>
                  <a:pt x="220979" y="127254"/>
                </a:lnTo>
                <a:lnTo>
                  <a:pt x="221027" y="105156"/>
                </a:lnTo>
                <a:lnTo>
                  <a:pt x="222503" y="81534"/>
                </a:lnTo>
                <a:lnTo>
                  <a:pt x="221741" y="75437"/>
                </a:lnTo>
                <a:lnTo>
                  <a:pt x="221741" y="69342"/>
                </a:lnTo>
                <a:lnTo>
                  <a:pt x="220979" y="64008"/>
                </a:lnTo>
                <a:lnTo>
                  <a:pt x="219456" y="58674"/>
                </a:lnTo>
                <a:lnTo>
                  <a:pt x="217931" y="52578"/>
                </a:lnTo>
                <a:lnTo>
                  <a:pt x="215645" y="48006"/>
                </a:lnTo>
                <a:lnTo>
                  <a:pt x="212597" y="42672"/>
                </a:lnTo>
                <a:lnTo>
                  <a:pt x="211835" y="42672"/>
                </a:lnTo>
                <a:lnTo>
                  <a:pt x="208787" y="38862"/>
                </a:lnTo>
                <a:lnTo>
                  <a:pt x="204215" y="34290"/>
                </a:lnTo>
                <a:lnTo>
                  <a:pt x="198881" y="30480"/>
                </a:lnTo>
                <a:lnTo>
                  <a:pt x="186689" y="22860"/>
                </a:lnTo>
                <a:lnTo>
                  <a:pt x="184661" y="21282"/>
                </a:lnTo>
                <a:close/>
              </a:path>
              <a:path w="222885" h="284479">
                <a:moveTo>
                  <a:pt x="153161" y="0"/>
                </a:moveTo>
                <a:lnTo>
                  <a:pt x="170687" y="38862"/>
                </a:lnTo>
                <a:lnTo>
                  <a:pt x="180767" y="26181"/>
                </a:lnTo>
                <a:lnTo>
                  <a:pt x="176021" y="22860"/>
                </a:lnTo>
                <a:lnTo>
                  <a:pt x="179831" y="17526"/>
                </a:lnTo>
                <a:lnTo>
                  <a:pt x="187647" y="17526"/>
                </a:lnTo>
                <a:lnTo>
                  <a:pt x="194309" y="9144"/>
                </a:lnTo>
                <a:lnTo>
                  <a:pt x="153161" y="0"/>
                </a:lnTo>
                <a:close/>
              </a:path>
              <a:path w="222885" h="284479">
                <a:moveTo>
                  <a:pt x="179831" y="17526"/>
                </a:moveTo>
                <a:lnTo>
                  <a:pt x="176021" y="22860"/>
                </a:lnTo>
                <a:lnTo>
                  <a:pt x="180767" y="26181"/>
                </a:lnTo>
                <a:lnTo>
                  <a:pt x="184661" y="21282"/>
                </a:lnTo>
                <a:lnTo>
                  <a:pt x="179831" y="17526"/>
                </a:lnTo>
                <a:close/>
              </a:path>
              <a:path w="222885" h="284479">
                <a:moveTo>
                  <a:pt x="187647" y="17526"/>
                </a:moveTo>
                <a:lnTo>
                  <a:pt x="179831" y="17526"/>
                </a:lnTo>
                <a:lnTo>
                  <a:pt x="184661" y="21282"/>
                </a:lnTo>
                <a:lnTo>
                  <a:pt x="187647" y="17526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481578" y="3995420"/>
            <a:ext cx="9480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Negative</a:t>
            </a:r>
            <a:r>
              <a:rPr dirty="0" sz="1000" spc="-6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“plane”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32226" y="3778758"/>
            <a:ext cx="149860" cy="310515"/>
          </a:xfrm>
          <a:custGeom>
            <a:avLst/>
            <a:gdLst/>
            <a:ahLst/>
            <a:cxnLst/>
            <a:rect l="l" t="t" r="r" b="b"/>
            <a:pathLst>
              <a:path w="149860" h="310514">
                <a:moveTo>
                  <a:pt x="89847" y="14593"/>
                </a:moveTo>
                <a:lnTo>
                  <a:pt x="88391" y="15239"/>
                </a:lnTo>
                <a:lnTo>
                  <a:pt x="87629" y="16001"/>
                </a:lnTo>
                <a:lnTo>
                  <a:pt x="83058" y="19050"/>
                </a:lnTo>
                <a:lnTo>
                  <a:pt x="77724" y="23621"/>
                </a:lnTo>
                <a:lnTo>
                  <a:pt x="67818" y="32003"/>
                </a:lnTo>
                <a:lnTo>
                  <a:pt x="50291" y="49529"/>
                </a:lnTo>
                <a:lnTo>
                  <a:pt x="46482" y="54101"/>
                </a:lnTo>
                <a:lnTo>
                  <a:pt x="42672" y="57912"/>
                </a:lnTo>
                <a:lnTo>
                  <a:pt x="38862" y="60959"/>
                </a:lnTo>
                <a:lnTo>
                  <a:pt x="35813" y="64769"/>
                </a:lnTo>
                <a:lnTo>
                  <a:pt x="12191" y="100583"/>
                </a:lnTo>
                <a:lnTo>
                  <a:pt x="9144" y="107441"/>
                </a:lnTo>
                <a:lnTo>
                  <a:pt x="6858" y="115062"/>
                </a:lnTo>
                <a:lnTo>
                  <a:pt x="5334" y="122681"/>
                </a:lnTo>
                <a:lnTo>
                  <a:pt x="4572" y="131063"/>
                </a:lnTo>
                <a:lnTo>
                  <a:pt x="3048" y="138683"/>
                </a:lnTo>
                <a:lnTo>
                  <a:pt x="2286" y="154686"/>
                </a:lnTo>
                <a:lnTo>
                  <a:pt x="762" y="171450"/>
                </a:lnTo>
                <a:lnTo>
                  <a:pt x="31" y="188975"/>
                </a:lnTo>
                <a:lnTo>
                  <a:pt x="0" y="190500"/>
                </a:lnTo>
                <a:lnTo>
                  <a:pt x="2286" y="198119"/>
                </a:lnTo>
                <a:lnTo>
                  <a:pt x="4572" y="204977"/>
                </a:lnTo>
                <a:lnTo>
                  <a:pt x="9906" y="217931"/>
                </a:lnTo>
                <a:lnTo>
                  <a:pt x="14477" y="230124"/>
                </a:lnTo>
                <a:lnTo>
                  <a:pt x="38100" y="268986"/>
                </a:lnTo>
                <a:lnTo>
                  <a:pt x="54101" y="286512"/>
                </a:lnTo>
                <a:lnTo>
                  <a:pt x="54863" y="286512"/>
                </a:lnTo>
                <a:lnTo>
                  <a:pt x="67056" y="290321"/>
                </a:lnTo>
                <a:lnTo>
                  <a:pt x="78486" y="293369"/>
                </a:lnTo>
                <a:lnTo>
                  <a:pt x="89153" y="297179"/>
                </a:lnTo>
                <a:lnTo>
                  <a:pt x="100584" y="300227"/>
                </a:lnTo>
                <a:lnTo>
                  <a:pt x="111251" y="303275"/>
                </a:lnTo>
                <a:lnTo>
                  <a:pt x="122682" y="305562"/>
                </a:lnTo>
                <a:lnTo>
                  <a:pt x="135636" y="308609"/>
                </a:lnTo>
                <a:lnTo>
                  <a:pt x="141732" y="309371"/>
                </a:lnTo>
                <a:lnTo>
                  <a:pt x="148589" y="310133"/>
                </a:lnTo>
                <a:lnTo>
                  <a:pt x="149351" y="304038"/>
                </a:lnTo>
                <a:lnTo>
                  <a:pt x="142494" y="303275"/>
                </a:lnTo>
                <a:lnTo>
                  <a:pt x="136398" y="301751"/>
                </a:lnTo>
                <a:lnTo>
                  <a:pt x="124206" y="299465"/>
                </a:lnTo>
                <a:lnTo>
                  <a:pt x="112775" y="297179"/>
                </a:lnTo>
                <a:lnTo>
                  <a:pt x="91439" y="291083"/>
                </a:lnTo>
                <a:lnTo>
                  <a:pt x="80010" y="287274"/>
                </a:lnTo>
                <a:lnTo>
                  <a:pt x="68579" y="284225"/>
                </a:lnTo>
                <a:lnTo>
                  <a:pt x="58826" y="281177"/>
                </a:lnTo>
                <a:lnTo>
                  <a:pt x="57912" y="281177"/>
                </a:lnTo>
                <a:lnTo>
                  <a:pt x="56387" y="280415"/>
                </a:lnTo>
                <a:lnTo>
                  <a:pt x="57150" y="280415"/>
                </a:lnTo>
                <a:lnTo>
                  <a:pt x="52577" y="275843"/>
                </a:lnTo>
                <a:lnTo>
                  <a:pt x="38862" y="259841"/>
                </a:lnTo>
                <a:lnTo>
                  <a:pt x="35813" y="254507"/>
                </a:lnTo>
                <a:lnTo>
                  <a:pt x="32003" y="249174"/>
                </a:lnTo>
                <a:lnTo>
                  <a:pt x="25908" y="238505"/>
                </a:lnTo>
                <a:lnTo>
                  <a:pt x="15239" y="215645"/>
                </a:lnTo>
                <a:lnTo>
                  <a:pt x="10668" y="202691"/>
                </a:lnTo>
                <a:lnTo>
                  <a:pt x="6350" y="189737"/>
                </a:lnTo>
                <a:lnTo>
                  <a:pt x="6096" y="189737"/>
                </a:lnTo>
                <a:lnTo>
                  <a:pt x="7620" y="172212"/>
                </a:lnTo>
                <a:lnTo>
                  <a:pt x="8382" y="155447"/>
                </a:lnTo>
                <a:lnTo>
                  <a:pt x="9982" y="138683"/>
                </a:lnTo>
                <a:lnTo>
                  <a:pt x="11429" y="124205"/>
                </a:lnTo>
                <a:lnTo>
                  <a:pt x="13715" y="116586"/>
                </a:lnTo>
                <a:lnTo>
                  <a:pt x="15239" y="109727"/>
                </a:lnTo>
                <a:lnTo>
                  <a:pt x="17525" y="102107"/>
                </a:lnTo>
                <a:lnTo>
                  <a:pt x="21336" y="95250"/>
                </a:lnTo>
                <a:lnTo>
                  <a:pt x="24384" y="88391"/>
                </a:lnTo>
                <a:lnTo>
                  <a:pt x="47244" y="62483"/>
                </a:lnTo>
                <a:lnTo>
                  <a:pt x="51053" y="58674"/>
                </a:lnTo>
                <a:lnTo>
                  <a:pt x="54863" y="54101"/>
                </a:lnTo>
                <a:lnTo>
                  <a:pt x="72389" y="36575"/>
                </a:lnTo>
                <a:lnTo>
                  <a:pt x="82296" y="28193"/>
                </a:lnTo>
                <a:lnTo>
                  <a:pt x="91439" y="20574"/>
                </a:lnTo>
                <a:lnTo>
                  <a:pt x="92317" y="20574"/>
                </a:lnTo>
                <a:lnTo>
                  <a:pt x="89847" y="14593"/>
                </a:lnTo>
                <a:close/>
              </a:path>
              <a:path w="149860" h="310514">
                <a:moveTo>
                  <a:pt x="56387" y="280415"/>
                </a:moveTo>
                <a:lnTo>
                  <a:pt x="57912" y="281177"/>
                </a:lnTo>
                <a:lnTo>
                  <a:pt x="57496" y="280762"/>
                </a:lnTo>
                <a:lnTo>
                  <a:pt x="56387" y="280415"/>
                </a:lnTo>
                <a:close/>
              </a:path>
              <a:path w="149860" h="310514">
                <a:moveTo>
                  <a:pt x="57496" y="280762"/>
                </a:moveTo>
                <a:lnTo>
                  <a:pt x="57912" y="281177"/>
                </a:lnTo>
                <a:lnTo>
                  <a:pt x="58826" y="281177"/>
                </a:lnTo>
                <a:lnTo>
                  <a:pt x="57496" y="280762"/>
                </a:lnTo>
                <a:close/>
              </a:path>
              <a:path w="149860" h="310514">
                <a:moveTo>
                  <a:pt x="57150" y="280415"/>
                </a:moveTo>
                <a:lnTo>
                  <a:pt x="56387" y="280415"/>
                </a:lnTo>
                <a:lnTo>
                  <a:pt x="57496" y="280762"/>
                </a:lnTo>
                <a:lnTo>
                  <a:pt x="57150" y="280415"/>
                </a:lnTo>
                <a:close/>
              </a:path>
              <a:path w="149860" h="310514">
                <a:moveTo>
                  <a:pt x="6148" y="189133"/>
                </a:moveTo>
                <a:lnTo>
                  <a:pt x="6096" y="189737"/>
                </a:lnTo>
                <a:lnTo>
                  <a:pt x="6350" y="189737"/>
                </a:lnTo>
                <a:lnTo>
                  <a:pt x="6148" y="189133"/>
                </a:lnTo>
                <a:close/>
              </a:path>
              <a:path w="149860" h="310514">
                <a:moveTo>
                  <a:pt x="6162" y="188975"/>
                </a:moveTo>
                <a:lnTo>
                  <a:pt x="6148" y="189133"/>
                </a:lnTo>
                <a:lnTo>
                  <a:pt x="6162" y="188975"/>
                </a:lnTo>
                <a:close/>
              </a:path>
              <a:path w="149860" h="310514">
                <a:moveTo>
                  <a:pt x="117968" y="12191"/>
                </a:moveTo>
                <a:lnTo>
                  <a:pt x="95250" y="12191"/>
                </a:lnTo>
                <a:lnTo>
                  <a:pt x="98298" y="17525"/>
                </a:lnTo>
                <a:lnTo>
                  <a:pt x="92410" y="20797"/>
                </a:lnTo>
                <a:lnTo>
                  <a:pt x="98298" y="35051"/>
                </a:lnTo>
                <a:lnTo>
                  <a:pt x="117968" y="12191"/>
                </a:lnTo>
                <a:close/>
              </a:path>
              <a:path w="149860" h="310514">
                <a:moveTo>
                  <a:pt x="92317" y="20574"/>
                </a:moveTo>
                <a:lnTo>
                  <a:pt x="91439" y="20574"/>
                </a:lnTo>
                <a:lnTo>
                  <a:pt x="91439" y="21336"/>
                </a:lnTo>
                <a:lnTo>
                  <a:pt x="92410" y="20797"/>
                </a:lnTo>
                <a:lnTo>
                  <a:pt x="92317" y="20574"/>
                </a:lnTo>
                <a:close/>
              </a:path>
              <a:path w="149860" h="310514">
                <a:moveTo>
                  <a:pt x="95250" y="12191"/>
                </a:moveTo>
                <a:lnTo>
                  <a:pt x="89847" y="14593"/>
                </a:lnTo>
                <a:lnTo>
                  <a:pt x="92410" y="20797"/>
                </a:lnTo>
                <a:lnTo>
                  <a:pt x="98298" y="17525"/>
                </a:lnTo>
                <a:lnTo>
                  <a:pt x="95250" y="12191"/>
                </a:lnTo>
                <a:close/>
              </a:path>
              <a:path w="149860" h="310514">
                <a:moveTo>
                  <a:pt x="83820" y="0"/>
                </a:moveTo>
                <a:lnTo>
                  <a:pt x="89847" y="14593"/>
                </a:lnTo>
                <a:lnTo>
                  <a:pt x="95250" y="12191"/>
                </a:lnTo>
                <a:lnTo>
                  <a:pt x="117968" y="12191"/>
                </a:lnTo>
                <a:lnTo>
                  <a:pt x="126491" y="2286"/>
                </a:lnTo>
                <a:lnTo>
                  <a:pt x="8382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127504" y="3706993"/>
            <a:ext cx="934085" cy="42037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70"/>
              </a:spcBef>
            </a:pPr>
            <a:r>
              <a:rPr dirty="0" sz="950" spc="-35" i="1">
                <a:latin typeface="Tahoma"/>
                <a:cs typeface="Tahoma"/>
              </a:rPr>
              <a:t>x=0</a:t>
            </a:r>
            <a:endParaRPr sz="950">
              <a:latin typeface="Tahoma"/>
              <a:cs typeface="Tahoma"/>
            </a:endParaRPr>
          </a:p>
          <a:p>
            <a:pPr algn="r" marR="53975">
              <a:lnSpc>
                <a:spcPct val="100000"/>
              </a:lnSpc>
              <a:spcBef>
                <a:spcPts val="395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Positive</a:t>
            </a:r>
            <a:r>
              <a:rPr dirty="0" sz="1000" spc="-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“plane”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52750" y="745998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86000" y="7875269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86150" y="7756397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7525" y="0"/>
                </a:moveTo>
                <a:lnTo>
                  <a:pt x="7620" y="0"/>
                </a:lnTo>
                <a:lnTo>
                  <a:pt x="0" y="7619"/>
                </a:lnTo>
                <a:lnTo>
                  <a:pt x="0" y="18287"/>
                </a:lnTo>
                <a:lnTo>
                  <a:pt x="0" y="28956"/>
                </a:lnTo>
                <a:lnTo>
                  <a:pt x="7620" y="36575"/>
                </a:lnTo>
                <a:lnTo>
                  <a:pt x="17525" y="36575"/>
                </a:lnTo>
                <a:lnTo>
                  <a:pt x="27432" y="36575"/>
                </a:lnTo>
                <a:lnTo>
                  <a:pt x="35051" y="28956"/>
                </a:lnTo>
                <a:lnTo>
                  <a:pt x="35051" y="18287"/>
                </a:lnTo>
                <a:lnTo>
                  <a:pt x="35051" y="7619"/>
                </a:lnTo>
                <a:lnTo>
                  <a:pt x="27432" y="0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63545" y="7756397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27431" y="0"/>
                </a:moveTo>
                <a:lnTo>
                  <a:pt x="8381" y="0"/>
                </a:lnTo>
                <a:lnTo>
                  <a:pt x="0" y="7619"/>
                </a:lnTo>
                <a:lnTo>
                  <a:pt x="0" y="28956"/>
                </a:lnTo>
                <a:lnTo>
                  <a:pt x="8381" y="36575"/>
                </a:lnTo>
                <a:lnTo>
                  <a:pt x="27431" y="36575"/>
                </a:lnTo>
                <a:lnTo>
                  <a:pt x="35052" y="28956"/>
                </a:lnTo>
                <a:lnTo>
                  <a:pt x="35052" y="7619"/>
                </a:lnTo>
                <a:lnTo>
                  <a:pt x="2743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63545" y="7756397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7526" y="0"/>
                </a:moveTo>
                <a:lnTo>
                  <a:pt x="8381" y="0"/>
                </a:lnTo>
                <a:lnTo>
                  <a:pt x="0" y="7619"/>
                </a:lnTo>
                <a:lnTo>
                  <a:pt x="0" y="18287"/>
                </a:lnTo>
                <a:lnTo>
                  <a:pt x="0" y="28956"/>
                </a:lnTo>
                <a:lnTo>
                  <a:pt x="8381" y="36575"/>
                </a:lnTo>
                <a:lnTo>
                  <a:pt x="17526" y="36575"/>
                </a:lnTo>
                <a:lnTo>
                  <a:pt x="27431" y="36575"/>
                </a:lnTo>
                <a:lnTo>
                  <a:pt x="35052" y="28956"/>
                </a:lnTo>
                <a:lnTo>
                  <a:pt x="35052" y="18287"/>
                </a:lnTo>
                <a:lnTo>
                  <a:pt x="35052" y="7619"/>
                </a:lnTo>
                <a:lnTo>
                  <a:pt x="27431" y="0"/>
                </a:lnTo>
                <a:lnTo>
                  <a:pt x="17526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08703" y="7756397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2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002" y="38028"/>
                </a:lnTo>
                <a:lnTo>
                  <a:pt x="29337" y="33718"/>
                </a:lnTo>
                <a:lnTo>
                  <a:pt x="32956" y="27408"/>
                </a:lnTo>
                <a:lnTo>
                  <a:pt x="34290" y="19812"/>
                </a:lnTo>
                <a:lnTo>
                  <a:pt x="32956" y="11894"/>
                </a:lnTo>
                <a:lnTo>
                  <a:pt x="29337" y="5619"/>
                </a:lnTo>
                <a:lnTo>
                  <a:pt x="24002" y="1488"/>
                </a:lnTo>
                <a:lnTo>
                  <a:pt x="17525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08703" y="7756397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2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002" y="38028"/>
                </a:lnTo>
                <a:lnTo>
                  <a:pt x="29337" y="33718"/>
                </a:lnTo>
                <a:lnTo>
                  <a:pt x="32956" y="27408"/>
                </a:lnTo>
                <a:lnTo>
                  <a:pt x="34290" y="19812"/>
                </a:lnTo>
                <a:lnTo>
                  <a:pt x="32956" y="11894"/>
                </a:lnTo>
                <a:lnTo>
                  <a:pt x="29337" y="5619"/>
                </a:lnTo>
                <a:lnTo>
                  <a:pt x="24002" y="1488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30624" y="7756386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8252" y="0"/>
                </a:moveTo>
                <a:lnTo>
                  <a:pt x="11251" y="773"/>
                </a:lnTo>
                <a:lnTo>
                  <a:pt x="5310" y="4345"/>
                </a:lnTo>
                <a:lnTo>
                  <a:pt x="1440" y="9917"/>
                </a:lnTo>
                <a:lnTo>
                  <a:pt x="0" y="16633"/>
                </a:lnTo>
                <a:lnTo>
                  <a:pt x="1345" y="23633"/>
                </a:lnTo>
                <a:lnTo>
                  <a:pt x="4798" y="30146"/>
                </a:lnTo>
                <a:lnTo>
                  <a:pt x="10108" y="34587"/>
                </a:lnTo>
                <a:lnTo>
                  <a:pt x="16561" y="36599"/>
                </a:lnTo>
                <a:lnTo>
                  <a:pt x="23443" y="35825"/>
                </a:lnTo>
                <a:lnTo>
                  <a:pt x="29396" y="32254"/>
                </a:lnTo>
                <a:lnTo>
                  <a:pt x="33349" y="26681"/>
                </a:lnTo>
                <a:lnTo>
                  <a:pt x="35016" y="19966"/>
                </a:lnTo>
                <a:lnTo>
                  <a:pt x="34111" y="12965"/>
                </a:lnTo>
                <a:lnTo>
                  <a:pt x="30539" y="6453"/>
                </a:lnTo>
                <a:lnTo>
                  <a:pt x="24967" y="2012"/>
                </a:lnTo>
                <a:lnTo>
                  <a:pt x="1825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30624" y="7756386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1251" y="773"/>
                </a:moveTo>
                <a:lnTo>
                  <a:pt x="5310" y="4345"/>
                </a:lnTo>
                <a:lnTo>
                  <a:pt x="1440" y="9917"/>
                </a:lnTo>
                <a:lnTo>
                  <a:pt x="0" y="16633"/>
                </a:lnTo>
                <a:lnTo>
                  <a:pt x="1345" y="23633"/>
                </a:lnTo>
                <a:lnTo>
                  <a:pt x="4798" y="30146"/>
                </a:lnTo>
                <a:lnTo>
                  <a:pt x="10108" y="34587"/>
                </a:lnTo>
                <a:lnTo>
                  <a:pt x="16561" y="36599"/>
                </a:lnTo>
                <a:lnTo>
                  <a:pt x="23443" y="35825"/>
                </a:lnTo>
                <a:lnTo>
                  <a:pt x="29396" y="32254"/>
                </a:lnTo>
                <a:lnTo>
                  <a:pt x="33349" y="26681"/>
                </a:lnTo>
                <a:lnTo>
                  <a:pt x="35016" y="19966"/>
                </a:lnTo>
                <a:lnTo>
                  <a:pt x="34111" y="12965"/>
                </a:lnTo>
                <a:lnTo>
                  <a:pt x="30539" y="6453"/>
                </a:lnTo>
                <a:lnTo>
                  <a:pt x="24967" y="2012"/>
                </a:lnTo>
                <a:lnTo>
                  <a:pt x="18252" y="0"/>
                </a:lnTo>
                <a:lnTo>
                  <a:pt x="11251" y="77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86050" y="7756397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9812" y="0"/>
                </a:moveTo>
                <a:lnTo>
                  <a:pt x="13073" y="357"/>
                </a:lnTo>
                <a:lnTo>
                  <a:pt x="7048" y="3428"/>
                </a:lnTo>
                <a:lnTo>
                  <a:pt x="2452" y="8786"/>
                </a:lnTo>
                <a:lnTo>
                  <a:pt x="0" y="16001"/>
                </a:lnTo>
                <a:lnTo>
                  <a:pt x="333" y="23181"/>
                </a:lnTo>
                <a:lnTo>
                  <a:pt x="3238" y="29432"/>
                </a:lnTo>
                <a:lnTo>
                  <a:pt x="8143" y="34111"/>
                </a:lnTo>
                <a:lnTo>
                  <a:pt x="14477" y="36575"/>
                </a:lnTo>
                <a:lnTo>
                  <a:pt x="21657" y="36218"/>
                </a:lnTo>
                <a:lnTo>
                  <a:pt x="27908" y="33147"/>
                </a:lnTo>
                <a:lnTo>
                  <a:pt x="32587" y="27789"/>
                </a:lnTo>
                <a:lnTo>
                  <a:pt x="35051" y="20574"/>
                </a:lnTo>
                <a:lnTo>
                  <a:pt x="34706" y="13394"/>
                </a:lnTo>
                <a:lnTo>
                  <a:pt x="31718" y="7143"/>
                </a:lnTo>
                <a:lnTo>
                  <a:pt x="26586" y="2464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86050" y="7756397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35051" y="20574"/>
                </a:moveTo>
                <a:lnTo>
                  <a:pt x="34706" y="13394"/>
                </a:lnTo>
                <a:lnTo>
                  <a:pt x="31718" y="7143"/>
                </a:lnTo>
                <a:lnTo>
                  <a:pt x="26586" y="2464"/>
                </a:lnTo>
                <a:lnTo>
                  <a:pt x="19812" y="0"/>
                </a:lnTo>
                <a:lnTo>
                  <a:pt x="13073" y="357"/>
                </a:lnTo>
                <a:lnTo>
                  <a:pt x="7048" y="3428"/>
                </a:lnTo>
                <a:lnTo>
                  <a:pt x="2452" y="8786"/>
                </a:lnTo>
                <a:lnTo>
                  <a:pt x="0" y="16001"/>
                </a:lnTo>
                <a:lnTo>
                  <a:pt x="333" y="23181"/>
                </a:lnTo>
                <a:lnTo>
                  <a:pt x="3238" y="29432"/>
                </a:lnTo>
                <a:lnTo>
                  <a:pt x="8143" y="34111"/>
                </a:lnTo>
                <a:lnTo>
                  <a:pt x="14477" y="36575"/>
                </a:lnTo>
                <a:lnTo>
                  <a:pt x="21657" y="36218"/>
                </a:lnTo>
                <a:lnTo>
                  <a:pt x="27908" y="33147"/>
                </a:lnTo>
                <a:lnTo>
                  <a:pt x="32587" y="27789"/>
                </a:lnTo>
                <a:lnTo>
                  <a:pt x="35051" y="2057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64112" y="7756397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29">
                <a:moveTo>
                  <a:pt x="31587" y="15239"/>
                </a:moveTo>
                <a:lnTo>
                  <a:pt x="28825" y="8465"/>
                </a:lnTo>
                <a:lnTo>
                  <a:pt x="24348" y="3333"/>
                </a:lnTo>
                <a:lnTo>
                  <a:pt x="18728" y="345"/>
                </a:lnTo>
                <a:lnTo>
                  <a:pt x="12537" y="0"/>
                </a:lnTo>
                <a:lnTo>
                  <a:pt x="6453" y="2476"/>
                </a:lnTo>
                <a:lnTo>
                  <a:pt x="2155" y="7238"/>
                </a:lnTo>
                <a:lnTo>
                  <a:pt x="0" y="13715"/>
                </a:lnTo>
                <a:lnTo>
                  <a:pt x="345" y="21335"/>
                </a:lnTo>
                <a:lnTo>
                  <a:pt x="2678" y="28110"/>
                </a:lnTo>
                <a:lnTo>
                  <a:pt x="7012" y="33242"/>
                </a:lnTo>
                <a:lnTo>
                  <a:pt x="12775" y="36230"/>
                </a:lnTo>
                <a:lnTo>
                  <a:pt x="19395" y="36575"/>
                </a:lnTo>
                <a:lnTo>
                  <a:pt x="25050" y="34099"/>
                </a:lnTo>
                <a:lnTo>
                  <a:pt x="29206" y="29337"/>
                </a:lnTo>
                <a:lnTo>
                  <a:pt x="31503" y="22860"/>
                </a:lnTo>
                <a:lnTo>
                  <a:pt x="31587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19550" y="7756397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29">
                <a:moveTo>
                  <a:pt x="12191" y="0"/>
                </a:moveTo>
                <a:lnTo>
                  <a:pt x="6536" y="2476"/>
                </a:lnTo>
                <a:lnTo>
                  <a:pt x="2381" y="7238"/>
                </a:lnTo>
                <a:lnTo>
                  <a:pt x="83" y="13715"/>
                </a:lnTo>
                <a:lnTo>
                  <a:pt x="0" y="21335"/>
                </a:lnTo>
                <a:lnTo>
                  <a:pt x="2762" y="28110"/>
                </a:lnTo>
                <a:lnTo>
                  <a:pt x="7238" y="33242"/>
                </a:lnTo>
                <a:lnTo>
                  <a:pt x="12858" y="36230"/>
                </a:lnTo>
                <a:lnTo>
                  <a:pt x="19050" y="36575"/>
                </a:lnTo>
                <a:lnTo>
                  <a:pt x="25134" y="34099"/>
                </a:lnTo>
                <a:lnTo>
                  <a:pt x="29432" y="29337"/>
                </a:lnTo>
                <a:lnTo>
                  <a:pt x="31587" y="22860"/>
                </a:lnTo>
                <a:lnTo>
                  <a:pt x="31241" y="15239"/>
                </a:lnTo>
                <a:lnTo>
                  <a:pt x="28908" y="8465"/>
                </a:lnTo>
                <a:lnTo>
                  <a:pt x="24574" y="3333"/>
                </a:lnTo>
                <a:lnTo>
                  <a:pt x="18811" y="345"/>
                </a:lnTo>
                <a:lnTo>
                  <a:pt x="1219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19550" y="7756397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29">
                <a:moveTo>
                  <a:pt x="31241" y="15239"/>
                </a:moveTo>
                <a:lnTo>
                  <a:pt x="28908" y="8465"/>
                </a:lnTo>
                <a:lnTo>
                  <a:pt x="24574" y="3333"/>
                </a:lnTo>
                <a:lnTo>
                  <a:pt x="18811" y="345"/>
                </a:lnTo>
                <a:lnTo>
                  <a:pt x="12191" y="0"/>
                </a:lnTo>
                <a:lnTo>
                  <a:pt x="6536" y="2476"/>
                </a:lnTo>
                <a:lnTo>
                  <a:pt x="2381" y="7238"/>
                </a:lnTo>
                <a:lnTo>
                  <a:pt x="83" y="13715"/>
                </a:lnTo>
                <a:lnTo>
                  <a:pt x="0" y="21335"/>
                </a:lnTo>
                <a:lnTo>
                  <a:pt x="2762" y="28110"/>
                </a:lnTo>
                <a:lnTo>
                  <a:pt x="7238" y="33242"/>
                </a:lnTo>
                <a:lnTo>
                  <a:pt x="12858" y="36230"/>
                </a:lnTo>
                <a:lnTo>
                  <a:pt x="19050" y="36575"/>
                </a:lnTo>
                <a:lnTo>
                  <a:pt x="25134" y="34099"/>
                </a:lnTo>
                <a:lnTo>
                  <a:pt x="29432" y="29337"/>
                </a:lnTo>
                <a:lnTo>
                  <a:pt x="31587" y="22860"/>
                </a:lnTo>
                <a:lnTo>
                  <a:pt x="31241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08196" y="7756397"/>
            <a:ext cx="32384" cy="45085"/>
          </a:xfrm>
          <a:custGeom>
            <a:avLst/>
            <a:gdLst/>
            <a:ahLst/>
            <a:cxnLst/>
            <a:rect l="l" t="t" r="r" b="b"/>
            <a:pathLst>
              <a:path w="32385" h="45084">
                <a:moveTo>
                  <a:pt x="11787" y="0"/>
                </a:moveTo>
                <a:lnTo>
                  <a:pt x="6143" y="2857"/>
                </a:lnTo>
                <a:lnTo>
                  <a:pt x="2071" y="8572"/>
                </a:lnTo>
                <a:lnTo>
                  <a:pt x="0" y="16287"/>
                </a:lnTo>
                <a:lnTo>
                  <a:pt x="357" y="25145"/>
                </a:lnTo>
                <a:lnTo>
                  <a:pt x="3238" y="34028"/>
                </a:lnTo>
                <a:lnTo>
                  <a:pt x="7977" y="40767"/>
                </a:lnTo>
                <a:lnTo>
                  <a:pt x="13858" y="44648"/>
                </a:lnTo>
                <a:lnTo>
                  <a:pt x="20169" y="44957"/>
                </a:lnTo>
                <a:lnTo>
                  <a:pt x="25812" y="42100"/>
                </a:lnTo>
                <a:lnTo>
                  <a:pt x="29884" y="36385"/>
                </a:lnTo>
                <a:lnTo>
                  <a:pt x="31956" y="28670"/>
                </a:lnTo>
                <a:lnTo>
                  <a:pt x="31599" y="19812"/>
                </a:lnTo>
                <a:lnTo>
                  <a:pt x="28717" y="11358"/>
                </a:lnTo>
                <a:lnTo>
                  <a:pt x="23979" y="4762"/>
                </a:lnTo>
                <a:lnTo>
                  <a:pt x="18097" y="738"/>
                </a:lnTo>
                <a:lnTo>
                  <a:pt x="1178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08196" y="7756397"/>
            <a:ext cx="32384" cy="45085"/>
          </a:xfrm>
          <a:custGeom>
            <a:avLst/>
            <a:gdLst/>
            <a:ahLst/>
            <a:cxnLst/>
            <a:rect l="l" t="t" r="r" b="b"/>
            <a:pathLst>
              <a:path w="32385" h="45084">
                <a:moveTo>
                  <a:pt x="31599" y="19812"/>
                </a:moveTo>
                <a:lnTo>
                  <a:pt x="28717" y="11358"/>
                </a:lnTo>
                <a:lnTo>
                  <a:pt x="23979" y="4762"/>
                </a:lnTo>
                <a:lnTo>
                  <a:pt x="18097" y="738"/>
                </a:lnTo>
                <a:lnTo>
                  <a:pt x="11787" y="0"/>
                </a:lnTo>
                <a:lnTo>
                  <a:pt x="6143" y="2857"/>
                </a:lnTo>
                <a:lnTo>
                  <a:pt x="2071" y="8572"/>
                </a:lnTo>
                <a:lnTo>
                  <a:pt x="0" y="16287"/>
                </a:lnTo>
                <a:lnTo>
                  <a:pt x="357" y="25145"/>
                </a:lnTo>
                <a:lnTo>
                  <a:pt x="3238" y="34028"/>
                </a:lnTo>
                <a:lnTo>
                  <a:pt x="7977" y="40767"/>
                </a:lnTo>
                <a:lnTo>
                  <a:pt x="13858" y="44648"/>
                </a:lnTo>
                <a:lnTo>
                  <a:pt x="20169" y="44957"/>
                </a:lnTo>
                <a:lnTo>
                  <a:pt x="25812" y="42100"/>
                </a:lnTo>
                <a:lnTo>
                  <a:pt x="29884" y="36385"/>
                </a:lnTo>
                <a:lnTo>
                  <a:pt x="31956" y="28670"/>
                </a:lnTo>
                <a:lnTo>
                  <a:pt x="31599" y="1981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52850" y="7756397"/>
            <a:ext cx="34925" cy="39370"/>
          </a:xfrm>
          <a:custGeom>
            <a:avLst/>
            <a:gdLst/>
            <a:ahLst/>
            <a:cxnLst/>
            <a:rect l="l" t="t" r="r" b="b"/>
            <a:pathLst>
              <a:path w="34925" h="39370">
                <a:moveTo>
                  <a:pt x="34289" y="16001"/>
                </a:moveTo>
                <a:lnTo>
                  <a:pt x="31825" y="8786"/>
                </a:lnTo>
                <a:lnTo>
                  <a:pt x="27146" y="3428"/>
                </a:lnTo>
                <a:lnTo>
                  <a:pt x="20895" y="357"/>
                </a:lnTo>
                <a:lnTo>
                  <a:pt x="13715" y="0"/>
                </a:lnTo>
                <a:lnTo>
                  <a:pt x="7500" y="2714"/>
                </a:lnTo>
                <a:lnTo>
                  <a:pt x="2857" y="8000"/>
                </a:lnTo>
                <a:lnTo>
                  <a:pt x="214" y="15001"/>
                </a:lnTo>
                <a:lnTo>
                  <a:pt x="0" y="22859"/>
                </a:lnTo>
                <a:lnTo>
                  <a:pt x="2905" y="30075"/>
                </a:lnTo>
                <a:lnTo>
                  <a:pt x="7810" y="35432"/>
                </a:lnTo>
                <a:lnTo>
                  <a:pt x="14144" y="38504"/>
                </a:lnTo>
                <a:lnTo>
                  <a:pt x="21336" y="38862"/>
                </a:lnTo>
                <a:lnTo>
                  <a:pt x="27539" y="36254"/>
                </a:lnTo>
                <a:lnTo>
                  <a:pt x="32099" y="31146"/>
                </a:lnTo>
                <a:lnTo>
                  <a:pt x="34516" y="24181"/>
                </a:lnTo>
                <a:lnTo>
                  <a:pt x="34289" y="16001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41904" y="7756397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2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002" y="38028"/>
                </a:lnTo>
                <a:lnTo>
                  <a:pt x="29336" y="33718"/>
                </a:lnTo>
                <a:lnTo>
                  <a:pt x="32956" y="27408"/>
                </a:lnTo>
                <a:lnTo>
                  <a:pt x="34289" y="19812"/>
                </a:lnTo>
                <a:lnTo>
                  <a:pt x="32956" y="11894"/>
                </a:lnTo>
                <a:lnTo>
                  <a:pt x="29337" y="5619"/>
                </a:lnTo>
                <a:lnTo>
                  <a:pt x="24003" y="1488"/>
                </a:lnTo>
                <a:lnTo>
                  <a:pt x="17525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41904" y="7756397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2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002" y="38028"/>
                </a:lnTo>
                <a:lnTo>
                  <a:pt x="29336" y="33718"/>
                </a:lnTo>
                <a:lnTo>
                  <a:pt x="32956" y="27408"/>
                </a:lnTo>
                <a:lnTo>
                  <a:pt x="34289" y="19812"/>
                </a:lnTo>
                <a:lnTo>
                  <a:pt x="32956" y="11894"/>
                </a:lnTo>
                <a:lnTo>
                  <a:pt x="29337" y="5619"/>
                </a:lnTo>
                <a:lnTo>
                  <a:pt x="24003" y="1488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196083" y="5441695"/>
            <a:ext cx="3655060" cy="222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Harder 1-dimensional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dataset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450">
              <a:latin typeface="Times New Roman"/>
              <a:cs typeface="Times New Roman"/>
            </a:endParaRPr>
          </a:p>
          <a:p>
            <a:pPr marL="2440305" marR="5080" indent="-171450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That’s wiped the  smirk off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SVM’s  face.</a:t>
            </a:r>
            <a:endParaRPr sz="1400">
              <a:latin typeface="Tahoma"/>
              <a:cs typeface="Tahoma"/>
            </a:endParaRPr>
          </a:p>
          <a:p>
            <a:pPr marL="2440305" marR="314960" indent="-171450">
              <a:lnSpc>
                <a:spcPct val="100000"/>
              </a:lnSpc>
              <a:spcBef>
                <a:spcPts val="850"/>
              </a:spcBef>
            </a:pPr>
            <a:r>
              <a:rPr dirty="0" sz="1400" spc="-5">
                <a:latin typeface="Tahoma"/>
                <a:cs typeface="Tahoma"/>
              </a:rPr>
              <a:t>What can be  done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about  this?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46832" y="7931506"/>
            <a:ext cx="214629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 spc="-35" i="1">
                <a:latin typeface="Tahoma"/>
                <a:cs typeface="Tahoma"/>
              </a:rPr>
              <a:t>x=0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2750" y="1732788"/>
            <a:ext cx="6985" cy="2083435"/>
          </a:xfrm>
          <a:custGeom>
            <a:avLst/>
            <a:gdLst/>
            <a:ahLst/>
            <a:cxnLst/>
            <a:rect l="l" t="t" r="r" b="b"/>
            <a:pathLst>
              <a:path w="6985" h="2083435">
                <a:moveTo>
                  <a:pt x="6857" y="0"/>
                </a:moveTo>
                <a:lnTo>
                  <a:pt x="0" y="2083307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86000" y="3697985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73958" y="3419855"/>
            <a:ext cx="35560" cy="37465"/>
          </a:xfrm>
          <a:custGeom>
            <a:avLst/>
            <a:gdLst/>
            <a:ahLst/>
            <a:cxnLst/>
            <a:rect l="l" t="t" r="r" b="b"/>
            <a:pathLst>
              <a:path w="35560" h="37464">
                <a:moveTo>
                  <a:pt x="17525" y="0"/>
                </a:moveTo>
                <a:lnTo>
                  <a:pt x="10929" y="1476"/>
                </a:lnTo>
                <a:lnTo>
                  <a:pt x="5333" y="5524"/>
                </a:lnTo>
                <a:lnTo>
                  <a:pt x="1452" y="11572"/>
                </a:lnTo>
                <a:lnTo>
                  <a:pt x="0" y="19050"/>
                </a:lnTo>
                <a:lnTo>
                  <a:pt x="0" y="28955"/>
                </a:lnTo>
                <a:lnTo>
                  <a:pt x="8381" y="37338"/>
                </a:lnTo>
                <a:lnTo>
                  <a:pt x="17525" y="37338"/>
                </a:lnTo>
                <a:lnTo>
                  <a:pt x="27431" y="37338"/>
                </a:lnTo>
                <a:lnTo>
                  <a:pt x="35051" y="28955"/>
                </a:lnTo>
                <a:lnTo>
                  <a:pt x="35051" y="19050"/>
                </a:lnTo>
                <a:lnTo>
                  <a:pt x="33706" y="11572"/>
                </a:lnTo>
                <a:lnTo>
                  <a:pt x="30003" y="5524"/>
                </a:lnTo>
                <a:lnTo>
                  <a:pt x="24443" y="1476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63545" y="3490721"/>
            <a:ext cx="35560" cy="37465"/>
          </a:xfrm>
          <a:custGeom>
            <a:avLst/>
            <a:gdLst/>
            <a:ahLst/>
            <a:cxnLst/>
            <a:rect l="l" t="t" r="r" b="b"/>
            <a:pathLst>
              <a:path w="35560" h="37464">
                <a:moveTo>
                  <a:pt x="27431" y="0"/>
                </a:moveTo>
                <a:lnTo>
                  <a:pt x="8381" y="0"/>
                </a:lnTo>
                <a:lnTo>
                  <a:pt x="0" y="8381"/>
                </a:lnTo>
                <a:lnTo>
                  <a:pt x="0" y="18287"/>
                </a:lnTo>
                <a:lnTo>
                  <a:pt x="1452" y="25765"/>
                </a:lnTo>
                <a:lnTo>
                  <a:pt x="5333" y="31813"/>
                </a:lnTo>
                <a:lnTo>
                  <a:pt x="10929" y="35861"/>
                </a:lnTo>
                <a:lnTo>
                  <a:pt x="17526" y="37337"/>
                </a:lnTo>
                <a:lnTo>
                  <a:pt x="24443" y="35861"/>
                </a:lnTo>
                <a:lnTo>
                  <a:pt x="30003" y="31813"/>
                </a:lnTo>
                <a:lnTo>
                  <a:pt x="33706" y="25765"/>
                </a:lnTo>
                <a:lnTo>
                  <a:pt x="35052" y="18287"/>
                </a:lnTo>
                <a:lnTo>
                  <a:pt x="35052" y="8381"/>
                </a:lnTo>
                <a:lnTo>
                  <a:pt x="2743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63545" y="3490721"/>
            <a:ext cx="35560" cy="37465"/>
          </a:xfrm>
          <a:custGeom>
            <a:avLst/>
            <a:gdLst/>
            <a:ahLst/>
            <a:cxnLst/>
            <a:rect l="l" t="t" r="r" b="b"/>
            <a:pathLst>
              <a:path w="35560" h="37464">
                <a:moveTo>
                  <a:pt x="17526" y="0"/>
                </a:moveTo>
                <a:lnTo>
                  <a:pt x="8381" y="0"/>
                </a:lnTo>
                <a:lnTo>
                  <a:pt x="0" y="8381"/>
                </a:lnTo>
                <a:lnTo>
                  <a:pt x="0" y="18287"/>
                </a:lnTo>
                <a:lnTo>
                  <a:pt x="1452" y="25765"/>
                </a:lnTo>
                <a:lnTo>
                  <a:pt x="5333" y="31813"/>
                </a:lnTo>
                <a:lnTo>
                  <a:pt x="10929" y="35861"/>
                </a:lnTo>
                <a:lnTo>
                  <a:pt x="17526" y="37337"/>
                </a:lnTo>
                <a:lnTo>
                  <a:pt x="24443" y="35861"/>
                </a:lnTo>
                <a:lnTo>
                  <a:pt x="30003" y="31813"/>
                </a:lnTo>
                <a:lnTo>
                  <a:pt x="33706" y="25765"/>
                </a:lnTo>
                <a:lnTo>
                  <a:pt x="35052" y="18287"/>
                </a:lnTo>
                <a:lnTo>
                  <a:pt x="35052" y="8381"/>
                </a:lnTo>
                <a:lnTo>
                  <a:pt x="27431" y="0"/>
                </a:lnTo>
                <a:lnTo>
                  <a:pt x="17526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31564" y="2283714"/>
            <a:ext cx="35560" cy="40005"/>
          </a:xfrm>
          <a:custGeom>
            <a:avLst/>
            <a:gdLst/>
            <a:ahLst/>
            <a:cxnLst/>
            <a:rect l="l" t="t" r="r" b="b"/>
            <a:pathLst>
              <a:path w="35560" h="40005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1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122" y="38028"/>
                </a:lnTo>
                <a:lnTo>
                  <a:pt x="29718" y="33718"/>
                </a:lnTo>
                <a:lnTo>
                  <a:pt x="33599" y="27408"/>
                </a:lnTo>
                <a:lnTo>
                  <a:pt x="35051" y="19811"/>
                </a:lnTo>
                <a:lnTo>
                  <a:pt x="33599" y="11894"/>
                </a:lnTo>
                <a:lnTo>
                  <a:pt x="29717" y="5619"/>
                </a:lnTo>
                <a:lnTo>
                  <a:pt x="24122" y="1488"/>
                </a:lnTo>
                <a:lnTo>
                  <a:pt x="17525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31564" y="2283714"/>
            <a:ext cx="35560" cy="40005"/>
          </a:xfrm>
          <a:custGeom>
            <a:avLst/>
            <a:gdLst/>
            <a:ahLst/>
            <a:cxnLst/>
            <a:rect l="l" t="t" r="r" b="b"/>
            <a:pathLst>
              <a:path w="35560" h="40005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1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122" y="38028"/>
                </a:lnTo>
                <a:lnTo>
                  <a:pt x="29718" y="33718"/>
                </a:lnTo>
                <a:lnTo>
                  <a:pt x="33599" y="27408"/>
                </a:lnTo>
                <a:lnTo>
                  <a:pt x="35051" y="19811"/>
                </a:lnTo>
                <a:lnTo>
                  <a:pt x="33599" y="11894"/>
                </a:lnTo>
                <a:lnTo>
                  <a:pt x="29717" y="5619"/>
                </a:lnTo>
                <a:lnTo>
                  <a:pt x="24122" y="1488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89155" y="1632942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30">
                <a:moveTo>
                  <a:pt x="18466" y="0"/>
                </a:moveTo>
                <a:lnTo>
                  <a:pt x="11572" y="785"/>
                </a:lnTo>
                <a:lnTo>
                  <a:pt x="5619" y="4250"/>
                </a:lnTo>
                <a:lnTo>
                  <a:pt x="1666" y="9644"/>
                </a:lnTo>
                <a:lnTo>
                  <a:pt x="0" y="16323"/>
                </a:lnTo>
                <a:lnTo>
                  <a:pt x="904" y="23645"/>
                </a:lnTo>
                <a:lnTo>
                  <a:pt x="4798" y="30158"/>
                </a:lnTo>
                <a:lnTo>
                  <a:pt x="10334" y="34599"/>
                </a:lnTo>
                <a:lnTo>
                  <a:pt x="16871" y="36611"/>
                </a:lnTo>
                <a:lnTo>
                  <a:pt x="23764" y="35837"/>
                </a:lnTo>
                <a:lnTo>
                  <a:pt x="29718" y="32254"/>
                </a:lnTo>
                <a:lnTo>
                  <a:pt x="33670" y="26598"/>
                </a:lnTo>
                <a:lnTo>
                  <a:pt x="35337" y="19657"/>
                </a:lnTo>
                <a:lnTo>
                  <a:pt x="34432" y="12215"/>
                </a:lnTo>
                <a:lnTo>
                  <a:pt x="30539" y="6143"/>
                </a:lnTo>
                <a:lnTo>
                  <a:pt x="25003" y="1928"/>
                </a:lnTo>
                <a:lnTo>
                  <a:pt x="18466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89155" y="1632942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30">
                <a:moveTo>
                  <a:pt x="11572" y="785"/>
                </a:moveTo>
                <a:lnTo>
                  <a:pt x="5619" y="4250"/>
                </a:lnTo>
                <a:lnTo>
                  <a:pt x="1666" y="9644"/>
                </a:lnTo>
                <a:lnTo>
                  <a:pt x="0" y="16323"/>
                </a:lnTo>
                <a:lnTo>
                  <a:pt x="904" y="23645"/>
                </a:lnTo>
                <a:lnTo>
                  <a:pt x="4798" y="30158"/>
                </a:lnTo>
                <a:lnTo>
                  <a:pt x="10334" y="34599"/>
                </a:lnTo>
                <a:lnTo>
                  <a:pt x="16871" y="36611"/>
                </a:lnTo>
                <a:lnTo>
                  <a:pt x="23764" y="35837"/>
                </a:lnTo>
                <a:lnTo>
                  <a:pt x="29718" y="32254"/>
                </a:lnTo>
                <a:lnTo>
                  <a:pt x="33670" y="26598"/>
                </a:lnTo>
                <a:lnTo>
                  <a:pt x="35337" y="19657"/>
                </a:lnTo>
                <a:lnTo>
                  <a:pt x="34432" y="12215"/>
                </a:lnTo>
                <a:lnTo>
                  <a:pt x="30539" y="6143"/>
                </a:lnTo>
                <a:lnTo>
                  <a:pt x="25003" y="1928"/>
                </a:lnTo>
                <a:lnTo>
                  <a:pt x="18466" y="0"/>
                </a:lnTo>
                <a:lnTo>
                  <a:pt x="11572" y="7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91383" y="3614165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20574" y="0"/>
                </a:moveTo>
                <a:lnTo>
                  <a:pt x="13394" y="357"/>
                </a:lnTo>
                <a:lnTo>
                  <a:pt x="7143" y="3428"/>
                </a:lnTo>
                <a:lnTo>
                  <a:pt x="2464" y="8786"/>
                </a:lnTo>
                <a:lnTo>
                  <a:pt x="0" y="16001"/>
                </a:lnTo>
                <a:lnTo>
                  <a:pt x="666" y="23181"/>
                </a:lnTo>
                <a:lnTo>
                  <a:pt x="3619" y="29432"/>
                </a:lnTo>
                <a:lnTo>
                  <a:pt x="8572" y="34111"/>
                </a:lnTo>
                <a:lnTo>
                  <a:pt x="15240" y="36575"/>
                </a:lnTo>
                <a:lnTo>
                  <a:pt x="21978" y="36111"/>
                </a:lnTo>
                <a:lnTo>
                  <a:pt x="28003" y="32861"/>
                </a:lnTo>
                <a:lnTo>
                  <a:pt x="32599" y="27467"/>
                </a:lnTo>
                <a:lnTo>
                  <a:pt x="35052" y="20574"/>
                </a:lnTo>
                <a:lnTo>
                  <a:pt x="34718" y="13287"/>
                </a:lnTo>
                <a:lnTo>
                  <a:pt x="31813" y="6858"/>
                </a:lnTo>
                <a:lnTo>
                  <a:pt x="26908" y="2143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91383" y="3614165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35052" y="20574"/>
                </a:moveTo>
                <a:lnTo>
                  <a:pt x="34718" y="13287"/>
                </a:lnTo>
                <a:lnTo>
                  <a:pt x="31813" y="6858"/>
                </a:lnTo>
                <a:lnTo>
                  <a:pt x="26908" y="2143"/>
                </a:lnTo>
                <a:lnTo>
                  <a:pt x="20574" y="0"/>
                </a:lnTo>
                <a:lnTo>
                  <a:pt x="13394" y="357"/>
                </a:lnTo>
                <a:lnTo>
                  <a:pt x="7143" y="3428"/>
                </a:lnTo>
                <a:lnTo>
                  <a:pt x="2464" y="8786"/>
                </a:lnTo>
                <a:lnTo>
                  <a:pt x="0" y="16001"/>
                </a:lnTo>
                <a:lnTo>
                  <a:pt x="666" y="23181"/>
                </a:lnTo>
                <a:lnTo>
                  <a:pt x="3619" y="29432"/>
                </a:lnTo>
                <a:lnTo>
                  <a:pt x="8572" y="34111"/>
                </a:lnTo>
                <a:lnTo>
                  <a:pt x="15240" y="36575"/>
                </a:lnTo>
                <a:lnTo>
                  <a:pt x="21978" y="36111"/>
                </a:lnTo>
                <a:lnTo>
                  <a:pt x="28003" y="32861"/>
                </a:lnTo>
                <a:lnTo>
                  <a:pt x="32599" y="27467"/>
                </a:lnTo>
                <a:lnTo>
                  <a:pt x="35052" y="2057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64112" y="3251453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29">
                <a:moveTo>
                  <a:pt x="31587" y="15240"/>
                </a:moveTo>
                <a:lnTo>
                  <a:pt x="28825" y="8465"/>
                </a:lnTo>
                <a:lnTo>
                  <a:pt x="24348" y="3333"/>
                </a:lnTo>
                <a:lnTo>
                  <a:pt x="18728" y="345"/>
                </a:lnTo>
                <a:lnTo>
                  <a:pt x="12537" y="0"/>
                </a:lnTo>
                <a:lnTo>
                  <a:pt x="6453" y="2476"/>
                </a:lnTo>
                <a:lnTo>
                  <a:pt x="2155" y="7239"/>
                </a:lnTo>
                <a:lnTo>
                  <a:pt x="0" y="13716"/>
                </a:lnTo>
                <a:lnTo>
                  <a:pt x="345" y="21336"/>
                </a:lnTo>
                <a:lnTo>
                  <a:pt x="2678" y="28110"/>
                </a:lnTo>
                <a:lnTo>
                  <a:pt x="7012" y="33242"/>
                </a:lnTo>
                <a:lnTo>
                  <a:pt x="12775" y="36230"/>
                </a:lnTo>
                <a:lnTo>
                  <a:pt x="19395" y="36575"/>
                </a:lnTo>
                <a:lnTo>
                  <a:pt x="25050" y="33992"/>
                </a:lnTo>
                <a:lnTo>
                  <a:pt x="29206" y="29051"/>
                </a:lnTo>
                <a:lnTo>
                  <a:pt x="31503" y="22538"/>
                </a:lnTo>
                <a:lnTo>
                  <a:pt x="31587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55303" y="2688335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30">
                <a:moveTo>
                  <a:pt x="12430" y="0"/>
                </a:moveTo>
                <a:lnTo>
                  <a:pt x="6667" y="2583"/>
                </a:lnTo>
                <a:lnTo>
                  <a:pt x="2333" y="7524"/>
                </a:lnTo>
                <a:lnTo>
                  <a:pt x="0" y="14037"/>
                </a:lnTo>
                <a:lnTo>
                  <a:pt x="238" y="21336"/>
                </a:lnTo>
                <a:lnTo>
                  <a:pt x="2678" y="28110"/>
                </a:lnTo>
                <a:lnTo>
                  <a:pt x="7191" y="33242"/>
                </a:lnTo>
                <a:lnTo>
                  <a:pt x="12989" y="36230"/>
                </a:lnTo>
                <a:lnTo>
                  <a:pt x="19288" y="36575"/>
                </a:lnTo>
                <a:lnTo>
                  <a:pt x="24943" y="34099"/>
                </a:lnTo>
                <a:lnTo>
                  <a:pt x="29098" y="29337"/>
                </a:lnTo>
                <a:lnTo>
                  <a:pt x="31396" y="22860"/>
                </a:lnTo>
                <a:lnTo>
                  <a:pt x="31480" y="15240"/>
                </a:lnTo>
                <a:lnTo>
                  <a:pt x="28717" y="8465"/>
                </a:lnTo>
                <a:lnTo>
                  <a:pt x="24241" y="3333"/>
                </a:lnTo>
                <a:lnTo>
                  <a:pt x="18621" y="345"/>
                </a:lnTo>
                <a:lnTo>
                  <a:pt x="12430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55303" y="2688335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30">
                <a:moveTo>
                  <a:pt x="31480" y="15240"/>
                </a:moveTo>
                <a:lnTo>
                  <a:pt x="28717" y="8465"/>
                </a:lnTo>
                <a:lnTo>
                  <a:pt x="24241" y="3333"/>
                </a:lnTo>
                <a:lnTo>
                  <a:pt x="18621" y="345"/>
                </a:lnTo>
                <a:lnTo>
                  <a:pt x="12430" y="0"/>
                </a:lnTo>
                <a:lnTo>
                  <a:pt x="6667" y="2583"/>
                </a:lnTo>
                <a:lnTo>
                  <a:pt x="2333" y="7524"/>
                </a:lnTo>
                <a:lnTo>
                  <a:pt x="0" y="14037"/>
                </a:lnTo>
                <a:lnTo>
                  <a:pt x="238" y="21336"/>
                </a:lnTo>
                <a:lnTo>
                  <a:pt x="2678" y="28110"/>
                </a:lnTo>
                <a:lnTo>
                  <a:pt x="7191" y="33242"/>
                </a:lnTo>
                <a:lnTo>
                  <a:pt x="12989" y="36230"/>
                </a:lnTo>
                <a:lnTo>
                  <a:pt x="19288" y="36575"/>
                </a:lnTo>
                <a:lnTo>
                  <a:pt x="24943" y="34099"/>
                </a:lnTo>
                <a:lnTo>
                  <a:pt x="29098" y="29337"/>
                </a:lnTo>
                <a:lnTo>
                  <a:pt x="31396" y="22860"/>
                </a:lnTo>
                <a:lnTo>
                  <a:pt x="31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77716" y="3643121"/>
            <a:ext cx="32384" cy="45720"/>
          </a:xfrm>
          <a:custGeom>
            <a:avLst/>
            <a:gdLst/>
            <a:ahLst/>
            <a:cxnLst/>
            <a:rect l="l" t="t" r="r" b="b"/>
            <a:pathLst>
              <a:path w="32385" h="45720">
                <a:moveTo>
                  <a:pt x="11787" y="0"/>
                </a:moveTo>
                <a:lnTo>
                  <a:pt x="6143" y="2869"/>
                </a:lnTo>
                <a:lnTo>
                  <a:pt x="2071" y="8667"/>
                </a:lnTo>
                <a:lnTo>
                  <a:pt x="0" y="16609"/>
                </a:lnTo>
                <a:lnTo>
                  <a:pt x="357" y="25907"/>
                </a:lnTo>
                <a:lnTo>
                  <a:pt x="3238" y="34361"/>
                </a:lnTo>
                <a:lnTo>
                  <a:pt x="7977" y="40957"/>
                </a:lnTo>
                <a:lnTo>
                  <a:pt x="13858" y="44981"/>
                </a:lnTo>
                <a:lnTo>
                  <a:pt x="20169" y="45719"/>
                </a:lnTo>
                <a:lnTo>
                  <a:pt x="26134" y="42850"/>
                </a:lnTo>
                <a:lnTo>
                  <a:pt x="30170" y="37052"/>
                </a:lnTo>
                <a:lnTo>
                  <a:pt x="32063" y="29110"/>
                </a:lnTo>
                <a:lnTo>
                  <a:pt x="31599" y="19812"/>
                </a:lnTo>
                <a:lnTo>
                  <a:pt x="28825" y="11358"/>
                </a:lnTo>
                <a:lnTo>
                  <a:pt x="24264" y="4762"/>
                </a:lnTo>
                <a:lnTo>
                  <a:pt x="18418" y="738"/>
                </a:lnTo>
                <a:lnTo>
                  <a:pt x="1178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77716" y="3643121"/>
            <a:ext cx="32384" cy="45720"/>
          </a:xfrm>
          <a:custGeom>
            <a:avLst/>
            <a:gdLst/>
            <a:ahLst/>
            <a:cxnLst/>
            <a:rect l="l" t="t" r="r" b="b"/>
            <a:pathLst>
              <a:path w="32385" h="45720">
                <a:moveTo>
                  <a:pt x="31599" y="19812"/>
                </a:moveTo>
                <a:lnTo>
                  <a:pt x="28825" y="11358"/>
                </a:lnTo>
                <a:lnTo>
                  <a:pt x="24264" y="4762"/>
                </a:lnTo>
                <a:lnTo>
                  <a:pt x="18418" y="738"/>
                </a:lnTo>
                <a:lnTo>
                  <a:pt x="11787" y="0"/>
                </a:lnTo>
                <a:lnTo>
                  <a:pt x="6143" y="2869"/>
                </a:lnTo>
                <a:lnTo>
                  <a:pt x="2071" y="8667"/>
                </a:lnTo>
                <a:lnTo>
                  <a:pt x="0" y="16609"/>
                </a:lnTo>
                <a:lnTo>
                  <a:pt x="357" y="25907"/>
                </a:lnTo>
                <a:lnTo>
                  <a:pt x="3238" y="34361"/>
                </a:lnTo>
                <a:lnTo>
                  <a:pt x="7977" y="40957"/>
                </a:lnTo>
                <a:lnTo>
                  <a:pt x="13858" y="44981"/>
                </a:lnTo>
                <a:lnTo>
                  <a:pt x="20169" y="45719"/>
                </a:lnTo>
                <a:lnTo>
                  <a:pt x="26134" y="42850"/>
                </a:lnTo>
                <a:lnTo>
                  <a:pt x="30170" y="37052"/>
                </a:lnTo>
                <a:lnTo>
                  <a:pt x="32063" y="29110"/>
                </a:lnTo>
                <a:lnTo>
                  <a:pt x="31599" y="1981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58719" y="3145535"/>
            <a:ext cx="34925" cy="39370"/>
          </a:xfrm>
          <a:custGeom>
            <a:avLst/>
            <a:gdLst/>
            <a:ahLst/>
            <a:cxnLst/>
            <a:rect l="l" t="t" r="r" b="b"/>
            <a:pathLst>
              <a:path w="34925" h="39369">
                <a:moveTo>
                  <a:pt x="34516" y="16764"/>
                </a:moveTo>
                <a:lnTo>
                  <a:pt x="31611" y="9429"/>
                </a:lnTo>
                <a:lnTo>
                  <a:pt x="26705" y="3810"/>
                </a:lnTo>
                <a:lnTo>
                  <a:pt x="20371" y="476"/>
                </a:lnTo>
                <a:lnTo>
                  <a:pt x="13180" y="0"/>
                </a:lnTo>
                <a:lnTo>
                  <a:pt x="6977" y="2714"/>
                </a:lnTo>
                <a:lnTo>
                  <a:pt x="2416" y="8000"/>
                </a:lnTo>
                <a:lnTo>
                  <a:pt x="0" y="15001"/>
                </a:lnTo>
                <a:lnTo>
                  <a:pt x="226" y="22860"/>
                </a:lnTo>
                <a:lnTo>
                  <a:pt x="2690" y="30182"/>
                </a:lnTo>
                <a:lnTo>
                  <a:pt x="7369" y="35718"/>
                </a:lnTo>
                <a:lnTo>
                  <a:pt x="13620" y="38826"/>
                </a:lnTo>
                <a:lnTo>
                  <a:pt x="20800" y="38862"/>
                </a:lnTo>
                <a:lnTo>
                  <a:pt x="27015" y="36266"/>
                </a:lnTo>
                <a:lnTo>
                  <a:pt x="31658" y="31242"/>
                </a:lnTo>
                <a:lnTo>
                  <a:pt x="34301" y="24503"/>
                </a:lnTo>
                <a:lnTo>
                  <a:pt x="34516" y="1676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48000" y="3631691"/>
            <a:ext cx="35560" cy="40005"/>
          </a:xfrm>
          <a:custGeom>
            <a:avLst/>
            <a:gdLst/>
            <a:ahLst/>
            <a:cxnLst/>
            <a:rect l="l" t="t" r="r" b="b"/>
            <a:pathLst>
              <a:path w="35560" h="40004">
                <a:moveTo>
                  <a:pt x="17525" y="0"/>
                </a:moveTo>
                <a:lnTo>
                  <a:pt x="10608" y="1595"/>
                </a:lnTo>
                <a:lnTo>
                  <a:pt x="5048" y="5905"/>
                </a:lnTo>
                <a:lnTo>
                  <a:pt x="1345" y="12215"/>
                </a:lnTo>
                <a:lnTo>
                  <a:pt x="0" y="19812"/>
                </a:lnTo>
                <a:lnTo>
                  <a:pt x="1345" y="27729"/>
                </a:lnTo>
                <a:lnTo>
                  <a:pt x="5048" y="34004"/>
                </a:lnTo>
                <a:lnTo>
                  <a:pt x="10608" y="38135"/>
                </a:lnTo>
                <a:lnTo>
                  <a:pt x="17525" y="39624"/>
                </a:lnTo>
                <a:lnTo>
                  <a:pt x="24443" y="38135"/>
                </a:lnTo>
                <a:lnTo>
                  <a:pt x="30003" y="34004"/>
                </a:lnTo>
                <a:lnTo>
                  <a:pt x="33706" y="27729"/>
                </a:lnTo>
                <a:lnTo>
                  <a:pt x="35051" y="19812"/>
                </a:lnTo>
                <a:lnTo>
                  <a:pt x="33706" y="12215"/>
                </a:lnTo>
                <a:lnTo>
                  <a:pt x="30003" y="5905"/>
                </a:lnTo>
                <a:lnTo>
                  <a:pt x="24443" y="1595"/>
                </a:lnTo>
                <a:lnTo>
                  <a:pt x="17525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48000" y="3631691"/>
            <a:ext cx="35560" cy="40005"/>
          </a:xfrm>
          <a:custGeom>
            <a:avLst/>
            <a:gdLst/>
            <a:ahLst/>
            <a:cxnLst/>
            <a:rect l="l" t="t" r="r" b="b"/>
            <a:pathLst>
              <a:path w="35560" h="40004">
                <a:moveTo>
                  <a:pt x="17525" y="0"/>
                </a:moveTo>
                <a:lnTo>
                  <a:pt x="10608" y="1595"/>
                </a:lnTo>
                <a:lnTo>
                  <a:pt x="5048" y="5905"/>
                </a:lnTo>
                <a:lnTo>
                  <a:pt x="1345" y="12215"/>
                </a:lnTo>
                <a:lnTo>
                  <a:pt x="0" y="19812"/>
                </a:lnTo>
                <a:lnTo>
                  <a:pt x="1345" y="27729"/>
                </a:lnTo>
                <a:lnTo>
                  <a:pt x="5048" y="34004"/>
                </a:lnTo>
                <a:lnTo>
                  <a:pt x="10608" y="38135"/>
                </a:lnTo>
                <a:lnTo>
                  <a:pt x="17525" y="39624"/>
                </a:lnTo>
                <a:lnTo>
                  <a:pt x="24443" y="38135"/>
                </a:lnTo>
                <a:lnTo>
                  <a:pt x="30003" y="34004"/>
                </a:lnTo>
                <a:lnTo>
                  <a:pt x="33706" y="27729"/>
                </a:lnTo>
                <a:lnTo>
                  <a:pt x="35051" y="19812"/>
                </a:lnTo>
                <a:lnTo>
                  <a:pt x="33706" y="12215"/>
                </a:lnTo>
                <a:lnTo>
                  <a:pt x="30003" y="5905"/>
                </a:lnTo>
                <a:lnTo>
                  <a:pt x="24443" y="1595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196083" y="1162695"/>
            <a:ext cx="3762375" cy="231775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94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Harder 1-dimensional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dataset</a:t>
            </a:r>
            <a:endParaRPr sz="2000">
              <a:latin typeface="Tahoma"/>
              <a:cs typeface="Tahoma"/>
            </a:endParaRPr>
          </a:p>
          <a:p>
            <a:pPr marL="2452370" marR="5080" indent="-171450">
              <a:lnSpc>
                <a:spcPct val="100000"/>
              </a:lnSpc>
              <a:spcBef>
                <a:spcPts val="560"/>
              </a:spcBef>
            </a:pPr>
            <a:r>
              <a:rPr dirty="0" sz="1400" spc="-5">
                <a:latin typeface="Tahoma"/>
                <a:cs typeface="Tahoma"/>
              </a:rPr>
              <a:t>Remember how  permitting non-  linear basis  functions made  linear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regression  so much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nicer?</a:t>
            </a:r>
            <a:endParaRPr sz="1400">
              <a:latin typeface="Tahoma"/>
              <a:cs typeface="Tahoma"/>
            </a:endParaRPr>
          </a:p>
          <a:p>
            <a:pPr marL="2452370" marR="95885" indent="-171450">
              <a:lnSpc>
                <a:spcPct val="100000"/>
              </a:lnSpc>
              <a:spcBef>
                <a:spcPts val="850"/>
              </a:spcBef>
            </a:pPr>
            <a:r>
              <a:rPr dirty="0" sz="1400" spc="-5">
                <a:latin typeface="Tahoma"/>
                <a:cs typeface="Tahoma"/>
              </a:rPr>
              <a:t>Let’s permit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them  here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too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0220" y="3753313"/>
            <a:ext cx="4210685" cy="8407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086485">
              <a:lnSpc>
                <a:spcPct val="100000"/>
              </a:lnSpc>
              <a:spcBef>
                <a:spcPts val="110"/>
              </a:spcBef>
              <a:tabLst>
                <a:tab pos="3061335" algn="l"/>
                <a:tab pos="3561079" algn="l"/>
                <a:tab pos="3843020" algn="l"/>
              </a:tabLst>
            </a:pPr>
            <a:r>
              <a:rPr dirty="0" baseline="2923" sz="1425" spc="-52" i="1">
                <a:latin typeface="Tahoma"/>
                <a:cs typeface="Tahoma"/>
              </a:rPr>
              <a:t>x=0	</a:t>
            </a:r>
            <a:r>
              <a:rPr dirty="0" sz="1000" spc="5" i="1">
                <a:latin typeface="Times New Roman"/>
                <a:cs typeface="Times New Roman"/>
              </a:rPr>
              <a:t>k	k	k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04292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1496" y="3605838"/>
            <a:ext cx="113538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281940" algn="l"/>
              </a:tabLst>
            </a:pPr>
            <a:r>
              <a:rPr dirty="0" sz="1700" spc="15" b="1">
                <a:latin typeface="Times New Roman"/>
                <a:cs typeface="Times New Roman"/>
              </a:rPr>
              <a:t>z	</a:t>
            </a:r>
            <a:r>
              <a:rPr dirty="0" sz="1700" spc="15">
                <a:latin typeface="Symbol"/>
                <a:cs typeface="Symbol"/>
              </a:rPr>
              <a:t>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70">
                <a:latin typeface="Times New Roman"/>
                <a:cs typeface="Times New Roman"/>
              </a:rPr>
              <a:t>(</a:t>
            </a:r>
            <a:r>
              <a:rPr dirty="0" sz="1700" spc="70" i="1">
                <a:latin typeface="Times New Roman"/>
                <a:cs typeface="Times New Roman"/>
              </a:rPr>
              <a:t>x </a:t>
            </a:r>
            <a:r>
              <a:rPr dirty="0" sz="1700" spc="5">
                <a:latin typeface="Times New Roman"/>
                <a:cs typeface="Times New Roman"/>
              </a:rPr>
              <a:t>, </a:t>
            </a:r>
            <a:r>
              <a:rPr dirty="0" sz="1700" spc="65" i="1">
                <a:latin typeface="Times New Roman"/>
                <a:cs typeface="Times New Roman"/>
              </a:rPr>
              <a:t>x</a:t>
            </a:r>
            <a:r>
              <a:rPr dirty="0" baseline="41666" sz="1500" spc="97">
                <a:latin typeface="Times New Roman"/>
                <a:cs typeface="Times New Roman"/>
              </a:rPr>
              <a:t>2</a:t>
            </a:r>
            <a:r>
              <a:rPr dirty="0" baseline="41666" sz="1500" spc="-157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52750" y="5910071"/>
            <a:ext cx="6985" cy="2083435"/>
          </a:xfrm>
          <a:custGeom>
            <a:avLst/>
            <a:gdLst/>
            <a:ahLst/>
            <a:cxnLst/>
            <a:rect l="l" t="t" r="r" b="b"/>
            <a:pathLst>
              <a:path w="6985" h="2083434">
                <a:moveTo>
                  <a:pt x="6857" y="0"/>
                </a:moveTo>
                <a:lnTo>
                  <a:pt x="0" y="2083308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86000" y="7875269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73958" y="7597140"/>
            <a:ext cx="35560" cy="37465"/>
          </a:xfrm>
          <a:custGeom>
            <a:avLst/>
            <a:gdLst/>
            <a:ahLst/>
            <a:cxnLst/>
            <a:rect l="l" t="t" r="r" b="b"/>
            <a:pathLst>
              <a:path w="35560" h="37465">
                <a:moveTo>
                  <a:pt x="17525" y="0"/>
                </a:moveTo>
                <a:lnTo>
                  <a:pt x="10929" y="1476"/>
                </a:lnTo>
                <a:lnTo>
                  <a:pt x="5333" y="5524"/>
                </a:lnTo>
                <a:lnTo>
                  <a:pt x="1452" y="11572"/>
                </a:lnTo>
                <a:lnTo>
                  <a:pt x="0" y="19049"/>
                </a:lnTo>
                <a:lnTo>
                  <a:pt x="0" y="28955"/>
                </a:lnTo>
                <a:lnTo>
                  <a:pt x="8381" y="37337"/>
                </a:lnTo>
                <a:lnTo>
                  <a:pt x="17525" y="37337"/>
                </a:lnTo>
                <a:lnTo>
                  <a:pt x="27431" y="37337"/>
                </a:lnTo>
                <a:lnTo>
                  <a:pt x="35051" y="28955"/>
                </a:lnTo>
                <a:lnTo>
                  <a:pt x="35051" y="19049"/>
                </a:lnTo>
                <a:lnTo>
                  <a:pt x="33706" y="11572"/>
                </a:lnTo>
                <a:lnTo>
                  <a:pt x="30003" y="5524"/>
                </a:lnTo>
                <a:lnTo>
                  <a:pt x="24443" y="1476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63545" y="7668006"/>
            <a:ext cx="35560" cy="37465"/>
          </a:xfrm>
          <a:custGeom>
            <a:avLst/>
            <a:gdLst/>
            <a:ahLst/>
            <a:cxnLst/>
            <a:rect l="l" t="t" r="r" b="b"/>
            <a:pathLst>
              <a:path w="35560" h="37465">
                <a:moveTo>
                  <a:pt x="27431" y="0"/>
                </a:moveTo>
                <a:lnTo>
                  <a:pt x="8381" y="0"/>
                </a:lnTo>
                <a:lnTo>
                  <a:pt x="0" y="8382"/>
                </a:lnTo>
                <a:lnTo>
                  <a:pt x="0" y="18288"/>
                </a:lnTo>
                <a:lnTo>
                  <a:pt x="1452" y="25765"/>
                </a:lnTo>
                <a:lnTo>
                  <a:pt x="5333" y="31813"/>
                </a:lnTo>
                <a:lnTo>
                  <a:pt x="10929" y="35861"/>
                </a:lnTo>
                <a:lnTo>
                  <a:pt x="17526" y="37338"/>
                </a:lnTo>
                <a:lnTo>
                  <a:pt x="24443" y="35861"/>
                </a:lnTo>
                <a:lnTo>
                  <a:pt x="30003" y="31813"/>
                </a:lnTo>
                <a:lnTo>
                  <a:pt x="33706" y="25765"/>
                </a:lnTo>
                <a:lnTo>
                  <a:pt x="35052" y="18288"/>
                </a:lnTo>
                <a:lnTo>
                  <a:pt x="35052" y="8382"/>
                </a:lnTo>
                <a:lnTo>
                  <a:pt x="2743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63545" y="7668006"/>
            <a:ext cx="35560" cy="37465"/>
          </a:xfrm>
          <a:custGeom>
            <a:avLst/>
            <a:gdLst/>
            <a:ahLst/>
            <a:cxnLst/>
            <a:rect l="l" t="t" r="r" b="b"/>
            <a:pathLst>
              <a:path w="35560" h="37465">
                <a:moveTo>
                  <a:pt x="17526" y="0"/>
                </a:moveTo>
                <a:lnTo>
                  <a:pt x="8381" y="0"/>
                </a:lnTo>
                <a:lnTo>
                  <a:pt x="0" y="8382"/>
                </a:lnTo>
                <a:lnTo>
                  <a:pt x="0" y="18288"/>
                </a:lnTo>
                <a:lnTo>
                  <a:pt x="1452" y="25765"/>
                </a:lnTo>
                <a:lnTo>
                  <a:pt x="5333" y="31813"/>
                </a:lnTo>
                <a:lnTo>
                  <a:pt x="10929" y="35861"/>
                </a:lnTo>
                <a:lnTo>
                  <a:pt x="17526" y="37338"/>
                </a:lnTo>
                <a:lnTo>
                  <a:pt x="24443" y="35861"/>
                </a:lnTo>
                <a:lnTo>
                  <a:pt x="30003" y="31813"/>
                </a:lnTo>
                <a:lnTo>
                  <a:pt x="33706" y="25765"/>
                </a:lnTo>
                <a:lnTo>
                  <a:pt x="35052" y="18288"/>
                </a:lnTo>
                <a:lnTo>
                  <a:pt x="35052" y="8382"/>
                </a:lnTo>
                <a:lnTo>
                  <a:pt x="27431" y="0"/>
                </a:lnTo>
                <a:lnTo>
                  <a:pt x="17526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31564" y="6460997"/>
            <a:ext cx="35560" cy="40005"/>
          </a:xfrm>
          <a:custGeom>
            <a:avLst/>
            <a:gdLst/>
            <a:ahLst/>
            <a:cxnLst/>
            <a:rect l="l" t="t" r="r" b="b"/>
            <a:pathLst>
              <a:path w="35560" h="40004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2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122" y="38028"/>
                </a:lnTo>
                <a:lnTo>
                  <a:pt x="29718" y="33718"/>
                </a:lnTo>
                <a:lnTo>
                  <a:pt x="33599" y="27408"/>
                </a:lnTo>
                <a:lnTo>
                  <a:pt x="35051" y="19812"/>
                </a:lnTo>
                <a:lnTo>
                  <a:pt x="33599" y="11894"/>
                </a:lnTo>
                <a:lnTo>
                  <a:pt x="29717" y="5619"/>
                </a:lnTo>
                <a:lnTo>
                  <a:pt x="24122" y="1488"/>
                </a:lnTo>
                <a:lnTo>
                  <a:pt x="17525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31564" y="6460997"/>
            <a:ext cx="35560" cy="40005"/>
          </a:xfrm>
          <a:custGeom>
            <a:avLst/>
            <a:gdLst/>
            <a:ahLst/>
            <a:cxnLst/>
            <a:rect l="l" t="t" r="r" b="b"/>
            <a:pathLst>
              <a:path w="35560" h="40004">
                <a:moveTo>
                  <a:pt x="17525" y="0"/>
                </a:moveTo>
                <a:lnTo>
                  <a:pt x="10608" y="1488"/>
                </a:lnTo>
                <a:lnTo>
                  <a:pt x="5048" y="5619"/>
                </a:lnTo>
                <a:lnTo>
                  <a:pt x="1345" y="11894"/>
                </a:lnTo>
                <a:lnTo>
                  <a:pt x="0" y="19812"/>
                </a:lnTo>
                <a:lnTo>
                  <a:pt x="1345" y="27408"/>
                </a:lnTo>
                <a:lnTo>
                  <a:pt x="5048" y="33718"/>
                </a:lnTo>
                <a:lnTo>
                  <a:pt x="10608" y="38028"/>
                </a:lnTo>
                <a:lnTo>
                  <a:pt x="17525" y="39624"/>
                </a:lnTo>
                <a:lnTo>
                  <a:pt x="24122" y="38028"/>
                </a:lnTo>
                <a:lnTo>
                  <a:pt x="29718" y="33718"/>
                </a:lnTo>
                <a:lnTo>
                  <a:pt x="33599" y="27408"/>
                </a:lnTo>
                <a:lnTo>
                  <a:pt x="35051" y="19812"/>
                </a:lnTo>
                <a:lnTo>
                  <a:pt x="33599" y="11894"/>
                </a:lnTo>
                <a:lnTo>
                  <a:pt x="29717" y="5619"/>
                </a:lnTo>
                <a:lnTo>
                  <a:pt x="24122" y="1488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89155" y="5810226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8466" y="0"/>
                </a:moveTo>
                <a:lnTo>
                  <a:pt x="11572" y="785"/>
                </a:lnTo>
                <a:lnTo>
                  <a:pt x="5619" y="4250"/>
                </a:lnTo>
                <a:lnTo>
                  <a:pt x="1666" y="9644"/>
                </a:lnTo>
                <a:lnTo>
                  <a:pt x="0" y="16323"/>
                </a:lnTo>
                <a:lnTo>
                  <a:pt x="904" y="23645"/>
                </a:lnTo>
                <a:lnTo>
                  <a:pt x="4798" y="30158"/>
                </a:lnTo>
                <a:lnTo>
                  <a:pt x="10334" y="34599"/>
                </a:lnTo>
                <a:lnTo>
                  <a:pt x="16871" y="36611"/>
                </a:lnTo>
                <a:lnTo>
                  <a:pt x="23764" y="35837"/>
                </a:lnTo>
                <a:lnTo>
                  <a:pt x="29718" y="32254"/>
                </a:lnTo>
                <a:lnTo>
                  <a:pt x="33670" y="26598"/>
                </a:lnTo>
                <a:lnTo>
                  <a:pt x="35337" y="19657"/>
                </a:lnTo>
                <a:lnTo>
                  <a:pt x="34432" y="12215"/>
                </a:lnTo>
                <a:lnTo>
                  <a:pt x="30539" y="6143"/>
                </a:lnTo>
                <a:lnTo>
                  <a:pt x="25003" y="1928"/>
                </a:lnTo>
                <a:lnTo>
                  <a:pt x="18466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89155" y="5810226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11572" y="785"/>
                </a:moveTo>
                <a:lnTo>
                  <a:pt x="5619" y="4250"/>
                </a:lnTo>
                <a:lnTo>
                  <a:pt x="1666" y="9644"/>
                </a:lnTo>
                <a:lnTo>
                  <a:pt x="0" y="16323"/>
                </a:lnTo>
                <a:lnTo>
                  <a:pt x="904" y="23645"/>
                </a:lnTo>
                <a:lnTo>
                  <a:pt x="4798" y="30158"/>
                </a:lnTo>
                <a:lnTo>
                  <a:pt x="10334" y="34599"/>
                </a:lnTo>
                <a:lnTo>
                  <a:pt x="16871" y="36611"/>
                </a:lnTo>
                <a:lnTo>
                  <a:pt x="23764" y="35837"/>
                </a:lnTo>
                <a:lnTo>
                  <a:pt x="29718" y="32254"/>
                </a:lnTo>
                <a:lnTo>
                  <a:pt x="33670" y="26598"/>
                </a:lnTo>
                <a:lnTo>
                  <a:pt x="35337" y="19657"/>
                </a:lnTo>
                <a:lnTo>
                  <a:pt x="34432" y="12215"/>
                </a:lnTo>
                <a:lnTo>
                  <a:pt x="30539" y="6143"/>
                </a:lnTo>
                <a:lnTo>
                  <a:pt x="25003" y="1928"/>
                </a:lnTo>
                <a:lnTo>
                  <a:pt x="18466" y="0"/>
                </a:lnTo>
                <a:lnTo>
                  <a:pt x="11572" y="7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91383" y="7791450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20574" y="0"/>
                </a:moveTo>
                <a:lnTo>
                  <a:pt x="13394" y="357"/>
                </a:lnTo>
                <a:lnTo>
                  <a:pt x="7143" y="3428"/>
                </a:lnTo>
                <a:lnTo>
                  <a:pt x="2464" y="8786"/>
                </a:lnTo>
                <a:lnTo>
                  <a:pt x="0" y="16001"/>
                </a:lnTo>
                <a:lnTo>
                  <a:pt x="666" y="23181"/>
                </a:lnTo>
                <a:lnTo>
                  <a:pt x="3619" y="29432"/>
                </a:lnTo>
                <a:lnTo>
                  <a:pt x="8572" y="34111"/>
                </a:lnTo>
                <a:lnTo>
                  <a:pt x="15240" y="36575"/>
                </a:lnTo>
                <a:lnTo>
                  <a:pt x="21978" y="36111"/>
                </a:lnTo>
                <a:lnTo>
                  <a:pt x="28003" y="32861"/>
                </a:lnTo>
                <a:lnTo>
                  <a:pt x="32599" y="27467"/>
                </a:lnTo>
                <a:lnTo>
                  <a:pt x="35052" y="20574"/>
                </a:lnTo>
                <a:lnTo>
                  <a:pt x="34718" y="13287"/>
                </a:lnTo>
                <a:lnTo>
                  <a:pt x="31813" y="6858"/>
                </a:lnTo>
                <a:lnTo>
                  <a:pt x="26908" y="2143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91383" y="7791450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35052" y="20574"/>
                </a:moveTo>
                <a:lnTo>
                  <a:pt x="34718" y="13287"/>
                </a:lnTo>
                <a:lnTo>
                  <a:pt x="31813" y="6858"/>
                </a:lnTo>
                <a:lnTo>
                  <a:pt x="26908" y="2143"/>
                </a:lnTo>
                <a:lnTo>
                  <a:pt x="20574" y="0"/>
                </a:lnTo>
                <a:lnTo>
                  <a:pt x="13394" y="357"/>
                </a:lnTo>
                <a:lnTo>
                  <a:pt x="7143" y="3428"/>
                </a:lnTo>
                <a:lnTo>
                  <a:pt x="2464" y="8786"/>
                </a:lnTo>
                <a:lnTo>
                  <a:pt x="0" y="16001"/>
                </a:lnTo>
                <a:lnTo>
                  <a:pt x="666" y="23181"/>
                </a:lnTo>
                <a:lnTo>
                  <a:pt x="3619" y="29432"/>
                </a:lnTo>
                <a:lnTo>
                  <a:pt x="8572" y="34111"/>
                </a:lnTo>
                <a:lnTo>
                  <a:pt x="15240" y="36575"/>
                </a:lnTo>
                <a:lnTo>
                  <a:pt x="21978" y="36111"/>
                </a:lnTo>
                <a:lnTo>
                  <a:pt x="28003" y="32861"/>
                </a:lnTo>
                <a:lnTo>
                  <a:pt x="32599" y="27467"/>
                </a:lnTo>
                <a:lnTo>
                  <a:pt x="35052" y="2057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64112" y="7428738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29">
                <a:moveTo>
                  <a:pt x="31587" y="15239"/>
                </a:moveTo>
                <a:lnTo>
                  <a:pt x="28825" y="8465"/>
                </a:lnTo>
                <a:lnTo>
                  <a:pt x="24348" y="3333"/>
                </a:lnTo>
                <a:lnTo>
                  <a:pt x="18728" y="345"/>
                </a:lnTo>
                <a:lnTo>
                  <a:pt x="12537" y="0"/>
                </a:lnTo>
                <a:lnTo>
                  <a:pt x="6453" y="2476"/>
                </a:lnTo>
                <a:lnTo>
                  <a:pt x="2155" y="7238"/>
                </a:lnTo>
                <a:lnTo>
                  <a:pt x="0" y="13715"/>
                </a:lnTo>
                <a:lnTo>
                  <a:pt x="345" y="21335"/>
                </a:lnTo>
                <a:lnTo>
                  <a:pt x="2678" y="28110"/>
                </a:lnTo>
                <a:lnTo>
                  <a:pt x="7012" y="33242"/>
                </a:lnTo>
                <a:lnTo>
                  <a:pt x="12775" y="36230"/>
                </a:lnTo>
                <a:lnTo>
                  <a:pt x="19395" y="36575"/>
                </a:lnTo>
                <a:lnTo>
                  <a:pt x="25050" y="33992"/>
                </a:lnTo>
                <a:lnTo>
                  <a:pt x="29206" y="29051"/>
                </a:lnTo>
                <a:lnTo>
                  <a:pt x="31503" y="22538"/>
                </a:lnTo>
                <a:lnTo>
                  <a:pt x="31587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55303" y="6865619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29">
                <a:moveTo>
                  <a:pt x="12430" y="0"/>
                </a:moveTo>
                <a:lnTo>
                  <a:pt x="6667" y="2583"/>
                </a:lnTo>
                <a:lnTo>
                  <a:pt x="2333" y="7524"/>
                </a:lnTo>
                <a:lnTo>
                  <a:pt x="0" y="14037"/>
                </a:lnTo>
                <a:lnTo>
                  <a:pt x="238" y="21335"/>
                </a:lnTo>
                <a:lnTo>
                  <a:pt x="2678" y="28110"/>
                </a:lnTo>
                <a:lnTo>
                  <a:pt x="7191" y="33242"/>
                </a:lnTo>
                <a:lnTo>
                  <a:pt x="12989" y="36230"/>
                </a:lnTo>
                <a:lnTo>
                  <a:pt x="19288" y="36575"/>
                </a:lnTo>
                <a:lnTo>
                  <a:pt x="24943" y="34099"/>
                </a:lnTo>
                <a:lnTo>
                  <a:pt x="29098" y="29336"/>
                </a:lnTo>
                <a:lnTo>
                  <a:pt x="31396" y="22859"/>
                </a:lnTo>
                <a:lnTo>
                  <a:pt x="31480" y="15239"/>
                </a:lnTo>
                <a:lnTo>
                  <a:pt x="28717" y="8465"/>
                </a:lnTo>
                <a:lnTo>
                  <a:pt x="24241" y="3333"/>
                </a:lnTo>
                <a:lnTo>
                  <a:pt x="18621" y="345"/>
                </a:lnTo>
                <a:lnTo>
                  <a:pt x="12430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55303" y="6865619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29">
                <a:moveTo>
                  <a:pt x="31480" y="15239"/>
                </a:moveTo>
                <a:lnTo>
                  <a:pt x="28717" y="8465"/>
                </a:lnTo>
                <a:lnTo>
                  <a:pt x="24241" y="3333"/>
                </a:lnTo>
                <a:lnTo>
                  <a:pt x="18621" y="345"/>
                </a:lnTo>
                <a:lnTo>
                  <a:pt x="12430" y="0"/>
                </a:lnTo>
                <a:lnTo>
                  <a:pt x="6667" y="2583"/>
                </a:lnTo>
                <a:lnTo>
                  <a:pt x="2333" y="7524"/>
                </a:lnTo>
                <a:lnTo>
                  <a:pt x="0" y="14037"/>
                </a:lnTo>
                <a:lnTo>
                  <a:pt x="238" y="21335"/>
                </a:lnTo>
                <a:lnTo>
                  <a:pt x="2678" y="28110"/>
                </a:lnTo>
                <a:lnTo>
                  <a:pt x="7191" y="33242"/>
                </a:lnTo>
                <a:lnTo>
                  <a:pt x="12989" y="36230"/>
                </a:lnTo>
                <a:lnTo>
                  <a:pt x="19288" y="36575"/>
                </a:lnTo>
                <a:lnTo>
                  <a:pt x="24943" y="34099"/>
                </a:lnTo>
                <a:lnTo>
                  <a:pt x="29098" y="29336"/>
                </a:lnTo>
                <a:lnTo>
                  <a:pt x="31396" y="22859"/>
                </a:lnTo>
                <a:lnTo>
                  <a:pt x="31480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77716" y="7820406"/>
            <a:ext cx="32384" cy="45720"/>
          </a:xfrm>
          <a:custGeom>
            <a:avLst/>
            <a:gdLst/>
            <a:ahLst/>
            <a:cxnLst/>
            <a:rect l="l" t="t" r="r" b="b"/>
            <a:pathLst>
              <a:path w="32385" h="45720">
                <a:moveTo>
                  <a:pt x="11787" y="0"/>
                </a:moveTo>
                <a:lnTo>
                  <a:pt x="6143" y="2869"/>
                </a:lnTo>
                <a:lnTo>
                  <a:pt x="2071" y="8667"/>
                </a:lnTo>
                <a:lnTo>
                  <a:pt x="0" y="16609"/>
                </a:lnTo>
                <a:lnTo>
                  <a:pt x="357" y="25908"/>
                </a:lnTo>
                <a:lnTo>
                  <a:pt x="3238" y="34361"/>
                </a:lnTo>
                <a:lnTo>
                  <a:pt x="7977" y="40957"/>
                </a:lnTo>
                <a:lnTo>
                  <a:pt x="13858" y="44981"/>
                </a:lnTo>
                <a:lnTo>
                  <a:pt x="20169" y="45720"/>
                </a:lnTo>
                <a:lnTo>
                  <a:pt x="26134" y="42850"/>
                </a:lnTo>
                <a:lnTo>
                  <a:pt x="30170" y="37052"/>
                </a:lnTo>
                <a:lnTo>
                  <a:pt x="32063" y="29110"/>
                </a:lnTo>
                <a:lnTo>
                  <a:pt x="31599" y="19812"/>
                </a:lnTo>
                <a:lnTo>
                  <a:pt x="28825" y="11358"/>
                </a:lnTo>
                <a:lnTo>
                  <a:pt x="24264" y="4762"/>
                </a:lnTo>
                <a:lnTo>
                  <a:pt x="18418" y="738"/>
                </a:lnTo>
                <a:lnTo>
                  <a:pt x="1178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77716" y="7820406"/>
            <a:ext cx="32384" cy="45720"/>
          </a:xfrm>
          <a:custGeom>
            <a:avLst/>
            <a:gdLst/>
            <a:ahLst/>
            <a:cxnLst/>
            <a:rect l="l" t="t" r="r" b="b"/>
            <a:pathLst>
              <a:path w="32385" h="45720">
                <a:moveTo>
                  <a:pt x="31599" y="19812"/>
                </a:moveTo>
                <a:lnTo>
                  <a:pt x="28825" y="11358"/>
                </a:lnTo>
                <a:lnTo>
                  <a:pt x="24264" y="4762"/>
                </a:lnTo>
                <a:lnTo>
                  <a:pt x="18418" y="738"/>
                </a:lnTo>
                <a:lnTo>
                  <a:pt x="11787" y="0"/>
                </a:lnTo>
                <a:lnTo>
                  <a:pt x="6143" y="2869"/>
                </a:lnTo>
                <a:lnTo>
                  <a:pt x="2071" y="8667"/>
                </a:lnTo>
                <a:lnTo>
                  <a:pt x="0" y="16609"/>
                </a:lnTo>
                <a:lnTo>
                  <a:pt x="357" y="25908"/>
                </a:lnTo>
                <a:lnTo>
                  <a:pt x="3238" y="34361"/>
                </a:lnTo>
                <a:lnTo>
                  <a:pt x="7977" y="40957"/>
                </a:lnTo>
                <a:lnTo>
                  <a:pt x="13858" y="44981"/>
                </a:lnTo>
                <a:lnTo>
                  <a:pt x="20169" y="45720"/>
                </a:lnTo>
                <a:lnTo>
                  <a:pt x="26134" y="42850"/>
                </a:lnTo>
                <a:lnTo>
                  <a:pt x="30170" y="37052"/>
                </a:lnTo>
                <a:lnTo>
                  <a:pt x="32063" y="29110"/>
                </a:lnTo>
                <a:lnTo>
                  <a:pt x="31599" y="1981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58719" y="7322819"/>
            <a:ext cx="34925" cy="39370"/>
          </a:xfrm>
          <a:custGeom>
            <a:avLst/>
            <a:gdLst/>
            <a:ahLst/>
            <a:cxnLst/>
            <a:rect l="l" t="t" r="r" b="b"/>
            <a:pathLst>
              <a:path w="34925" h="39370">
                <a:moveTo>
                  <a:pt x="34516" y="16763"/>
                </a:moveTo>
                <a:lnTo>
                  <a:pt x="31611" y="9429"/>
                </a:lnTo>
                <a:lnTo>
                  <a:pt x="26705" y="3809"/>
                </a:lnTo>
                <a:lnTo>
                  <a:pt x="20371" y="476"/>
                </a:lnTo>
                <a:lnTo>
                  <a:pt x="13180" y="0"/>
                </a:lnTo>
                <a:lnTo>
                  <a:pt x="6977" y="2714"/>
                </a:lnTo>
                <a:lnTo>
                  <a:pt x="2416" y="8000"/>
                </a:lnTo>
                <a:lnTo>
                  <a:pt x="0" y="15001"/>
                </a:lnTo>
                <a:lnTo>
                  <a:pt x="226" y="22859"/>
                </a:lnTo>
                <a:lnTo>
                  <a:pt x="2690" y="30182"/>
                </a:lnTo>
                <a:lnTo>
                  <a:pt x="7369" y="35718"/>
                </a:lnTo>
                <a:lnTo>
                  <a:pt x="13620" y="38826"/>
                </a:lnTo>
                <a:lnTo>
                  <a:pt x="20800" y="38861"/>
                </a:lnTo>
                <a:lnTo>
                  <a:pt x="27015" y="36266"/>
                </a:lnTo>
                <a:lnTo>
                  <a:pt x="31658" y="31241"/>
                </a:lnTo>
                <a:lnTo>
                  <a:pt x="34301" y="24503"/>
                </a:lnTo>
                <a:lnTo>
                  <a:pt x="34516" y="1676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48000" y="7808976"/>
            <a:ext cx="35560" cy="40005"/>
          </a:xfrm>
          <a:custGeom>
            <a:avLst/>
            <a:gdLst/>
            <a:ahLst/>
            <a:cxnLst/>
            <a:rect l="l" t="t" r="r" b="b"/>
            <a:pathLst>
              <a:path w="35560" h="40004">
                <a:moveTo>
                  <a:pt x="17525" y="0"/>
                </a:moveTo>
                <a:lnTo>
                  <a:pt x="10608" y="1595"/>
                </a:lnTo>
                <a:lnTo>
                  <a:pt x="5048" y="5905"/>
                </a:lnTo>
                <a:lnTo>
                  <a:pt x="1345" y="12215"/>
                </a:lnTo>
                <a:lnTo>
                  <a:pt x="0" y="19812"/>
                </a:lnTo>
                <a:lnTo>
                  <a:pt x="1345" y="27729"/>
                </a:lnTo>
                <a:lnTo>
                  <a:pt x="5048" y="34004"/>
                </a:lnTo>
                <a:lnTo>
                  <a:pt x="10608" y="38135"/>
                </a:lnTo>
                <a:lnTo>
                  <a:pt x="17525" y="39624"/>
                </a:lnTo>
                <a:lnTo>
                  <a:pt x="24443" y="38135"/>
                </a:lnTo>
                <a:lnTo>
                  <a:pt x="30003" y="34004"/>
                </a:lnTo>
                <a:lnTo>
                  <a:pt x="33706" y="27729"/>
                </a:lnTo>
                <a:lnTo>
                  <a:pt x="35051" y="19812"/>
                </a:lnTo>
                <a:lnTo>
                  <a:pt x="33706" y="12215"/>
                </a:lnTo>
                <a:lnTo>
                  <a:pt x="30003" y="5905"/>
                </a:lnTo>
                <a:lnTo>
                  <a:pt x="24443" y="1595"/>
                </a:lnTo>
                <a:lnTo>
                  <a:pt x="17525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48000" y="7808976"/>
            <a:ext cx="35560" cy="40005"/>
          </a:xfrm>
          <a:custGeom>
            <a:avLst/>
            <a:gdLst/>
            <a:ahLst/>
            <a:cxnLst/>
            <a:rect l="l" t="t" r="r" b="b"/>
            <a:pathLst>
              <a:path w="35560" h="40004">
                <a:moveTo>
                  <a:pt x="17525" y="0"/>
                </a:moveTo>
                <a:lnTo>
                  <a:pt x="10608" y="1595"/>
                </a:lnTo>
                <a:lnTo>
                  <a:pt x="5048" y="5905"/>
                </a:lnTo>
                <a:lnTo>
                  <a:pt x="1345" y="12215"/>
                </a:lnTo>
                <a:lnTo>
                  <a:pt x="0" y="19812"/>
                </a:lnTo>
                <a:lnTo>
                  <a:pt x="1345" y="27729"/>
                </a:lnTo>
                <a:lnTo>
                  <a:pt x="5048" y="34004"/>
                </a:lnTo>
                <a:lnTo>
                  <a:pt x="10608" y="38135"/>
                </a:lnTo>
                <a:lnTo>
                  <a:pt x="17525" y="39624"/>
                </a:lnTo>
                <a:lnTo>
                  <a:pt x="24443" y="38135"/>
                </a:lnTo>
                <a:lnTo>
                  <a:pt x="30003" y="34004"/>
                </a:lnTo>
                <a:lnTo>
                  <a:pt x="33706" y="27729"/>
                </a:lnTo>
                <a:lnTo>
                  <a:pt x="35051" y="19812"/>
                </a:lnTo>
                <a:lnTo>
                  <a:pt x="33706" y="12215"/>
                </a:lnTo>
                <a:lnTo>
                  <a:pt x="30003" y="5905"/>
                </a:lnTo>
                <a:lnTo>
                  <a:pt x="24443" y="1595"/>
                </a:lnTo>
                <a:lnTo>
                  <a:pt x="1752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196083" y="5339979"/>
            <a:ext cx="3762375" cy="231775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94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Harder 1-dimensional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dataset</a:t>
            </a:r>
            <a:endParaRPr sz="2000">
              <a:latin typeface="Tahoma"/>
              <a:cs typeface="Tahoma"/>
            </a:endParaRPr>
          </a:p>
          <a:p>
            <a:pPr marL="2452370" marR="5080" indent="-171450">
              <a:lnSpc>
                <a:spcPct val="100000"/>
              </a:lnSpc>
              <a:spcBef>
                <a:spcPts val="560"/>
              </a:spcBef>
            </a:pPr>
            <a:r>
              <a:rPr dirty="0" sz="1400" spc="-5">
                <a:latin typeface="Tahoma"/>
                <a:cs typeface="Tahoma"/>
              </a:rPr>
              <a:t>Remember how  permitting non-  linear basis  functions made  linear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regression  so much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nicer?</a:t>
            </a:r>
            <a:endParaRPr sz="1400">
              <a:latin typeface="Tahoma"/>
              <a:cs typeface="Tahoma"/>
            </a:endParaRPr>
          </a:p>
          <a:p>
            <a:pPr marL="2452370" marR="95885" indent="-171450">
              <a:lnSpc>
                <a:spcPct val="100000"/>
              </a:lnSpc>
              <a:spcBef>
                <a:spcPts val="850"/>
              </a:spcBef>
            </a:pPr>
            <a:r>
              <a:rPr dirty="0" sz="1400" spc="-5">
                <a:latin typeface="Tahoma"/>
                <a:cs typeface="Tahoma"/>
              </a:rPr>
              <a:t>Let’s permit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them  here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too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60220" y="7930595"/>
            <a:ext cx="4210685" cy="8407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086485">
              <a:lnSpc>
                <a:spcPct val="100000"/>
              </a:lnSpc>
              <a:spcBef>
                <a:spcPts val="110"/>
              </a:spcBef>
              <a:tabLst>
                <a:tab pos="3061335" algn="l"/>
                <a:tab pos="3561079" algn="l"/>
                <a:tab pos="3843020" algn="l"/>
              </a:tabLst>
            </a:pPr>
            <a:r>
              <a:rPr dirty="0" baseline="2923" sz="1425" spc="-52" i="1">
                <a:latin typeface="Tahoma"/>
                <a:cs typeface="Tahoma"/>
              </a:rPr>
              <a:t>x=0	</a:t>
            </a:r>
            <a:r>
              <a:rPr dirty="0" sz="1000" spc="5" i="1">
                <a:latin typeface="Times New Roman"/>
                <a:cs typeface="Times New Roman"/>
              </a:rPr>
              <a:t>k	k	k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04292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81496" y="7783122"/>
            <a:ext cx="113538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281940" algn="l"/>
              </a:tabLst>
            </a:pPr>
            <a:r>
              <a:rPr dirty="0" sz="1700" spc="15" b="1">
                <a:latin typeface="Times New Roman"/>
                <a:cs typeface="Times New Roman"/>
              </a:rPr>
              <a:t>z	</a:t>
            </a:r>
            <a:r>
              <a:rPr dirty="0" sz="1700" spc="15">
                <a:latin typeface="Symbol"/>
                <a:cs typeface="Symbol"/>
              </a:rPr>
              <a:t>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70">
                <a:latin typeface="Times New Roman"/>
                <a:cs typeface="Times New Roman"/>
              </a:rPr>
              <a:t>(</a:t>
            </a:r>
            <a:r>
              <a:rPr dirty="0" sz="1700" spc="70" i="1">
                <a:latin typeface="Times New Roman"/>
                <a:cs typeface="Times New Roman"/>
              </a:rPr>
              <a:t>x </a:t>
            </a:r>
            <a:r>
              <a:rPr dirty="0" sz="1700" spc="5">
                <a:latin typeface="Times New Roman"/>
                <a:cs typeface="Times New Roman"/>
              </a:rPr>
              <a:t>, </a:t>
            </a:r>
            <a:r>
              <a:rPr dirty="0" sz="1700" spc="65" i="1">
                <a:latin typeface="Times New Roman"/>
                <a:cs typeface="Times New Roman"/>
              </a:rPr>
              <a:t>x</a:t>
            </a:r>
            <a:r>
              <a:rPr dirty="0" baseline="41666" sz="1500" spc="97">
                <a:latin typeface="Times New Roman"/>
                <a:cs typeface="Times New Roman"/>
              </a:rPr>
              <a:t>2</a:t>
            </a:r>
            <a:r>
              <a:rPr dirty="0" baseline="41666" sz="1500" spc="-157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19222" y="6446520"/>
            <a:ext cx="1652905" cy="1758314"/>
          </a:xfrm>
          <a:custGeom>
            <a:avLst/>
            <a:gdLst/>
            <a:ahLst/>
            <a:cxnLst/>
            <a:rect l="l" t="t" r="r" b="b"/>
            <a:pathLst>
              <a:path w="1652904" h="1758315">
                <a:moveTo>
                  <a:pt x="0" y="1757933"/>
                </a:moveTo>
                <a:lnTo>
                  <a:pt x="1652777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37688" y="6352032"/>
            <a:ext cx="1652905" cy="1758314"/>
          </a:xfrm>
          <a:custGeom>
            <a:avLst/>
            <a:gdLst/>
            <a:ahLst/>
            <a:cxnLst/>
            <a:rect l="l" t="t" r="r" b="b"/>
            <a:pathLst>
              <a:path w="1652904" h="1758315">
                <a:moveTo>
                  <a:pt x="0" y="1757933"/>
                </a:moveTo>
                <a:lnTo>
                  <a:pt x="1652777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2355" y="1264411"/>
            <a:ext cx="3809365" cy="1077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512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Common SVM basis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615"/>
              </a:spcBef>
            </a:pPr>
            <a:r>
              <a:rPr dirty="0" sz="1450" spc="-30" b="1" i="1">
                <a:latin typeface="Tahoma"/>
                <a:cs typeface="Tahoma"/>
              </a:rPr>
              <a:t>z</a:t>
            </a:r>
            <a:r>
              <a:rPr dirty="0" baseline="-19444" sz="1500" spc="-44" i="1">
                <a:latin typeface="Tahoma"/>
                <a:cs typeface="Tahoma"/>
              </a:rPr>
              <a:t>k </a:t>
            </a:r>
            <a:r>
              <a:rPr dirty="0" sz="1450" spc="-40" i="1">
                <a:latin typeface="Tahoma"/>
                <a:cs typeface="Tahoma"/>
              </a:rPr>
              <a:t>= </a:t>
            </a:r>
            <a:r>
              <a:rPr dirty="0" sz="1400" spc="-5">
                <a:latin typeface="Tahoma"/>
                <a:cs typeface="Tahoma"/>
              </a:rPr>
              <a:t>( polynomial terms of </a:t>
            </a:r>
            <a:r>
              <a:rPr dirty="0" sz="1450" spc="-30" b="1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k </a:t>
            </a:r>
            <a:r>
              <a:rPr dirty="0" sz="1400" spc="-5">
                <a:latin typeface="Tahoma"/>
                <a:cs typeface="Tahoma"/>
              </a:rPr>
              <a:t>of degree 1 to </a:t>
            </a:r>
            <a:r>
              <a:rPr dirty="0" sz="1450" spc="-30" i="1">
                <a:latin typeface="Tahoma"/>
                <a:cs typeface="Tahoma"/>
              </a:rPr>
              <a:t>q</a:t>
            </a:r>
            <a:r>
              <a:rPr dirty="0" sz="1450" spc="-175" i="1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85"/>
              </a:spcBef>
            </a:pPr>
            <a:r>
              <a:rPr dirty="0" sz="1450" spc="-30" b="1" i="1">
                <a:latin typeface="Tahoma"/>
                <a:cs typeface="Tahoma"/>
              </a:rPr>
              <a:t>z</a:t>
            </a:r>
            <a:r>
              <a:rPr dirty="0" baseline="-19444" sz="1500" spc="-44" i="1">
                <a:latin typeface="Tahoma"/>
                <a:cs typeface="Tahoma"/>
              </a:rPr>
              <a:t>k </a:t>
            </a:r>
            <a:r>
              <a:rPr dirty="0" sz="1450" spc="-40" i="1">
                <a:latin typeface="Tahoma"/>
                <a:cs typeface="Tahoma"/>
              </a:rPr>
              <a:t>= </a:t>
            </a:r>
            <a:r>
              <a:rPr dirty="0" sz="1400" spc="-5">
                <a:latin typeface="Tahoma"/>
                <a:cs typeface="Tahoma"/>
              </a:rPr>
              <a:t>( radial basis functions of </a:t>
            </a:r>
            <a:r>
              <a:rPr dirty="0" sz="1450" spc="-30" b="1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k</a:t>
            </a:r>
            <a:r>
              <a:rPr dirty="0" baseline="-19444" sz="1500" spc="67" i="1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2349" y="2940889"/>
            <a:ext cx="4215130" cy="13233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25400" marR="1736725">
              <a:lnSpc>
                <a:spcPct val="148000"/>
              </a:lnSpc>
              <a:spcBef>
                <a:spcPts val="170"/>
              </a:spcBef>
            </a:pPr>
            <a:r>
              <a:rPr dirty="0" sz="1450" spc="-30" b="1" i="1">
                <a:latin typeface="Tahoma"/>
                <a:cs typeface="Tahoma"/>
              </a:rPr>
              <a:t>z</a:t>
            </a:r>
            <a:r>
              <a:rPr dirty="0" baseline="-19444" sz="1500" spc="-44" i="1">
                <a:latin typeface="Tahoma"/>
                <a:cs typeface="Tahoma"/>
              </a:rPr>
              <a:t>k </a:t>
            </a:r>
            <a:r>
              <a:rPr dirty="0" sz="1450" spc="-40" i="1">
                <a:latin typeface="Tahoma"/>
                <a:cs typeface="Tahoma"/>
              </a:rPr>
              <a:t>= </a:t>
            </a:r>
            <a:r>
              <a:rPr dirty="0" sz="1400" spc="-5">
                <a:latin typeface="Tahoma"/>
                <a:cs typeface="Tahoma"/>
              </a:rPr>
              <a:t>( sigmoid functions of </a:t>
            </a:r>
            <a:r>
              <a:rPr dirty="0" sz="1450" spc="-30" b="1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k </a:t>
            </a:r>
            <a:r>
              <a:rPr dirty="0" sz="1400" spc="-5">
                <a:latin typeface="Tahoma"/>
                <a:cs typeface="Tahoma"/>
              </a:rPr>
              <a:t>) 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This is</a:t>
            </a:r>
            <a:r>
              <a:rPr dirty="0" sz="140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sensible.</a:t>
            </a:r>
            <a:endParaRPr sz="14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Is that the end of the</a:t>
            </a:r>
            <a:r>
              <a:rPr dirty="0" sz="1400" spc="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story?</a:t>
            </a:r>
            <a:endParaRPr sz="1400">
              <a:latin typeface="Tahoma"/>
              <a:cs typeface="Tahoma"/>
            </a:endParaRPr>
          </a:p>
          <a:p>
            <a:pPr marL="2035175">
              <a:lnSpc>
                <a:spcPct val="100000"/>
              </a:lnSpc>
              <a:spcBef>
                <a:spcPts val="850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No…there’s one more</a:t>
            </a:r>
            <a:r>
              <a:rPr dirty="0" sz="14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trick!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1247" y="2593085"/>
            <a:ext cx="655320" cy="0"/>
          </a:xfrm>
          <a:custGeom>
            <a:avLst/>
            <a:gdLst/>
            <a:ahLst/>
            <a:cxnLst/>
            <a:rect l="l" t="t" r="r" b="b"/>
            <a:pathLst>
              <a:path w="655320" h="0">
                <a:moveTo>
                  <a:pt x="0" y="0"/>
                </a:moveTo>
                <a:lnTo>
                  <a:pt x="655319" y="0"/>
                </a:lnTo>
              </a:path>
            </a:pathLst>
          </a:custGeom>
          <a:ln w="7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29428" y="2432076"/>
            <a:ext cx="85090" cy="4508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ts val="1655"/>
              </a:lnSpc>
              <a:spcBef>
                <a:spcPts val="130"/>
              </a:spcBef>
            </a:pPr>
            <a:r>
              <a:rPr dirty="0" sz="1450" spc="-505">
                <a:latin typeface="Symbol"/>
                <a:cs typeface="Symbol"/>
              </a:rPr>
              <a:t>⎟</a:t>
            </a:r>
            <a:endParaRPr sz="1450">
              <a:latin typeface="Symbol"/>
              <a:cs typeface="Symbol"/>
            </a:endParaRPr>
          </a:p>
          <a:p>
            <a:pPr>
              <a:lnSpc>
                <a:spcPts val="1655"/>
              </a:lnSpc>
            </a:pPr>
            <a:r>
              <a:rPr dirty="0" sz="1450" spc="-505">
                <a:latin typeface="Symbol"/>
                <a:cs typeface="Symbol"/>
              </a:rPr>
              <a:t>⎠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4476" y="2631697"/>
            <a:ext cx="8509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50" spc="-505">
                <a:latin typeface="Symbol"/>
                <a:cs typeface="Symbol"/>
              </a:rPr>
              <a:t>⎝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1939" y="2585973"/>
            <a:ext cx="32639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50" spc="20">
                <a:latin typeface="Times New Roman"/>
                <a:cs typeface="Times New Roman"/>
              </a:rPr>
              <a:t>KW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910" y="2564489"/>
            <a:ext cx="88328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592455" algn="l"/>
                <a:tab pos="821055" algn="l"/>
              </a:tabLst>
            </a:pPr>
            <a:r>
              <a:rPr dirty="0" sz="850" spc="5" i="1">
                <a:latin typeface="Times New Roman"/>
                <a:cs typeface="Times New Roman"/>
              </a:rPr>
              <a:t>k</a:t>
            </a:r>
            <a:r>
              <a:rPr dirty="0" sz="850" spc="5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j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spc="5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9076" y="2297931"/>
            <a:ext cx="91059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-3831" sz="2175" spc="-757">
                <a:latin typeface="Symbol"/>
                <a:cs typeface="Symbol"/>
              </a:rPr>
              <a:t>⎛</a:t>
            </a:r>
            <a:r>
              <a:rPr dirty="0" baseline="-3831" sz="2175" spc="-262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|</a:t>
            </a:r>
            <a:r>
              <a:rPr dirty="0" sz="1450" spc="-95">
                <a:latin typeface="Times New Roman"/>
                <a:cs typeface="Times New Roman"/>
              </a:rPr>
              <a:t> </a:t>
            </a:r>
            <a:r>
              <a:rPr dirty="0" sz="1450" spc="50" b="1">
                <a:latin typeface="Times New Roman"/>
                <a:cs typeface="Times New Roman"/>
              </a:rPr>
              <a:t>x</a:t>
            </a:r>
            <a:r>
              <a:rPr dirty="0" baseline="-22875" sz="1275" spc="75" i="1">
                <a:latin typeface="Times New Roman"/>
                <a:cs typeface="Times New Roman"/>
              </a:rPr>
              <a:t>k</a:t>
            </a:r>
            <a:r>
              <a:rPr dirty="0" baseline="-22875" sz="1275" spc="352" i="1">
                <a:latin typeface="Times New Roman"/>
                <a:cs typeface="Times New Roman"/>
              </a:rPr>
              <a:t> </a:t>
            </a:r>
            <a:r>
              <a:rPr dirty="0" sz="1450" spc="15">
                <a:latin typeface="Symbol"/>
                <a:cs typeface="Symbol"/>
              </a:rPr>
              <a:t></a:t>
            </a:r>
            <a:r>
              <a:rPr dirty="0" sz="1450" spc="-165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c</a:t>
            </a:r>
            <a:r>
              <a:rPr dirty="0" sz="1450" spc="-145" b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j</a:t>
            </a:r>
            <a:r>
              <a:rPr dirty="0" baseline="-22875" sz="1275" spc="307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|</a:t>
            </a:r>
            <a:r>
              <a:rPr dirty="0" sz="1450" spc="-175">
                <a:latin typeface="Times New Roman"/>
                <a:cs typeface="Times New Roman"/>
              </a:rPr>
              <a:t> </a:t>
            </a:r>
            <a:r>
              <a:rPr dirty="0" baseline="-3831" sz="2175" spc="-1485">
                <a:latin typeface="Symbol"/>
                <a:cs typeface="Symbol"/>
              </a:rPr>
              <a:t>⎞</a:t>
            </a:r>
            <a:endParaRPr baseline="-3831" sz="217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4612" y="2438937"/>
            <a:ext cx="204470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50" spc="10" b="1">
                <a:latin typeface="Times New Roman"/>
                <a:cs typeface="Times New Roman"/>
              </a:rPr>
              <a:t>z </a:t>
            </a:r>
            <a:r>
              <a:rPr dirty="0" sz="1450" spc="5">
                <a:latin typeface="Times New Roman"/>
                <a:cs typeface="Times New Roman"/>
              </a:rPr>
              <a:t>[ </a:t>
            </a:r>
            <a:r>
              <a:rPr dirty="0" sz="1450" spc="40" i="1">
                <a:latin typeface="Times New Roman"/>
                <a:cs typeface="Times New Roman"/>
              </a:rPr>
              <a:t>j</a:t>
            </a:r>
            <a:r>
              <a:rPr dirty="0" sz="1450" spc="40">
                <a:latin typeface="Times New Roman"/>
                <a:cs typeface="Times New Roman"/>
              </a:rPr>
              <a:t>] </a:t>
            </a:r>
            <a:r>
              <a:rPr dirty="0" sz="1450" spc="15">
                <a:latin typeface="Symbol"/>
                <a:cs typeface="Symbol"/>
              </a:rPr>
              <a:t>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φ </a:t>
            </a:r>
            <a:r>
              <a:rPr dirty="0" sz="1450" spc="30">
                <a:latin typeface="Times New Roman"/>
                <a:cs typeface="Times New Roman"/>
              </a:rPr>
              <a:t>(</a:t>
            </a:r>
            <a:r>
              <a:rPr dirty="0" sz="1450" spc="30" b="1">
                <a:latin typeface="Times New Roman"/>
                <a:cs typeface="Times New Roman"/>
              </a:rPr>
              <a:t>x </a:t>
            </a:r>
            <a:r>
              <a:rPr dirty="0" sz="1450" spc="5">
                <a:latin typeface="Times New Roman"/>
                <a:cs typeface="Times New Roman"/>
              </a:rPr>
              <a:t>) </a:t>
            </a:r>
            <a:r>
              <a:rPr dirty="0" sz="1450" spc="15">
                <a:latin typeface="Symbol"/>
                <a:cs typeface="Symbol"/>
              </a:rPr>
              <a:t>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-85">
                <a:latin typeface="Times New Roman"/>
                <a:cs typeface="Times New Roman"/>
              </a:rPr>
              <a:t>KernelFn</a:t>
            </a:r>
            <a:r>
              <a:rPr dirty="0" baseline="1915" sz="2175" spc="-127">
                <a:latin typeface="Symbol"/>
                <a:cs typeface="Symbol"/>
              </a:rPr>
              <a:t>⎜</a:t>
            </a:r>
            <a:endParaRPr baseline="1915" sz="2175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47520" y="8654286"/>
            <a:ext cx="14947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0947" y="8654286"/>
            <a:ext cx="1179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6669" y="5354066"/>
            <a:ext cx="191135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861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Quadratic  Basis</a:t>
            </a:r>
            <a:r>
              <a:rPr dirty="0" sz="2200" spc="-9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43327" y="5679185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3"/>
                </a:moveTo>
                <a:lnTo>
                  <a:pt x="1524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58567" y="5681471"/>
            <a:ext cx="22860" cy="41275"/>
          </a:xfrm>
          <a:custGeom>
            <a:avLst/>
            <a:gdLst/>
            <a:ahLst/>
            <a:cxnLst/>
            <a:rect l="l" t="t" r="r" b="b"/>
            <a:pathLst>
              <a:path w="22860" h="41275">
                <a:moveTo>
                  <a:pt x="0" y="0"/>
                </a:moveTo>
                <a:lnTo>
                  <a:pt x="22859" y="41148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83714" y="5601461"/>
            <a:ext cx="102235" cy="121285"/>
          </a:xfrm>
          <a:custGeom>
            <a:avLst/>
            <a:gdLst/>
            <a:ahLst/>
            <a:cxnLst/>
            <a:rect l="l" t="t" r="r" b="b"/>
            <a:pathLst>
              <a:path w="102235" h="121285">
                <a:moveTo>
                  <a:pt x="0" y="121158"/>
                </a:moveTo>
                <a:lnTo>
                  <a:pt x="29718" y="0"/>
                </a:lnTo>
                <a:lnTo>
                  <a:pt x="102108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36470" y="5861303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4"/>
                </a:moveTo>
                <a:lnTo>
                  <a:pt x="1524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1710" y="5864352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39">
                <a:moveTo>
                  <a:pt x="0" y="0"/>
                </a:moveTo>
                <a:lnTo>
                  <a:pt x="22859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76855" y="5783579"/>
            <a:ext cx="102870" cy="121285"/>
          </a:xfrm>
          <a:custGeom>
            <a:avLst/>
            <a:gdLst/>
            <a:ahLst/>
            <a:cxnLst/>
            <a:rect l="l" t="t" r="r" b="b"/>
            <a:pathLst>
              <a:path w="102869" h="121285">
                <a:moveTo>
                  <a:pt x="0" y="121158"/>
                </a:moveTo>
                <a:lnTo>
                  <a:pt x="29718" y="0"/>
                </a:lnTo>
                <a:lnTo>
                  <a:pt x="10286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28088" y="6226302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0" y="8382"/>
                </a:moveTo>
                <a:lnTo>
                  <a:pt x="1523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43327" y="6228588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39">
                <a:moveTo>
                  <a:pt x="0" y="0"/>
                </a:moveTo>
                <a:lnTo>
                  <a:pt x="22860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68473" y="6148578"/>
            <a:ext cx="102870" cy="120650"/>
          </a:xfrm>
          <a:custGeom>
            <a:avLst/>
            <a:gdLst/>
            <a:ahLst/>
            <a:cxnLst/>
            <a:rect l="l" t="t" r="r" b="b"/>
            <a:pathLst>
              <a:path w="102869" h="120650">
                <a:moveTo>
                  <a:pt x="0" y="120396"/>
                </a:moveTo>
                <a:lnTo>
                  <a:pt x="29718" y="0"/>
                </a:lnTo>
                <a:lnTo>
                  <a:pt x="10286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92273" y="7137654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4"/>
                </a:moveTo>
                <a:lnTo>
                  <a:pt x="1523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07514" y="7139940"/>
            <a:ext cx="22860" cy="41275"/>
          </a:xfrm>
          <a:custGeom>
            <a:avLst/>
            <a:gdLst/>
            <a:ahLst/>
            <a:cxnLst/>
            <a:rect l="l" t="t" r="r" b="b"/>
            <a:pathLst>
              <a:path w="22860" h="41275">
                <a:moveTo>
                  <a:pt x="0" y="0"/>
                </a:moveTo>
                <a:lnTo>
                  <a:pt x="22860" y="41147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32660" y="7059930"/>
            <a:ext cx="102870" cy="121285"/>
          </a:xfrm>
          <a:custGeom>
            <a:avLst/>
            <a:gdLst/>
            <a:ahLst/>
            <a:cxnLst/>
            <a:rect l="l" t="t" r="r" b="b"/>
            <a:pathLst>
              <a:path w="102869" h="121284">
                <a:moveTo>
                  <a:pt x="0" y="121158"/>
                </a:moveTo>
                <a:lnTo>
                  <a:pt x="29717" y="0"/>
                </a:lnTo>
                <a:lnTo>
                  <a:pt x="10286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94560" y="7319771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3"/>
                </a:moveTo>
                <a:lnTo>
                  <a:pt x="1523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09800" y="7322819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40">
                <a:moveTo>
                  <a:pt x="0" y="0"/>
                </a:moveTo>
                <a:lnTo>
                  <a:pt x="22860" y="40385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34945" y="7242047"/>
            <a:ext cx="102235" cy="121285"/>
          </a:xfrm>
          <a:custGeom>
            <a:avLst/>
            <a:gdLst/>
            <a:ahLst/>
            <a:cxnLst/>
            <a:rect l="l" t="t" r="r" b="b"/>
            <a:pathLst>
              <a:path w="102235" h="121284">
                <a:moveTo>
                  <a:pt x="0" y="121157"/>
                </a:moveTo>
                <a:lnTo>
                  <a:pt x="29718" y="0"/>
                </a:lnTo>
                <a:lnTo>
                  <a:pt x="102108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83892" y="7684769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90">
                <a:moveTo>
                  <a:pt x="0" y="8381"/>
                </a:moveTo>
                <a:lnTo>
                  <a:pt x="1523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99132" y="7687056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40">
                <a:moveTo>
                  <a:pt x="0" y="0"/>
                </a:moveTo>
                <a:lnTo>
                  <a:pt x="22860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24277" y="7607045"/>
            <a:ext cx="102870" cy="120650"/>
          </a:xfrm>
          <a:custGeom>
            <a:avLst/>
            <a:gdLst/>
            <a:ahLst/>
            <a:cxnLst/>
            <a:rect l="l" t="t" r="r" b="b"/>
            <a:pathLst>
              <a:path w="102869" h="120650">
                <a:moveTo>
                  <a:pt x="0" y="120395"/>
                </a:moveTo>
                <a:lnTo>
                  <a:pt x="29718" y="0"/>
                </a:lnTo>
                <a:lnTo>
                  <a:pt x="10287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87701" y="7866888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3"/>
                </a:moveTo>
                <a:lnTo>
                  <a:pt x="1524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02942" y="7869173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40">
                <a:moveTo>
                  <a:pt x="0" y="0"/>
                </a:moveTo>
                <a:lnTo>
                  <a:pt x="22859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28088" y="7789164"/>
            <a:ext cx="102870" cy="120650"/>
          </a:xfrm>
          <a:custGeom>
            <a:avLst/>
            <a:gdLst/>
            <a:ahLst/>
            <a:cxnLst/>
            <a:rect l="l" t="t" r="r" b="b"/>
            <a:pathLst>
              <a:path w="102869" h="120650">
                <a:moveTo>
                  <a:pt x="0" y="120396"/>
                </a:moveTo>
                <a:lnTo>
                  <a:pt x="29718" y="0"/>
                </a:lnTo>
                <a:lnTo>
                  <a:pt x="10286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83892" y="8231123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3"/>
                </a:moveTo>
                <a:lnTo>
                  <a:pt x="1523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99132" y="8234171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40">
                <a:moveTo>
                  <a:pt x="0" y="0"/>
                </a:moveTo>
                <a:lnTo>
                  <a:pt x="22860" y="40385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24277" y="8153400"/>
            <a:ext cx="102870" cy="121285"/>
          </a:xfrm>
          <a:custGeom>
            <a:avLst/>
            <a:gdLst/>
            <a:ahLst/>
            <a:cxnLst/>
            <a:rect l="l" t="t" r="r" b="b"/>
            <a:pathLst>
              <a:path w="102869" h="121284">
                <a:moveTo>
                  <a:pt x="0" y="121157"/>
                </a:moveTo>
                <a:lnTo>
                  <a:pt x="29718" y="0"/>
                </a:lnTo>
                <a:lnTo>
                  <a:pt x="10287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34361" y="8596121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0" y="9143"/>
                </a:moveTo>
                <a:lnTo>
                  <a:pt x="16001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50364" y="8598407"/>
            <a:ext cx="22225" cy="40640"/>
          </a:xfrm>
          <a:custGeom>
            <a:avLst/>
            <a:gdLst/>
            <a:ahLst/>
            <a:cxnLst/>
            <a:rect l="l" t="t" r="r" b="b"/>
            <a:pathLst>
              <a:path w="22225" h="40640">
                <a:moveTo>
                  <a:pt x="0" y="0"/>
                </a:moveTo>
                <a:lnTo>
                  <a:pt x="22098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74748" y="8518397"/>
            <a:ext cx="102870" cy="120650"/>
          </a:xfrm>
          <a:custGeom>
            <a:avLst/>
            <a:gdLst/>
            <a:ahLst/>
            <a:cxnLst/>
            <a:rect l="l" t="t" r="r" b="b"/>
            <a:pathLst>
              <a:path w="102869" h="120650">
                <a:moveTo>
                  <a:pt x="0" y="120395"/>
                </a:moveTo>
                <a:lnTo>
                  <a:pt x="29718" y="0"/>
                </a:lnTo>
                <a:lnTo>
                  <a:pt x="10286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584195" y="8282047"/>
            <a:ext cx="723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84195" y="8049632"/>
            <a:ext cx="723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84195" y="7699863"/>
            <a:ext cx="723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84195" y="7467448"/>
            <a:ext cx="723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84195" y="7350859"/>
            <a:ext cx="723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84195" y="7001088"/>
            <a:ext cx="723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84195" y="5486951"/>
            <a:ext cx="72390" cy="1569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03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1030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84195" y="5409229"/>
            <a:ext cx="723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⎞</a:t>
            </a:r>
            <a:endParaRPr sz="9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56885" y="5486878"/>
            <a:ext cx="72390" cy="1452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03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1025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56885" y="5409156"/>
            <a:ext cx="723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⎛</a:t>
            </a:r>
            <a:endParaRPr sz="9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44163" y="6939767"/>
            <a:ext cx="7683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17313" y="6211298"/>
            <a:ext cx="7683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56885" y="8531841"/>
            <a:ext cx="59944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8765" algn="l"/>
              </a:tabLst>
            </a:pPr>
            <a:r>
              <a:rPr dirty="0" sz="950" spc="-340">
                <a:latin typeface="Symbol"/>
                <a:cs typeface="Symbol"/>
              </a:rPr>
              <a:t>⎝</a:t>
            </a:r>
            <a:r>
              <a:rPr dirty="0" sz="950" spc="-340">
                <a:latin typeface="Times New Roman"/>
                <a:cs typeface="Times New Roman"/>
              </a:rPr>
              <a:t>	</a:t>
            </a:r>
            <a:r>
              <a:rPr dirty="0" sz="550" i="1">
                <a:latin typeface="Times New Roman"/>
                <a:cs typeface="Times New Roman"/>
              </a:rPr>
              <a:t>m</a:t>
            </a:r>
            <a:r>
              <a:rPr dirty="0" sz="550">
                <a:latin typeface="Symbol"/>
                <a:cs typeface="Symbol"/>
              </a:rPr>
              <a:t></a:t>
            </a:r>
            <a:r>
              <a:rPr dirty="0" sz="550">
                <a:latin typeface="Times New Roman"/>
                <a:cs typeface="Times New Roman"/>
              </a:rPr>
              <a:t>1 </a:t>
            </a:r>
            <a:r>
              <a:rPr dirty="0" sz="550" spc="5" i="1">
                <a:latin typeface="Times New Roman"/>
                <a:cs typeface="Times New Roman"/>
              </a:rPr>
              <a:t>m</a:t>
            </a:r>
            <a:r>
              <a:rPr dirty="0" sz="550" spc="20" i="1">
                <a:latin typeface="Times New Roman"/>
                <a:cs typeface="Times New Roman"/>
              </a:rPr>
              <a:t> </a:t>
            </a:r>
            <a:r>
              <a:rPr dirty="0" sz="950" spc="-520">
                <a:latin typeface="Symbol"/>
                <a:cs typeface="Symbol"/>
              </a:rPr>
              <a:t>⎠</a:t>
            </a:r>
            <a:endParaRPr sz="95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51529" y="7801236"/>
            <a:ext cx="330200" cy="303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109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2 3</a:t>
            </a:r>
            <a:r>
              <a:rPr dirty="0" sz="550" spc="20">
                <a:latin typeface="Times New Roman"/>
                <a:cs typeface="Times New Roman"/>
              </a:rPr>
              <a:t> </a:t>
            </a:r>
            <a:r>
              <a:rPr dirty="0" baseline="-5847" sz="1425" spc="-509">
                <a:latin typeface="Symbol"/>
                <a:cs typeface="Symbol"/>
              </a:rPr>
              <a:t>⎟</a:t>
            </a:r>
            <a:endParaRPr baseline="-5847" sz="1425">
              <a:latin typeface="Symbol"/>
              <a:cs typeface="Symbol"/>
            </a:endParaRPr>
          </a:p>
          <a:p>
            <a:pPr algn="r" marR="30480">
              <a:lnSpc>
                <a:spcPts val="1090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47715" y="7072007"/>
            <a:ext cx="3340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1 2</a:t>
            </a:r>
            <a:r>
              <a:rPr dirty="0" sz="550" spc="50">
                <a:latin typeface="Times New Roman"/>
                <a:cs typeface="Times New Roman"/>
              </a:rPr>
              <a:t> </a:t>
            </a:r>
            <a:r>
              <a:rPr dirty="0" baseline="-20467" sz="1425" spc="-509">
                <a:latin typeface="Symbol"/>
                <a:cs typeface="Symbol"/>
              </a:rPr>
              <a:t>⎟</a:t>
            </a:r>
            <a:endParaRPr baseline="-20467" sz="1425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63889" y="6804548"/>
            <a:ext cx="1739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6315" sz="1425" spc="44" i="1">
                <a:latin typeface="Times New Roman"/>
                <a:cs typeface="Times New Roman"/>
              </a:rPr>
              <a:t>x</a:t>
            </a:r>
            <a:r>
              <a:rPr dirty="0" sz="550" spc="3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69225" y="6440317"/>
            <a:ext cx="1739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6315" sz="1425" spc="44" i="1">
                <a:latin typeface="Times New Roman"/>
                <a:cs typeface="Times New Roman"/>
              </a:rPr>
              <a:t>x</a:t>
            </a:r>
            <a:r>
              <a:rPr dirty="0" sz="550" spc="3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69225" y="6257443"/>
            <a:ext cx="1739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6315" sz="1425" spc="44" i="1">
                <a:latin typeface="Times New Roman"/>
                <a:cs typeface="Times New Roman"/>
              </a:rPr>
              <a:t>x</a:t>
            </a:r>
            <a:r>
              <a:rPr dirty="0" sz="550" spc="3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41106" y="6393427"/>
            <a:ext cx="6096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25684" y="5846315"/>
            <a:ext cx="6096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99385" y="8398636"/>
            <a:ext cx="457200" cy="273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ts val="969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12700">
              <a:lnSpc>
                <a:spcPts val="969"/>
              </a:lnSpc>
              <a:tabLst>
                <a:tab pos="268605" algn="l"/>
              </a:tabLst>
            </a:pPr>
            <a:r>
              <a:rPr dirty="0" sz="950" spc="35">
                <a:latin typeface="Times New Roman"/>
                <a:cs typeface="Times New Roman"/>
              </a:rPr>
              <a:t>2</a:t>
            </a:r>
            <a:r>
              <a:rPr dirty="0" sz="950" spc="35" i="1">
                <a:latin typeface="Times New Roman"/>
                <a:cs typeface="Times New Roman"/>
              </a:rPr>
              <a:t>x	</a:t>
            </a:r>
            <a:r>
              <a:rPr dirty="0" sz="950" i="1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28931" y="8317862"/>
            <a:ext cx="596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48924" y="8134987"/>
            <a:ext cx="2374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35">
                <a:latin typeface="Times New Roman"/>
                <a:cs typeface="Times New Roman"/>
              </a:rPr>
              <a:t>2</a:t>
            </a:r>
            <a:r>
              <a:rPr dirty="0" sz="950" spc="35" i="1">
                <a:latin typeface="Times New Roman"/>
                <a:cs typeface="Times New Roman"/>
              </a:rPr>
              <a:t>x</a:t>
            </a:r>
            <a:r>
              <a:rPr dirty="0" sz="950" spc="-40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328931" y="7952864"/>
            <a:ext cx="596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52728" y="7770742"/>
            <a:ext cx="2501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35">
                <a:latin typeface="Times New Roman"/>
                <a:cs typeface="Times New Roman"/>
              </a:rPr>
              <a:t>2</a:t>
            </a:r>
            <a:r>
              <a:rPr dirty="0" sz="950" spc="35" i="1">
                <a:latin typeface="Times New Roman"/>
                <a:cs typeface="Times New Roman"/>
              </a:rPr>
              <a:t>x</a:t>
            </a:r>
            <a:r>
              <a:rPr dirty="0" sz="950" spc="55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23524" y="7588619"/>
            <a:ext cx="45847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950" spc="5">
                <a:latin typeface="Times New Roman"/>
                <a:cs typeface="Times New Roman"/>
              </a:rPr>
              <a:t>2</a:t>
            </a:r>
            <a:r>
              <a:rPr dirty="0" sz="950" spc="5" i="1">
                <a:latin typeface="Times New Roman"/>
                <a:cs typeface="Times New Roman"/>
              </a:rPr>
              <a:t>x</a:t>
            </a:r>
            <a:r>
              <a:rPr dirty="0" baseline="-25252" sz="825" spc="7">
                <a:latin typeface="Times New Roman"/>
                <a:cs typeface="Times New Roman"/>
              </a:rPr>
              <a:t>1 </a:t>
            </a:r>
            <a:r>
              <a:rPr dirty="0" sz="950" spc="5" i="1">
                <a:latin typeface="Times New Roman"/>
                <a:cs typeface="Times New Roman"/>
              </a:rPr>
              <a:t>x</a:t>
            </a:r>
            <a:r>
              <a:rPr dirty="0" baseline="-25252" sz="825" spc="7" i="1">
                <a:latin typeface="Times New Roman"/>
                <a:cs typeface="Times New Roman"/>
              </a:rPr>
              <a:t>m</a:t>
            </a:r>
            <a:r>
              <a:rPr dirty="0" baseline="-25252" sz="825" spc="150" i="1">
                <a:latin typeface="Times New Roman"/>
                <a:cs typeface="Times New Roman"/>
              </a:rPr>
              <a:t> </a:t>
            </a:r>
            <a:r>
              <a:rPr dirty="0" baseline="2923" sz="1425" spc="-509">
                <a:latin typeface="Symbol"/>
                <a:cs typeface="Symbol"/>
              </a:rPr>
              <a:t>⎟</a:t>
            </a:r>
            <a:endParaRPr baseline="2923" sz="1425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328931" y="7405744"/>
            <a:ext cx="596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18785" y="7001016"/>
            <a:ext cx="688340" cy="1569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ts val="103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9"/>
              </a:lnSpc>
              <a:tabLst>
                <a:tab pos="253365" algn="l"/>
              </a:tabLst>
            </a:pPr>
            <a:r>
              <a:rPr dirty="0" sz="950" spc="-340">
                <a:latin typeface="Symbol"/>
                <a:cs typeface="Symbol"/>
              </a:rPr>
              <a:t>⎜</a:t>
            </a:r>
            <a:r>
              <a:rPr dirty="0" sz="950" spc="-340">
                <a:latin typeface="Times New Roman"/>
                <a:cs typeface="Times New Roman"/>
              </a:rPr>
              <a:t>	</a:t>
            </a:r>
            <a:r>
              <a:rPr dirty="0" baseline="5847" sz="1425" spc="7">
                <a:latin typeface="Times New Roman"/>
                <a:cs typeface="Times New Roman"/>
              </a:rPr>
              <a:t>2</a:t>
            </a:r>
            <a:r>
              <a:rPr dirty="0" baseline="5847" sz="1425" spc="7" i="1">
                <a:latin typeface="Times New Roman"/>
                <a:cs typeface="Times New Roman"/>
              </a:rPr>
              <a:t>x</a:t>
            </a:r>
            <a:r>
              <a:rPr dirty="0" baseline="-15151" sz="825" spc="7">
                <a:latin typeface="Times New Roman"/>
                <a:cs typeface="Times New Roman"/>
              </a:rPr>
              <a:t>1 </a:t>
            </a:r>
            <a:r>
              <a:rPr dirty="0" baseline="5847" sz="1425" spc="-7" i="1">
                <a:latin typeface="Times New Roman"/>
                <a:cs typeface="Times New Roman"/>
              </a:rPr>
              <a:t>x</a:t>
            </a:r>
            <a:r>
              <a:rPr dirty="0" baseline="-15151" sz="825" spc="-7">
                <a:latin typeface="Times New Roman"/>
                <a:cs typeface="Times New Roman"/>
              </a:rPr>
              <a:t>3  </a:t>
            </a:r>
            <a:r>
              <a:rPr dirty="0" baseline="-15151" sz="825" spc="30">
                <a:latin typeface="Times New Roman"/>
                <a:cs typeface="Times New Roman"/>
              </a:rPr>
              <a:t> </a:t>
            </a: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5"/>
              </a:lnSpc>
              <a:tabLst>
                <a:tab pos="358140" algn="l"/>
              </a:tabLst>
            </a:pPr>
            <a:r>
              <a:rPr dirty="0" sz="950" spc="-340">
                <a:latin typeface="Symbol"/>
                <a:cs typeface="Symbol"/>
              </a:rPr>
              <a:t>⎜</a:t>
            </a:r>
            <a:r>
              <a:rPr dirty="0" sz="950" spc="-340">
                <a:latin typeface="Times New Roman"/>
                <a:cs typeface="Times New Roman"/>
              </a:rPr>
              <a:t>	</a:t>
            </a:r>
            <a:r>
              <a:rPr dirty="0" sz="550">
                <a:latin typeface="Times New Roman"/>
                <a:cs typeface="Times New Roman"/>
              </a:rPr>
              <a:t>1   </a:t>
            </a:r>
            <a:r>
              <a:rPr dirty="0" sz="550" spc="5" i="1">
                <a:latin typeface="Times New Roman"/>
                <a:cs typeface="Times New Roman"/>
              </a:rPr>
              <a:t>m  </a:t>
            </a:r>
            <a:r>
              <a:rPr dirty="0" sz="550" spc="110" i="1">
                <a:latin typeface="Times New Roman"/>
                <a:cs typeface="Times New Roman"/>
              </a:rPr>
              <a:t> </a:t>
            </a: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1030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57310" y="7041499"/>
            <a:ext cx="2374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35">
                <a:latin typeface="Times New Roman"/>
                <a:cs typeface="Times New Roman"/>
              </a:rPr>
              <a:t>2</a:t>
            </a:r>
            <a:r>
              <a:rPr dirty="0" sz="950" spc="35" i="1">
                <a:latin typeface="Times New Roman"/>
                <a:cs typeface="Times New Roman"/>
              </a:rPr>
              <a:t>x</a:t>
            </a:r>
            <a:r>
              <a:rPr dirty="0" sz="950" spc="-40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328943" y="6566278"/>
            <a:ext cx="80645" cy="2819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80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93127" y="6130146"/>
            <a:ext cx="1492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65">
                <a:latin typeface="Times New Roman"/>
                <a:cs typeface="Times New Roman"/>
              </a:rPr>
              <a:t>2</a:t>
            </a:r>
            <a:r>
              <a:rPr dirty="0" sz="950" i="1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01513" y="5728868"/>
            <a:ext cx="149225" cy="3898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950" spc="65">
                <a:latin typeface="Times New Roman"/>
                <a:cs typeface="Times New Roman"/>
              </a:rPr>
              <a:t>2</a:t>
            </a:r>
            <a:r>
              <a:rPr dirty="0" sz="950" i="1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29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82967" y="5364624"/>
            <a:ext cx="227965" cy="3898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90"/>
              </a:spcBef>
            </a:pPr>
            <a:r>
              <a:rPr dirty="0" sz="95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5"/>
              </a:spcBef>
            </a:pPr>
            <a:r>
              <a:rPr dirty="0" sz="950" spc="5">
                <a:latin typeface="Times New Roman"/>
                <a:cs typeface="Times New Roman"/>
              </a:rPr>
              <a:t>2</a:t>
            </a:r>
            <a:r>
              <a:rPr dirty="0" sz="950" spc="5" i="1">
                <a:latin typeface="Times New Roman"/>
                <a:cs typeface="Times New Roman"/>
              </a:rPr>
              <a:t>x</a:t>
            </a:r>
            <a:r>
              <a:rPr dirty="0" baseline="-25252" sz="825" spc="7">
                <a:latin typeface="Times New Roman"/>
                <a:cs typeface="Times New Roman"/>
              </a:rPr>
              <a:t>1</a:t>
            </a:r>
            <a:endParaRPr baseline="-25252" sz="825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62706" y="6949289"/>
            <a:ext cx="492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950" spc="10" b="1">
                <a:latin typeface="Times New Roman"/>
                <a:cs typeface="Times New Roman"/>
              </a:rPr>
              <a:t>Φ</a:t>
            </a:r>
            <a:r>
              <a:rPr dirty="0" sz="950" spc="10">
                <a:latin typeface="Times New Roman"/>
                <a:cs typeface="Times New Roman"/>
              </a:rPr>
              <a:t>(</a:t>
            </a:r>
            <a:r>
              <a:rPr dirty="0" sz="950" spc="10" b="1">
                <a:latin typeface="Times New Roman"/>
                <a:cs typeface="Times New Roman"/>
              </a:rPr>
              <a:t>x</a:t>
            </a:r>
            <a:r>
              <a:rPr dirty="0" sz="950" spc="10">
                <a:latin typeface="Times New Roman"/>
                <a:cs typeface="Times New Roman"/>
              </a:rPr>
              <a:t>) </a:t>
            </a:r>
            <a:r>
              <a:rPr dirty="0" sz="950">
                <a:latin typeface="Symbol"/>
                <a:cs typeface="Symbol"/>
              </a:rPr>
              <a:t></a:t>
            </a:r>
            <a:r>
              <a:rPr dirty="0" sz="950" spc="-140">
                <a:latin typeface="Times New Roman"/>
                <a:cs typeface="Times New Roman"/>
              </a:rPr>
              <a:t> </a:t>
            </a:r>
            <a:r>
              <a:rPr dirty="0" baseline="29239" sz="1425" spc="-509">
                <a:latin typeface="Symbol"/>
                <a:cs typeface="Symbol"/>
              </a:rPr>
              <a:t>⎜</a:t>
            </a:r>
            <a:endParaRPr baseline="29239" sz="1425">
              <a:latin typeface="Symbol"/>
              <a:cs typeface="Symbo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727960" y="5615940"/>
            <a:ext cx="174625" cy="670560"/>
          </a:xfrm>
          <a:custGeom>
            <a:avLst/>
            <a:gdLst/>
            <a:ahLst/>
            <a:cxnLst/>
            <a:rect l="l" t="t" r="r" b="b"/>
            <a:pathLst>
              <a:path w="174625" h="670560">
                <a:moveTo>
                  <a:pt x="0" y="0"/>
                </a:moveTo>
                <a:lnTo>
                  <a:pt x="33944" y="4417"/>
                </a:lnTo>
                <a:lnTo>
                  <a:pt x="61817" y="16478"/>
                </a:lnTo>
                <a:lnTo>
                  <a:pt x="80688" y="34397"/>
                </a:lnTo>
                <a:lnTo>
                  <a:pt x="87629" y="56387"/>
                </a:lnTo>
                <a:lnTo>
                  <a:pt x="87629" y="279654"/>
                </a:lnTo>
                <a:lnTo>
                  <a:pt x="94452" y="301204"/>
                </a:lnTo>
                <a:lnTo>
                  <a:pt x="113061" y="318897"/>
                </a:lnTo>
                <a:lnTo>
                  <a:pt x="140672" y="330874"/>
                </a:lnTo>
                <a:lnTo>
                  <a:pt x="174497" y="335280"/>
                </a:lnTo>
                <a:lnTo>
                  <a:pt x="140672" y="339697"/>
                </a:lnTo>
                <a:lnTo>
                  <a:pt x="113061" y="351758"/>
                </a:lnTo>
                <a:lnTo>
                  <a:pt x="94452" y="369677"/>
                </a:lnTo>
                <a:lnTo>
                  <a:pt x="87629" y="391668"/>
                </a:lnTo>
                <a:lnTo>
                  <a:pt x="87629" y="614934"/>
                </a:lnTo>
                <a:lnTo>
                  <a:pt x="80688" y="636805"/>
                </a:lnTo>
                <a:lnTo>
                  <a:pt x="61817" y="654462"/>
                </a:lnTo>
                <a:lnTo>
                  <a:pt x="33944" y="666261"/>
                </a:lnTo>
                <a:lnTo>
                  <a:pt x="0" y="670560"/>
                </a:lnTo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737104" y="6308597"/>
            <a:ext cx="174625" cy="727075"/>
          </a:xfrm>
          <a:custGeom>
            <a:avLst/>
            <a:gdLst/>
            <a:ahLst/>
            <a:cxnLst/>
            <a:rect l="l" t="t" r="r" b="b"/>
            <a:pathLst>
              <a:path w="174625" h="727075">
                <a:moveTo>
                  <a:pt x="0" y="0"/>
                </a:moveTo>
                <a:lnTo>
                  <a:pt x="33825" y="4691"/>
                </a:lnTo>
                <a:lnTo>
                  <a:pt x="61436" y="17525"/>
                </a:lnTo>
                <a:lnTo>
                  <a:pt x="80045" y="36647"/>
                </a:lnTo>
                <a:lnTo>
                  <a:pt x="86868" y="60198"/>
                </a:lnTo>
                <a:lnTo>
                  <a:pt x="86868" y="302513"/>
                </a:lnTo>
                <a:lnTo>
                  <a:pt x="93809" y="326183"/>
                </a:lnTo>
                <a:lnTo>
                  <a:pt x="112680" y="345566"/>
                </a:lnTo>
                <a:lnTo>
                  <a:pt x="140553" y="358663"/>
                </a:lnTo>
                <a:lnTo>
                  <a:pt x="174497" y="363474"/>
                </a:lnTo>
                <a:lnTo>
                  <a:pt x="140553" y="368165"/>
                </a:lnTo>
                <a:lnTo>
                  <a:pt x="112680" y="381000"/>
                </a:lnTo>
                <a:lnTo>
                  <a:pt x="93809" y="400121"/>
                </a:lnTo>
                <a:lnTo>
                  <a:pt x="86868" y="423672"/>
                </a:lnTo>
                <a:lnTo>
                  <a:pt x="86868" y="665988"/>
                </a:lnTo>
                <a:lnTo>
                  <a:pt x="80045" y="689657"/>
                </a:lnTo>
                <a:lnTo>
                  <a:pt x="61436" y="709040"/>
                </a:lnTo>
                <a:lnTo>
                  <a:pt x="33825" y="722137"/>
                </a:lnTo>
                <a:lnTo>
                  <a:pt x="0" y="726947"/>
                </a:lnTo>
              </a:path>
            </a:pathLst>
          </a:custGeom>
          <a:ln w="9524">
            <a:solidFill>
              <a:srgbClr val="99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735579" y="7055357"/>
            <a:ext cx="174625" cy="1606550"/>
          </a:xfrm>
          <a:custGeom>
            <a:avLst/>
            <a:gdLst/>
            <a:ahLst/>
            <a:cxnLst/>
            <a:rect l="l" t="t" r="r" b="b"/>
            <a:pathLst>
              <a:path w="174625" h="1606550">
                <a:moveTo>
                  <a:pt x="0" y="0"/>
                </a:moveTo>
                <a:lnTo>
                  <a:pt x="33825" y="10441"/>
                </a:lnTo>
                <a:lnTo>
                  <a:pt x="61436" y="38957"/>
                </a:lnTo>
                <a:lnTo>
                  <a:pt x="80045" y="81331"/>
                </a:lnTo>
                <a:lnTo>
                  <a:pt x="86868" y="133350"/>
                </a:lnTo>
                <a:lnTo>
                  <a:pt x="86868" y="669036"/>
                </a:lnTo>
                <a:lnTo>
                  <a:pt x="93702" y="721173"/>
                </a:lnTo>
                <a:lnTo>
                  <a:pt x="112395" y="763809"/>
                </a:lnTo>
                <a:lnTo>
                  <a:pt x="140231" y="792587"/>
                </a:lnTo>
                <a:lnTo>
                  <a:pt x="174497" y="803148"/>
                </a:lnTo>
                <a:lnTo>
                  <a:pt x="140231" y="813708"/>
                </a:lnTo>
                <a:lnTo>
                  <a:pt x="112395" y="842486"/>
                </a:lnTo>
                <a:lnTo>
                  <a:pt x="93702" y="885122"/>
                </a:lnTo>
                <a:lnTo>
                  <a:pt x="86868" y="937260"/>
                </a:lnTo>
                <a:lnTo>
                  <a:pt x="86868" y="1472184"/>
                </a:lnTo>
                <a:lnTo>
                  <a:pt x="80045" y="1524321"/>
                </a:lnTo>
                <a:lnTo>
                  <a:pt x="61436" y="1566957"/>
                </a:lnTo>
                <a:lnTo>
                  <a:pt x="33825" y="1595735"/>
                </a:lnTo>
                <a:lnTo>
                  <a:pt x="0" y="1606296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713291" y="5402504"/>
            <a:ext cx="184022" cy="196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2928620" y="5411978"/>
            <a:ext cx="8540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Constant</a:t>
            </a:r>
            <a:r>
              <a:rPr dirty="0" sz="1000" spc="-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Term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928620" y="5869176"/>
            <a:ext cx="7575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9A00"/>
                </a:solidFill>
                <a:latin typeface="Tahoma"/>
                <a:cs typeface="Tahoma"/>
              </a:rPr>
              <a:t>Linear</a:t>
            </a:r>
            <a:r>
              <a:rPr dirty="0" sz="1000" spc="-65">
                <a:solidFill>
                  <a:srgbClr val="009A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009A00"/>
                </a:solidFill>
                <a:latin typeface="Tahoma"/>
                <a:cs typeface="Tahoma"/>
              </a:rPr>
              <a:t>Terms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79092" y="6440673"/>
            <a:ext cx="56578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9A009A"/>
                </a:solidFill>
                <a:latin typeface="Tahoma"/>
                <a:cs typeface="Tahoma"/>
              </a:rPr>
              <a:t>Pure  </a:t>
            </a:r>
            <a:r>
              <a:rPr dirty="0" sz="1000" spc="-5">
                <a:solidFill>
                  <a:srgbClr val="9A009A"/>
                </a:solidFill>
                <a:latin typeface="Tahoma"/>
                <a:cs typeface="Tahoma"/>
              </a:rPr>
              <a:t>Quad</a:t>
            </a:r>
            <a:r>
              <a:rPr dirty="0" sz="1000" spc="-10">
                <a:solidFill>
                  <a:srgbClr val="9A009A"/>
                </a:solidFill>
                <a:latin typeface="Tahoma"/>
                <a:cs typeface="Tahoma"/>
              </a:rPr>
              <a:t>r</a:t>
            </a:r>
            <a:r>
              <a:rPr dirty="0" sz="1000">
                <a:solidFill>
                  <a:srgbClr val="9A009A"/>
                </a:solidFill>
                <a:latin typeface="Tahoma"/>
                <a:cs typeface="Tahoma"/>
              </a:rPr>
              <a:t>a</a:t>
            </a:r>
            <a:r>
              <a:rPr dirty="0" sz="1000" spc="-5">
                <a:solidFill>
                  <a:srgbClr val="9A009A"/>
                </a:solidFill>
                <a:latin typeface="Tahoma"/>
                <a:cs typeface="Tahoma"/>
              </a:rPr>
              <a:t>tic  </a:t>
            </a:r>
            <a:r>
              <a:rPr dirty="0" sz="1000" spc="-5">
                <a:solidFill>
                  <a:srgbClr val="9A009A"/>
                </a:solidFill>
                <a:latin typeface="Tahoma"/>
                <a:cs typeface="Tahoma"/>
              </a:rPr>
              <a:t>Terms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760988" y="7545569"/>
            <a:ext cx="7251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001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Quadratic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Cr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ss-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T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rms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817628" y="6097775"/>
            <a:ext cx="2188845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10604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Number of terms (assuming </a:t>
            </a:r>
            <a:r>
              <a:rPr dirty="0" sz="1000">
                <a:latin typeface="Tahoma"/>
                <a:cs typeface="Tahoma"/>
              </a:rPr>
              <a:t>m </a:t>
            </a:r>
            <a:r>
              <a:rPr dirty="0" sz="1000" spc="-5">
                <a:latin typeface="Tahoma"/>
                <a:cs typeface="Tahoma"/>
              </a:rPr>
              <a:t>input  dimensions)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(m+2)-choose-2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10">
                <a:latin typeface="Tahoma"/>
                <a:cs typeface="Tahoma"/>
              </a:rPr>
              <a:t> (m+2)(m+1)/2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Tahoma"/>
                <a:cs typeface="Tahoma"/>
              </a:rPr>
              <a:t>= </a:t>
            </a:r>
            <a:r>
              <a:rPr dirty="0" sz="900" spc="-5">
                <a:latin typeface="Tahoma"/>
                <a:cs typeface="Tahoma"/>
              </a:rPr>
              <a:t>(as near as makes </a:t>
            </a:r>
            <a:r>
              <a:rPr dirty="0" sz="900">
                <a:latin typeface="Tahoma"/>
                <a:cs typeface="Tahoma"/>
              </a:rPr>
              <a:t>no </a:t>
            </a:r>
            <a:r>
              <a:rPr dirty="0" sz="900" spc="-5">
                <a:latin typeface="Tahoma"/>
                <a:cs typeface="Tahoma"/>
              </a:rPr>
              <a:t>difference)</a:t>
            </a:r>
            <a:r>
              <a:rPr dirty="0" sz="900" spc="1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</a:t>
            </a:r>
            <a:r>
              <a:rPr dirty="0" baseline="25641" sz="975" spc="-15">
                <a:latin typeface="Tahoma"/>
                <a:cs typeface="Tahoma"/>
              </a:rPr>
              <a:t>2</a:t>
            </a:r>
            <a:r>
              <a:rPr dirty="0" sz="1000" spc="-10">
                <a:latin typeface="Tahoma"/>
                <a:cs typeface="Tahoma"/>
              </a:rPr>
              <a:t>/2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843024" y="7210295"/>
            <a:ext cx="1977389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You may </a:t>
            </a:r>
            <a:r>
              <a:rPr dirty="0" sz="1000">
                <a:latin typeface="Tahoma"/>
                <a:cs typeface="Tahoma"/>
              </a:rPr>
              <a:t>be </a:t>
            </a:r>
            <a:r>
              <a:rPr dirty="0" sz="1000" spc="-5">
                <a:latin typeface="Tahoma"/>
                <a:cs typeface="Tahoma"/>
              </a:rPr>
              <a:t>wondering what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those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839717" y="7519416"/>
            <a:ext cx="20955" cy="11430"/>
          </a:xfrm>
          <a:custGeom>
            <a:avLst/>
            <a:gdLst/>
            <a:ahLst/>
            <a:cxnLst/>
            <a:rect l="l" t="t" r="r" b="b"/>
            <a:pathLst>
              <a:path w="20954" h="11429">
                <a:moveTo>
                  <a:pt x="0" y="11429"/>
                </a:moveTo>
                <a:lnTo>
                  <a:pt x="20574" y="0"/>
                </a:lnTo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860291" y="7522464"/>
            <a:ext cx="29209" cy="53340"/>
          </a:xfrm>
          <a:custGeom>
            <a:avLst/>
            <a:gdLst/>
            <a:ahLst/>
            <a:cxnLst/>
            <a:rect l="l" t="t" r="r" b="b"/>
            <a:pathLst>
              <a:path w="29210" h="53340">
                <a:moveTo>
                  <a:pt x="0" y="0"/>
                </a:moveTo>
                <a:lnTo>
                  <a:pt x="28956" y="53340"/>
                </a:lnTo>
              </a:path>
            </a:pathLst>
          </a:custGeom>
          <a:ln w="13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892296" y="7417307"/>
            <a:ext cx="134620" cy="158750"/>
          </a:xfrm>
          <a:custGeom>
            <a:avLst/>
            <a:gdLst/>
            <a:ahLst/>
            <a:cxnLst/>
            <a:rect l="l" t="t" r="r" b="b"/>
            <a:pathLst>
              <a:path w="134620" h="158750">
                <a:moveTo>
                  <a:pt x="0" y="158496"/>
                </a:moveTo>
                <a:lnTo>
                  <a:pt x="38862" y="0"/>
                </a:lnTo>
                <a:lnTo>
                  <a:pt x="134112" y="0"/>
                </a:lnTo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3843024" y="7320677"/>
            <a:ext cx="2163445" cy="105854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780"/>
              </a:spcBef>
            </a:pPr>
            <a:r>
              <a:rPr dirty="0" baseline="4444" sz="1875">
                <a:latin typeface="Times New Roman"/>
                <a:cs typeface="Times New Roman"/>
              </a:rPr>
              <a:t>2 </a:t>
            </a:r>
            <a:r>
              <a:rPr dirty="0" sz="1000" spc="-5">
                <a:latin typeface="Tahoma"/>
                <a:cs typeface="Tahoma"/>
              </a:rPr>
              <a:t>’s are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doing.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50"/>
              </a:spcBef>
            </a:pPr>
            <a:r>
              <a:rPr dirty="0" sz="1000" spc="-5">
                <a:latin typeface="Tahoma"/>
                <a:cs typeface="Tahoma"/>
              </a:rPr>
              <a:t>•You should be happy that they do no  </a:t>
            </a:r>
            <a:r>
              <a:rPr dirty="0" sz="1000">
                <a:latin typeface="Tahoma"/>
                <a:cs typeface="Tahoma"/>
              </a:rPr>
              <a:t>harm</a:t>
            </a:r>
            <a:endParaRPr sz="1000">
              <a:latin typeface="Tahoma"/>
              <a:cs typeface="Tahoma"/>
            </a:endParaRPr>
          </a:p>
          <a:p>
            <a:pPr marL="12700" marR="288925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ahoma"/>
                <a:cs typeface="Tahoma"/>
              </a:rPr>
              <a:t>•You’ll </a:t>
            </a:r>
            <a:r>
              <a:rPr dirty="0" sz="1000" spc="-5">
                <a:latin typeface="Tahoma"/>
                <a:cs typeface="Tahoma"/>
              </a:rPr>
              <a:t>find out why they’re there  soon.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4477003"/>
            <a:ext cx="14947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0947" y="4477003"/>
            <a:ext cx="1179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0567" y="1264411"/>
            <a:ext cx="26314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QP with basis</a:t>
            </a:r>
            <a:r>
              <a:rPr dirty="0" sz="20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2704" y="2306066"/>
            <a:ext cx="1104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Subject to </a:t>
            </a:r>
            <a:r>
              <a:rPr dirty="0" sz="1200" spc="-10">
                <a:latin typeface="Tahoma"/>
                <a:cs typeface="Tahoma"/>
              </a:rPr>
              <a:t>these  </a:t>
            </a:r>
            <a:r>
              <a:rPr dirty="0" sz="1200" spc="-5">
                <a:latin typeface="Tahoma"/>
                <a:cs typeface="Tahoma"/>
              </a:rPr>
              <a:t>constraints: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8142" y="2327402"/>
            <a:ext cx="121094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959485" algn="l"/>
              </a:tabLst>
            </a:pPr>
            <a:r>
              <a:rPr dirty="0" sz="1450" spc="5">
                <a:latin typeface="Times New Roman"/>
                <a:cs typeface="Times New Roman"/>
              </a:rPr>
              <a:t>0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α</a:t>
            </a:r>
            <a:r>
              <a:rPr dirty="0" baseline="-22875" sz="1275" spc="22" i="1">
                <a:latin typeface="Times New Roman"/>
                <a:cs typeface="Times New Roman"/>
              </a:rPr>
              <a:t>k</a:t>
            </a:r>
            <a:r>
              <a:rPr dirty="0" baseline="-22875" sz="1275" spc="30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C	</a:t>
            </a:r>
            <a:r>
              <a:rPr dirty="0" sz="1450" spc="-5">
                <a:latin typeface="Symbol"/>
                <a:cs typeface="Symbol"/>
              </a:rPr>
              <a:t></a:t>
            </a:r>
            <a:r>
              <a:rPr dirty="0" sz="1450" spc="-5" i="1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8300" y="1606296"/>
            <a:ext cx="4495800" cy="528320"/>
          </a:xfrm>
          <a:custGeom>
            <a:avLst/>
            <a:gdLst/>
            <a:ahLst/>
            <a:cxnLst/>
            <a:rect l="l" t="t" r="r" b="b"/>
            <a:pathLst>
              <a:path w="4495800" h="528319">
                <a:moveTo>
                  <a:pt x="4495800" y="0"/>
                </a:moveTo>
                <a:lnTo>
                  <a:pt x="0" y="0"/>
                </a:lnTo>
                <a:lnTo>
                  <a:pt x="0" y="528066"/>
                </a:lnTo>
                <a:lnTo>
                  <a:pt x="4495800" y="528066"/>
                </a:lnTo>
                <a:lnTo>
                  <a:pt x="4495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1733" y="2216657"/>
            <a:ext cx="4419600" cy="544830"/>
          </a:xfrm>
          <a:custGeom>
            <a:avLst/>
            <a:gdLst/>
            <a:ahLst/>
            <a:cxnLst/>
            <a:rect l="l" t="t" r="r" b="b"/>
            <a:pathLst>
              <a:path w="4419600" h="544830">
                <a:moveTo>
                  <a:pt x="4419600" y="0"/>
                </a:moveTo>
                <a:lnTo>
                  <a:pt x="0" y="0"/>
                </a:lnTo>
                <a:lnTo>
                  <a:pt x="0" y="544829"/>
                </a:lnTo>
                <a:lnTo>
                  <a:pt x="4419600" y="544829"/>
                </a:lnTo>
                <a:lnTo>
                  <a:pt x="441960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09465" y="3224783"/>
            <a:ext cx="1898650" cy="525780"/>
          </a:xfrm>
          <a:prstGeom prst="rect">
            <a:avLst/>
          </a:prstGeom>
          <a:ln w="6350">
            <a:solidFill>
              <a:srgbClr val="0199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Tahoma"/>
                <a:cs typeface="Tahoma"/>
              </a:rPr>
              <a:t>Then classify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with:</a:t>
            </a:r>
            <a:endParaRPr sz="1000">
              <a:latin typeface="Tahoma"/>
              <a:cs typeface="Tahoma"/>
            </a:endParaRPr>
          </a:p>
          <a:p>
            <a:pPr marL="48260">
              <a:lnSpc>
                <a:spcPct val="100000"/>
              </a:lnSpc>
              <a:spcBef>
                <a:spcPts val="830"/>
              </a:spcBef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</a:t>
            </a:r>
            <a:r>
              <a:rPr dirty="0" sz="1400" spc="40">
                <a:latin typeface="Symbol"/>
                <a:cs typeface="Symbol"/>
              </a:rPr>
              <a:t></a:t>
            </a:r>
            <a:r>
              <a:rPr dirty="0" sz="1050" spc="40" i="1">
                <a:latin typeface="Tahoma"/>
                <a:cs typeface="Tahoma"/>
              </a:rPr>
              <a:t>(</a:t>
            </a:r>
            <a:r>
              <a:rPr dirty="0" sz="1050" spc="40" b="1" i="1">
                <a:latin typeface="Tahoma"/>
                <a:cs typeface="Tahoma"/>
              </a:rPr>
              <a:t>x</a:t>
            </a:r>
            <a:r>
              <a:rPr dirty="0" sz="1050" spc="40" i="1">
                <a:latin typeface="Tahoma"/>
                <a:cs typeface="Tahoma"/>
              </a:rPr>
              <a:t>)-</a:t>
            </a:r>
            <a:r>
              <a:rPr dirty="0" sz="1050" spc="-5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7182" y="2328256"/>
            <a:ext cx="29464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4805" y="2216659"/>
            <a:ext cx="793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1014" y="2281050"/>
            <a:ext cx="765175" cy="457834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50165" marR="30480" indent="-25400">
              <a:lnSpc>
                <a:spcPct val="80500"/>
              </a:lnSpc>
              <a:spcBef>
                <a:spcPts val="610"/>
              </a:spcBef>
            </a:pPr>
            <a:r>
              <a:rPr dirty="0" sz="2200" spc="-5">
                <a:latin typeface="Symbol"/>
                <a:cs typeface="Symbol"/>
              </a:rPr>
              <a:t>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baseline="13409" sz="2175" spc="7" i="1">
                <a:latin typeface="Times New Roman"/>
                <a:cs typeface="Times New Roman"/>
              </a:rPr>
              <a:t>α </a:t>
            </a: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baseline="13409" sz="2175" spc="7" i="1">
                <a:latin typeface="Times New Roman"/>
                <a:cs typeface="Times New Roman"/>
              </a:rPr>
              <a:t>y</a:t>
            </a:r>
            <a:r>
              <a:rPr dirty="0" baseline="13409" sz="2175" spc="-37" i="1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k  </a:t>
            </a: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</a:t>
            </a:r>
            <a:r>
              <a:rPr dirty="0" sz="850" spc="-7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3926" y="2884170"/>
            <a:ext cx="2303780" cy="1518285"/>
          </a:xfrm>
          <a:prstGeom prst="rect">
            <a:avLst/>
          </a:prstGeom>
          <a:ln w="6350">
            <a:solidFill>
              <a:srgbClr val="990199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20"/>
              </a:spcBef>
            </a:pPr>
            <a:r>
              <a:rPr dirty="0" sz="1200" spc="-5">
                <a:latin typeface="Tahoma"/>
                <a:cs typeface="Tahoma"/>
              </a:rPr>
              <a:t>Then define:</a:t>
            </a:r>
            <a:endParaRPr sz="1200">
              <a:latin typeface="Tahoma"/>
              <a:cs typeface="Tahoma"/>
            </a:endParaRPr>
          </a:p>
          <a:p>
            <a:pPr marL="90170">
              <a:lnSpc>
                <a:spcPct val="100000"/>
              </a:lnSpc>
              <a:spcBef>
                <a:spcPts val="550"/>
              </a:spcBef>
              <a:tabLst>
                <a:tab pos="695325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w </a:t>
            </a:r>
            <a:r>
              <a:rPr dirty="0" sz="1450" spc="12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	</a:t>
            </a:r>
            <a:r>
              <a:rPr dirty="0" baseline="-8838" sz="3300" spc="-15">
                <a:latin typeface="Symbol"/>
                <a:cs typeface="Symbol"/>
              </a:rPr>
              <a:t></a:t>
            </a:r>
            <a:r>
              <a:rPr dirty="0" baseline="-8838" sz="3300" spc="-1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5" b="1">
                <a:latin typeface="Times New Roman"/>
                <a:cs typeface="Times New Roman"/>
              </a:rPr>
              <a:t>Φ </a:t>
            </a:r>
            <a:r>
              <a:rPr dirty="0" sz="1450">
                <a:latin typeface="Times New Roman"/>
                <a:cs typeface="Times New Roman"/>
              </a:rPr>
              <a:t>(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r>
              <a:rPr dirty="0" baseline="-22875" sz="1275" spc="262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11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Times New Roman"/>
                <a:cs typeface="Times New Roman"/>
              </a:rPr>
              <a:t>s.t. </a:t>
            </a:r>
            <a:r>
              <a:rPr dirty="0" sz="850" i="1">
                <a:latin typeface="Times New Roman"/>
                <a:cs typeface="Times New Roman"/>
              </a:rPr>
              <a:t>α </a:t>
            </a:r>
            <a:r>
              <a:rPr dirty="0" baseline="-18518" sz="90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</a:t>
            </a:r>
            <a:r>
              <a:rPr dirty="0" sz="850" spc="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spcBef>
                <a:spcPts val="770"/>
              </a:spcBef>
            </a:pPr>
            <a:r>
              <a:rPr dirty="0" sz="1450" spc="5" i="1">
                <a:latin typeface="Times New Roman"/>
                <a:cs typeface="Times New Roman"/>
              </a:rPr>
              <a:t>b 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 </a:t>
            </a:r>
            <a:r>
              <a:rPr dirty="0" sz="1450">
                <a:latin typeface="Times New Roman"/>
                <a:cs typeface="Times New Roman"/>
              </a:rPr>
              <a:t>(1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 </a:t>
            </a:r>
            <a:r>
              <a:rPr dirty="0" sz="1450" spc="5" i="1">
                <a:latin typeface="Times New Roman"/>
                <a:cs typeface="Times New Roman"/>
              </a:rPr>
              <a:t>ε </a:t>
            </a:r>
            <a:r>
              <a:rPr dirty="0" baseline="-22875" sz="1275" i="1">
                <a:latin typeface="Times New Roman"/>
                <a:cs typeface="Times New Roman"/>
              </a:rPr>
              <a:t>K  </a:t>
            </a:r>
            <a:r>
              <a:rPr dirty="0" sz="1450">
                <a:latin typeface="Times New Roman"/>
                <a:cs typeface="Times New Roman"/>
              </a:rPr>
              <a:t>)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  </a:t>
            </a:r>
            <a:r>
              <a:rPr dirty="0" sz="1450" spc="30">
                <a:latin typeface="Times New Roman"/>
                <a:cs typeface="Times New Roman"/>
              </a:rPr>
              <a:t>.</a:t>
            </a:r>
            <a:r>
              <a:rPr dirty="0" sz="1450" spc="30" b="1">
                <a:latin typeface="Times New Roman"/>
                <a:cs typeface="Times New Roman"/>
              </a:rPr>
              <a:t>w</a:t>
            </a:r>
            <a:r>
              <a:rPr dirty="0" sz="1450" spc="120" b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455"/>
              </a:spcBef>
              <a:tabLst>
                <a:tab pos="751205" algn="l"/>
                <a:tab pos="1995170" algn="l"/>
              </a:tabLst>
            </a:pPr>
            <a:r>
              <a:rPr dirty="0" sz="1450" spc="5">
                <a:latin typeface="Times New Roman"/>
                <a:cs typeface="Times New Roman"/>
              </a:rPr>
              <a:t>where	</a:t>
            </a:r>
            <a:r>
              <a:rPr dirty="0" sz="1450" spc="5" i="1">
                <a:latin typeface="Times New Roman"/>
                <a:cs typeface="Times New Roman"/>
              </a:rPr>
              <a:t>K </a:t>
            </a:r>
            <a:r>
              <a:rPr dirty="0" sz="1450" spc="37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arg 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max	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-170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algn="r" marR="706755">
              <a:lnSpc>
                <a:spcPct val="100000"/>
              </a:lnSpc>
              <a:spcBef>
                <a:spcPts val="35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5920" y="1768093"/>
            <a:ext cx="5289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M</a:t>
            </a:r>
            <a:r>
              <a:rPr dirty="0" sz="1000" spc="-5">
                <a:latin typeface="Tahoma"/>
                <a:cs typeface="Tahoma"/>
              </a:rPr>
              <a:t>a</a:t>
            </a:r>
            <a:r>
              <a:rPr dirty="0" sz="1000">
                <a:latin typeface="Tahoma"/>
                <a:cs typeface="Tahoma"/>
              </a:rPr>
              <a:t>ximize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8920" y="1853183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932176" y="1589726"/>
            <a:ext cx="420370" cy="421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ts val="745"/>
              </a:lnSpc>
              <a:spcBef>
                <a:spcPts val="100"/>
              </a:spcBef>
              <a:tabLst>
                <a:tab pos="287655" algn="l"/>
              </a:tabLst>
            </a:pPr>
            <a:r>
              <a:rPr dirty="0" sz="850" i="1">
                <a:latin typeface="Times New Roman"/>
                <a:cs typeface="Times New Roman"/>
              </a:rPr>
              <a:t>R	R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2365"/>
              </a:lnSpc>
            </a:pPr>
            <a:r>
              <a:rPr dirty="0" sz="2200" spc="170">
                <a:latin typeface="Symbol"/>
                <a:cs typeface="Symbol"/>
              </a:rPr>
              <a:t>∑</a:t>
            </a:r>
            <a:r>
              <a:rPr dirty="0" sz="2200" spc="-1050">
                <a:latin typeface="Symbol"/>
                <a:cs typeface="Symbol"/>
              </a:rPr>
              <a:t>∑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49507" y="1706370"/>
            <a:ext cx="283273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1915" sz="2175" spc="15" i="1">
                <a:latin typeface="Times New Roman"/>
                <a:cs typeface="Times New Roman"/>
              </a:rPr>
              <a:t>α</a:t>
            </a:r>
            <a:r>
              <a:rPr dirty="0" baseline="-19607" sz="1275" spc="15" i="1">
                <a:latin typeface="Times New Roman"/>
                <a:cs typeface="Times New Roman"/>
              </a:rPr>
              <a:t>k </a:t>
            </a:r>
            <a:r>
              <a:rPr dirty="0" baseline="1915" sz="2175" i="1">
                <a:latin typeface="Times New Roman"/>
                <a:cs typeface="Times New Roman"/>
              </a:rPr>
              <a:t>α</a:t>
            </a:r>
            <a:r>
              <a:rPr dirty="0" baseline="-19607" sz="1275" i="1">
                <a:latin typeface="Times New Roman"/>
                <a:cs typeface="Times New Roman"/>
              </a:rPr>
              <a:t>l </a:t>
            </a:r>
            <a:r>
              <a:rPr dirty="0" baseline="1915" sz="2175" spc="-15" i="1">
                <a:latin typeface="Times New Roman"/>
                <a:cs typeface="Times New Roman"/>
              </a:rPr>
              <a:t>Q</a:t>
            </a:r>
            <a:r>
              <a:rPr dirty="0" baseline="-19607" sz="1275" spc="-15" i="1">
                <a:latin typeface="Times New Roman"/>
                <a:cs typeface="Times New Roman"/>
              </a:rPr>
              <a:t>kl </a:t>
            </a:r>
            <a:r>
              <a:rPr dirty="0" baseline="6172" sz="1350" spc="-7">
                <a:latin typeface="Tahoma"/>
                <a:cs typeface="Tahoma"/>
              </a:rPr>
              <a:t>where </a:t>
            </a:r>
            <a:r>
              <a:rPr dirty="0" sz="1450" spc="-10" i="1">
                <a:latin typeface="Times New Roman"/>
                <a:cs typeface="Times New Roman"/>
              </a:rPr>
              <a:t>Q</a:t>
            </a:r>
            <a:r>
              <a:rPr dirty="0" baseline="-22875" sz="1275" spc="-15" i="1">
                <a:latin typeface="Times New Roman"/>
                <a:cs typeface="Times New Roman"/>
              </a:rPr>
              <a:t>kl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y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i="1">
                <a:latin typeface="Times New Roman"/>
                <a:cs typeface="Times New Roman"/>
              </a:rPr>
              <a:t>y</a:t>
            </a:r>
            <a:r>
              <a:rPr dirty="0" baseline="-22875" sz="1275" i="1">
                <a:latin typeface="Times New Roman"/>
                <a:cs typeface="Times New Roman"/>
              </a:rPr>
              <a:t>l 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Φ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x</a:t>
            </a:r>
            <a:r>
              <a:rPr dirty="0" baseline="-22875" sz="1275" spc="37" i="1">
                <a:latin typeface="Times New Roman"/>
                <a:cs typeface="Times New Roman"/>
              </a:rPr>
              <a:t>k </a:t>
            </a:r>
            <a:r>
              <a:rPr dirty="0" sz="1450" spc="5">
                <a:latin typeface="Times New Roman"/>
                <a:cs typeface="Times New Roman"/>
              </a:rPr>
              <a:t>).</a:t>
            </a:r>
            <a:r>
              <a:rPr dirty="0" sz="1450" spc="5" b="1">
                <a:latin typeface="Times New Roman"/>
                <a:cs typeface="Times New Roman"/>
              </a:rPr>
              <a:t>Φ</a:t>
            </a:r>
            <a:r>
              <a:rPr dirty="0" sz="1450" spc="5">
                <a:latin typeface="Times New Roman"/>
                <a:cs typeface="Times New Roman"/>
              </a:rPr>
              <a:t>(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r>
              <a:rPr dirty="0" baseline="-22875" sz="1275" spc="7" i="1">
                <a:latin typeface="Times New Roman"/>
                <a:cs typeface="Times New Roman"/>
              </a:rPr>
              <a:t>l</a:t>
            </a:r>
            <a:r>
              <a:rPr dirty="0" baseline="-22875" sz="1275" spc="-120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0465" y="1956252"/>
            <a:ext cx="39306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r>
              <a:rPr dirty="0" sz="850" spc="-45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l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23520" y="1589737"/>
            <a:ext cx="201930" cy="521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ts val="745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2255"/>
              </a:lnSpc>
            </a:pPr>
            <a:r>
              <a:rPr dirty="0" sz="2200" spc="-1055">
                <a:latin typeface="Symbol"/>
                <a:cs typeface="Symbol"/>
              </a:rPr>
              <a:t>∑</a:t>
            </a:r>
            <a:endParaRPr sz="2200">
              <a:latin typeface="Symbol"/>
              <a:cs typeface="Symbol"/>
            </a:endParaRPr>
          </a:p>
          <a:p>
            <a:pPr marL="19050">
              <a:lnSpc>
                <a:spcPts val="905"/>
              </a:lnSpc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150" i="1">
                <a:latin typeface="Times New Roman"/>
                <a:cs typeface="Times New Roman"/>
              </a:rPr>
              <a:t>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18344" y="1701368"/>
            <a:ext cx="514984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450" spc="15" i="1">
                <a:latin typeface="Times New Roman"/>
                <a:cs typeface="Times New Roman"/>
              </a:rPr>
              <a:t>α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-50">
                <a:latin typeface="Times New Roman"/>
                <a:cs typeface="Times New Roman"/>
              </a:rPr>
              <a:t> </a:t>
            </a:r>
            <a:r>
              <a:rPr dirty="0" baseline="-44061" sz="2175" spc="7">
                <a:latin typeface="Times New Roman"/>
                <a:cs typeface="Times New Roman"/>
              </a:rPr>
              <a:t>2</a:t>
            </a:r>
            <a:endParaRPr baseline="-44061" sz="217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8830" y="1584028"/>
            <a:ext cx="10604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81855" y="1263396"/>
            <a:ext cx="1876425" cy="323215"/>
          </a:xfrm>
          <a:custGeom>
            <a:avLst/>
            <a:gdLst/>
            <a:ahLst/>
            <a:cxnLst/>
            <a:rect l="l" t="t" r="r" b="b"/>
            <a:pathLst>
              <a:path w="1876425" h="323215">
                <a:moveTo>
                  <a:pt x="1876044" y="0"/>
                </a:moveTo>
                <a:lnTo>
                  <a:pt x="352044" y="0"/>
                </a:lnTo>
                <a:lnTo>
                  <a:pt x="352044" y="177546"/>
                </a:lnTo>
                <a:lnTo>
                  <a:pt x="0" y="323087"/>
                </a:lnTo>
                <a:lnTo>
                  <a:pt x="352044" y="253746"/>
                </a:lnTo>
                <a:lnTo>
                  <a:pt x="1876044" y="253746"/>
                </a:lnTo>
                <a:lnTo>
                  <a:pt x="1876044" y="0"/>
                </a:lnTo>
                <a:close/>
              </a:path>
              <a:path w="1876425" h="323215">
                <a:moveTo>
                  <a:pt x="1876044" y="253746"/>
                </a:moveTo>
                <a:lnTo>
                  <a:pt x="352044" y="253746"/>
                </a:lnTo>
                <a:lnTo>
                  <a:pt x="352044" y="304800"/>
                </a:lnTo>
                <a:lnTo>
                  <a:pt x="1876044" y="304800"/>
                </a:lnTo>
                <a:lnTo>
                  <a:pt x="1876044" y="25374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81855" y="1263396"/>
            <a:ext cx="1876425" cy="323215"/>
          </a:xfrm>
          <a:custGeom>
            <a:avLst/>
            <a:gdLst/>
            <a:ahLst/>
            <a:cxnLst/>
            <a:rect l="l" t="t" r="r" b="b"/>
            <a:pathLst>
              <a:path w="1876425" h="323215">
                <a:moveTo>
                  <a:pt x="352044" y="0"/>
                </a:moveTo>
                <a:lnTo>
                  <a:pt x="352044" y="177546"/>
                </a:lnTo>
                <a:lnTo>
                  <a:pt x="0" y="323087"/>
                </a:lnTo>
                <a:lnTo>
                  <a:pt x="352044" y="253746"/>
                </a:lnTo>
                <a:lnTo>
                  <a:pt x="352044" y="304800"/>
                </a:lnTo>
                <a:lnTo>
                  <a:pt x="1876044" y="304800"/>
                </a:lnTo>
                <a:lnTo>
                  <a:pt x="1876044" y="0"/>
                </a:lnTo>
                <a:lnTo>
                  <a:pt x="605790" y="0"/>
                </a:lnTo>
                <a:lnTo>
                  <a:pt x="352044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70729" y="1275841"/>
            <a:ext cx="143256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Tahoma"/>
                <a:cs typeface="Tahoma"/>
              </a:rPr>
              <a:t>Warning: up until Rong Zhang spotted my error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-5">
                <a:latin typeface="Tahoma"/>
                <a:cs typeface="Tahoma"/>
              </a:rPr>
              <a:t>Oct 2003, this equation had been wrong in earlier  versions of the notes. This version is</a:t>
            </a:r>
            <a:r>
              <a:rPr dirty="0" sz="500" spc="70">
                <a:latin typeface="Tahoma"/>
                <a:cs typeface="Tahoma"/>
              </a:rPr>
              <a:t> </a:t>
            </a:r>
            <a:r>
              <a:rPr dirty="0" sz="500" spc="-5">
                <a:latin typeface="Tahoma"/>
                <a:cs typeface="Tahoma"/>
              </a:rPr>
              <a:t>correct.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44317" y="5441695"/>
            <a:ext cx="26187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QP with basis</a:t>
            </a:r>
            <a:r>
              <a:rPr dirty="0" sz="20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38300" y="5783579"/>
            <a:ext cx="4495800" cy="528320"/>
          </a:xfrm>
          <a:custGeom>
            <a:avLst/>
            <a:gdLst/>
            <a:ahLst/>
            <a:cxnLst/>
            <a:rect l="l" t="t" r="r" b="b"/>
            <a:pathLst>
              <a:path w="4495800" h="528320">
                <a:moveTo>
                  <a:pt x="4495800" y="0"/>
                </a:moveTo>
                <a:lnTo>
                  <a:pt x="0" y="0"/>
                </a:lnTo>
                <a:lnTo>
                  <a:pt x="0" y="528065"/>
                </a:lnTo>
                <a:lnTo>
                  <a:pt x="4495800" y="528065"/>
                </a:lnTo>
                <a:lnTo>
                  <a:pt x="4495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734311" y="6483348"/>
            <a:ext cx="1193165" cy="789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9715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Subject to </a:t>
            </a:r>
            <a:r>
              <a:rPr dirty="0" sz="1200" spc="-10">
                <a:latin typeface="Tahoma"/>
                <a:cs typeface="Tahoma"/>
              </a:rPr>
              <a:t>these  </a:t>
            </a:r>
            <a:r>
              <a:rPr dirty="0" sz="1200" spc="-5">
                <a:latin typeface="Tahoma"/>
                <a:cs typeface="Tahoma"/>
              </a:rPr>
              <a:t>constraints: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ahoma"/>
                <a:cs typeface="Tahoma"/>
              </a:rPr>
              <a:t>Then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define: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34820" y="8170416"/>
            <a:ext cx="4261485" cy="6007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10"/>
              </a:spcBef>
              <a:tabLst>
                <a:tab pos="709930" algn="l"/>
                <a:tab pos="1954530" algn="l"/>
              </a:tabLst>
            </a:pPr>
            <a:r>
              <a:rPr dirty="0" sz="1450" spc="5">
                <a:latin typeface="Times New Roman"/>
                <a:cs typeface="Times New Roman"/>
              </a:rPr>
              <a:t>where	</a:t>
            </a:r>
            <a:r>
              <a:rPr dirty="0" sz="1450" spc="5" i="1">
                <a:latin typeface="Times New Roman"/>
                <a:cs typeface="Times New Roman"/>
              </a:rPr>
              <a:t>K </a:t>
            </a:r>
            <a:r>
              <a:rPr dirty="0" sz="1450" spc="37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arg 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max	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-75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algn="ctr" marR="1205230">
              <a:lnSpc>
                <a:spcPct val="100000"/>
              </a:lnSpc>
              <a:spcBef>
                <a:spcPts val="4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306832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93926" y="7061454"/>
            <a:ext cx="2303780" cy="1518285"/>
          </a:xfrm>
          <a:custGeom>
            <a:avLst/>
            <a:gdLst/>
            <a:ahLst/>
            <a:cxnLst/>
            <a:rect l="l" t="t" r="r" b="b"/>
            <a:pathLst>
              <a:path w="2303779" h="1518284">
                <a:moveTo>
                  <a:pt x="2303526" y="0"/>
                </a:moveTo>
                <a:lnTo>
                  <a:pt x="0" y="0"/>
                </a:lnTo>
                <a:lnTo>
                  <a:pt x="0" y="1517904"/>
                </a:lnTo>
                <a:lnTo>
                  <a:pt x="2303526" y="1517904"/>
                </a:lnTo>
                <a:lnTo>
                  <a:pt x="2303526" y="0"/>
                </a:lnTo>
                <a:close/>
              </a:path>
            </a:pathLst>
          </a:custGeom>
          <a:ln w="6350">
            <a:solidFill>
              <a:srgbClr val="99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81733" y="6393941"/>
            <a:ext cx="4419600" cy="544830"/>
          </a:xfrm>
          <a:custGeom>
            <a:avLst/>
            <a:gdLst/>
            <a:ahLst/>
            <a:cxnLst/>
            <a:rect l="l" t="t" r="r" b="b"/>
            <a:pathLst>
              <a:path w="4419600" h="544829">
                <a:moveTo>
                  <a:pt x="4419600" y="0"/>
                </a:moveTo>
                <a:lnTo>
                  <a:pt x="0" y="0"/>
                </a:lnTo>
                <a:lnTo>
                  <a:pt x="0" y="544830"/>
                </a:lnTo>
                <a:lnTo>
                  <a:pt x="4419600" y="544830"/>
                </a:lnTo>
                <a:lnTo>
                  <a:pt x="441960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09465" y="7402068"/>
            <a:ext cx="1898650" cy="525780"/>
          </a:xfrm>
          <a:custGeom>
            <a:avLst/>
            <a:gdLst/>
            <a:ahLst/>
            <a:cxnLst/>
            <a:rect l="l" t="t" r="r" b="b"/>
            <a:pathLst>
              <a:path w="1898650" h="525779">
                <a:moveTo>
                  <a:pt x="1898141" y="0"/>
                </a:moveTo>
                <a:lnTo>
                  <a:pt x="0" y="0"/>
                </a:lnTo>
                <a:lnTo>
                  <a:pt x="0" y="525779"/>
                </a:lnTo>
                <a:lnTo>
                  <a:pt x="1898141" y="525779"/>
                </a:lnTo>
                <a:lnTo>
                  <a:pt x="1898141" y="0"/>
                </a:lnTo>
                <a:close/>
              </a:path>
            </a:pathLst>
          </a:custGeom>
          <a:ln w="63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10000" y="6142482"/>
            <a:ext cx="2133600" cy="1508125"/>
          </a:xfrm>
          <a:custGeom>
            <a:avLst/>
            <a:gdLst/>
            <a:ahLst/>
            <a:cxnLst/>
            <a:rect l="l" t="t" r="r" b="b"/>
            <a:pathLst>
              <a:path w="2133600" h="1508125">
                <a:moveTo>
                  <a:pt x="2133600" y="98297"/>
                </a:moveTo>
                <a:lnTo>
                  <a:pt x="0" y="98297"/>
                </a:lnTo>
                <a:lnTo>
                  <a:pt x="0" y="1507997"/>
                </a:lnTo>
                <a:lnTo>
                  <a:pt x="2133600" y="1507997"/>
                </a:lnTo>
                <a:lnTo>
                  <a:pt x="2133600" y="98297"/>
                </a:lnTo>
                <a:close/>
              </a:path>
              <a:path w="2133600" h="1508125">
                <a:moveTo>
                  <a:pt x="554736" y="0"/>
                </a:moveTo>
                <a:lnTo>
                  <a:pt x="355853" y="98297"/>
                </a:lnTo>
                <a:lnTo>
                  <a:pt x="889253" y="98297"/>
                </a:lnTo>
                <a:lnTo>
                  <a:pt x="554736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10000" y="6142482"/>
            <a:ext cx="2133600" cy="1508125"/>
          </a:xfrm>
          <a:custGeom>
            <a:avLst/>
            <a:gdLst/>
            <a:ahLst/>
            <a:cxnLst/>
            <a:rect l="l" t="t" r="r" b="b"/>
            <a:pathLst>
              <a:path w="2133600" h="1508125">
                <a:moveTo>
                  <a:pt x="0" y="98297"/>
                </a:moveTo>
                <a:lnTo>
                  <a:pt x="0" y="1507997"/>
                </a:lnTo>
                <a:lnTo>
                  <a:pt x="2133600" y="1507997"/>
                </a:lnTo>
                <a:lnTo>
                  <a:pt x="2133600" y="98297"/>
                </a:lnTo>
                <a:lnTo>
                  <a:pt x="889253" y="98297"/>
                </a:lnTo>
                <a:lnTo>
                  <a:pt x="554736" y="0"/>
                </a:lnTo>
                <a:lnTo>
                  <a:pt x="355853" y="98297"/>
                </a:lnTo>
                <a:lnTo>
                  <a:pt x="0" y="98297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834130" y="6405625"/>
            <a:ext cx="12661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get this matrix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read</a:t>
            </a:r>
            <a:r>
              <a:rPr dirty="0" baseline="16339" sz="1275" spc="-120" i="1">
                <a:latin typeface="Times New Roman"/>
                <a:cs typeface="Times New Roman"/>
              </a:rPr>
              <a:t>R</a:t>
            </a:r>
            <a:r>
              <a:rPr dirty="0" sz="1000" spc="-80">
                <a:latin typeface="Tahoma"/>
                <a:cs typeface="Tahoma"/>
              </a:rPr>
              <a:t>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68142" y="6483082"/>
            <a:ext cx="2799080" cy="862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ts val="2520"/>
              </a:lnSpc>
              <a:spcBef>
                <a:spcPts val="90"/>
              </a:spcBef>
            </a:pPr>
            <a:r>
              <a:rPr dirty="0" baseline="21072" sz="2175" spc="7">
                <a:latin typeface="Times New Roman"/>
                <a:cs typeface="Times New Roman"/>
              </a:rPr>
              <a:t>0</a:t>
            </a:r>
            <a:r>
              <a:rPr dirty="0" baseline="21072" sz="2175" spc="-104">
                <a:latin typeface="Times New Roman"/>
                <a:cs typeface="Times New Roman"/>
              </a:rPr>
              <a:t> </a:t>
            </a:r>
            <a:r>
              <a:rPr dirty="0" baseline="21072" sz="2175" spc="7">
                <a:latin typeface="Symbol"/>
                <a:cs typeface="Symbol"/>
              </a:rPr>
              <a:t></a:t>
            </a:r>
            <a:r>
              <a:rPr dirty="0" baseline="21072" sz="2175" spc="-67">
                <a:latin typeface="Times New Roman"/>
                <a:cs typeface="Times New Roman"/>
              </a:rPr>
              <a:t> </a:t>
            </a:r>
            <a:r>
              <a:rPr dirty="0" baseline="21072" sz="2175" spc="44" i="1">
                <a:latin typeface="Times New Roman"/>
                <a:cs typeface="Times New Roman"/>
              </a:rPr>
              <a:t>α</a:t>
            </a:r>
            <a:r>
              <a:rPr dirty="0" baseline="13071" sz="1275" i="1">
                <a:latin typeface="Times New Roman"/>
                <a:cs typeface="Times New Roman"/>
              </a:rPr>
              <a:t>k</a:t>
            </a:r>
            <a:r>
              <a:rPr dirty="0" baseline="13071" sz="1275" i="1">
                <a:latin typeface="Times New Roman"/>
                <a:cs typeface="Times New Roman"/>
              </a:rPr>
              <a:t>  </a:t>
            </a:r>
            <a:r>
              <a:rPr dirty="0" baseline="13071" sz="1275" spc="-157" i="1">
                <a:latin typeface="Times New Roman"/>
                <a:cs typeface="Times New Roman"/>
              </a:rPr>
              <a:t> </a:t>
            </a:r>
            <a:r>
              <a:rPr dirty="0" baseline="21072" sz="2175" spc="7">
                <a:latin typeface="Symbol"/>
                <a:cs typeface="Symbol"/>
              </a:rPr>
              <a:t></a:t>
            </a:r>
            <a:r>
              <a:rPr dirty="0" baseline="21072" sz="2175" spc="-104">
                <a:latin typeface="Times New Roman"/>
                <a:cs typeface="Times New Roman"/>
              </a:rPr>
              <a:t> </a:t>
            </a:r>
            <a:r>
              <a:rPr dirty="0" baseline="21072" sz="2175" spc="-1027" i="1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ahoma"/>
                <a:cs typeface="Tahoma"/>
              </a:rPr>
              <a:t>Eac</a:t>
            </a:r>
            <a:r>
              <a:rPr dirty="0" sz="1000">
                <a:latin typeface="Tahoma"/>
                <a:cs typeface="Tahoma"/>
              </a:rPr>
              <a:t>h</a:t>
            </a:r>
            <a:r>
              <a:rPr dirty="0" baseline="21072" sz="2175" spc="-1095">
                <a:latin typeface="Symbol"/>
                <a:cs typeface="Symbol"/>
              </a:rPr>
              <a:t></a:t>
            </a:r>
            <a:r>
              <a:rPr dirty="0" sz="1000" spc="-10">
                <a:latin typeface="Tahoma"/>
                <a:cs typeface="Tahoma"/>
              </a:rPr>
              <a:t>d</a:t>
            </a:r>
            <a:r>
              <a:rPr dirty="0" sz="1000" spc="-375">
                <a:latin typeface="Tahoma"/>
                <a:cs typeface="Tahoma"/>
              </a:rPr>
              <a:t>o</a:t>
            </a:r>
            <a:r>
              <a:rPr dirty="0" baseline="21072" sz="2175" spc="-412" i="1">
                <a:latin typeface="Times New Roman"/>
                <a:cs typeface="Times New Roman"/>
              </a:rPr>
              <a:t>k</a:t>
            </a:r>
            <a:r>
              <a:rPr dirty="0" sz="1000">
                <a:latin typeface="Tahoma"/>
                <a:cs typeface="Tahoma"/>
              </a:rPr>
              <a:t>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produc</a:t>
            </a:r>
            <a:r>
              <a:rPr dirty="0" sz="1000">
                <a:latin typeface="Tahoma"/>
                <a:cs typeface="Tahoma"/>
              </a:rPr>
              <a:t>t</a:t>
            </a:r>
            <a:r>
              <a:rPr dirty="0" sz="1000" spc="-145">
                <a:latin typeface="Tahoma"/>
                <a:cs typeface="Tahoma"/>
              </a:rPr>
              <a:t> </a:t>
            </a:r>
            <a:r>
              <a:rPr dirty="0" baseline="5050" sz="3300" spc="-2145">
                <a:latin typeface="Symbol"/>
                <a:cs typeface="Symbol"/>
              </a:rPr>
              <a:t>∑</a:t>
            </a:r>
            <a:r>
              <a:rPr dirty="0" sz="1000" spc="-5">
                <a:latin typeface="Tahoma"/>
                <a:cs typeface="Tahoma"/>
              </a:rPr>
              <a:t>requ</a:t>
            </a:r>
            <a:r>
              <a:rPr dirty="0" sz="1000" spc="-70">
                <a:latin typeface="Tahoma"/>
                <a:cs typeface="Tahoma"/>
              </a:rPr>
              <a:t>i</a:t>
            </a:r>
            <a:r>
              <a:rPr dirty="0" baseline="21072" sz="2175" spc="-1042" i="1">
                <a:latin typeface="Times New Roman"/>
                <a:cs typeface="Times New Roman"/>
              </a:rPr>
              <a:t>α</a:t>
            </a:r>
            <a:r>
              <a:rPr dirty="0" sz="1000" spc="-5">
                <a:latin typeface="Tahoma"/>
                <a:cs typeface="Tahoma"/>
              </a:rPr>
              <a:t>r</a:t>
            </a:r>
            <a:r>
              <a:rPr dirty="0" sz="1000" spc="-10">
                <a:latin typeface="Tahoma"/>
                <a:cs typeface="Tahoma"/>
              </a:rPr>
              <a:t>e</a:t>
            </a:r>
            <a:r>
              <a:rPr dirty="0" sz="1000" spc="-340">
                <a:latin typeface="Tahoma"/>
                <a:cs typeface="Tahoma"/>
              </a:rPr>
              <a:t>s</a:t>
            </a:r>
            <a:r>
              <a:rPr dirty="0" baseline="13071" sz="1275" i="1">
                <a:latin typeface="Times New Roman"/>
                <a:cs typeface="Times New Roman"/>
              </a:rPr>
              <a:t>k</a:t>
            </a:r>
            <a:r>
              <a:rPr dirty="0" baseline="13071" sz="1275" spc="89" i="1">
                <a:latin typeface="Times New Roman"/>
                <a:cs typeface="Times New Roman"/>
              </a:rPr>
              <a:t> </a:t>
            </a:r>
            <a:r>
              <a:rPr dirty="0" sz="1000" spc="-625">
                <a:latin typeface="Tahoma"/>
                <a:cs typeface="Tahoma"/>
              </a:rPr>
              <a:t>m</a:t>
            </a:r>
            <a:r>
              <a:rPr dirty="0" baseline="21072" sz="2175" spc="-44" i="1">
                <a:latin typeface="Times New Roman"/>
                <a:cs typeface="Times New Roman"/>
              </a:rPr>
              <a:t>y</a:t>
            </a:r>
            <a:r>
              <a:rPr dirty="0" baseline="25641" sz="975" spc="-112">
                <a:latin typeface="Tahoma"/>
                <a:cs typeface="Tahoma"/>
              </a:rPr>
              <a:t>2</a:t>
            </a:r>
            <a:r>
              <a:rPr dirty="0" baseline="13071" sz="1275" spc="-472" i="1">
                <a:latin typeface="Times New Roman"/>
                <a:cs typeface="Times New Roman"/>
              </a:rPr>
              <a:t>k</a:t>
            </a:r>
            <a:r>
              <a:rPr dirty="0" sz="1000" spc="-5">
                <a:latin typeface="Tahoma"/>
                <a:cs typeface="Tahoma"/>
              </a:rPr>
              <a:t>/</a:t>
            </a:r>
            <a:r>
              <a:rPr dirty="0" sz="1000">
                <a:latin typeface="Tahoma"/>
                <a:cs typeface="Tahoma"/>
              </a:rPr>
              <a:t>2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baseline="21072" sz="2175" spc="7">
                <a:latin typeface="Symbol"/>
                <a:cs typeface="Symbol"/>
              </a:rPr>
              <a:t></a:t>
            </a:r>
            <a:r>
              <a:rPr dirty="0" baseline="21072" sz="2175">
                <a:latin typeface="Times New Roman"/>
                <a:cs typeface="Times New Roman"/>
              </a:rPr>
              <a:t> </a:t>
            </a:r>
            <a:r>
              <a:rPr dirty="0" baseline="21072" sz="2175" spc="-60">
                <a:latin typeface="Times New Roman"/>
                <a:cs typeface="Times New Roman"/>
              </a:rPr>
              <a:t> </a:t>
            </a:r>
            <a:r>
              <a:rPr dirty="0" baseline="21072" sz="2175" spc="-359">
                <a:latin typeface="Times New Roman"/>
                <a:cs typeface="Times New Roman"/>
              </a:rPr>
              <a:t>0</a:t>
            </a:r>
            <a:endParaRPr baseline="21072" sz="2175">
              <a:latin typeface="Times New Roman"/>
              <a:cs typeface="Times New Roman"/>
            </a:endParaRPr>
          </a:p>
          <a:p>
            <a:pPr marL="690880">
              <a:lnSpc>
                <a:spcPts val="1080"/>
              </a:lnSpc>
            </a:pPr>
            <a:r>
              <a:rPr dirty="0" sz="1000" spc="-5">
                <a:latin typeface="Tahoma"/>
                <a:cs typeface="Tahoma"/>
              </a:rPr>
              <a:t>additions and </a:t>
            </a:r>
            <a:r>
              <a:rPr dirty="0" sz="1000" spc="-75">
                <a:latin typeface="Tahoma"/>
                <a:cs typeface="Tahoma"/>
              </a:rPr>
              <a:t>mult</a:t>
            </a:r>
            <a:r>
              <a:rPr dirty="0" baseline="22875" sz="1275" spc="-112" i="1">
                <a:latin typeface="Times New Roman"/>
                <a:cs typeface="Times New Roman"/>
              </a:rPr>
              <a:t>k</a:t>
            </a:r>
            <a:r>
              <a:rPr dirty="0" sz="1000" spc="-75">
                <a:latin typeface="Tahoma"/>
                <a:cs typeface="Tahoma"/>
              </a:rPr>
              <a:t>ip</a:t>
            </a:r>
            <a:r>
              <a:rPr dirty="0" baseline="22875" sz="1275" spc="-112">
                <a:latin typeface="Symbol"/>
                <a:cs typeface="Symbol"/>
              </a:rPr>
              <a:t></a:t>
            </a:r>
            <a:r>
              <a:rPr dirty="0" sz="1000" spc="-75">
                <a:latin typeface="Tahoma"/>
                <a:cs typeface="Tahoma"/>
              </a:rPr>
              <a:t>l</a:t>
            </a:r>
            <a:r>
              <a:rPr dirty="0" baseline="22875" sz="1275" spc="-112">
                <a:latin typeface="Times New Roman"/>
                <a:cs typeface="Times New Roman"/>
              </a:rPr>
              <a:t>1</a:t>
            </a:r>
            <a:r>
              <a:rPr dirty="0" sz="1000" spc="-75">
                <a:latin typeface="Tahoma"/>
                <a:cs typeface="Tahoma"/>
              </a:rPr>
              <a:t>ications</a:t>
            </a:r>
            <a:endParaRPr sz="1000">
              <a:latin typeface="Tahoma"/>
              <a:cs typeface="Tahoma"/>
            </a:endParaRPr>
          </a:p>
          <a:p>
            <a:pPr marL="690880" marR="348615" indent="-63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The whole </a:t>
            </a:r>
            <a:r>
              <a:rPr dirty="0" sz="1000">
                <a:latin typeface="Tahoma"/>
                <a:cs typeface="Tahoma"/>
              </a:rPr>
              <a:t>thing </a:t>
            </a:r>
            <a:r>
              <a:rPr dirty="0" sz="1000" spc="-5">
                <a:latin typeface="Tahoma"/>
                <a:cs typeface="Tahoma"/>
              </a:rPr>
              <a:t>costs </a:t>
            </a:r>
            <a:r>
              <a:rPr dirty="0" sz="1000">
                <a:latin typeface="Tahoma"/>
                <a:cs typeface="Tahoma"/>
              </a:rPr>
              <a:t>R</a:t>
            </a:r>
            <a:r>
              <a:rPr dirty="0" baseline="25641" sz="975">
                <a:latin typeface="Tahoma"/>
                <a:cs typeface="Tahoma"/>
              </a:rPr>
              <a:t>2 </a:t>
            </a:r>
            <a:r>
              <a:rPr dirty="0" sz="1000" spc="-5">
                <a:latin typeface="Tahoma"/>
                <a:cs typeface="Tahoma"/>
              </a:rPr>
              <a:t>m</a:t>
            </a:r>
            <a:r>
              <a:rPr dirty="0" baseline="25641" sz="975" spc="-7">
                <a:latin typeface="Tahoma"/>
                <a:cs typeface="Tahoma"/>
              </a:rPr>
              <a:t>2 </a:t>
            </a:r>
            <a:r>
              <a:rPr dirty="0" sz="1000">
                <a:latin typeface="Tahoma"/>
                <a:cs typeface="Tahoma"/>
              </a:rPr>
              <a:t>/4.  </a:t>
            </a:r>
            <a:r>
              <a:rPr dirty="0" sz="1000" spc="-5">
                <a:latin typeface="Tahoma"/>
                <a:cs typeface="Tahoma"/>
              </a:rPr>
              <a:t>Yeeks!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32834" y="7328371"/>
            <a:ext cx="1799589" cy="58293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30"/>
              </a:spcBef>
            </a:pPr>
            <a:r>
              <a:rPr dirty="0" sz="1000" spc="-5">
                <a:latin typeface="Tahoma"/>
                <a:cs typeface="Tahoma"/>
              </a:rPr>
              <a:t>Then classify </a:t>
            </a:r>
            <a:r>
              <a:rPr dirty="0" sz="1000" spc="-180">
                <a:latin typeface="Tahoma"/>
                <a:cs typeface="Tahoma"/>
              </a:rPr>
              <a:t>with</a:t>
            </a:r>
            <a:r>
              <a:rPr dirty="0" baseline="7936" sz="1575" spc="-270" b="1" i="1">
                <a:solidFill>
                  <a:srgbClr val="FF0000"/>
                </a:solidFill>
                <a:latin typeface="Tahoma"/>
                <a:cs typeface="Tahoma"/>
              </a:rPr>
              <a:t>…</a:t>
            </a:r>
            <a:r>
              <a:rPr dirty="0" sz="1000" spc="-180">
                <a:latin typeface="Tahoma"/>
                <a:cs typeface="Tahoma"/>
              </a:rPr>
              <a:t>: </a:t>
            </a:r>
            <a:r>
              <a:rPr dirty="0" baseline="7936" sz="1575" spc="-44" b="1" i="1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dirty="0" baseline="7936" sz="1575" spc="-44" b="1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7936" sz="1575" spc="-52" b="1" i="1">
                <a:solidFill>
                  <a:srgbClr val="FF0000"/>
                </a:solidFill>
                <a:latin typeface="Tahoma"/>
                <a:cs typeface="Tahoma"/>
              </a:rPr>
              <a:t>does</a:t>
            </a:r>
            <a:r>
              <a:rPr dirty="0" baseline="7936" sz="1575" spc="-179" b="1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7936" sz="1575" spc="-44" b="1" i="1">
                <a:solidFill>
                  <a:srgbClr val="FF0000"/>
                </a:solidFill>
                <a:latin typeface="Tahoma"/>
                <a:cs typeface="Tahoma"/>
              </a:rPr>
              <a:t>it?</a:t>
            </a:r>
            <a:endParaRPr baseline="7936" sz="1575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819"/>
              </a:spcBef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</a:t>
            </a:r>
            <a:r>
              <a:rPr dirty="0" sz="1400" spc="40">
                <a:latin typeface="Symbol"/>
                <a:cs typeface="Symbol"/>
              </a:rPr>
              <a:t></a:t>
            </a:r>
            <a:r>
              <a:rPr dirty="0" sz="1050" spc="40" i="1">
                <a:latin typeface="Tahoma"/>
                <a:cs typeface="Tahoma"/>
              </a:rPr>
              <a:t>(</a:t>
            </a:r>
            <a:r>
              <a:rPr dirty="0" sz="1050" spc="40" b="1" i="1">
                <a:latin typeface="Tahoma"/>
                <a:cs typeface="Tahoma"/>
              </a:rPr>
              <a:t>x</a:t>
            </a:r>
            <a:r>
              <a:rPr dirty="0" sz="1050" spc="40" i="1">
                <a:latin typeface="Tahoma"/>
                <a:cs typeface="Tahoma"/>
              </a:rPr>
              <a:t>)-</a:t>
            </a:r>
            <a:r>
              <a:rPr dirty="0" sz="1050" spc="-10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02352" y="7555610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 h="0">
                <a:moveTo>
                  <a:pt x="0" y="0"/>
                </a:moveTo>
                <a:lnTo>
                  <a:pt x="797051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097779" y="7551039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 h="0">
                <a:moveTo>
                  <a:pt x="0" y="0"/>
                </a:moveTo>
                <a:lnTo>
                  <a:pt x="797051" y="0"/>
                </a:lnTo>
              </a:path>
            </a:pathLst>
          </a:custGeom>
          <a:ln w="1142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702830" y="7283251"/>
            <a:ext cx="2245995" cy="85725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365"/>
              </a:spcBef>
              <a:tabLst>
                <a:tab pos="686435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w </a:t>
            </a:r>
            <a:r>
              <a:rPr dirty="0" sz="1450" spc="12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	</a:t>
            </a:r>
            <a:r>
              <a:rPr dirty="0" baseline="-8838" sz="3300" spc="-15">
                <a:latin typeface="Symbol"/>
                <a:cs typeface="Symbol"/>
              </a:rPr>
              <a:t></a:t>
            </a:r>
            <a:r>
              <a:rPr dirty="0" baseline="-8838" sz="3300" spc="-1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5" b="1">
                <a:latin typeface="Times New Roman"/>
                <a:cs typeface="Times New Roman"/>
              </a:rPr>
              <a:t>Φ </a:t>
            </a:r>
            <a:r>
              <a:rPr dirty="0" sz="1450">
                <a:latin typeface="Times New Roman"/>
                <a:cs typeface="Times New Roman"/>
              </a:rPr>
              <a:t>(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r>
              <a:rPr dirty="0" baseline="-22875" sz="1275" spc="254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  <a:p>
            <a:pPr marL="518795">
              <a:lnSpc>
                <a:spcPct val="100000"/>
              </a:lnSpc>
              <a:spcBef>
                <a:spcPts val="11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Times New Roman"/>
                <a:cs typeface="Times New Roman"/>
              </a:rPr>
              <a:t>s.t. </a:t>
            </a:r>
            <a:r>
              <a:rPr dirty="0" sz="850" i="1">
                <a:latin typeface="Times New Roman"/>
                <a:cs typeface="Times New Roman"/>
              </a:rPr>
              <a:t>α </a:t>
            </a:r>
            <a:r>
              <a:rPr dirty="0" baseline="-18518" sz="90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</a:t>
            </a:r>
            <a:r>
              <a:rPr dirty="0" sz="850" spc="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65"/>
              </a:spcBef>
            </a:pPr>
            <a:r>
              <a:rPr dirty="0" sz="1450" spc="5" i="1">
                <a:latin typeface="Times New Roman"/>
                <a:cs typeface="Times New Roman"/>
              </a:rPr>
              <a:t>b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(1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ε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)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30">
                <a:latin typeface="Times New Roman"/>
                <a:cs typeface="Times New Roman"/>
              </a:rPr>
              <a:t>.</a:t>
            </a:r>
            <a:r>
              <a:rPr dirty="0" sz="1450" spc="30" b="1">
                <a:latin typeface="Times New Roman"/>
                <a:cs typeface="Times New Roman"/>
              </a:rPr>
              <a:t>w</a:t>
            </a:r>
            <a:r>
              <a:rPr dirty="0" sz="1450" spc="125" b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45920" y="5945378"/>
            <a:ext cx="5289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M</a:t>
            </a:r>
            <a:r>
              <a:rPr dirty="0" sz="1000" spc="-5">
                <a:latin typeface="Tahoma"/>
                <a:cs typeface="Tahoma"/>
              </a:rPr>
              <a:t>a</a:t>
            </a:r>
            <a:r>
              <a:rPr dirty="0" sz="1000">
                <a:latin typeface="Tahoma"/>
                <a:cs typeface="Tahoma"/>
              </a:rPr>
              <a:t>ximize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88920" y="6030467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932176" y="5767010"/>
            <a:ext cx="420370" cy="421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ts val="745"/>
              </a:lnSpc>
              <a:spcBef>
                <a:spcPts val="100"/>
              </a:spcBef>
              <a:tabLst>
                <a:tab pos="287655" algn="l"/>
              </a:tabLst>
            </a:pPr>
            <a:r>
              <a:rPr dirty="0" sz="850" i="1">
                <a:latin typeface="Times New Roman"/>
                <a:cs typeface="Times New Roman"/>
              </a:rPr>
              <a:t>R	R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2365"/>
              </a:lnSpc>
            </a:pPr>
            <a:r>
              <a:rPr dirty="0" sz="2200" spc="170">
                <a:latin typeface="Symbol"/>
                <a:cs typeface="Symbol"/>
              </a:rPr>
              <a:t>∑</a:t>
            </a:r>
            <a:r>
              <a:rPr dirty="0" sz="2200" spc="-1050">
                <a:latin typeface="Symbol"/>
                <a:cs typeface="Symbol"/>
              </a:rPr>
              <a:t>∑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23520" y="5767021"/>
            <a:ext cx="198755" cy="421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ts val="745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2365"/>
              </a:lnSpc>
            </a:pPr>
            <a:r>
              <a:rPr dirty="0" sz="2200" spc="-1055">
                <a:latin typeface="Symbol"/>
                <a:cs typeface="Symbol"/>
              </a:rPr>
              <a:t>∑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49507" y="5883655"/>
            <a:ext cx="2832735" cy="548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10"/>
              </a:spcBef>
            </a:pPr>
            <a:r>
              <a:rPr dirty="0" baseline="1915" sz="2175" spc="15" i="1">
                <a:latin typeface="Times New Roman"/>
                <a:cs typeface="Times New Roman"/>
              </a:rPr>
              <a:t>α</a:t>
            </a:r>
            <a:r>
              <a:rPr dirty="0" baseline="-19607" sz="1275" spc="15" i="1">
                <a:latin typeface="Times New Roman"/>
                <a:cs typeface="Times New Roman"/>
              </a:rPr>
              <a:t>k </a:t>
            </a:r>
            <a:r>
              <a:rPr dirty="0" baseline="1915" sz="2175" i="1">
                <a:latin typeface="Times New Roman"/>
                <a:cs typeface="Times New Roman"/>
              </a:rPr>
              <a:t>α</a:t>
            </a:r>
            <a:r>
              <a:rPr dirty="0" baseline="-19607" sz="1275" i="1">
                <a:latin typeface="Times New Roman"/>
                <a:cs typeface="Times New Roman"/>
              </a:rPr>
              <a:t>l </a:t>
            </a:r>
            <a:r>
              <a:rPr dirty="0" baseline="1915" sz="2175" spc="-15" i="1">
                <a:latin typeface="Times New Roman"/>
                <a:cs typeface="Times New Roman"/>
              </a:rPr>
              <a:t>Q</a:t>
            </a:r>
            <a:r>
              <a:rPr dirty="0" baseline="-19607" sz="1275" spc="-15" i="1">
                <a:latin typeface="Times New Roman"/>
                <a:cs typeface="Times New Roman"/>
              </a:rPr>
              <a:t>kl </a:t>
            </a:r>
            <a:r>
              <a:rPr dirty="0" baseline="6172" sz="1350" spc="-7">
                <a:latin typeface="Tahoma"/>
                <a:cs typeface="Tahoma"/>
              </a:rPr>
              <a:t>where </a:t>
            </a:r>
            <a:r>
              <a:rPr dirty="0" sz="1450" spc="-10" i="1">
                <a:latin typeface="Times New Roman"/>
                <a:cs typeface="Times New Roman"/>
              </a:rPr>
              <a:t>Q</a:t>
            </a:r>
            <a:r>
              <a:rPr dirty="0" baseline="-22875" sz="1275" spc="-15" i="1">
                <a:latin typeface="Times New Roman"/>
                <a:cs typeface="Times New Roman"/>
              </a:rPr>
              <a:t>kl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y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i="1">
                <a:latin typeface="Times New Roman"/>
                <a:cs typeface="Times New Roman"/>
              </a:rPr>
              <a:t>y</a:t>
            </a:r>
            <a:r>
              <a:rPr dirty="0" baseline="-22875" sz="1275" i="1">
                <a:latin typeface="Times New Roman"/>
                <a:cs typeface="Times New Roman"/>
              </a:rPr>
              <a:t>l 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Φ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x</a:t>
            </a:r>
            <a:r>
              <a:rPr dirty="0" baseline="-22875" sz="1275" spc="37" i="1">
                <a:latin typeface="Times New Roman"/>
                <a:cs typeface="Times New Roman"/>
              </a:rPr>
              <a:t>k </a:t>
            </a:r>
            <a:r>
              <a:rPr dirty="0" sz="1450" spc="5">
                <a:latin typeface="Times New Roman"/>
                <a:cs typeface="Times New Roman"/>
              </a:rPr>
              <a:t>).</a:t>
            </a:r>
            <a:r>
              <a:rPr dirty="0" sz="1450" spc="5" b="1">
                <a:latin typeface="Times New Roman"/>
                <a:cs typeface="Times New Roman"/>
              </a:rPr>
              <a:t>Φ</a:t>
            </a:r>
            <a:r>
              <a:rPr dirty="0" sz="1450" spc="5">
                <a:latin typeface="Times New Roman"/>
                <a:cs typeface="Times New Roman"/>
              </a:rPr>
              <a:t>(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r>
              <a:rPr dirty="0" baseline="-22875" sz="1275" spc="7" i="1">
                <a:latin typeface="Times New Roman"/>
                <a:cs typeface="Times New Roman"/>
              </a:rPr>
              <a:t>l</a:t>
            </a:r>
            <a:r>
              <a:rPr dirty="0" baseline="-22875" sz="1275" spc="-112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))</a:t>
            </a:r>
            <a:endParaRPr sz="1450">
              <a:latin typeface="Times New Roman"/>
              <a:cs typeface="Times New Roman"/>
            </a:endParaRPr>
          </a:p>
          <a:p>
            <a:pPr algn="ctr" marL="41910">
              <a:lnSpc>
                <a:spcPct val="100000"/>
              </a:lnSpc>
              <a:spcBef>
                <a:spcPts val="1160"/>
              </a:spcBef>
            </a:pPr>
            <a:r>
              <a:rPr dirty="0" sz="1000" spc="-5">
                <a:latin typeface="Tahoma"/>
                <a:cs typeface="Tahoma"/>
              </a:rPr>
              <a:t>We must do </a:t>
            </a:r>
            <a:r>
              <a:rPr dirty="0" sz="1000">
                <a:latin typeface="Tahoma"/>
                <a:cs typeface="Tahoma"/>
              </a:rPr>
              <a:t>R</a:t>
            </a:r>
            <a:r>
              <a:rPr dirty="0" baseline="25641" sz="975">
                <a:latin typeface="Tahoma"/>
                <a:cs typeface="Tahoma"/>
              </a:rPr>
              <a:t>2</a:t>
            </a:r>
            <a:r>
              <a:rPr dirty="0" sz="1000">
                <a:latin typeface="Tahoma"/>
                <a:cs typeface="Tahoma"/>
              </a:rPr>
              <a:t>/2 dot </a:t>
            </a:r>
            <a:r>
              <a:rPr dirty="0" sz="1000" spc="-5">
                <a:latin typeface="Tahoma"/>
                <a:cs typeface="Tahoma"/>
              </a:rPr>
              <a:t>products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50465" y="6133537"/>
            <a:ext cx="39306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r>
              <a:rPr dirty="0" sz="850" spc="-45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l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42572" y="6133548"/>
            <a:ext cx="1828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150" i="1">
                <a:latin typeface="Times New Roman"/>
                <a:cs typeface="Times New Roman"/>
              </a:rPr>
              <a:t>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18344" y="5878652"/>
            <a:ext cx="514984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450" spc="15" i="1">
                <a:latin typeface="Times New Roman"/>
                <a:cs typeface="Times New Roman"/>
              </a:rPr>
              <a:t>α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-50">
                <a:latin typeface="Times New Roman"/>
                <a:cs typeface="Times New Roman"/>
              </a:rPr>
              <a:t> </a:t>
            </a:r>
            <a:r>
              <a:rPr dirty="0" baseline="-44061" sz="2175" spc="7">
                <a:latin typeface="Times New Roman"/>
                <a:cs typeface="Times New Roman"/>
              </a:rPr>
              <a:t>2</a:t>
            </a:r>
            <a:endParaRPr baseline="-44061" sz="2175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98830" y="5761312"/>
            <a:ext cx="10604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9110" y="1261969"/>
            <a:ext cx="576580" cy="142494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276860" marR="5080" indent="-26479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Quadratic</a:t>
            </a:r>
            <a:r>
              <a:rPr dirty="0" sz="1800" spc="-4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006500"/>
                </a:solidFill>
                <a:latin typeface="Tahoma"/>
                <a:cs typeface="Tahoma"/>
              </a:rPr>
              <a:t>Dot 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Products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3566" y="1501902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0" y="9144"/>
                </a:moveTo>
                <a:lnTo>
                  <a:pt x="16001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39567" y="1504188"/>
            <a:ext cx="22225" cy="41275"/>
          </a:xfrm>
          <a:custGeom>
            <a:avLst/>
            <a:gdLst/>
            <a:ahLst/>
            <a:cxnLst/>
            <a:rect l="l" t="t" r="r" b="b"/>
            <a:pathLst>
              <a:path w="22225" h="41275">
                <a:moveTo>
                  <a:pt x="0" y="0"/>
                </a:moveTo>
                <a:lnTo>
                  <a:pt x="22098" y="41147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63951" y="1424177"/>
            <a:ext cx="102870" cy="121285"/>
          </a:xfrm>
          <a:custGeom>
            <a:avLst/>
            <a:gdLst/>
            <a:ahLst/>
            <a:cxnLst/>
            <a:rect l="l" t="t" r="r" b="b"/>
            <a:pathLst>
              <a:path w="102869" h="121284">
                <a:moveTo>
                  <a:pt x="0" y="121157"/>
                </a:moveTo>
                <a:lnTo>
                  <a:pt x="29718" y="0"/>
                </a:lnTo>
                <a:lnTo>
                  <a:pt x="10287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16707" y="1684020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0" y="9144"/>
                </a:moveTo>
                <a:lnTo>
                  <a:pt x="16002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32710" y="1687067"/>
            <a:ext cx="22225" cy="40640"/>
          </a:xfrm>
          <a:custGeom>
            <a:avLst/>
            <a:gdLst/>
            <a:ahLst/>
            <a:cxnLst/>
            <a:rect l="l" t="t" r="r" b="b"/>
            <a:pathLst>
              <a:path w="22225" h="40639">
                <a:moveTo>
                  <a:pt x="0" y="0"/>
                </a:moveTo>
                <a:lnTo>
                  <a:pt x="22097" y="40385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57855" y="1606296"/>
            <a:ext cx="102235" cy="121285"/>
          </a:xfrm>
          <a:custGeom>
            <a:avLst/>
            <a:gdLst/>
            <a:ahLst/>
            <a:cxnLst/>
            <a:rect l="l" t="t" r="r" b="b"/>
            <a:pathLst>
              <a:path w="102235" h="121285">
                <a:moveTo>
                  <a:pt x="0" y="121157"/>
                </a:moveTo>
                <a:lnTo>
                  <a:pt x="29718" y="0"/>
                </a:lnTo>
                <a:lnTo>
                  <a:pt x="102107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09088" y="2049017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0" y="8381"/>
                </a:moveTo>
                <a:lnTo>
                  <a:pt x="1523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24327" y="2051304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39">
                <a:moveTo>
                  <a:pt x="0" y="0"/>
                </a:moveTo>
                <a:lnTo>
                  <a:pt x="22860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49473" y="1971294"/>
            <a:ext cx="102235" cy="120650"/>
          </a:xfrm>
          <a:custGeom>
            <a:avLst/>
            <a:gdLst/>
            <a:ahLst/>
            <a:cxnLst/>
            <a:rect l="l" t="t" r="r" b="b"/>
            <a:pathLst>
              <a:path w="102235" h="120650">
                <a:moveTo>
                  <a:pt x="0" y="120396"/>
                </a:moveTo>
                <a:lnTo>
                  <a:pt x="29718" y="0"/>
                </a:lnTo>
                <a:lnTo>
                  <a:pt x="102107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71750" y="2960370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4"/>
                </a:moveTo>
                <a:lnTo>
                  <a:pt x="1523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86989" y="2962655"/>
            <a:ext cx="22860" cy="41275"/>
          </a:xfrm>
          <a:custGeom>
            <a:avLst/>
            <a:gdLst/>
            <a:ahLst/>
            <a:cxnLst/>
            <a:rect l="l" t="t" r="r" b="b"/>
            <a:pathLst>
              <a:path w="22860" h="41275">
                <a:moveTo>
                  <a:pt x="0" y="0"/>
                </a:moveTo>
                <a:lnTo>
                  <a:pt x="22860" y="41148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12135" y="2882645"/>
            <a:ext cx="102870" cy="121285"/>
          </a:xfrm>
          <a:custGeom>
            <a:avLst/>
            <a:gdLst/>
            <a:ahLst/>
            <a:cxnLst/>
            <a:rect l="l" t="t" r="r" b="b"/>
            <a:pathLst>
              <a:path w="102869" h="121285">
                <a:moveTo>
                  <a:pt x="0" y="121157"/>
                </a:moveTo>
                <a:lnTo>
                  <a:pt x="29718" y="0"/>
                </a:lnTo>
                <a:lnTo>
                  <a:pt x="10286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74035" y="3142488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3"/>
                </a:moveTo>
                <a:lnTo>
                  <a:pt x="1523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89276" y="3145535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39">
                <a:moveTo>
                  <a:pt x="0" y="0"/>
                </a:moveTo>
                <a:lnTo>
                  <a:pt x="22860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14422" y="3064764"/>
            <a:ext cx="102870" cy="121285"/>
          </a:xfrm>
          <a:custGeom>
            <a:avLst/>
            <a:gdLst/>
            <a:ahLst/>
            <a:cxnLst/>
            <a:rect l="l" t="t" r="r" b="b"/>
            <a:pathLst>
              <a:path w="102869" h="121285">
                <a:moveTo>
                  <a:pt x="0" y="121157"/>
                </a:moveTo>
                <a:lnTo>
                  <a:pt x="29717" y="0"/>
                </a:lnTo>
                <a:lnTo>
                  <a:pt x="10286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63367" y="3507485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10" h="8889">
                <a:moveTo>
                  <a:pt x="0" y="8382"/>
                </a:moveTo>
                <a:lnTo>
                  <a:pt x="16001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79370" y="3509771"/>
            <a:ext cx="22225" cy="40640"/>
          </a:xfrm>
          <a:custGeom>
            <a:avLst/>
            <a:gdLst/>
            <a:ahLst/>
            <a:cxnLst/>
            <a:rect l="l" t="t" r="r" b="b"/>
            <a:pathLst>
              <a:path w="22225" h="40639">
                <a:moveTo>
                  <a:pt x="0" y="0"/>
                </a:moveTo>
                <a:lnTo>
                  <a:pt x="22098" y="40385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03754" y="3429761"/>
            <a:ext cx="102870" cy="120650"/>
          </a:xfrm>
          <a:custGeom>
            <a:avLst/>
            <a:gdLst/>
            <a:ahLst/>
            <a:cxnLst/>
            <a:rect l="l" t="t" r="r" b="b"/>
            <a:pathLst>
              <a:path w="102869" h="120650">
                <a:moveTo>
                  <a:pt x="0" y="120396"/>
                </a:moveTo>
                <a:lnTo>
                  <a:pt x="30479" y="0"/>
                </a:lnTo>
                <a:lnTo>
                  <a:pt x="10286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67177" y="3689603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0" y="9144"/>
                </a:moveTo>
                <a:lnTo>
                  <a:pt x="16002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83179" y="3691890"/>
            <a:ext cx="22225" cy="40640"/>
          </a:xfrm>
          <a:custGeom>
            <a:avLst/>
            <a:gdLst/>
            <a:ahLst/>
            <a:cxnLst/>
            <a:rect l="l" t="t" r="r" b="b"/>
            <a:pathLst>
              <a:path w="22225" h="40639">
                <a:moveTo>
                  <a:pt x="0" y="0"/>
                </a:moveTo>
                <a:lnTo>
                  <a:pt x="22097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07564" y="3611879"/>
            <a:ext cx="102870" cy="120650"/>
          </a:xfrm>
          <a:custGeom>
            <a:avLst/>
            <a:gdLst/>
            <a:ahLst/>
            <a:cxnLst/>
            <a:rect l="l" t="t" r="r" b="b"/>
            <a:pathLst>
              <a:path w="102869" h="120650">
                <a:moveTo>
                  <a:pt x="0" y="120396"/>
                </a:moveTo>
                <a:lnTo>
                  <a:pt x="29718" y="0"/>
                </a:lnTo>
                <a:lnTo>
                  <a:pt x="10286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63367" y="4053840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0" y="9144"/>
                </a:moveTo>
                <a:lnTo>
                  <a:pt x="16001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79370" y="4056888"/>
            <a:ext cx="22225" cy="40640"/>
          </a:xfrm>
          <a:custGeom>
            <a:avLst/>
            <a:gdLst/>
            <a:ahLst/>
            <a:cxnLst/>
            <a:rect l="l" t="t" r="r" b="b"/>
            <a:pathLst>
              <a:path w="22225" h="40639">
                <a:moveTo>
                  <a:pt x="0" y="0"/>
                </a:moveTo>
                <a:lnTo>
                  <a:pt x="22098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03754" y="3976115"/>
            <a:ext cx="102870" cy="121285"/>
          </a:xfrm>
          <a:custGeom>
            <a:avLst/>
            <a:gdLst/>
            <a:ahLst/>
            <a:cxnLst/>
            <a:rect l="l" t="t" r="r" b="b"/>
            <a:pathLst>
              <a:path w="102869" h="121285">
                <a:moveTo>
                  <a:pt x="0" y="121158"/>
                </a:moveTo>
                <a:lnTo>
                  <a:pt x="30479" y="0"/>
                </a:lnTo>
                <a:lnTo>
                  <a:pt x="10286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13838" y="4418838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0" y="9144"/>
                </a:moveTo>
                <a:lnTo>
                  <a:pt x="16001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29839" y="4421123"/>
            <a:ext cx="22225" cy="40640"/>
          </a:xfrm>
          <a:custGeom>
            <a:avLst/>
            <a:gdLst/>
            <a:ahLst/>
            <a:cxnLst/>
            <a:rect l="l" t="t" r="r" b="b"/>
            <a:pathLst>
              <a:path w="22225" h="40639">
                <a:moveTo>
                  <a:pt x="0" y="0"/>
                </a:moveTo>
                <a:lnTo>
                  <a:pt x="22098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54985" y="4341114"/>
            <a:ext cx="102235" cy="120650"/>
          </a:xfrm>
          <a:custGeom>
            <a:avLst/>
            <a:gdLst/>
            <a:ahLst/>
            <a:cxnLst/>
            <a:rect l="l" t="t" r="r" b="b"/>
            <a:pathLst>
              <a:path w="102235" h="120650">
                <a:moveTo>
                  <a:pt x="0" y="120396"/>
                </a:moveTo>
                <a:lnTo>
                  <a:pt x="29718" y="0"/>
                </a:lnTo>
                <a:lnTo>
                  <a:pt x="102107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83458" y="1501902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4"/>
                </a:moveTo>
                <a:lnTo>
                  <a:pt x="1523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98697" y="1504188"/>
            <a:ext cx="22225" cy="41275"/>
          </a:xfrm>
          <a:custGeom>
            <a:avLst/>
            <a:gdLst/>
            <a:ahLst/>
            <a:cxnLst/>
            <a:rect l="l" t="t" r="r" b="b"/>
            <a:pathLst>
              <a:path w="22225" h="41275">
                <a:moveTo>
                  <a:pt x="0" y="0"/>
                </a:moveTo>
                <a:lnTo>
                  <a:pt x="22098" y="41147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23844" y="1424177"/>
            <a:ext cx="102235" cy="121285"/>
          </a:xfrm>
          <a:custGeom>
            <a:avLst/>
            <a:gdLst/>
            <a:ahLst/>
            <a:cxnLst/>
            <a:rect l="l" t="t" r="r" b="b"/>
            <a:pathLst>
              <a:path w="102235" h="121284">
                <a:moveTo>
                  <a:pt x="0" y="121157"/>
                </a:moveTo>
                <a:lnTo>
                  <a:pt x="29717" y="0"/>
                </a:lnTo>
                <a:lnTo>
                  <a:pt x="102107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76600" y="1684020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4"/>
                </a:moveTo>
                <a:lnTo>
                  <a:pt x="1523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91840" y="1687067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39">
                <a:moveTo>
                  <a:pt x="0" y="0"/>
                </a:moveTo>
                <a:lnTo>
                  <a:pt x="22860" y="40385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16985" y="1606296"/>
            <a:ext cx="102870" cy="121285"/>
          </a:xfrm>
          <a:custGeom>
            <a:avLst/>
            <a:gdLst/>
            <a:ahLst/>
            <a:cxnLst/>
            <a:rect l="l" t="t" r="r" b="b"/>
            <a:pathLst>
              <a:path w="102870" h="121285">
                <a:moveTo>
                  <a:pt x="0" y="121157"/>
                </a:moveTo>
                <a:lnTo>
                  <a:pt x="29717" y="0"/>
                </a:lnTo>
                <a:lnTo>
                  <a:pt x="10286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68217" y="2049017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0" y="8381"/>
                </a:moveTo>
                <a:lnTo>
                  <a:pt x="1524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83458" y="2051304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39">
                <a:moveTo>
                  <a:pt x="0" y="0"/>
                </a:moveTo>
                <a:lnTo>
                  <a:pt x="22859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08603" y="1971294"/>
            <a:ext cx="102870" cy="120650"/>
          </a:xfrm>
          <a:custGeom>
            <a:avLst/>
            <a:gdLst/>
            <a:ahLst/>
            <a:cxnLst/>
            <a:rect l="l" t="t" r="r" b="b"/>
            <a:pathLst>
              <a:path w="102870" h="120650">
                <a:moveTo>
                  <a:pt x="0" y="120396"/>
                </a:moveTo>
                <a:lnTo>
                  <a:pt x="29718" y="0"/>
                </a:lnTo>
                <a:lnTo>
                  <a:pt x="10287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36214" y="2960370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4"/>
                </a:moveTo>
                <a:lnTo>
                  <a:pt x="1523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51453" y="2962655"/>
            <a:ext cx="22860" cy="41275"/>
          </a:xfrm>
          <a:custGeom>
            <a:avLst/>
            <a:gdLst/>
            <a:ahLst/>
            <a:cxnLst/>
            <a:rect l="l" t="t" r="r" b="b"/>
            <a:pathLst>
              <a:path w="22860" h="41275">
                <a:moveTo>
                  <a:pt x="0" y="0"/>
                </a:moveTo>
                <a:lnTo>
                  <a:pt x="22860" y="41148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76600" y="2882645"/>
            <a:ext cx="102235" cy="121285"/>
          </a:xfrm>
          <a:custGeom>
            <a:avLst/>
            <a:gdLst/>
            <a:ahLst/>
            <a:cxnLst/>
            <a:rect l="l" t="t" r="r" b="b"/>
            <a:pathLst>
              <a:path w="102235" h="121285">
                <a:moveTo>
                  <a:pt x="0" y="121157"/>
                </a:moveTo>
                <a:lnTo>
                  <a:pt x="29717" y="0"/>
                </a:lnTo>
                <a:lnTo>
                  <a:pt x="102108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38500" y="3142488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3"/>
                </a:moveTo>
                <a:lnTo>
                  <a:pt x="1523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53740" y="3145535"/>
            <a:ext cx="22225" cy="40640"/>
          </a:xfrm>
          <a:custGeom>
            <a:avLst/>
            <a:gdLst/>
            <a:ahLst/>
            <a:cxnLst/>
            <a:rect l="l" t="t" r="r" b="b"/>
            <a:pathLst>
              <a:path w="22225" h="40639">
                <a:moveTo>
                  <a:pt x="0" y="0"/>
                </a:moveTo>
                <a:lnTo>
                  <a:pt x="22098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78885" y="3064764"/>
            <a:ext cx="102235" cy="121285"/>
          </a:xfrm>
          <a:custGeom>
            <a:avLst/>
            <a:gdLst/>
            <a:ahLst/>
            <a:cxnLst/>
            <a:rect l="l" t="t" r="r" b="b"/>
            <a:pathLst>
              <a:path w="102235" h="121285">
                <a:moveTo>
                  <a:pt x="0" y="121157"/>
                </a:moveTo>
                <a:lnTo>
                  <a:pt x="29717" y="0"/>
                </a:lnTo>
                <a:lnTo>
                  <a:pt x="102108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27832" y="3507485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0" y="8382"/>
                </a:moveTo>
                <a:lnTo>
                  <a:pt x="1524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43072" y="3509771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39">
                <a:moveTo>
                  <a:pt x="0" y="0"/>
                </a:moveTo>
                <a:lnTo>
                  <a:pt x="22860" y="40385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68217" y="3429761"/>
            <a:ext cx="102870" cy="120650"/>
          </a:xfrm>
          <a:custGeom>
            <a:avLst/>
            <a:gdLst/>
            <a:ahLst/>
            <a:cxnLst/>
            <a:rect l="l" t="t" r="r" b="b"/>
            <a:pathLst>
              <a:path w="102870" h="120650">
                <a:moveTo>
                  <a:pt x="0" y="120396"/>
                </a:moveTo>
                <a:lnTo>
                  <a:pt x="29718" y="0"/>
                </a:lnTo>
                <a:lnTo>
                  <a:pt x="10287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31642" y="3689603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4"/>
                </a:moveTo>
                <a:lnTo>
                  <a:pt x="15239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46882" y="3691890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39">
                <a:moveTo>
                  <a:pt x="0" y="0"/>
                </a:moveTo>
                <a:lnTo>
                  <a:pt x="22859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72028" y="3611879"/>
            <a:ext cx="102870" cy="120650"/>
          </a:xfrm>
          <a:custGeom>
            <a:avLst/>
            <a:gdLst/>
            <a:ahLst/>
            <a:cxnLst/>
            <a:rect l="l" t="t" r="r" b="b"/>
            <a:pathLst>
              <a:path w="102870" h="120650">
                <a:moveTo>
                  <a:pt x="0" y="120396"/>
                </a:moveTo>
                <a:lnTo>
                  <a:pt x="29718" y="0"/>
                </a:lnTo>
                <a:lnTo>
                  <a:pt x="10287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27832" y="4053840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4"/>
                </a:moveTo>
                <a:lnTo>
                  <a:pt x="1524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43072" y="4056888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39">
                <a:moveTo>
                  <a:pt x="0" y="0"/>
                </a:moveTo>
                <a:lnTo>
                  <a:pt x="22860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68217" y="3976115"/>
            <a:ext cx="102870" cy="121285"/>
          </a:xfrm>
          <a:custGeom>
            <a:avLst/>
            <a:gdLst/>
            <a:ahLst/>
            <a:cxnLst/>
            <a:rect l="l" t="t" r="r" b="b"/>
            <a:pathLst>
              <a:path w="102870" h="121285">
                <a:moveTo>
                  <a:pt x="0" y="121158"/>
                </a:moveTo>
                <a:lnTo>
                  <a:pt x="29718" y="0"/>
                </a:lnTo>
                <a:lnTo>
                  <a:pt x="10287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78301" y="4418838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0" y="9144"/>
                </a:moveTo>
                <a:lnTo>
                  <a:pt x="1524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193542" y="4421123"/>
            <a:ext cx="22860" cy="40640"/>
          </a:xfrm>
          <a:custGeom>
            <a:avLst/>
            <a:gdLst/>
            <a:ahLst/>
            <a:cxnLst/>
            <a:rect l="l" t="t" r="r" b="b"/>
            <a:pathLst>
              <a:path w="22860" h="40639">
                <a:moveTo>
                  <a:pt x="0" y="0"/>
                </a:moveTo>
                <a:lnTo>
                  <a:pt x="22859" y="40386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18688" y="4341114"/>
            <a:ext cx="102870" cy="120650"/>
          </a:xfrm>
          <a:custGeom>
            <a:avLst/>
            <a:gdLst/>
            <a:ahLst/>
            <a:cxnLst/>
            <a:rect l="l" t="t" r="r" b="b"/>
            <a:pathLst>
              <a:path w="102870" h="120650">
                <a:moveTo>
                  <a:pt x="0" y="120396"/>
                </a:moveTo>
                <a:lnTo>
                  <a:pt x="29718" y="0"/>
                </a:lnTo>
                <a:lnTo>
                  <a:pt x="10287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625596" y="3872350"/>
            <a:ext cx="596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25596" y="3522580"/>
            <a:ext cx="596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25596" y="3290166"/>
            <a:ext cx="596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25596" y="2823806"/>
            <a:ext cx="596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25596" y="1309669"/>
            <a:ext cx="59690" cy="1569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103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1030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80188" y="4221354"/>
            <a:ext cx="70485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45160" algn="l"/>
              </a:tabLst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-340">
                <a:latin typeface="Times New Roman"/>
                <a:cs typeface="Times New Roman"/>
              </a:rPr>
              <a:t>  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 spc="-340">
                <a:latin typeface="Symbol"/>
                <a:cs typeface="Symbol"/>
              </a:rPr>
              <a:t>⎜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sz="950" spc="-535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980188" y="3872216"/>
            <a:ext cx="192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5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980188" y="3522446"/>
            <a:ext cx="192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5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980188" y="3290032"/>
            <a:ext cx="192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5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80188" y="2823672"/>
            <a:ext cx="192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5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54788" y="2707083"/>
            <a:ext cx="243204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-180">
                <a:latin typeface="Times New Roman"/>
                <a:cs typeface="Times New Roman"/>
              </a:rPr>
              <a:t> </a:t>
            </a:r>
            <a:r>
              <a:rPr dirty="0" baseline="-29239" sz="1425" spc="-352">
                <a:latin typeface="Symbol"/>
                <a:cs typeface="Symbol"/>
              </a:rPr>
              <a:t></a:t>
            </a:r>
            <a:r>
              <a:rPr dirty="0" sz="950" spc="-235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80188" y="1309535"/>
            <a:ext cx="192405" cy="1452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103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4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4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4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4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4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4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4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4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4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4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4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1025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40">
                <a:latin typeface="Times New Roman"/>
                <a:cs typeface="Times New Roman"/>
              </a:rPr>
              <a:t> </a:t>
            </a:r>
            <a:r>
              <a:rPr dirty="0" sz="950" spc="-78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449074" y="1309462"/>
            <a:ext cx="59690" cy="1452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103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>
              <a:lnSpc>
                <a:spcPts val="1025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49074" y="1231739"/>
            <a:ext cx="596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⎛</a:t>
            </a:r>
            <a:endParaRPr sz="950">
              <a:latin typeface="Symbol"/>
              <a:cs typeface="Symbo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462519" y="2034015"/>
            <a:ext cx="6413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spc="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12538" y="2034008"/>
            <a:ext cx="6413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spc="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307569" y="2682104"/>
            <a:ext cx="17145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950" spc="-15" i="1">
                <a:latin typeface="Times New Roman"/>
                <a:cs typeface="Times New Roman"/>
              </a:rPr>
              <a:t>b</a:t>
            </a:r>
            <a:r>
              <a:rPr dirty="0" baseline="-25252" sz="825" spc="-22" i="1">
                <a:latin typeface="Times New Roman"/>
                <a:cs typeface="Times New Roman"/>
              </a:rPr>
              <a:t>m</a:t>
            </a:r>
            <a:endParaRPr baseline="-25252" sz="825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51491" y="2682093"/>
            <a:ext cx="17780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950" spc="5" i="1">
                <a:latin typeface="Times New Roman"/>
                <a:cs typeface="Times New Roman"/>
              </a:rPr>
              <a:t>a</a:t>
            </a:r>
            <a:r>
              <a:rPr dirty="0" baseline="-25252" sz="825" spc="7" i="1">
                <a:latin typeface="Times New Roman"/>
                <a:cs typeface="Times New Roman"/>
              </a:rPr>
              <a:t>m</a:t>
            </a:r>
            <a:endParaRPr baseline="-25252" sz="825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399797" y="3623953"/>
            <a:ext cx="311150" cy="303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ts val="109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2 3</a:t>
            </a:r>
            <a:r>
              <a:rPr dirty="0" sz="550" spc="100">
                <a:latin typeface="Times New Roman"/>
                <a:cs typeface="Times New Roman"/>
              </a:rPr>
              <a:t> </a:t>
            </a:r>
            <a:r>
              <a:rPr dirty="0" baseline="-5847" sz="1425" spc="-509">
                <a:latin typeface="Symbol"/>
                <a:cs typeface="Symbol"/>
              </a:rPr>
              <a:t>⎟</a:t>
            </a:r>
            <a:endParaRPr baseline="-5847" sz="1425">
              <a:latin typeface="Symbol"/>
              <a:cs typeface="Symbol"/>
            </a:endParaRPr>
          </a:p>
          <a:p>
            <a:pPr algn="r" marR="30480">
              <a:lnSpc>
                <a:spcPts val="1090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396756" y="2894725"/>
            <a:ext cx="3136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1 2</a:t>
            </a:r>
            <a:r>
              <a:rPr dirty="0" sz="550" spc="130">
                <a:latin typeface="Times New Roman"/>
                <a:cs typeface="Times New Roman"/>
              </a:rPr>
              <a:t> </a:t>
            </a:r>
            <a:r>
              <a:rPr dirty="0" baseline="-20467" sz="1425" spc="-509">
                <a:latin typeface="Symbol"/>
                <a:cs typeface="Symbol"/>
              </a:rPr>
              <a:t>⎟</a:t>
            </a:r>
            <a:endParaRPr baseline="-20467" sz="1425">
              <a:latin typeface="Symbol"/>
              <a:cs typeface="Symbo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310620" y="2263035"/>
            <a:ext cx="16637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26315" sz="1425" spc="37" i="1">
                <a:latin typeface="Times New Roman"/>
                <a:cs typeface="Times New Roman"/>
              </a:rPr>
              <a:t>b</a:t>
            </a:r>
            <a:r>
              <a:rPr dirty="0" sz="550" spc="2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310620" y="2080153"/>
            <a:ext cx="16637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26315" sz="1425" spc="37" i="1">
                <a:latin typeface="Times New Roman"/>
                <a:cs typeface="Times New Roman"/>
              </a:rPr>
              <a:t>b</a:t>
            </a:r>
            <a:r>
              <a:rPr dirty="0" sz="550" spc="2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384057" y="2216137"/>
            <a:ext cx="4826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745250" y="3623953"/>
            <a:ext cx="452755" cy="303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30480">
              <a:lnSpc>
                <a:spcPts val="109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2    3  </a:t>
            </a:r>
            <a:r>
              <a:rPr dirty="0" sz="550" spc="65">
                <a:latin typeface="Times New Roman"/>
                <a:cs typeface="Times New Roman"/>
              </a:rPr>
              <a:t> </a:t>
            </a:r>
            <a:r>
              <a:rPr dirty="0" baseline="-5847" sz="1425" spc="-509">
                <a:latin typeface="Symbol"/>
                <a:cs typeface="Symbol"/>
              </a:rPr>
              <a:t>⎟</a:t>
            </a:r>
            <a:r>
              <a:rPr dirty="0" baseline="-5847" sz="1425" spc="607">
                <a:latin typeface="Times New Roman"/>
                <a:cs typeface="Times New Roman"/>
              </a:rPr>
              <a:t> </a:t>
            </a:r>
            <a:r>
              <a:rPr dirty="0" baseline="-5847" sz="1425" spc="-989">
                <a:latin typeface="Symbol"/>
                <a:cs typeface="Symbol"/>
              </a:rPr>
              <a:t>⎜</a:t>
            </a:r>
            <a:endParaRPr baseline="-5847" sz="1425">
              <a:latin typeface="Symbol"/>
              <a:cs typeface="Symbol"/>
            </a:endParaRPr>
          </a:p>
          <a:p>
            <a:pPr algn="r" marR="30480">
              <a:lnSpc>
                <a:spcPts val="1090"/>
              </a:lnSpc>
            </a:pP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35">
                <a:latin typeface="Times New Roman"/>
                <a:cs typeface="Times New Roman"/>
              </a:rPr>
              <a:t> </a:t>
            </a: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42202" y="2894725"/>
            <a:ext cx="45593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1 2</a:t>
            </a:r>
            <a:r>
              <a:rPr dirty="0" sz="550" spc="90">
                <a:latin typeface="Times New Roman"/>
                <a:cs typeface="Times New Roman"/>
              </a:rPr>
              <a:t> </a:t>
            </a:r>
            <a:r>
              <a:rPr dirty="0" baseline="-20467" sz="1425" spc="-509">
                <a:latin typeface="Symbol"/>
                <a:cs typeface="Symbol"/>
              </a:rPr>
              <a:t>⎟</a:t>
            </a:r>
            <a:r>
              <a:rPr dirty="0" baseline="-20467" sz="1425" spc="607">
                <a:latin typeface="Times New Roman"/>
                <a:cs typeface="Times New Roman"/>
              </a:rPr>
              <a:t> </a:t>
            </a:r>
            <a:r>
              <a:rPr dirty="0" baseline="-20467" sz="1425" spc="-855">
                <a:latin typeface="Symbol"/>
                <a:cs typeface="Symbol"/>
              </a:rPr>
              <a:t>⎜</a:t>
            </a:r>
            <a:endParaRPr baseline="-20467" sz="1425">
              <a:latin typeface="Symbol"/>
              <a:cs typeface="Symbo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656827" y="2263035"/>
            <a:ext cx="168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26315" sz="1425" spc="52" i="1">
                <a:latin typeface="Times New Roman"/>
                <a:cs typeface="Times New Roman"/>
              </a:rPr>
              <a:t>a</a:t>
            </a:r>
            <a:r>
              <a:rPr dirty="0" sz="550" spc="3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656827" y="2080153"/>
            <a:ext cx="168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26315" sz="1425" spc="52" i="1">
                <a:latin typeface="Times New Roman"/>
                <a:cs typeface="Times New Roman"/>
              </a:rPr>
              <a:t>a</a:t>
            </a:r>
            <a:r>
              <a:rPr dirty="0" sz="550" spc="3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36358" y="2216137"/>
            <a:ext cx="4826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820936" y="1669025"/>
            <a:ext cx="4826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377951" y="4140579"/>
            <a:ext cx="469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280164" y="3957703"/>
            <a:ext cx="430530" cy="318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950" spc="-30">
                <a:latin typeface="Times New Roman"/>
                <a:cs typeface="Times New Roman"/>
              </a:rPr>
              <a:t>2</a:t>
            </a:r>
            <a:r>
              <a:rPr dirty="0" sz="950" spc="-30" i="1">
                <a:latin typeface="Times New Roman"/>
                <a:cs typeface="Times New Roman"/>
              </a:rPr>
              <a:t>b</a:t>
            </a:r>
            <a:r>
              <a:rPr dirty="0" baseline="-25252" sz="825" spc="-44">
                <a:latin typeface="Times New Roman"/>
                <a:cs typeface="Times New Roman"/>
              </a:rPr>
              <a:t>1</a:t>
            </a:r>
            <a:r>
              <a:rPr dirty="0" sz="950" spc="-30" i="1">
                <a:latin typeface="Times New Roman"/>
                <a:cs typeface="Times New Roman"/>
              </a:rPr>
              <a:t>b</a:t>
            </a:r>
            <a:r>
              <a:rPr dirty="0" baseline="-25252" sz="825" spc="-44" i="1">
                <a:latin typeface="Times New Roman"/>
                <a:cs typeface="Times New Roman"/>
              </a:rPr>
              <a:t>m</a:t>
            </a:r>
            <a:r>
              <a:rPr dirty="0" baseline="-25252" sz="825" spc="15" i="1">
                <a:latin typeface="Times New Roman"/>
                <a:cs typeface="Times New Roman"/>
              </a:rPr>
              <a:t> </a:t>
            </a:r>
            <a:r>
              <a:rPr dirty="0" baseline="-14619" sz="1425" spc="-509">
                <a:latin typeface="Symbol"/>
                <a:cs typeface="Symbol"/>
              </a:rPr>
              <a:t>⎟</a:t>
            </a:r>
            <a:endParaRPr baseline="-14619" sz="1425">
              <a:latin typeface="Symbol"/>
              <a:cs typeface="Symbol"/>
            </a:endParaRPr>
          </a:p>
          <a:p>
            <a:pPr algn="r" marR="30480">
              <a:lnSpc>
                <a:spcPct val="100000"/>
              </a:lnSpc>
              <a:spcBef>
                <a:spcPts val="20"/>
              </a:spcBef>
            </a:pP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377951" y="3775580"/>
            <a:ext cx="469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309368" y="3593458"/>
            <a:ext cx="22796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-5">
                <a:latin typeface="Times New Roman"/>
                <a:cs typeface="Times New Roman"/>
              </a:rPr>
              <a:t>2</a:t>
            </a:r>
            <a:r>
              <a:rPr dirty="0" sz="950" spc="-5" i="1">
                <a:latin typeface="Times New Roman"/>
                <a:cs typeface="Times New Roman"/>
              </a:rPr>
              <a:t>b</a:t>
            </a:r>
            <a:r>
              <a:rPr dirty="0" sz="950" spc="-45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280164" y="3411336"/>
            <a:ext cx="43053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950" spc="-30">
                <a:latin typeface="Times New Roman"/>
                <a:cs typeface="Times New Roman"/>
              </a:rPr>
              <a:t>2</a:t>
            </a:r>
            <a:r>
              <a:rPr dirty="0" sz="950" spc="-30" i="1">
                <a:latin typeface="Times New Roman"/>
                <a:cs typeface="Times New Roman"/>
              </a:rPr>
              <a:t>b</a:t>
            </a:r>
            <a:r>
              <a:rPr dirty="0" baseline="-25252" sz="825" spc="-44">
                <a:latin typeface="Times New Roman"/>
                <a:cs typeface="Times New Roman"/>
              </a:rPr>
              <a:t>1</a:t>
            </a:r>
            <a:r>
              <a:rPr dirty="0" sz="950" spc="-30" i="1">
                <a:latin typeface="Times New Roman"/>
                <a:cs typeface="Times New Roman"/>
              </a:rPr>
              <a:t>b</a:t>
            </a:r>
            <a:r>
              <a:rPr dirty="0" baseline="-25252" sz="825" spc="-44" i="1">
                <a:latin typeface="Times New Roman"/>
                <a:cs typeface="Times New Roman"/>
              </a:rPr>
              <a:t>m</a:t>
            </a:r>
            <a:r>
              <a:rPr dirty="0" baseline="-25252" sz="825" spc="15" i="1">
                <a:latin typeface="Times New Roman"/>
                <a:cs typeface="Times New Roman"/>
              </a:rPr>
              <a:t> </a:t>
            </a:r>
            <a:r>
              <a:rPr dirty="0" baseline="2923" sz="1425" spc="-509">
                <a:latin typeface="Symbol"/>
                <a:cs typeface="Symbol"/>
              </a:rPr>
              <a:t>⎟</a:t>
            </a:r>
            <a:endParaRPr baseline="2923" sz="1425">
              <a:latin typeface="Symbol"/>
              <a:cs typeface="Symbo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377951" y="3228459"/>
            <a:ext cx="469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313938" y="2864215"/>
            <a:ext cx="21399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-5">
                <a:latin typeface="Times New Roman"/>
                <a:cs typeface="Times New Roman"/>
              </a:rPr>
              <a:t>2</a:t>
            </a:r>
            <a:r>
              <a:rPr dirty="0" sz="950" spc="-5" i="1">
                <a:latin typeface="Times New Roman"/>
                <a:cs typeface="Times New Roman"/>
              </a:rPr>
              <a:t>b</a:t>
            </a:r>
            <a:r>
              <a:rPr dirty="0" sz="950" spc="-140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377951" y="2388985"/>
            <a:ext cx="70485" cy="3994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80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265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345950" y="1952861"/>
            <a:ext cx="13335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-15">
                <a:latin typeface="Times New Roman"/>
                <a:cs typeface="Times New Roman"/>
              </a:rPr>
              <a:t>2</a:t>
            </a:r>
            <a:r>
              <a:rPr dirty="0" sz="950" i="1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377951" y="1769986"/>
            <a:ext cx="469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954788" y="1203994"/>
            <a:ext cx="768350" cy="55562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25"/>
              </a:spcBef>
              <a:tabLst>
                <a:tab pos="408305" algn="l"/>
                <a:tab pos="670560" algn="l"/>
              </a:tabLst>
            </a:pPr>
            <a:r>
              <a:rPr dirty="0" sz="950" spc="-340">
                <a:latin typeface="Symbol"/>
                <a:cs typeface="Symbol"/>
              </a:rPr>
              <a:t>⎞</a:t>
            </a:r>
            <a:r>
              <a:rPr dirty="0" sz="950" spc="434">
                <a:latin typeface="Times New Roman"/>
                <a:cs typeface="Times New Roman"/>
              </a:rPr>
              <a:t> </a:t>
            </a:r>
            <a:r>
              <a:rPr dirty="0" sz="950" spc="-340">
                <a:latin typeface="Symbol"/>
                <a:cs typeface="Symbol"/>
              </a:rPr>
              <a:t>⎛</a:t>
            </a:r>
            <a:r>
              <a:rPr dirty="0" sz="950" spc="-340">
                <a:latin typeface="Times New Roman"/>
                <a:cs typeface="Times New Roman"/>
              </a:rPr>
              <a:t>	</a:t>
            </a:r>
            <a:r>
              <a:rPr dirty="0" baseline="2923" sz="1425">
                <a:latin typeface="Times New Roman"/>
                <a:cs typeface="Times New Roman"/>
              </a:rPr>
              <a:t>1	</a:t>
            </a:r>
            <a:r>
              <a:rPr dirty="0" sz="950" spc="-340">
                <a:latin typeface="Symbol"/>
                <a:cs typeface="Symbol"/>
              </a:rPr>
              <a:t>⎞</a:t>
            </a:r>
            <a:endParaRPr sz="950">
              <a:latin typeface="Symbol"/>
              <a:cs typeface="Symbol"/>
            </a:endParaRPr>
          </a:p>
          <a:p>
            <a:pPr marL="399415" marR="209550" indent="6350">
              <a:lnSpc>
                <a:spcPts val="1430"/>
              </a:lnSpc>
              <a:spcBef>
                <a:spcPts val="35"/>
              </a:spcBef>
            </a:pPr>
            <a:r>
              <a:rPr dirty="0" sz="950" spc="-15">
                <a:latin typeface="Times New Roman"/>
                <a:cs typeface="Times New Roman"/>
              </a:rPr>
              <a:t>2</a:t>
            </a:r>
            <a:r>
              <a:rPr dirty="0" sz="950" spc="-95" i="1">
                <a:latin typeface="Times New Roman"/>
                <a:cs typeface="Times New Roman"/>
              </a:rPr>
              <a:t>b</a:t>
            </a:r>
            <a:r>
              <a:rPr dirty="0" baseline="-25252" sz="825">
                <a:latin typeface="Times New Roman"/>
                <a:cs typeface="Times New Roman"/>
              </a:rPr>
              <a:t>1  </a:t>
            </a:r>
            <a:r>
              <a:rPr dirty="0" sz="950" spc="-15">
                <a:latin typeface="Times New Roman"/>
                <a:cs typeface="Times New Roman"/>
              </a:rPr>
              <a:t>2</a:t>
            </a:r>
            <a:r>
              <a:rPr dirty="0" sz="950" spc="-35" i="1">
                <a:latin typeface="Times New Roman"/>
                <a:cs typeface="Times New Roman"/>
              </a:rPr>
              <a:t>b</a:t>
            </a:r>
            <a:r>
              <a:rPr dirty="0" baseline="-25252" sz="825">
                <a:latin typeface="Times New Roman"/>
                <a:cs typeface="Times New Roman"/>
              </a:rPr>
              <a:t>2</a:t>
            </a:r>
            <a:endParaRPr baseline="-25252" sz="825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423674" y="4354558"/>
            <a:ext cx="128714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⎝</a:t>
            </a:r>
            <a:r>
              <a:rPr dirty="0" sz="950" spc="505">
                <a:latin typeface="Times New Roman"/>
                <a:cs typeface="Times New Roman"/>
              </a:rPr>
              <a:t> </a:t>
            </a:r>
            <a:r>
              <a:rPr dirty="0" baseline="14619" sz="1425" spc="7">
                <a:latin typeface="Times New Roman"/>
                <a:cs typeface="Times New Roman"/>
              </a:rPr>
              <a:t>2</a:t>
            </a:r>
            <a:r>
              <a:rPr dirty="0" baseline="14619" sz="1425" spc="7" i="1">
                <a:latin typeface="Times New Roman"/>
                <a:cs typeface="Times New Roman"/>
              </a:rPr>
              <a:t>a</a:t>
            </a:r>
            <a:r>
              <a:rPr dirty="0" sz="550" spc="5" i="1">
                <a:latin typeface="Times New Roman"/>
                <a:cs typeface="Times New Roman"/>
              </a:rPr>
              <a:t>m</a:t>
            </a:r>
            <a:r>
              <a:rPr dirty="0" sz="550" spc="5">
                <a:latin typeface="Symbol"/>
                <a:cs typeface="Symbol"/>
              </a:rPr>
              <a:t></a:t>
            </a:r>
            <a:r>
              <a:rPr dirty="0" sz="550" spc="5">
                <a:latin typeface="Times New Roman"/>
                <a:cs typeface="Times New Roman"/>
              </a:rPr>
              <a:t>1</a:t>
            </a:r>
            <a:r>
              <a:rPr dirty="0" baseline="14619" sz="1425" spc="7" i="1">
                <a:latin typeface="Times New Roman"/>
                <a:cs typeface="Times New Roman"/>
              </a:rPr>
              <a:t>a</a:t>
            </a:r>
            <a:r>
              <a:rPr dirty="0" sz="550" spc="5" i="1">
                <a:latin typeface="Times New Roman"/>
                <a:cs typeface="Times New Roman"/>
              </a:rPr>
              <a:t>m </a:t>
            </a:r>
            <a:r>
              <a:rPr dirty="0" sz="950" spc="-340">
                <a:latin typeface="Symbol"/>
                <a:cs typeface="Symbol"/>
              </a:rPr>
              <a:t>⎠</a:t>
            </a:r>
            <a:r>
              <a:rPr dirty="0" sz="950" spc="425">
                <a:latin typeface="Times New Roman"/>
                <a:cs typeface="Times New Roman"/>
              </a:rPr>
              <a:t> </a:t>
            </a:r>
            <a:r>
              <a:rPr dirty="0" sz="950" spc="-340">
                <a:latin typeface="Symbol"/>
                <a:cs typeface="Symbol"/>
              </a:rPr>
              <a:t>⎝</a:t>
            </a:r>
            <a:r>
              <a:rPr dirty="0" sz="950" spc="505">
                <a:latin typeface="Times New Roman"/>
                <a:cs typeface="Times New Roman"/>
              </a:rPr>
              <a:t> </a:t>
            </a:r>
            <a:r>
              <a:rPr dirty="0" baseline="14619" sz="1425" spc="-22">
                <a:latin typeface="Times New Roman"/>
                <a:cs typeface="Times New Roman"/>
              </a:rPr>
              <a:t>2</a:t>
            </a:r>
            <a:r>
              <a:rPr dirty="0" baseline="14619" sz="1425" spc="-22" i="1">
                <a:latin typeface="Times New Roman"/>
                <a:cs typeface="Times New Roman"/>
              </a:rPr>
              <a:t>b</a:t>
            </a:r>
            <a:r>
              <a:rPr dirty="0" sz="550" spc="-15" i="1">
                <a:latin typeface="Times New Roman"/>
                <a:cs typeface="Times New Roman"/>
              </a:rPr>
              <a:t>m</a:t>
            </a:r>
            <a:r>
              <a:rPr dirty="0" sz="550" spc="-15">
                <a:latin typeface="Symbol"/>
                <a:cs typeface="Symbol"/>
              </a:rPr>
              <a:t></a:t>
            </a:r>
            <a:r>
              <a:rPr dirty="0" sz="550" spc="-15">
                <a:latin typeface="Times New Roman"/>
                <a:cs typeface="Times New Roman"/>
              </a:rPr>
              <a:t>1</a:t>
            </a:r>
            <a:r>
              <a:rPr dirty="0" baseline="14619" sz="1425" spc="-22" i="1">
                <a:latin typeface="Times New Roman"/>
                <a:cs typeface="Times New Roman"/>
              </a:rPr>
              <a:t>b</a:t>
            </a:r>
            <a:r>
              <a:rPr dirty="0" sz="550" spc="-15" i="1">
                <a:latin typeface="Times New Roman"/>
                <a:cs typeface="Times New Roman"/>
              </a:rPr>
              <a:t>m  </a:t>
            </a:r>
            <a:r>
              <a:rPr dirty="0" sz="950" spc="-680">
                <a:latin typeface="Symbol"/>
                <a:cs typeface="Symbol"/>
              </a:rPr>
              <a:t>⎠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723380" y="4140567"/>
            <a:ext cx="469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723380" y="3775568"/>
            <a:ext cx="469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644892" y="3593446"/>
            <a:ext cx="24130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15">
                <a:latin typeface="Times New Roman"/>
                <a:cs typeface="Times New Roman"/>
              </a:rPr>
              <a:t>2</a:t>
            </a:r>
            <a:r>
              <a:rPr dirty="0" sz="950" spc="15" i="1">
                <a:latin typeface="Times New Roman"/>
                <a:cs typeface="Times New Roman"/>
              </a:rPr>
              <a:t>a</a:t>
            </a:r>
            <a:r>
              <a:rPr dirty="0" sz="950" spc="25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615688" y="3411323"/>
            <a:ext cx="58229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2</a:t>
            </a:r>
            <a:r>
              <a:rPr dirty="0" sz="950" i="1">
                <a:latin typeface="Times New Roman"/>
                <a:cs typeface="Times New Roman"/>
              </a:rPr>
              <a:t>a</a:t>
            </a:r>
            <a:r>
              <a:rPr dirty="0" baseline="-25252" sz="825">
                <a:latin typeface="Times New Roman"/>
                <a:cs typeface="Times New Roman"/>
              </a:rPr>
              <a:t>1</a:t>
            </a:r>
            <a:r>
              <a:rPr dirty="0" sz="950" i="1">
                <a:latin typeface="Times New Roman"/>
                <a:cs typeface="Times New Roman"/>
              </a:rPr>
              <a:t>a</a:t>
            </a:r>
            <a:r>
              <a:rPr dirty="0" baseline="-25252" sz="825" i="1">
                <a:latin typeface="Times New Roman"/>
                <a:cs typeface="Times New Roman"/>
              </a:rPr>
              <a:t>m</a:t>
            </a:r>
            <a:r>
              <a:rPr dirty="0" baseline="-25252" sz="825" spc="157" i="1">
                <a:latin typeface="Times New Roman"/>
                <a:cs typeface="Times New Roman"/>
              </a:rPr>
              <a:t> </a:t>
            </a:r>
            <a:r>
              <a:rPr dirty="0" baseline="2923" sz="1425" spc="-509">
                <a:latin typeface="Symbol"/>
                <a:cs typeface="Symbol"/>
              </a:rPr>
              <a:t>⎟</a:t>
            </a:r>
            <a:r>
              <a:rPr dirty="0" baseline="2923" sz="1425" spc="577">
                <a:latin typeface="Times New Roman"/>
                <a:cs typeface="Times New Roman"/>
              </a:rPr>
              <a:t> </a:t>
            </a:r>
            <a:r>
              <a:rPr dirty="0" baseline="2923" sz="1425" spc="-847">
                <a:latin typeface="Symbol"/>
                <a:cs typeface="Symbol"/>
              </a:rPr>
              <a:t>⎜</a:t>
            </a:r>
            <a:endParaRPr baseline="2923" sz="1425">
              <a:latin typeface="Symbol"/>
              <a:cs typeface="Symbo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723380" y="3228448"/>
            <a:ext cx="469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723380" y="2388992"/>
            <a:ext cx="71120" cy="3994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80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265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686810" y="1952850"/>
            <a:ext cx="1371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15">
                <a:latin typeface="Times New Roman"/>
                <a:cs typeface="Times New Roman"/>
              </a:rPr>
              <a:t>2</a:t>
            </a:r>
            <a:r>
              <a:rPr dirty="0" sz="950" i="1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695183" y="1551573"/>
            <a:ext cx="137160" cy="3898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90"/>
              </a:spcBef>
            </a:pPr>
            <a:r>
              <a:rPr dirty="0" sz="950" spc="15">
                <a:latin typeface="Times New Roman"/>
                <a:cs typeface="Times New Roman"/>
              </a:rPr>
              <a:t>2</a:t>
            </a:r>
            <a:r>
              <a:rPr dirty="0" sz="950" i="1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295"/>
              </a:spcBef>
            </a:pPr>
            <a:r>
              <a:rPr dirty="0" sz="950"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675884" y="1187328"/>
            <a:ext cx="217170" cy="3898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390"/>
              </a:spcBef>
            </a:pPr>
            <a:r>
              <a:rPr dirty="0" sz="95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95"/>
              </a:spcBef>
            </a:pPr>
            <a:r>
              <a:rPr dirty="0" sz="950" spc="-10">
                <a:latin typeface="Times New Roman"/>
                <a:cs typeface="Times New Roman"/>
              </a:rPr>
              <a:t>2</a:t>
            </a:r>
            <a:r>
              <a:rPr dirty="0" sz="950" spc="-10" i="1">
                <a:latin typeface="Times New Roman"/>
                <a:cs typeface="Times New Roman"/>
              </a:rPr>
              <a:t>a</a:t>
            </a:r>
            <a:r>
              <a:rPr dirty="0" baseline="-25252" sz="825" spc="-15">
                <a:latin typeface="Times New Roman"/>
                <a:cs typeface="Times New Roman"/>
              </a:rPr>
              <a:t>1</a:t>
            </a:r>
            <a:endParaRPr baseline="-25252" sz="825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718809" y="2771993"/>
            <a:ext cx="81534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950" spc="5" b="1">
                <a:latin typeface="Times New Roman"/>
                <a:cs typeface="Times New Roman"/>
              </a:rPr>
              <a:t>Φ</a:t>
            </a:r>
            <a:r>
              <a:rPr dirty="0" sz="950" spc="5">
                <a:latin typeface="Times New Roman"/>
                <a:cs typeface="Times New Roman"/>
              </a:rPr>
              <a:t>(</a:t>
            </a:r>
            <a:r>
              <a:rPr dirty="0" sz="950" spc="5" b="1">
                <a:latin typeface="Times New Roman"/>
                <a:cs typeface="Times New Roman"/>
              </a:rPr>
              <a:t>a</a:t>
            </a:r>
            <a:r>
              <a:rPr dirty="0" sz="950" spc="5">
                <a:latin typeface="Times New Roman"/>
                <a:cs typeface="Times New Roman"/>
              </a:rPr>
              <a:t>)</a:t>
            </a:r>
            <a:r>
              <a:rPr dirty="0" sz="950" spc="-125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</a:t>
            </a:r>
            <a:r>
              <a:rPr dirty="0" sz="950" spc="-145">
                <a:latin typeface="Times New Roman"/>
                <a:cs typeface="Times New Roman"/>
              </a:rPr>
              <a:t> </a:t>
            </a:r>
            <a:r>
              <a:rPr dirty="0" sz="950" spc="10" b="1">
                <a:latin typeface="Times New Roman"/>
                <a:cs typeface="Times New Roman"/>
              </a:rPr>
              <a:t>Φ</a:t>
            </a:r>
            <a:r>
              <a:rPr dirty="0" sz="950" spc="10">
                <a:latin typeface="Times New Roman"/>
                <a:cs typeface="Times New Roman"/>
              </a:rPr>
              <a:t>(</a:t>
            </a:r>
            <a:r>
              <a:rPr dirty="0" sz="950" spc="10" b="1">
                <a:latin typeface="Times New Roman"/>
                <a:cs typeface="Times New Roman"/>
              </a:rPr>
              <a:t>b</a:t>
            </a:r>
            <a:r>
              <a:rPr dirty="0" sz="950" spc="10">
                <a:latin typeface="Times New Roman"/>
                <a:cs typeface="Times New Roman"/>
              </a:rPr>
              <a:t>)</a:t>
            </a:r>
            <a:r>
              <a:rPr dirty="0" sz="950" spc="-45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</a:t>
            </a:r>
            <a:r>
              <a:rPr dirty="0" sz="950" spc="-65">
                <a:latin typeface="Times New Roman"/>
                <a:cs typeface="Times New Roman"/>
              </a:rPr>
              <a:t> </a:t>
            </a:r>
            <a:r>
              <a:rPr dirty="0" baseline="29239" sz="1425" spc="-509">
                <a:latin typeface="Symbol"/>
                <a:cs typeface="Symbol"/>
              </a:rPr>
              <a:t>⎜</a:t>
            </a:r>
            <a:endParaRPr baseline="29239" sz="1425">
              <a:latin typeface="Symbol"/>
              <a:cs typeface="Symbo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947159" y="1514855"/>
            <a:ext cx="174625" cy="670560"/>
          </a:xfrm>
          <a:custGeom>
            <a:avLst/>
            <a:gdLst/>
            <a:ahLst/>
            <a:cxnLst/>
            <a:rect l="l" t="t" r="r" b="b"/>
            <a:pathLst>
              <a:path w="174625" h="670560">
                <a:moveTo>
                  <a:pt x="0" y="0"/>
                </a:moveTo>
                <a:lnTo>
                  <a:pt x="33944" y="4417"/>
                </a:lnTo>
                <a:lnTo>
                  <a:pt x="61817" y="16478"/>
                </a:lnTo>
                <a:lnTo>
                  <a:pt x="80688" y="34397"/>
                </a:lnTo>
                <a:lnTo>
                  <a:pt x="87629" y="56388"/>
                </a:lnTo>
                <a:lnTo>
                  <a:pt x="87629" y="279653"/>
                </a:lnTo>
                <a:lnTo>
                  <a:pt x="94452" y="301204"/>
                </a:lnTo>
                <a:lnTo>
                  <a:pt x="113061" y="318897"/>
                </a:lnTo>
                <a:lnTo>
                  <a:pt x="140672" y="330874"/>
                </a:lnTo>
                <a:lnTo>
                  <a:pt x="174498" y="335279"/>
                </a:lnTo>
                <a:lnTo>
                  <a:pt x="140672" y="339697"/>
                </a:lnTo>
                <a:lnTo>
                  <a:pt x="113061" y="351758"/>
                </a:lnTo>
                <a:lnTo>
                  <a:pt x="94452" y="369677"/>
                </a:lnTo>
                <a:lnTo>
                  <a:pt x="87629" y="391668"/>
                </a:lnTo>
                <a:lnTo>
                  <a:pt x="87629" y="614934"/>
                </a:lnTo>
                <a:lnTo>
                  <a:pt x="80688" y="636805"/>
                </a:lnTo>
                <a:lnTo>
                  <a:pt x="61817" y="654462"/>
                </a:lnTo>
                <a:lnTo>
                  <a:pt x="33944" y="666261"/>
                </a:lnTo>
                <a:lnTo>
                  <a:pt x="0" y="670560"/>
                </a:lnTo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956303" y="2207514"/>
            <a:ext cx="174625" cy="727075"/>
          </a:xfrm>
          <a:custGeom>
            <a:avLst/>
            <a:gdLst/>
            <a:ahLst/>
            <a:cxnLst/>
            <a:rect l="l" t="t" r="r" b="b"/>
            <a:pathLst>
              <a:path w="174625" h="727075">
                <a:moveTo>
                  <a:pt x="0" y="0"/>
                </a:moveTo>
                <a:lnTo>
                  <a:pt x="33825" y="4691"/>
                </a:lnTo>
                <a:lnTo>
                  <a:pt x="61436" y="17525"/>
                </a:lnTo>
                <a:lnTo>
                  <a:pt x="80045" y="36647"/>
                </a:lnTo>
                <a:lnTo>
                  <a:pt x="86868" y="60197"/>
                </a:lnTo>
                <a:lnTo>
                  <a:pt x="86868" y="302513"/>
                </a:lnTo>
                <a:lnTo>
                  <a:pt x="93809" y="326183"/>
                </a:lnTo>
                <a:lnTo>
                  <a:pt x="112680" y="345566"/>
                </a:lnTo>
                <a:lnTo>
                  <a:pt x="140553" y="358663"/>
                </a:lnTo>
                <a:lnTo>
                  <a:pt x="174498" y="363474"/>
                </a:lnTo>
                <a:lnTo>
                  <a:pt x="140553" y="368165"/>
                </a:lnTo>
                <a:lnTo>
                  <a:pt x="112680" y="381000"/>
                </a:lnTo>
                <a:lnTo>
                  <a:pt x="93809" y="400121"/>
                </a:lnTo>
                <a:lnTo>
                  <a:pt x="86868" y="423671"/>
                </a:lnTo>
                <a:lnTo>
                  <a:pt x="86868" y="665987"/>
                </a:lnTo>
                <a:lnTo>
                  <a:pt x="80045" y="689657"/>
                </a:lnTo>
                <a:lnTo>
                  <a:pt x="61436" y="709040"/>
                </a:lnTo>
                <a:lnTo>
                  <a:pt x="33825" y="722137"/>
                </a:lnTo>
                <a:lnTo>
                  <a:pt x="0" y="726947"/>
                </a:lnTo>
              </a:path>
            </a:pathLst>
          </a:custGeom>
          <a:ln w="9525">
            <a:solidFill>
              <a:srgbClr val="99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954779" y="2954273"/>
            <a:ext cx="174625" cy="1606550"/>
          </a:xfrm>
          <a:custGeom>
            <a:avLst/>
            <a:gdLst/>
            <a:ahLst/>
            <a:cxnLst/>
            <a:rect l="l" t="t" r="r" b="b"/>
            <a:pathLst>
              <a:path w="174625" h="1606550">
                <a:moveTo>
                  <a:pt x="0" y="0"/>
                </a:moveTo>
                <a:lnTo>
                  <a:pt x="33825" y="10441"/>
                </a:lnTo>
                <a:lnTo>
                  <a:pt x="61436" y="38957"/>
                </a:lnTo>
                <a:lnTo>
                  <a:pt x="80045" y="81331"/>
                </a:lnTo>
                <a:lnTo>
                  <a:pt x="86868" y="133350"/>
                </a:lnTo>
                <a:lnTo>
                  <a:pt x="86868" y="669036"/>
                </a:lnTo>
                <a:lnTo>
                  <a:pt x="93702" y="721173"/>
                </a:lnTo>
                <a:lnTo>
                  <a:pt x="112395" y="763809"/>
                </a:lnTo>
                <a:lnTo>
                  <a:pt x="140231" y="792587"/>
                </a:lnTo>
                <a:lnTo>
                  <a:pt x="174498" y="803148"/>
                </a:lnTo>
                <a:lnTo>
                  <a:pt x="140231" y="813708"/>
                </a:lnTo>
                <a:lnTo>
                  <a:pt x="112395" y="842486"/>
                </a:lnTo>
                <a:lnTo>
                  <a:pt x="93702" y="885122"/>
                </a:lnTo>
                <a:lnTo>
                  <a:pt x="86868" y="937260"/>
                </a:lnTo>
                <a:lnTo>
                  <a:pt x="86868" y="1472184"/>
                </a:lnTo>
                <a:lnTo>
                  <a:pt x="80045" y="1524321"/>
                </a:lnTo>
                <a:lnTo>
                  <a:pt x="61436" y="1566957"/>
                </a:lnTo>
                <a:lnTo>
                  <a:pt x="33825" y="1595735"/>
                </a:lnTo>
                <a:lnTo>
                  <a:pt x="0" y="1606296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932491" y="1296733"/>
            <a:ext cx="184023" cy="201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4212337" y="1678135"/>
            <a:ext cx="6413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spc="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223005" y="2363935"/>
            <a:ext cx="6413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spc="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183379" y="2406429"/>
            <a:ext cx="3429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latin typeface="Symbol"/>
                <a:cs typeface="Symbol"/>
              </a:rPr>
              <a:t>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sz="550" spc="5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331203" y="2436727"/>
            <a:ext cx="18097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i="1">
                <a:latin typeface="Times New Roman"/>
                <a:cs typeface="Times New Roman"/>
              </a:rPr>
              <a:t>a</a:t>
            </a:r>
            <a:r>
              <a:rPr dirty="0" sz="950" spc="55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649461" y="2603201"/>
            <a:ext cx="1662430" cy="4324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sz="550" spc="-90" i="1">
                <a:latin typeface="Times New Roman"/>
                <a:cs typeface="Times New Roman"/>
              </a:rPr>
              <a:t> </a:t>
            </a:r>
            <a:r>
              <a:rPr dirty="0" sz="550" spc="-35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dirty="0" sz="950" spc="10">
                <a:latin typeface="Times New Roman"/>
                <a:cs typeface="Times New Roman"/>
              </a:rPr>
              <a:t>2</a:t>
            </a:r>
            <a:r>
              <a:rPr dirty="0" sz="950" spc="10" i="1">
                <a:latin typeface="Times New Roman"/>
                <a:cs typeface="Times New Roman"/>
              </a:rPr>
              <a:t>a</a:t>
            </a:r>
            <a:r>
              <a:rPr dirty="0" sz="950" spc="-10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400544" y="2432512"/>
            <a:ext cx="15430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r>
              <a:rPr dirty="0" sz="550" spc="60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179567" y="3545081"/>
            <a:ext cx="23431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spc="5" i="1">
                <a:latin typeface="Times New Roman"/>
                <a:cs typeface="Times New Roman"/>
              </a:rPr>
              <a:t>m</a:t>
            </a:r>
            <a:r>
              <a:rPr dirty="0" sz="550" spc="135" i="1">
                <a:latin typeface="Times New Roman"/>
                <a:cs typeface="Times New Roman"/>
              </a:rPr>
              <a:t> </a:t>
            </a:r>
            <a:r>
              <a:rPr dirty="0" sz="550" spc="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139946" y="3587641"/>
            <a:ext cx="7537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40690" algn="l"/>
              </a:tabLst>
            </a:pPr>
            <a:r>
              <a:rPr dirty="0" sz="1400" spc="175">
                <a:latin typeface="Symbol"/>
                <a:cs typeface="Symbol"/>
              </a:rPr>
              <a:t></a:t>
            </a:r>
            <a:r>
              <a:rPr dirty="0" sz="1400" spc="175">
                <a:latin typeface="Times New Roman"/>
                <a:cs typeface="Times New Roman"/>
              </a:rPr>
              <a:t>	</a:t>
            </a:r>
            <a:r>
              <a:rPr dirty="0" sz="550" i="1">
                <a:latin typeface="Times New Roman"/>
                <a:cs typeface="Times New Roman"/>
              </a:rPr>
              <a:t>i j i</a:t>
            </a:r>
            <a:r>
              <a:rPr dirty="0" sz="550" spc="125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j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158995" y="3784346"/>
            <a:ext cx="32131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sz="550" spc="-100" i="1">
                <a:latin typeface="Times New Roman"/>
                <a:cs typeface="Times New Roman"/>
              </a:rPr>
              <a:t> </a:t>
            </a:r>
            <a:r>
              <a:rPr dirty="0" sz="550" spc="-15">
                <a:latin typeface="Symbol"/>
                <a:cs typeface="Symbol"/>
              </a:rPr>
              <a:t></a:t>
            </a:r>
            <a:r>
              <a:rPr dirty="0" sz="550" spc="-15">
                <a:latin typeface="Times New Roman"/>
                <a:cs typeface="Times New Roman"/>
              </a:rPr>
              <a:t>1</a:t>
            </a:r>
            <a:r>
              <a:rPr dirty="0" sz="550" spc="5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j</a:t>
            </a:r>
            <a:r>
              <a:rPr dirty="0" sz="550" spc="-90" i="1">
                <a:latin typeface="Times New Roman"/>
                <a:cs typeface="Times New Roman"/>
              </a:rPr>
              <a:t> </a:t>
            </a:r>
            <a:r>
              <a:rPr dirty="0" sz="550" spc="10">
                <a:latin typeface="Symbol"/>
                <a:cs typeface="Symbol"/>
              </a:rPr>
              <a:t></a:t>
            </a:r>
            <a:r>
              <a:rPr dirty="0" sz="550" spc="10" i="1">
                <a:latin typeface="Times New Roman"/>
                <a:cs typeface="Times New Roman"/>
              </a:rPr>
              <a:t>i</a:t>
            </a:r>
            <a:r>
              <a:rPr dirty="0" sz="550" spc="-95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Symbol"/>
                <a:cs typeface="Symbol"/>
              </a:rPr>
              <a:t></a:t>
            </a:r>
            <a:r>
              <a:rPr dirty="0" sz="550" spc="-1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456938" y="3617904"/>
            <a:ext cx="40767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10">
                <a:latin typeface="Times New Roman"/>
                <a:cs typeface="Times New Roman"/>
              </a:rPr>
              <a:t>2</a:t>
            </a:r>
            <a:r>
              <a:rPr dirty="0" sz="950" spc="10" i="1">
                <a:latin typeface="Times New Roman"/>
                <a:cs typeface="Times New Roman"/>
              </a:rPr>
              <a:t>a </a:t>
            </a:r>
            <a:r>
              <a:rPr dirty="0" sz="950" i="1">
                <a:latin typeface="Times New Roman"/>
                <a:cs typeface="Times New Roman"/>
              </a:rPr>
              <a:t>a b</a:t>
            </a:r>
            <a:r>
              <a:rPr dirty="0" sz="950" spc="-114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147311" y="1204723"/>
            <a:ext cx="434340" cy="823594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685"/>
              </a:spcBef>
            </a:pPr>
            <a:r>
              <a:rPr dirty="0" sz="95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10"/>
              </a:spcBef>
            </a:pPr>
            <a:r>
              <a:rPr dirty="0" sz="1000">
                <a:latin typeface="Tahoma"/>
                <a:cs typeface="Tahoma"/>
              </a:rPr>
              <a:t>+</a:t>
            </a:r>
            <a:endParaRPr sz="1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320"/>
              </a:spcBef>
            </a:pPr>
            <a:r>
              <a:rPr dirty="0" baseline="-7936" sz="2100" spc="37">
                <a:latin typeface="Symbol"/>
                <a:cs typeface="Symbol"/>
              </a:rPr>
              <a:t></a:t>
            </a:r>
            <a:r>
              <a:rPr dirty="0" baseline="-7936" sz="2100" spc="-367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2</a:t>
            </a:r>
            <a:r>
              <a:rPr dirty="0" sz="950" i="1">
                <a:latin typeface="Times New Roman"/>
                <a:cs typeface="Times New Roman"/>
              </a:rPr>
              <a:t>a</a:t>
            </a:r>
            <a:r>
              <a:rPr dirty="0" baseline="-25252" sz="825" i="1">
                <a:latin typeface="Times New Roman"/>
                <a:cs typeface="Times New Roman"/>
              </a:rPr>
              <a:t>i</a:t>
            </a:r>
            <a:r>
              <a:rPr dirty="0" sz="950" i="1">
                <a:latin typeface="Times New Roman"/>
                <a:cs typeface="Times New Roman"/>
              </a:rPr>
              <a:t>b</a:t>
            </a:r>
            <a:r>
              <a:rPr dirty="0" baseline="-25252" sz="825" i="1">
                <a:latin typeface="Times New Roman"/>
                <a:cs typeface="Times New Roman"/>
              </a:rPr>
              <a:t>i</a:t>
            </a:r>
            <a:endParaRPr baseline="-25252" sz="825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85"/>
              </a:spcBef>
            </a:pP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sz="550" spc="-95" i="1">
                <a:latin typeface="Times New Roman"/>
                <a:cs typeface="Times New Roman"/>
              </a:rPr>
              <a:t> </a:t>
            </a:r>
            <a:r>
              <a:rPr dirty="0" sz="550" spc="-15">
                <a:latin typeface="Symbol"/>
                <a:cs typeface="Symbol"/>
              </a:rPr>
              <a:t></a:t>
            </a:r>
            <a:r>
              <a:rPr dirty="0" sz="550" spc="-15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198620" y="2110991"/>
            <a:ext cx="1054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+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398274" y="2823600"/>
            <a:ext cx="1994535" cy="1569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ts val="1030"/>
              </a:lnSpc>
              <a:spcBef>
                <a:spcPts val="105"/>
              </a:spcBef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894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50"/>
              </a:lnSpc>
              <a:tabLst>
                <a:tab pos="253365" algn="l"/>
                <a:tab pos="917575" algn="l"/>
                <a:tab pos="1838325" algn="l"/>
              </a:tabLst>
            </a:pPr>
            <a:r>
              <a:rPr dirty="0" sz="950" spc="-340">
                <a:latin typeface="Symbol"/>
                <a:cs typeface="Symbol"/>
              </a:rPr>
              <a:t>⎜</a:t>
            </a:r>
            <a:r>
              <a:rPr dirty="0" sz="950" spc="-340">
                <a:latin typeface="Times New Roman"/>
                <a:cs typeface="Times New Roman"/>
              </a:rPr>
              <a:t>	</a:t>
            </a:r>
            <a:r>
              <a:rPr dirty="0" baseline="5847" sz="1425" spc="-7">
                <a:latin typeface="Times New Roman"/>
                <a:cs typeface="Times New Roman"/>
              </a:rPr>
              <a:t>2</a:t>
            </a:r>
            <a:r>
              <a:rPr dirty="0" baseline="5847" sz="1425" spc="-7" i="1">
                <a:latin typeface="Times New Roman"/>
                <a:cs typeface="Times New Roman"/>
              </a:rPr>
              <a:t>a</a:t>
            </a:r>
            <a:r>
              <a:rPr dirty="0" baseline="-15151" sz="825" spc="-7">
                <a:latin typeface="Times New Roman"/>
                <a:cs typeface="Times New Roman"/>
              </a:rPr>
              <a:t>1</a:t>
            </a:r>
            <a:r>
              <a:rPr dirty="0" baseline="5847" sz="1425" spc="-7" i="1">
                <a:latin typeface="Times New Roman"/>
                <a:cs typeface="Times New Roman"/>
              </a:rPr>
              <a:t>a</a:t>
            </a:r>
            <a:r>
              <a:rPr dirty="0" baseline="-15151" sz="825" spc="-7">
                <a:latin typeface="Times New Roman"/>
                <a:cs typeface="Times New Roman"/>
              </a:rPr>
              <a:t>3   </a:t>
            </a:r>
            <a:r>
              <a:rPr dirty="0" baseline="-15151" sz="825" spc="120">
                <a:latin typeface="Times New Roman"/>
                <a:cs typeface="Times New Roman"/>
              </a:rPr>
              <a:t> </a:t>
            </a: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440">
                <a:latin typeface="Times New Roman"/>
                <a:cs typeface="Times New Roman"/>
              </a:rPr>
              <a:t> </a:t>
            </a:r>
            <a:r>
              <a:rPr dirty="0" sz="950" spc="-340">
                <a:latin typeface="Symbol"/>
                <a:cs typeface="Symbol"/>
              </a:rPr>
              <a:t>⎜</a:t>
            </a:r>
            <a:r>
              <a:rPr dirty="0" sz="950" spc="-340">
                <a:latin typeface="Times New Roman"/>
                <a:cs typeface="Times New Roman"/>
              </a:rPr>
              <a:t>	</a:t>
            </a:r>
            <a:r>
              <a:rPr dirty="0" baseline="5847" sz="1425" spc="-52">
                <a:latin typeface="Times New Roman"/>
                <a:cs typeface="Times New Roman"/>
              </a:rPr>
              <a:t>2</a:t>
            </a:r>
            <a:r>
              <a:rPr dirty="0" baseline="5847" sz="1425" spc="-52" i="1">
                <a:latin typeface="Times New Roman"/>
                <a:cs typeface="Times New Roman"/>
              </a:rPr>
              <a:t>b</a:t>
            </a:r>
            <a:r>
              <a:rPr dirty="0" baseline="-15151" sz="825" spc="-52">
                <a:latin typeface="Times New Roman"/>
                <a:cs typeface="Times New Roman"/>
              </a:rPr>
              <a:t>1</a:t>
            </a:r>
            <a:r>
              <a:rPr dirty="0" baseline="5847" sz="1425" spc="-52" i="1">
                <a:latin typeface="Times New Roman"/>
                <a:cs typeface="Times New Roman"/>
              </a:rPr>
              <a:t>b</a:t>
            </a:r>
            <a:r>
              <a:rPr dirty="0" baseline="-15151" sz="825" spc="-52">
                <a:latin typeface="Times New Roman"/>
                <a:cs typeface="Times New Roman"/>
              </a:rPr>
              <a:t>3     </a:t>
            </a:r>
            <a:r>
              <a:rPr dirty="0" baseline="-15151" sz="825" spc="-44">
                <a:latin typeface="Times New Roman"/>
                <a:cs typeface="Times New Roman"/>
              </a:rPr>
              <a:t> </a:t>
            </a: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-340">
                <a:latin typeface="Times New Roman"/>
                <a:cs typeface="Times New Roman"/>
              </a:rPr>
              <a:t>	</a:t>
            </a:r>
            <a:r>
              <a:rPr dirty="0" baseline="-5555" sz="1500">
                <a:latin typeface="Tahoma"/>
                <a:cs typeface="Tahoma"/>
              </a:rPr>
              <a:t>+</a:t>
            </a:r>
            <a:endParaRPr baseline="-5555" sz="1500">
              <a:latin typeface="Tahoma"/>
              <a:cs typeface="Tahoma"/>
            </a:endParaRPr>
          </a:p>
          <a:p>
            <a:pPr marL="50800">
              <a:lnSpc>
                <a:spcPts val="915"/>
              </a:lnSpc>
              <a:tabLst>
                <a:tab pos="581660" algn="l"/>
                <a:tab pos="1226820" algn="l"/>
              </a:tabLst>
            </a:pPr>
            <a:r>
              <a:rPr dirty="0" sz="950" spc="-340">
                <a:latin typeface="Symbol"/>
                <a:cs typeface="Symbol"/>
              </a:rPr>
              <a:t>⎜</a:t>
            </a:r>
            <a:r>
              <a:rPr dirty="0" sz="950" spc="-340">
                <a:latin typeface="Times New Roman"/>
                <a:cs typeface="Times New Roman"/>
              </a:rPr>
              <a:t>	</a:t>
            </a: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434">
                <a:latin typeface="Times New Roman"/>
                <a:cs typeface="Times New Roman"/>
              </a:rPr>
              <a:t> </a:t>
            </a:r>
            <a:r>
              <a:rPr dirty="0" sz="950" spc="-340">
                <a:latin typeface="Symbol"/>
                <a:cs typeface="Symbol"/>
              </a:rPr>
              <a:t>⎜</a:t>
            </a:r>
            <a:r>
              <a:rPr dirty="0" sz="950" spc="-340">
                <a:latin typeface="Times New Roman"/>
                <a:cs typeface="Times New Roman"/>
              </a:rPr>
              <a:t>	</a:t>
            </a:r>
            <a:r>
              <a:rPr dirty="0" sz="950" spc="-340">
                <a:latin typeface="Symbol"/>
                <a:cs typeface="Symbol"/>
              </a:rPr>
              <a:t>⎟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5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9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5"/>
              </a:lnSpc>
              <a:tabLst>
                <a:tab pos="242570" algn="l"/>
              </a:tabLst>
            </a:pPr>
            <a:r>
              <a:rPr dirty="0" sz="950" spc="-340">
                <a:latin typeface="Symbol"/>
                <a:cs typeface="Symbol"/>
              </a:rPr>
              <a:t>⎜</a:t>
            </a:r>
            <a:r>
              <a:rPr dirty="0" sz="950" spc="-340">
                <a:latin typeface="Times New Roman"/>
                <a:cs typeface="Times New Roman"/>
              </a:rPr>
              <a:t>	</a:t>
            </a:r>
            <a:r>
              <a:rPr dirty="0" baseline="14619" sz="1425">
                <a:latin typeface="Times New Roman"/>
                <a:cs typeface="Times New Roman"/>
              </a:rPr>
              <a:t>2</a:t>
            </a:r>
            <a:r>
              <a:rPr dirty="0" baseline="14619" sz="1425" i="1">
                <a:latin typeface="Times New Roman"/>
                <a:cs typeface="Times New Roman"/>
              </a:rPr>
              <a:t>a</a:t>
            </a:r>
            <a:r>
              <a:rPr dirty="0" sz="550">
                <a:latin typeface="Times New Roman"/>
                <a:cs typeface="Times New Roman"/>
              </a:rPr>
              <a:t>1</a:t>
            </a:r>
            <a:r>
              <a:rPr dirty="0" baseline="14619" sz="1425" i="1">
                <a:latin typeface="Times New Roman"/>
                <a:cs typeface="Times New Roman"/>
              </a:rPr>
              <a:t>a</a:t>
            </a:r>
            <a:r>
              <a:rPr dirty="0" sz="550" i="1">
                <a:latin typeface="Times New Roman"/>
                <a:cs typeface="Times New Roman"/>
              </a:rPr>
              <a:t>m  </a:t>
            </a:r>
            <a:r>
              <a:rPr dirty="0" sz="550" spc="100" i="1">
                <a:latin typeface="Times New Roman"/>
                <a:cs typeface="Times New Roman"/>
              </a:rPr>
              <a:t> </a:t>
            </a: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85">
                <a:latin typeface="Times New Roman"/>
                <a:cs typeface="Times New Roman"/>
              </a:rPr>
              <a:t> </a:t>
            </a: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915"/>
              </a:lnSpc>
              <a:tabLst>
                <a:tab pos="581660" algn="l"/>
              </a:tabLst>
            </a:pPr>
            <a:r>
              <a:rPr dirty="0" sz="950" spc="-340">
                <a:latin typeface="Symbol"/>
                <a:cs typeface="Symbol"/>
              </a:rPr>
              <a:t>⎜</a:t>
            </a:r>
            <a:r>
              <a:rPr dirty="0" sz="950" spc="-340">
                <a:latin typeface="Times New Roman"/>
                <a:cs typeface="Times New Roman"/>
              </a:rPr>
              <a:t>	</a:t>
            </a:r>
            <a:r>
              <a:rPr dirty="0" sz="950" spc="-340">
                <a:latin typeface="Symbol"/>
                <a:cs typeface="Symbol"/>
              </a:rPr>
              <a:t>⎟</a:t>
            </a:r>
            <a:r>
              <a:rPr dirty="0" sz="950" spc="335">
                <a:latin typeface="Times New Roman"/>
                <a:cs typeface="Times New Roman"/>
              </a:rPr>
              <a:t> </a:t>
            </a: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  <a:p>
            <a:pPr marL="50800">
              <a:lnSpc>
                <a:spcPts val="1030"/>
              </a:lnSpc>
            </a:pPr>
            <a:r>
              <a:rPr dirty="0" sz="950" spc="-340">
                <a:latin typeface="Symbol"/>
                <a:cs typeface="Symbol"/>
              </a:rPr>
              <a:t>⎜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649110" y="5439252"/>
            <a:ext cx="576580" cy="142494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276860" marR="5080" indent="-26479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Quadratic</a:t>
            </a:r>
            <a:r>
              <a:rPr dirty="0" sz="1800" spc="-4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006500"/>
                </a:solidFill>
                <a:latin typeface="Tahoma"/>
                <a:cs typeface="Tahoma"/>
              </a:rPr>
              <a:t>Dot 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Products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887217" y="7150861"/>
            <a:ext cx="23431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spc="5" i="1">
                <a:latin typeface="Times New Roman"/>
                <a:cs typeface="Times New Roman"/>
              </a:rPr>
              <a:t>m</a:t>
            </a:r>
            <a:r>
              <a:rPr dirty="0" sz="550" spc="135" i="1">
                <a:latin typeface="Times New Roman"/>
                <a:cs typeface="Times New Roman"/>
              </a:rPr>
              <a:t> </a:t>
            </a:r>
            <a:r>
              <a:rPr dirty="0" sz="550" spc="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574805" y="7193422"/>
            <a:ext cx="10261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72415" algn="l"/>
                <a:tab pos="713740" algn="l"/>
              </a:tabLst>
            </a:pPr>
            <a:r>
              <a:rPr dirty="0" sz="550" i="1">
                <a:latin typeface="Times New Roman"/>
                <a:cs typeface="Times New Roman"/>
              </a:rPr>
              <a:t>i   </a:t>
            </a:r>
            <a:r>
              <a:rPr dirty="0" sz="550" spc="95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	</a:t>
            </a:r>
            <a:r>
              <a:rPr dirty="0" sz="1400" spc="20">
                <a:latin typeface="Symbol"/>
                <a:cs typeface="Symbol"/>
              </a:rPr>
              <a:t>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Symbol"/>
                <a:cs typeface="Symbol"/>
              </a:rPr>
              <a:t></a:t>
            </a:r>
            <a:r>
              <a:rPr dirty="0" sz="1400" spc="20">
                <a:latin typeface="Times New Roman"/>
                <a:cs typeface="Times New Roman"/>
              </a:rPr>
              <a:t>	</a:t>
            </a:r>
            <a:r>
              <a:rPr dirty="0" sz="550" i="1">
                <a:latin typeface="Times New Roman"/>
                <a:cs typeface="Times New Roman"/>
              </a:rPr>
              <a:t>i j i</a:t>
            </a:r>
            <a:r>
              <a:rPr dirty="0" sz="550" spc="125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j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728977" y="6936918"/>
            <a:ext cx="741680" cy="32448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45"/>
              </a:spcBef>
            </a:pPr>
            <a:r>
              <a:rPr dirty="0" sz="950" spc="5" b="1">
                <a:latin typeface="Times New Roman"/>
                <a:cs typeface="Times New Roman"/>
              </a:rPr>
              <a:t>Φ</a:t>
            </a:r>
            <a:r>
              <a:rPr dirty="0" sz="950" spc="5">
                <a:latin typeface="Times New Roman"/>
                <a:cs typeface="Times New Roman"/>
              </a:rPr>
              <a:t>(</a:t>
            </a:r>
            <a:r>
              <a:rPr dirty="0" sz="950" spc="5" b="1">
                <a:latin typeface="Times New Roman"/>
                <a:cs typeface="Times New Roman"/>
              </a:rPr>
              <a:t>a</a:t>
            </a:r>
            <a:r>
              <a:rPr dirty="0" sz="950" spc="5">
                <a:latin typeface="Times New Roman"/>
                <a:cs typeface="Times New Roman"/>
              </a:rPr>
              <a:t>)</a:t>
            </a:r>
            <a:r>
              <a:rPr dirty="0" sz="950" spc="-120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</a:t>
            </a:r>
            <a:r>
              <a:rPr dirty="0" sz="950" spc="-135">
                <a:latin typeface="Times New Roman"/>
                <a:cs typeface="Times New Roman"/>
              </a:rPr>
              <a:t> </a:t>
            </a:r>
            <a:r>
              <a:rPr dirty="0" sz="950" spc="5" b="1">
                <a:latin typeface="Times New Roman"/>
                <a:cs typeface="Times New Roman"/>
              </a:rPr>
              <a:t>Φ</a:t>
            </a:r>
            <a:r>
              <a:rPr dirty="0" sz="950" spc="5">
                <a:latin typeface="Times New Roman"/>
                <a:cs typeface="Times New Roman"/>
              </a:rPr>
              <a:t>(</a:t>
            </a:r>
            <a:r>
              <a:rPr dirty="0" sz="950" spc="5" b="1">
                <a:latin typeface="Times New Roman"/>
                <a:cs typeface="Times New Roman"/>
              </a:rPr>
              <a:t>b</a:t>
            </a:r>
            <a:r>
              <a:rPr dirty="0" sz="950" spc="5">
                <a:latin typeface="Times New Roman"/>
                <a:cs typeface="Times New Roman"/>
              </a:rPr>
              <a:t>)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</a:t>
            </a:r>
            <a:endParaRPr sz="950">
              <a:latin typeface="Symbol"/>
              <a:cs typeface="Symbol"/>
            </a:endParaRPr>
          </a:p>
          <a:p>
            <a:pPr marL="245110">
              <a:lnSpc>
                <a:spcPct val="100000"/>
              </a:lnSpc>
              <a:spcBef>
                <a:spcPts val="204"/>
              </a:spcBef>
              <a:tabLst>
                <a:tab pos="676910" algn="l"/>
              </a:tabLst>
            </a:pPr>
            <a:r>
              <a:rPr dirty="0" sz="550" spc="5" i="1">
                <a:latin typeface="Times New Roman"/>
                <a:cs typeface="Times New Roman"/>
              </a:rPr>
              <a:t>m</a:t>
            </a:r>
            <a:r>
              <a:rPr dirty="0" sz="550" spc="5" i="1">
                <a:latin typeface="Times New Roman"/>
                <a:cs typeface="Times New Roman"/>
              </a:rPr>
              <a:t>	</a:t>
            </a:r>
            <a:r>
              <a:rPr dirty="0" sz="550" spc="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934714" y="7193422"/>
            <a:ext cx="5746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latin typeface="Symbol"/>
                <a:cs typeface="Symbol"/>
              </a:rPr>
              <a:t>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 i</a:t>
            </a:r>
            <a:r>
              <a:rPr dirty="0" sz="550" spc="5" i="1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Symbol"/>
                <a:cs typeface="Symbol"/>
              </a:rPr>
              <a:t>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866645" y="7390127"/>
            <a:ext cx="32131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sz="550" spc="-100" i="1">
                <a:latin typeface="Times New Roman"/>
                <a:cs typeface="Times New Roman"/>
              </a:rPr>
              <a:t> </a:t>
            </a:r>
            <a:r>
              <a:rPr dirty="0" sz="550" spc="-15">
                <a:latin typeface="Symbol"/>
                <a:cs typeface="Symbol"/>
              </a:rPr>
              <a:t></a:t>
            </a:r>
            <a:r>
              <a:rPr dirty="0" sz="550" spc="-15">
                <a:latin typeface="Times New Roman"/>
                <a:cs typeface="Times New Roman"/>
              </a:rPr>
              <a:t>1</a:t>
            </a:r>
            <a:r>
              <a:rPr dirty="0" sz="550" spc="5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j</a:t>
            </a:r>
            <a:r>
              <a:rPr dirty="0" sz="550" spc="-90" i="1">
                <a:latin typeface="Times New Roman"/>
                <a:cs typeface="Times New Roman"/>
              </a:rPr>
              <a:t> </a:t>
            </a:r>
            <a:r>
              <a:rPr dirty="0" sz="550" spc="10">
                <a:latin typeface="Symbol"/>
                <a:cs typeface="Symbol"/>
              </a:rPr>
              <a:t></a:t>
            </a:r>
            <a:r>
              <a:rPr dirty="0" sz="550" spc="10" i="1">
                <a:latin typeface="Times New Roman"/>
                <a:cs typeface="Times New Roman"/>
              </a:rPr>
              <a:t>i</a:t>
            </a:r>
            <a:r>
              <a:rPr dirty="0" sz="550" spc="-95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Symbol"/>
                <a:cs typeface="Symbol"/>
              </a:rPr>
              <a:t></a:t>
            </a:r>
            <a:r>
              <a:rPr dirty="0" sz="550" spc="-1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385834" y="7390127"/>
            <a:ext cx="10922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spc="40" i="1">
                <a:latin typeface="Times New Roman"/>
                <a:cs typeface="Times New Roman"/>
              </a:rPr>
              <a:t>i</a:t>
            </a:r>
            <a:r>
              <a:rPr dirty="0" sz="550" spc="-25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583946" y="7219440"/>
            <a:ext cx="15430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r>
              <a:rPr dirty="0" sz="550" spc="60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953778" y="7390127"/>
            <a:ext cx="10922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spc="40" i="1">
                <a:latin typeface="Times New Roman"/>
                <a:cs typeface="Times New Roman"/>
              </a:rPr>
              <a:t>i</a:t>
            </a:r>
            <a:r>
              <a:rPr dirty="0" sz="550" spc="-25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164585" y="7223688"/>
            <a:ext cx="40767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950" spc="10">
                <a:latin typeface="Times New Roman"/>
                <a:cs typeface="Times New Roman"/>
              </a:rPr>
              <a:t>2</a:t>
            </a:r>
            <a:r>
              <a:rPr dirty="0" sz="950" spc="10" i="1">
                <a:latin typeface="Times New Roman"/>
                <a:cs typeface="Times New Roman"/>
              </a:rPr>
              <a:t>a </a:t>
            </a:r>
            <a:r>
              <a:rPr dirty="0" sz="950" i="1">
                <a:latin typeface="Times New Roman"/>
                <a:cs typeface="Times New Roman"/>
              </a:rPr>
              <a:t>a b</a:t>
            </a:r>
            <a:r>
              <a:rPr dirty="0" sz="950" spc="-110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711453" y="7223688"/>
            <a:ext cx="11264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70205" algn="l"/>
                <a:tab pos="802005" algn="l"/>
              </a:tabLst>
            </a:pPr>
            <a:r>
              <a:rPr dirty="0" sz="950" spc="40">
                <a:latin typeface="Times New Roman"/>
                <a:cs typeface="Times New Roman"/>
              </a:rPr>
              <a:t>1</a:t>
            </a:r>
            <a:r>
              <a:rPr dirty="0" sz="950" spc="40">
                <a:latin typeface="Symbol"/>
                <a:cs typeface="Symbol"/>
              </a:rPr>
              <a:t></a:t>
            </a:r>
            <a:r>
              <a:rPr dirty="0" sz="950" spc="-5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2	</a:t>
            </a:r>
            <a:r>
              <a:rPr dirty="0" sz="950" i="1">
                <a:latin typeface="Times New Roman"/>
                <a:cs typeface="Times New Roman"/>
              </a:rPr>
              <a:t>a</a:t>
            </a:r>
            <a:r>
              <a:rPr dirty="0" sz="950" spc="-45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b</a:t>
            </a:r>
            <a:r>
              <a:rPr dirty="0" sz="950" spc="155" i="1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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sz="950" i="1">
                <a:latin typeface="Times New Roman"/>
                <a:cs typeface="Times New Roman"/>
              </a:rPr>
              <a:t>a b</a:t>
            </a:r>
            <a:r>
              <a:rPr dirty="0" sz="950" spc="170" i="1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3771900" y="5402579"/>
            <a:ext cx="0" cy="3429000"/>
          </a:xfrm>
          <a:custGeom>
            <a:avLst/>
            <a:gdLst/>
            <a:ahLst/>
            <a:cxnLst/>
            <a:rect l="l" t="t" r="r" b="b"/>
            <a:pathLst>
              <a:path w="0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3868420" y="5488178"/>
            <a:ext cx="2183130" cy="99821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 marR="30480">
              <a:lnSpc>
                <a:spcPts val="1200"/>
              </a:lnSpc>
              <a:spcBef>
                <a:spcPts val="140"/>
              </a:spcBef>
            </a:pPr>
            <a:r>
              <a:rPr dirty="0" sz="1000" spc="-5">
                <a:latin typeface="Tahoma"/>
                <a:cs typeface="Tahoma"/>
              </a:rPr>
              <a:t>Just </a:t>
            </a:r>
            <a:r>
              <a:rPr dirty="0" sz="1000">
                <a:latin typeface="Tahoma"/>
                <a:cs typeface="Tahoma"/>
              </a:rPr>
              <a:t>out of </a:t>
            </a:r>
            <a:r>
              <a:rPr dirty="0" sz="1000" spc="-5">
                <a:latin typeface="Tahoma"/>
                <a:cs typeface="Tahoma"/>
              </a:rPr>
              <a:t>casual, innocent, interest,  </a:t>
            </a:r>
            <a:r>
              <a:rPr dirty="0" sz="1000">
                <a:latin typeface="Tahoma"/>
                <a:cs typeface="Tahoma"/>
              </a:rPr>
              <a:t>let’s look at </a:t>
            </a:r>
            <a:r>
              <a:rPr dirty="0" sz="1000" spc="-5">
                <a:latin typeface="Tahoma"/>
                <a:cs typeface="Tahoma"/>
              </a:rPr>
              <a:t>another </a:t>
            </a:r>
            <a:r>
              <a:rPr dirty="0" sz="1000">
                <a:latin typeface="Tahoma"/>
                <a:cs typeface="Tahoma"/>
              </a:rPr>
              <a:t>function of </a:t>
            </a:r>
            <a:r>
              <a:rPr dirty="0" sz="1050" spc="-30" b="1" i="1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and  </a:t>
            </a:r>
            <a:r>
              <a:rPr dirty="0" sz="1050" spc="-15" b="1" i="1">
                <a:latin typeface="Tahoma"/>
                <a:cs typeface="Tahoma"/>
              </a:rPr>
              <a:t>b</a:t>
            </a:r>
            <a:r>
              <a:rPr dirty="0" sz="1000" spc="-15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  <a:p>
            <a:pPr marL="186690">
              <a:lnSpc>
                <a:spcPct val="100000"/>
              </a:lnSpc>
              <a:spcBef>
                <a:spcPts val="770"/>
              </a:spcBef>
            </a:pPr>
            <a:r>
              <a:rPr dirty="0" sz="950" spc="-25">
                <a:latin typeface="Times New Roman"/>
                <a:cs typeface="Times New Roman"/>
              </a:rPr>
              <a:t>(</a:t>
            </a:r>
            <a:r>
              <a:rPr dirty="0" sz="950" spc="-25" b="1">
                <a:latin typeface="Times New Roman"/>
                <a:cs typeface="Times New Roman"/>
              </a:rPr>
              <a:t>a</a:t>
            </a:r>
            <a:r>
              <a:rPr dirty="0" sz="950" spc="-25">
                <a:latin typeface="Times New Roman"/>
                <a:cs typeface="Times New Roman"/>
              </a:rPr>
              <a:t>.</a:t>
            </a:r>
            <a:r>
              <a:rPr dirty="0" sz="950" spc="-25" b="1">
                <a:latin typeface="Times New Roman"/>
                <a:cs typeface="Times New Roman"/>
              </a:rPr>
              <a:t>b</a:t>
            </a:r>
            <a:r>
              <a:rPr dirty="0" sz="950" spc="-70" b="1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Symbol"/>
                <a:cs typeface="Symbol"/>
              </a:rPr>
              <a:t></a:t>
            </a:r>
            <a:r>
              <a:rPr dirty="0" sz="950" spc="15">
                <a:latin typeface="Times New Roman"/>
                <a:cs typeface="Times New Roman"/>
              </a:rPr>
              <a:t>1)</a:t>
            </a:r>
            <a:r>
              <a:rPr dirty="0" baseline="45454" sz="825" spc="22">
                <a:latin typeface="Times New Roman"/>
                <a:cs typeface="Times New Roman"/>
              </a:rPr>
              <a:t>2</a:t>
            </a:r>
            <a:endParaRPr baseline="45454" sz="825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960"/>
              </a:spcBef>
            </a:pPr>
            <a:r>
              <a:rPr dirty="0" sz="950">
                <a:latin typeface="Symbol"/>
                <a:cs typeface="Symbol"/>
              </a:rPr>
              <a:t>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(</a:t>
            </a:r>
            <a:r>
              <a:rPr dirty="0" sz="950" spc="-5" b="1">
                <a:latin typeface="Times New Roman"/>
                <a:cs typeface="Times New Roman"/>
              </a:rPr>
              <a:t>a</a:t>
            </a:r>
            <a:r>
              <a:rPr dirty="0" sz="950" spc="-5">
                <a:latin typeface="Times New Roman"/>
                <a:cs typeface="Times New Roman"/>
              </a:rPr>
              <a:t>.</a:t>
            </a:r>
            <a:r>
              <a:rPr dirty="0" sz="950" spc="-5" b="1">
                <a:latin typeface="Times New Roman"/>
                <a:cs typeface="Times New Roman"/>
              </a:rPr>
              <a:t>b</a:t>
            </a:r>
            <a:r>
              <a:rPr dirty="0" sz="950" spc="-5">
                <a:latin typeface="Times New Roman"/>
                <a:cs typeface="Times New Roman"/>
              </a:rPr>
              <a:t>)</a:t>
            </a:r>
            <a:r>
              <a:rPr dirty="0" baseline="45454" sz="825" spc="-7">
                <a:latin typeface="Times New Roman"/>
                <a:cs typeface="Times New Roman"/>
              </a:rPr>
              <a:t>2 </a:t>
            </a:r>
            <a:r>
              <a:rPr dirty="0" sz="950">
                <a:latin typeface="Symbol"/>
                <a:cs typeface="Symbol"/>
              </a:rPr>
              <a:t>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25">
                <a:latin typeface="Times New Roman"/>
                <a:cs typeface="Times New Roman"/>
              </a:rPr>
              <a:t>2</a:t>
            </a:r>
            <a:r>
              <a:rPr dirty="0" sz="950" spc="-25" b="1">
                <a:latin typeface="Times New Roman"/>
                <a:cs typeface="Times New Roman"/>
              </a:rPr>
              <a:t>a</a:t>
            </a:r>
            <a:r>
              <a:rPr dirty="0" sz="950" spc="-25">
                <a:latin typeface="Times New Roman"/>
                <a:cs typeface="Times New Roman"/>
              </a:rPr>
              <a:t>.</a:t>
            </a:r>
            <a:r>
              <a:rPr dirty="0" sz="950" spc="-25" b="1">
                <a:latin typeface="Times New Roman"/>
                <a:cs typeface="Times New Roman"/>
              </a:rPr>
              <a:t>b</a:t>
            </a:r>
            <a:r>
              <a:rPr dirty="0" sz="950" spc="-150" b="1">
                <a:latin typeface="Times New Roman"/>
                <a:cs typeface="Times New Roman"/>
              </a:rPr>
              <a:t> </a:t>
            </a:r>
            <a:r>
              <a:rPr dirty="0" sz="950" spc="40">
                <a:latin typeface="Symbol"/>
                <a:cs typeface="Symbol"/>
              </a:rPr>
              <a:t></a:t>
            </a:r>
            <a:r>
              <a:rPr dirty="0" sz="950" spc="4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439155" y="6486513"/>
            <a:ext cx="15176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38011" sz="1425" spc="-450">
                <a:latin typeface="Symbol"/>
                <a:cs typeface="Symbol"/>
              </a:rPr>
              <a:t>⎞</a:t>
            </a: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777744" y="6571237"/>
            <a:ext cx="6413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047482" y="6520805"/>
            <a:ext cx="214629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0467" sz="1425" spc="-517">
                <a:latin typeface="Symbol"/>
                <a:cs typeface="Symbol"/>
              </a:rPr>
              <a:t>⎛</a:t>
            </a:r>
            <a:r>
              <a:rPr dirty="0" baseline="-20467" sz="1425" spc="150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072882" y="6760836"/>
            <a:ext cx="79375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1160" algn="l"/>
                <a:tab pos="683895" algn="l"/>
              </a:tabLst>
            </a:pPr>
            <a:r>
              <a:rPr dirty="0" sz="950" spc="-345">
                <a:latin typeface="Symbol"/>
                <a:cs typeface="Symbol"/>
              </a:rPr>
              <a:t>⎝</a:t>
            </a:r>
            <a:r>
              <a:rPr dirty="0" sz="950" spc="20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sz="550" spc="-90" i="1">
                <a:latin typeface="Times New Roman"/>
                <a:cs typeface="Times New Roman"/>
              </a:rPr>
              <a:t> </a:t>
            </a:r>
            <a:r>
              <a:rPr dirty="0" sz="550" spc="-30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r>
              <a:rPr dirty="0" sz="550">
                <a:latin typeface="Times New Roman"/>
                <a:cs typeface="Times New Roman"/>
              </a:rPr>
              <a:t>	</a:t>
            </a:r>
            <a:r>
              <a:rPr dirty="0" sz="950" spc="-345">
                <a:latin typeface="Symbol"/>
                <a:cs typeface="Symbol"/>
              </a:rPr>
              <a:t>⎠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sz="550" spc="40" i="1">
                <a:latin typeface="Times New Roman"/>
                <a:cs typeface="Times New Roman"/>
              </a:rPr>
              <a:t>i</a:t>
            </a:r>
            <a:r>
              <a:rPr dirty="0" sz="550" spc="-25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955277" y="6585260"/>
            <a:ext cx="130111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Symbol"/>
                <a:cs typeface="Symbol"/>
              </a:rPr>
              <a:t>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 spc="-110">
                <a:latin typeface="Symbol"/>
                <a:cs typeface="Symbol"/>
              </a:rPr>
              <a:t>⎜</a:t>
            </a:r>
            <a:r>
              <a:rPr dirty="0" baseline="-7936" sz="2100" spc="-165">
                <a:latin typeface="Symbol"/>
                <a:cs typeface="Symbol"/>
              </a:rPr>
              <a:t></a:t>
            </a:r>
            <a:r>
              <a:rPr dirty="0" baseline="-7936" sz="2100" spc="-315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a</a:t>
            </a:r>
            <a:r>
              <a:rPr dirty="0" baseline="-20202" sz="825" spc="-7" i="1">
                <a:latin typeface="Times New Roman"/>
                <a:cs typeface="Times New Roman"/>
              </a:rPr>
              <a:t>i</a:t>
            </a:r>
            <a:r>
              <a:rPr dirty="0" sz="950" spc="-5" i="1">
                <a:latin typeface="Times New Roman"/>
                <a:cs typeface="Times New Roman"/>
              </a:rPr>
              <a:t>b</a:t>
            </a:r>
            <a:r>
              <a:rPr dirty="0" baseline="-20202" sz="825" spc="-7" i="1">
                <a:latin typeface="Times New Roman"/>
                <a:cs typeface="Times New Roman"/>
              </a:rPr>
              <a:t>i</a:t>
            </a:r>
            <a:r>
              <a:rPr dirty="0" baseline="-20202" sz="825" spc="67" i="1">
                <a:latin typeface="Times New Roman"/>
                <a:cs typeface="Times New Roman"/>
              </a:rPr>
              <a:t> </a:t>
            </a:r>
            <a:r>
              <a:rPr dirty="0" sz="950" spc="-345">
                <a:latin typeface="Symbol"/>
                <a:cs typeface="Symbol"/>
              </a:rPr>
              <a:t>⎟</a:t>
            </a:r>
            <a:r>
              <a:rPr dirty="0" sz="950" spc="340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</a:t>
            </a:r>
            <a:r>
              <a:rPr dirty="0" sz="950" spc="-6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2</a:t>
            </a:r>
            <a:r>
              <a:rPr dirty="0" baseline="-7936" sz="2100" spc="22">
                <a:latin typeface="Symbol"/>
                <a:cs typeface="Symbol"/>
              </a:rPr>
              <a:t></a:t>
            </a:r>
            <a:r>
              <a:rPr dirty="0" baseline="-7936" sz="2100" spc="-322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a</a:t>
            </a:r>
            <a:r>
              <a:rPr dirty="0" baseline="-20202" sz="825" spc="-7" i="1">
                <a:latin typeface="Times New Roman"/>
                <a:cs typeface="Times New Roman"/>
              </a:rPr>
              <a:t>i</a:t>
            </a:r>
            <a:r>
              <a:rPr dirty="0" sz="950" spc="-5" i="1">
                <a:latin typeface="Times New Roman"/>
                <a:cs typeface="Times New Roman"/>
              </a:rPr>
              <a:t>b</a:t>
            </a:r>
            <a:r>
              <a:rPr dirty="0" baseline="-20202" sz="825" spc="-7" i="1">
                <a:latin typeface="Times New Roman"/>
                <a:cs typeface="Times New Roman"/>
              </a:rPr>
              <a:t>i</a:t>
            </a:r>
            <a:r>
              <a:rPr dirty="0" baseline="-20202" sz="825" spc="7" i="1">
                <a:latin typeface="Times New Roman"/>
                <a:cs typeface="Times New Roman"/>
              </a:rPr>
              <a:t> </a:t>
            </a:r>
            <a:r>
              <a:rPr dirty="0" sz="950" spc="-70">
                <a:latin typeface="Symbol"/>
                <a:cs typeface="Symbol"/>
              </a:rPr>
              <a:t></a:t>
            </a:r>
            <a:r>
              <a:rPr dirty="0" sz="950" spc="-7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837696" y="7013860"/>
            <a:ext cx="1532890" cy="349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5420">
              <a:lnSpc>
                <a:spcPts val="390"/>
              </a:lnSpc>
              <a:spcBef>
                <a:spcPts val="105"/>
              </a:spcBef>
              <a:tabLst>
                <a:tab pos="1028700" algn="l"/>
              </a:tabLst>
            </a:pPr>
            <a:r>
              <a:rPr dirty="0" sz="550" i="1">
                <a:latin typeface="Times New Roman"/>
                <a:cs typeface="Times New Roman"/>
              </a:rPr>
              <a:t>m    </a:t>
            </a:r>
            <a:r>
              <a:rPr dirty="0" sz="550" spc="65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m	m</a:t>
            </a:r>
            <a:endParaRPr sz="550">
              <a:latin typeface="Times New Roman"/>
              <a:cs typeface="Times New Roman"/>
            </a:endParaRPr>
          </a:p>
          <a:p>
            <a:pPr marL="50800">
              <a:lnSpc>
                <a:spcPts val="1410"/>
              </a:lnSpc>
            </a:pPr>
            <a:r>
              <a:rPr dirty="0" sz="950">
                <a:latin typeface="Symbol"/>
                <a:cs typeface="Symbol"/>
              </a:rPr>
              <a:t></a:t>
            </a:r>
            <a:r>
              <a:rPr dirty="0" sz="950" spc="-25">
                <a:latin typeface="Times New Roman"/>
                <a:cs typeface="Times New Roman"/>
              </a:rPr>
              <a:t> </a:t>
            </a:r>
            <a:r>
              <a:rPr dirty="0" baseline="-7936" sz="2100" spc="127">
                <a:latin typeface="Symbol"/>
                <a:cs typeface="Symbol"/>
              </a:rPr>
              <a:t></a:t>
            </a:r>
            <a:r>
              <a:rPr dirty="0" baseline="-7936" sz="2100" spc="-315">
                <a:latin typeface="Times New Roman"/>
                <a:cs typeface="Times New Roman"/>
              </a:rPr>
              <a:t> </a:t>
            </a:r>
            <a:r>
              <a:rPr dirty="0" sz="950" spc="10" i="1">
                <a:latin typeface="Times New Roman"/>
                <a:cs typeface="Times New Roman"/>
              </a:rPr>
              <a:t>a</a:t>
            </a:r>
            <a:r>
              <a:rPr dirty="0" baseline="-25252" sz="825" spc="15" i="1">
                <a:latin typeface="Times New Roman"/>
                <a:cs typeface="Times New Roman"/>
              </a:rPr>
              <a:t>i</a:t>
            </a:r>
            <a:r>
              <a:rPr dirty="0" sz="950" spc="10" i="1">
                <a:latin typeface="Times New Roman"/>
                <a:cs typeface="Times New Roman"/>
              </a:rPr>
              <a:t>b</a:t>
            </a:r>
            <a:r>
              <a:rPr dirty="0" baseline="-25252" sz="825" spc="15" i="1">
                <a:latin typeface="Times New Roman"/>
                <a:cs typeface="Times New Roman"/>
              </a:rPr>
              <a:t>i</a:t>
            </a:r>
            <a:r>
              <a:rPr dirty="0" sz="950" spc="10" i="1">
                <a:latin typeface="Times New Roman"/>
                <a:cs typeface="Times New Roman"/>
              </a:rPr>
              <a:t>a</a:t>
            </a:r>
            <a:r>
              <a:rPr dirty="0" sz="950" spc="-120" i="1">
                <a:latin typeface="Times New Roman"/>
                <a:cs typeface="Times New Roman"/>
              </a:rPr>
              <a:t> </a:t>
            </a:r>
            <a:r>
              <a:rPr dirty="0" baseline="-25252" sz="825" spc="60" i="1">
                <a:latin typeface="Times New Roman"/>
                <a:cs typeface="Times New Roman"/>
              </a:rPr>
              <a:t>j</a:t>
            </a:r>
            <a:r>
              <a:rPr dirty="0" sz="950" spc="40" i="1">
                <a:latin typeface="Times New Roman"/>
                <a:cs typeface="Times New Roman"/>
              </a:rPr>
              <a:t>b</a:t>
            </a:r>
            <a:r>
              <a:rPr dirty="0" baseline="-25252" sz="825" spc="60" i="1">
                <a:latin typeface="Times New Roman"/>
                <a:cs typeface="Times New Roman"/>
              </a:rPr>
              <a:t>j</a:t>
            </a:r>
            <a:r>
              <a:rPr dirty="0" baseline="-25252" sz="825" spc="209" i="1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</a:t>
            </a:r>
            <a:r>
              <a:rPr dirty="0" sz="950" spc="-6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2</a:t>
            </a:r>
            <a:r>
              <a:rPr dirty="0" baseline="-7936" sz="2100" spc="22">
                <a:latin typeface="Symbol"/>
                <a:cs typeface="Symbol"/>
              </a:rPr>
              <a:t></a:t>
            </a:r>
            <a:r>
              <a:rPr dirty="0" baseline="-7936" sz="2100" spc="-330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a</a:t>
            </a:r>
            <a:r>
              <a:rPr dirty="0" baseline="-25252" sz="825" spc="-7" i="1">
                <a:latin typeface="Times New Roman"/>
                <a:cs typeface="Times New Roman"/>
              </a:rPr>
              <a:t>i</a:t>
            </a:r>
            <a:r>
              <a:rPr dirty="0" sz="950" spc="-5" i="1">
                <a:latin typeface="Times New Roman"/>
                <a:cs typeface="Times New Roman"/>
              </a:rPr>
              <a:t>b</a:t>
            </a:r>
            <a:r>
              <a:rPr dirty="0" baseline="-25252" sz="825" spc="-7" i="1">
                <a:latin typeface="Times New Roman"/>
                <a:cs typeface="Times New Roman"/>
              </a:rPr>
              <a:t>i</a:t>
            </a:r>
            <a:r>
              <a:rPr dirty="0" baseline="-25252" sz="825" spc="7" i="1">
                <a:latin typeface="Times New Roman"/>
                <a:cs typeface="Times New Roman"/>
              </a:rPr>
              <a:t> </a:t>
            </a:r>
            <a:r>
              <a:rPr dirty="0" sz="950" spc="35">
                <a:latin typeface="Symbol"/>
                <a:cs typeface="Symbol"/>
              </a:rPr>
              <a:t></a:t>
            </a:r>
            <a:r>
              <a:rPr dirty="0" sz="950" spc="3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80"/>
              </a:spcBef>
              <a:tabLst>
                <a:tab pos="1008380" algn="l"/>
              </a:tabLst>
            </a:pPr>
            <a:r>
              <a:rPr dirty="0" sz="550" spc="5" i="1">
                <a:latin typeface="Times New Roman"/>
                <a:cs typeface="Times New Roman"/>
              </a:rPr>
              <a:t>i</a:t>
            </a:r>
            <a:r>
              <a:rPr dirty="0" sz="550" spc="5">
                <a:latin typeface="Symbol"/>
                <a:cs typeface="Symbol"/>
              </a:rPr>
              <a:t></a:t>
            </a:r>
            <a:r>
              <a:rPr dirty="0" sz="550" spc="5">
                <a:latin typeface="Times New Roman"/>
                <a:cs typeface="Times New Roman"/>
              </a:rPr>
              <a:t>1  </a:t>
            </a:r>
            <a:r>
              <a:rPr dirty="0" sz="550" spc="30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j</a:t>
            </a:r>
            <a:r>
              <a:rPr dirty="0" sz="550" spc="-75" i="1">
                <a:latin typeface="Times New Roman"/>
                <a:cs typeface="Times New Roman"/>
              </a:rPr>
              <a:t> </a:t>
            </a:r>
            <a:r>
              <a:rPr dirty="0" sz="550" spc="-15">
                <a:latin typeface="Symbol"/>
                <a:cs typeface="Symbol"/>
              </a:rPr>
              <a:t></a:t>
            </a:r>
            <a:r>
              <a:rPr dirty="0" sz="550" spc="-15">
                <a:latin typeface="Times New Roman"/>
                <a:cs typeface="Times New Roman"/>
              </a:rPr>
              <a:t>1	</a:t>
            </a:r>
            <a:r>
              <a:rPr dirty="0" sz="550" spc="5" i="1">
                <a:latin typeface="Times New Roman"/>
                <a:cs typeface="Times New Roman"/>
              </a:rPr>
              <a:t>i</a:t>
            </a:r>
            <a:r>
              <a:rPr dirty="0" sz="550" spc="5">
                <a:latin typeface="Symbol"/>
                <a:cs typeface="Symbol"/>
              </a:rPr>
              <a:t></a:t>
            </a:r>
            <a:r>
              <a:rPr dirty="0" sz="550" spc="5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412750" y="7562497"/>
            <a:ext cx="4826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539737" y="7493914"/>
            <a:ext cx="6413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519160" y="7732422"/>
            <a:ext cx="10922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spc="40" i="1">
                <a:latin typeface="Times New Roman"/>
                <a:cs typeface="Times New Roman"/>
              </a:rPr>
              <a:t>i</a:t>
            </a:r>
            <a:r>
              <a:rPr dirty="0" sz="550" spc="-25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500115" y="7535960"/>
            <a:ext cx="32004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00" spc="20">
                <a:latin typeface="Symbol"/>
                <a:cs typeface="Symbol"/>
              </a:rPr>
              <a:t>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sz="550" spc="114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652765" y="7732430"/>
            <a:ext cx="32067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spc="5" i="1">
                <a:latin typeface="Times New Roman"/>
                <a:cs typeface="Times New Roman"/>
              </a:rPr>
              <a:t>i</a:t>
            </a:r>
            <a:r>
              <a:rPr dirty="0" sz="550" spc="5">
                <a:latin typeface="Symbol"/>
                <a:cs typeface="Symbol"/>
              </a:rPr>
              <a:t></a:t>
            </a:r>
            <a:r>
              <a:rPr dirty="0" sz="550" spc="5">
                <a:latin typeface="Times New Roman"/>
                <a:cs typeface="Times New Roman"/>
              </a:rPr>
              <a:t>1 </a:t>
            </a:r>
            <a:r>
              <a:rPr dirty="0" sz="550" i="1">
                <a:latin typeface="Times New Roman"/>
                <a:cs typeface="Times New Roman"/>
              </a:rPr>
              <a:t>j</a:t>
            </a:r>
            <a:r>
              <a:rPr dirty="0" sz="550" spc="-75" i="1">
                <a:latin typeface="Times New Roman"/>
                <a:cs typeface="Times New Roman"/>
              </a:rPr>
              <a:t> </a:t>
            </a:r>
            <a:r>
              <a:rPr dirty="0" sz="550" spc="10">
                <a:latin typeface="Symbol"/>
                <a:cs typeface="Symbol"/>
              </a:rPr>
              <a:t></a:t>
            </a:r>
            <a:r>
              <a:rPr dirty="0" sz="550" spc="10" i="1">
                <a:latin typeface="Times New Roman"/>
                <a:cs typeface="Times New Roman"/>
              </a:rPr>
              <a:t>i</a:t>
            </a:r>
            <a:r>
              <a:rPr dirty="0" sz="550" spc="10">
                <a:latin typeface="Symbol"/>
                <a:cs typeface="Symbol"/>
              </a:rPr>
              <a:t></a:t>
            </a:r>
            <a:r>
              <a:rPr dirty="0" sz="550" spc="1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039361" y="7493928"/>
            <a:ext cx="86741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33095" algn="l"/>
              </a:tabLst>
            </a:pPr>
            <a:r>
              <a:rPr dirty="0" sz="550" i="1">
                <a:latin typeface="Times New Roman"/>
                <a:cs typeface="Times New Roman"/>
              </a:rPr>
              <a:t>m	m</a:t>
            </a:r>
            <a:r>
              <a:rPr dirty="0" sz="550" spc="25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018784" y="7732437"/>
            <a:ext cx="10922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50" spc="40" i="1">
                <a:latin typeface="Times New Roman"/>
                <a:cs typeface="Times New Roman"/>
              </a:rPr>
              <a:t>i</a:t>
            </a:r>
            <a:r>
              <a:rPr dirty="0" sz="550" spc="-25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999727" y="7535974"/>
            <a:ext cx="132397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33095" algn="l"/>
              </a:tabLst>
            </a:pPr>
            <a:r>
              <a:rPr dirty="0" sz="1400" spc="20">
                <a:latin typeface="Symbol"/>
                <a:cs typeface="Symbol"/>
              </a:rPr>
              <a:t>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  </a:t>
            </a:r>
            <a:r>
              <a:rPr dirty="0" sz="550" spc="60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	</a:t>
            </a:r>
            <a:r>
              <a:rPr dirty="0" sz="1400" spc="20">
                <a:latin typeface="Symbol"/>
                <a:cs typeface="Symbol"/>
              </a:rPr>
              <a:t>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Symbol"/>
                <a:cs typeface="Symbol"/>
              </a:rPr>
              <a:t>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 i j</a:t>
            </a:r>
            <a:r>
              <a:rPr dirty="0" sz="550" spc="100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j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950716" y="7566090"/>
            <a:ext cx="104203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95960" algn="l"/>
              </a:tabLst>
            </a:pPr>
            <a:r>
              <a:rPr dirty="0" sz="950" i="1">
                <a:latin typeface="Times New Roman"/>
                <a:cs typeface="Times New Roman"/>
              </a:rPr>
              <a:t>a b a  b</a:t>
            </a:r>
            <a:r>
              <a:rPr dirty="0" sz="950" spc="25" i="1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</a:t>
            </a:r>
            <a:r>
              <a:rPr dirty="0" sz="950" spc="-5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2	</a:t>
            </a:r>
            <a:r>
              <a:rPr dirty="0" sz="950" i="1">
                <a:latin typeface="Times New Roman"/>
                <a:cs typeface="Times New Roman"/>
              </a:rPr>
              <a:t>a b</a:t>
            </a:r>
            <a:r>
              <a:rPr dirty="0" sz="950" spc="40" i="1">
                <a:latin typeface="Times New Roman"/>
                <a:cs typeface="Times New Roman"/>
              </a:rPr>
              <a:t> </a:t>
            </a:r>
            <a:r>
              <a:rPr dirty="0" sz="950" spc="35">
                <a:latin typeface="Symbol"/>
                <a:cs typeface="Symbol"/>
              </a:rPr>
              <a:t></a:t>
            </a:r>
            <a:r>
              <a:rPr dirty="0" sz="950" spc="3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904486" y="7566090"/>
            <a:ext cx="7404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40665" algn="l"/>
              </a:tabLst>
            </a:pPr>
            <a:r>
              <a:rPr dirty="0" sz="950">
                <a:latin typeface="Symbol"/>
                <a:cs typeface="Symbol"/>
              </a:rPr>
              <a:t>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sz="950" spc="15">
                <a:latin typeface="Times New Roman"/>
                <a:cs typeface="Times New Roman"/>
              </a:rPr>
              <a:t>(</a:t>
            </a:r>
            <a:r>
              <a:rPr dirty="0" sz="950" spc="15" i="1">
                <a:latin typeface="Times New Roman"/>
                <a:cs typeface="Times New Roman"/>
              </a:rPr>
              <a:t>a </a:t>
            </a:r>
            <a:r>
              <a:rPr dirty="0" sz="950" i="1">
                <a:latin typeface="Times New Roman"/>
                <a:cs typeface="Times New Roman"/>
              </a:rPr>
              <a:t>b </a:t>
            </a:r>
            <a:r>
              <a:rPr dirty="0" sz="950">
                <a:latin typeface="Times New Roman"/>
                <a:cs typeface="Times New Roman"/>
              </a:rPr>
              <a:t>) </a:t>
            </a:r>
            <a:r>
              <a:rPr dirty="0" sz="950">
                <a:latin typeface="Symbol"/>
                <a:cs typeface="Symbol"/>
              </a:rPr>
              <a:t></a:t>
            </a:r>
            <a:r>
              <a:rPr dirty="0" sz="950" spc="-8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4477003"/>
            <a:ext cx="14947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0947" y="4477003"/>
            <a:ext cx="11798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9110" y="1261969"/>
            <a:ext cx="576580" cy="142494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276860" marR="5080" indent="-26479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Quadratic</a:t>
            </a:r>
            <a:r>
              <a:rPr dirty="0" sz="1800" spc="-4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006500"/>
                </a:solidFill>
                <a:latin typeface="Tahoma"/>
                <a:cs typeface="Tahoma"/>
              </a:rPr>
              <a:t>Dot 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Products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6275" y="2802637"/>
            <a:ext cx="70548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5" b="1">
                <a:latin typeface="Times New Roman"/>
                <a:cs typeface="Times New Roman"/>
              </a:rPr>
              <a:t>Φ</a:t>
            </a:r>
            <a:r>
              <a:rPr dirty="0" sz="950" spc="5">
                <a:latin typeface="Times New Roman"/>
                <a:cs typeface="Times New Roman"/>
              </a:rPr>
              <a:t>(</a:t>
            </a:r>
            <a:r>
              <a:rPr dirty="0" sz="950" spc="5" b="1">
                <a:latin typeface="Times New Roman"/>
                <a:cs typeface="Times New Roman"/>
              </a:rPr>
              <a:t>a</a:t>
            </a:r>
            <a:r>
              <a:rPr dirty="0" sz="950" spc="5">
                <a:latin typeface="Times New Roman"/>
                <a:cs typeface="Times New Roman"/>
              </a:rPr>
              <a:t>)</a:t>
            </a:r>
            <a:r>
              <a:rPr dirty="0" sz="950" spc="-130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</a:t>
            </a:r>
            <a:r>
              <a:rPr dirty="0" sz="950" spc="-145">
                <a:latin typeface="Times New Roman"/>
                <a:cs typeface="Times New Roman"/>
              </a:rPr>
              <a:t> </a:t>
            </a:r>
            <a:r>
              <a:rPr dirty="0" sz="950" spc="10" b="1">
                <a:latin typeface="Times New Roman"/>
                <a:cs typeface="Times New Roman"/>
              </a:rPr>
              <a:t>Φ</a:t>
            </a:r>
            <a:r>
              <a:rPr dirty="0" sz="950" spc="10">
                <a:latin typeface="Times New Roman"/>
                <a:cs typeface="Times New Roman"/>
              </a:rPr>
              <a:t>(</a:t>
            </a:r>
            <a:r>
              <a:rPr dirty="0" sz="950" spc="10" b="1">
                <a:latin typeface="Times New Roman"/>
                <a:cs typeface="Times New Roman"/>
              </a:rPr>
              <a:t>b</a:t>
            </a:r>
            <a:r>
              <a:rPr dirty="0" sz="950" spc="10">
                <a:latin typeface="Times New Roman"/>
                <a:cs typeface="Times New Roman"/>
              </a:rPr>
              <a:t>)</a:t>
            </a:r>
            <a:r>
              <a:rPr dirty="0" sz="950" spc="-55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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1900" y="1225296"/>
            <a:ext cx="0" cy="2705100"/>
          </a:xfrm>
          <a:custGeom>
            <a:avLst/>
            <a:gdLst/>
            <a:ahLst/>
            <a:cxnLst/>
            <a:rect l="l" t="t" r="r" b="b"/>
            <a:pathLst>
              <a:path w="0" h="2705100">
                <a:moveTo>
                  <a:pt x="0" y="0"/>
                </a:moveTo>
                <a:lnTo>
                  <a:pt x="0" y="270510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71900" y="434949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55720" y="1310893"/>
            <a:ext cx="2195830" cy="99821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 marR="30480">
              <a:lnSpc>
                <a:spcPts val="1200"/>
              </a:lnSpc>
              <a:spcBef>
                <a:spcPts val="140"/>
              </a:spcBef>
            </a:pPr>
            <a:r>
              <a:rPr dirty="0" sz="1000" spc="-5">
                <a:latin typeface="Tahoma"/>
                <a:cs typeface="Tahoma"/>
              </a:rPr>
              <a:t>Just </a:t>
            </a:r>
            <a:r>
              <a:rPr dirty="0" sz="1000">
                <a:latin typeface="Tahoma"/>
                <a:cs typeface="Tahoma"/>
              </a:rPr>
              <a:t>out of </a:t>
            </a:r>
            <a:r>
              <a:rPr dirty="0" sz="1000" spc="-5">
                <a:latin typeface="Tahoma"/>
                <a:cs typeface="Tahoma"/>
              </a:rPr>
              <a:t>casual, innocent, interest,  </a:t>
            </a:r>
            <a:r>
              <a:rPr dirty="0" sz="1000">
                <a:latin typeface="Tahoma"/>
                <a:cs typeface="Tahoma"/>
              </a:rPr>
              <a:t>let’s look at </a:t>
            </a:r>
            <a:r>
              <a:rPr dirty="0" sz="1000" spc="-5">
                <a:latin typeface="Tahoma"/>
                <a:cs typeface="Tahoma"/>
              </a:rPr>
              <a:t>another </a:t>
            </a:r>
            <a:r>
              <a:rPr dirty="0" sz="1000">
                <a:latin typeface="Tahoma"/>
                <a:cs typeface="Tahoma"/>
              </a:rPr>
              <a:t>function of </a:t>
            </a:r>
            <a:r>
              <a:rPr dirty="0" sz="1050" spc="-30" b="1" i="1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and  </a:t>
            </a:r>
            <a:r>
              <a:rPr dirty="0" sz="1050" spc="-15" b="1" i="1">
                <a:latin typeface="Tahoma"/>
                <a:cs typeface="Tahoma"/>
              </a:rPr>
              <a:t>b</a:t>
            </a:r>
            <a:r>
              <a:rPr dirty="0" sz="1000" spc="-15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  <a:p>
            <a:pPr marL="199390">
              <a:lnSpc>
                <a:spcPct val="100000"/>
              </a:lnSpc>
              <a:spcBef>
                <a:spcPts val="770"/>
              </a:spcBef>
            </a:pPr>
            <a:r>
              <a:rPr dirty="0" sz="950" spc="-25">
                <a:latin typeface="Times New Roman"/>
                <a:cs typeface="Times New Roman"/>
              </a:rPr>
              <a:t>(</a:t>
            </a:r>
            <a:r>
              <a:rPr dirty="0" sz="950" spc="-25" b="1">
                <a:latin typeface="Times New Roman"/>
                <a:cs typeface="Times New Roman"/>
              </a:rPr>
              <a:t>a</a:t>
            </a:r>
            <a:r>
              <a:rPr dirty="0" sz="950" spc="-25">
                <a:latin typeface="Times New Roman"/>
                <a:cs typeface="Times New Roman"/>
              </a:rPr>
              <a:t>.</a:t>
            </a:r>
            <a:r>
              <a:rPr dirty="0" sz="950" spc="-25" b="1">
                <a:latin typeface="Times New Roman"/>
                <a:cs typeface="Times New Roman"/>
              </a:rPr>
              <a:t>b</a:t>
            </a:r>
            <a:r>
              <a:rPr dirty="0" sz="950" spc="-70" b="1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Symbol"/>
                <a:cs typeface="Symbol"/>
              </a:rPr>
              <a:t></a:t>
            </a:r>
            <a:r>
              <a:rPr dirty="0" sz="950" spc="15">
                <a:latin typeface="Times New Roman"/>
                <a:cs typeface="Times New Roman"/>
              </a:rPr>
              <a:t>1)</a:t>
            </a:r>
            <a:r>
              <a:rPr dirty="0" baseline="45454" sz="825" spc="22">
                <a:latin typeface="Times New Roman"/>
                <a:cs typeface="Times New Roman"/>
              </a:rPr>
              <a:t>2</a:t>
            </a:r>
            <a:endParaRPr baseline="45454" sz="825">
              <a:latin typeface="Times New Roman"/>
              <a:cs typeface="Times New Roman"/>
            </a:endParaRPr>
          </a:p>
          <a:p>
            <a:pPr marL="124460">
              <a:lnSpc>
                <a:spcPct val="100000"/>
              </a:lnSpc>
              <a:spcBef>
                <a:spcPts val="960"/>
              </a:spcBef>
            </a:pPr>
            <a:r>
              <a:rPr dirty="0" sz="950">
                <a:latin typeface="Symbol"/>
                <a:cs typeface="Symbol"/>
              </a:rPr>
              <a:t>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(</a:t>
            </a:r>
            <a:r>
              <a:rPr dirty="0" sz="950" spc="-5" b="1">
                <a:latin typeface="Times New Roman"/>
                <a:cs typeface="Times New Roman"/>
              </a:rPr>
              <a:t>a</a:t>
            </a:r>
            <a:r>
              <a:rPr dirty="0" sz="950" spc="-5">
                <a:latin typeface="Times New Roman"/>
                <a:cs typeface="Times New Roman"/>
              </a:rPr>
              <a:t>.</a:t>
            </a:r>
            <a:r>
              <a:rPr dirty="0" sz="950" spc="-5" b="1">
                <a:latin typeface="Times New Roman"/>
                <a:cs typeface="Times New Roman"/>
              </a:rPr>
              <a:t>b</a:t>
            </a:r>
            <a:r>
              <a:rPr dirty="0" sz="950" spc="-5">
                <a:latin typeface="Times New Roman"/>
                <a:cs typeface="Times New Roman"/>
              </a:rPr>
              <a:t>)</a:t>
            </a:r>
            <a:r>
              <a:rPr dirty="0" baseline="45454" sz="825" spc="-7">
                <a:latin typeface="Times New Roman"/>
                <a:cs typeface="Times New Roman"/>
              </a:rPr>
              <a:t>2 </a:t>
            </a:r>
            <a:r>
              <a:rPr dirty="0" sz="950">
                <a:latin typeface="Symbol"/>
                <a:cs typeface="Symbol"/>
              </a:rPr>
              <a:t>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25">
                <a:latin typeface="Times New Roman"/>
                <a:cs typeface="Times New Roman"/>
              </a:rPr>
              <a:t>2</a:t>
            </a:r>
            <a:r>
              <a:rPr dirty="0" sz="950" spc="-25" b="1">
                <a:latin typeface="Times New Roman"/>
                <a:cs typeface="Times New Roman"/>
              </a:rPr>
              <a:t>a</a:t>
            </a:r>
            <a:r>
              <a:rPr dirty="0" sz="950" spc="-25">
                <a:latin typeface="Times New Roman"/>
                <a:cs typeface="Times New Roman"/>
              </a:rPr>
              <a:t>.</a:t>
            </a:r>
            <a:r>
              <a:rPr dirty="0" sz="950" spc="-25" b="1">
                <a:latin typeface="Times New Roman"/>
                <a:cs typeface="Times New Roman"/>
              </a:rPr>
              <a:t>b</a:t>
            </a:r>
            <a:r>
              <a:rPr dirty="0" sz="950" spc="-150" b="1">
                <a:latin typeface="Times New Roman"/>
                <a:cs typeface="Times New Roman"/>
              </a:rPr>
              <a:t> </a:t>
            </a:r>
            <a:r>
              <a:rPr dirty="0" sz="950" spc="35">
                <a:latin typeface="Symbol"/>
                <a:cs typeface="Symbol"/>
              </a:rPr>
              <a:t></a:t>
            </a:r>
            <a:r>
              <a:rPr dirty="0" sz="950" spc="3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6455" y="2309235"/>
            <a:ext cx="16446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8011" sz="1425" spc="-450">
                <a:latin typeface="Symbol"/>
                <a:cs typeface="Symbol"/>
              </a:rPr>
              <a:t>⎞</a:t>
            </a: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5044" y="2393855"/>
            <a:ext cx="7683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4782" y="2343530"/>
            <a:ext cx="227329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467" sz="1425" spc="-517">
                <a:latin typeface="Symbol"/>
                <a:cs typeface="Symbol"/>
              </a:rPr>
              <a:t>⎛</a:t>
            </a:r>
            <a:r>
              <a:rPr dirty="0" baseline="-20467" sz="1425" spc="150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182" y="2583552"/>
            <a:ext cx="80645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860" algn="l"/>
                <a:tab pos="696595" algn="l"/>
              </a:tabLst>
            </a:pPr>
            <a:r>
              <a:rPr dirty="0" sz="950" spc="-345">
                <a:latin typeface="Symbol"/>
                <a:cs typeface="Symbol"/>
              </a:rPr>
              <a:t>⎝</a:t>
            </a:r>
            <a:r>
              <a:rPr dirty="0" sz="950" spc="20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sz="550" spc="-90" i="1">
                <a:latin typeface="Times New Roman"/>
                <a:cs typeface="Times New Roman"/>
              </a:rPr>
              <a:t> </a:t>
            </a:r>
            <a:r>
              <a:rPr dirty="0" sz="550" spc="-30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r>
              <a:rPr dirty="0" sz="550">
                <a:latin typeface="Times New Roman"/>
                <a:cs typeface="Times New Roman"/>
              </a:rPr>
              <a:t>	</a:t>
            </a:r>
            <a:r>
              <a:rPr dirty="0" sz="950" spc="-345">
                <a:latin typeface="Symbol"/>
                <a:cs typeface="Symbol"/>
              </a:rPr>
              <a:t>⎠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sz="550" spc="40" i="1">
                <a:latin typeface="Times New Roman"/>
                <a:cs typeface="Times New Roman"/>
              </a:rPr>
              <a:t>i</a:t>
            </a:r>
            <a:r>
              <a:rPr dirty="0" sz="550" spc="-25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2577" y="2407699"/>
            <a:ext cx="131381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latin typeface="Symbol"/>
                <a:cs typeface="Symbol"/>
              </a:rPr>
              <a:t>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 spc="-110">
                <a:latin typeface="Symbol"/>
                <a:cs typeface="Symbol"/>
              </a:rPr>
              <a:t>⎜</a:t>
            </a:r>
            <a:r>
              <a:rPr dirty="0" baseline="-7936" sz="2100" spc="-165">
                <a:latin typeface="Symbol"/>
                <a:cs typeface="Symbol"/>
              </a:rPr>
              <a:t></a:t>
            </a:r>
            <a:r>
              <a:rPr dirty="0" baseline="-7936" sz="2100" spc="-322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a</a:t>
            </a:r>
            <a:r>
              <a:rPr dirty="0" baseline="-20202" sz="825" spc="-7" i="1">
                <a:latin typeface="Times New Roman"/>
                <a:cs typeface="Times New Roman"/>
              </a:rPr>
              <a:t>i</a:t>
            </a:r>
            <a:r>
              <a:rPr dirty="0" sz="950" spc="-5" i="1">
                <a:latin typeface="Times New Roman"/>
                <a:cs typeface="Times New Roman"/>
              </a:rPr>
              <a:t>b</a:t>
            </a:r>
            <a:r>
              <a:rPr dirty="0" baseline="-20202" sz="825" spc="-7" i="1">
                <a:latin typeface="Times New Roman"/>
                <a:cs typeface="Times New Roman"/>
              </a:rPr>
              <a:t>i</a:t>
            </a:r>
            <a:r>
              <a:rPr dirty="0" baseline="-20202" sz="825" spc="67" i="1">
                <a:latin typeface="Times New Roman"/>
                <a:cs typeface="Times New Roman"/>
              </a:rPr>
              <a:t> </a:t>
            </a:r>
            <a:r>
              <a:rPr dirty="0" sz="950" spc="-345">
                <a:latin typeface="Symbol"/>
                <a:cs typeface="Symbol"/>
              </a:rPr>
              <a:t>⎟</a:t>
            </a:r>
            <a:r>
              <a:rPr dirty="0" sz="950" spc="335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</a:t>
            </a:r>
            <a:r>
              <a:rPr dirty="0" sz="950" spc="-6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2</a:t>
            </a:r>
            <a:r>
              <a:rPr dirty="0" baseline="-7936" sz="2100" spc="22">
                <a:latin typeface="Symbol"/>
                <a:cs typeface="Symbol"/>
              </a:rPr>
              <a:t></a:t>
            </a:r>
            <a:r>
              <a:rPr dirty="0" baseline="-7936" sz="2100" spc="-322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a</a:t>
            </a:r>
            <a:r>
              <a:rPr dirty="0" baseline="-20202" sz="825" spc="-7" i="1">
                <a:latin typeface="Times New Roman"/>
                <a:cs typeface="Times New Roman"/>
              </a:rPr>
              <a:t>i</a:t>
            </a:r>
            <a:r>
              <a:rPr dirty="0" sz="950" spc="-5" i="1">
                <a:latin typeface="Times New Roman"/>
                <a:cs typeface="Times New Roman"/>
              </a:rPr>
              <a:t>b</a:t>
            </a:r>
            <a:r>
              <a:rPr dirty="0" baseline="-20202" sz="825" spc="-7" i="1">
                <a:latin typeface="Times New Roman"/>
                <a:cs typeface="Times New Roman"/>
              </a:rPr>
              <a:t>i</a:t>
            </a:r>
            <a:r>
              <a:rPr dirty="0" baseline="-20202" sz="825" spc="7" i="1">
                <a:latin typeface="Times New Roman"/>
                <a:cs typeface="Times New Roman"/>
              </a:rPr>
              <a:t> </a:t>
            </a:r>
            <a:r>
              <a:rPr dirty="0" sz="950" spc="-65">
                <a:latin typeface="Symbol"/>
                <a:cs typeface="Symbol"/>
              </a:rPr>
              <a:t></a:t>
            </a:r>
            <a:r>
              <a:rPr dirty="0" sz="950" spc="-6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4996" y="2836577"/>
            <a:ext cx="1545590" cy="349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8120">
              <a:lnSpc>
                <a:spcPts val="390"/>
              </a:lnSpc>
              <a:spcBef>
                <a:spcPts val="105"/>
              </a:spcBef>
              <a:tabLst>
                <a:tab pos="1041400" algn="l"/>
              </a:tabLst>
            </a:pPr>
            <a:r>
              <a:rPr dirty="0" sz="550" i="1">
                <a:latin typeface="Times New Roman"/>
                <a:cs typeface="Times New Roman"/>
              </a:rPr>
              <a:t>m    </a:t>
            </a:r>
            <a:r>
              <a:rPr dirty="0" sz="550" spc="65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m	m</a:t>
            </a:r>
            <a:endParaRPr sz="550">
              <a:latin typeface="Times New Roman"/>
              <a:cs typeface="Times New Roman"/>
            </a:endParaRPr>
          </a:p>
          <a:p>
            <a:pPr marL="63500">
              <a:lnSpc>
                <a:spcPts val="1410"/>
              </a:lnSpc>
            </a:pPr>
            <a:r>
              <a:rPr dirty="0" sz="950">
                <a:latin typeface="Symbol"/>
                <a:cs typeface="Symbol"/>
              </a:rPr>
              <a:t></a:t>
            </a:r>
            <a:r>
              <a:rPr dirty="0" sz="950" spc="-25">
                <a:latin typeface="Times New Roman"/>
                <a:cs typeface="Times New Roman"/>
              </a:rPr>
              <a:t> </a:t>
            </a:r>
            <a:r>
              <a:rPr dirty="0" baseline="-7936" sz="2100" spc="127">
                <a:latin typeface="Symbol"/>
                <a:cs typeface="Symbol"/>
              </a:rPr>
              <a:t></a:t>
            </a:r>
            <a:r>
              <a:rPr dirty="0" baseline="-7936" sz="2100" spc="-315">
                <a:latin typeface="Times New Roman"/>
                <a:cs typeface="Times New Roman"/>
              </a:rPr>
              <a:t> </a:t>
            </a:r>
            <a:r>
              <a:rPr dirty="0" sz="950" spc="10" i="1">
                <a:latin typeface="Times New Roman"/>
                <a:cs typeface="Times New Roman"/>
              </a:rPr>
              <a:t>a</a:t>
            </a:r>
            <a:r>
              <a:rPr dirty="0" baseline="-25252" sz="825" spc="15" i="1">
                <a:latin typeface="Times New Roman"/>
                <a:cs typeface="Times New Roman"/>
              </a:rPr>
              <a:t>i</a:t>
            </a:r>
            <a:r>
              <a:rPr dirty="0" sz="950" spc="10" i="1">
                <a:latin typeface="Times New Roman"/>
                <a:cs typeface="Times New Roman"/>
              </a:rPr>
              <a:t>b</a:t>
            </a:r>
            <a:r>
              <a:rPr dirty="0" baseline="-25252" sz="825" spc="15" i="1">
                <a:latin typeface="Times New Roman"/>
                <a:cs typeface="Times New Roman"/>
              </a:rPr>
              <a:t>i</a:t>
            </a:r>
            <a:r>
              <a:rPr dirty="0" sz="950" spc="10" i="1">
                <a:latin typeface="Times New Roman"/>
                <a:cs typeface="Times New Roman"/>
              </a:rPr>
              <a:t>a</a:t>
            </a:r>
            <a:r>
              <a:rPr dirty="0" sz="950" spc="-120" i="1">
                <a:latin typeface="Times New Roman"/>
                <a:cs typeface="Times New Roman"/>
              </a:rPr>
              <a:t> </a:t>
            </a:r>
            <a:r>
              <a:rPr dirty="0" baseline="-25252" sz="825" spc="60" i="1">
                <a:latin typeface="Times New Roman"/>
                <a:cs typeface="Times New Roman"/>
              </a:rPr>
              <a:t>j</a:t>
            </a:r>
            <a:r>
              <a:rPr dirty="0" sz="950" spc="40" i="1">
                <a:latin typeface="Times New Roman"/>
                <a:cs typeface="Times New Roman"/>
              </a:rPr>
              <a:t>b</a:t>
            </a:r>
            <a:r>
              <a:rPr dirty="0" baseline="-25252" sz="825" spc="60" i="1">
                <a:latin typeface="Times New Roman"/>
                <a:cs typeface="Times New Roman"/>
              </a:rPr>
              <a:t>j</a:t>
            </a:r>
            <a:r>
              <a:rPr dirty="0" baseline="-25252" sz="825" spc="209" i="1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</a:t>
            </a:r>
            <a:r>
              <a:rPr dirty="0" sz="950" spc="-6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2</a:t>
            </a:r>
            <a:r>
              <a:rPr dirty="0" baseline="-7936" sz="2100" spc="22">
                <a:latin typeface="Symbol"/>
                <a:cs typeface="Symbol"/>
              </a:rPr>
              <a:t></a:t>
            </a:r>
            <a:r>
              <a:rPr dirty="0" baseline="-7936" sz="2100" spc="-330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a</a:t>
            </a:r>
            <a:r>
              <a:rPr dirty="0" baseline="-25252" sz="825" spc="-7" i="1">
                <a:latin typeface="Times New Roman"/>
                <a:cs typeface="Times New Roman"/>
              </a:rPr>
              <a:t>i</a:t>
            </a:r>
            <a:r>
              <a:rPr dirty="0" sz="950" spc="-5" i="1">
                <a:latin typeface="Times New Roman"/>
                <a:cs typeface="Times New Roman"/>
              </a:rPr>
              <a:t>b</a:t>
            </a:r>
            <a:r>
              <a:rPr dirty="0" baseline="-25252" sz="825" spc="-7" i="1">
                <a:latin typeface="Times New Roman"/>
                <a:cs typeface="Times New Roman"/>
              </a:rPr>
              <a:t>i</a:t>
            </a:r>
            <a:r>
              <a:rPr dirty="0" baseline="-25252" sz="825" spc="7" i="1">
                <a:latin typeface="Times New Roman"/>
                <a:cs typeface="Times New Roman"/>
              </a:rPr>
              <a:t> </a:t>
            </a:r>
            <a:r>
              <a:rPr dirty="0" sz="950" spc="35">
                <a:latin typeface="Symbol"/>
                <a:cs typeface="Symbol"/>
              </a:rPr>
              <a:t></a:t>
            </a:r>
            <a:r>
              <a:rPr dirty="0" sz="950" spc="3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177165">
              <a:lnSpc>
                <a:spcPct val="100000"/>
              </a:lnSpc>
              <a:spcBef>
                <a:spcPts val="80"/>
              </a:spcBef>
              <a:tabLst>
                <a:tab pos="1021080" algn="l"/>
              </a:tabLst>
            </a:pPr>
            <a:r>
              <a:rPr dirty="0" sz="550" spc="5" i="1">
                <a:latin typeface="Times New Roman"/>
                <a:cs typeface="Times New Roman"/>
              </a:rPr>
              <a:t>i</a:t>
            </a:r>
            <a:r>
              <a:rPr dirty="0" sz="550" spc="5">
                <a:latin typeface="Symbol"/>
                <a:cs typeface="Symbol"/>
              </a:rPr>
              <a:t></a:t>
            </a:r>
            <a:r>
              <a:rPr dirty="0" sz="550" spc="5">
                <a:latin typeface="Times New Roman"/>
                <a:cs typeface="Times New Roman"/>
              </a:rPr>
              <a:t>1  </a:t>
            </a:r>
            <a:r>
              <a:rPr dirty="0" sz="550" spc="30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j</a:t>
            </a:r>
            <a:r>
              <a:rPr dirty="0" sz="550" spc="-75" i="1">
                <a:latin typeface="Times New Roman"/>
                <a:cs typeface="Times New Roman"/>
              </a:rPr>
              <a:t> </a:t>
            </a:r>
            <a:r>
              <a:rPr dirty="0" sz="550" spc="-15">
                <a:latin typeface="Symbol"/>
                <a:cs typeface="Symbol"/>
              </a:rPr>
              <a:t></a:t>
            </a:r>
            <a:r>
              <a:rPr dirty="0" sz="550" spc="-15">
                <a:latin typeface="Times New Roman"/>
                <a:cs typeface="Times New Roman"/>
              </a:rPr>
              <a:t>1	</a:t>
            </a:r>
            <a:r>
              <a:rPr dirty="0" sz="550" spc="5" i="1">
                <a:latin typeface="Times New Roman"/>
                <a:cs typeface="Times New Roman"/>
              </a:rPr>
              <a:t>i</a:t>
            </a:r>
            <a:r>
              <a:rPr dirty="0" sz="550" spc="5">
                <a:latin typeface="Symbol"/>
                <a:cs typeface="Symbol"/>
              </a:rPr>
              <a:t></a:t>
            </a:r>
            <a:r>
              <a:rPr dirty="0" sz="550" spc="5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0050" y="3385212"/>
            <a:ext cx="6096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7037" y="3316630"/>
            <a:ext cx="7683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95435" y="3469797"/>
            <a:ext cx="12446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sz="550" spc="110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0065" y="3555145"/>
            <a:ext cx="988694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8840" algn="l"/>
              </a:tabLst>
            </a:pPr>
            <a:r>
              <a:rPr dirty="0" sz="550" spc="40" i="1">
                <a:latin typeface="Times New Roman"/>
                <a:cs typeface="Times New Roman"/>
              </a:rPr>
              <a:t>i</a:t>
            </a:r>
            <a:r>
              <a:rPr dirty="0" sz="550" spc="-25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r>
              <a:rPr dirty="0" sz="550">
                <a:latin typeface="Times New Roman"/>
                <a:cs typeface="Times New Roman"/>
              </a:rPr>
              <a:t>  </a:t>
            </a:r>
            <a:r>
              <a:rPr dirty="0" sz="550" spc="-5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j</a:t>
            </a:r>
            <a:r>
              <a:rPr dirty="0" sz="550" spc="-80" i="1">
                <a:latin typeface="Times New Roman"/>
                <a:cs typeface="Times New Roman"/>
              </a:rPr>
              <a:t> </a:t>
            </a:r>
            <a:r>
              <a:rPr dirty="0" sz="550" spc="15">
                <a:latin typeface="Symbol"/>
                <a:cs typeface="Symbol"/>
              </a:rPr>
              <a:t></a:t>
            </a:r>
            <a:r>
              <a:rPr dirty="0" sz="550" spc="40" i="1">
                <a:latin typeface="Times New Roman"/>
                <a:cs typeface="Times New Roman"/>
              </a:rPr>
              <a:t>i</a:t>
            </a:r>
            <a:r>
              <a:rPr dirty="0" sz="550" spc="-20">
                <a:latin typeface="Symbol"/>
                <a:cs typeface="Symbol"/>
              </a:rPr>
              <a:t></a:t>
            </a:r>
            <a:r>
              <a:rPr dirty="0" sz="550">
                <a:latin typeface="Times New Roman"/>
                <a:cs typeface="Times New Roman"/>
              </a:rPr>
              <a:t>1</a:t>
            </a:r>
            <a:r>
              <a:rPr dirty="0" sz="550">
                <a:latin typeface="Times New Roman"/>
                <a:cs typeface="Times New Roman"/>
              </a:rPr>
              <a:t>	</a:t>
            </a:r>
            <a:r>
              <a:rPr dirty="0" sz="550" spc="40" i="1">
                <a:latin typeface="Times New Roman"/>
                <a:cs typeface="Times New Roman"/>
              </a:rPr>
              <a:t>i</a:t>
            </a:r>
            <a:r>
              <a:rPr dirty="0" sz="550" spc="-25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6661" y="3316644"/>
            <a:ext cx="88011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5795" algn="l"/>
              </a:tabLst>
            </a:pPr>
            <a:r>
              <a:rPr dirty="0" sz="550" i="1">
                <a:latin typeface="Times New Roman"/>
                <a:cs typeface="Times New Roman"/>
              </a:rPr>
              <a:t>m	m</a:t>
            </a:r>
            <a:r>
              <a:rPr dirty="0" sz="550" spc="25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06084" y="3555152"/>
            <a:ext cx="12192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40" i="1">
                <a:latin typeface="Times New Roman"/>
                <a:cs typeface="Times New Roman"/>
              </a:rPr>
              <a:t>i</a:t>
            </a:r>
            <a:r>
              <a:rPr dirty="0" sz="550" spc="-25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87027" y="3358690"/>
            <a:ext cx="133667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45795" algn="l"/>
              </a:tabLst>
            </a:pPr>
            <a:r>
              <a:rPr dirty="0" sz="1400" spc="20">
                <a:latin typeface="Symbol"/>
                <a:cs typeface="Symbol"/>
              </a:rPr>
              <a:t>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  </a:t>
            </a:r>
            <a:r>
              <a:rPr dirty="0" sz="550" spc="60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	</a:t>
            </a:r>
            <a:r>
              <a:rPr dirty="0" sz="1400" spc="20">
                <a:latin typeface="Symbol"/>
                <a:cs typeface="Symbol"/>
              </a:rPr>
              <a:t>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Symbol"/>
                <a:cs typeface="Symbol"/>
              </a:rPr>
              <a:t>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 i j</a:t>
            </a:r>
            <a:r>
              <a:rPr dirty="0" sz="550" spc="100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j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2616" y="3328192"/>
            <a:ext cx="110553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950" i="1">
                <a:latin typeface="Times New Roman"/>
                <a:cs typeface="Times New Roman"/>
              </a:rPr>
              <a:t>a b a b </a:t>
            </a:r>
            <a:r>
              <a:rPr dirty="0" sz="950">
                <a:latin typeface="Symbol"/>
                <a:cs typeface="Symbol"/>
              </a:rPr>
              <a:t>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2</a:t>
            </a:r>
            <a:r>
              <a:rPr dirty="0" baseline="-7936" sz="2100" spc="22">
                <a:latin typeface="Symbol"/>
                <a:cs typeface="Symbol"/>
              </a:rPr>
              <a:t></a:t>
            </a:r>
            <a:r>
              <a:rPr dirty="0" baseline="-7936" sz="2100" spc="-307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a b </a:t>
            </a:r>
            <a:r>
              <a:rPr dirty="0" sz="950" spc="35">
                <a:latin typeface="Symbol"/>
                <a:cs typeface="Symbol"/>
              </a:rPr>
              <a:t></a:t>
            </a:r>
            <a:r>
              <a:rPr dirty="0" sz="950" spc="3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91786" y="3388804"/>
            <a:ext cx="7531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3365" algn="l"/>
              </a:tabLst>
            </a:pPr>
            <a:r>
              <a:rPr dirty="0" sz="950">
                <a:latin typeface="Symbol"/>
                <a:cs typeface="Symbol"/>
              </a:rPr>
              <a:t>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sz="950" spc="15">
                <a:latin typeface="Times New Roman"/>
                <a:cs typeface="Times New Roman"/>
              </a:rPr>
              <a:t>(</a:t>
            </a:r>
            <a:r>
              <a:rPr dirty="0" sz="950" spc="15" i="1">
                <a:latin typeface="Times New Roman"/>
                <a:cs typeface="Times New Roman"/>
              </a:rPr>
              <a:t>a </a:t>
            </a:r>
            <a:r>
              <a:rPr dirty="0" sz="950" i="1">
                <a:latin typeface="Times New Roman"/>
                <a:cs typeface="Times New Roman"/>
              </a:rPr>
              <a:t>b </a:t>
            </a:r>
            <a:r>
              <a:rPr dirty="0" sz="950">
                <a:latin typeface="Times New Roman"/>
                <a:cs typeface="Times New Roman"/>
              </a:rPr>
              <a:t>) </a:t>
            </a:r>
            <a:r>
              <a:rPr dirty="0" sz="950">
                <a:latin typeface="Symbol"/>
                <a:cs typeface="Symbol"/>
              </a:rPr>
              <a:t></a:t>
            </a:r>
            <a:r>
              <a:rPr dirty="0" sz="950" spc="-8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84120" y="3519678"/>
            <a:ext cx="1872614" cy="575310"/>
          </a:xfrm>
          <a:custGeom>
            <a:avLst/>
            <a:gdLst/>
            <a:ahLst/>
            <a:cxnLst/>
            <a:rect l="l" t="t" r="r" b="b"/>
            <a:pathLst>
              <a:path w="1872614" h="575310">
                <a:moveTo>
                  <a:pt x="0" y="0"/>
                </a:moveTo>
                <a:lnTo>
                  <a:pt x="17692" y="36468"/>
                </a:lnTo>
                <a:lnTo>
                  <a:pt x="43243" y="74009"/>
                </a:lnTo>
                <a:lnTo>
                  <a:pt x="73080" y="107692"/>
                </a:lnTo>
                <a:lnTo>
                  <a:pt x="103631" y="132587"/>
                </a:lnTo>
                <a:lnTo>
                  <a:pt x="124896" y="158996"/>
                </a:lnTo>
                <a:lnTo>
                  <a:pt x="151447" y="180975"/>
                </a:lnTo>
                <a:lnTo>
                  <a:pt x="180570" y="200096"/>
                </a:lnTo>
                <a:lnTo>
                  <a:pt x="209550" y="217932"/>
                </a:lnTo>
                <a:lnTo>
                  <a:pt x="244911" y="242042"/>
                </a:lnTo>
                <a:lnTo>
                  <a:pt x="278701" y="268509"/>
                </a:lnTo>
                <a:lnTo>
                  <a:pt x="312205" y="295405"/>
                </a:lnTo>
                <a:lnTo>
                  <a:pt x="346710" y="320801"/>
                </a:lnTo>
                <a:lnTo>
                  <a:pt x="384857" y="343304"/>
                </a:lnTo>
                <a:lnTo>
                  <a:pt x="429006" y="362521"/>
                </a:lnTo>
                <a:lnTo>
                  <a:pt x="474868" y="378023"/>
                </a:lnTo>
                <a:lnTo>
                  <a:pt x="518160" y="389382"/>
                </a:lnTo>
                <a:lnTo>
                  <a:pt x="538448" y="399835"/>
                </a:lnTo>
                <a:lnTo>
                  <a:pt x="559307" y="410146"/>
                </a:lnTo>
                <a:lnTo>
                  <a:pt x="580739" y="419600"/>
                </a:lnTo>
                <a:lnTo>
                  <a:pt x="602742" y="427482"/>
                </a:lnTo>
                <a:lnTo>
                  <a:pt x="629304" y="442186"/>
                </a:lnTo>
                <a:lnTo>
                  <a:pt x="658653" y="453675"/>
                </a:lnTo>
                <a:lnTo>
                  <a:pt x="689002" y="462736"/>
                </a:lnTo>
                <a:lnTo>
                  <a:pt x="718566" y="470154"/>
                </a:lnTo>
                <a:lnTo>
                  <a:pt x="739009" y="476119"/>
                </a:lnTo>
                <a:lnTo>
                  <a:pt x="779323" y="489763"/>
                </a:lnTo>
                <a:lnTo>
                  <a:pt x="850761" y="507182"/>
                </a:lnTo>
                <a:lnTo>
                  <a:pt x="902112" y="518922"/>
                </a:lnTo>
                <a:lnTo>
                  <a:pt x="953321" y="530661"/>
                </a:lnTo>
                <a:lnTo>
                  <a:pt x="1004316" y="542544"/>
                </a:lnTo>
                <a:lnTo>
                  <a:pt x="1050035" y="560736"/>
                </a:lnTo>
                <a:lnTo>
                  <a:pt x="1103185" y="567499"/>
                </a:lnTo>
                <a:lnTo>
                  <a:pt x="1156049" y="568261"/>
                </a:lnTo>
                <a:lnTo>
                  <a:pt x="1200912" y="568451"/>
                </a:lnTo>
                <a:lnTo>
                  <a:pt x="1254621" y="573333"/>
                </a:lnTo>
                <a:lnTo>
                  <a:pt x="1305972" y="574929"/>
                </a:lnTo>
                <a:lnTo>
                  <a:pt x="1358324" y="574238"/>
                </a:lnTo>
                <a:lnTo>
                  <a:pt x="1415033" y="572262"/>
                </a:lnTo>
                <a:lnTo>
                  <a:pt x="1435977" y="566975"/>
                </a:lnTo>
                <a:lnTo>
                  <a:pt x="1457420" y="563118"/>
                </a:lnTo>
                <a:lnTo>
                  <a:pt x="1479006" y="559831"/>
                </a:lnTo>
                <a:lnTo>
                  <a:pt x="1500378" y="556260"/>
                </a:lnTo>
                <a:lnTo>
                  <a:pt x="1514915" y="551652"/>
                </a:lnTo>
                <a:lnTo>
                  <a:pt x="1529810" y="548544"/>
                </a:lnTo>
                <a:lnTo>
                  <a:pt x="1581733" y="535650"/>
                </a:lnTo>
                <a:lnTo>
                  <a:pt x="1624429" y="520148"/>
                </a:lnTo>
                <a:lnTo>
                  <a:pt x="1645920" y="512825"/>
                </a:lnTo>
                <a:lnTo>
                  <a:pt x="1660636" y="504384"/>
                </a:lnTo>
                <a:lnTo>
                  <a:pt x="1676781" y="497300"/>
                </a:lnTo>
                <a:lnTo>
                  <a:pt x="1693497" y="491501"/>
                </a:lnTo>
                <a:lnTo>
                  <a:pt x="1709928" y="486918"/>
                </a:lnTo>
                <a:lnTo>
                  <a:pt x="1739717" y="466213"/>
                </a:lnTo>
                <a:lnTo>
                  <a:pt x="1766506" y="444150"/>
                </a:lnTo>
                <a:lnTo>
                  <a:pt x="1790723" y="419088"/>
                </a:lnTo>
                <a:lnTo>
                  <a:pt x="1812797" y="389382"/>
                </a:lnTo>
                <a:lnTo>
                  <a:pt x="1818167" y="380916"/>
                </a:lnTo>
                <a:lnTo>
                  <a:pt x="1823751" y="372522"/>
                </a:lnTo>
                <a:lnTo>
                  <a:pt x="1841944" y="333660"/>
                </a:lnTo>
                <a:lnTo>
                  <a:pt x="1852302" y="265152"/>
                </a:lnTo>
                <a:lnTo>
                  <a:pt x="1860994" y="209359"/>
                </a:lnTo>
                <a:lnTo>
                  <a:pt x="1868828" y="153852"/>
                </a:lnTo>
                <a:lnTo>
                  <a:pt x="1872233" y="9906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38400" y="3549396"/>
            <a:ext cx="1943100" cy="598805"/>
          </a:xfrm>
          <a:custGeom>
            <a:avLst/>
            <a:gdLst/>
            <a:ahLst/>
            <a:cxnLst/>
            <a:rect l="l" t="t" r="r" b="b"/>
            <a:pathLst>
              <a:path w="1943100" h="598804">
                <a:moveTo>
                  <a:pt x="0" y="0"/>
                </a:moveTo>
                <a:lnTo>
                  <a:pt x="18287" y="37730"/>
                </a:lnTo>
                <a:lnTo>
                  <a:pt x="44576" y="76676"/>
                </a:lnTo>
                <a:lnTo>
                  <a:pt x="75437" y="111763"/>
                </a:lnTo>
                <a:lnTo>
                  <a:pt x="107442" y="137921"/>
                </a:lnTo>
                <a:lnTo>
                  <a:pt x="129516" y="165342"/>
                </a:lnTo>
                <a:lnTo>
                  <a:pt x="157162" y="188118"/>
                </a:lnTo>
                <a:lnTo>
                  <a:pt x="187380" y="207895"/>
                </a:lnTo>
                <a:lnTo>
                  <a:pt x="217169" y="226313"/>
                </a:lnTo>
                <a:lnTo>
                  <a:pt x="253781" y="251567"/>
                </a:lnTo>
                <a:lnTo>
                  <a:pt x="288893" y="279177"/>
                </a:lnTo>
                <a:lnTo>
                  <a:pt x="323576" y="307216"/>
                </a:lnTo>
                <a:lnTo>
                  <a:pt x="358901" y="333755"/>
                </a:lnTo>
                <a:lnTo>
                  <a:pt x="398871" y="357258"/>
                </a:lnTo>
                <a:lnTo>
                  <a:pt x="444912" y="377189"/>
                </a:lnTo>
                <a:lnTo>
                  <a:pt x="492525" y="393120"/>
                </a:lnTo>
                <a:lnTo>
                  <a:pt x="537210" y="404621"/>
                </a:lnTo>
                <a:lnTo>
                  <a:pt x="558629" y="415754"/>
                </a:lnTo>
                <a:lnTo>
                  <a:pt x="580548" y="426815"/>
                </a:lnTo>
                <a:lnTo>
                  <a:pt x="602896" y="436876"/>
                </a:lnTo>
                <a:lnTo>
                  <a:pt x="625601" y="445007"/>
                </a:lnTo>
                <a:lnTo>
                  <a:pt x="652986" y="460164"/>
                </a:lnTo>
                <a:lnTo>
                  <a:pt x="683513" y="471963"/>
                </a:lnTo>
                <a:lnTo>
                  <a:pt x="715184" y="481333"/>
                </a:lnTo>
                <a:lnTo>
                  <a:pt x="745998" y="489203"/>
                </a:lnTo>
                <a:lnTo>
                  <a:pt x="766702" y="495621"/>
                </a:lnTo>
                <a:lnTo>
                  <a:pt x="787622" y="502824"/>
                </a:lnTo>
                <a:lnTo>
                  <a:pt x="808684" y="509885"/>
                </a:lnTo>
                <a:lnTo>
                  <a:pt x="829817" y="515874"/>
                </a:lnTo>
                <a:lnTo>
                  <a:pt x="882967" y="527887"/>
                </a:lnTo>
                <a:lnTo>
                  <a:pt x="936116" y="539972"/>
                </a:lnTo>
                <a:lnTo>
                  <a:pt x="989266" y="552199"/>
                </a:lnTo>
                <a:lnTo>
                  <a:pt x="1042415" y="564641"/>
                </a:lnTo>
                <a:lnTo>
                  <a:pt x="1089648" y="583287"/>
                </a:lnTo>
                <a:lnTo>
                  <a:pt x="1144809" y="590359"/>
                </a:lnTo>
                <a:lnTo>
                  <a:pt x="1199828" y="591431"/>
                </a:lnTo>
                <a:lnTo>
                  <a:pt x="1246632" y="592074"/>
                </a:lnTo>
                <a:lnTo>
                  <a:pt x="1302496" y="596848"/>
                </a:lnTo>
                <a:lnTo>
                  <a:pt x="1355788" y="598265"/>
                </a:lnTo>
                <a:lnTo>
                  <a:pt x="1409938" y="597538"/>
                </a:lnTo>
                <a:lnTo>
                  <a:pt x="1468374" y="595883"/>
                </a:lnTo>
                <a:lnTo>
                  <a:pt x="1490341" y="590145"/>
                </a:lnTo>
                <a:lnTo>
                  <a:pt x="1512665" y="585977"/>
                </a:lnTo>
                <a:lnTo>
                  <a:pt x="1535132" y="582382"/>
                </a:lnTo>
                <a:lnTo>
                  <a:pt x="1557527" y="578357"/>
                </a:lnTo>
                <a:lnTo>
                  <a:pt x="1572637" y="573750"/>
                </a:lnTo>
                <a:lnTo>
                  <a:pt x="1588103" y="570642"/>
                </a:lnTo>
                <a:lnTo>
                  <a:pt x="1641859" y="557629"/>
                </a:lnTo>
                <a:lnTo>
                  <a:pt x="1686222" y="541603"/>
                </a:lnTo>
                <a:lnTo>
                  <a:pt x="1708403" y="534162"/>
                </a:lnTo>
                <a:lnTo>
                  <a:pt x="1723691" y="524839"/>
                </a:lnTo>
                <a:lnTo>
                  <a:pt x="1740408" y="517302"/>
                </a:lnTo>
                <a:lnTo>
                  <a:pt x="1757695" y="511337"/>
                </a:lnTo>
                <a:lnTo>
                  <a:pt x="1774698" y="506729"/>
                </a:lnTo>
                <a:lnTo>
                  <a:pt x="1805940" y="484989"/>
                </a:lnTo>
                <a:lnTo>
                  <a:pt x="1858708" y="435792"/>
                </a:lnTo>
                <a:lnTo>
                  <a:pt x="1881377" y="404621"/>
                </a:lnTo>
                <a:lnTo>
                  <a:pt x="1903476" y="369569"/>
                </a:lnTo>
                <a:lnTo>
                  <a:pt x="1920959" y="287426"/>
                </a:lnTo>
                <a:lnTo>
                  <a:pt x="1927792" y="240913"/>
                </a:lnTo>
                <a:lnTo>
                  <a:pt x="1935028" y="194401"/>
                </a:lnTo>
                <a:lnTo>
                  <a:pt x="1940765" y="148071"/>
                </a:lnTo>
                <a:lnTo>
                  <a:pt x="1943100" y="102107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414520" y="3711499"/>
            <a:ext cx="1363980" cy="6350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They’re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sz="1000" spc="-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same!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And </a:t>
            </a:r>
            <a:r>
              <a:rPr dirty="0" sz="1000" spc="-5">
                <a:solidFill>
                  <a:srgbClr val="9A009A"/>
                </a:solidFill>
                <a:latin typeface="Tahoma"/>
                <a:cs typeface="Tahoma"/>
              </a:rPr>
              <a:t>this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is only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O(m)</a:t>
            </a:r>
            <a:r>
              <a:rPr dirty="0" sz="1000" spc="-5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to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compute!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63034" y="2022094"/>
            <a:ext cx="1537335" cy="2044700"/>
          </a:xfrm>
          <a:custGeom>
            <a:avLst/>
            <a:gdLst/>
            <a:ahLst/>
            <a:cxnLst/>
            <a:rect l="l" t="t" r="r" b="b"/>
            <a:pathLst>
              <a:path w="1537335" h="2044700">
                <a:moveTo>
                  <a:pt x="443483" y="2019300"/>
                </a:moveTo>
                <a:lnTo>
                  <a:pt x="398525" y="2019300"/>
                </a:lnTo>
                <a:lnTo>
                  <a:pt x="389381" y="2032000"/>
                </a:lnTo>
                <a:lnTo>
                  <a:pt x="380238" y="2032000"/>
                </a:lnTo>
                <a:lnTo>
                  <a:pt x="388619" y="2044700"/>
                </a:lnTo>
                <a:lnTo>
                  <a:pt x="406907" y="2044700"/>
                </a:lnTo>
                <a:lnTo>
                  <a:pt x="443483" y="2019300"/>
                </a:lnTo>
                <a:close/>
              </a:path>
              <a:path w="1537335" h="2044700">
                <a:moveTo>
                  <a:pt x="530351" y="1993900"/>
                </a:moveTo>
                <a:lnTo>
                  <a:pt x="444245" y="1993900"/>
                </a:lnTo>
                <a:lnTo>
                  <a:pt x="434339" y="2006600"/>
                </a:lnTo>
                <a:lnTo>
                  <a:pt x="416051" y="2019300"/>
                </a:lnTo>
                <a:lnTo>
                  <a:pt x="452627" y="2019300"/>
                </a:lnTo>
                <a:lnTo>
                  <a:pt x="461771" y="2006600"/>
                </a:lnTo>
                <a:lnTo>
                  <a:pt x="515874" y="2006600"/>
                </a:lnTo>
                <a:lnTo>
                  <a:pt x="530351" y="1993900"/>
                </a:lnTo>
                <a:close/>
              </a:path>
              <a:path w="1537335" h="2044700">
                <a:moveTo>
                  <a:pt x="986789" y="1993900"/>
                </a:moveTo>
                <a:lnTo>
                  <a:pt x="677417" y="1993900"/>
                </a:lnTo>
                <a:lnTo>
                  <a:pt x="828293" y="2006600"/>
                </a:lnTo>
                <a:lnTo>
                  <a:pt x="931926" y="2006600"/>
                </a:lnTo>
                <a:lnTo>
                  <a:pt x="986789" y="1993900"/>
                </a:lnTo>
                <a:close/>
              </a:path>
              <a:path w="1537335" h="2044700">
                <a:moveTo>
                  <a:pt x="1200150" y="1955800"/>
                </a:moveTo>
                <a:lnTo>
                  <a:pt x="1121664" y="1955800"/>
                </a:lnTo>
                <a:lnTo>
                  <a:pt x="1096517" y="1968500"/>
                </a:lnTo>
                <a:lnTo>
                  <a:pt x="1049274" y="1968500"/>
                </a:lnTo>
                <a:lnTo>
                  <a:pt x="1037843" y="1981200"/>
                </a:lnTo>
                <a:lnTo>
                  <a:pt x="482345" y="1981200"/>
                </a:lnTo>
                <a:lnTo>
                  <a:pt x="467867" y="1993900"/>
                </a:lnTo>
                <a:lnTo>
                  <a:pt x="1075943" y="1993900"/>
                </a:lnTo>
                <a:lnTo>
                  <a:pt x="1124712" y="1981200"/>
                </a:lnTo>
                <a:lnTo>
                  <a:pt x="1149857" y="1968500"/>
                </a:lnTo>
                <a:lnTo>
                  <a:pt x="1200150" y="1955800"/>
                </a:lnTo>
                <a:close/>
              </a:path>
              <a:path w="1537335" h="2044700">
                <a:moveTo>
                  <a:pt x="1292352" y="1917700"/>
                </a:moveTo>
                <a:lnTo>
                  <a:pt x="1252727" y="1917700"/>
                </a:lnTo>
                <a:lnTo>
                  <a:pt x="1241298" y="1930400"/>
                </a:lnTo>
                <a:lnTo>
                  <a:pt x="1218438" y="1930400"/>
                </a:lnTo>
                <a:lnTo>
                  <a:pt x="1194815" y="1943100"/>
                </a:lnTo>
                <a:lnTo>
                  <a:pt x="1146048" y="1955800"/>
                </a:lnTo>
                <a:lnTo>
                  <a:pt x="1224533" y="1955800"/>
                </a:lnTo>
                <a:lnTo>
                  <a:pt x="1248155" y="1943100"/>
                </a:lnTo>
                <a:lnTo>
                  <a:pt x="1259586" y="1943100"/>
                </a:lnTo>
                <a:lnTo>
                  <a:pt x="1271015" y="1930400"/>
                </a:lnTo>
                <a:lnTo>
                  <a:pt x="1292352" y="1917700"/>
                </a:lnTo>
                <a:close/>
              </a:path>
              <a:path w="1537335" h="2044700">
                <a:moveTo>
                  <a:pt x="1312926" y="1905000"/>
                </a:moveTo>
                <a:lnTo>
                  <a:pt x="1273302" y="1905000"/>
                </a:lnTo>
                <a:lnTo>
                  <a:pt x="1263395" y="1917700"/>
                </a:lnTo>
                <a:lnTo>
                  <a:pt x="1303019" y="1917700"/>
                </a:lnTo>
                <a:lnTo>
                  <a:pt x="1312926" y="1905000"/>
                </a:lnTo>
                <a:close/>
              </a:path>
              <a:path w="1537335" h="2044700">
                <a:moveTo>
                  <a:pt x="1466088" y="1701800"/>
                </a:moveTo>
                <a:lnTo>
                  <a:pt x="1451610" y="1727200"/>
                </a:lnTo>
                <a:lnTo>
                  <a:pt x="1436369" y="1752600"/>
                </a:lnTo>
                <a:lnTo>
                  <a:pt x="1420367" y="1778000"/>
                </a:lnTo>
                <a:lnTo>
                  <a:pt x="1405127" y="1790700"/>
                </a:lnTo>
                <a:lnTo>
                  <a:pt x="1388364" y="1816100"/>
                </a:lnTo>
                <a:lnTo>
                  <a:pt x="1371600" y="1828800"/>
                </a:lnTo>
                <a:lnTo>
                  <a:pt x="1353312" y="1854200"/>
                </a:lnTo>
                <a:lnTo>
                  <a:pt x="1335024" y="1866900"/>
                </a:lnTo>
                <a:lnTo>
                  <a:pt x="1328165" y="1879600"/>
                </a:lnTo>
                <a:lnTo>
                  <a:pt x="1319783" y="1879600"/>
                </a:lnTo>
                <a:lnTo>
                  <a:pt x="1303019" y="1892300"/>
                </a:lnTo>
                <a:lnTo>
                  <a:pt x="1293876" y="1905000"/>
                </a:lnTo>
                <a:lnTo>
                  <a:pt x="1322069" y="1905000"/>
                </a:lnTo>
                <a:lnTo>
                  <a:pt x="1331214" y="1892300"/>
                </a:lnTo>
                <a:lnTo>
                  <a:pt x="1339595" y="1892300"/>
                </a:lnTo>
                <a:lnTo>
                  <a:pt x="1347977" y="1879600"/>
                </a:lnTo>
                <a:lnTo>
                  <a:pt x="1367027" y="1866900"/>
                </a:lnTo>
                <a:lnTo>
                  <a:pt x="1385315" y="1841500"/>
                </a:lnTo>
                <a:lnTo>
                  <a:pt x="1402841" y="1828800"/>
                </a:lnTo>
                <a:lnTo>
                  <a:pt x="1419605" y="1803400"/>
                </a:lnTo>
                <a:lnTo>
                  <a:pt x="1435607" y="1778000"/>
                </a:lnTo>
                <a:lnTo>
                  <a:pt x="1451610" y="1765300"/>
                </a:lnTo>
                <a:lnTo>
                  <a:pt x="1482089" y="1714500"/>
                </a:lnTo>
                <a:lnTo>
                  <a:pt x="1465326" y="1714500"/>
                </a:lnTo>
                <a:lnTo>
                  <a:pt x="1466088" y="1701800"/>
                </a:lnTo>
                <a:close/>
              </a:path>
              <a:path w="1537335" h="2044700">
                <a:moveTo>
                  <a:pt x="1487424" y="1701800"/>
                </a:moveTo>
                <a:lnTo>
                  <a:pt x="1466850" y="1701800"/>
                </a:lnTo>
                <a:lnTo>
                  <a:pt x="1465326" y="1714500"/>
                </a:lnTo>
                <a:lnTo>
                  <a:pt x="1485138" y="1714500"/>
                </a:lnTo>
                <a:lnTo>
                  <a:pt x="1487424" y="1701800"/>
                </a:lnTo>
                <a:close/>
              </a:path>
              <a:path w="1537335" h="2044700">
                <a:moveTo>
                  <a:pt x="1507928" y="1652154"/>
                </a:moveTo>
                <a:lnTo>
                  <a:pt x="1499615" y="1663700"/>
                </a:lnTo>
                <a:lnTo>
                  <a:pt x="1487424" y="1663700"/>
                </a:lnTo>
                <a:lnTo>
                  <a:pt x="1475231" y="1689100"/>
                </a:lnTo>
                <a:lnTo>
                  <a:pt x="1469898" y="1701800"/>
                </a:lnTo>
                <a:lnTo>
                  <a:pt x="1491995" y="1701800"/>
                </a:lnTo>
                <a:lnTo>
                  <a:pt x="1498091" y="1689100"/>
                </a:lnTo>
                <a:lnTo>
                  <a:pt x="1501139" y="1676400"/>
                </a:lnTo>
                <a:lnTo>
                  <a:pt x="1504950" y="1676400"/>
                </a:lnTo>
                <a:lnTo>
                  <a:pt x="1505712" y="1663700"/>
                </a:lnTo>
                <a:lnTo>
                  <a:pt x="1507744" y="1655233"/>
                </a:lnTo>
                <a:lnTo>
                  <a:pt x="1507928" y="1652154"/>
                </a:lnTo>
                <a:close/>
              </a:path>
              <a:path w="1537335" h="2044700">
                <a:moveTo>
                  <a:pt x="1490471" y="1651000"/>
                </a:moveTo>
                <a:lnTo>
                  <a:pt x="1488948" y="1651000"/>
                </a:lnTo>
                <a:lnTo>
                  <a:pt x="1488186" y="1663700"/>
                </a:lnTo>
                <a:lnTo>
                  <a:pt x="1497329" y="1663700"/>
                </a:lnTo>
                <a:lnTo>
                  <a:pt x="1496187" y="1658937"/>
                </a:lnTo>
                <a:lnTo>
                  <a:pt x="1490471" y="1651000"/>
                </a:lnTo>
                <a:close/>
              </a:path>
              <a:path w="1537335" h="2044700">
                <a:moveTo>
                  <a:pt x="1496187" y="1658937"/>
                </a:moveTo>
                <a:lnTo>
                  <a:pt x="1497329" y="1663700"/>
                </a:lnTo>
                <a:lnTo>
                  <a:pt x="1499615" y="1663700"/>
                </a:lnTo>
                <a:lnTo>
                  <a:pt x="1496187" y="1658937"/>
                </a:lnTo>
                <a:close/>
              </a:path>
              <a:path w="1537335" h="2044700">
                <a:moveTo>
                  <a:pt x="1507998" y="1651000"/>
                </a:moveTo>
                <a:lnTo>
                  <a:pt x="1494281" y="1651000"/>
                </a:lnTo>
                <a:lnTo>
                  <a:pt x="1496187" y="1658937"/>
                </a:lnTo>
                <a:lnTo>
                  <a:pt x="1499615" y="1663700"/>
                </a:lnTo>
                <a:lnTo>
                  <a:pt x="1507928" y="1652154"/>
                </a:lnTo>
                <a:lnTo>
                  <a:pt x="1507998" y="1651000"/>
                </a:lnTo>
                <a:close/>
              </a:path>
              <a:path w="1537335" h="2044700">
                <a:moveTo>
                  <a:pt x="1507744" y="1655233"/>
                </a:moveTo>
                <a:lnTo>
                  <a:pt x="1505712" y="1663700"/>
                </a:lnTo>
                <a:lnTo>
                  <a:pt x="1507236" y="1663700"/>
                </a:lnTo>
                <a:lnTo>
                  <a:pt x="1507744" y="1655233"/>
                </a:lnTo>
                <a:close/>
              </a:path>
              <a:path w="1537335" h="2044700">
                <a:moveTo>
                  <a:pt x="1508760" y="1651000"/>
                </a:moveTo>
                <a:lnTo>
                  <a:pt x="1507928" y="1652154"/>
                </a:lnTo>
                <a:lnTo>
                  <a:pt x="1507744" y="1655233"/>
                </a:lnTo>
                <a:lnTo>
                  <a:pt x="1508760" y="1651000"/>
                </a:lnTo>
                <a:close/>
              </a:path>
              <a:path w="1537335" h="2044700">
                <a:moveTo>
                  <a:pt x="1505712" y="1638300"/>
                </a:moveTo>
                <a:lnTo>
                  <a:pt x="1491233" y="1638300"/>
                </a:lnTo>
                <a:lnTo>
                  <a:pt x="1490471" y="1651000"/>
                </a:lnTo>
                <a:lnTo>
                  <a:pt x="1508760" y="1651000"/>
                </a:lnTo>
                <a:lnTo>
                  <a:pt x="1505712" y="1638300"/>
                </a:lnTo>
                <a:close/>
              </a:path>
              <a:path w="1537335" h="2044700">
                <a:moveTo>
                  <a:pt x="1507998" y="1638300"/>
                </a:moveTo>
                <a:lnTo>
                  <a:pt x="1505712" y="1638300"/>
                </a:lnTo>
                <a:lnTo>
                  <a:pt x="1508760" y="1651000"/>
                </a:lnTo>
                <a:lnTo>
                  <a:pt x="1507998" y="1638300"/>
                </a:lnTo>
                <a:close/>
              </a:path>
              <a:path w="1537335" h="2044700">
                <a:moveTo>
                  <a:pt x="1514855" y="1638300"/>
                </a:moveTo>
                <a:lnTo>
                  <a:pt x="1507998" y="1638300"/>
                </a:lnTo>
                <a:lnTo>
                  <a:pt x="1508760" y="1651000"/>
                </a:lnTo>
                <a:lnTo>
                  <a:pt x="1513331" y="1651000"/>
                </a:lnTo>
                <a:lnTo>
                  <a:pt x="1514855" y="1638300"/>
                </a:lnTo>
                <a:close/>
              </a:path>
              <a:path w="1537335" h="2044700">
                <a:moveTo>
                  <a:pt x="1518665" y="1625600"/>
                </a:moveTo>
                <a:lnTo>
                  <a:pt x="1498091" y="1625600"/>
                </a:lnTo>
                <a:lnTo>
                  <a:pt x="1497329" y="1638300"/>
                </a:lnTo>
                <a:lnTo>
                  <a:pt x="1517141" y="1638300"/>
                </a:lnTo>
                <a:lnTo>
                  <a:pt x="1518665" y="1625600"/>
                </a:lnTo>
                <a:close/>
              </a:path>
              <a:path w="1537335" h="2044700">
                <a:moveTo>
                  <a:pt x="1523238" y="1612900"/>
                </a:moveTo>
                <a:lnTo>
                  <a:pt x="1504950" y="1612900"/>
                </a:lnTo>
                <a:lnTo>
                  <a:pt x="1500377" y="1625600"/>
                </a:lnTo>
                <a:lnTo>
                  <a:pt x="1520189" y="1625600"/>
                </a:lnTo>
                <a:lnTo>
                  <a:pt x="1523238" y="1612900"/>
                </a:lnTo>
                <a:close/>
              </a:path>
              <a:path w="1537335" h="2044700">
                <a:moveTo>
                  <a:pt x="1526286" y="1600200"/>
                </a:moveTo>
                <a:lnTo>
                  <a:pt x="1506474" y="1600200"/>
                </a:lnTo>
                <a:lnTo>
                  <a:pt x="1505712" y="1612900"/>
                </a:lnTo>
                <a:lnTo>
                  <a:pt x="1525524" y="1612900"/>
                </a:lnTo>
                <a:lnTo>
                  <a:pt x="1526286" y="1600200"/>
                </a:lnTo>
                <a:close/>
              </a:path>
              <a:path w="1537335" h="2044700">
                <a:moveTo>
                  <a:pt x="1530095" y="1574800"/>
                </a:moveTo>
                <a:lnTo>
                  <a:pt x="1511045" y="1574800"/>
                </a:lnTo>
                <a:lnTo>
                  <a:pt x="1507998" y="1600200"/>
                </a:lnTo>
                <a:lnTo>
                  <a:pt x="1527810" y="1600200"/>
                </a:lnTo>
                <a:lnTo>
                  <a:pt x="1528571" y="1587500"/>
                </a:lnTo>
                <a:lnTo>
                  <a:pt x="1530095" y="1574800"/>
                </a:lnTo>
                <a:close/>
              </a:path>
              <a:path w="1537335" h="2044700">
                <a:moveTo>
                  <a:pt x="1403603" y="1066800"/>
                </a:moveTo>
                <a:lnTo>
                  <a:pt x="1384553" y="1066800"/>
                </a:lnTo>
                <a:lnTo>
                  <a:pt x="1385315" y="1079500"/>
                </a:lnTo>
                <a:lnTo>
                  <a:pt x="1388364" y="1079500"/>
                </a:lnTo>
                <a:lnTo>
                  <a:pt x="1389126" y="1092200"/>
                </a:lnTo>
                <a:lnTo>
                  <a:pt x="1396745" y="1092200"/>
                </a:lnTo>
                <a:lnTo>
                  <a:pt x="1402841" y="1104900"/>
                </a:lnTo>
                <a:lnTo>
                  <a:pt x="1409700" y="1117600"/>
                </a:lnTo>
                <a:lnTo>
                  <a:pt x="1415033" y="1130300"/>
                </a:lnTo>
                <a:lnTo>
                  <a:pt x="1421129" y="1143000"/>
                </a:lnTo>
                <a:lnTo>
                  <a:pt x="1426464" y="1155700"/>
                </a:lnTo>
                <a:lnTo>
                  <a:pt x="1436369" y="1181100"/>
                </a:lnTo>
                <a:lnTo>
                  <a:pt x="1445514" y="1193800"/>
                </a:lnTo>
                <a:lnTo>
                  <a:pt x="1454657" y="1219200"/>
                </a:lnTo>
                <a:lnTo>
                  <a:pt x="1464564" y="1244600"/>
                </a:lnTo>
                <a:lnTo>
                  <a:pt x="1473707" y="1270000"/>
                </a:lnTo>
                <a:lnTo>
                  <a:pt x="1480565" y="1282700"/>
                </a:lnTo>
                <a:lnTo>
                  <a:pt x="1486662" y="1308100"/>
                </a:lnTo>
                <a:lnTo>
                  <a:pt x="1497329" y="1333500"/>
                </a:lnTo>
                <a:lnTo>
                  <a:pt x="1502664" y="1358900"/>
                </a:lnTo>
                <a:lnTo>
                  <a:pt x="1506474" y="1371600"/>
                </a:lnTo>
                <a:lnTo>
                  <a:pt x="1509521" y="1384300"/>
                </a:lnTo>
                <a:lnTo>
                  <a:pt x="1510283" y="1397000"/>
                </a:lnTo>
                <a:lnTo>
                  <a:pt x="1511807" y="1409700"/>
                </a:lnTo>
                <a:lnTo>
                  <a:pt x="1512569" y="1422400"/>
                </a:lnTo>
                <a:lnTo>
                  <a:pt x="1514093" y="1435100"/>
                </a:lnTo>
                <a:lnTo>
                  <a:pt x="1514855" y="1447800"/>
                </a:lnTo>
                <a:lnTo>
                  <a:pt x="1514855" y="1460500"/>
                </a:lnTo>
                <a:lnTo>
                  <a:pt x="1515617" y="1460500"/>
                </a:lnTo>
                <a:lnTo>
                  <a:pt x="1517903" y="1498600"/>
                </a:lnTo>
                <a:lnTo>
                  <a:pt x="1517903" y="1524000"/>
                </a:lnTo>
                <a:lnTo>
                  <a:pt x="1516379" y="1536700"/>
                </a:lnTo>
                <a:lnTo>
                  <a:pt x="1514093" y="1549400"/>
                </a:lnTo>
                <a:lnTo>
                  <a:pt x="1513331" y="1562100"/>
                </a:lnTo>
                <a:lnTo>
                  <a:pt x="1512569" y="1562100"/>
                </a:lnTo>
                <a:lnTo>
                  <a:pt x="1511807" y="1574800"/>
                </a:lnTo>
                <a:lnTo>
                  <a:pt x="1530857" y="1574800"/>
                </a:lnTo>
                <a:lnTo>
                  <a:pt x="1533905" y="1549400"/>
                </a:lnTo>
                <a:lnTo>
                  <a:pt x="1534667" y="1536700"/>
                </a:lnTo>
                <a:lnTo>
                  <a:pt x="1536191" y="1536700"/>
                </a:lnTo>
                <a:lnTo>
                  <a:pt x="1536191" y="1524000"/>
                </a:lnTo>
                <a:lnTo>
                  <a:pt x="1536953" y="1511300"/>
                </a:lnTo>
                <a:lnTo>
                  <a:pt x="1536953" y="1498600"/>
                </a:lnTo>
                <a:lnTo>
                  <a:pt x="1533143" y="1435100"/>
                </a:lnTo>
                <a:lnTo>
                  <a:pt x="1531619" y="1422400"/>
                </a:lnTo>
                <a:lnTo>
                  <a:pt x="1530857" y="1409700"/>
                </a:lnTo>
                <a:lnTo>
                  <a:pt x="1529333" y="1397000"/>
                </a:lnTo>
                <a:lnTo>
                  <a:pt x="1528571" y="1384300"/>
                </a:lnTo>
                <a:lnTo>
                  <a:pt x="1524762" y="1371600"/>
                </a:lnTo>
                <a:lnTo>
                  <a:pt x="1520952" y="1346200"/>
                </a:lnTo>
                <a:lnTo>
                  <a:pt x="1510283" y="1320800"/>
                </a:lnTo>
                <a:lnTo>
                  <a:pt x="1504188" y="1295400"/>
                </a:lnTo>
                <a:lnTo>
                  <a:pt x="1491995" y="1270000"/>
                </a:lnTo>
                <a:lnTo>
                  <a:pt x="1482089" y="1244600"/>
                </a:lnTo>
                <a:lnTo>
                  <a:pt x="1463802" y="1193800"/>
                </a:lnTo>
                <a:lnTo>
                  <a:pt x="1443989" y="1143000"/>
                </a:lnTo>
                <a:lnTo>
                  <a:pt x="1437893" y="1130300"/>
                </a:lnTo>
                <a:lnTo>
                  <a:pt x="1432560" y="1117600"/>
                </a:lnTo>
                <a:lnTo>
                  <a:pt x="1426464" y="1104900"/>
                </a:lnTo>
                <a:lnTo>
                  <a:pt x="1419605" y="1104900"/>
                </a:lnTo>
                <a:lnTo>
                  <a:pt x="1412748" y="1092200"/>
                </a:lnTo>
                <a:lnTo>
                  <a:pt x="1405127" y="1079500"/>
                </a:lnTo>
                <a:lnTo>
                  <a:pt x="1403603" y="1066800"/>
                </a:lnTo>
                <a:close/>
              </a:path>
              <a:path w="1537335" h="2044700">
                <a:moveTo>
                  <a:pt x="1384553" y="1066800"/>
                </a:moveTo>
                <a:lnTo>
                  <a:pt x="1379219" y="1066800"/>
                </a:lnTo>
                <a:lnTo>
                  <a:pt x="1381505" y="1079500"/>
                </a:lnTo>
                <a:lnTo>
                  <a:pt x="1385315" y="1079500"/>
                </a:lnTo>
                <a:lnTo>
                  <a:pt x="1384553" y="1066800"/>
                </a:lnTo>
                <a:close/>
              </a:path>
              <a:path w="1537335" h="2044700">
                <a:moveTo>
                  <a:pt x="1388364" y="1054100"/>
                </a:moveTo>
                <a:lnTo>
                  <a:pt x="1369314" y="1054100"/>
                </a:lnTo>
                <a:lnTo>
                  <a:pt x="1372362" y="1066800"/>
                </a:lnTo>
                <a:lnTo>
                  <a:pt x="1386077" y="1066800"/>
                </a:lnTo>
                <a:lnTo>
                  <a:pt x="1387144" y="1064259"/>
                </a:lnTo>
                <a:lnTo>
                  <a:pt x="1388364" y="1054100"/>
                </a:lnTo>
                <a:close/>
              </a:path>
              <a:path w="1537335" h="2044700">
                <a:moveTo>
                  <a:pt x="1393698" y="1054100"/>
                </a:moveTo>
                <a:lnTo>
                  <a:pt x="1391412" y="1054100"/>
                </a:lnTo>
                <a:lnTo>
                  <a:pt x="1387144" y="1064259"/>
                </a:lnTo>
                <a:lnTo>
                  <a:pt x="1386839" y="1066800"/>
                </a:lnTo>
                <a:lnTo>
                  <a:pt x="1396745" y="1066800"/>
                </a:lnTo>
                <a:lnTo>
                  <a:pt x="1393698" y="1054100"/>
                </a:lnTo>
                <a:close/>
              </a:path>
              <a:path w="1537335" h="2044700">
                <a:moveTo>
                  <a:pt x="1394460" y="1054100"/>
                </a:moveTo>
                <a:lnTo>
                  <a:pt x="1393698" y="1054100"/>
                </a:lnTo>
                <a:lnTo>
                  <a:pt x="1396745" y="1066800"/>
                </a:lnTo>
                <a:lnTo>
                  <a:pt x="1394460" y="1054100"/>
                </a:lnTo>
                <a:close/>
              </a:path>
              <a:path w="1537335" h="2044700">
                <a:moveTo>
                  <a:pt x="1395221" y="1054100"/>
                </a:moveTo>
                <a:lnTo>
                  <a:pt x="1394460" y="1054100"/>
                </a:lnTo>
                <a:lnTo>
                  <a:pt x="1396745" y="1066800"/>
                </a:lnTo>
                <a:lnTo>
                  <a:pt x="1395221" y="1054100"/>
                </a:lnTo>
                <a:close/>
              </a:path>
              <a:path w="1537335" h="2044700">
                <a:moveTo>
                  <a:pt x="1397507" y="1054100"/>
                </a:moveTo>
                <a:lnTo>
                  <a:pt x="1395221" y="1054100"/>
                </a:lnTo>
                <a:lnTo>
                  <a:pt x="1396745" y="1066800"/>
                </a:lnTo>
                <a:lnTo>
                  <a:pt x="1399793" y="1066800"/>
                </a:lnTo>
                <a:lnTo>
                  <a:pt x="1397507" y="1054100"/>
                </a:lnTo>
                <a:close/>
              </a:path>
              <a:path w="1537335" h="2044700">
                <a:moveTo>
                  <a:pt x="1391412" y="1054100"/>
                </a:moveTo>
                <a:lnTo>
                  <a:pt x="1388364" y="1054100"/>
                </a:lnTo>
                <a:lnTo>
                  <a:pt x="1387144" y="1064259"/>
                </a:lnTo>
                <a:lnTo>
                  <a:pt x="1391412" y="1054100"/>
                </a:lnTo>
                <a:close/>
              </a:path>
              <a:path w="1537335" h="2044700">
                <a:moveTo>
                  <a:pt x="1378457" y="1028700"/>
                </a:moveTo>
                <a:lnTo>
                  <a:pt x="1354836" y="1028700"/>
                </a:lnTo>
                <a:lnTo>
                  <a:pt x="1359407" y="1041400"/>
                </a:lnTo>
                <a:lnTo>
                  <a:pt x="1366265" y="1054100"/>
                </a:lnTo>
                <a:lnTo>
                  <a:pt x="1387602" y="1054100"/>
                </a:lnTo>
                <a:lnTo>
                  <a:pt x="1385315" y="1041400"/>
                </a:lnTo>
                <a:lnTo>
                  <a:pt x="1383029" y="1041400"/>
                </a:lnTo>
                <a:lnTo>
                  <a:pt x="1378457" y="1028700"/>
                </a:lnTo>
                <a:close/>
              </a:path>
              <a:path w="1537335" h="2044700">
                <a:moveTo>
                  <a:pt x="1357121" y="1003300"/>
                </a:moveTo>
                <a:lnTo>
                  <a:pt x="1332738" y="1003300"/>
                </a:lnTo>
                <a:lnTo>
                  <a:pt x="1335786" y="1016000"/>
                </a:lnTo>
                <a:lnTo>
                  <a:pt x="1345691" y="1016000"/>
                </a:lnTo>
                <a:lnTo>
                  <a:pt x="1347977" y="1028700"/>
                </a:lnTo>
                <a:lnTo>
                  <a:pt x="1373886" y="1028700"/>
                </a:lnTo>
                <a:lnTo>
                  <a:pt x="1366265" y="1016000"/>
                </a:lnTo>
                <a:lnTo>
                  <a:pt x="1357121" y="1003300"/>
                </a:lnTo>
                <a:close/>
              </a:path>
              <a:path w="1537335" h="2044700">
                <a:moveTo>
                  <a:pt x="1143762" y="736600"/>
                </a:moveTo>
                <a:lnTo>
                  <a:pt x="1114805" y="736600"/>
                </a:lnTo>
                <a:lnTo>
                  <a:pt x="1122426" y="749300"/>
                </a:lnTo>
                <a:lnTo>
                  <a:pt x="1130045" y="749300"/>
                </a:lnTo>
                <a:lnTo>
                  <a:pt x="1148333" y="774700"/>
                </a:lnTo>
                <a:lnTo>
                  <a:pt x="1186433" y="825500"/>
                </a:lnTo>
                <a:lnTo>
                  <a:pt x="1197102" y="838200"/>
                </a:lnTo>
                <a:lnTo>
                  <a:pt x="1207007" y="838200"/>
                </a:lnTo>
                <a:lnTo>
                  <a:pt x="1223771" y="863600"/>
                </a:lnTo>
                <a:lnTo>
                  <a:pt x="1239774" y="876300"/>
                </a:lnTo>
                <a:lnTo>
                  <a:pt x="1255014" y="901700"/>
                </a:lnTo>
                <a:lnTo>
                  <a:pt x="1269491" y="914400"/>
                </a:lnTo>
                <a:lnTo>
                  <a:pt x="1283207" y="939800"/>
                </a:lnTo>
                <a:lnTo>
                  <a:pt x="1297686" y="952500"/>
                </a:lnTo>
                <a:lnTo>
                  <a:pt x="1325117" y="1003300"/>
                </a:lnTo>
                <a:lnTo>
                  <a:pt x="1350264" y="1003300"/>
                </a:lnTo>
                <a:lnTo>
                  <a:pt x="1347977" y="990600"/>
                </a:lnTo>
                <a:lnTo>
                  <a:pt x="1340357" y="990600"/>
                </a:lnTo>
                <a:lnTo>
                  <a:pt x="1299210" y="927100"/>
                </a:lnTo>
                <a:lnTo>
                  <a:pt x="1284731" y="901700"/>
                </a:lnTo>
                <a:lnTo>
                  <a:pt x="1269491" y="889000"/>
                </a:lnTo>
                <a:lnTo>
                  <a:pt x="1254252" y="863600"/>
                </a:lnTo>
                <a:lnTo>
                  <a:pt x="1238250" y="850900"/>
                </a:lnTo>
                <a:lnTo>
                  <a:pt x="1220724" y="825500"/>
                </a:lnTo>
                <a:lnTo>
                  <a:pt x="1200912" y="812800"/>
                </a:lnTo>
                <a:lnTo>
                  <a:pt x="1181862" y="787400"/>
                </a:lnTo>
                <a:lnTo>
                  <a:pt x="1163574" y="762000"/>
                </a:lnTo>
                <a:lnTo>
                  <a:pt x="1143762" y="736600"/>
                </a:lnTo>
                <a:close/>
              </a:path>
              <a:path w="1537335" h="2044700">
                <a:moveTo>
                  <a:pt x="1121664" y="711200"/>
                </a:moveTo>
                <a:lnTo>
                  <a:pt x="1094231" y="711200"/>
                </a:lnTo>
                <a:lnTo>
                  <a:pt x="1107948" y="736600"/>
                </a:lnTo>
                <a:lnTo>
                  <a:pt x="1136141" y="736600"/>
                </a:lnTo>
                <a:lnTo>
                  <a:pt x="1128521" y="723900"/>
                </a:lnTo>
                <a:lnTo>
                  <a:pt x="1121664" y="711200"/>
                </a:lnTo>
                <a:close/>
              </a:path>
              <a:path w="1537335" h="2044700">
                <a:moveTo>
                  <a:pt x="1095755" y="685800"/>
                </a:moveTo>
                <a:lnTo>
                  <a:pt x="1073657" y="685800"/>
                </a:lnTo>
                <a:lnTo>
                  <a:pt x="1076705" y="698500"/>
                </a:lnTo>
                <a:lnTo>
                  <a:pt x="1083564" y="698500"/>
                </a:lnTo>
                <a:lnTo>
                  <a:pt x="1087374" y="711200"/>
                </a:lnTo>
                <a:lnTo>
                  <a:pt x="1114805" y="711200"/>
                </a:lnTo>
                <a:lnTo>
                  <a:pt x="1107948" y="698500"/>
                </a:lnTo>
                <a:lnTo>
                  <a:pt x="1095755" y="685800"/>
                </a:lnTo>
                <a:close/>
              </a:path>
              <a:path w="1537335" h="2044700">
                <a:moveTo>
                  <a:pt x="1088898" y="673100"/>
                </a:moveTo>
                <a:lnTo>
                  <a:pt x="1064514" y="673100"/>
                </a:lnTo>
                <a:lnTo>
                  <a:pt x="1067562" y="685800"/>
                </a:lnTo>
                <a:lnTo>
                  <a:pt x="1092707" y="685800"/>
                </a:lnTo>
                <a:lnTo>
                  <a:pt x="1088898" y="673100"/>
                </a:lnTo>
                <a:close/>
              </a:path>
              <a:path w="1537335" h="2044700">
                <a:moveTo>
                  <a:pt x="1072133" y="660400"/>
                </a:moveTo>
                <a:lnTo>
                  <a:pt x="1047750" y="660400"/>
                </a:lnTo>
                <a:lnTo>
                  <a:pt x="1051560" y="673100"/>
                </a:lnTo>
                <a:lnTo>
                  <a:pt x="1081277" y="673100"/>
                </a:lnTo>
                <a:lnTo>
                  <a:pt x="1072133" y="660400"/>
                </a:lnTo>
                <a:close/>
              </a:path>
              <a:path w="1537335" h="2044700">
                <a:moveTo>
                  <a:pt x="637793" y="292100"/>
                </a:moveTo>
                <a:lnTo>
                  <a:pt x="606551" y="292100"/>
                </a:lnTo>
                <a:lnTo>
                  <a:pt x="615695" y="304800"/>
                </a:lnTo>
                <a:lnTo>
                  <a:pt x="621029" y="304800"/>
                </a:lnTo>
                <a:lnTo>
                  <a:pt x="626363" y="317500"/>
                </a:lnTo>
                <a:lnTo>
                  <a:pt x="687324" y="355600"/>
                </a:lnTo>
                <a:lnTo>
                  <a:pt x="717041" y="368300"/>
                </a:lnTo>
                <a:lnTo>
                  <a:pt x="745998" y="393700"/>
                </a:lnTo>
                <a:lnTo>
                  <a:pt x="797813" y="431800"/>
                </a:lnTo>
                <a:lnTo>
                  <a:pt x="823721" y="457200"/>
                </a:lnTo>
                <a:lnTo>
                  <a:pt x="850391" y="469900"/>
                </a:lnTo>
                <a:lnTo>
                  <a:pt x="876300" y="482600"/>
                </a:lnTo>
                <a:lnTo>
                  <a:pt x="902207" y="508000"/>
                </a:lnTo>
                <a:lnTo>
                  <a:pt x="926591" y="520700"/>
                </a:lnTo>
                <a:lnTo>
                  <a:pt x="939545" y="533400"/>
                </a:lnTo>
                <a:lnTo>
                  <a:pt x="950976" y="546100"/>
                </a:lnTo>
                <a:lnTo>
                  <a:pt x="976883" y="571500"/>
                </a:lnTo>
                <a:lnTo>
                  <a:pt x="989076" y="584200"/>
                </a:lnTo>
                <a:lnTo>
                  <a:pt x="1011936" y="609600"/>
                </a:lnTo>
                <a:lnTo>
                  <a:pt x="1043939" y="660400"/>
                </a:lnTo>
                <a:lnTo>
                  <a:pt x="1064514" y="660400"/>
                </a:lnTo>
                <a:lnTo>
                  <a:pt x="1061465" y="647700"/>
                </a:lnTo>
                <a:lnTo>
                  <a:pt x="1058417" y="647700"/>
                </a:lnTo>
                <a:lnTo>
                  <a:pt x="1038605" y="622300"/>
                </a:lnTo>
                <a:lnTo>
                  <a:pt x="1015745" y="584200"/>
                </a:lnTo>
                <a:lnTo>
                  <a:pt x="991362" y="558800"/>
                </a:lnTo>
                <a:lnTo>
                  <a:pt x="963929" y="533400"/>
                </a:lnTo>
                <a:lnTo>
                  <a:pt x="951738" y="520700"/>
                </a:lnTo>
                <a:lnTo>
                  <a:pt x="938783" y="508000"/>
                </a:lnTo>
                <a:lnTo>
                  <a:pt x="913638" y="495300"/>
                </a:lnTo>
                <a:lnTo>
                  <a:pt x="886967" y="469900"/>
                </a:lnTo>
                <a:lnTo>
                  <a:pt x="861060" y="457200"/>
                </a:lnTo>
                <a:lnTo>
                  <a:pt x="834389" y="431800"/>
                </a:lnTo>
                <a:lnTo>
                  <a:pt x="782574" y="406400"/>
                </a:lnTo>
                <a:lnTo>
                  <a:pt x="757427" y="381000"/>
                </a:lnTo>
                <a:lnTo>
                  <a:pt x="728471" y="355600"/>
                </a:lnTo>
                <a:lnTo>
                  <a:pt x="652271" y="304800"/>
                </a:lnTo>
                <a:lnTo>
                  <a:pt x="637793" y="292100"/>
                </a:lnTo>
                <a:close/>
              </a:path>
              <a:path w="1537335" h="2044700">
                <a:moveTo>
                  <a:pt x="304800" y="127000"/>
                </a:moveTo>
                <a:lnTo>
                  <a:pt x="275081" y="127000"/>
                </a:lnTo>
                <a:lnTo>
                  <a:pt x="284225" y="139700"/>
                </a:lnTo>
                <a:lnTo>
                  <a:pt x="294893" y="152400"/>
                </a:lnTo>
                <a:lnTo>
                  <a:pt x="316229" y="152400"/>
                </a:lnTo>
                <a:lnTo>
                  <a:pt x="350519" y="177800"/>
                </a:lnTo>
                <a:lnTo>
                  <a:pt x="385571" y="190500"/>
                </a:lnTo>
                <a:lnTo>
                  <a:pt x="487679" y="228600"/>
                </a:lnTo>
                <a:lnTo>
                  <a:pt x="521207" y="254000"/>
                </a:lnTo>
                <a:lnTo>
                  <a:pt x="569213" y="279400"/>
                </a:lnTo>
                <a:lnTo>
                  <a:pt x="584453" y="292100"/>
                </a:lnTo>
                <a:lnTo>
                  <a:pt x="627126" y="292100"/>
                </a:lnTo>
                <a:lnTo>
                  <a:pt x="617981" y="279400"/>
                </a:lnTo>
                <a:lnTo>
                  <a:pt x="606551" y="279400"/>
                </a:lnTo>
                <a:lnTo>
                  <a:pt x="600455" y="266700"/>
                </a:lnTo>
                <a:lnTo>
                  <a:pt x="595121" y="266700"/>
                </a:lnTo>
                <a:lnTo>
                  <a:pt x="579119" y="254000"/>
                </a:lnTo>
                <a:lnTo>
                  <a:pt x="563117" y="254000"/>
                </a:lnTo>
                <a:lnTo>
                  <a:pt x="546353" y="241300"/>
                </a:lnTo>
                <a:lnTo>
                  <a:pt x="530351" y="228600"/>
                </a:lnTo>
                <a:lnTo>
                  <a:pt x="512825" y="228600"/>
                </a:lnTo>
                <a:lnTo>
                  <a:pt x="496062" y="215900"/>
                </a:lnTo>
                <a:lnTo>
                  <a:pt x="461771" y="203200"/>
                </a:lnTo>
                <a:lnTo>
                  <a:pt x="427481" y="177800"/>
                </a:lnTo>
                <a:lnTo>
                  <a:pt x="323850" y="139700"/>
                </a:lnTo>
                <a:lnTo>
                  <a:pt x="313943" y="139700"/>
                </a:lnTo>
                <a:lnTo>
                  <a:pt x="304800" y="127000"/>
                </a:lnTo>
                <a:close/>
              </a:path>
              <a:path w="1537335" h="2044700">
                <a:moveTo>
                  <a:pt x="285750" y="114300"/>
                </a:moveTo>
                <a:lnTo>
                  <a:pt x="255269" y="114300"/>
                </a:lnTo>
                <a:lnTo>
                  <a:pt x="265175" y="127000"/>
                </a:lnTo>
                <a:lnTo>
                  <a:pt x="294893" y="127000"/>
                </a:lnTo>
                <a:lnTo>
                  <a:pt x="285750" y="114300"/>
                </a:lnTo>
                <a:close/>
              </a:path>
              <a:path w="1537335" h="2044700">
                <a:moveTo>
                  <a:pt x="242315" y="88900"/>
                </a:moveTo>
                <a:lnTo>
                  <a:pt x="195071" y="88900"/>
                </a:lnTo>
                <a:lnTo>
                  <a:pt x="210312" y="101600"/>
                </a:lnTo>
                <a:lnTo>
                  <a:pt x="225551" y="101600"/>
                </a:lnTo>
                <a:lnTo>
                  <a:pt x="233933" y="114300"/>
                </a:lnTo>
                <a:lnTo>
                  <a:pt x="275843" y="114300"/>
                </a:lnTo>
                <a:lnTo>
                  <a:pt x="254507" y="101600"/>
                </a:lnTo>
                <a:lnTo>
                  <a:pt x="242315" y="88900"/>
                </a:lnTo>
                <a:close/>
              </a:path>
              <a:path w="1537335" h="2044700">
                <a:moveTo>
                  <a:pt x="218693" y="76200"/>
                </a:moveTo>
                <a:lnTo>
                  <a:pt x="168401" y="76200"/>
                </a:lnTo>
                <a:lnTo>
                  <a:pt x="186689" y="88900"/>
                </a:lnTo>
                <a:lnTo>
                  <a:pt x="235457" y="88900"/>
                </a:lnTo>
                <a:lnTo>
                  <a:pt x="218693" y="76200"/>
                </a:lnTo>
                <a:close/>
              </a:path>
              <a:path w="1537335" h="2044700">
                <a:moveTo>
                  <a:pt x="183641" y="63500"/>
                </a:moveTo>
                <a:lnTo>
                  <a:pt x="136398" y="63500"/>
                </a:lnTo>
                <a:lnTo>
                  <a:pt x="146303" y="76200"/>
                </a:lnTo>
                <a:lnTo>
                  <a:pt x="201929" y="76200"/>
                </a:lnTo>
                <a:lnTo>
                  <a:pt x="183641" y="63500"/>
                </a:lnTo>
                <a:close/>
              </a:path>
              <a:path w="1537335" h="2044700">
                <a:moveTo>
                  <a:pt x="55680" y="17907"/>
                </a:moveTo>
                <a:lnTo>
                  <a:pt x="49392" y="31430"/>
                </a:lnTo>
                <a:lnTo>
                  <a:pt x="60198" y="38100"/>
                </a:lnTo>
                <a:lnTo>
                  <a:pt x="124205" y="63500"/>
                </a:lnTo>
                <a:lnTo>
                  <a:pt x="164591" y="63500"/>
                </a:lnTo>
                <a:lnTo>
                  <a:pt x="158495" y="50800"/>
                </a:lnTo>
                <a:lnTo>
                  <a:pt x="131825" y="50800"/>
                </a:lnTo>
                <a:lnTo>
                  <a:pt x="67817" y="25400"/>
                </a:lnTo>
                <a:lnTo>
                  <a:pt x="55680" y="17907"/>
                </a:lnTo>
                <a:close/>
              </a:path>
              <a:path w="1537335" h="2044700">
                <a:moveTo>
                  <a:pt x="64007" y="0"/>
                </a:moveTo>
                <a:lnTo>
                  <a:pt x="0" y="0"/>
                </a:lnTo>
                <a:lnTo>
                  <a:pt x="40386" y="50800"/>
                </a:lnTo>
                <a:lnTo>
                  <a:pt x="49392" y="31430"/>
                </a:lnTo>
                <a:lnTo>
                  <a:pt x="39624" y="25400"/>
                </a:lnTo>
                <a:lnTo>
                  <a:pt x="47243" y="12700"/>
                </a:lnTo>
                <a:lnTo>
                  <a:pt x="58102" y="12700"/>
                </a:lnTo>
                <a:lnTo>
                  <a:pt x="64007" y="0"/>
                </a:lnTo>
                <a:close/>
              </a:path>
              <a:path w="1537335" h="2044700">
                <a:moveTo>
                  <a:pt x="47243" y="12700"/>
                </a:moveTo>
                <a:lnTo>
                  <a:pt x="39624" y="25400"/>
                </a:lnTo>
                <a:lnTo>
                  <a:pt x="49392" y="31430"/>
                </a:lnTo>
                <a:lnTo>
                  <a:pt x="55680" y="17907"/>
                </a:lnTo>
                <a:lnTo>
                  <a:pt x="47243" y="12700"/>
                </a:lnTo>
                <a:close/>
              </a:path>
              <a:path w="1537335" h="2044700">
                <a:moveTo>
                  <a:pt x="58102" y="12700"/>
                </a:moveTo>
                <a:lnTo>
                  <a:pt x="47243" y="12700"/>
                </a:lnTo>
                <a:lnTo>
                  <a:pt x="55680" y="17907"/>
                </a:lnTo>
                <a:lnTo>
                  <a:pt x="58102" y="12700"/>
                </a:lnTo>
                <a:close/>
              </a:path>
            </a:pathLst>
          </a:custGeom>
          <a:solidFill>
            <a:srgbClr val="99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874517" y="2973577"/>
            <a:ext cx="24701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5" i="1">
                <a:latin typeface="Times New Roman"/>
                <a:cs typeface="Times New Roman"/>
              </a:rPr>
              <a:t>m</a:t>
            </a:r>
            <a:r>
              <a:rPr dirty="0" sz="550" spc="135" i="1">
                <a:latin typeface="Times New Roman"/>
                <a:cs typeface="Times New Roman"/>
              </a:rPr>
              <a:t> </a:t>
            </a:r>
            <a:r>
              <a:rPr dirty="0" sz="550" spc="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62105" y="3016139"/>
            <a:ext cx="10388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5115" algn="l"/>
                <a:tab pos="726440" algn="l"/>
              </a:tabLst>
            </a:pPr>
            <a:r>
              <a:rPr dirty="0" sz="550" i="1">
                <a:latin typeface="Times New Roman"/>
                <a:cs typeface="Times New Roman"/>
              </a:rPr>
              <a:t>i   </a:t>
            </a:r>
            <a:r>
              <a:rPr dirty="0" sz="550" spc="95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	</a:t>
            </a:r>
            <a:r>
              <a:rPr dirty="0" sz="1400" spc="20">
                <a:latin typeface="Symbol"/>
                <a:cs typeface="Symbol"/>
              </a:rPr>
              <a:t>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Symbol"/>
                <a:cs typeface="Symbol"/>
              </a:rPr>
              <a:t></a:t>
            </a:r>
            <a:r>
              <a:rPr dirty="0" sz="1400" spc="20">
                <a:latin typeface="Times New Roman"/>
                <a:cs typeface="Times New Roman"/>
              </a:rPr>
              <a:t>	</a:t>
            </a:r>
            <a:r>
              <a:rPr dirty="0" sz="550" i="1">
                <a:latin typeface="Times New Roman"/>
                <a:cs typeface="Times New Roman"/>
              </a:rPr>
              <a:t>i j i</a:t>
            </a:r>
            <a:r>
              <a:rPr dirty="0" sz="550" spc="125" i="1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j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650" y="2973577"/>
            <a:ext cx="508634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4500" algn="l"/>
              </a:tabLst>
            </a:pPr>
            <a:r>
              <a:rPr dirty="0" sz="550" spc="5" i="1">
                <a:latin typeface="Times New Roman"/>
                <a:cs typeface="Times New Roman"/>
              </a:rPr>
              <a:t>m</a:t>
            </a:r>
            <a:r>
              <a:rPr dirty="0" sz="550" spc="5" i="1">
                <a:latin typeface="Times New Roman"/>
                <a:cs typeface="Times New Roman"/>
              </a:rPr>
              <a:t>	</a:t>
            </a:r>
            <a:r>
              <a:rPr dirty="0" sz="550" spc="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22014" y="3016139"/>
            <a:ext cx="5873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latin typeface="Symbol"/>
                <a:cs typeface="Symbol"/>
              </a:rPr>
              <a:t>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 i</a:t>
            </a:r>
            <a:r>
              <a:rPr dirty="0" sz="550" spc="5" i="1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Symbol"/>
                <a:cs typeface="Symbol"/>
              </a:rPr>
              <a:t>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53945" y="3212842"/>
            <a:ext cx="33401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sz="550" spc="-100" i="1">
                <a:latin typeface="Times New Roman"/>
                <a:cs typeface="Times New Roman"/>
              </a:rPr>
              <a:t> </a:t>
            </a:r>
            <a:r>
              <a:rPr dirty="0" sz="550" spc="-15">
                <a:latin typeface="Symbol"/>
                <a:cs typeface="Symbol"/>
              </a:rPr>
              <a:t></a:t>
            </a:r>
            <a:r>
              <a:rPr dirty="0" sz="550" spc="-15">
                <a:latin typeface="Times New Roman"/>
                <a:cs typeface="Times New Roman"/>
              </a:rPr>
              <a:t>1</a:t>
            </a:r>
            <a:r>
              <a:rPr dirty="0" sz="550" spc="5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j</a:t>
            </a:r>
            <a:r>
              <a:rPr dirty="0" sz="550" spc="-90" i="1">
                <a:latin typeface="Times New Roman"/>
                <a:cs typeface="Times New Roman"/>
              </a:rPr>
              <a:t> </a:t>
            </a:r>
            <a:r>
              <a:rPr dirty="0" sz="550" spc="10">
                <a:latin typeface="Symbol"/>
                <a:cs typeface="Symbol"/>
              </a:rPr>
              <a:t></a:t>
            </a:r>
            <a:r>
              <a:rPr dirty="0" sz="550" spc="10" i="1">
                <a:latin typeface="Times New Roman"/>
                <a:cs typeface="Times New Roman"/>
              </a:rPr>
              <a:t>i</a:t>
            </a:r>
            <a:r>
              <a:rPr dirty="0" sz="550" spc="-95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Symbol"/>
                <a:cs typeface="Symbol"/>
              </a:rPr>
              <a:t></a:t>
            </a:r>
            <a:r>
              <a:rPr dirty="0" sz="550" spc="-1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73134" y="3212842"/>
            <a:ext cx="12192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40" i="1">
                <a:latin typeface="Times New Roman"/>
                <a:cs typeface="Times New Roman"/>
              </a:rPr>
              <a:t>i</a:t>
            </a:r>
            <a:r>
              <a:rPr dirty="0" sz="550" spc="-25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71246" y="3042157"/>
            <a:ext cx="16700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Times New Roman"/>
                <a:cs typeface="Times New Roman"/>
              </a:rPr>
              <a:t>2</a:t>
            </a:r>
            <a:r>
              <a:rPr dirty="0" sz="550" spc="60">
                <a:latin typeface="Times New Roman"/>
                <a:cs typeface="Times New Roman"/>
              </a:rPr>
              <a:t> </a:t>
            </a:r>
            <a:r>
              <a:rPr dirty="0" sz="55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41078" y="3212842"/>
            <a:ext cx="12192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40" i="1">
                <a:latin typeface="Times New Roman"/>
                <a:cs typeface="Times New Roman"/>
              </a:rPr>
              <a:t>i</a:t>
            </a:r>
            <a:r>
              <a:rPr dirty="0" sz="550" spc="-25">
                <a:latin typeface="Symbol"/>
                <a:cs typeface="Symbol"/>
              </a:rPr>
              <a:t></a:t>
            </a:r>
            <a:r>
              <a:rPr dirty="0" sz="55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51885" y="3046666"/>
            <a:ext cx="42037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10">
                <a:latin typeface="Times New Roman"/>
                <a:cs typeface="Times New Roman"/>
              </a:rPr>
              <a:t>2</a:t>
            </a:r>
            <a:r>
              <a:rPr dirty="0" sz="950" spc="10" i="1">
                <a:latin typeface="Times New Roman"/>
                <a:cs typeface="Times New Roman"/>
              </a:rPr>
              <a:t>a </a:t>
            </a:r>
            <a:r>
              <a:rPr dirty="0" sz="950" i="1">
                <a:latin typeface="Times New Roman"/>
                <a:cs typeface="Times New Roman"/>
              </a:rPr>
              <a:t>a b</a:t>
            </a:r>
            <a:r>
              <a:rPr dirty="0" sz="950" spc="-114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98746" y="3046666"/>
            <a:ext cx="113919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2905" algn="l"/>
                <a:tab pos="814705" algn="l"/>
              </a:tabLst>
            </a:pPr>
            <a:r>
              <a:rPr dirty="0" sz="950" spc="40">
                <a:latin typeface="Times New Roman"/>
                <a:cs typeface="Times New Roman"/>
              </a:rPr>
              <a:t>1</a:t>
            </a:r>
            <a:r>
              <a:rPr dirty="0" sz="950" spc="40">
                <a:latin typeface="Symbol"/>
                <a:cs typeface="Symbol"/>
              </a:rPr>
              <a:t></a:t>
            </a:r>
            <a:r>
              <a:rPr dirty="0" sz="950" spc="-5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2	</a:t>
            </a:r>
            <a:r>
              <a:rPr dirty="0" sz="950" i="1">
                <a:latin typeface="Times New Roman"/>
                <a:cs typeface="Times New Roman"/>
              </a:rPr>
              <a:t>a</a:t>
            </a:r>
            <a:r>
              <a:rPr dirty="0" sz="950" spc="-45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b</a:t>
            </a:r>
            <a:r>
              <a:rPr dirty="0" sz="950" spc="155" i="1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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sz="950" i="1">
                <a:latin typeface="Times New Roman"/>
                <a:cs typeface="Times New Roman"/>
              </a:rPr>
              <a:t>a b</a:t>
            </a:r>
            <a:r>
              <a:rPr dirty="0" sz="950" spc="165" i="1">
                <a:latin typeface="Times New Roman"/>
                <a:cs typeface="Times New Roman"/>
              </a:rPr>
              <a:t> </a:t>
            </a:r>
            <a:r>
              <a:rPr dirty="0" sz="95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65198" y="5441695"/>
            <a:ext cx="37661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QP with Quadratic basis</a:t>
            </a:r>
            <a:r>
              <a:rPr dirty="0" sz="2000" spc="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22704" y="6483348"/>
            <a:ext cx="1104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Subject to </a:t>
            </a:r>
            <a:r>
              <a:rPr dirty="0" sz="1200" spc="-10">
                <a:latin typeface="Tahoma"/>
                <a:cs typeface="Tahoma"/>
              </a:rPr>
              <a:t>these  </a:t>
            </a:r>
            <a:r>
              <a:rPr dirty="0" sz="1200" spc="-5">
                <a:latin typeface="Tahoma"/>
                <a:cs typeface="Tahoma"/>
              </a:rPr>
              <a:t>constraints: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38300" y="5783579"/>
            <a:ext cx="4495800" cy="528320"/>
          </a:xfrm>
          <a:custGeom>
            <a:avLst/>
            <a:gdLst/>
            <a:ahLst/>
            <a:cxnLst/>
            <a:rect l="l" t="t" r="r" b="b"/>
            <a:pathLst>
              <a:path w="4495800" h="528320">
                <a:moveTo>
                  <a:pt x="4495800" y="0"/>
                </a:moveTo>
                <a:lnTo>
                  <a:pt x="0" y="0"/>
                </a:lnTo>
                <a:lnTo>
                  <a:pt x="0" y="528065"/>
                </a:lnTo>
                <a:lnTo>
                  <a:pt x="4495800" y="528065"/>
                </a:lnTo>
                <a:lnTo>
                  <a:pt x="4495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81733" y="6393941"/>
            <a:ext cx="4419600" cy="544830"/>
          </a:xfrm>
          <a:custGeom>
            <a:avLst/>
            <a:gdLst/>
            <a:ahLst/>
            <a:cxnLst/>
            <a:rect l="l" t="t" r="r" b="b"/>
            <a:pathLst>
              <a:path w="4419600" h="544829">
                <a:moveTo>
                  <a:pt x="4419600" y="0"/>
                </a:moveTo>
                <a:lnTo>
                  <a:pt x="0" y="0"/>
                </a:lnTo>
                <a:lnTo>
                  <a:pt x="0" y="544830"/>
                </a:lnTo>
                <a:lnTo>
                  <a:pt x="4419600" y="544830"/>
                </a:lnTo>
                <a:lnTo>
                  <a:pt x="441960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109465" y="7402068"/>
            <a:ext cx="1898650" cy="525780"/>
          </a:xfrm>
          <a:prstGeom prst="rect">
            <a:avLst/>
          </a:prstGeom>
          <a:ln w="6350">
            <a:solidFill>
              <a:srgbClr val="0199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Tahoma"/>
                <a:cs typeface="Tahoma"/>
              </a:rPr>
              <a:t>Then classify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with:</a:t>
            </a:r>
            <a:endParaRPr sz="1000">
              <a:latin typeface="Tahoma"/>
              <a:cs typeface="Tahoma"/>
            </a:endParaRPr>
          </a:p>
          <a:p>
            <a:pPr marL="48260">
              <a:lnSpc>
                <a:spcPct val="100000"/>
              </a:lnSpc>
              <a:spcBef>
                <a:spcPts val="830"/>
              </a:spcBef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</a:t>
            </a:r>
            <a:r>
              <a:rPr dirty="0" sz="1400" spc="40">
                <a:latin typeface="Symbol"/>
                <a:cs typeface="Symbol"/>
              </a:rPr>
              <a:t></a:t>
            </a:r>
            <a:r>
              <a:rPr dirty="0" sz="1050" spc="40" i="1">
                <a:latin typeface="Tahoma"/>
                <a:cs typeface="Tahoma"/>
              </a:rPr>
              <a:t>(</a:t>
            </a:r>
            <a:r>
              <a:rPr dirty="0" sz="1050" spc="40" b="1" i="1">
                <a:latin typeface="Tahoma"/>
                <a:cs typeface="Tahoma"/>
              </a:rPr>
              <a:t>x</a:t>
            </a:r>
            <a:r>
              <a:rPr dirty="0" sz="1050" spc="40" i="1">
                <a:latin typeface="Tahoma"/>
                <a:cs typeface="Tahoma"/>
              </a:rPr>
              <a:t>)-</a:t>
            </a:r>
            <a:r>
              <a:rPr dirty="0" sz="1050" spc="-5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10000" y="6142482"/>
            <a:ext cx="2133600" cy="822325"/>
          </a:xfrm>
          <a:custGeom>
            <a:avLst/>
            <a:gdLst/>
            <a:ahLst/>
            <a:cxnLst/>
            <a:rect l="l" t="t" r="r" b="b"/>
            <a:pathLst>
              <a:path w="2133600" h="822325">
                <a:moveTo>
                  <a:pt x="2133600" y="98297"/>
                </a:moveTo>
                <a:lnTo>
                  <a:pt x="0" y="98297"/>
                </a:lnTo>
                <a:lnTo>
                  <a:pt x="0" y="822197"/>
                </a:lnTo>
                <a:lnTo>
                  <a:pt x="2133600" y="822197"/>
                </a:lnTo>
                <a:lnTo>
                  <a:pt x="2133600" y="98297"/>
                </a:lnTo>
                <a:close/>
              </a:path>
              <a:path w="2133600" h="822325">
                <a:moveTo>
                  <a:pt x="554736" y="0"/>
                </a:moveTo>
                <a:lnTo>
                  <a:pt x="355853" y="98297"/>
                </a:lnTo>
                <a:lnTo>
                  <a:pt x="889253" y="98297"/>
                </a:lnTo>
                <a:lnTo>
                  <a:pt x="554736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10000" y="6142482"/>
            <a:ext cx="2133600" cy="822325"/>
          </a:xfrm>
          <a:custGeom>
            <a:avLst/>
            <a:gdLst/>
            <a:ahLst/>
            <a:cxnLst/>
            <a:rect l="l" t="t" r="r" b="b"/>
            <a:pathLst>
              <a:path w="2133600" h="822325">
                <a:moveTo>
                  <a:pt x="0" y="98297"/>
                </a:moveTo>
                <a:lnTo>
                  <a:pt x="0" y="822197"/>
                </a:lnTo>
                <a:lnTo>
                  <a:pt x="2133600" y="822197"/>
                </a:lnTo>
                <a:lnTo>
                  <a:pt x="2133600" y="98297"/>
                </a:lnTo>
                <a:lnTo>
                  <a:pt x="889253" y="98297"/>
                </a:lnTo>
                <a:lnTo>
                  <a:pt x="554736" y="0"/>
                </a:lnTo>
                <a:lnTo>
                  <a:pt x="355853" y="98297"/>
                </a:lnTo>
                <a:lnTo>
                  <a:pt x="0" y="98297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834130" y="6405625"/>
            <a:ext cx="12661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get this matrix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read</a:t>
            </a:r>
            <a:r>
              <a:rPr dirty="0" baseline="16339" sz="1275" spc="-120" i="1">
                <a:latin typeface="Times New Roman"/>
                <a:cs typeface="Times New Roman"/>
              </a:rPr>
              <a:t>R</a:t>
            </a:r>
            <a:r>
              <a:rPr dirty="0" sz="1000" spc="-80">
                <a:latin typeface="Tahoma"/>
                <a:cs typeface="Tahoma"/>
              </a:rPr>
              <a:t>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68142" y="6483082"/>
            <a:ext cx="2799080" cy="4832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ts val="2495"/>
              </a:lnSpc>
              <a:spcBef>
                <a:spcPts val="90"/>
              </a:spcBef>
            </a:pPr>
            <a:r>
              <a:rPr dirty="0" baseline="21072" sz="2175" spc="7">
                <a:latin typeface="Times New Roman"/>
                <a:cs typeface="Times New Roman"/>
              </a:rPr>
              <a:t>0</a:t>
            </a:r>
            <a:r>
              <a:rPr dirty="0" baseline="21072" sz="2175" spc="-104">
                <a:latin typeface="Times New Roman"/>
                <a:cs typeface="Times New Roman"/>
              </a:rPr>
              <a:t> </a:t>
            </a:r>
            <a:r>
              <a:rPr dirty="0" baseline="21072" sz="2175" spc="7">
                <a:latin typeface="Symbol"/>
                <a:cs typeface="Symbol"/>
              </a:rPr>
              <a:t></a:t>
            </a:r>
            <a:r>
              <a:rPr dirty="0" baseline="21072" sz="2175" spc="-67">
                <a:latin typeface="Times New Roman"/>
                <a:cs typeface="Times New Roman"/>
              </a:rPr>
              <a:t> </a:t>
            </a:r>
            <a:r>
              <a:rPr dirty="0" baseline="21072" sz="2175" spc="44" i="1">
                <a:latin typeface="Times New Roman"/>
                <a:cs typeface="Times New Roman"/>
              </a:rPr>
              <a:t>α</a:t>
            </a:r>
            <a:r>
              <a:rPr dirty="0" baseline="13071" sz="1275" i="1">
                <a:latin typeface="Times New Roman"/>
                <a:cs typeface="Times New Roman"/>
              </a:rPr>
              <a:t>k</a:t>
            </a:r>
            <a:r>
              <a:rPr dirty="0" baseline="13071" sz="1275" i="1">
                <a:latin typeface="Times New Roman"/>
                <a:cs typeface="Times New Roman"/>
              </a:rPr>
              <a:t>  </a:t>
            </a:r>
            <a:r>
              <a:rPr dirty="0" baseline="13071" sz="1275" spc="-157" i="1">
                <a:latin typeface="Times New Roman"/>
                <a:cs typeface="Times New Roman"/>
              </a:rPr>
              <a:t> </a:t>
            </a:r>
            <a:r>
              <a:rPr dirty="0" baseline="21072" sz="2175" spc="7">
                <a:latin typeface="Symbol"/>
                <a:cs typeface="Symbol"/>
              </a:rPr>
              <a:t></a:t>
            </a:r>
            <a:r>
              <a:rPr dirty="0" baseline="21072" sz="2175" spc="-104">
                <a:latin typeface="Times New Roman"/>
                <a:cs typeface="Times New Roman"/>
              </a:rPr>
              <a:t> </a:t>
            </a:r>
            <a:r>
              <a:rPr dirty="0" baseline="21072" sz="2175" spc="-1027" i="1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ahoma"/>
                <a:cs typeface="Tahoma"/>
              </a:rPr>
              <a:t>Eac</a:t>
            </a:r>
            <a:r>
              <a:rPr dirty="0" sz="1000">
                <a:latin typeface="Tahoma"/>
                <a:cs typeface="Tahoma"/>
              </a:rPr>
              <a:t>h</a:t>
            </a:r>
            <a:r>
              <a:rPr dirty="0" baseline="21072" sz="2175" spc="-1095">
                <a:latin typeface="Symbol"/>
                <a:cs typeface="Symbol"/>
              </a:rPr>
              <a:t></a:t>
            </a:r>
            <a:r>
              <a:rPr dirty="0" sz="1000" spc="-10">
                <a:latin typeface="Tahoma"/>
                <a:cs typeface="Tahoma"/>
              </a:rPr>
              <a:t>d</a:t>
            </a:r>
            <a:r>
              <a:rPr dirty="0" sz="1000" spc="-375">
                <a:latin typeface="Tahoma"/>
                <a:cs typeface="Tahoma"/>
              </a:rPr>
              <a:t>o</a:t>
            </a:r>
            <a:r>
              <a:rPr dirty="0" baseline="21072" sz="2175" spc="-412" i="1">
                <a:latin typeface="Times New Roman"/>
                <a:cs typeface="Times New Roman"/>
              </a:rPr>
              <a:t>k</a:t>
            </a:r>
            <a:r>
              <a:rPr dirty="0" sz="1000">
                <a:latin typeface="Tahoma"/>
                <a:cs typeface="Tahoma"/>
              </a:rPr>
              <a:t>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produc</a:t>
            </a:r>
            <a:r>
              <a:rPr dirty="0" sz="1000">
                <a:latin typeface="Tahoma"/>
                <a:cs typeface="Tahoma"/>
              </a:rPr>
              <a:t>t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baseline="5050" sz="3300" spc="-2145">
                <a:latin typeface="Symbol"/>
                <a:cs typeface="Symbol"/>
              </a:rPr>
              <a:t>∑</a:t>
            </a:r>
            <a:r>
              <a:rPr dirty="0" sz="1000">
                <a:latin typeface="Tahoma"/>
                <a:cs typeface="Tahoma"/>
              </a:rPr>
              <a:t>now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baseline="21072" sz="2175" spc="-1147" i="1">
                <a:latin typeface="Times New Roman"/>
                <a:cs typeface="Times New Roman"/>
              </a:rPr>
              <a:t>α</a:t>
            </a:r>
            <a:r>
              <a:rPr dirty="0" sz="1000" spc="-5">
                <a:latin typeface="Tahoma"/>
                <a:cs typeface="Tahoma"/>
              </a:rPr>
              <a:t>o</a:t>
            </a:r>
            <a:r>
              <a:rPr dirty="0" sz="1000" spc="-50">
                <a:latin typeface="Tahoma"/>
                <a:cs typeface="Tahoma"/>
              </a:rPr>
              <a:t>n</a:t>
            </a:r>
            <a:r>
              <a:rPr dirty="0" baseline="13071" sz="1275" spc="-502" i="1">
                <a:latin typeface="Times New Roman"/>
                <a:cs typeface="Times New Roman"/>
              </a:rPr>
              <a:t>k</a:t>
            </a:r>
            <a:r>
              <a:rPr dirty="0" sz="1000" spc="-5">
                <a:latin typeface="Tahoma"/>
                <a:cs typeface="Tahoma"/>
              </a:rPr>
              <a:t>l</a:t>
            </a:r>
            <a:r>
              <a:rPr dirty="0" sz="1000">
                <a:latin typeface="Tahoma"/>
                <a:cs typeface="Tahoma"/>
              </a:rPr>
              <a:t>y</a:t>
            </a:r>
            <a:r>
              <a:rPr dirty="0" sz="1000" spc="-215">
                <a:latin typeface="Tahoma"/>
                <a:cs typeface="Tahoma"/>
              </a:rPr>
              <a:t> </a:t>
            </a:r>
            <a:r>
              <a:rPr dirty="0" baseline="21072" sz="2175" spc="-682" i="1">
                <a:latin typeface="Times New Roman"/>
                <a:cs typeface="Times New Roman"/>
              </a:rPr>
              <a:t>y</a:t>
            </a:r>
            <a:r>
              <a:rPr dirty="0" sz="1000" spc="-25">
                <a:latin typeface="Tahoma"/>
                <a:cs typeface="Tahoma"/>
              </a:rPr>
              <a:t>r</a:t>
            </a:r>
            <a:r>
              <a:rPr dirty="0" sz="1000" spc="-215">
                <a:latin typeface="Tahoma"/>
                <a:cs typeface="Tahoma"/>
              </a:rPr>
              <a:t>e</a:t>
            </a:r>
            <a:r>
              <a:rPr dirty="0" baseline="13071" sz="1275" spc="-315" i="1">
                <a:latin typeface="Times New Roman"/>
                <a:cs typeface="Times New Roman"/>
              </a:rPr>
              <a:t>k</a:t>
            </a:r>
            <a:r>
              <a:rPr dirty="0" sz="1000" spc="-25">
                <a:latin typeface="Tahoma"/>
                <a:cs typeface="Tahoma"/>
              </a:rPr>
              <a:t>q</a:t>
            </a:r>
            <a:r>
              <a:rPr dirty="0" sz="1000" spc="-85">
                <a:latin typeface="Tahoma"/>
                <a:cs typeface="Tahoma"/>
              </a:rPr>
              <a:t>u</a:t>
            </a:r>
            <a:r>
              <a:rPr dirty="0" baseline="21072" sz="2175" spc="-1139">
                <a:latin typeface="Symbol"/>
                <a:cs typeface="Symbol"/>
              </a:rPr>
              <a:t></a:t>
            </a:r>
            <a:r>
              <a:rPr dirty="0" sz="1000" spc="-25">
                <a:latin typeface="Tahoma"/>
                <a:cs typeface="Tahoma"/>
              </a:rPr>
              <a:t>ire</a:t>
            </a:r>
            <a:r>
              <a:rPr dirty="0" sz="1000" spc="-160">
                <a:latin typeface="Tahoma"/>
                <a:cs typeface="Tahoma"/>
              </a:rPr>
              <a:t>s</a:t>
            </a:r>
            <a:r>
              <a:rPr dirty="0" baseline="21072" sz="2175" spc="-22">
                <a:latin typeface="Times New Roman"/>
                <a:cs typeface="Times New Roman"/>
              </a:rPr>
              <a:t>0</a:t>
            </a:r>
            <a:endParaRPr baseline="21072" sz="2175">
              <a:latin typeface="Times New Roman"/>
              <a:cs typeface="Times New Roman"/>
            </a:endParaRPr>
          </a:p>
          <a:p>
            <a:pPr marL="690880">
              <a:lnSpc>
                <a:spcPts val="1115"/>
              </a:lnSpc>
            </a:pPr>
            <a:r>
              <a:rPr dirty="0" sz="1050" spc="-45" i="1">
                <a:latin typeface="Tahoma"/>
                <a:cs typeface="Tahoma"/>
              </a:rPr>
              <a:t>m </a:t>
            </a:r>
            <a:r>
              <a:rPr dirty="0" sz="1000" spc="-5">
                <a:latin typeface="Tahoma"/>
                <a:cs typeface="Tahoma"/>
              </a:rPr>
              <a:t>additions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m</a:t>
            </a:r>
            <a:r>
              <a:rPr dirty="0" baseline="22875" sz="1275" spc="-112" i="1">
                <a:latin typeface="Times New Roman"/>
                <a:cs typeface="Times New Roman"/>
              </a:rPr>
              <a:t>k</a:t>
            </a:r>
            <a:r>
              <a:rPr dirty="0" sz="1000" spc="-75">
                <a:latin typeface="Tahoma"/>
                <a:cs typeface="Tahoma"/>
              </a:rPr>
              <a:t>u</a:t>
            </a:r>
            <a:r>
              <a:rPr dirty="0" baseline="22875" sz="1275" spc="-112">
                <a:latin typeface="Symbol"/>
                <a:cs typeface="Symbol"/>
              </a:rPr>
              <a:t></a:t>
            </a:r>
            <a:r>
              <a:rPr dirty="0" sz="1000" spc="-75">
                <a:latin typeface="Tahoma"/>
                <a:cs typeface="Tahoma"/>
              </a:rPr>
              <a:t>lt</a:t>
            </a:r>
            <a:r>
              <a:rPr dirty="0" baseline="22875" sz="1275" spc="-112">
                <a:latin typeface="Times New Roman"/>
                <a:cs typeface="Times New Roman"/>
              </a:rPr>
              <a:t>1</a:t>
            </a:r>
            <a:r>
              <a:rPr dirty="0" sz="1000" spc="-75">
                <a:latin typeface="Tahoma"/>
                <a:cs typeface="Tahoma"/>
              </a:rPr>
              <a:t>iplications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93926" y="7061454"/>
            <a:ext cx="2303780" cy="1518285"/>
          </a:xfrm>
          <a:prstGeom prst="rect">
            <a:avLst/>
          </a:prstGeom>
          <a:ln w="6350">
            <a:solidFill>
              <a:srgbClr val="990199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20"/>
              </a:spcBef>
            </a:pPr>
            <a:r>
              <a:rPr dirty="0" sz="1200" spc="-5">
                <a:latin typeface="Tahoma"/>
                <a:cs typeface="Tahoma"/>
              </a:rPr>
              <a:t>Then define:</a:t>
            </a:r>
            <a:endParaRPr sz="1200">
              <a:latin typeface="Tahoma"/>
              <a:cs typeface="Tahoma"/>
            </a:endParaRPr>
          </a:p>
          <a:p>
            <a:pPr marL="90170">
              <a:lnSpc>
                <a:spcPct val="100000"/>
              </a:lnSpc>
              <a:spcBef>
                <a:spcPts val="550"/>
              </a:spcBef>
              <a:tabLst>
                <a:tab pos="695325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w </a:t>
            </a:r>
            <a:r>
              <a:rPr dirty="0" sz="1450" spc="12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	</a:t>
            </a:r>
            <a:r>
              <a:rPr dirty="0" baseline="-8838" sz="3300" spc="-15">
                <a:latin typeface="Symbol"/>
                <a:cs typeface="Symbol"/>
              </a:rPr>
              <a:t></a:t>
            </a:r>
            <a:r>
              <a:rPr dirty="0" baseline="-8838" sz="3300" spc="-1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5" b="1">
                <a:latin typeface="Times New Roman"/>
                <a:cs typeface="Times New Roman"/>
              </a:rPr>
              <a:t>Φ </a:t>
            </a:r>
            <a:r>
              <a:rPr dirty="0" sz="1450">
                <a:latin typeface="Times New Roman"/>
                <a:cs typeface="Times New Roman"/>
              </a:rPr>
              <a:t>(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r>
              <a:rPr dirty="0" baseline="-22875" sz="1275" spc="262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11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Times New Roman"/>
                <a:cs typeface="Times New Roman"/>
              </a:rPr>
              <a:t>s.t. </a:t>
            </a:r>
            <a:r>
              <a:rPr dirty="0" sz="850" i="1">
                <a:latin typeface="Times New Roman"/>
                <a:cs typeface="Times New Roman"/>
              </a:rPr>
              <a:t>α </a:t>
            </a:r>
            <a:r>
              <a:rPr dirty="0" baseline="-18518" sz="90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</a:t>
            </a:r>
            <a:r>
              <a:rPr dirty="0" sz="850" spc="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spcBef>
                <a:spcPts val="770"/>
              </a:spcBef>
            </a:pPr>
            <a:r>
              <a:rPr dirty="0" sz="1450" spc="5" i="1">
                <a:latin typeface="Times New Roman"/>
                <a:cs typeface="Times New Roman"/>
              </a:rPr>
              <a:t>b 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 </a:t>
            </a:r>
            <a:r>
              <a:rPr dirty="0" sz="1450">
                <a:latin typeface="Times New Roman"/>
                <a:cs typeface="Times New Roman"/>
              </a:rPr>
              <a:t>(1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 </a:t>
            </a:r>
            <a:r>
              <a:rPr dirty="0" sz="1450" spc="5" i="1">
                <a:latin typeface="Times New Roman"/>
                <a:cs typeface="Times New Roman"/>
              </a:rPr>
              <a:t>ε </a:t>
            </a:r>
            <a:r>
              <a:rPr dirty="0" baseline="-22875" sz="1275" i="1">
                <a:latin typeface="Times New Roman"/>
                <a:cs typeface="Times New Roman"/>
              </a:rPr>
              <a:t>K  </a:t>
            </a:r>
            <a:r>
              <a:rPr dirty="0" sz="1450">
                <a:latin typeface="Times New Roman"/>
                <a:cs typeface="Times New Roman"/>
              </a:rPr>
              <a:t>)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  </a:t>
            </a:r>
            <a:r>
              <a:rPr dirty="0" sz="1450" spc="30">
                <a:latin typeface="Times New Roman"/>
                <a:cs typeface="Times New Roman"/>
              </a:rPr>
              <a:t>.</a:t>
            </a:r>
            <a:r>
              <a:rPr dirty="0" sz="1450" spc="30" b="1">
                <a:latin typeface="Times New Roman"/>
                <a:cs typeface="Times New Roman"/>
              </a:rPr>
              <a:t>w</a:t>
            </a:r>
            <a:r>
              <a:rPr dirty="0" sz="1450" spc="125" b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455"/>
              </a:spcBef>
              <a:tabLst>
                <a:tab pos="751205" algn="l"/>
                <a:tab pos="1995170" algn="l"/>
              </a:tabLst>
            </a:pPr>
            <a:r>
              <a:rPr dirty="0" sz="1450" spc="5">
                <a:latin typeface="Times New Roman"/>
                <a:cs typeface="Times New Roman"/>
              </a:rPr>
              <a:t>where	</a:t>
            </a:r>
            <a:r>
              <a:rPr dirty="0" sz="1450" spc="5" i="1">
                <a:latin typeface="Times New Roman"/>
                <a:cs typeface="Times New Roman"/>
              </a:rPr>
              <a:t>K </a:t>
            </a:r>
            <a:r>
              <a:rPr dirty="0" sz="1450" spc="37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arg 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max	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-170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algn="r" marR="706755">
              <a:lnSpc>
                <a:spcPct val="100000"/>
              </a:lnSpc>
              <a:spcBef>
                <a:spcPts val="35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81855" y="5440679"/>
            <a:ext cx="1876425" cy="323215"/>
          </a:xfrm>
          <a:custGeom>
            <a:avLst/>
            <a:gdLst/>
            <a:ahLst/>
            <a:cxnLst/>
            <a:rect l="l" t="t" r="r" b="b"/>
            <a:pathLst>
              <a:path w="1876425" h="323214">
                <a:moveTo>
                  <a:pt x="1876044" y="0"/>
                </a:moveTo>
                <a:lnTo>
                  <a:pt x="352044" y="0"/>
                </a:lnTo>
                <a:lnTo>
                  <a:pt x="352044" y="177546"/>
                </a:lnTo>
                <a:lnTo>
                  <a:pt x="0" y="323088"/>
                </a:lnTo>
                <a:lnTo>
                  <a:pt x="352044" y="253746"/>
                </a:lnTo>
                <a:lnTo>
                  <a:pt x="1876044" y="253746"/>
                </a:lnTo>
                <a:lnTo>
                  <a:pt x="1876044" y="0"/>
                </a:lnTo>
                <a:close/>
              </a:path>
              <a:path w="1876425" h="323214">
                <a:moveTo>
                  <a:pt x="1876044" y="253746"/>
                </a:moveTo>
                <a:lnTo>
                  <a:pt x="352044" y="253746"/>
                </a:lnTo>
                <a:lnTo>
                  <a:pt x="352044" y="304800"/>
                </a:lnTo>
                <a:lnTo>
                  <a:pt x="1876044" y="304800"/>
                </a:lnTo>
                <a:lnTo>
                  <a:pt x="1876044" y="25374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81855" y="5440679"/>
            <a:ext cx="1876425" cy="323215"/>
          </a:xfrm>
          <a:custGeom>
            <a:avLst/>
            <a:gdLst/>
            <a:ahLst/>
            <a:cxnLst/>
            <a:rect l="l" t="t" r="r" b="b"/>
            <a:pathLst>
              <a:path w="1876425" h="323214">
                <a:moveTo>
                  <a:pt x="352044" y="0"/>
                </a:moveTo>
                <a:lnTo>
                  <a:pt x="352044" y="177546"/>
                </a:lnTo>
                <a:lnTo>
                  <a:pt x="0" y="323088"/>
                </a:lnTo>
                <a:lnTo>
                  <a:pt x="352044" y="253746"/>
                </a:lnTo>
                <a:lnTo>
                  <a:pt x="352044" y="304800"/>
                </a:lnTo>
                <a:lnTo>
                  <a:pt x="1876044" y="304800"/>
                </a:lnTo>
                <a:lnTo>
                  <a:pt x="1876044" y="0"/>
                </a:lnTo>
                <a:lnTo>
                  <a:pt x="605790" y="0"/>
                </a:lnTo>
                <a:lnTo>
                  <a:pt x="352044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583429" y="5453125"/>
            <a:ext cx="14198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Tahoma"/>
                <a:cs typeface="Tahoma"/>
              </a:rPr>
              <a:t>Warning: up until Rong Zhang spotted my error</a:t>
            </a:r>
            <a:r>
              <a:rPr dirty="0" sz="500" spc="7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in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83429" y="5529324"/>
            <a:ext cx="14097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Tahoma"/>
                <a:cs typeface="Tahoma"/>
              </a:rPr>
              <a:t>Oct 2003, this equation had been wrong in</a:t>
            </a:r>
            <a:r>
              <a:rPr dirty="0" sz="500" spc="60">
                <a:latin typeface="Tahoma"/>
                <a:cs typeface="Tahoma"/>
              </a:rPr>
              <a:t> </a:t>
            </a:r>
            <a:r>
              <a:rPr dirty="0" sz="500" spc="-5">
                <a:latin typeface="Tahoma"/>
                <a:cs typeface="Tahoma"/>
              </a:rPr>
              <a:t>earlier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83429" y="5605523"/>
            <a:ext cx="12700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5">
                <a:latin typeface="Tahoma"/>
                <a:cs typeface="Tahoma"/>
              </a:rPr>
              <a:t>versions of the notes. This version is</a:t>
            </a:r>
            <a:r>
              <a:rPr dirty="0" sz="500" spc="100">
                <a:latin typeface="Tahoma"/>
                <a:cs typeface="Tahoma"/>
              </a:rPr>
              <a:t> </a:t>
            </a:r>
            <a:r>
              <a:rPr dirty="0" sz="500" spc="-5">
                <a:latin typeface="Tahoma"/>
                <a:cs typeface="Tahoma"/>
              </a:rPr>
              <a:t>correct.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45920" y="5945378"/>
            <a:ext cx="5289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M</a:t>
            </a:r>
            <a:r>
              <a:rPr dirty="0" sz="1000" spc="-5">
                <a:latin typeface="Tahoma"/>
                <a:cs typeface="Tahoma"/>
              </a:rPr>
              <a:t>a</a:t>
            </a:r>
            <a:r>
              <a:rPr dirty="0" sz="1000">
                <a:latin typeface="Tahoma"/>
                <a:cs typeface="Tahoma"/>
              </a:rPr>
              <a:t>ximize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88920" y="6030467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932176" y="5767010"/>
            <a:ext cx="420370" cy="421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ts val="745"/>
              </a:lnSpc>
              <a:spcBef>
                <a:spcPts val="100"/>
              </a:spcBef>
              <a:tabLst>
                <a:tab pos="287655" algn="l"/>
              </a:tabLst>
            </a:pPr>
            <a:r>
              <a:rPr dirty="0" sz="850" i="1">
                <a:latin typeface="Times New Roman"/>
                <a:cs typeface="Times New Roman"/>
              </a:rPr>
              <a:t>R	R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2365"/>
              </a:lnSpc>
            </a:pPr>
            <a:r>
              <a:rPr dirty="0" sz="2200" spc="170">
                <a:latin typeface="Symbol"/>
                <a:cs typeface="Symbol"/>
              </a:rPr>
              <a:t>∑</a:t>
            </a:r>
            <a:r>
              <a:rPr dirty="0" sz="2200" spc="-1050">
                <a:latin typeface="Symbol"/>
                <a:cs typeface="Symbol"/>
              </a:rPr>
              <a:t>∑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23520" y="5767021"/>
            <a:ext cx="198755" cy="421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ts val="745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2365"/>
              </a:lnSpc>
            </a:pPr>
            <a:r>
              <a:rPr dirty="0" sz="2200" spc="-1055">
                <a:latin typeface="Symbol"/>
                <a:cs typeface="Symbol"/>
              </a:rPr>
              <a:t>∑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49507" y="5883655"/>
            <a:ext cx="2832735" cy="548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10"/>
              </a:spcBef>
            </a:pPr>
            <a:r>
              <a:rPr dirty="0" baseline="1915" sz="2175" spc="15" i="1">
                <a:latin typeface="Times New Roman"/>
                <a:cs typeface="Times New Roman"/>
              </a:rPr>
              <a:t>α</a:t>
            </a:r>
            <a:r>
              <a:rPr dirty="0" baseline="-19607" sz="1275" spc="15" i="1">
                <a:latin typeface="Times New Roman"/>
                <a:cs typeface="Times New Roman"/>
              </a:rPr>
              <a:t>k </a:t>
            </a:r>
            <a:r>
              <a:rPr dirty="0" baseline="1915" sz="2175" i="1">
                <a:latin typeface="Times New Roman"/>
                <a:cs typeface="Times New Roman"/>
              </a:rPr>
              <a:t>α</a:t>
            </a:r>
            <a:r>
              <a:rPr dirty="0" baseline="-19607" sz="1275" i="1">
                <a:latin typeface="Times New Roman"/>
                <a:cs typeface="Times New Roman"/>
              </a:rPr>
              <a:t>l </a:t>
            </a:r>
            <a:r>
              <a:rPr dirty="0" baseline="1915" sz="2175" spc="-15" i="1">
                <a:latin typeface="Times New Roman"/>
                <a:cs typeface="Times New Roman"/>
              </a:rPr>
              <a:t>Q</a:t>
            </a:r>
            <a:r>
              <a:rPr dirty="0" baseline="-19607" sz="1275" spc="-15" i="1">
                <a:latin typeface="Times New Roman"/>
                <a:cs typeface="Times New Roman"/>
              </a:rPr>
              <a:t>kl </a:t>
            </a:r>
            <a:r>
              <a:rPr dirty="0" baseline="6172" sz="1350" spc="-7">
                <a:latin typeface="Tahoma"/>
                <a:cs typeface="Tahoma"/>
              </a:rPr>
              <a:t>where </a:t>
            </a:r>
            <a:r>
              <a:rPr dirty="0" sz="1450" spc="-10" i="1">
                <a:latin typeface="Times New Roman"/>
                <a:cs typeface="Times New Roman"/>
              </a:rPr>
              <a:t>Q</a:t>
            </a:r>
            <a:r>
              <a:rPr dirty="0" baseline="-22875" sz="1275" spc="-15" i="1">
                <a:latin typeface="Times New Roman"/>
                <a:cs typeface="Times New Roman"/>
              </a:rPr>
              <a:t>kl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y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i="1">
                <a:latin typeface="Times New Roman"/>
                <a:cs typeface="Times New Roman"/>
              </a:rPr>
              <a:t>y</a:t>
            </a:r>
            <a:r>
              <a:rPr dirty="0" baseline="-22875" sz="1275" i="1">
                <a:latin typeface="Times New Roman"/>
                <a:cs typeface="Times New Roman"/>
              </a:rPr>
              <a:t>l 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Φ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x</a:t>
            </a:r>
            <a:r>
              <a:rPr dirty="0" baseline="-22875" sz="1275" spc="37" i="1">
                <a:latin typeface="Times New Roman"/>
                <a:cs typeface="Times New Roman"/>
              </a:rPr>
              <a:t>k </a:t>
            </a:r>
            <a:r>
              <a:rPr dirty="0" sz="1450" spc="5">
                <a:latin typeface="Times New Roman"/>
                <a:cs typeface="Times New Roman"/>
              </a:rPr>
              <a:t>).</a:t>
            </a:r>
            <a:r>
              <a:rPr dirty="0" sz="1450" spc="5" b="1">
                <a:latin typeface="Times New Roman"/>
                <a:cs typeface="Times New Roman"/>
              </a:rPr>
              <a:t>Φ</a:t>
            </a:r>
            <a:r>
              <a:rPr dirty="0" sz="1450" spc="5">
                <a:latin typeface="Times New Roman"/>
                <a:cs typeface="Times New Roman"/>
              </a:rPr>
              <a:t>(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r>
              <a:rPr dirty="0" baseline="-22875" sz="1275" spc="7" i="1">
                <a:latin typeface="Times New Roman"/>
                <a:cs typeface="Times New Roman"/>
              </a:rPr>
              <a:t>l</a:t>
            </a:r>
            <a:r>
              <a:rPr dirty="0" baseline="-22875" sz="1275" spc="-112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))</a:t>
            </a:r>
            <a:endParaRPr sz="1450">
              <a:latin typeface="Times New Roman"/>
              <a:cs typeface="Times New Roman"/>
            </a:endParaRPr>
          </a:p>
          <a:p>
            <a:pPr algn="ctr" marL="41910">
              <a:lnSpc>
                <a:spcPct val="100000"/>
              </a:lnSpc>
              <a:spcBef>
                <a:spcPts val="1160"/>
              </a:spcBef>
            </a:pPr>
            <a:r>
              <a:rPr dirty="0" sz="1000" spc="-5">
                <a:latin typeface="Tahoma"/>
                <a:cs typeface="Tahoma"/>
              </a:rPr>
              <a:t>We must do </a:t>
            </a:r>
            <a:r>
              <a:rPr dirty="0" sz="1000">
                <a:latin typeface="Tahoma"/>
                <a:cs typeface="Tahoma"/>
              </a:rPr>
              <a:t>R</a:t>
            </a:r>
            <a:r>
              <a:rPr dirty="0" baseline="25641" sz="975">
                <a:latin typeface="Tahoma"/>
                <a:cs typeface="Tahoma"/>
              </a:rPr>
              <a:t>2</a:t>
            </a:r>
            <a:r>
              <a:rPr dirty="0" sz="1000">
                <a:latin typeface="Tahoma"/>
                <a:cs typeface="Tahoma"/>
              </a:rPr>
              <a:t>/2 dot </a:t>
            </a:r>
            <a:r>
              <a:rPr dirty="0" sz="1000" spc="-5">
                <a:latin typeface="Tahoma"/>
                <a:cs typeface="Tahoma"/>
              </a:rPr>
              <a:t>products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50465" y="6133537"/>
            <a:ext cx="39306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r>
              <a:rPr dirty="0" sz="850" spc="-45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l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42572" y="6133548"/>
            <a:ext cx="1828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150" i="1">
                <a:latin typeface="Times New Roman"/>
                <a:cs typeface="Times New Roman"/>
              </a:rPr>
              <a:t>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18344" y="5878652"/>
            <a:ext cx="514984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450" spc="15" i="1">
                <a:latin typeface="Times New Roman"/>
                <a:cs typeface="Times New Roman"/>
              </a:rPr>
              <a:t>α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-50">
                <a:latin typeface="Times New Roman"/>
                <a:cs typeface="Times New Roman"/>
              </a:rPr>
              <a:t> </a:t>
            </a:r>
            <a:r>
              <a:rPr dirty="0" baseline="-44061" sz="2175" spc="7">
                <a:latin typeface="Times New Roman"/>
                <a:cs typeface="Times New Roman"/>
              </a:rPr>
              <a:t>2</a:t>
            </a:r>
            <a:endParaRPr baseline="-44061" sz="2175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98830" y="5761312"/>
            <a:ext cx="10604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15487" y="1224914"/>
          <a:ext cx="454850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75"/>
                <a:gridCol w="762000"/>
                <a:gridCol w="609600"/>
                <a:gridCol w="838200"/>
                <a:gridCol w="609600"/>
                <a:gridCol w="571500"/>
                <a:gridCol w="472439"/>
              </a:tblGrid>
              <a:tr h="692657">
                <a:tc gridSpan="7">
                  <a:txBody>
                    <a:bodyPr/>
                    <a:lstStyle/>
                    <a:p>
                      <a:pPr algn="ctr" marR="679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Higher </a:t>
                      </a:r>
                      <a:r>
                        <a:rPr dirty="0" sz="2200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Order</a:t>
                      </a:r>
                      <a:r>
                        <a:rPr dirty="0" sz="2200" spc="-1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Polynomials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06957">
                <a:tc>
                  <a:txBody>
                    <a:bodyPr/>
                    <a:lstStyle/>
                    <a:p>
                      <a:pPr marL="60960" marR="2216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Poly- 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nomial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20">
                          <a:latin typeface="Symbol"/>
                          <a:cs typeface="Symbol"/>
                        </a:rPr>
                        <a:t></a:t>
                      </a:r>
                      <a:r>
                        <a:rPr dirty="0" sz="950" spc="-20" i="1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950" spc="-20" b="1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-20" i="1">
                          <a:latin typeface="Tahoma"/>
                          <a:cs typeface="Tahoma"/>
                        </a:rPr>
                        <a:t>)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89535">
                        <a:lnSpc>
                          <a:spcPts val="1200"/>
                        </a:lnSpc>
                        <a:spcBef>
                          <a:spcPts val="21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Cost to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build </a:t>
                      </a:r>
                      <a:r>
                        <a:rPr dirty="0" sz="1050" spc="-15" i="1">
                          <a:latin typeface="Tahoma"/>
                          <a:cs typeface="Tahoma"/>
                        </a:rPr>
                        <a:t>Q</a:t>
                      </a:r>
                      <a:r>
                        <a:rPr dirty="0" baseline="-21367" sz="975" spc="-22" i="1">
                          <a:latin typeface="Tahoma"/>
                          <a:cs typeface="Tahoma"/>
                        </a:rPr>
                        <a:t>kl 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matrix 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tradition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ally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1822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Cost if</a:t>
                      </a:r>
                      <a:r>
                        <a:rPr dirty="0" sz="10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100  inputs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20">
                          <a:latin typeface="Symbol"/>
                          <a:cs typeface="Symbol"/>
                        </a:rPr>
                        <a:t></a:t>
                      </a:r>
                      <a:r>
                        <a:rPr dirty="0" sz="950" spc="-20" i="1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950" spc="-20" b="1" i="1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950" spc="-20" i="1">
                          <a:latin typeface="Tahoma"/>
                          <a:cs typeface="Tahoma"/>
                        </a:rPr>
                        <a:t>).</a:t>
                      </a:r>
                      <a:r>
                        <a:rPr dirty="0" sz="1200" spc="-20">
                          <a:latin typeface="Symbol"/>
                          <a:cs typeface="Symbol"/>
                        </a:rPr>
                        <a:t></a:t>
                      </a:r>
                      <a:r>
                        <a:rPr dirty="0" sz="950" spc="-20" i="1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950" spc="-20" b="1" i="1"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950" spc="-20" i="1">
                          <a:latin typeface="Tahoma"/>
                          <a:cs typeface="Tahoma"/>
                        </a:rPr>
                        <a:t>)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59055">
                        <a:lnSpc>
                          <a:spcPts val="1200"/>
                        </a:lnSpc>
                        <a:spcBef>
                          <a:spcPts val="21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Cost to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build</a:t>
                      </a:r>
                      <a:r>
                        <a:rPr dirty="0" sz="1000" spc="-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15" i="1">
                          <a:latin typeface="Tahoma"/>
                          <a:cs typeface="Tahoma"/>
                        </a:rPr>
                        <a:t>Q</a:t>
                      </a:r>
                      <a:r>
                        <a:rPr dirty="0" baseline="-21367" sz="975" spc="-22" i="1">
                          <a:latin typeface="Tahoma"/>
                          <a:cs typeface="Tahoma"/>
                        </a:rPr>
                        <a:t>kl 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matrix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sneakily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6476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Cost</a:t>
                      </a:r>
                      <a:r>
                        <a:rPr dirty="0" sz="10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if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100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inputs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Quadratic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57785">
                        <a:lnSpc>
                          <a:spcPts val="1200"/>
                        </a:lnSpc>
                        <a:spcBef>
                          <a:spcPts val="21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All </a:t>
                      </a:r>
                      <a:r>
                        <a:rPr dirty="0" sz="1050" spc="-30" i="1">
                          <a:latin typeface="Tahoma"/>
                          <a:cs typeface="Tahoma"/>
                        </a:rPr>
                        <a:t>m</a:t>
                      </a:r>
                      <a:r>
                        <a:rPr dirty="0" baseline="25641" sz="975" spc="-44" i="1"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1050" spc="-30" i="1">
                          <a:latin typeface="Tahoma"/>
                          <a:cs typeface="Tahoma"/>
                        </a:rPr>
                        <a:t>/2 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terms up</a:t>
                      </a:r>
                      <a:r>
                        <a:rPr dirty="0" sz="10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to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degree</a:t>
                      </a:r>
                      <a:r>
                        <a:rPr dirty="0" sz="1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41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2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baseline="25641" sz="975" spc="-37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 </a:t>
                      </a:r>
                      <a:r>
                        <a:rPr dirty="0" sz="1050" spc="-2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5641" sz="975" spc="-3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 </a:t>
                      </a:r>
                      <a:r>
                        <a:rPr dirty="0" sz="1050" spc="-2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/4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2,500</a:t>
                      </a:r>
                      <a:r>
                        <a:rPr dirty="0" sz="1000" spc="-1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2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5641" sz="975" spc="-3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baseline="25641" sz="975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25" i="1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050" spc="-25" b="1" i="1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50" spc="-25" i="1">
                          <a:latin typeface="Tahoma"/>
                          <a:cs typeface="Tahoma"/>
                        </a:rPr>
                        <a:t>.</a:t>
                      </a:r>
                      <a:r>
                        <a:rPr dirty="0" sz="1050" spc="-25" b="1" i="1"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050" spc="-25" i="1">
                          <a:latin typeface="Tahoma"/>
                          <a:cs typeface="Tahoma"/>
                        </a:rPr>
                        <a:t>+1)</a:t>
                      </a:r>
                      <a:r>
                        <a:rPr dirty="0" baseline="25641" sz="975" spc="-37" i="1">
                          <a:latin typeface="Tahoma"/>
                          <a:cs typeface="Tahoma"/>
                        </a:rPr>
                        <a:t>2</a:t>
                      </a:r>
                      <a:endParaRPr baseline="25641" sz="975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4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m </a:t>
                      </a:r>
                      <a:r>
                        <a:rPr dirty="0" sz="1050" spc="-2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5641" sz="975" spc="-3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 </a:t>
                      </a:r>
                      <a:r>
                        <a:rPr dirty="0" sz="1050" spc="-2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dirty="0" sz="1050" spc="-12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3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50</a:t>
                      </a:r>
                      <a:r>
                        <a:rPr dirty="0" sz="1000" spc="-3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2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5641" sz="975" spc="-3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baseline="25641" sz="975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50749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Cubic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57785">
                        <a:lnSpc>
                          <a:spcPts val="1200"/>
                        </a:lnSpc>
                        <a:spcBef>
                          <a:spcPts val="21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All </a:t>
                      </a:r>
                      <a:r>
                        <a:rPr dirty="0" sz="1050" spc="-30" i="1">
                          <a:latin typeface="Tahoma"/>
                          <a:cs typeface="Tahoma"/>
                        </a:rPr>
                        <a:t>m</a:t>
                      </a:r>
                      <a:r>
                        <a:rPr dirty="0" baseline="25641" sz="975" spc="-44" i="1">
                          <a:latin typeface="Tahoma"/>
                          <a:cs typeface="Tahoma"/>
                        </a:rPr>
                        <a:t>3</a:t>
                      </a:r>
                      <a:r>
                        <a:rPr dirty="0" sz="1050" spc="-30" i="1">
                          <a:latin typeface="Tahoma"/>
                          <a:cs typeface="Tahoma"/>
                        </a:rPr>
                        <a:t>/6 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terms up</a:t>
                      </a:r>
                      <a:r>
                        <a:rPr dirty="0" sz="10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to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degree</a:t>
                      </a:r>
                      <a:r>
                        <a:rPr dirty="0" sz="1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2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baseline="25641" sz="975" spc="-37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050" spc="-2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5641" sz="975" spc="-3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 </a:t>
                      </a:r>
                      <a:r>
                        <a:rPr dirty="0" sz="1050" spc="-3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/12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83,000</a:t>
                      </a:r>
                      <a:r>
                        <a:rPr dirty="0" sz="1000" spc="-2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2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5641" sz="975" spc="-3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baseline="25641" sz="975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25" i="1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050" spc="-25" b="1" i="1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50" spc="-25" i="1">
                          <a:latin typeface="Tahoma"/>
                          <a:cs typeface="Tahoma"/>
                        </a:rPr>
                        <a:t>.</a:t>
                      </a:r>
                      <a:r>
                        <a:rPr dirty="0" sz="1050" spc="-25" b="1" i="1"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050" spc="-25" i="1">
                          <a:latin typeface="Tahoma"/>
                          <a:cs typeface="Tahoma"/>
                        </a:rPr>
                        <a:t>+1)</a:t>
                      </a:r>
                      <a:r>
                        <a:rPr dirty="0" baseline="25641" sz="975" spc="-37" i="1">
                          <a:latin typeface="Tahoma"/>
                          <a:cs typeface="Tahoma"/>
                        </a:rPr>
                        <a:t>3</a:t>
                      </a:r>
                      <a:endParaRPr baseline="25641" sz="975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4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m </a:t>
                      </a:r>
                      <a:r>
                        <a:rPr dirty="0" sz="1050" spc="-2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5641" sz="975" spc="-3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 </a:t>
                      </a:r>
                      <a:r>
                        <a:rPr dirty="0" sz="1050" spc="-2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dirty="0" sz="1050" spc="-12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3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50</a:t>
                      </a:r>
                      <a:r>
                        <a:rPr dirty="0" sz="1000" spc="-3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2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5641" sz="975" spc="-3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baseline="25641" sz="975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50825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Quartic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57785">
                        <a:lnSpc>
                          <a:spcPts val="1200"/>
                        </a:lnSpc>
                        <a:spcBef>
                          <a:spcPts val="220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All </a:t>
                      </a:r>
                      <a:r>
                        <a:rPr dirty="0" sz="1050" spc="-30" i="1">
                          <a:latin typeface="Tahoma"/>
                          <a:cs typeface="Tahoma"/>
                        </a:rPr>
                        <a:t>m</a:t>
                      </a:r>
                      <a:r>
                        <a:rPr dirty="0" baseline="25641" sz="975" spc="-44" i="1">
                          <a:latin typeface="Tahoma"/>
                          <a:cs typeface="Tahoma"/>
                        </a:rPr>
                        <a:t>4</a:t>
                      </a:r>
                      <a:r>
                        <a:rPr dirty="0" sz="1050" spc="-30" i="1">
                          <a:latin typeface="Tahoma"/>
                          <a:cs typeface="Tahoma"/>
                        </a:rPr>
                        <a:t>/24 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terms up</a:t>
                      </a:r>
                      <a:r>
                        <a:rPr dirty="0" sz="10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to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degree</a:t>
                      </a:r>
                      <a:r>
                        <a:rPr dirty="0" sz="1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794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50" spc="-2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baseline="25641" sz="975" spc="-37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4 </a:t>
                      </a:r>
                      <a:r>
                        <a:rPr dirty="0" sz="1050" spc="-2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5641" sz="975" spc="-3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 </a:t>
                      </a:r>
                      <a:r>
                        <a:rPr dirty="0" sz="1050" spc="-3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/48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1,960,000</a:t>
                      </a:r>
                      <a:r>
                        <a:rPr dirty="0" sz="1000" spc="-4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2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5641" sz="975" spc="-3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baseline="25641" sz="975">
                        <a:latin typeface="Tahoma"/>
                        <a:cs typeface="Tahoma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50" spc="-25" i="1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050" spc="-25" b="1" i="1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50" spc="-25" i="1">
                          <a:latin typeface="Tahoma"/>
                          <a:cs typeface="Tahoma"/>
                        </a:rPr>
                        <a:t>.</a:t>
                      </a:r>
                      <a:r>
                        <a:rPr dirty="0" sz="1050" spc="-25" b="1" i="1"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050" spc="-25" i="1">
                          <a:latin typeface="Tahoma"/>
                          <a:cs typeface="Tahoma"/>
                        </a:rPr>
                        <a:t>+1)</a:t>
                      </a:r>
                      <a:r>
                        <a:rPr dirty="0" baseline="25641" sz="975" spc="-37" i="1">
                          <a:latin typeface="Tahoma"/>
                          <a:cs typeface="Tahoma"/>
                        </a:rPr>
                        <a:t>4</a:t>
                      </a:r>
                      <a:endParaRPr baseline="25641" sz="975">
                        <a:latin typeface="Tahoma"/>
                        <a:cs typeface="Tahoma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50" spc="-4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m </a:t>
                      </a:r>
                      <a:r>
                        <a:rPr dirty="0" sz="1050" spc="-2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5641" sz="975" spc="-3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 </a:t>
                      </a:r>
                      <a:r>
                        <a:rPr dirty="0" sz="1050" spc="-2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dirty="0" sz="1050" spc="-12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3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50</a:t>
                      </a:r>
                      <a:r>
                        <a:rPr dirty="0" sz="1000" spc="-3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2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5641" sz="975" spc="-30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baseline="25641" sz="975">
                        <a:latin typeface="Tahoma"/>
                        <a:cs typeface="Tahoma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39243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2001, 2003, Andrew W. Moore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Support Vector Machines: Slide</a:t>
                      </a:r>
                      <a:r>
                        <a:rPr dirty="0" sz="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53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5311" y="5441695"/>
            <a:ext cx="34778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QP with </a:t>
            </a:r>
            <a:r>
              <a:rPr dirty="0" sz="2000" spc="-10">
                <a:solidFill>
                  <a:srgbClr val="FF0000"/>
                </a:solidFill>
                <a:latin typeface="Tahoma"/>
                <a:cs typeface="Tahoma"/>
              </a:rPr>
              <a:t>Quintic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basis</a:t>
            </a:r>
            <a:r>
              <a:rPr dirty="0" sz="2000" spc="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7502" y="5848358"/>
            <a:ext cx="136207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13409" sz="2175" spc="52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 </a:t>
            </a:r>
            <a:r>
              <a:rPr dirty="0" sz="850" spc="40" i="1">
                <a:latin typeface="Times New Roman"/>
                <a:cs typeface="Times New Roman"/>
              </a:rPr>
              <a:t> </a:t>
            </a:r>
            <a:r>
              <a:rPr dirty="0" baseline="13409" sz="2175" spc="7">
                <a:latin typeface="Symbol"/>
                <a:cs typeface="Symbol"/>
              </a:rPr>
              <a:t></a:t>
            </a:r>
            <a:r>
              <a:rPr dirty="0" baseline="13409" sz="2175" spc="-157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Symbol"/>
                <a:cs typeface="Symbol"/>
              </a:rPr>
              <a:t></a:t>
            </a:r>
            <a:r>
              <a:rPr dirty="0" sz="2200" spc="165">
                <a:latin typeface="Symbol"/>
                <a:cs typeface="Symbol"/>
              </a:rPr>
              <a:t></a:t>
            </a:r>
            <a:r>
              <a:rPr dirty="0" baseline="13409" sz="2175" spc="37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90" i="1">
                <a:latin typeface="Times New Roman"/>
                <a:cs typeface="Times New Roman"/>
              </a:rPr>
              <a:t> </a:t>
            </a:r>
            <a:r>
              <a:rPr dirty="0" baseline="13409" sz="2175" spc="7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l</a:t>
            </a:r>
            <a:r>
              <a:rPr dirty="0" sz="850" spc="-135" i="1">
                <a:latin typeface="Times New Roman"/>
                <a:cs typeface="Times New Roman"/>
              </a:rPr>
              <a:t> </a:t>
            </a:r>
            <a:r>
              <a:rPr dirty="0" baseline="13409" sz="2175" spc="-30" i="1">
                <a:latin typeface="Times New Roman"/>
                <a:cs typeface="Times New Roman"/>
              </a:rPr>
              <a:t>Q</a:t>
            </a:r>
            <a:r>
              <a:rPr dirty="0" sz="850" i="1">
                <a:latin typeface="Times New Roman"/>
                <a:cs typeface="Times New Roman"/>
              </a:rPr>
              <a:t>kl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6520" y="5883655"/>
            <a:ext cx="227520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6172" sz="1350" spc="-7">
                <a:latin typeface="Tahoma"/>
                <a:cs typeface="Tahoma"/>
              </a:rPr>
              <a:t>where </a:t>
            </a:r>
            <a:r>
              <a:rPr dirty="0" sz="1450" spc="-10" i="1">
                <a:latin typeface="Times New Roman"/>
                <a:cs typeface="Times New Roman"/>
              </a:rPr>
              <a:t>Q</a:t>
            </a:r>
            <a:r>
              <a:rPr dirty="0" baseline="-22875" sz="1275" spc="-15" i="1">
                <a:latin typeface="Times New Roman"/>
                <a:cs typeface="Times New Roman"/>
              </a:rPr>
              <a:t>kl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y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i="1">
                <a:latin typeface="Times New Roman"/>
                <a:cs typeface="Times New Roman"/>
              </a:rPr>
              <a:t>y</a:t>
            </a:r>
            <a:r>
              <a:rPr dirty="0" baseline="-22875" sz="1275" i="1">
                <a:latin typeface="Times New Roman"/>
                <a:cs typeface="Times New Roman"/>
              </a:rPr>
              <a:t>l 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Φ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x</a:t>
            </a:r>
            <a:r>
              <a:rPr dirty="0" baseline="-22875" sz="1275" spc="37" i="1">
                <a:latin typeface="Times New Roman"/>
                <a:cs typeface="Times New Roman"/>
              </a:rPr>
              <a:t>k </a:t>
            </a:r>
            <a:r>
              <a:rPr dirty="0" sz="1450" spc="5">
                <a:latin typeface="Times New Roman"/>
                <a:cs typeface="Times New Roman"/>
              </a:rPr>
              <a:t>).</a:t>
            </a:r>
            <a:r>
              <a:rPr dirty="0" sz="1450" spc="5" b="1">
                <a:latin typeface="Times New Roman"/>
                <a:cs typeface="Times New Roman"/>
              </a:rPr>
              <a:t>Φ</a:t>
            </a:r>
            <a:r>
              <a:rPr dirty="0" sz="1450" spc="5">
                <a:latin typeface="Times New Roman"/>
                <a:cs typeface="Times New Roman"/>
              </a:rPr>
              <a:t>(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r>
              <a:rPr dirty="0" baseline="-22875" sz="1275" spc="7" i="1">
                <a:latin typeface="Times New Roman"/>
                <a:cs typeface="Times New Roman"/>
              </a:rPr>
              <a:t>l</a:t>
            </a:r>
            <a:r>
              <a:rPr dirty="0" baseline="-22875" sz="1275" spc="-135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4154" y="6666228"/>
            <a:ext cx="796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constraints: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8142" y="6504684"/>
            <a:ext cx="121094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959485" algn="l"/>
              </a:tabLst>
            </a:pPr>
            <a:r>
              <a:rPr dirty="0" sz="1450" spc="5">
                <a:latin typeface="Times New Roman"/>
                <a:cs typeface="Times New Roman"/>
              </a:rPr>
              <a:t>0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α</a:t>
            </a:r>
            <a:r>
              <a:rPr dirty="0" baseline="-22875" sz="1275" spc="22" i="1">
                <a:latin typeface="Times New Roman"/>
                <a:cs typeface="Times New Roman"/>
              </a:rPr>
              <a:t>k</a:t>
            </a:r>
            <a:r>
              <a:rPr dirty="0" baseline="-22875" sz="1275" spc="30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C	</a:t>
            </a:r>
            <a:r>
              <a:rPr dirty="0" sz="1450" spc="-5">
                <a:latin typeface="Symbol"/>
                <a:cs typeface="Symbol"/>
              </a:rPr>
              <a:t></a:t>
            </a:r>
            <a:r>
              <a:rPr dirty="0" sz="1450" spc="-5" i="1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8300" y="5783579"/>
            <a:ext cx="4495800" cy="528320"/>
          </a:xfrm>
          <a:custGeom>
            <a:avLst/>
            <a:gdLst/>
            <a:ahLst/>
            <a:cxnLst/>
            <a:rect l="l" t="t" r="r" b="b"/>
            <a:pathLst>
              <a:path w="4495800" h="528320">
                <a:moveTo>
                  <a:pt x="4495800" y="0"/>
                </a:moveTo>
                <a:lnTo>
                  <a:pt x="0" y="0"/>
                </a:lnTo>
                <a:lnTo>
                  <a:pt x="0" y="528065"/>
                </a:lnTo>
                <a:lnTo>
                  <a:pt x="4495800" y="528065"/>
                </a:lnTo>
                <a:lnTo>
                  <a:pt x="4495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93926" y="7061454"/>
            <a:ext cx="2303780" cy="1518285"/>
          </a:xfrm>
          <a:prstGeom prst="rect">
            <a:avLst/>
          </a:prstGeom>
          <a:ln w="6350">
            <a:solidFill>
              <a:srgbClr val="990199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20"/>
              </a:spcBef>
            </a:pPr>
            <a:r>
              <a:rPr dirty="0" sz="1200" spc="-5">
                <a:latin typeface="Tahoma"/>
                <a:cs typeface="Tahoma"/>
              </a:rPr>
              <a:t>Then define:</a:t>
            </a:r>
            <a:endParaRPr sz="1200">
              <a:latin typeface="Tahoma"/>
              <a:cs typeface="Tahoma"/>
            </a:endParaRPr>
          </a:p>
          <a:p>
            <a:pPr marL="90170">
              <a:lnSpc>
                <a:spcPct val="100000"/>
              </a:lnSpc>
              <a:spcBef>
                <a:spcPts val="550"/>
              </a:spcBef>
              <a:tabLst>
                <a:tab pos="695325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w </a:t>
            </a:r>
            <a:r>
              <a:rPr dirty="0" sz="1450" spc="12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	</a:t>
            </a:r>
            <a:r>
              <a:rPr dirty="0" baseline="-8838" sz="3300" spc="-15">
                <a:latin typeface="Symbol"/>
                <a:cs typeface="Symbol"/>
              </a:rPr>
              <a:t></a:t>
            </a:r>
            <a:r>
              <a:rPr dirty="0" baseline="-8838" sz="3300" spc="-1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5" b="1">
                <a:latin typeface="Times New Roman"/>
                <a:cs typeface="Times New Roman"/>
              </a:rPr>
              <a:t>Φ </a:t>
            </a:r>
            <a:r>
              <a:rPr dirty="0" sz="1450">
                <a:latin typeface="Times New Roman"/>
                <a:cs typeface="Times New Roman"/>
              </a:rPr>
              <a:t>(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r>
              <a:rPr dirty="0" baseline="-22875" sz="1275" spc="262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11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Times New Roman"/>
                <a:cs typeface="Times New Roman"/>
              </a:rPr>
              <a:t>s.t. </a:t>
            </a:r>
            <a:r>
              <a:rPr dirty="0" sz="850" i="1">
                <a:latin typeface="Times New Roman"/>
                <a:cs typeface="Times New Roman"/>
              </a:rPr>
              <a:t>α </a:t>
            </a:r>
            <a:r>
              <a:rPr dirty="0" baseline="-18518" sz="90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</a:t>
            </a:r>
            <a:r>
              <a:rPr dirty="0" sz="850" spc="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spcBef>
                <a:spcPts val="770"/>
              </a:spcBef>
            </a:pPr>
            <a:r>
              <a:rPr dirty="0" sz="1450" spc="5" i="1">
                <a:latin typeface="Times New Roman"/>
                <a:cs typeface="Times New Roman"/>
              </a:rPr>
              <a:t>b 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 </a:t>
            </a:r>
            <a:r>
              <a:rPr dirty="0" sz="1450">
                <a:latin typeface="Times New Roman"/>
                <a:cs typeface="Times New Roman"/>
              </a:rPr>
              <a:t>(1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 </a:t>
            </a:r>
            <a:r>
              <a:rPr dirty="0" sz="1450" spc="5" i="1">
                <a:latin typeface="Times New Roman"/>
                <a:cs typeface="Times New Roman"/>
              </a:rPr>
              <a:t>ε </a:t>
            </a:r>
            <a:r>
              <a:rPr dirty="0" baseline="-22875" sz="1275" i="1">
                <a:latin typeface="Times New Roman"/>
                <a:cs typeface="Times New Roman"/>
              </a:rPr>
              <a:t>K  </a:t>
            </a:r>
            <a:r>
              <a:rPr dirty="0" sz="1450">
                <a:latin typeface="Times New Roman"/>
                <a:cs typeface="Times New Roman"/>
              </a:rPr>
              <a:t>)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  </a:t>
            </a:r>
            <a:r>
              <a:rPr dirty="0" sz="1450" spc="30">
                <a:latin typeface="Times New Roman"/>
                <a:cs typeface="Times New Roman"/>
              </a:rPr>
              <a:t>.</a:t>
            </a:r>
            <a:r>
              <a:rPr dirty="0" sz="1450" spc="30" b="1">
                <a:latin typeface="Times New Roman"/>
                <a:cs typeface="Times New Roman"/>
              </a:rPr>
              <a:t>w</a:t>
            </a:r>
            <a:r>
              <a:rPr dirty="0" sz="1450" spc="125" b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455"/>
              </a:spcBef>
              <a:tabLst>
                <a:tab pos="751205" algn="l"/>
                <a:tab pos="1995170" algn="l"/>
              </a:tabLst>
            </a:pPr>
            <a:r>
              <a:rPr dirty="0" sz="1450" spc="5">
                <a:latin typeface="Times New Roman"/>
                <a:cs typeface="Times New Roman"/>
              </a:rPr>
              <a:t>where	</a:t>
            </a:r>
            <a:r>
              <a:rPr dirty="0" sz="1450" spc="5" i="1">
                <a:latin typeface="Times New Roman"/>
                <a:cs typeface="Times New Roman"/>
              </a:rPr>
              <a:t>K </a:t>
            </a:r>
            <a:r>
              <a:rPr dirty="0" sz="1450" spc="37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arg 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max	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-170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algn="r" marR="706755">
              <a:lnSpc>
                <a:spcPct val="100000"/>
              </a:lnSpc>
              <a:spcBef>
                <a:spcPts val="35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81733" y="6393941"/>
            <a:ext cx="4419600" cy="544830"/>
          </a:xfrm>
          <a:custGeom>
            <a:avLst/>
            <a:gdLst/>
            <a:ahLst/>
            <a:cxnLst/>
            <a:rect l="l" t="t" r="r" b="b"/>
            <a:pathLst>
              <a:path w="4419600" h="544829">
                <a:moveTo>
                  <a:pt x="4419600" y="0"/>
                </a:moveTo>
                <a:lnTo>
                  <a:pt x="0" y="0"/>
                </a:lnTo>
                <a:lnTo>
                  <a:pt x="0" y="544830"/>
                </a:lnTo>
                <a:lnTo>
                  <a:pt x="4419600" y="544830"/>
                </a:lnTo>
                <a:lnTo>
                  <a:pt x="441960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52900" y="8107680"/>
            <a:ext cx="1899285" cy="525780"/>
          </a:xfrm>
          <a:prstGeom prst="rect">
            <a:avLst/>
          </a:prstGeom>
          <a:ln w="6350">
            <a:solidFill>
              <a:srgbClr val="0199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Tahoma"/>
                <a:cs typeface="Tahoma"/>
              </a:rPr>
              <a:t>Then classify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with:</a:t>
            </a:r>
            <a:endParaRPr sz="1000">
              <a:latin typeface="Tahoma"/>
              <a:cs typeface="Tahoma"/>
            </a:endParaRPr>
          </a:p>
          <a:p>
            <a:pPr marL="48895">
              <a:lnSpc>
                <a:spcPct val="100000"/>
              </a:lnSpc>
              <a:spcBef>
                <a:spcPts val="830"/>
              </a:spcBef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</a:t>
            </a:r>
            <a:r>
              <a:rPr dirty="0" sz="1400" spc="40">
                <a:latin typeface="Symbol"/>
                <a:cs typeface="Symbol"/>
              </a:rPr>
              <a:t></a:t>
            </a:r>
            <a:r>
              <a:rPr dirty="0" sz="1050" spc="40" i="1">
                <a:latin typeface="Tahoma"/>
                <a:cs typeface="Tahoma"/>
              </a:rPr>
              <a:t>(</a:t>
            </a:r>
            <a:r>
              <a:rPr dirty="0" sz="1050" spc="40" b="1" i="1">
                <a:latin typeface="Tahoma"/>
                <a:cs typeface="Tahoma"/>
              </a:rPr>
              <a:t>x</a:t>
            </a:r>
            <a:r>
              <a:rPr dirty="0" sz="1050" spc="40" i="1">
                <a:latin typeface="Tahoma"/>
                <a:cs typeface="Tahoma"/>
              </a:rPr>
              <a:t>)-</a:t>
            </a:r>
            <a:r>
              <a:rPr dirty="0" sz="1050" spc="-5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7182" y="6505777"/>
            <a:ext cx="294640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4805" y="6394130"/>
            <a:ext cx="793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1014" y="6458703"/>
            <a:ext cx="765175" cy="457834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50165" marR="30480" indent="-25400">
              <a:lnSpc>
                <a:spcPct val="80500"/>
              </a:lnSpc>
              <a:spcBef>
                <a:spcPts val="605"/>
              </a:spcBef>
            </a:pPr>
            <a:r>
              <a:rPr dirty="0" sz="2200" spc="-10">
                <a:latin typeface="Symbol"/>
                <a:cs typeface="Symbol"/>
              </a:rPr>
              <a:t>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baseline="13409" sz="2175" spc="7" i="1">
                <a:latin typeface="Times New Roman"/>
                <a:cs typeface="Times New Roman"/>
              </a:rPr>
              <a:t>α </a:t>
            </a: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baseline="13409" sz="2175" spc="7" i="1">
                <a:latin typeface="Times New Roman"/>
                <a:cs typeface="Times New Roman"/>
              </a:rPr>
              <a:t>y </a:t>
            </a:r>
            <a:r>
              <a:rPr dirty="0" sz="850" i="1">
                <a:latin typeface="Times New Roman"/>
                <a:cs typeface="Times New Roman"/>
              </a:rPr>
              <a:t>k  </a:t>
            </a: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</a:t>
            </a:r>
            <a:r>
              <a:rPr dirty="0" sz="850" spc="-7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38300" y="5745479"/>
            <a:ext cx="2667000" cy="1028700"/>
          </a:xfrm>
          <a:custGeom>
            <a:avLst/>
            <a:gdLst/>
            <a:ahLst/>
            <a:cxnLst/>
            <a:rect l="l" t="t" r="r" b="b"/>
            <a:pathLst>
              <a:path w="2667000" h="1028700">
                <a:moveTo>
                  <a:pt x="2514600" y="0"/>
                </a:moveTo>
                <a:lnTo>
                  <a:pt x="0" y="0"/>
                </a:lnTo>
                <a:lnTo>
                  <a:pt x="0" y="1028700"/>
                </a:lnTo>
                <a:lnTo>
                  <a:pt x="2514600" y="1028700"/>
                </a:lnTo>
                <a:lnTo>
                  <a:pt x="2514600" y="428244"/>
                </a:lnTo>
                <a:lnTo>
                  <a:pt x="2667000" y="289560"/>
                </a:lnTo>
                <a:lnTo>
                  <a:pt x="2514600" y="171450"/>
                </a:lnTo>
                <a:lnTo>
                  <a:pt x="25146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38300" y="5745479"/>
            <a:ext cx="2667000" cy="1028700"/>
          </a:xfrm>
          <a:custGeom>
            <a:avLst/>
            <a:gdLst/>
            <a:ahLst/>
            <a:cxnLst/>
            <a:rect l="l" t="t" r="r" b="b"/>
            <a:pathLst>
              <a:path w="2667000" h="1028700">
                <a:moveTo>
                  <a:pt x="0" y="0"/>
                </a:moveTo>
                <a:lnTo>
                  <a:pt x="0" y="1028700"/>
                </a:lnTo>
                <a:lnTo>
                  <a:pt x="2514600" y="1028700"/>
                </a:lnTo>
                <a:lnTo>
                  <a:pt x="2514600" y="428244"/>
                </a:lnTo>
                <a:lnTo>
                  <a:pt x="2667000" y="289560"/>
                </a:lnTo>
                <a:lnTo>
                  <a:pt x="2514600" y="171450"/>
                </a:lnTo>
                <a:lnTo>
                  <a:pt x="2514600" y="0"/>
                </a:lnTo>
                <a:lnTo>
                  <a:pt x="1466850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62429" y="5758688"/>
            <a:ext cx="2145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We must </a:t>
            </a:r>
            <a:r>
              <a:rPr dirty="0" sz="900">
                <a:latin typeface="Tahoma"/>
                <a:cs typeface="Tahoma"/>
              </a:rPr>
              <a:t>do </a:t>
            </a:r>
            <a:r>
              <a:rPr dirty="0" sz="900" spc="-110">
                <a:latin typeface="Tahoma"/>
                <a:cs typeface="Tahoma"/>
              </a:rPr>
              <a:t>R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baseline="23148" sz="900" spc="-165">
                <a:latin typeface="Tahoma"/>
                <a:cs typeface="Tahoma"/>
              </a:rPr>
              <a:t>2</a:t>
            </a:r>
            <a:r>
              <a:rPr dirty="0" sz="900" spc="-110">
                <a:latin typeface="Tahoma"/>
                <a:cs typeface="Tahoma"/>
              </a:rPr>
              <a:t>/2 </a:t>
            </a:r>
            <a:r>
              <a:rPr dirty="0" sz="900" spc="-5">
                <a:latin typeface="Tahoma"/>
                <a:cs typeface="Tahoma"/>
              </a:rPr>
              <a:t>dot </a:t>
            </a:r>
            <a:r>
              <a:rPr dirty="0" sz="900" spc="-110">
                <a:latin typeface="Tahoma"/>
                <a:cs typeface="Tahoma"/>
              </a:rPr>
              <a:t>pro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sz="900" spc="-110">
                <a:latin typeface="Tahoma"/>
                <a:cs typeface="Tahoma"/>
              </a:rPr>
              <a:t>duct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sz="900" spc="-110">
                <a:latin typeface="Tahoma"/>
                <a:cs typeface="Tahoma"/>
              </a:rPr>
              <a:t>s </a:t>
            </a:r>
            <a:r>
              <a:rPr dirty="0" sz="900" spc="-5">
                <a:latin typeface="Tahoma"/>
                <a:cs typeface="Tahoma"/>
              </a:rPr>
              <a:t>to get</a:t>
            </a:r>
            <a:r>
              <a:rPr dirty="0" sz="900" spc="-9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this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20519" y="5731752"/>
            <a:ext cx="77660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32407" sz="1800" spc="-892">
                <a:latin typeface="Tahoma"/>
                <a:cs typeface="Tahoma"/>
              </a:rPr>
              <a:t>M</a:t>
            </a:r>
            <a:r>
              <a:rPr dirty="0" sz="900" spc="-165">
                <a:latin typeface="Tahoma"/>
                <a:cs typeface="Tahoma"/>
              </a:rPr>
              <a:t>m</a:t>
            </a:r>
            <a:r>
              <a:rPr dirty="0" baseline="-32407" sz="1800" spc="-705">
                <a:latin typeface="Tahoma"/>
                <a:cs typeface="Tahoma"/>
              </a:rPr>
              <a:t>a</a:t>
            </a:r>
            <a:r>
              <a:rPr dirty="0" sz="900" spc="-5">
                <a:latin typeface="Tahoma"/>
                <a:cs typeface="Tahoma"/>
              </a:rPr>
              <a:t>a</a:t>
            </a:r>
            <a:r>
              <a:rPr dirty="0" baseline="-32407" sz="1800" spc="-900">
                <a:latin typeface="Tahoma"/>
                <a:cs typeface="Tahoma"/>
              </a:rPr>
              <a:t>x</a:t>
            </a:r>
            <a:r>
              <a:rPr dirty="0" sz="900" spc="-5">
                <a:latin typeface="Tahoma"/>
                <a:cs typeface="Tahoma"/>
              </a:rPr>
              <a:t>t</a:t>
            </a:r>
            <a:r>
              <a:rPr dirty="0" sz="900" spc="-40">
                <a:latin typeface="Tahoma"/>
                <a:cs typeface="Tahoma"/>
              </a:rPr>
              <a:t>r</a:t>
            </a:r>
            <a:r>
              <a:rPr dirty="0" baseline="-32407" sz="1800" spc="-367">
                <a:latin typeface="Tahoma"/>
                <a:cs typeface="Tahoma"/>
              </a:rPr>
              <a:t>i</a:t>
            </a:r>
            <a:r>
              <a:rPr dirty="0" sz="900">
                <a:latin typeface="Tahoma"/>
                <a:cs typeface="Tahoma"/>
              </a:rPr>
              <a:t>i</a:t>
            </a:r>
            <a:r>
              <a:rPr dirty="0" sz="900" spc="-415">
                <a:latin typeface="Tahoma"/>
                <a:cs typeface="Tahoma"/>
              </a:rPr>
              <a:t>x</a:t>
            </a:r>
            <a:r>
              <a:rPr dirty="0" baseline="-32407" sz="1800" spc="-480">
                <a:latin typeface="Tahoma"/>
                <a:cs typeface="Tahoma"/>
              </a:rPr>
              <a:t>m</a:t>
            </a:r>
            <a:r>
              <a:rPr dirty="0" sz="900" spc="-15">
                <a:latin typeface="Tahoma"/>
                <a:cs typeface="Tahoma"/>
              </a:rPr>
              <a:t>r</a:t>
            </a:r>
            <a:r>
              <a:rPr dirty="0" baseline="-32407" sz="1800" spc="-405">
                <a:latin typeface="Tahoma"/>
                <a:cs typeface="Tahoma"/>
              </a:rPr>
              <a:t>i</a:t>
            </a:r>
            <a:r>
              <a:rPr dirty="0" sz="900" spc="-210">
                <a:latin typeface="Tahoma"/>
                <a:cs typeface="Tahoma"/>
              </a:rPr>
              <a:t>e</a:t>
            </a:r>
            <a:r>
              <a:rPr dirty="0" baseline="-32407" sz="1800" spc="-502">
                <a:latin typeface="Tahoma"/>
                <a:cs typeface="Tahoma"/>
              </a:rPr>
              <a:t>z</a:t>
            </a:r>
            <a:r>
              <a:rPr dirty="0" sz="900" spc="-145">
                <a:latin typeface="Tahoma"/>
                <a:cs typeface="Tahoma"/>
              </a:rPr>
              <a:t>a</a:t>
            </a:r>
            <a:r>
              <a:rPr dirty="0" baseline="-32407" sz="1800" spc="-742">
                <a:latin typeface="Tahoma"/>
                <a:cs typeface="Tahoma"/>
              </a:rPr>
              <a:t>e</a:t>
            </a:r>
            <a:r>
              <a:rPr dirty="0" sz="900" spc="-5">
                <a:latin typeface="Tahoma"/>
                <a:cs typeface="Tahoma"/>
              </a:rPr>
              <a:t>d</a:t>
            </a:r>
            <a:r>
              <a:rPr dirty="0" sz="900" spc="-85">
                <a:latin typeface="Tahoma"/>
                <a:cs typeface="Tahoma"/>
              </a:rPr>
              <a:t>y</a:t>
            </a:r>
            <a:r>
              <a:rPr dirty="0" baseline="-22727" sz="3300" spc="-2227">
                <a:latin typeface="Symbol"/>
                <a:cs typeface="Symbol"/>
              </a:rPr>
              <a:t></a:t>
            </a:r>
            <a:r>
              <a:rPr dirty="0" sz="90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2429" y="6102353"/>
            <a:ext cx="22294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ahoma"/>
                <a:cs typeface="Tahoma"/>
              </a:rPr>
              <a:t>In 100-d, </a:t>
            </a:r>
            <a:r>
              <a:rPr dirty="0" sz="900" spc="-105">
                <a:latin typeface="Tahoma"/>
                <a:cs typeface="Tahoma"/>
              </a:rPr>
              <a:t>eac</a:t>
            </a:r>
            <a:r>
              <a:rPr dirty="0" baseline="-22875" sz="1275" spc="-157" i="1">
                <a:latin typeface="Times New Roman"/>
                <a:cs typeface="Times New Roman"/>
              </a:rPr>
              <a:t>k</a:t>
            </a:r>
            <a:r>
              <a:rPr dirty="0" sz="900" spc="-105">
                <a:latin typeface="Tahoma"/>
                <a:cs typeface="Tahoma"/>
              </a:rPr>
              <a:t>h</a:t>
            </a:r>
            <a:r>
              <a:rPr dirty="0" baseline="-22875" sz="1275" spc="-157">
                <a:latin typeface="Symbol"/>
                <a:cs typeface="Symbol"/>
              </a:rPr>
              <a:t></a:t>
            </a:r>
            <a:r>
              <a:rPr dirty="0" baseline="-22875" sz="1275" spc="-157">
                <a:latin typeface="Times New Roman"/>
                <a:cs typeface="Times New Roman"/>
              </a:rPr>
              <a:t>1</a:t>
            </a:r>
            <a:r>
              <a:rPr dirty="0" sz="900" spc="-105">
                <a:latin typeface="Tahoma"/>
                <a:cs typeface="Tahoma"/>
              </a:rPr>
              <a:t>dot </a:t>
            </a:r>
            <a:r>
              <a:rPr dirty="0" sz="900" spc="-85">
                <a:latin typeface="Tahoma"/>
                <a:cs typeface="Tahoma"/>
              </a:rPr>
              <a:t>produ</a:t>
            </a:r>
            <a:r>
              <a:rPr dirty="0" baseline="-22875" sz="1275" spc="-127" i="1">
                <a:latin typeface="Times New Roman"/>
                <a:cs typeface="Times New Roman"/>
              </a:rPr>
              <a:t>k </a:t>
            </a:r>
            <a:r>
              <a:rPr dirty="0" baseline="-22875" sz="1275" spc="-337">
                <a:latin typeface="Symbol"/>
                <a:cs typeface="Symbol"/>
              </a:rPr>
              <a:t></a:t>
            </a:r>
            <a:r>
              <a:rPr dirty="0" sz="900" spc="-225">
                <a:latin typeface="Tahoma"/>
                <a:cs typeface="Tahoma"/>
              </a:rPr>
              <a:t>c</a:t>
            </a:r>
            <a:r>
              <a:rPr dirty="0" baseline="-22875" sz="1275" spc="-337">
                <a:latin typeface="Times New Roman"/>
                <a:cs typeface="Times New Roman"/>
              </a:rPr>
              <a:t>1</a:t>
            </a:r>
            <a:r>
              <a:rPr dirty="0" sz="900" spc="-225">
                <a:latin typeface="Tahoma"/>
                <a:cs typeface="Tahoma"/>
              </a:rPr>
              <a:t>t </a:t>
            </a:r>
            <a:r>
              <a:rPr dirty="0" sz="900" spc="-220">
                <a:latin typeface="Tahoma"/>
                <a:cs typeface="Tahoma"/>
              </a:rPr>
              <a:t>n</a:t>
            </a:r>
            <a:r>
              <a:rPr dirty="0" baseline="-22875" sz="1275" spc="-330" i="1">
                <a:latin typeface="Times New Roman"/>
                <a:cs typeface="Times New Roman"/>
              </a:rPr>
              <a:t>l</a:t>
            </a:r>
            <a:r>
              <a:rPr dirty="0" sz="900" spc="-220">
                <a:latin typeface="Tahoma"/>
                <a:cs typeface="Tahoma"/>
              </a:rPr>
              <a:t>o</a:t>
            </a:r>
            <a:r>
              <a:rPr dirty="0" baseline="-22875" sz="1275" spc="-330">
                <a:latin typeface="Symbol"/>
                <a:cs typeface="Symbol"/>
              </a:rPr>
              <a:t></a:t>
            </a:r>
            <a:r>
              <a:rPr dirty="0" sz="900" spc="-220">
                <a:latin typeface="Tahoma"/>
                <a:cs typeface="Tahoma"/>
              </a:rPr>
              <a:t>w</a:t>
            </a:r>
            <a:r>
              <a:rPr dirty="0" baseline="-22875" sz="1275" spc="-330">
                <a:latin typeface="Times New Roman"/>
                <a:cs typeface="Times New Roman"/>
              </a:rPr>
              <a:t>1</a:t>
            </a:r>
            <a:r>
              <a:rPr dirty="0" baseline="-22875" sz="1275" spc="337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ahoma"/>
                <a:cs typeface="Tahoma"/>
              </a:rPr>
              <a:t>needs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103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7829" y="6239513"/>
            <a:ext cx="15970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operations instead of </a:t>
            </a:r>
            <a:r>
              <a:rPr dirty="0" sz="900">
                <a:latin typeface="Tahoma"/>
                <a:cs typeface="Tahoma"/>
              </a:rPr>
              <a:t>75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million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62429" y="6407919"/>
            <a:ext cx="2459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190">
                <a:latin typeface="Tahoma"/>
                <a:cs typeface="Tahoma"/>
              </a:rPr>
              <a:t>But</a:t>
            </a:r>
            <a:r>
              <a:rPr dirty="0" baseline="-27777" sz="1800" spc="-284">
                <a:latin typeface="Tahoma"/>
                <a:cs typeface="Tahoma"/>
              </a:rPr>
              <a:t>S</a:t>
            </a:r>
            <a:r>
              <a:rPr dirty="0" sz="900" spc="-190">
                <a:latin typeface="Tahoma"/>
                <a:cs typeface="Tahoma"/>
              </a:rPr>
              <a:t>t</a:t>
            </a:r>
            <a:r>
              <a:rPr dirty="0" baseline="-27777" sz="1800" spc="-284">
                <a:latin typeface="Tahoma"/>
                <a:cs typeface="Tahoma"/>
              </a:rPr>
              <a:t>u</a:t>
            </a:r>
            <a:r>
              <a:rPr dirty="0" sz="900" spc="-190">
                <a:latin typeface="Tahoma"/>
                <a:cs typeface="Tahoma"/>
              </a:rPr>
              <a:t>h</a:t>
            </a:r>
            <a:r>
              <a:rPr dirty="0" baseline="-27777" sz="1800" spc="-284">
                <a:latin typeface="Tahoma"/>
                <a:cs typeface="Tahoma"/>
              </a:rPr>
              <a:t>b</a:t>
            </a:r>
            <a:r>
              <a:rPr dirty="0" sz="900" spc="-190">
                <a:latin typeface="Tahoma"/>
                <a:cs typeface="Tahoma"/>
              </a:rPr>
              <a:t>er</a:t>
            </a:r>
            <a:r>
              <a:rPr dirty="0" baseline="-27777" sz="1800" spc="-284">
                <a:latin typeface="Tahoma"/>
                <a:cs typeface="Tahoma"/>
              </a:rPr>
              <a:t>j</a:t>
            </a:r>
            <a:r>
              <a:rPr dirty="0" sz="900" spc="-190">
                <a:latin typeface="Tahoma"/>
                <a:cs typeface="Tahoma"/>
              </a:rPr>
              <a:t>e</a:t>
            </a:r>
            <a:r>
              <a:rPr dirty="0" baseline="-27777" sz="1800" spc="-284">
                <a:latin typeface="Tahoma"/>
                <a:cs typeface="Tahoma"/>
              </a:rPr>
              <a:t>e</a:t>
            </a:r>
            <a:r>
              <a:rPr dirty="0" sz="900" spc="-190">
                <a:latin typeface="Tahoma"/>
                <a:cs typeface="Tahoma"/>
              </a:rPr>
              <a:t>a</a:t>
            </a:r>
            <a:r>
              <a:rPr dirty="0" baseline="-27777" sz="1800" spc="-284">
                <a:latin typeface="Tahoma"/>
                <a:cs typeface="Tahoma"/>
              </a:rPr>
              <a:t>c</a:t>
            </a:r>
            <a:r>
              <a:rPr dirty="0" sz="900" spc="-190">
                <a:latin typeface="Tahoma"/>
                <a:cs typeface="Tahoma"/>
              </a:rPr>
              <a:t>r</a:t>
            </a:r>
            <a:r>
              <a:rPr dirty="0" baseline="-27777" sz="1800" spc="-284">
                <a:latin typeface="Tahoma"/>
                <a:cs typeface="Tahoma"/>
              </a:rPr>
              <a:t>t</a:t>
            </a:r>
            <a:r>
              <a:rPr dirty="0" sz="900" spc="-190">
                <a:latin typeface="Tahoma"/>
                <a:cs typeface="Tahoma"/>
              </a:rPr>
              <a:t>e </a:t>
            </a:r>
            <a:r>
              <a:rPr dirty="0" baseline="-27777" sz="1800" spc="-270">
                <a:latin typeface="Tahoma"/>
                <a:cs typeface="Tahoma"/>
              </a:rPr>
              <a:t>t</a:t>
            </a:r>
            <a:r>
              <a:rPr dirty="0" sz="900" spc="-180">
                <a:latin typeface="Tahoma"/>
                <a:cs typeface="Tahoma"/>
              </a:rPr>
              <a:t>s</a:t>
            </a:r>
            <a:r>
              <a:rPr dirty="0" baseline="-27777" sz="1800" spc="-270">
                <a:latin typeface="Tahoma"/>
                <a:cs typeface="Tahoma"/>
              </a:rPr>
              <a:t>o</a:t>
            </a:r>
            <a:r>
              <a:rPr dirty="0" sz="900" spc="-180">
                <a:latin typeface="Tahoma"/>
                <a:cs typeface="Tahoma"/>
              </a:rPr>
              <a:t>till</a:t>
            </a:r>
            <a:r>
              <a:rPr dirty="0" baseline="-27777" sz="1800" spc="-270">
                <a:latin typeface="Tahoma"/>
                <a:cs typeface="Tahoma"/>
              </a:rPr>
              <a:t>t</a:t>
            </a:r>
            <a:r>
              <a:rPr dirty="0" sz="900" spc="-180">
                <a:latin typeface="Tahoma"/>
                <a:cs typeface="Tahoma"/>
              </a:rPr>
              <a:t>w</a:t>
            </a:r>
            <a:r>
              <a:rPr dirty="0" baseline="-27777" sz="1800" spc="-270">
                <a:latin typeface="Tahoma"/>
                <a:cs typeface="Tahoma"/>
              </a:rPr>
              <a:t>h</a:t>
            </a:r>
            <a:r>
              <a:rPr dirty="0" sz="900" spc="-180">
                <a:latin typeface="Tahoma"/>
                <a:cs typeface="Tahoma"/>
              </a:rPr>
              <a:t>o</a:t>
            </a:r>
            <a:r>
              <a:rPr dirty="0" baseline="-27777" sz="1800" spc="-270">
                <a:latin typeface="Tahoma"/>
                <a:cs typeface="Tahoma"/>
              </a:rPr>
              <a:t>e</a:t>
            </a:r>
            <a:r>
              <a:rPr dirty="0" sz="900" spc="-180">
                <a:latin typeface="Tahoma"/>
                <a:cs typeface="Tahoma"/>
              </a:rPr>
              <a:t>r</a:t>
            </a:r>
            <a:r>
              <a:rPr dirty="0" baseline="-27777" sz="1800" spc="-270">
                <a:latin typeface="Tahoma"/>
                <a:cs typeface="Tahoma"/>
              </a:rPr>
              <a:t>s</a:t>
            </a:r>
            <a:r>
              <a:rPr dirty="0" sz="900" spc="-180">
                <a:latin typeface="Tahoma"/>
                <a:cs typeface="Tahoma"/>
              </a:rPr>
              <a:t>ry</a:t>
            </a:r>
            <a:r>
              <a:rPr dirty="0" baseline="-27777" sz="1800" spc="-270">
                <a:latin typeface="Tahoma"/>
                <a:cs typeface="Tahoma"/>
              </a:rPr>
              <a:t>e</a:t>
            </a:r>
            <a:r>
              <a:rPr dirty="0" sz="900" spc="-180">
                <a:latin typeface="Tahoma"/>
                <a:cs typeface="Tahoma"/>
              </a:rPr>
              <a:t>ing </a:t>
            </a:r>
            <a:r>
              <a:rPr dirty="0" sz="900" spc="-5">
                <a:latin typeface="Tahoma"/>
                <a:cs typeface="Tahoma"/>
              </a:rPr>
              <a:t>things </a:t>
            </a:r>
            <a:r>
              <a:rPr dirty="0" sz="900">
                <a:latin typeface="Tahoma"/>
                <a:cs typeface="Tahoma"/>
              </a:rPr>
              <a:t>lurking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away.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87829" y="6576670"/>
            <a:ext cx="78486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solidFill>
                  <a:srgbClr val="FF0000"/>
                </a:solidFill>
                <a:latin typeface="Tahoma"/>
                <a:cs typeface="Tahoma"/>
              </a:rPr>
              <a:t>What </a:t>
            </a:r>
            <a:r>
              <a:rPr dirty="0" sz="950" spc="-25" i="1">
                <a:solidFill>
                  <a:srgbClr val="FF0000"/>
                </a:solidFill>
                <a:latin typeface="Tahoma"/>
                <a:cs typeface="Tahoma"/>
              </a:rPr>
              <a:t>are</a:t>
            </a:r>
            <a:r>
              <a:rPr dirty="0" sz="950" spc="-75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50" spc="-25" i="1">
                <a:solidFill>
                  <a:srgbClr val="FF0000"/>
                </a:solidFill>
                <a:latin typeface="Tahoma"/>
                <a:cs typeface="Tahoma"/>
              </a:rPr>
              <a:t>they?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5311" y="1264411"/>
            <a:ext cx="34778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QP with </a:t>
            </a:r>
            <a:r>
              <a:rPr dirty="0" sz="2000" spc="-10">
                <a:solidFill>
                  <a:srgbClr val="FF0000"/>
                </a:solidFill>
                <a:latin typeface="Tahoma"/>
                <a:cs typeface="Tahoma"/>
              </a:rPr>
              <a:t>Quintic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basis</a:t>
            </a:r>
            <a:r>
              <a:rPr dirty="0" sz="2000" spc="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7502" y="1671073"/>
            <a:ext cx="136207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13409" sz="2175" spc="52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 </a:t>
            </a:r>
            <a:r>
              <a:rPr dirty="0" sz="850" spc="40" i="1">
                <a:latin typeface="Times New Roman"/>
                <a:cs typeface="Times New Roman"/>
              </a:rPr>
              <a:t> </a:t>
            </a:r>
            <a:r>
              <a:rPr dirty="0" baseline="13409" sz="2175" spc="7">
                <a:latin typeface="Symbol"/>
                <a:cs typeface="Symbol"/>
              </a:rPr>
              <a:t></a:t>
            </a:r>
            <a:r>
              <a:rPr dirty="0" baseline="13409" sz="2175" spc="-157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Symbol"/>
                <a:cs typeface="Symbol"/>
              </a:rPr>
              <a:t></a:t>
            </a:r>
            <a:r>
              <a:rPr dirty="0" sz="2200" spc="165">
                <a:latin typeface="Symbol"/>
                <a:cs typeface="Symbol"/>
              </a:rPr>
              <a:t></a:t>
            </a:r>
            <a:r>
              <a:rPr dirty="0" baseline="13409" sz="2175" spc="37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90" i="1">
                <a:latin typeface="Times New Roman"/>
                <a:cs typeface="Times New Roman"/>
              </a:rPr>
              <a:t> </a:t>
            </a:r>
            <a:r>
              <a:rPr dirty="0" baseline="13409" sz="2175" spc="7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l</a:t>
            </a:r>
            <a:r>
              <a:rPr dirty="0" sz="850" spc="-135" i="1">
                <a:latin typeface="Times New Roman"/>
                <a:cs typeface="Times New Roman"/>
              </a:rPr>
              <a:t> </a:t>
            </a:r>
            <a:r>
              <a:rPr dirty="0" baseline="13409" sz="2175" spc="-30" i="1">
                <a:latin typeface="Times New Roman"/>
                <a:cs typeface="Times New Roman"/>
              </a:rPr>
              <a:t>Q</a:t>
            </a:r>
            <a:r>
              <a:rPr dirty="0" sz="850" i="1">
                <a:latin typeface="Times New Roman"/>
                <a:cs typeface="Times New Roman"/>
              </a:rPr>
              <a:t>kl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6520" y="1706370"/>
            <a:ext cx="227520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6172" sz="1350" spc="-7">
                <a:latin typeface="Tahoma"/>
                <a:cs typeface="Tahoma"/>
              </a:rPr>
              <a:t>where </a:t>
            </a:r>
            <a:r>
              <a:rPr dirty="0" sz="1450" spc="-10" i="1">
                <a:latin typeface="Times New Roman"/>
                <a:cs typeface="Times New Roman"/>
              </a:rPr>
              <a:t>Q</a:t>
            </a:r>
            <a:r>
              <a:rPr dirty="0" baseline="-22875" sz="1275" spc="-15" i="1">
                <a:latin typeface="Times New Roman"/>
                <a:cs typeface="Times New Roman"/>
              </a:rPr>
              <a:t>kl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y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i="1">
                <a:latin typeface="Times New Roman"/>
                <a:cs typeface="Times New Roman"/>
              </a:rPr>
              <a:t>y</a:t>
            </a:r>
            <a:r>
              <a:rPr dirty="0" baseline="-22875" sz="1275" i="1">
                <a:latin typeface="Times New Roman"/>
                <a:cs typeface="Times New Roman"/>
              </a:rPr>
              <a:t>l 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Φ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x</a:t>
            </a:r>
            <a:r>
              <a:rPr dirty="0" baseline="-22875" sz="1275" spc="37" i="1">
                <a:latin typeface="Times New Roman"/>
                <a:cs typeface="Times New Roman"/>
              </a:rPr>
              <a:t>k </a:t>
            </a:r>
            <a:r>
              <a:rPr dirty="0" sz="1450" spc="5">
                <a:latin typeface="Times New Roman"/>
                <a:cs typeface="Times New Roman"/>
              </a:rPr>
              <a:t>).</a:t>
            </a:r>
            <a:r>
              <a:rPr dirty="0" sz="1450" spc="5" b="1">
                <a:latin typeface="Times New Roman"/>
                <a:cs typeface="Times New Roman"/>
              </a:rPr>
              <a:t>Φ</a:t>
            </a:r>
            <a:r>
              <a:rPr dirty="0" sz="1450" spc="5">
                <a:latin typeface="Times New Roman"/>
                <a:cs typeface="Times New Roman"/>
              </a:rPr>
              <a:t>(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r>
              <a:rPr dirty="0" baseline="-22875" sz="1275" spc="7" i="1">
                <a:latin typeface="Times New Roman"/>
                <a:cs typeface="Times New Roman"/>
              </a:rPr>
              <a:t>l</a:t>
            </a:r>
            <a:r>
              <a:rPr dirty="0" baseline="-22875" sz="1275" spc="-135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4154" y="2488945"/>
            <a:ext cx="796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constraints: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8142" y="2327402"/>
            <a:ext cx="121094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959485" algn="l"/>
              </a:tabLst>
            </a:pPr>
            <a:r>
              <a:rPr dirty="0" sz="1450" spc="5">
                <a:latin typeface="Times New Roman"/>
                <a:cs typeface="Times New Roman"/>
              </a:rPr>
              <a:t>0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α</a:t>
            </a:r>
            <a:r>
              <a:rPr dirty="0" baseline="-22875" sz="1275" spc="22" i="1">
                <a:latin typeface="Times New Roman"/>
                <a:cs typeface="Times New Roman"/>
              </a:rPr>
              <a:t>k</a:t>
            </a:r>
            <a:r>
              <a:rPr dirty="0" baseline="-22875" sz="1275" spc="30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C	</a:t>
            </a:r>
            <a:r>
              <a:rPr dirty="0" sz="1450" spc="-5">
                <a:latin typeface="Symbol"/>
                <a:cs typeface="Symbol"/>
              </a:rPr>
              <a:t></a:t>
            </a:r>
            <a:r>
              <a:rPr dirty="0" sz="1450" spc="-5" i="1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38300" y="1606296"/>
            <a:ext cx="4495800" cy="528320"/>
          </a:xfrm>
          <a:custGeom>
            <a:avLst/>
            <a:gdLst/>
            <a:ahLst/>
            <a:cxnLst/>
            <a:rect l="l" t="t" r="r" b="b"/>
            <a:pathLst>
              <a:path w="4495800" h="528319">
                <a:moveTo>
                  <a:pt x="4495800" y="0"/>
                </a:moveTo>
                <a:lnTo>
                  <a:pt x="0" y="0"/>
                </a:lnTo>
                <a:lnTo>
                  <a:pt x="0" y="528066"/>
                </a:lnTo>
                <a:lnTo>
                  <a:pt x="4495800" y="528066"/>
                </a:lnTo>
                <a:lnTo>
                  <a:pt x="4495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34311" y="2886709"/>
            <a:ext cx="866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Then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define: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6354" y="3357566"/>
            <a:ext cx="80200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6060" algn="l"/>
                <a:tab pos="740410" algn="l"/>
              </a:tabLst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7604" y="3233750"/>
            <a:ext cx="59880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sz="1450" spc="5" b="1">
                <a:latin typeface="Times New Roman"/>
                <a:cs typeface="Times New Roman"/>
              </a:rPr>
              <a:t>Φ </a:t>
            </a:r>
            <a:r>
              <a:rPr dirty="0" sz="1450">
                <a:latin typeface="Times New Roman"/>
                <a:cs typeface="Times New Roman"/>
              </a:rPr>
              <a:t>(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199" y="3140952"/>
            <a:ext cx="1059180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629920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w </a:t>
            </a:r>
            <a:r>
              <a:rPr dirty="0" sz="1450" spc="12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	</a:t>
            </a:r>
            <a:r>
              <a:rPr dirty="0" baseline="-8838" sz="3300" spc="-15">
                <a:latin typeface="Symbol"/>
                <a:cs typeface="Symbol"/>
              </a:rPr>
              <a:t></a:t>
            </a:r>
            <a:r>
              <a:rPr dirty="0" baseline="-8838" sz="3300" spc="187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2830" y="3432907"/>
            <a:ext cx="2245995" cy="116141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518795">
              <a:lnSpc>
                <a:spcPct val="100000"/>
              </a:lnSpc>
              <a:spcBef>
                <a:spcPts val="54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Times New Roman"/>
                <a:cs typeface="Times New Roman"/>
              </a:rPr>
              <a:t>s.t. </a:t>
            </a:r>
            <a:r>
              <a:rPr dirty="0" sz="850" i="1">
                <a:latin typeface="Times New Roman"/>
                <a:cs typeface="Times New Roman"/>
              </a:rPr>
              <a:t>α </a:t>
            </a:r>
            <a:r>
              <a:rPr dirty="0" baseline="-18518" sz="90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</a:t>
            </a:r>
            <a:r>
              <a:rPr dirty="0" sz="850" spc="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70"/>
              </a:spcBef>
            </a:pPr>
            <a:r>
              <a:rPr dirty="0" sz="1450" spc="5" i="1">
                <a:latin typeface="Times New Roman"/>
                <a:cs typeface="Times New Roman"/>
              </a:rPr>
              <a:t>b 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 </a:t>
            </a:r>
            <a:r>
              <a:rPr dirty="0" sz="1450">
                <a:latin typeface="Times New Roman"/>
                <a:cs typeface="Times New Roman"/>
              </a:rPr>
              <a:t>(1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 </a:t>
            </a:r>
            <a:r>
              <a:rPr dirty="0" sz="1450" spc="5" i="1">
                <a:latin typeface="Times New Roman"/>
                <a:cs typeface="Times New Roman"/>
              </a:rPr>
              <a:t>ε </a:t>
            </a:r>
            <a:r>
              <a:rPr dirty="0" baseline="-22875" sz="1275" i="1">
                <a:latin typeface="Times New Roman"/>
                <a:cs typeface="Times New Roman"/>
              </a:rPr>
              <a:t>K  </a:t>
            </a:r>
            <a:r>
              <a:rPr dirty="0" sz="1450">
                <a:latin typeface="Times New Roman"/>
                <a:cs typeface="Times New Roman"/>
              </a:rPr>
              <a:t>)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  </a:t>
            </a:r>
            <a:r>
              <a:rPr dirty="0" sz="1450" spc="30">
                <a:latin typeface="Times New Roman"/>
                <a:cs typeface="Times New Roman"/>
              </a:rPr>
              <a:t>.</a:t>
            </a:r>
            <a:r>
              <a:rPr dirty="0" sz="1450" spc="30" b="1">
                <a:latin typeface="Times New Roman"/>
                <a:cs typeface="Times New Roman"/>
              </a:rPr>
              <a:t>w</a:t>
            </a:r>
            <a:r>
              <a:rPr dirty="0" sz="1450" spc="125" b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  <a:spcBef>
                <a:spcPts val="455"/>
              </a:spcBef>
              <a:tabLst>
                <a:tab pos="742315" algn="l"/>
                <a:tab pos="1986280" algn="l"/>
              </a:tabLst>
            </a:pPr>
            <a:r>
              <a:rPr dirty="0" sz="1450" spc="5">
                <a:latin typeface="Times New Roman"/>
                <a:cs typeface="Times New Roman"/>
              </a:rPr>
              <a:t>where	</a:t>
            </a:r>
            <a:r>
              <a:rPr dirty="0" sz="1450" spc="5" i="1">
                <a:latin typeface="Times New Roman"/>
                <a:cs typeface="Times New Roman"/>
              </a:rPr>
              <a:t>K </a:t>
            </a:r>
            <a:r>
              <a:rPr dirty="0" sz="1450" spc="37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arg 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max	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-170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algn="r" marR="657860">
              <a:lnSpc>
                <a:spcPct val="100000"/>
              </a:lnSpc>
              <a:spcBef>
                <a:spcPts val="35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93926" y="2884170"/>
            <a:ext cx="2303780" cy="1518285"/>
          </a:xfrm>
          <a:custGeom>
            <a:avLst/>
            <a:gdLst/>
            <a:ahLst/>
            <a:cxnLst/>
            <a:rect l="l" t="t" r="r" b="b"/>
            <a:pathLst>
              <a:path w="2303779" h="1518285">
                <a:moveTo>
                  <a:pt x="2303526" y="0"/>
                </a:moveTo>
                <a:lnTo>
                  <a:pt x="0" y="0"/>
                </a:lnTo>
                <a:lnTo>
                  <a:pt x="0" y="1517903"/>
                </a:lnTo>
                <a:lnTo>
                  <a:pt x="2303526" y="1517903"/>
                </a:lnTo>
                <a:lnTo>
                  <a:pt x="2303526" y="0"/>
                </a:lnTo>
                <a:close/>
              </a:path>
            </a:pathLst>
          </a:custGeom>
          <a:ln w="6350">
            <a:solidFill>
              <a:srgbClr val="99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81733" y="2216657"/>
            <a:ext cx="4419600" cy="544830"/>
          </a:xfrm>
          <a:custGeom>
            <a:avLst/>
            <a:gdLst/>
            <a:ahLst/>
            <a:cxnLst/>
            <a:rect l="l" t="t" r="r" b="b"/>
            <a:pathLst>
              <a:path w="4419600" h="544830">
                <a:moveTo>
                  <a:pt x="4419600" y="0"/>
                </a:moveTo>
                <a:lnTo>
                  <a:pt x="0" y="0"/>
                </a:lnTo>
                <a:lnTo>
                  <a:pt x="0" y="544829"/>
                </a:lnTo>
                <a:lnTo>
                  <a:pt x="4419600" y="544829"/>
                </a:lnTo>
                <a:lnTo>
                  <a:pt x="441960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152900" y="3930396"/>
            <a:ext cx="1899285" cy="525780"/>
          </a:xfrm>
          <a:prstGeom prst="rect">
            <a:avLst/>
          </a:prstGeom>
          <a:ln w="6350">
            <a:solidFill>
              <a:srgbClr val="0199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Tahoma"/>
                <a:cs typeface="Tahoma"/>
              </a:rPr>
              <a:t>Then classify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with:</a:t>
            </a:r>
            <a:endParaRPr sz="1000">
              <a:latin typeface="Tahoma"/>
              <a:cs typeface="Tahoma"/>
            </a:endParaRPr>
          </a:p>
          <a:p>
            <a:pPr marL="48895">
              <a:lnSpc>
                <a:spcPct val="100000"/>
              </a:lnSpc>
              <a:spcBef>
                <a:spcPts val="830"/>
              </a:spcBef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</a:t>
            </a:r>
            <a:r>
              <a:rPr dirty="0" sz="1400" spc="40">
                <a:latin typeface="Symbol"/>
                <a:cs typeface="Symbol"/>
              </a:rPr>
              <a:t></a:t>
            </a:r>
            <a:r>
              <a:rPr dirty="0" sz="1050" spc="40" i="1">
                <a:latin typeface="Tahoma"/>
                <a:cs typeface="Tahoma"/>
              </a:rPr>
              <a:t>(</a:t>
            </a:r>
            <a:r>
              <a:rPr dirty="0" sz="1050" spc="40" b="1" i="1">
                <a:latin typeface="Tahoma"/>
                <a:cs typeface="Tahoma"/>
              </a:rPr>
              <a:t>x</a:t>
            </a:r>
            <a:r>
              <a:rPr dirty="0" sz="1050" spc="40" i="1">
                <a:latin typeface="Tahoma"/>
                <a:cs typeface="Tahoma"/>
              </a:rPr>
              <a:t>)-</a:t>
            </a:r>
            <a:r>
              <a:rPr dirty="0" sz="1050" spc="-5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7182" y="2328494"/>
            <a:ext cx="294640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4805" y="2216846"/>
            <a:ext cx="793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1014" y="2281419"/>
            <a:ext cx="76517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2200" spc="-10">
                <a:latin typeface="Symbol"/>
                <a:cs typeface="Symbol"/>
              </a:rPr>
              <a:t>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baseline="13409" sz="2175" spc="7" i="1">
                <a:latin typeface="Times New Roman"/>
                <a:cs typeface="Times New Roman"/>
              </a:rPr>
              <a:t>α </a:t>
            </a: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baseline="13409" sz="2175" spc="7" i="1">
                <a:latin typeface="Times New Roman"/>
                <a:cs typeface="Times New Roman"/>
              </a:rPr>
              <a:t>y</a:t>
            </a:r>
            <a:r>
              <a:rPr dirty="0" baseline="13409" sz="2175" i="1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38300" y="1568196"/>
            <a:ext cx="2667000" cy="1028700"/>
          </a:xfrm>
          <a:custGeom>
            <a:avLst/>
            <a:gdLst/>
            <a:ahLst/>
            <a:cxnLst/>
            <a:rect l="l" t="t" r="r" b="b"/>
            <a:pathLst>
              <a:path w="2667000" h="1028700">
                <a:moveTo>
                  <a:pt x="2514600" y="0"/>
                </a:moveTo>
                <a:lnTo>
                  <a:pt x="0" y="0"/>
                </a:lnTo>
                <a:lnTo>
                  <a:pt x="0" y="1028700"/>
                </a:lnTo>
                <a:lnTo>
                  <a:pt x="2514600" y="1028700"/>
                </a:lnTo>
                <a:lnTo>
                  <a:pt x="2514600" y="428244"/>
                </a:lnTo>
                <a:lnTo>
                  <a:pt x="2667000" y="289559"/>
                </a:lnTo>
                <a:lnTo>
                  <a:pt x="2514600" y="171450"/>
                </a:lnTo>
                <a:lnTo>
                  <a:pt x="25146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38300" y="1568196"/>
            <a:ext cx="2667000" cy="1028700"/>
          </a:xfrm>
          <a:custGeom>
            <a:avLst/>
            <a:gdLst/>
            <a:ahLst/>
            <a:cxnLst/>
            <a:rect l="l" t="t" r="r" b="b"/>
            <a:pathLst>
              <a:path w="2667000" h="1028700">
                <a:moveTo>
                  <a:pt x="0" y="0"/>
                </a:moveTo>
                <a:lnTo>
                  <a:pt x="0" y="1028700"/>
                </a:lnTo>
                <a:lnTo>
                  <a:pt x="2514600" y="1028700"/>
                </a:lnTo>
                <a:lnTo>
                  <a:pt x="2514600" y="428244"/>
                </a:lnTo>
                <a:lnTo>
                  <a:pt x="2667000" y="289559"/>
                </a:lnTo>
                <a:lnTo>
                  <a:pt x="2514600" y="171450"/>
                </a:lnTo>
                <a:lnTo>
                  <a:pt x="2514600" y="0"/>
                </a:lnTo>
                <a:lnTo>
                  <a:pt x="1466850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62429" y="1581404"/>
            <a:ext cx="2145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We must </a:t>
            </a:r>
            <a:r>
              <a:rPr dirty="0" sz="900">
                <a:latin typeface="Tahoma"/>
                <a:cs typeface="Tahoma"/>
              </a:rPr>
              <a:t>do </a:t>
            </a:r>
            <a:r>
              <a:rPr dirty="0" sz="900" spc="-110">
                <a:latin typeface="Tahoma"/>
                <a:cs typeface="Tahoma"/>
              </a:rPr>
              <a:t>R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baseline="23148" sz="900" spc="-165">
                <a:latin typeface="Tahoma"/>
                <a:cs typeface="Tahoma"/>
              </a:rPr>
              <a:t>2</a:t>
            </a:r>
            <a:r>
              <a:rPr dirty="0" sz="900" spc="-110">
                <a:latin typeface="Tahoma"/>
                <a:cs typeface="Tahoma"/>
              </a:rPr>
              <a:t>/2 </a:t>
            </a:r>
            <a:r>
              <a:rPr dirty="0" sz="900" spc="-5">
                <a:latin typeface="Tahoma"/>
                <a:cs typeface="Tahoma"/>
              </a:rPr>
              <a:t>dot </a:t>
            </a:r>
            <a:r>
              <a:rPr dirty="0" sz="900" spc="-110">
                <a:latin typeface="Tahoma"/>
                <a:cs typeface="Tahoma"/>
              </a:rPr>
              <a:t>pro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sz="900" spc="-110">
                <a:latin typeface="Tahoma"/>
                <a:cs typeface="Tahoma"/>
              </a:rPr>
              <a:t>duct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sz="900" spc="-110">
                <a:latin typeface="Tahoma"/>
                <a:cs typeface="Tahoma"/>
              </a:rPr>
              <a:t>s </a:t>
            </a:r>
            <a:r>
              <a:rPr dirty="0" sz="900" spc="-5">
                <a:latin typeface="Tahoma"/>
                <a:cs typeface="Tahoma"/>
              </a:rPr>
              <a:t>to get</a:t>
            </a:r>
            <a:r>
              <a:rPr dirty="0" sz="900" spc="-9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this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32407" sz="1800" spc="-892"/>
              <a:t>M</a:t>
            </a:r>
            <a:r>
              <a:rPr dirty="0" sz="900" spc="-165"/>
              <a:t>m</a:t>
            </a:r>
            <a:r>
              <a:rPr dirty="0" baseline="-32407" sz="1800" spc="-705"/>
              <a:t>a</a:t>
            </a:r>
            <a:r>
              <a:rPr dirty="0" sz="900" spc="-5"/>
              <a:t>a</a:t>
            </a:r>
            <a:r>
              <a:rPr dirty="0" baseline="-32407" sz="1800" spc="-900"/>
              <a:t>x</a:t>
            </a:r>
            <a:r>
              <a:rPr dirty="0" sz="900" spc="-5"/>
              <a:t>t</a:t>
            </a:r>
            <a:r>
              <a:rPr dirty="0" sz="900" spc="-40"/>
              <a:t>r</a:t>
            </a:r>
            <a:r>
              <a:rPr dirty="0" baseline="-32407" sz="1800" spc="-367"/>
              <a:t>i</a:t>
            </a:r>
            <a:r>
              <a:rPr dirty="0" sz="900"/>
              <a:t>i</a:t>
            </a:r>
            <a:r>
              <a:rPr dirty="0" sz="900" spc="-415"/>
              <a:t>x</a:t>
            </a:r>
            <a:r>
              <a:rPr dirty="0" baseline="-32407" sz="1800" spc="-480"/>
              <a:t>m</a:t>
            </a:r>
            <a:r>
              <a:rPr dirty="0" sz="900" spc="-15"/>
              <a:t>r</a:t>
            </a:r>
            <a:r>
              <a:rPr dirty="0" baseline="-32407" sz="1800" spc="-405"/>
              <a:t>i</a:t>
            </a:r>
            <a:r>
              <a:rPr dirty="0" sz="900" spc="-210"/>
              <a:t>e</a:t>
            </a:r>
            <a:r>
              <a:rPr dirty="0" baseline="-32407" sz="1800" spc="-502"/>
              <a:t>z</a:t>
            </a:r>
            <a:r>
              <a:rPr dirty="0" sz="900" spc="-145"/>
              <a:t>a</a:t>
            </a:r>
            <a:r>
              <a:rPr dirty="0" baseline="-32407" sz="1800" spc="-742"/>
              <a:t>e</a:t>
            </a:r>
            <a:r>
              <a:rPr dirty="0" sz="900" spc="-5"/>
              <a:t>d</a:t>
            </a:r>
            <a:r>
              <a:rPr dirty="0" sz="900" spc="-85"/>
              <a:t>y</a:t>
            </a:r>
            <a:r>
              <a:rPr dirty="0" baseline="-22727" sz="3300" spc="-2227">
                <a:latin typeface="Symbol"/>
                <a:cs typeface="Symbol"/>
              </a:rPr>
              <a:t></a:t>
            </a:r>
            <a:r>
              <a:rPr dirty="0" sz="900"/>
              <a:t>.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49729" y="1925070"/>
            <a:ext cx="2254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431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ahoma"/>
                <a:cs typeface="Tahoma"/>
              </a:rPr>
              <a:t>In 100-d, </a:t>
            </a:r>
            <a:r>
              <a:rPr dirty="0" sz="900" spc="-105">
                <a:latin typeface="Tahoma"/>
                <a:cs typeface="Tahoma"/>
              </a:rPr>
              <a:t>eac</a:t>
            </a:r>
            <a:r>
              <a:rPr dirty="0" baseline="-22875" sz="1275" spc="-157" i="1">
                <a:latin typeface="Times New Roman"/>
                <a:cs typeface="Times New Roman"/>
              </a:rPr>
              <a:t>k</a:t>
            </a:r>
            <a:r>
              <a:rPr dirty="0" sz="900" spc="-105">
                <a:latin typeface="Tahoma"/>
                <a:cs typeface="Tahoma"/>
              </a:rPr>
              <a:t>h</a:t>
            </a:r>
            <a:r>
              <a:rPr dirty="0" baseline="-22875" sz="1275" spc="-157">
                <a:latin typeface="Symbol"/>
                <a:cs typeface="Symbol"/>
              </a:rPr>
              <a:t></a:t>
            </a:r>
            <a:r>
              <a:rPr dirty="0" baseline="-22875" sz="1275" spc="-157">
                <a:latin typeface="Times New Roman"/>
                <a:cs typeface="Times New Roman"/>
              </a:rPr>
              <a:t>1</a:t>
            </a:r>
            <a:r>
              <a:rPr dirty="0" sz="900" spc="-105">
                <a:latin typeface="Tahoma"/>
                <a:cs typeface="Tahoma"/>
              </a:rPr>
              <a:t>dot </a:t>
            </a:r>
            <a:r>
              <a:rPr dirty="0" sz="900" spc="-85">
                <a:latin typeface="Tahoma"/>
                <a:cs typeface="Tahoma"/>
              </a:rPr>
              <a:t>produ</a:t>
            </a:r>
            <a:r>
              <a:rPr dirty="0" baseline="-22875" sz="1275" spc="-127" i="1">
                <a:latin typeface="Times New Roman"/>
                <a:cs typeface="Times New Roman"/>
              </a:rPr>
              <a:t>k </a:t>
            </a:r>
            <a:r>
              <a:rPr dirty="0" baseline="-22875" sz="1275" spc="-337">
                <a:latin typeface="Symbol"/>
                <a:cs typeface="Symbol"/>
              </a:rPr>
              <a:t></a:t>
            </a:r>
            <a:r>
              <a:rPr dirty="0" sz="900" spc="-225">
                <a:latin typeface="Tahoma"/>
                <a:cs typeface="Tahoma"/>
              </a:rPr>
              <a:t>c</a:t>
            </a:r>
            <a:r>
              <a:rPr dirty="0" baseline="-22875" sz="1275" spc="-337">
                <a:latin typeface="Times New Roman"/>
                <a:cs typeface="Times New Roman"/>
              </a:rPr>
              <a:t>1</a:t>
            </a:r>
            <a:r>
              <a:rPr dirty="0" sz="900" spc="-225">
                <a:latin typeface="Tahoma"/>
                <a:cs typeface="Tahoma"/>
              </a:rPr>
              <a:t>t </a:t>
            </a:r>
            <a:r>
              <a:rPr dirty="0" sz="900" spc="-220">
                <a:latin typeface="Tahoma"/>
                <a:cs typeface="Tahoma"/>
              </a:rPr>
              <a:t>n</a:t>
            </a:r>
            <a:r>
              <a:rPr dirty="0" baseline="-22875" sz="1275" spc="-330" i="1">
                <a:latin typeface="Times New Roman"/>
                <a:cs typeface="Times New Roman"/>
              </a:rPr>
              <a:t>l</a:t>
            </a:r>
            <a:r>
              <a:rPr dirty="0" sz="900" spc="-220">
                <a:latin typeface="Tahoma"/>
                <a:cs typeface="Tahoma"/>
              </a:rPr>
              <a:t>o</a:t>
            </a:r>
            <a:r>
              <a:rPr dirty="0" baseline="-22875" sz="1275" spc="-330">
                <a:latin typeface="Symbol"/>
                <a:cs typeface="Symbol"/>
              </a:rPr>
              <a:t></a:t>
            </a:r>
            <a:r>
              <a:rPr dirty="0" sz="900" spc="-220">
                <a:latin typeface="Tahoma"/>
                <a:cs typeface="Tahoma"/>
              </a:rPr>
              <a:t>w</a:t>
            </a:r>
            <a:r>
              <a:rPr dirty="0" baseline="-22875" sz="1275" spc="-330">
                <a:latin typeface="Times New Roman"/>
                <a:cs typeface="Times New Roman"/>
              </a:rPr>
              <a:t>1</a:t>
            </a:r>
            <a:r>
              <a:rPr dirty="0" baseline="-22875" sz="1275" spc="337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ahoma"/>
                <a:cs typeface="Tahoma"/>
              </a:rPr>
              <a:t>needs </a:t>
            </a:r>
            <a:r>
              <a:rPr dirty="0" sz="900">
                <a:latin typeface="Tahoma"/>
                <a:cs typeface="Tahoma"/>
              </a:rPr>
              <a:t>103  </a:t>
            </a:r>
            <a:r>
              <a:rPr dirty="0" sz="900" spc="-5">
                <a:latin typeface="Tahoma"/>
                <a:cs typeface="Tahoma"/>
              </a:rPr>
              <a:t>operations instead of </a:t>
            </a:r>
            <a:r>
              <a:rPr dirty="0" sz="900">
                <a:latin typeface="Tahoma"/>
                <a:cs typeface="Tahoma"/>
              </a:rPr>
              <a:t>75</a:t>
            </a:r>
            <a:r>
              <a:rPr dirty="0" sz="900" spc="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million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62429" y="2230635"/>
            <a:ext cx="2459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190">
                <a:latin typeface="Tahoma"/>
                <a:cs typeface="Tahoma"/>
              </a:rPr>
              <a:t>But</a:t>
            </a:r>
            <a:r>
              <a:rPr dirty="0" baseline="-27777" sz="1800" spc="-284">
                <a:latin typeface="Tahoma"/>
                <a:cs typeface="Tahoma"/>
              </a:rPr>
              <a:t>S</a:t>
            </a:r>
            <a:r>
              <a:rPr dirty="0" sz="900" spc="-190">
                <a:latin typeface="Tahoma"/>
                <a:cs typeface="Tahoma"/>
              </a:rPr>
              <a:t>t</a:t>
            </a:r>
            <a:r>
              <a:rPr dirty="0" baseline="-27777" sz="1800" spc="-284">
                <a:latin typeface="Tahoma"/>
                <a:cs typeface="Tahoma"/>
              </a:rPr>
              <a:t>u</a:t>
            </a:r>
            <a:r>
              <a:rPr dirty="0" sz="900" spc="-190">
                <a:latin typeface="Tahoma"/>
                <a:cs typeface="Tahoma"/>
              </a:rPr>
              <a:t>h</a:t>
            </a:r>
            <a:r>
              <a:rPr dirty="0" baseline="-27777" sz="1800" spc="-284">
                <a:latin typeface="Tahoma"/>
                <a:cs typeface="Tahoma"/>
              </a:rPr>
              <a:t>b</a:t>
            </a:r>
            <a:r>
              <a:rPr dirty="0" sz="900" spc="-190">
                <a:latin typeface="Tahoma"/>
                <a:cs typeface="Tahoma"/>
              </a:rPr>
              <a:t>er</a:t>
            </a:r>
            <a:r>
              <a:rPr dirty="0" baseline="-27777" sz="1800" spc="-284">
                <a:latin typeface="Tahoma"/>
                <a:cs typeface="Tahoma"/>
              </a:rPr>
              <a:t>j</a:t>
            </a:r>
            <a:r>
              <a:rPr dirty="0" sz="900" spc="-190">
                <a:latin typeface="Tahoma"/>
                <a:cs typeface="Tahoma"/>
              </a:rPr>
              <a:t>e</a:t>
            </a:r>
            <a:r>
              <a:rPr dirty="0" baseline="-27777" sz="1800" spc="-284">
                <a:latin typeface="Tahoma"/>
                <a:cs typeface="Tahoma"/>
              </a:rPr>
              <a:t>e</a:t>
            </a:r>
            <a:r>
              <a:rPr dirty="0" sz="900" spc="-190">
                <a:latin typeface="Tahoma"/>
                <a:cs typeface="Tahoma"/>
              </a:rPr>
              <a:t>a</a:t>
            </a:r>
            <a:r>
              <a:rPr dirty="0" baseline="-27777" sz="1800" spc="-284">
                <a:latin typeface="Tahoma"/>
                <a:cs typeface="Tahoma"/>
              </a:rPr>
              <a:t>c</a:t>
            </a:r>
            <a:r>
              <a:rPr dirty="0" sz="900" spc="-190">
                <a:latin typeface="Tahoma"/>
                <a:cs typeface="Tahoma"/>
              </a:rPr>
              <a:t>r</a:t>
            </a:r>
            <a:r>
              <a:rPr dirty="0" baseline="-27777" sz="1800" spc="-284">
                <a:latin typeface="Tahoma"/>
                <a:cs typeface="Tahoma"/>
              </a:rPr>
              <a:t>t</a:t>
            </a:r>
            <a:r>
              <a:rPr dirty="0" sz="900" spc="-190">
                <a:latin typeface="Tahoma"/>
                <a:cs typeface="Tahoma"/>
              </a:rPr>
              <a:t>e </a:t>
            </a:r>
            <a:r>
              <a:rPr dirty="0" baseline="-27777" sz="1800" spc="-270">
                <a:latin typeface="Tahoma"/>
                <a:cs typeface="Tahoma"/>
              </a:rPr>
              <a:t>t</a:t>
            </a:r>
            <a:r>
              <a:rPr dirty="0" sz="900" spc="-180">
                <a:latin typeface="Tahoma"/>
                <a:cs typeface="Tahoma"/>
              </a:rPr>
              <a:t>s</a:t>
            </a:r>
            <a:r>
              <a:rPr dirty="0" baseline="-27777" sz="1800" spc="-270">
                <a:latin typeface="Tahoma"/>
                <a:cs typeface="Tahoma"/>
              </a:rPr>
              <a:t>o</a:t>
            </a:r>
            <a:r>
              <a:rPr dirty="0" sz="900" spc="-180">
                <a:latin typeface="Tahoma"/>
                <a:cs typeface="Tahoma"/>
              </a:rPr>
              <a:t>till</a:t>
            </a:r>
            <a:r>
              <a:rPr dirty="0" baseline="-27777" sz="1800" spc="-270">
                <a:latin typeface="Tahoma"/>
                <a:cs typeface="Tahoma"/>
              </a:rPr>
              <a:t>t</a:t>
            </a:r>
            <a:r>
              <a:rPr dirty="0" sz="900" spc="-180">
                <a:latin typeface="Tahoma"/>
                <a:cs typeface="Tahoma"/>
              </a:rPr>
              <a:t>w</a:t>
            </a:r>
            <a:r>
              <a:rPr dirty="0" baseline="-27777" sz="1800" spc="-270">
                <a:latin typeface="Tahoma"/>
                <a:cs typeface="Tahoma"/>
              </a:rPr>
              <a:t>h</a:t>
            </a:r>
            <a:r>
              <a:rPr dirty="0" sz="900" spc="-180">
                <a:latin typeface="Tahoma"/>
                <a:cs typeface="Tahoma"/>
              </a:rPr>
              <a:t>o</a:t>
            </a:r>
            <a:r>
              <a:rPr dirty="0" baseline="-27777" sz="1800" spc="-270">
                <a:latin typeface="Tahoma"/>
                <a:cs typeface="Tahoma"/>
              </a:rPr>
              <a:t>e</a:t>
            </a:r>
            <a:r>
              <a:rPr dirty="0" sz="900" spc="-180">
                <a:latin typeface="Tahoma"/>
                <a:cs typeface="Tahoma"/>
              </a:rPr>
              <a:t>r</a:t>
            </a:r>
            <a:r>
              <a:rPr dirty="0" baseline="-27777" sz="1800" spc="-270">
                <a:latin typeface="Tahoma"/>
                <a:cs typeface="Tahoma"/>
              </a:rPr>
              <a:t>s</a:t>
            </a:r>
            <a:r>
              <a:rPr dirty="0" sz="900" spc="-180">
                <a:latin typeface="Tahoma"/>
                <a:cs typeface="Tahoma"/>
              </a:rPr>
              <a:t>ry</a:t>
            </a:r>
            <a:r>
              <a:rPr dirty="0" baseline="-27777" sz="1800" spc="-270">
                <a:latin typeface="Tahoma"/>
                <a:cs typeface="Tahoma"/>
              </a:rPr>
              <a:t>e</a:t>
            </a:r>
            <a:r>
              <a:rPr dirty="0" sz="900" spc="-180">
                <a:latin typeface="Tahoma"/>
                <a:cs typeface="Tahoma"/>
              </a:rPr>
              <a:t>ing </a:t>
            </a:r>
            <a:r>
              <a:rPr dirty="0" sz="900" spc="-5">
                <a:latin typeface="Tahoma"/>
                <a:cs typeface="Tahoma"/>
              </a:rPr>
              <a:t>things </a:t>
            </a:r>
            <a:r>
              <a:rPr dirty="0" sz="900">
                <a:latin typeface="Tahoma"/>
                <a:cs typeface="Tahoma"/>
              </a:rPr>
              <a:t>lurking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away.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87829" y="2405895"/>
            <a:ext cx="784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What are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they?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66238" y="2532888"/>
            <a:ext cx="3392170" cy="864235"/>
          </a:xfrm>
          <a:custGeom>
            <a:avLst/>
            <a:gdLst/>
            <a:ahLst/>
            <a:cxnLst/>
            <a:rect l="l" t="t" r="r" b="b"/>
            <a:pathLst>
              <a:path w="3392170" h="864235">
                <a:moveTo>
                  <a:pt x="0" y="0"/>
                </a:moveTo>
                <a:lnTo>
                  <a:pt x="991362" y="374903"/>
                </a:lnTo>
                <a:lnTo>
                  <a:pt x="991362" y="864107"/>
                </a:lnTo>
                <a:lnTo>
                  <a:pt x="3391662" y="864107"/>
                </a:lnTo>
                <a:lnTo>
                  <a:pt x="3391662" y="165353"/>
                </a:lnTo>
                <a:lnTo>
                  <a:pt x="991362" y="165353"/>
                </a:lnTo>
                <a:lnTo>
                  <a:pt x="0" y="0"/>
                </a:lnTo>
                <a:close/>
              </a:path>
              <a:path w="3392170" h="864235">
                <a:moveTo>
                  <a:pt x="3391662" y="25907"/>
                </a:moveTo>
                <a:lnTo>
                  <a:pt x="991362" y="25907"/>
                </a:lnTo>
                <a:lnTo>
                  <a:pt x="991362" y="165353"/>
                </a:lnTo>
                <a:lnTo>
                  <a:pt x="3391662" y="165353"/>
                </a:lnTo>
                <a:lnTo>
                  <a:pt x="3391662" y="2590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66238" y="2532888"/>
            <a:ext cx="3392170" cy="864235"/>
          </a:xfrm>
          <a:custGeom>
            <a:avLst/>
            <a:gdLst/>
            <a:ahLst/>
            <a:cxnLst/>
            <a:rect l="l" t="t" r="r" b="b"/>
            <a:pathLst>
              <a:path w="3392170" h="864235">
                <a:moveTo>
                  <a:pt x="991362" y="25907"/>
                </a:moveTo>
                <a:lnTo>
                  <a:pt x="991362" y="165353"/>
                </a:lnTo>
                <a:lnTo>
                  <a:pt x="0" y="0"/>
                </a:lnTo>
                <a:lnTo>
                  <a:pt x="991362" y="374903"/>
                </a:lnTo>
                <a:lnTo>
                  <a:pt x="991362" y="864107"/>
                </a:lnTo>
                <a:lnTo>
                  <a:pt x="3391662" y="864107"/>
                </a:lnTo>
                <a:lnTo>
                  <a:pt x="3391662" y="25907"/>
                </a:lnTo>
                <a:lnTo>
                  <a:pt x="1391412" y="25907"/>
                </a:lnTo>
                <a:lnTo>
                  <a:pt x="991362" y="25907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707129" y="2577336"/>
            <a:ext cx="2171065" cy="63817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R="5080">
              <a:lnSpc>
                <a:spcPts val="1040"/>
              </a:lnSpc>
              <a:spcBef>
                <a:spcPts val="165"/>
              </a:spcBef>
            </a:pPr>
            <a:r>
              <a:rPr dirty="0" baseline="3086" sz="1350" spc="-7">
                <a:latin typeface="Tahoma"/>
                <a:cs typeface="Tahoma"/>
              </a:rPr>
              <a:t>•The fear of </a:t>
            </a:r>
            <a:r>
              <a:rPr dirty="0" baseline="3086" sz="1350" spc="-89">
                <a:latin typeface="Tahoma"/>
                <a:cs typeface="Tahoma"/>
              </a:rPr>
              <a:t>overfitting</a:t>
            </a:r>
            <a:r>
              <a:rPr dirty="0" sz="850" spc="-60" i="1">
                <a:latin typeface="Times New Roman"/>
                <a:cs typeface="Times New Roman"/>
              </a:rPr>
              <a:t>k</a:t>
            </a:r>
            <a:r>
              <a:rPr dirty="0" baseline="3086" sz="1350" spc="-89">
                <a:latin typeface="Tahoma"/>
                <a:cs typeface="Tahoma"/>
              </a:rPr>
              <a:t>w</a:t>
            </a:r>
            <a:r>
              <a:rPr dirty="0" sz="850" spc="-60">
                <a:latin typeface="Symbol"/>
                <a:cs typeface="Symbol"/>
              </a:rPr>
              <a:t></a:t>
            </a:r>
            <a:r>
              <a:rPr dirty="0" baseline="3086" sz="1350" spc="-89">
                <a:latin typeface="Tahoma"/>
                <a:cs typeface="Tahoma"/>
              </a:rPr>
              <a:t>it</a:t>
            </a:r>
            <a:r>
              <a:rPr dirty="0" sz="850" spc="-60">
                <a:latin typeface="Times New Roman"/>
                <a:cs typeface="Times New Roman"/>
              </a:rPr>
              <a:t>1</a:t>
            </a:r>
            <a:r>
              <a:rPr dirty="0" baseline="3086" sz="1350" spc="-89">
                <a:latin typeface="Tahoma"/>
                <a:cs typeface="Tahoma"/>
              </a:rPr>
              <a:t>h </a:t>
            </a:r>
            <a:r>
              <a:rPr dirty="0" baseline="3086" sz="1350" spc="-7">
                <a:latin typeface="Tahoma"/>
                <a:cs typeface="Tahoma"/>
              </a:rPr>
              <a:t>this enormous  </a:t>
            </a:r>
            <a:r>
              <a:rPr dirty="0" sz="900" spc="-5">
                <a:latin typeface="Tahoma"/>
                <a:cs typeface="Tahoma"/>
              </a:rPr>
              <a:t>number of</a:t>
            </a:r>
            <a:r>
              <a:rPr dirty="0" sz="90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terms</a:t>
            </a:r>
            <a:endParaRPr sz="900">
              <a:latin typeface="Tahoma"/>
              <a:cs typeface="Tahoma"/>
            </a:endParaRPr>
          </a:p>
          <a:p>
            <a:pPr marR="260350">
              <a:lnSpc>
                <a:spcPct val="100000"/>
              </a:lnSpc>
              <a:spcBef>
                <a:spcPts val="520"/>
              </a:spcBef>
            </a:pPr>
            <a:r>
              <a:rPr dirty="0" sz="900" spc="-5">
                <a:latin typeface="Tahoma"/>
                <a:cs typeface="Tahoma"/>
              </a:rPr>
              <a:t>•The evaluation phase (doing </a:t>
            </a:r>
            <a:r>
              <a:rPr dirty="0" sz="900">
                <a:latin typeface="Tahoma"/>
                <a:cs typeface="Tahoma"/>
              </a:rPr>
              <a:t>a </a:t>
            </a:r>
            <a:r>
              <a:rPr dirty="0" sz="900" spc="-5">
                <a:latin typeface="Tahoma"/>
                <a:cs typeface="Tahoma"/>
              </a:rPr>
              <a:t>set of  predictions on </a:t>
            </a:r>
            <a:r>
              <a:rPr dirty="0" sz="900">
                <a:latin typeface="Tahoma"/>
                <a:cs typeface="Tahoma"/>
              </a:rPr>
              <a:t>a </a:t>
            </a:r>
            <a:r>
              <a:rPr dirty="0" sz="900" spc="-5">
                <a:latin typeface="Tahoma"/>
                <a:cs typeface="Tahoma"/>
              </a:rPr>
              <a:t>test set) will be</a:t>
            </a:r>
            <a:r>
              <a:rPr dirty="0" sz="900" spc="2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very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35247" y="3118692"/>
            <a:ext cx="99123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34482" sz="2175" spc="-22">
                <a:latin typeface="Times New Roman"/>
                <a:cs typeface="Times New Roman"/>
              </a:rPr>
              <a:t>)</a:t>
            </a:r>
            <a:r>
              <a:rPr dirty="0" sz="900" spc="-15">
                <a:latin typeface="Tahoma"/>
                <a:cs typeface="Tahoma"/>
              </a:rPr>
              <a:t>expensive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50" spc="-30" i="1">
                <a:solidFill>
                  <a:srgbClr val="FF0000"/>
                </a:solidFill>
                <a:latin typeface="Tahoma"/>
                <a:cs typeface="Tahoma"/>
              </a:rPr>
              <a:t>(why?)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115311" y="5441695"/>
            <a:ext cx="34778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QP with </a:t>
            </a:r>
            <a:r>
              <a:rPr dirty="0" sz="2000" spc="-10">
                <a:solidFill>
                  <a:srgbClr val="FF0000"/>
                </a:solidFill>
                <a:latin typeface="Tahoma"/>
                <a:cs typeface="Tahoma"/>
              </a:rPr>
              <a:t>Quintic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basis</a:t>
            </a:r>
            <a:r>
              <a:rPr dirty="0" sz="2000" spc="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07502" y="5848358"/>
            <a:ext cx="136207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13409" sz="2175" spc="52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 </a:t>
            </a:r>
            <a:r>
              <a:rPr dirty="0" sz="850" spc="40" i="1">
                <a:latin typeface="Times New Roman"/>
                <a:cs typeface="Times New Roman"/>
              </a:rPr>
              <a:t> </a:t>
            </a:r>
            <a:r>
              <a:rPr dirty="0" baseline="13409" sz="2175" spc="7">
                <a:latin typeface="Symbol"/>
                <a:cs typeface="Symbol"/>
              </a:rPr>
              <a:t></a:t>
            </a:r>
            <a:r>
              <a:rPr dirty="0" baseline="13409" sz="2175" spc="-157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Symbol"/>
                <a:cs typeface="Symbol"/>
              </a:rPr>
              <a:t></a:t>
            </a:r>
            <a:r>
              <a:rPr dirty="0" sz="2200" spc="165">
                <a:latin typeface="Symbol"/>
                <a:cs typeface="Symbol"/>
              </a:rPr>
              <a:t></a:t>
            </a:r>
            <a:r>
              <a:rPr dirty="0" baseline="13409" sz="2175" spc="37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90" i="1">
                <a:latin typeface="Times New Roman"/>
                <a:cs typeface="Times New Roman"/>
              </a:rPr>
              <a:t> </a:t>
            </a:r>
            <a:r>
              <a:rPr dirty="0" baseline="13409" sz="2175" spc="7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l</a:t>
            </a:r>
            <a:r>
              <a:rPr dirty="0" sz="850" spc="-135" i="1">
                <a:latin typeface="Times New Roman"/>
                <a:cs typeface="Times New Roman"/>
              </a:rPr>
              <a:t> </a:t>
            </a:r>
            <a:r>
              <a:rPr dirty="0" baseline="13409" sz="2175" spc="-30" i="1">
                <a:latin typeface="Times New Roman"/>
                <a:cs typeface="Times New Roman"/>
              </a:rPr>
              <a:t>Q</a:t>
            </a:r>
            <a:r>
              <a:rPr dirty="0" sz="850" i="1">
                <a:latin typeface="Times New Roman"/>
                <a:cs typeface="Times New Roman"/>
              </a:rPr>
              <a:t>kl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94154" y="6666228"/>
            <a:ext cx="796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constraints: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68142" y="6504684"/>
            <a:ext cx="121094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959485" algn="l"/>
              </a:tabLst>
            </a:pPr>
            <a:r>
              <a:rPr dirty="0" sz="1450" spc="5">
                <a:latin typeface="Times New Roman"/>
                <a:cs typeface="Times New Roman"/>
              </a:rPr>
              <a:t>0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α</a:t>
            </a:r>
            <a:r>
              <a:rPr dirty="0" baseline="-22875" sz="1275" spc="22" i="1">
                <a:latin typeface="Times New Roman"/>
                <a:cs typeface="Times New Roman"/>
              </a:rPr>
              <a:t>k</a:t>
            </a:r>
            <a:r>
              <a:rPr dirty="0" baseline="-22875" sz="1275" spc="30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C	</a:t>
            </a:r>
            <a:r>
              <a:rPr dirty="0" sz="1450" spc="-5">
                <a:latin typeface="Symbol"/>
                <a:cs typeface="Symbol"/>
              </a:rPr>
              <a:t></a:t>
            </a:r>
            <a:r>
              <a:rPr dirty="0" sz="1450" spc="-5" i="1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38300" y="5783579"/>
            <a:ext cx="4495800" cy="528320"/>
          </a:xfrm>
          <a:custGeom>
            <a:avLst/>
            <a:gdLst/>
            <a:ahLst/>
            <a:cxnLst/>
            <a:rect l="l" t="t" r="r" b="b"/>
            <a:pathLst>
              <a:path w="4495800" h="528320">
                <a:moveTo>
                  <a:pt x="4495800" y="0"/>
                </a:moveTo>
                <a:lnTo>
                  <a:pt x="0" y="0"/>
                </a:lnTo>
                <a:lnTo>
                  <a:pt x="0" y="528065"/>
                </a:lnTo>
                <a:lnTo>
                  <a:pt x="4495800" y="528065"/>
                </a:lnTo>
                <a:lnTo>
                  <a:pt x="4495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734311" y="7063993"/>
            <a:ext cx="866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Then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define: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96586" y="7665914"/>
            <a:ext cx="64579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Times New Roman"/>
                <a:cs typeface="Times New Roman"/>
              </a:rPr>
              <a:t>s.t. </a:t>
            </a:r>
            <a:r>
              <a:rPr dirty="0" sz="850" i="1">
                <a:latin typeface="Times New Roman"/>
                <a:cs typeface="Times New Roman"/>
              </a:rPr>
              <a:t>α </a:t>
            </a:r>
            <a:r>
              <a:rPr dirty="0" baseline="-18518" sz="90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</a:t>
            </a:r>
            <a:r>
              <a:rPr dirty="0" sz="850" spc="-5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57018" y="7534850"/>
            <a:ext cx="6096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16354" y="7534850"/>
            <a:ext cx="28765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6060" algn="l"/>
              </a:tabLst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27604" y="7411032"/>
            <a:ext cx="59880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sz="1450" spc="5" b="1">
                <a:latin typeface="Times New Roman"/>
                <a:cs typeface="Times New Roman"/>
              </a:rPr>
              <a:t>Φ </a:t>
            </a:r>
            <a:r>
              <a:rPr dirty="0" sz="1450">
                <a:latin typeface="Times New Roman"/>
                <a:cs typeface="Times New Roman"/>
              </a:rPr>
              <a:t>(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59199" y="7318235"/>
            <a:ext cx="1059180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629920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w </a:t>
            </a:r>
            <a:r>
              <a:rPr dirty="0" sz="1450" spc="12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	</a:t>
            </a:r>
            <a:r>
              <a:rPr dirty="0" baseline="-8838" sz="3300" spc="-15">
                <a:latin typeface="Symbol"/>
                <a:cs typeface="Symbol"/>
              </a:rPr>
              <a:t></a:t>
            </a:r>
            <a:r>
              <a:rPr dirty="0" baseline="-8838" sz="3300" spc="187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34820" y="8170416"/>
            <a:ext cx="4261485" cy="6007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10"/>
              </a:spcBef>
              <a:tabLst>
                <a:tab pos="709930" algn="l"/>
                <a:tab pos="1954530" algn="l"/>
              </a:tabLst>
            </a:pPr>
            <a:r>
              <a:rPr dirty="0" sz="1450" spc="5">
                <a:latin typeface="Times New Roman"/>
                <a:cs typeface="Times New Roman"/>
              </a:rPr>
              <a:t>where	</a:t>
            </a:r>
            <a:r>
              <a:rPr dirty="0" sz="1450" spc="5" i="1">
                <a:latin typeface="Times New Roman"/>
                <a:cs typeface="Times New Roman"/>
              </a:rPr>
              <a:t>K </a:t>
            </a:r>
            <a:r>
              <a:rPr dirty="0" sz="1450" spc="37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arg 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max	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-75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algn="ctr" marR="1205230">
              <a:lnSpc>
                <a:spcPct val="100000"/>
              </a:lnSpc>
              <a:spcBef>
                <a:spcPts val="4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306832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02830" y="7891524"/>
            <a:ext cx="224599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450" spc="5" i="1">
                <a:latin typeface="Times New Roman"/>
                <a:cs typeface="Times New Roman"/>
              </a:rPr>
              <a:t>b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(1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ε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)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30">
                <a:latin typeface="Times New Roman"/>
                <a:cs typeface="Times New Roman"/>
              </a:rPr>
              <a:t>.</a:t>
            </a:r>
            <a:r>
              <a:rPr dirty="0" sz="1450" spc="30" b="1">
                <a:latin typeface="Times New Roman"/>
                <a:cs typeface="Times New Roman"/>
              </a:rPr>
              <a:t>w</a:t>
            </a:r>
            <a:r>
              <a:rPr dirty="0" sz="1450" spc="125" b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93926" y="7061454"/>
            <a:ext cx="2303780" cy="1518285"/>
          </a:xfrm>
          <a:custGeom>
            <a:avLst/>
            <a:gdLst/>
            <a:ahLst/>
            <a:cxnLst/>
            <a:rect l="l" t="t" r="r" b="b"/>
            <a:pathLst>
              <a:path w="2303779" h="1518284">
                <a:moveTo>
                  <a:pt x="2303526" y="0"/>
                </a:moveTo>
                <a:lnTo>
                  <a:pt x="0" y="0"/>
                </a:lnTo>
                <a:lnTo>
                  <a:pt x="0" y="1517904"/>
                </a:lnTo>
                <a:lnTo>
                  <a:pt x="2303526" y="1517904"/>
                </a:lnTo>
                <a:lnTo>
                  <a:pt x="2303526" y="0"/>
                </a:lnTo>
                <a:close/>
              </a:path>
            </a:pathLst>
          </a:custGeom>
          <a:ln w="6350">
            <a:solidFill>
              <a:srgbClr val="99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81733" y="6393941"/>
            <a:ext cx="4419600" cy="544830"/>
          </a:xfrm>
          <a:custGeom>
            <a:avLst/>
            <a:gdLst/>
            <a:ahLst/>
            <a:cxnLst/>
            <a:rect l="l" t="t" r="r" b="b"/>
            <a:pathLst>
              <a:path w="4419600" h="544829">
                <a:moveTo>
                  <a:pt x="4419600" y="0"/>
                </a:moveTo>
                <a:lnTo>
                  <a:pt x="0" y="0"/>
                </a:lnTo>
                <a:lnTo>
                  <a:pt x="0" y="544830"/>
                </a:lnTo>
                <a:lnTo>
                  <a:pt x="4419600" y="544830"/>
                </a:lnTo>
                <a:lnTo>
                  <a:pt x="441960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152900" y="8107680"/>
            <a:ext cx="1899285" cy="525780"/>
          </a:xfrm>
          <a:prstGeom prst="rect">
            <a:avLst/>
          </a:prstGeom>
          <a:ln w="6350">
            <a:solidFill>
              <a:srgbClr val="019901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200"/>
              </a:spcBef>
            </a:pPr>
            <a:r>
              <a:rPr dirty="0" sz="1000" spc="-5">
                <a:latin typeface="Tahoma"/>
                <a:cs typeface="Tahoma"/>
              </a:rPr>
              <a:t>Then classify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with:</a:t>
            </a:r>
            <a:endParaRPr sz="1000">
              <a:latin typeface="Tahoma"/>
              <a:cs typeface="Tahoma"/>
            </a:endParaRPr>
          </a:p>
          <a:p>
            <a:pPr marL="48895">
              <a:lnSpc>
                <a:spcPct val="100000"/>
              </a:lnSpc>
              <a:spcBef>
                <a:spcPts val="830"/>
              </a:spcBef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</a:t>
            </a:r>
            <a:r>
              <a:rPr dirty="0" sz="1400" spc="40">
                <a:latin typeface="Symbol"/>
                <a:cs typeface="Symbol"/>
              </a:rPr>
              <a:t></a:t>
            </a:r>
            <a:r>
              <a:rPr dirty="0" sz="1050" spc="40" i="1">
                <a:latin typeface="Tahoma"/>
                <a:cs typeface="Tahoma"/>
              </a:rPr>
              <a:t>(</a:t>
            </a:r>
            <a:r>
              <a:rPr dirty="0" sz="1050" spc="40" b="1" i="1">
                <a:latin typeface="Tahoma"/>
                <a:cs typeface="Tahoma"/>
              </a:rPr>
              <a:t>x</a:t>
            </a:r>
            <a:r>
              <a:rPr dirty="0" sz="1050" spc="40" i="1">
                <a:latin typeface="Tahoma"/>
                <a:cs typeface="Tahoma"/>
              </a:rPr>
              <a:t>)-</a:t>
            </a:r>
            <a:r>
              <a:rPr dirty="0" sz="1050" spc="-5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7182" y="6505777"/>
            <a:ext cx="294640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11014" y="6458703"/>
            <a:ext cx="76517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2200" spc="-10">
                <a:latin typeface="Symbol"/>
                <a:cs typeface="Symbol"/>
              </a:rPr>
              <a:t>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baseline="13409" sz="2175" spc="7" i="1">
                <a:latin typeface="Times New Roman"/>
                <a:cs typeface="Times New Roman"/>
              </a:rPr>
              <a:t>α </a:t>
            </a: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baseline="13409" sz="2175" spc="7" i="1">
                <a:latin typeface="Times New Roman"/>
                <a:cs typeface="Times New Roman"/>
              </a:rPr>
              <a:t>y</a:t>
            </a:r>
            <a:r>
              <a:rPr dirty="0" baseline="13409" sz="2175" i="1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638300" y="5745479"/>
            <a:ext cx="2667000" cy="1028700"/>
          </a:xfrm>
          <a:custGeom>
            <a:avLst/>
            <a:gdLst/>
            <a:ahLst/>
            <a:cxnLst/>
            <a:rect l="l" t="t" r="r" b="b"/>
            <a:pathLst>
              <a:path w="2667000" h="1028700">
                <a:moveTo>
                  <a:pt x="2514600" y="0"/>
                </a:moveTo>
                <a:lnTo>
                  <a:pt x="0" y="0"/>
                </a:lnTo>
                <a:lnTo>
                  <a:pt x="0" y="1028700"/>
                </a:lnTo>
                <a:lnTo>
                  <a:pt x="2514600" y="1028700"/>
                </a:lnTo>
                <a:lnTo>
                  <a:pt x="2514600" y="428244"/>
                </a:lnTo>
                <a:lnTo>
                  <a:pt x="2667000" y="289560"/>
                </a:lnTo>
                <a:lnTo>
                  <a:pt x="2514600" y="171450"/>
                </a:lnTo>
                <a:lnTo>
                  <a:pt x="25146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38300" y="5745479"/>
            <a:ext cx="2667000" cy="1028700"/>
          </a:xfrm>
          <a:custGeom>
            <a:avLst/>
            <a:gdLst/>
            <a:ahLst/>
            <a:cxnLst/>
            <a:rect l="l" t="t" r="r" b="b"/>
            <a:pathLst>
              <a:path w="2667000" h="1028700">
                <a:moveTo>
                  <a:pt x="0" y="0"/>
                </a:moveTo>
                <a:lnTo>
                  <a:pt x="0" y="1028700"/>
                </a:lnTo>
                <a:lnTo>
                  <a:pt x="2514600" y="1028700"/>
                </a:lnTo>
                <a:lnTo>
                  <a:pt x="2514600" y="428244"/>
                </a:lnTo>
                <a:lnTo>
                  <a:pt x="2667000" y="289560"/>
                </a:lnTo>
                <a:lnTo>
                  <a:pt x="2514600" y="171450"/>
                </a:lnTo>
                <a:lnTo>
                  <a:pt x="2514600" y="0"/>
                </a:lnTo>
                <a:lnTo>
                  <a:pt x="1466850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662429" y="5758688"/>
            <a:ext cx="2145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We must </a:t>
            </a:r>
            <a:r>
              <a:rPr dirty="0" sz="900">
                <a:latin typeface="Tahoma"/>
                <a:cs typeface="Tahoma"/>
              </a:rPr>
              <a:t>do </a:t>
            </a:r>
            <a:r>
              <a:rPr dirty="0" sz="900" spc="-110">
                <a:latin typeface="Tahoma"/>
                <a:cs typeface="Tahoma"/>
              </a:rPr>
              <a:t>R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baseline="23148" sz="900" spc="-165">
                <a:latin typeface="Tahoma"/>
                <a:cs typeface="Tahoma"/>
              </a:rPr>
              <a:t>2</a:t>
            </a:r>
            <a:r>
              <a:rPr dirty="0" sz="900" spc="-110">
                <a:latin typeface="Tahoma"/>
                <a:cs typeface="Tahoma"/>
              </a:rPr>
              <a:t>/2 </a:t>
            </a:r>
            <a:r>
              <a:rPr dirty="0" sz="900" spc="-5">
                <a:latin typeface="Tahoma"/>
                <a:cs typeface="Tahoma"/>
              </a:rPr>
              <a:t>dot </a:t>
            </a:r>
            <a:r>
              <a:rPr dirty="0" sz="900" spc="-110">
                <a:latin typeface="Tahoma"/>
                <a:cs typeface="Tahoma"/>
              </a:rPr>
              <a:t>pro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sz="900" spc="-110">
                <a:latin typeface="Tahoma"/>
                <a:cs typeface="Tahoma"/>
              </a:rPr>
              <a:t>duct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sz="900" spc="-110">
                <a:latin typeface="Tahoma"/>
                <a:cs typeface="Tahoma"/>
              </a:rPr>
              <a:t>s </a:t>
            </a:r>
            <a:r>
              <a:rPr dirty="0" sz="900" spc="-5">
                <a:latin typeface="Tahoma"/>
                <a:cs typeface="Tahoma"/>
              </a:rPr>
              <a:t>to get</a:t>
            </a:r>
            <a:r>
              <a:rPr dirty="0" sz="900" spc="-9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this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20519" y="5731752"/>
            <a:ext cx="77660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32407" sz="1800" spc="-892">
                <a:latin typeface="Tahoma"/>
                <a:cs typeface="Tahoma"/>
              </a:rPr>
              <a:t>M</a:t>
            </a:r>
            <a:r>
              <a:rPr dirty="0" sz="900" spc="-165">
                <a:latin typeface="Tahoma"/>
                <a:cs typeface="Tahoma"/>
              </a:rPr>
              <a:t>m</a:t>
            </a:r>
            <a:r>
              <a:rPr dirty="0" baseline="-32407" sz="1800" spc="-705">
                <a:latin typeface="Tahoma"/>
                <a:cs typeface="Tahoma"/>
              </a:rPr>
              <a:t>a</a:t>
            </a:r>
            <a:r>
              <a:rPr dirty="0" sz="900" spc="-5">
                <a:latin typeface="Tahoma"/>
                <a:cs typeface="Tahoma"/>
              </a:rPr>
              <a:t>a</a:t>
            </a:r>
            <a:r>
              <a:rPr dirty="0" baseline="-32407" sz="1800" spc="-900">
                <a:latin typeface="Tahoma"/>
                <a:cs typeface="Tahoma"/>
              </a:rPr>
              <a:t>x</a:t>
            </a:r>
            <a:r>
              <a:rPr dirty="0" sz="900" spc="-5">
                <a:latin typeface="Tahoma"/>
                <a:cs typeface="Tahoma"/>
              </a:rPr>
              <a:t>t</a:t>
            </a:r>
            <a:r>
              <a:rPr dirty="0" sz="900" spc="-40">
                <a:latin typeface="Tahoma"/>
                <a:cs typeface="Tahoma"/>
              </a:rPr>
              <a:t>r</a:t>
            </a:r>
            <a:r>
              <a:rPr dirty="0" baseline="-32407" sz="1800" spc="-367">
                <a:latin typeface="Tahoma"/>
                <a:cs typeface="Tahoma"/>
              </a:rPr>
              <a:t>i</a:t>
            </a:r>
            <a:r>
              <a:rPr dirty="0" sz="900">
                <a:latin typeface="Tahoma"/>
                <a:cs typeface="Tahoma"/>
              </a:rPr>
              <a:t>i</a:t>
            </a:r>
            <a:r>
              <a:rPr dirty="0" sz="900" spc="-415">
                <a:latin typeface="Tahoma"/>
                <a:cs typeface="Tahoma"/>
              </a:rPr>
              <a:t>x</a:t>
            </a:r>
            <a:r>
              <a:rPr dirty="0" baseline="-32407" sz="1800" spc="-480">
                <a:latin typeface="Tahoma"/>
                <a:cs typeface="Tahoma"/>
              </a:rPr>
              <a:t>m</a:t>
            </a:r>
            <a:r>
              <a:rPr dirty="0" sz="900" spc="-15">
                <a:latin typeface="Tahoma"/>
                <a:cs typeface="Tahoma"/>
              </a:rPr>
              <a:t>r</a:t>
            </a:r>
            <a:r>
              <a:rPr dirty="0" baseline="-32407" sz="1800" spc="-405">
                <a:latin typeface="Tahoma"/>
                <a:cs typeface="Tahoma"/>
              </a:rPr>
              <a:t>i</a:t>
            </a:r>
            <a:r>
              <a:rPr dirty="0" sz="900" spc="-210">
                <a:latin typeface="Tahoma"/>
                <a:cs typeface="Tahoma"/>
              </a:rPr>
              <a:t>e</a:t>
            </a:r>
            <a:r>
              <a:rPr dirty="0" baseline="-32407" sz="1800" spc="-502">
                <a:latin typeface="Tahoma"/>
                <a:cs typeface="Tahoma"/>
              </a:rPr>
              <a:t>z</a:t>
            </a:r>
            <a:r>
              <a:rPr dirty="0" sz="900" spc="-145">
                <a:latin typeface="Tahoma"/>
                <a:cs typeface="Tahoma"/>
              </a:rPr>
              <a:t>a</a:t>
            </a:r>
            <a:r>
              <a:rPr dirty="0" baseline="-32407" sz="1800" spc="-742">
                <a:latin typeface="Tahoma"/>
                <a:cs typeface="Tahoma"/>
              </a:rPr>
              <a:t>e</a:t>
            </a:r>
            <a:r>
              <a:rPr dirty="0" sz="900" spc="-5">
                <a:latin typeface="Tahoma"/>
                <a:cs typeface="Tahoma"/>
              </a:rPr>
              <a:t>d</a:t>
            </a:r>
            <a:r>
              <a:rPr dirty="0" sz="900" spc="-85">
                <a:latin typeface="Tahoma"/>
                <a:cs typeface="Tahoma"/>
              </a:rPr>
              <a:t>y</a:t>
            </a:r>
            <a:r>
              <a:rPr dirty="0" baseline="-22727" sz="3300" spc="-2227">
                <a:latin typeface="Symbol"/>
                <a:cs typeface="Symbol"/>
              </a:rPr>
              <a:t></a:t>
            </a:r>
            <a:r>
              <a:rPr dirty="0" sz="90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62429" y="6102353"/>
            <a:ext cx="22294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ahoma"/>
                <a:cs typeface="Tahoma"/>
              </a:rPr>
              <a:t>In 100-d, </a:t>
            </a:r>
            <a:r>
              <a:rPr dirty="0" sz="900" spc="-105">
                <a:latin typeface="Tahoma"/>
                <a:cs typeface="Tahoma"/>
              </a:rPr>
              <a:t>eac</a:t>
            </a:r>
            <a:r>
              <a:rPr dirty="0" baseline="-22875" sz="1275" spc="-157" i="1">
                <a:latin typeface="Times New Roman"/>
                <a:cs typeface="Times New Roman"/>
              </a:rPr>
              <a:t>k</a:t>
            </a:r>
            <a:r>
              <a:rPr dirty="0" sz="900" spc="-105">
                <a:latin typeface="Tahoma"/>
                <a:cs typeface="Tahoma"/>
              </a:rPr>
              <a:t>h</a:t>
            </a:r>
            <a:r>
              <a:rPr dirty="0" baseline="-22875" sz="1275" spc="-157">
                <a:latin typeface="Symbol"/>
                <a:cs typeface="Symbol"/>
              </a:rPr>
              <a:t></a:t>
            </a:r>
            <a:r>
              <a:rPr dirty="0" baseline="-22875" sz="1275" spc="-157">
                <a:latin typeface="Times New Roman"/>
                <a:cs typeface="Times New Roman"/>
              </a:rPr>
              <a:t>1</a:t>
            </a:r>
            <a:r>
              <a:rPr dirty="0" sz="900" spc="-105">
                <a:latin typeface="Tahoma"/>
                <a:cs typeface="Tahoma"/>
              </a:rPr>
              <a:t>dot </a:t>
            </a:r>
            <a:r>
              <a:rPr dirty="0" sz="900" spc="-85">
                <a:latin typeface="Tahoma"/>
                <a:cs typeface="Tahoma"/>
              </a:rPr>
              <a:t>produ</a:t>
            </a:r>
            <a:r>
              <a:rPr dirty="0" baseline="-22875" sz="1275" spc="-127" i="1">
                <a:latin typeface="Times New Roman"/>
                <a:cs typeface="Times New Roman"/>
              </a:rPr>
              <a:t>k </a:t>
            </a:r>
            <a:r>
              <a:rPr dirty="0" baseline="-22875" sz="1275" spc="-337">
                <a:latin typeface="Symbol"/>
                <a:cs typeface="Symbol"/>
              </a:rPr>
              <a:t></a:t>
            </a:r>
            <a:r>
              <a:rPr dirty="0" sz="900" spc="-225">
                <a:latin typeface="Tahoma"/>
                <a:cs typeface="Tahoma"/>
              </a:rPr>
              <a:t>c</a:t>
            </a:r>
            <a:r>
              <a:rPr dirty="0" baseline="-22875" sz="1275" spc="-337">
                <a:latin typeface="Times New Roman"/>
                <a:cs typeface="Times New Roman"/>
              </a:rPr>
              <a:t>1</a:t>
            </a:r>
            <a:r>
              <a:rPr dirty="0" sz="900" spc="-225">
                <a:latin typeface="Tahoma"/>
                <a:cs typeface="Tahoma"/>
              </a:rPr>
              <a:t>t </a:t>
            </a:r>
            <a:r>
              <a:rPr dirty="0" sz="900" spc="-220">
                <a:latin typeface="Tahoma"/>
                <a:cs typeface="Tahoma"/>
              </a:rPr>
              <a:t>n</a:t>
            </a:r>
            <a:r>
              <a:rPr dirty="0" baseline="-22875" sz="1275" spc="-330" i="1">
                <a:latin typeface="Times New Roman"/>
                <a:cs typeface="Times New Roman"/>
              </a:rPr>
              <a:t>l</a:t>
            </a:r>
            <a:r>
              <a:rPr dirty="0" sz="900" spc="-220">
                <a:latin typeface="Tahoma"/>
                <a:cs typeface="Tahoma"/>
              </a:rPr>
              <a:t>o</a:t>
            </a:r>
            <a:r>
              <a:rPr dirty="0" baseline="-22875" sz="1275" spc="-330">
                <a:latin typeface="Symbol"/>
                <a:cs typeface="Symbol"/>
              </a:rPr>
              <a:t></a:t>
            </a:r>
            <a:r>
              <a:rPr dirty="0" sz="900" spc="-220">
                <a:latin typeface="Tahoma"/>
                <a:cs typeface="Tahoma"/>
              </a:rPr>
              <a:t>w</a:t>
            </a:r>
            <a:r>
              <a:rPr dirty="0" baseline="-22875" sz="1275" spc="-330">
                <a:latin typeface="Times New Roman"/>
                <a:cs typeface="Times New Roman"/>
              </a:rPr>
              <a:t>1</a:t>
            </a:r>
            <a:r>
              <a:rPr dirty="0" baseline="-22875" sz="1275" spc="337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ahoma"/>
                <a:cs typeface="Tahoma"/>
              </a:rPr>
              <a:t>needs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103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87829" y="6239513"/>
            <a:ext cx="15970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operations instead of </a:t>
            </a:r>
            <a:r>
              <a:rPr dirty="0" sz="900">
                <a:latin typeface="Tahoma"/>
                <a:cs typeface="Tahoma"/>
              </a:rPr>
              <a:t>75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million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62429" y="6407919"/>
            <a:ext cx="2459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190">
                <a:latin typeface="Tahoma"/>
                <a:cs typeface="Tahoma"/>
              </a:rPr>
              <a:t>But</a:t>
            </a:r>
            <a:r>
              <a:rPr dirty="0" baseline="-27777" sz="1800" spc="-284">
                <a:latin typeface="Tahoma"/>
                <a:cs typeface="Tahoma"/>
              </a:rPr>
              <a:t>S</a:t>
            </a:r>
            <a:r>
              <a:rPr dirty="0" sz="900" spc="-190">
                <a:latin typeface="Tahoma"/>
                <a:cs typeface="Tahoma"/>
              </a:rPr>
              <a:t>t</a:t>
            </a:r>
            <a:r>
              <a:rPr dirty="0" baseline="-27777" sz="1800" spc="-284">
                <a:latin typeface="Tahoma"/>
                <a:cs typeface="Tahoma"/>
              </a:rPr>
              <a:t>u</a:t>
            </a:r>
            <a:r>
              <a:rPr dirty="0" sz="900" spc="-190">
                <a:latin typeface="Tahoma"/>
                <a:cs typeface="Tahoma"/>
              </a:rPr>
              <a:t>h</a:t>
            </a:r>
            <a:r>
              <a:rPr dirty="0" baseline="-27777" sz="1800" spc="-284">
                <a:latin typeface="Tahoma"/>
                <a:cs typeface="Tahoma"/>
              </a:rPr>
              <a:t>b</a:t>
            </a:r>
            <a:r>
              <a:rPr dirty="0" sz="900" spc="-190">
                <a:latin typeface="Tahoma"/>
                <a:cs typeface="Tahoma"/>
              </a:rPr>
              <a:t>er</a:t>
            </a:r>
            <a:r>
              <a:rPr dirty="0" baseline="-27777" sz="1800" spc="-284">
                <a:latin typeface="Tahoma"/>
                <a:cs typeface="Tahoma"/>
              </a:rPr>
              <a:t>j</a:t>
            </a:r>
            <a:r>
              <a:rPr dirty="0" sz="900" spc="-190">
                <a:latin typeface="Tahoma"/>
                <a:cs typeface="Tahoma"/>
              </a:rPr>
              <a:t>e</a:t>
            </a:r>
            <a:r>
              <a:rPr dirty="0" baseline="-27777" sz="1800" spc="-284">
                <a:latin typeface="Tahoma"/>
                <a:cs typeface="Tahoma"/>
              </a:rPr>
              <a:t>e</a:t>
            </a:r>
            <a:r>
              <a:rPr dirty="0" sz="900" spc="-190">
                <a:latin typeface="Tahoma"/>
                <a:cs typeface="Tahoma"/>
              </a:rPr>
              <a:t>a</a:t>
            </a:r>
            <a:r>
              <a:rPr dirty="0" baseline="-27777" sz="1800" spc="-284">
                <a:latin typeface="Tahoma"/>
                <a:cs typeface="Tahoma"/>
              </a:rPr>
              <a:t>c</a:t>
            </a:r>
            <a:r>
              <a:rPr dirty="0" sz="900" spc="-190">
                <a:latin typeface="Tahoma"/>
                <a:cs typeface="Tahoma"/>
              </a:rPr>
              <a:t>r</a:t>
            </a:r>
            <a:r>
              <a:rPr dirty="0" baseline="-27777" sz="1800" spc="-284">
                <a:latin typeface="Tahoma"/>
                <a:cs typeface="Tahoma"/>
              </a:rPr>
              <a:t>t</a:t>
            </a:r>
            <a:r>
              <a:rPr dirty="0" sz="900" spc="-190">
                <a:latin typeface="Tahoma"/>
                <a:cs typeface="Tahoma"/>
              </a:rPr>
              <a:t>e </a:t>
            </a:r>
            <a:r>
              <a:rPr dirty="0" baseline="-27777" sz="1800" spc="-270">
                <a:latin typeface="Tahoma"/>
                <a:cs typeface="Tahoma"/>
              </a:rPr>
              <a:t>t</a:t>
            </a:r>
            <a:r>
              <a:rPr dirty="0" sz="900" spc="-180">
                <a:latin typeface="Tahoma"/>
                <a:cs typeface="Tahoma"/>
              </a:rPr>
              <a:t>s</a:t>
            </a:r>
            <a:r>
              <a:rPr dirty="0" baseline="-27777" sz="1800" spc="-270">
                <a:latin typeface="Tahoma"/>
                <a:cs typeface="Tahoma"/>
              </a:rPr>
              <a:t>o</a:t>
            </a:r>
            <a:r>
              <a:rPr dirty="0" sz="900" spc="-180">
                <a:latin typeface="Tahoma"/>
                <a:cs typeface="Tahoma"/>
              </a:rPr>
              <a:t>till</a:t>
            </a:r>
            <a:r>
              <a:rPr dirty="0" baseline="-27777" sz="1800" spc="-270">
                <a:latin typeface="Tahoma"/>
                <a:cs typeface="Tahoma"/>
              </a:rPr>
              <a:t>t</a:t>
            </a:r>
            <a:r>
              <a:rPr dirty="0" sz="900" spc="-180">
                <a:latin typeface="Tahoma"/>
                <a:cs typeface="Tahoma"/>
              </a:rPr>
              <a:t>w</a:t>
            </a:r>
            <a:r>
              <a:rPr dirty="0" baseline="-27777" sz="1800" spc="-270">
                <a:latin typeface="Tahoma"/>
                <a:cs typeface="Tahoma"/>
              </a:rPr>
              <a:t>h</a:t>
            </a:r>
            <a:r>
              <a:rPr dirty="0" sz="900" spc="-180">
                <a:latin typeface="Tahoma"/>
                <a:cs typeface="Tahoma"/>
              </a:rPr>
              <a:t>o</a:t>
            </a:r>
            <a:r>
              <a:rPr dirty="0" baseline="-27777" sz="1800" spc="-270">
                <a:latin typeface="Tahoma"/>
                <a:cs typeface="Tahoma"/>
              </a:rPr>
              <a:t>e</a:t>
            </a:r>
            <a:r>
              <a:rPr dirty="0" sz="900" spc="-180">
                <a:latin typeface="Tahoma"/>
                <a:cs typeface="Tahoma"/>
              </a:rPr>
              <a:t>r</a:t>
            </a:r>
            <a:r>
              <a:rPr dirty="0" baseline="-27777" sz="1800" spc="-270">
                <a:latin typeface="Tahoma"/>
                <a:cs typeface="Tahoma"/>
              </a:rPr>
              <a:t>s</a:t>
            </a:r>
            <a:r>
              <a:rPr dirty="0" sz="900" spc="-180">
                <a:latin typeface="Tahoma"/>
                <a:cs typeface="Tahoma"/>
              </a:rPr>
              <a:t>ry</a:t>
            </a:r>
            <a:r>
              <a:rPr dirty="0" baseline="-27777" sz="1800" spc="-270">
                <a:latin typeface="Tahoma"/>
                <a:cs typeface="Tahoma"/>
              </a:rPr>
              <a:t>e</a:t>
            </a:r>
            <a:r>
              <a:rPr dirty="0" sz="900" spc="-180">
                <a:latin typeface="Tahoma"/>
                <a:cs typeface="Tahoma"/>
              </a:rPr>
              <a:t>ing </a:t>
            </a:r>
            <a:r>
              <a:rPr dirty="0" sz="900" spc="-5">
                <a:latin typeface="Tahoma"/>
                <a:cs typeface="Tahoma"/>
              </a:rPr>
              <a:t>things </a:t>
            </a:r>
            <a:r>
              <a:rPr dirty="0" sz="900">
                <a:latin typeface="Tahoma"/>
                <a:cs typeface="Tahoma"/>
              </a:rPr>
              <a:t>lurking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away.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87829" y="6583179"/>
            <a:ext cx="784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What are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they?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66238" y="6710171"/>
            <a:ext cx="3392170" cy="864235"/>
          </a:xfrm>
          <a:custGeom>
            <a:avLst/>
            <a:gdLst/>
            <a:ahLst/>
            <a:cxnLst/>
            <a:rect l="l" t="t" r="r" b="b"/>
            <a:pathLst>
              <a:path w="3392170" h="864234">
                <a:moveTo>
                  <a:pt x="0" y="0"/>
                </a:moveTo>
                <a:lnTo>
                  <a:pt x="991362" y="374903"/>
                </a:lnTo>
                <a:lnTo>
                  <a:pt x="991362" y="864107"/>
                </a:lnTo>
                <a:lnTo>
                  <a:pt x="3391662" y="864107"/>
                </a:lnTo>
                <a:lnTo>
                  <a:pt x="3391662" y="165353"/>
                </a:lnTo>
                <a:lnTo>
                  <a:pt x="991362" y="165353"/>
                </a:lnTo>
                <a:lnTo>
                  <a:pt x="0" y="0"/>
                </a:lnTo>
                <a:close/>
              </a:path>
              <a:path w="3392170" h="864234">
                <a:moveTo>
                  <a:pt x="3391662" y="25907"/>
                </a:moveTo>
                <a:lnTo>
                  <a:pt x="991362" y="25907"/>
                </a:lnTo>
                <a:lnTo>
                  <a:pt x="991362" y="165353"/>
                </a:lnTo>
                <a:lnTo>
                  <a:pt x="3391662" y="165353"/>
                </a:lnTo>
                <a:lnTo>
                  <a:pt x="3391662" y="2590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666238" y="6710171"/>
            <a:ext cx="3392170" cy="864235"/>
          </a:xfrm>
          <a:custGeom>
            <a:avLst/>
            <a:gdLst/>
            <a:ahLst/>
            <a:cxnLst/>
            <a:rect l="l" t="t" r="r" b="b"/>
            <a:pathLst>
              <a:path w="3392170" h="864234">
                <a:moveTo>
                  <a:pt x="991362" y="25907"/>
                </a:moveTo>
                <a:lnTo>
                  <a:pt x="991362" y="165353"/>
                </a:lnTo>
                <a:lnTo>
                  <a:pt x="0" y="0"/>
                </a:lnTo>
                <a:lnTo>
                  <a:pt x="991362" y="374903"/>
                </a:lnTo>
                <a:lnTo>
                  <a:pt x="991362" y="864107"/>
                </a:lnTo>
                <a:lnTo>
                  <a:pt x="3391662" y="864107"/>
                </a:lnTo>
                <a:lnTo>
                  <a:pt x="3391662" y="25907"/>
                </a:lnTo>
                <a:lnTo>
                  <a:pt x="1391412" y="25907"/>
                </a:lnTo>
                <a:lnTo>
                  <a:pt x="991362" y="25907"/>
                </a:lnTo>
                <a:close/>
              </a:path>
            </a:pathLst>
          </a:custGeom>
          <a:ln w="6349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707129" y="6754620"/>
            <a:ext cx="2171065" cy="63817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R="5080">
              <a:lnSpc>
                <a:spcPts val="1040"/>
              </a:lnSpc>
              <a:spcBef>
                <a:spcPts val="165"/>
              </a:spcBef>
            </a:pPr>
            <a:r>
              <a:rPr dirty="0" baseline="3086" sz="1350" spc="-7">
                <a:latin typeface="Tahoma"/>
                <a:cs typeface="Tahoma"/>
              </a:rPr>
              <a:t>•The fear of </a:t>
            </a:r>
            <a:r>
              <a:rPr dirty="0" baseline="3086" sz="1350" spc="-89">
                <a:latin typeface="Tahoma"/>
                <a:cs typeface="Tahoma"/>
              </a:rPr>
              <a:t>overfitting</a:t>
            </a:r>
            <a:r>
              <a:rPr dirty="0" sz="850" spc="-60" i="1">
                <a:latin typeface="Times New Roman"/>
                <a:cs typeface="Times New Roman"/>
              </a:rPr>
              <a:t>k</a:t>
            </a:r>
            <a:r>
              <a:rPr dirty="0" baseline="3086" sz="1350" spc="-89">
                <a:latin typeface="Tahoma"/>
                <a:cs typeface="Tahoma"/>
              </a:rPr>
              <a:t>w</a:t>
            </a:r>
            <a:r>
              <a:rPr dirty="0" sz="850" spc="-60">
                <a:latin typeface="Symbol"/>
                <a:cs typeface="Symbol"/>
              </a:rPr>
              <a:t></a:t>
            </a:r>
            <a:r>
              <a:rPr dirty="0" baseline="3086" sz="1350" spc="-89">
                <a:latin typeface="Tahoma"/>
                <a:cs typeface="Tahoma"/>
              </a:rPr>
              <a:t>it</a:t>
            </a:r>
            <a:r>
              <a:rPr dirty="0" sz="850" spc="-60">
                <a:latin typeface="Times New Roman"/>
                <a:cs typeface="Times New Roman"/>
              </a:rPr>
              <a:t>1</a:t>
            </a:r>
            <a:r>
              <a:rPr dirty="0" baseline="3086" sz="1350" spc="-89">
                <a:latin typeface="Tahoma"/>
                <a:cs typeface="Tahoma"/>
              </a:rPr>
              <a:t>h </a:t>
            </a:r>
            <a:r>
              <a:rPr dirty="0" baseline="3086" sz="1350" spc="-7">
                <a:latin typeface="Tahoma"/>
                <a:cs typeface="Tahoma"/>
              </a:rPr>
              <a:t>this enormous  </a:t>
            </a:r>
            <a:r>
              <a:rPr dirty="0" sz="900" spc="-5">
                <a:latin typeface="Tahoma"/>
                <a:cs typeface="Tahoma"/>
              </a:rPr>
              <a:t>number of</a:t>
            </a:r>
            <a:r>
              <a:rPr dirty="0" sz="90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terms</a:t>
            </a:r>
            <a:endParaRPr sz="900">
              <a:latin typeface="Tahoma"/>
              <a:cs typeface="Tahoma"/>
            </a:endParaRPr>
          </a:p>
          <a:p>
            <a:pPr marR="260350">
              <a:lnSpc>
                <a:spcPct val="100000"/>
              </a:lnSpc>
              <a:spcBef>
                <a:spcPts val="520"/>
              </a:spcBef>
            </a:pPr>
            <a:r>
              <a:rPr dirty="0" sz="900" spc="-5">
                <a:latin typeface="Tahoma"/>
                <a:cs typeface="Tahoma"/>
              </a:rPr>
              <a:t>•The evaluation phase (doing </a:t>
            </a:r>
            <a:r>
              <a:rPr dirty="0" sz="900">
                <a:latin typeface="Tahoma"/>
                <a:cs typeface="Tahoma"/>
              </a:rPr>
              <a:t>a </a:t>
            </a:r>
            <a:r>
              <a:rPr dirty="0" sz="900" spc="-5">
                <a:latin typeface="Tahoma"/>
                <a:cs typeface="Tahoma"/>
              </a:rPr>
              <a:t>set of  predictions on </a:t>
            </a:r>
            <a:r>
              <a:rPr dirty="0" sz="900">
                <a:latin typeface="Tahoma"/>
                <a:cs typeface="Tahoma"/>
              </a:rPr>
              <a:t>a </a:t>
            </a:r>
            <a:r>
              <a:rPr dirty="0" sz="900" spc="-5">
                <a:latin typeface="Tahoma"/>
                <a:cs typeface="Tahoma"/>
              </a:rPr>
              <a:t>test set) will be</a:t>
            </a:r>
            <a:r>
              <a:rPr dirty="0" sz="900" spc="2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very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35247" y="7295974"/>
            <a:ext cx="99123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34482" sz="2175" spc="-22">
                <a:latin typeface="Times New Roman"/>
                <a:cs typeface="Times New Roman"/>
              </a:rPr>
              <a:t>)</a:t>
            </a:r>
            <a:r>
              <a:rPr dirty="0" sz="900" spc="-15">
                <a:latin typeface="Tahoma"/>
                <a:cs typeface="Tahoma"/>
              </a:rPr>
              <a:t>expensive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(why?)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267200" y="7464552"/>
            <a:ext cx="1866900" cy="605155"/>
          </a:xfrm>
          <a:custGeom>
            <a:avLst/>
            <a:gdLst/>
            <a:ahLst/>
            <a:cxnLst/>
            <a:rect l="l" t="t" r="r" b="b"/>
            <a:pathLst>
              <a:path w="1866900" h="605154">
                <a:moveTo>
                  <a:pt x="1866900" y="147828"/>
                </a:moveTo>
                <a:lnTo>
                  <a:pt x="0" y="147828"/>
                </a:lnTo>
                <a:lnTo>
                  <a:pt x="0" y="605028"/>
                </a:lnTo>
                <a:lnTo>
                  <a:pt x="1866900" y="605028"/>
                </a:lnTo>
                <a:lnTo>
                  <a:pt x="1866900" y="147828"/>
                </a:lnTo>
                <a:close/>
              </a:path>
              <a:path w="1866900" h="605154">
                <a:moveTo>
                  <a:pt x="486917" y="0"/>
                </a:moveTo>
                <a:lnTo>
                  <a:pt x="310896" y="147828"/>
                </a:lnTo>
                <a:lnTo>
                  <a:pt x="778001" y="147828"/>
                </a:lnTo>
                <a:lnTo>
                  <a:pt x="48691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67200" y="7464552"/>
            <a:ext cx="1866900" cy="605155"/>
          </a:xfrm>
          <a:custGeom>
            <a:avLst/>
            <a:gdLst/>
            <a:ahLst/>
            <a:cxnLst/>
            <a:rect l="l" t="t" r="r" b="b"/>
            <a:pathLst>
              <a:path w="1866900" h="605154">
                <a:moveTo>
                  <a:pt x="0" y="147828"/>
                </a:moveTo>
                <a:lnTo>
                  <a:pt x="0" y="605028"/>
                </a:lnTo>
                <a:lnTo>
                  <a:pt x="1866900" y="605028"/>
                </a:lnTo>
                <a:lnTo>
                  <a:pt x="1866900" y="147828"/>
                </a:lnTo>
                <a:lnTo>
                  <a:pt x="778001" y="147828"/>
                </a:lnTo>
                <a:lnTo>
                  <a:pt x="486917" y="0"/>
                </a:lnTo>
                <a:lnTo>
                  <a:pt x="310896" y="147828"/>
                </a:lnTo>
                <a:lnTo>
                  <a:pt x="0" y="147828"/>
                </a:lnTo>
                <a:close/>
              </a:path>
            </a:pathLst>
          </a:custGeom>
          <a:ln w="6349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316729" y="7624064"/>
            <a:ext cx="17564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Because each </a:t>
            </a:r>
            <a:r>
              <a:rPr dirty="0" sz="900" spc="-5" b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900" spc="-5" b="1">
                <a:latin typeface="Tahoma"/>
                <a:cs typeface="Tahoma"/>
              </a:rPr>
              <a:t>. </a:t>
            </a:r>
            <a:r>
              <a:rPr dirty="0" sz="1000" spc="-5">
                <a:latin typeface="Symbol"/>
                <a:cs typeface="Symbol"/>
              </a:rPr>
              <a:t></a:t>
            </a:r>
            <a:r>
              <a:rPr dirty="0" sz="900" spc="-5">
                <a:latin typeface="Tahoma"/>
                <a:cs typeface="Tahoma"/>
              </a:rPr>
              <a:t>(</a:t>
            </a:r>
            <a:r>
              <a:rPr dirty="0" sz="900" spc="-5" b="1">
                <a:latin typeface="Tahoma"/>
                <a:cs typeface="Tahoma"/>
              </a:rPr>
              <a:t>x</a:t>
            </a:r>
            <a:r>
              <a:rPr dirty="0" sz="900" spc="-5">
                <a:latin typeface="Tahoma"/>
                <a:cs typeface="Tahoma"/>
              </a:rPr>
              <a:t>) (see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below)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16726" y="7771483"/>
            <a:ext cx="1734185" cy="3079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R="5080">
              <a:lnSpc>
                <a:spcPts val="1080"/>
              </a:lnSpc>
              <a:spcBef>
                <a:spcPts val="185"/>
              </a:spcBef>
            </a:pPr>
            <a:r>
              <a:rPr dirty="0" sz="900" spc="-5">
                <a:latin typeface="Tahoma"/>
                <a:cs typeface="Tahoma"/>
              </a:rPr>
              <a:t>needs </a:t>
            </a:r>
            <a:r>
              <a:rPr dirty="0" sz="900">
                <a:latin typeface="Tahoma"/>
                <a:cs typeface="Tahoma"/>
              </a:rPr>
              <a:t>75 million </a:t>
            </a:r>
            <a:r>
              <a:rPr dirty="0" sz="900" spc="-5">
                <a:latin typeface="Tahoma"/>
                <a:cs typeface="Tahoma"/>
              </a:rPr>
              <a:t>operations. </a:t>
            </a:r>
            <a:r>
              <a:rPr dirty="0" sz="950" spc="-30" i="1">
                <a:solidFill>
                  <a:srgbClr val="FF0000"/>
                </a:solidFill>
                <a:latin typeface="Tahoma"/>
                <a:cs typeface="Tahoma"/>
              </a:rPr>
              <a:t>What  can be</a:t>
            </a:r>
            <a:r>
              <a:rPr dirty="0" sz="950" spc="-5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50" spc="-30" i="1">
                <a:solidFill>
                  <a:srgbClr val="FF0000"/>
                </a:solidFill>
                <a:latin typeface="Tahoma"/>
                <a:cs typeface="Tahoma"/>
              </a:rPr>
              <a:t>done?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81500" y="6088379"/>
            <a:ext cx="1714500" cy="688975"/>
          </a:xfrm>
          <a:custGeom>
            <a:avLst/>
            <a:gdLst/>
            <a:ahLst/>
            <a:cxnLst/>
            <a:rect l="l" t="t" r="r" b="b"/>
            <a:pathLst>
              <a:path w="1714500" h="688975">
                <a:moveTo>
                  <a:pt x="713994" y="457200"/>
                </a:moveTo>
                <a:lnTo>
                  <a:pt x="285750" y="457200"/>
                </a:lnTo>
                <a:lnTo>
                  <a:pt x="182117" y="688848"/>
                </a:lnTo>
                <a:lnTo>
                  <a:pt x="713994" y="457200"/>
                </a:lnTo>
                <a:close/>
              </a:path>
              <a:path w="1714500" h="688975">
                <a:moveTo>
                  <a:pt x="1714500" y="0"/>
                </a:moveTo>
                <a:lnTo>
                  <a:pt x="0" y="0"/>
                </a:lnTo>
                <a:lnTo>
                  <a:pt x="0" y="457200"/>
                </a:lnTo>
                <a:lnTo>
                  <a:pt x="1714500" y="457200"/>
                </a:lnTo>
                <a:lnTo>
                  <a:pt x="17145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381500" y="6088379"/>
            <a:ext cx="1714500" cy="688975"/>
          </a:xfrm>
          <a:custGeom>
            <a:avLst/>
            <a:gdLst/>
            <a:ahLst/>
            <a:cxnLst/>
            <a:rect l="l" t="t" r="r" b="b"/>
            <a:pathLst>
              <a:path w="1714500" h="688975">
                <a:moveTo>
                  <a:pt x="0" y="0"/>
                </a:moveTo>
                <a:lnTo>
                  <a:pt x="0" y="457200"/>
                </a:lnTo>
                <a:lnTo>
                  <a:pt x="285750" y="457200"/>
                </a:lnTo>
                <a:lnTo>
                  <a:pt x="182117" y="688848"/>
                </a:lnTo>
                <a:lnTo>
                  <a:pt x="713994" y="457200"/>
                </a:lnTo>
                <a:lnTo>
                  <a:pt x="1714500" y="457200"/>
                </a:lnTo>
                <a:lnTo>
                  <a:pt x="1714500" y="0"/>
                </a:lnTo>
                <a:lnTo>
                  <a:pt x="285750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906520" y="5883655"/>
            <a:ext cx="2275205" cy="51815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523875" marR="30480" indent="-499109">
              <a:lnSpc>
                <a:spcPct val="98300"/>
              </a:lnSpc>
              <a:spcBef>
                <a:spcPts val="140"/>
              </a:spcBef>
            </a:pPr>
            <a:r>
              <a:rPr dirty="0" baseline="6172" sz="1350" spc="-7">
                <a:latin typeface="Tahoma"/>
                <a:cs typeface="Tahoma"/>
              </a:rPr>
              <a:t>where </a:t>
            </a:r>
            <a:r>
              <a:rPr dirty="0" sz="1450" spc="-10" i="1">
                <a:latin typeface="Times New Roman"/>
                <a:cs typeface="Times New Roman"/>
              </a:rPr>
              <a:t>Q</a:t>
            </a:r>
            <a:r>
              <a:rPr dirty="0" baseline="-22875" sz="1275" spc="-15" i="1">
                <a:latin typeface="Times New Roman"/>
                <a:cs typeface="Times New Roman"/>
              </a:rPr>
              <a:t>kl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y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i="1">
                <a:latin typeface="Times New Roman"/>
                <a:cs typeface="Times New Roman"/>
              </a:rPr>
              <a:t>y</a:t>
            </a:r>
            <a:r>
              <a:rPr dirty="0" baseline="-22875" sz="1275" i="1">
                <a:latin typeface="Times New Roman"/>
                <a:cs typeface="Times New Roman"/>
              </a:rPr>
              <a:t>l 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Φ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x</a:t>
            </a:r>
            <a:r>
              <a:rPr dirty="0" baseline="-22875" sz="1275" spc="37" i="1">
                <a:latin typeface="Times New Roman"/>
                <a:cs typeface="Times New Roman"/>
              </a:rPr>
              <a:t>k </a:t>
            </a:r>
            <a:r>
              <a:rPr dirty="0" sz="1450" spc="5">
                <a:latin typeface="Times New Roman"/>
                <a:cs typeface="Times New Roman"/>
              </a:rPr>
              <a:t>).</a:t>
            </a:r>
            <a:r>
              <a:rPr dirty="0" sz="1450" spc="5" b="1">
                <a:latin typeface="Times New Roman"/>
                <a:cs typeface="Times New Roman"/>
              </a:rPr>
              <a:t>Φ</a:t>
            </a:r>
            <a:r>
              <a:rPr dirty="0" sz="1450" spc="5">
                <a:latin typeface="Times New Roman"/>
                <a:cs typeface="Times New Roman"/>
              </a:rPr>
              <a:t>(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r>
              <a:rPr dirty="0" baseline="-22875" sz="1275" spc="7" i="1">
                <a:latin typeface="Times New Roman"/>
                <a:cs typeface="Times New Roman"/>
              </a:rPr>
              <a:t>l </a:t>
            </a:r>
            <a:r>
              <a:rPr dirty="0" sz="1450">
                <a:latin typeface="Times New Roman"/>
                <a:cs typeface="Times New Roman"/>
              </a:rPr>
              <a:t>))  </a:t>
            </a:r>
            <a:r>
              <a:rPr dirty="0" sz="900" spc="-5">
                <a:latin typeface="Tahoma"/>
                <a:cs typeface="Tahoma"/>
              </a:rPr>
              <a:t>The use of Maximum Margin  </a:t>
            </a:r>
            <a:r>
              <a:rPr dirty="0" u="sng" sz="9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magically</a:t>
            </a:r>
            <a:r>
              <a:rPr dirty="0" sz="9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makes </a:t>
            </a:r>
            <a:r>
              <a:rPr dirty="0" sz="900" spc="-5">
                <a:latin typeface="Tahoma"/>
                <a:cs typeface="Tahoma"/>
              </a:rPr>
              <a:t>this not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05626" y="6388094"/>
            <a:ext cx="623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6172" sz="1350" spc="-7">
                <a:latin typeface="Tahoma"/>
                <a:cs typeface="Tahoma"/>
              </a:rPr>
              <a:t>problem</a:t>
            </a:r>
            <a:r>
              <a:rPr dirty="0" baseline="6172" sz="1350" spc="52">
                <a:latin typeface="Tahoma"/>
                <a:cs typeface="Tahoma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5311" y="1264411"/>
            <a:ext cx="34778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QP with </a:t>
            </a:r>
            <a:r>
              <a:rPr dirty="0" sz="2000" spc="-10">
                <a:solidFill>
                  <a:srgbClr val="FF0000"/>
                </a:solidFill>
                <a:latin typeface="Tahoma"/>
                <a:cs typeface="Tahoma"/>
              </a:rPr>
              <a:t>Quintic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basis</a:t>
            </a:r>
            <a:r>
              <a:rPr dirty="0" sz="2000" spc="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7502" y="1671073"/>
            <a:ext cx="136207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13409" sz="2175" spc="52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 </a:t>
            </a:r>
            <a:r>
              <a:rPr dirty="0" sz="850" spc="40" i="1">
                <a:latin typeface="Times New Roman"/>
                <a:cs typeface="Times New Roman"/>
              </a:rPr>
              <a:t> </a:t>
            </a:r>
            <a:r>
              <a:rPr dirty="0" baseline="13409" sz="2175" spc="7">
                <a:latin typeface="Symbol"/>
                <a:cs typeface="Symbol"/>
              </a:rPr>
              <a:t></a:t>
            </a:r>
            <a:r>
              <a:rPr dirty="0" baseline="13409" sz="2175" spc="-157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Symbol"/>
                <a:cs typeface="Symbol"/>
              </a:rPr>
              <a:t></a:t>
            </a:r>
            <a:r>
              <a:rPr dirty="0" sz="2200" spc="165">
                <a:latin typeface="Symbol"/>
                <a:cs typeface="Symbol"/>
              </a:rPr>
              <a:t></a:t>
            </a:r>
            <a:r>
              <a:rPr dirty="0" baseline="13409" sz="2175" spc="37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90" i="1">
                <a:latin typeface="Times New Roman"/>
                <a:cs typeface="Times New Roman"/>
              </a:rPr>
              <a:t> </a:t>
            </a:r>
            <a:r>
              <a:rPr dirty="0" baseline="13409" sz="2175" spc="7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l</a:t>
            </a:r>
            <a:r>
              <a:rPr dirty="0" sz="850" spc="-135" i="1">
                <a:latin typeface="Times New Roman"/>
                <a:cs typeface="Times New Roman"/>
              </a:rPr>
              <a:t> </a:t>
            </a:r>
            <a:r>
              <a:rPr dirty="0" baseline="13409" sz="2175" spc="-30" i="1">
                <a:latin typeface="Times New Roman"/>
                <a:cs typeface="Times New Roman"/>
              </a:rPr>
              <a:t>Q</a:t>
            </a:r>
            <a:r>
              <a:rPr dirty="0" sz="850" i="1">
                <a:latin typeface="Times New Roman"/>
                <a:cs typeface="Times New Roman"/>
              </a:rPr>
              <a:t>kl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4154" y="2488945"/>
            <a:ext cx="796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constraints: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8142" y="2327402"/>
            <a:ext cx="121094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959485" algn="l"/>
              </a:tabLst>
            </a:pPr>
            <a:r>
              <a:rPr dirty="0" sz="1450" spc="5">
                <a:latin typeface="Times New Roman"/>
                <a:cs typeface="Times New Roman"/>
              </a:rPr>
              <a:t>0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α</a:t>
            </a:r>
            <a:r>
              <a:rPr dirty="0" baseline="-22875" sz="1275" spc="22" i="1">
                <a:latin typeface="Times New Roman"/>
                <a:cs typeface="Times New Roman"/>
              </a:rPr>
              <a:t>k</a:t>
            </a:r>
            <a:r>
              <a:rPr dirty="0" baseline="-22875" sz="1275" spc="30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C	</a:t>
            </a:r>
            <a:r>
              <a:rPr dirty="0" sz="1450" spc="-5">
                <a:latin typeface="Symbol"/>
                <a:cs typeface="Symbol"/>
              </a:rPr>
              <a:t></a:t>
            </a:r>
            <a:r>
              <a:rPr dirty="0" sz="1450" spc="-5" i="1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8300" y="1606296"/>
            <a:ext cx="4495800" cy="528320"/>
          </a:xfrm>
          <a:custGeom>
            <a:avLst/>
            <a:gdLst/>
            <a:ahLst/>
            <a:cxnLst/>
            <a:rect l="l" t="t" r="r" b="b"/>
            <a:pathLst>
              <a:path w="4495800" h="528319">
                <a:moveTo>
                  <a:pt x="4495800" y="0"/>
                </a:moveTo>
                <a:lnTo>
                  <a:pt x="0" y="0"/>
                </a:lnTo>
                <a:lnTo>
                  <a:pt x="0" y="528066"/>
                </a:lnTo>
                <a:lnTo>
                  <a:pt x="4495800" y="528066"/>
                </a:lnTo>
                <a:lnTo>
                  <a:pt x="4495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34311" y="2886709"/>
            <a:ext cx="866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Then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define: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7018" y="3357566"/>
            <a:ext cx="6096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6354" y="3357566"/>
            <a:ext cx="28765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6060" algn="l"/>
              </a:tabLst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7604" y="3233750"/>
            <a:ext cx="59880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sz="1450" spc="5" b="1">
                <a:latin typeface="Times New Roman"/>
                <a:cs typeface="Times New Roman"/>
              </a:rPr>
              <a:t>Φ </a:t>
            </a:r>
            <a:r>
              <a:rPr dirty="0" sz="1450">
                <a:latin typeface="Times New Roman"/>
                <a:cs typeface="Times New Roman"/>
              </a:rPr>
              <a:t>(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9199" y="3105972"/>
            <a:ext cx="1083310" cy="53848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  <a:tabLst>
                <a:tab pos="629920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w </a:t>
            </a:r>
            <a:r>
              <a:rPr dirty="0" sz="1450" spc="12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	</a:t>
            </a:r>
            <a:r>
              <a:rPr dirty="0" baseline="-8838" sz="3300" spc="-15">
                <a:latin typeface="Symbol"/>
                <a:cs typeface="Symbol"/>
              </a:rPr>
              <a:t></a:t>
            </a:r>
            <a:r>
              <a:rPr dirty="0" baseline="-8838" sz="3300" spc="142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endParaRPr sz="145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110"/>
              </a:spcBef>
            </a:pPr>
            <a:r>
              <a:rPr dirty="0" sz="850" i="1">
                <a:latin typeface="Times New Roman"/>
                <a:cs typeface="Times New Roman"/>
              </a:rPr>
              <a:t>k  </a:t>
            </a:r>
            <a:r>
              <a:rPr dirty="0" sz="850">
                <a:latin typeface="Times New Roman"/>
                <a:cs typeface="Times New Roman"/>
              </a:rPr>
              <a:t>s.t.  </a:t>
            </a:r>
            <a:r>
              <a:rPr dirty="0" sz="850" i="1">
                <a:latin typeface="Times New Roman"/>
                <a:cs typeface="Times New Roman"/>
              </a:rPr>
              <a:t>α </a:t>
            </a:r>
            <a:r>
              <a:rPr dirty="0" baseline="-18518" sz="900" i="1">
                <a:latin typeface="Times New Roman"/>
                <a:cs typeface="Times New Roman"/>
              </a:rPr>
              <a:t>k  </a:t>
            </a:r>
            <a:r>
              <a:rPr dirty="0" sz="850">
                <a:latin typeface="Symbol"/>
                <a:cs typeface="Symbol"/>
              </a:rPr>
              <a:t></a:t>
            </a:r>
            <a:r>
              <a:rPr dirty="0" sz="850" spc="-70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4685" y="4220152"/>
            <a:ext cx="6096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3378" y="3838393"/>
            <a:ext cx="46990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4175" algn="l"/>
              </a:tabLst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3315" y="3838393"/>
            <a:ext cx="8509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5501" y="3993133"/>
            <a:ext cx="7048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483870" algn="l"/>
              </a:tabLst>
            </a:pPr>
            <a:r>
              <a:rPr dirty="0" sz="1450" spc="5">
                <a:latin typeface="Times New Roman"/>
                <a:cs typeface="Times New Roman"/>
              </a:rPr>
              <a:t>max	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-125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0739" y="3993133"/>
            <a:ext cx="13271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54050" algn="l"/>
              </a:tabLst>
            </a:pPr>
            <a:r>
              <a:rPr dirty="0" sz="1450" spc="5">
                <a:latin typeface="Times New Roman"/>
                <a:cs typeface="Times New Roman"/>
              </a:rPr>
              <a:t>where	</a:t>
            </a:r>
            <a:r>
              <a:rPr dirty="0" sz="1450" spc="5" i="1">
                <a:latin typeface="Times New Roman"/>
                <a:cs typeface="Times New Roman"/>
              </a:rPr>
              <a:t>K</a:t>
            </a:r>
            <a:r>
              <a:rPr dirty="0" sz="1450" spc="37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85">
                <a:latin typeface="Times New Roman"/>
                <a:cs typeface="Times New Roman"/>
              </a:rPr>
              <a:t>arg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8230" y="3714241"/>
            <a:ext cx="111061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54685" algn="l"/>
              </a:tabLst>
            </a:pPr>
            <a:r>
              <a:rPr dirty="0" sz="1450" spc="5" i="1">
                <a:latin typeface="Times New Roman"/>
                <a:cs typeface="Times New Roman"/>
              </a:rPr>
              <a:t>b</a:t>
            </a:r>
            <a:r>
              <a:rPr dirty="0" sz="1450" spc="32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y	</a:t>
            </a:r>
            <a:r>
              <a:rPr dirty="0" sz="1450">
                <a:latin typeface="Times New Roman"/>
                <a:cs typeface="Times New Roman"/>
              </a:rPr>
              <a:t>(1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290" i="1">
                <a:latin typeface="Times New Roman"/>
                <a:cs typeface="Times New Roman"/>
              </a:rPr>
              <a:t>ε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82193" y="3714241"/>
            <a:ext cx="18796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-440">
                <a:latin typeface="Times New Roman"/>
                <a:cs typeface="Times New Roman"/>
              </a:rPr>
              <a:t>.</a:t>
            </a:r>
            <a:r>
              <a:rPr dirty="0" sz="1450" spc="-440" b="1">
                <a:latin typeface="Times New Roman"/>
                <a:cs typeface="Times New Roman"/>
              </a:rPr>
              <a:t>w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2212" y="3714241"/>
            <a:ext cx="39370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>
                <a:latin typeface="Times New Roman"/>
                <a:cs typeface="Times New Roman"/>
              </a:rPr>
              <a:t>)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50" b="1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93926" y="2884170"/>
            <a:ext cx="2303780" cy="1518285"/>
          </a:xfrm>
          <a:custGeom>
            <a:avLst/>
            <a:gdLst/>
            <a:ahLst/>
            <a:cxnLst/>
            <a:rect l="l" t="t" r="r" b="b"/>
            <a:pathLst>
              <a:path w="2303779" h="1518285">
                <a:moveTo>
                  <a:pt x="2303526" y="0"/>
                </a:moveTo>
                <a:lnTo>
                  <a:pt x="0" y="0"/>
                </a:lnTo>
                <a:lnTo>
                  <a:pt x="0" y="1517903"/>
                </a:lnTo>
                <a:lnTo>
                  <a:pt x="2303526" y="1517903"/>
                </a:lnTo>
                <a:lnTo>
                  <a:pt x="2303526" y="0"/>
                </a:lnTo>
                <a:close/>
              </a:path>
            </a:pathLst>
          </a:custGeom>
          <a:ln w="6350">
            <a:solidFill>
              <a:srgbClr val="99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81733" y="2216657"/>
            <a:ext cx="4419600" cy="544830"/>
          </a:xfrm>
          <a:custGeom>
            <a:avLst/>
            <a:gdLst/>
            <a:ahLst/>
            <a:cxnLst/>
            <a:rect l="l" t="t" r="r" b="b"/>
            <a:pathLst>
              <a:path w="4419600" h="544830">
                <a:moveTo>
                  <a:pt x="4419600" y="0"/>
                </a:moveTo>
                <a:lnTo>
                  <a:pt x="0" y="0"/>
                </a:lnTo>
                <a:lnTo>
                  <a:pt x="0" y="544829"/>
                </a:lnTo>
                <a:lnTo>
                  <a:pt x="4419600" y="544829"/>
                </a:lnTo>
                <a:lnTo>
                  <a:pt x="441960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2900" y="3930396"/>
            <a:ext cx="1899285" cy="525780"/>
          </a:xfrm>
          <a:custGeom>
            <a:avLst/>
            <a:gdLst/>
            <a:ahLst/>
            <a:cxnLst/>
            <a:rect l="l" t="t" r="r" b="b"/>
            <a:pathLst>
              <a:path w="1899285" h="525779">
                <a:moveTo>
                  <a:pt x="1898903" y="0"/>
                </a:moveTo>
                <a:lnTo>
                  <a:pt x="0" y="0"/>
                </a:lnTo>
                <a:lnTo>
                  <a:pt x="0" y="525779"/>
                </a:lnTo>
                <a:lnTo>
                  <a:pt x="1898903" y="525779"/>
                </a:lnTo>
                <a:lnTo>
                  <a:pt x="1898903" y="0"/>
                </a:lnTo>
                <a:close/>
              </a:path>
            </a:pathLst>
          </a:custGeom>
          <a:ln w="6349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47182" y="2328494"/>
            <a:ext cx="294640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11014" y="2281419"/>
            <a:ext cx="76517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2200" spc="-10">
                <a:latin typeface="Symbol"/>
                <a:cs typeface="Symbol"/>
              </a:rPr>
              <a:t>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baseline="13409" sz="2175" spc="7" i="1">
                <a:latin typeface="Times New Roman"/>
                <a:cs typeface="Times New Roman"/>
              </a:rPr>
              <a:t>α </a:t>
            </a: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baseline="13409" sz="2175" spc="7" i="1">
                <a:latin typeface="Times New Roman"/>
                <a:cs typeface="Times New Roman"/>
              </a:rPr>
              <a:t>y</a:t>
            </a:r>
            <a:r>
              <a:rPr dirty="0" baseline="13409" sz="2175" i="1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38300" y="1568196"/>
            <a:ext cx="2667000" cy="1028700"/>
          </a:xfrm>
          <a:custGeom>
            <a:avLst/>
            <a:gdLst/>
            <a:ahLst/>
            <a:cxnLst/>
            <a:rect l="l" t="t" r="r" b="b"/>
            <a:pathLst>
              <a:path w="2667000" h="1028700">
                <a:moveTo>
                  <a:pt x="2514600" y="0"/>
                </a:moveTo>
                <a:lnTo>
                  <a:pt x="0" y="0"/>
                </a:lnTo>
                <a:lnTo>
                  <a:pt x="0" y="1028700"/>
                </a:lnTo>
                <a:lnTo>
                  <a:pt x="2514600" y="1028700"/>
                </a:lnTo>
                <a:lnTo>
                  <a:pt x="2514600" y="428244"/>
                </a:lnTo>
                <a:lnTo>
                  <a:pt x="2667000" y="289559"/>
                </a:lnTo>
                <a:lnTo>
                  <a:pt x="2514600" y="171450"/>
                </a:lnTo>
                <a:lnTo>
                  <a:pt x="25146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38300" y="1568196"/>
            <a:ext cx="2667000" cy="1028700"/>
          </a:xfrm>
          <a:custGeom>
            <a:avLst/>
            <a:gdLst/>
            <a:ahLst/>
            <a:cxnLst/>
            <a:rect l="l" t="t" r="r" b="b"/>
            <a:pathLst>
              <a:path w="2667000" h="1028700">
                <a:moveTo>
                  <a:pt x="0" y="0"/>
                </a:moveTo>
                <a:lnTo>
                  <a:pt x="0" y="1028700"/>
                </a:lnTo>
                <a:lnTo>
                  <a:pt x="2514600" y="1028700"/>
                </a:lnTo>
                <a:lnTo>
                  <a:pt x="2514600" y="428244"/>
                </a:lnTo>
                <a:lnTo>
                  <a:pt x="2667000" y="289559"/>
                </a:lnTo>
                <a:lnTo>
                  <a:pt x="2514600" y="171450"/>
                </a:lnTo>
                <a:lnTo>
                  <a:pt x="2514600" y="0"/>
                </a:lnTo>
                <a:lnTo>
                  <a:pt x="1466850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662429" y="1581404"/>
            <a:ext cx="2145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We must </a:t>
            </a:r>
            <a:r>
              <a:rPr dirty="0" sz="900">
                <a:latin typeface="Tahoma"/>
                <a:cs typeface="Tahoma"/>
              </a:rPr>
              <a:t>do </a:t>
            </a:r>
            <a:r>
              <a:rPr dirty="0" sz="900" spc="-110">
                <a:latin typeface="Tahoma"/>
                <a:cs typeface="Tahoma"/>
              </a:rPr>
              <a:t>R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baseline="23148" sz="900" spc="-165">
                <a:latin typeface="Tahoma"/>
                <a:cs typeface="Tahoma"/>
              </a:rPr>
              <a:t>2</a:t>
            </a:r>
            <a:r>
              <a:rPr dirty="0" sz="900" spc="-110">
                <a:latin typeface="Tahoma"/>
                <a:cs typeface="Tahoma"/>
              </a:rPr>
              <a:t>/2 </a:t>
            </a:r>
            <a:r>
              <a:rPr dirty="0" sz="900" spc="-5">
                <a:latin typeface="Tahoma"/>
                <a:cs typeface="Tahoma"/>
              </a:rPr>
              <a:t>dot </a:t>
            </a:r>
            <a:r>
              <a:rPr dirty="0" sz="900" spc="-110">
                <a:latin typeface="Tahoma"/>
                <a:cs typeface="Tahoma"/>
              </a:rPr>
              <a:t>pro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sz="900" spc="-110">
                <a:latin typeface="Tahoma"/>
                <a:cs typeface="Tahoma"/>
              </a:rPr>
              <a:t>duct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sz="900" spc="-110">
                <a:latin typeface="Tahoma"/>
                <a:cs typeface="Tahoma"/>
              </a:rPr>
              <a:t>s </a:t>
            </a:r>
            <a:r>
              <a:rPr dirty="0" sz="900" spc="-5">
                <a:latin typeface="Tahoma"/>
                <a:cs typeface="Tahoma"/>
              </a:rPr>
              <a:t>to get</a:t>
            </a:r>
            <a:r>
              <a:rPr dirty="0" sz="900" spc="-9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this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32407" sz="1800" spc="-892"/>
              <a:t>M</a:t>
            </a:r>
            <a:r>
              <a:rPr dirty="0" sz="900" spc="-165"/>
              <a:t>m</a:t>
            </a:r>
            <a:r>
              <a:rPr dirty="0" baseline="-32407" sz="1800" spc="-705"/>
              <a:t>a</a:t>
            </a:r>
            <a:r>
              <a:rPr dirty="0" sz="900" spc="-5"/>
              <a:t>a</a:t>
            </a:r>
            <a:r>
              <a:rPr dirty="0" baseline="-32407" sz="1800" spc="-900"/>
              <a:t>x</a:t>
            </a:r>
            <a:r>
              <a:rPr dirty="0" sz="900" spc="-5"/>
              <a:t>t</a:t>
            </a:r>
            <a:r>
              <a:rPr dirty="0" sz="900" spc="-40"/>
              <a:t>r</a:t>
            </a:r>
            <a:r>
              <a:rPr dirty="0" baseline="-32407" sz="1800" spc="-367"/>
              <a:t>i</a:t>
            </a:r>
            <a:r>
              <a:rPr dirty="0" sz="900"/>
              <a:t>i</a:t>
            </a:r>
            <a:r>
              <a:rPr dirty="0" sz="900" spc="-415"/>
              <a:t>x</a:t>
            </a:r>
            <a:r>
              <a:rPr dirty="0" baseline="-32407" sz="1800" spc="-480"/>
              <a:t>m</a:t>
            </a:r>
            <a:r>
              <a:rPr dirty="0" sz="900" spc="-15"/>
              <a:t>r</a:t>
            </a:r>
            <a:r>
              <a:rPr dirty="0" baseline="-32407" sz="1800" spc="-405"/>
              <a:t>i</a:t>
            </a:r>
            <a:r>
              <a:rPr dirty="0" sz="900" spc="-210"/>
              <a:t>e</a:t>
            </a:r>
            <a:r>
              <a:rPr dirty="0" baseline="-32407" sz="1800" spc="-502"/>
              <a:t>z</a:t>
            </a:r>
            <a:r>
              <a:rPr dirty="0" sz="900" spc="-145"/>
              <a:t>a</a:t>
            </a:r>
            <a:r>
              <a:rPr dirty="0" baseline="-32407" sz="1800" spc="-742"/>
              <a:t>e</a:t>
            </a:r>
            <a:r>
              <a:rPr dirty="0" sz="900" spc="-5"/>
              <a:t>d</a:t>
            </a:r>
            <a:r>
              <a:rPr dirty="0" sz="900" spc="-85"/>
              <a:t>y</a:t>
            </a:r>
            <a:r>
              <a:rPr dirty="0" baseline="-22727" sz="3300" spc="-2227">
                <a:latin typeface="Symbol"/>
                <a:cs typeface="Symbol"/>
              </a:rPr>
              <a:t></a:t>
            </a:r>
            <a:r>
              <a:rPr dirty="0" sz="900"/>
              <a:t>.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49729" y="1925070"/>
            <a:ext cx="2254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431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ahoma"/>
                <a:cs typeface="Tahoma"/>
              </a:rPr>
              <a:t>In 100-d, </a:t>
            </a:r>
            <a:r>
              <a:rPr dirty="0" sz="900" spc="-105">
                <a:latin typeface="Tahoma"/>
                <a:cs typeface="Tahoma"/>
              </a:rPr>
              <a:t>eac</a:t>
            </a:r>
            <a:r>
              <a:rPr dirty="0" baseline="-22875" sz="1275" spc="-157" i="1">
                <a:latin typeface="Times New Roman"/>
                <a:cs typeface="Times New Roman"/>
              </a:rPr>
              <a:t>k</a:t>
            </a:r>
            <a:r>
              <a:rPr dirty="0" sz="900" spc="-105">
                <a:latin typeface="Tahoma"/>
                <a:cs typeface="Tahoma"/>
              </a:rPr>
              <a:t>h</a:t>
            </a:r>
            <a:r>
              <a:rPr dirty="0" baseline="-22875" sz="1275" spc="-157">
                <a:latin typeface="Symbol"/>
                <a:cs typeface="Symbol"/>
              </a:rPr>
              <a:t></a:t>
            </a:r>
            <a:r>
              <a:rPr dirty="0" baseline="-22875" sz="1275" spc="-157">
                <a:latin typeface="Times New Roman"/>
                <a:cs typeface="Times New Roman"/>
              </a:rPr>
              <a:t>1</a:t>
            </a:r>
            <a:r>
              <a:rPr dirty="0" sz="900" spc="-105">
                <a:latin typeface="Tahoma"/>
                <a:cs typeface="Tahoma"/>
              </a:rPr>
              <a:t>dot </a:t>
            </a:r>
            <a:r>
              <a:rPr dirty="0" sz="900" spc="-85">
                <a:latin typeface="Tahoma"/>
                <a:cs typeface="Tahoma"/>
              </a:rPr>
              <a:t>produ</a:t>
            </a:r>
            <a:r>
              <a:rPr dirty="0" baseline="-22875" sz="1275" spc="-127" i="1">
                <a:latin typeface="Times New Roman"/>
                <a:cs typeface="Times New Roman"/>
              </a:rPr>
              <a:t>k </a:t>
            </a:r>
            <a:r>
              <a:rPr dirty="0" baseline="-22875" sz="1275" spc="-337">
                <a:latin typeface="Symbol"/>
                <a:cs typeface="Symbol"/>
              </a:rPr>
              <a:t></a:t>
            </a:r>
            <a:r>
              <a:rPr dirty="0" sz="900" spc="-225">
                <a:latin typeface="Tahoma"/>
                <a:cs typeface="Tahoma"/>
              </a:rPr>
              <a:t>c</a:t>
            </a:r>
            <a:r>
              <a:rPr dirty="0" baseline="-22875" sz="1275" spc="-337">
                <a:latin typeface="Times New Roman"/>
                <a:cs typeface="Times New Roman"/>
              </a:rPr>
              <a:t>1</a:t>
            </a:r>
            <a:r>
              <a:rPr dirty="0" sz="900" spc="-225">
                <a:latin typeface="Tahoma"/>
                <a:cs typeface="Tahoma"/>
              </a:rPr>
              <a:t>t </a:t>
            </a:r>
            <a:r>
              <a:rPr dirty="0" sz="900" spc="-220">
                <a:latin typeface="Tahoma"/>
                <a:cs typeface="Tahoma"/>
              </a:rPr>
              <a:t>n</a:t>
            </a:r>
            <a:r>
              <a:rPr dirty="0" baseline="-22875" sz="1275" spc="-330" i="1">
                <a:latin typeface="Times New Roman"/>
                <a:cs typeface="Times New Roman"/>
              </a:rPr>
              <a:t>l</a:t>
            </a:r>
            <a:r>
              <a:rPr dirty="0" sz="900" spc="-220">
                <a:latin typeface="Tahoma"/>
                <a:cs typeface="Tahoma"/>
              </a:rPr>
              <a:t>o</a:t>
            </a:r>
            <a:r>
              <a:rPr dirty="0" baseline="-22875" sz="1275" spc="-330">
                <a:latin typeface="Symbol"/>
                <a:cs typeface="Symbol"/>
              </a:rPr>
              <a:t></a:t>
            </a:r>
            <a:r>
              <a:rPr dirty="0" sz="900" spc="-220">
                <a:latin typeface="Tahoma"/>
                <a:cs typeface="Tahoma"/>
              </a:rPr>
              <a:t>w</a:t>
            </a:r>
            <a:r>
              <a:rPr dirty="0" baseline="-22875" sz="1275" spc="-330">
                <a:latin typeface="Times New Roman"/>
                <a:cs typeface="Times New Roman"/>
              </a:rPr>
              <a:t>1</a:t>
            </a:r>
            <a:r>
              <a:rPr dirty="0" baseline="-22875" sz="1275" spc="337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ahoma"/>
                <a:cs typeface="Tahoma"/>
              </a:rPr>
              <a:t>needs </a:t>
            </a:r>
            <a:r>
              <a:rPr dirty="0" sz="900">
                <a:latin typeface="Tahoma"/>
                <a:cs typeface="Tahoma"/>
              </a:rPr>
              <a:t>103  </a:t>
            </a:r>
            <a:r>
              <a:rPr dirty="0" sz="900" spc="-5">
                <a:latin typeface="Tahoma"/>
                <a:cs typeface="Tahoma"/>
              </a:rPr>
              <a:t>operations instead of </a:t>
            </a:r>
            <a:r>
              <a:rPr dirty="0" sz="900">
                <a:latin typeface="Tahoma"/>
                <a:cs typeface="Tahoma"/>
              </a:rPr>
              <a:t>75</a:t>
            </a:r>
            <a:r>
              <a:rPr dirty="0" sz="900" spc="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million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62429" y="2230635"/>
            <a:ext cx="2459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190">
                <a:latin typeface="Tahoma"/>
                <a:cs typeface="Tahoma"/>
              </a:rPr>
              <a:t>But</a:t>
            </a:r>
            <a:r>
              <a:rPr dirty="0" baseline="-27777" sz="1800" spc="-284">
                <a:latin typeface="Tahoma"/>
                <a:cs typeface="Tahoma"/>
              </a:rPr>
              <a:t>S</a:t>
            </a:r>
            <a:r>
              <a:rPr dirty="0" sz="900" spc="-190">
                <a:latin typeface="Tahoma"/>
                <a:cs typeface="Tahoma"/>
              </a:rPr>
              <a:t>t</a:t>
            </a:r>
            <a:r>
              <a:rPr dirty="0" baseline="-27777" sz="1800" spc="-284">
                <a:latin typeface="Tahoma"/>
                <a:cs typeface="Tahoma"/>
              </a:rPr>
              <a:t>u</a:t>
            </a:r>
            <a:r>
              <a:rPr dirty="0" sz="900" spc="-190">
                <a:latin typeface="Tahoma"/>
                <a:cs typeface="Tahoma"/>
              </a:rPr>
              <a:t>h</a:t>
            </a:r>
            <a:r>
              <a:rPr dirty="0" baseline="-27777" sz="1800" spc="-284">
                <a:latin typeface="Tahoma"/>
                <a:cs typeface="Tahoma"/>
              </a:rPr>
              <a:t>b</a:t>
            </a:r>
            <a:r>
              <a:rPr dirty="0" sz="900" spc="-190">
                <a:latin typeface="Tahoma"/>
                <a:cs typeface="Tahoma"/>
              </a:rPr>
              <a:t>er</a:t>
            </a:r>
            <a:r>
              <a:rPr dirty="0" baseline="-27777" sz="1800" spc="-284">
                <a:latin typeface="Tahoma"/>
                <a:cs typeface="Tahoma"/>
              </a:rPr>
              <a:t>j</a:t>
            </a:r>
            <a:r>
              <a:rPr dirty="0" sz="900" spc="-190">
                <a:latin typeface="Tahoma"/>
                <a:cs typeface="Tahoma"/>
              </a:rPr>
              <a:t>e</a:t>
            </a:r>
            <a:r>
              <a:rPr dirty="0" baseline="-27777" sz="1800" spc="-284">
                <a:latin typeface="Tahoma"/>
                <a:cs typeface="Tahoma"/>
              </a:rPr>
              <a:t>e</a:t>
            </a:r>
            <a:r>
              <a:rPr dirty="0" sz="900" spc="-190">
                <a:latin typeface="Tahoma"/>
                <a:cs typeface="Tahoma"/>
              </a:rPr>
              <a:t>a</a:t>
            </a:r>
            <a:r>
              <a:rPr dirty="0" baseline="-27777" sz="1800" spc="-284">
                <a:latin typeface="Tahoma"/>
                <a:cs typeface="Tahoma"/>
              </a:rPr>
              <a:t>c</a:t>
            </a:r>
            <a:r>
              <a:rPr dirty="0" sz="900" spc="-190">
                <a:latin typeface="Tahoma"/>
                <a:cs typeface="Tahoma"/>
              </a:rPr>
              <a:t>r</a:t>
            </a:r>
            <a:r>
              <a:rPr dirty="0" baseline="-27777" sz="1800" spc="-284">
                <a:latin typeface="Tahoma"/>
                <a:cs typeface="Tahoma"/>
              </a:rPr>
              <a:t>t</a:t>
            </a:r>
            <a:r>
              <a:rPr dirty="0" sz="900" spc="-190">
                <a:latin typeface="Tahoma"/>
                <a:cs typeface="Tahoma"/>
              </a:rPr>
              <a:t>e </a:t>
            </a:r>
            <a:r>
              <a:rPr dirty="0" baseline="-27777" sz="1800" spc="-270">
                <a:latin typeface="Tahoma"/>
                <a:cs typeface="Tahoma"/>
              </a:rPr>
              <a:t>t</a:t>
            </a:r>
            <a:r>
              <a:rPr dirty="0" sz="900" spc="-180">
                <a:latin typeface="Tahoma"/>
                <a:cs typeface="Tahoma"/>
              </a:rPr>
              <a:t>s</a:t>
            </a:r>
            <a:r>
              <a:rPr dirty="0" baseline="-27777" sz="1800" spc="-270">
                <a:latin typeface="Tahoma"/>
                <a:cs typeface="Tahoma"/>
              </a:rPr>
              <a:t>o</a:t>
            </a:r>
            <a:r>
              <a:rPr dirty="0" sz="900" spc="-180">
                <a:latin typeface="Tahoma"/>
                <a:cs typeface="Tahoma"/>
              </a:rPr>
              <a:t>till</a:t>
            </a:r>
            <a:r>
              <a:rPr dirty="0" baseline="-27777" sz="1800" spc="-270">
                <a:latin typeface="Tahoma"/>
                <a:cs typeface="Tahoma"/>
              </a:rPr>
              <a:t>t</a:t>
            </a:r>
            <a:r>
              <a:rPr dirty="0" sz="900" spc="-180">
                <a:latin typeface="Tahoma"/>
                <a:cs typeface="Tahoma"/>
              </a:rPr>
              <a:t>w</a:t>
            </a:r>
            <a:r>
              <a:rPr dirty="0" baseline="-27777" sz="1800" spc="-270">
                <a:latin typeface="Tahoma"/>
                <a:cs typeface="Tahoma"/>
              </a:rPr>
              <a:t>h</a:t>
            </a:r>
            <a:r>
              <a:rPr dirty="0" sz="900" spc="-180">
                <a:latin typeface="Tahoma"/>
                <a:cs typeface="Tahoma"/>
              </a:rPr>
              <a:t>o</a:t>
            </a:r>
            <a:r>
              <a:rPr dirty="0" baseline="-27777" sz="1800" spc="-270">
                <a:latin typeface="Tahoma"/>
                <a:cs typeface="Tahoma"/>
              </a:rPr>
              <a:t>e</a:t>
            </a:r>
            <a:r>
              <a:rPr dirty="0" sz="900" spc="-180">
                <a:latin typeface="Tahoma"/>
                <a:cs typeface="Tahoma"/>
              </a:rPr>
              <a:t>r</a:t>
            </a:r>
            <a:r>
              <a:rPr dirty="0" baseline="-27777" sz="1800" spc="-270">
                <a:latin typeface="Tahoma"/>
                <a:cs typeface="Tahoma"/>
              </a:rPr>
              <a:t>s</a:t>
            </a:r>
            <a:r>
              <a:rPr dirty="0" sz="900" spc="-180">
                <a:latin typeface="Tahoma"/>
                <a:cs typeface="Tahoma"/>
              </a:rPr>
              <a:t>ry</a:t>
            </a:r>
            <a:r>
              <a:rPr dirty="0" baseline="-27777" sz="1800" spc="-270">
                <a:latin typeface="Tahoma"/>
                <a:cs typeface="Tahoma"/>
              </a:rPr>
              <a:t>e</a:t>
            </a:r>
            <a:r>
              <a:rPr dirty="0" sz="900" spc="-180">
                <a:latin typeface="Tahoma"/>
                <a:cs typeface="Tahoma"/>
              </a:rPr>
              <a:t>ing </a:t>
            </a:r>
            <a:r>
              <a:rPr dirty="0" sz="900" spc="-5">
                <a:latin typeface="Tahoma"/>
                <a:cs typeface="Tahoma"/>
              </a:rPr>
              <a:t>things </a:t>
            </a:r>
            <a:r>
              <a:rPr dirty="0" sz="900">
                <a:latin typeface="Tahoma"/>
                <a:cs typeface="Tahoma"/>
              </a:rPr>
              <a:t>lurking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away.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87829" y="2405895"/>
            <a:ext cx="784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What are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they?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66238" y="2532888"/>
            <a:ext cx="3392170" cy="864235"/>
          </a:xfrm>
          <a:custGeom>
            <a:avLst/>
            <a:gdLst/>
            <a:ahLst/>
            <a:cxnLst/>
            <a:rect l="l" t="t" r="r" b="b"/>
            <a:pathLst>
              <a:path w="3392170" h="864235">
                <a:moveTo>
                  <a:pt x="0" y="0"/>
                </a:moveTo>
                <a:lnTo>
                  <a:pt x="991362" y="374903"/>
                </a:lnTo>
                <a:lnTo>
                  <a:pt x="991362" y="864107"/>
                </a:lnTo>
                <a:lnTo>
                  <a:pt x="3391662" y="864107"/>
                </a:lnTo>
                <a:lnTo>
                  <a:pt x="3391662" y="165353"/>
                </a:lnTo>
                <a:lnTo>
                  <a:pt x="991362" y="165353"/>
                </a:lnTo>
                <a:lnTo>
                  <a:pt x="0" y="0"/>
                </a:lnTo>
                <a:close/>
              </a:path>
              <a:path w="3392170" h="864235">
                <a:moveTo>
                  <a:pt x="3391662" y="25907"/>
                </a:moveTo>
                <a:lnTo>
                  <a:pt x="991362" y="25907"/>
                </a:lnTo>
                <a:lnTo>
                  <a:pt x="991362" y="165353"/>
                </a:lnTo>
                <a:lnTo>
                  <a:pt x="3391662" y="165353"/>
                </a:lnTo>
                <a:lnTo>
                  <a:pt x="3391662" y="2590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66238" y="2532888"/>
            <a:ext cx="3392170" cy="864235"/>
          </a:xfrm>
          <a:custGeom>
            <a:avLst/>
            <a:gdLst/>
            <a:ahLst/>
            <a:cxnLst/>
            <a:rect l="l" t="t" r="r" b="b"/>
            <a:pathLst>
              <a:path w="3392170" h="864235">
                <a:moveTo>
                  <a:pt x="991362" y="25907"/>
                </a:moveTo>
                <a:lnTo>
                  <a:pt x="991362" y="165353"/>
                </a:lnTo>
                <a:lnTo>
                  <a:pt x="0" y="0"/>
                </a:lnTo>
                <a:lnTo>
                  <a:pt x="991362" y="374903"/>
                </a:lnTo>
                <a:lnTo>
                  <a:pt x="991362" y="864107"/>
                </a:lnTo>
                <a:lnTo>
                  <a:pt x="3391662" y="864107"/>
                </a:lnTo>
                <a:lnTo>
                  <a:pt x="3391662" y="25907"/>
                </a:lnTo>
                <a:lnTo>
                  <a:pt x="1391412" y="25907"/>
                </a:lnTo>
                <a:lnTo>
                  <a:pt x="991362" y="25907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707129" y="2577336"/>
            <a:ext cx="2171065" cy="63817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R="5080">
              <a:lnSpc>
                <a:spcPts val="1040"/>
              </a:lnSpc>
              <a:spcBef>
                <a:spcPts val="165"/>
              </a:spcBef>
            </a:pPr>
            <a:r>
              <a:rPr dirty="0" baseline="3086" sz="1350" spc="-7">
                <a:latin typeface="Tahoma"/>
                <a:cs typeface="Tahoma"/>
              </a:rPr>
              <a:t>•The fear of </a:t>
            </a:r>
            <a:r>
              <a:rPr dirty="0" baseline="3086" sz="1350" spc="-89">
                <a:latin typeface="Tahoma"/>
                <a:cs typeface="Tahoma"/>
              </a:rPr>
              <a:t>overfitting</a:t>
            </a:r>
            <a:r>
              <a:rPr dirty="0" sz="850" spc="-60" i="1">
                <a:latin typeface="Times New Roman"/>
                <a:cs typeface="Times New Roman"/>
              </a:rPr>
              <a:t>k</a:t>
            </a:r>
            <a:r>
              <a:rPr dirty="0" baseline="3086" sz="1350" spc="-89">
                <a:latin typeface="Tahoma"/>
                <a:cs typeface="Tahoma"/>
              </a:rPr>
              <a:t>w</a:t>
            </a:r>
            <a:r>
              <a:rPr dirty="0" sz="850" spc="-60">
                <a:latin typeface="Symbol"/>
                <a:cs typeface="Symbol"/>
              </a:rPr>
              <a:t></a:t>
            </a:r>
            <a:r>
              <a:rPr dirty="0" baseline="3086" sz="1350" spc="-89">
                <a:latin typeface="Tahoma"/>
                <a:cs typeface="Tahoma"/>
              </a:rPr>
              <a:t>it</a:t>
            </a:r>
            <a:r>
              <a:rPr dirty="0" sz="850" spc="-60">
                <a:latin typeface="Times New Roman"/>
                <a:cs typeface="Times New Roman"/>
              </a:rPr>
              <a:t>1</a:t>
            </a:r>
            <a:r>
              <a:rPr dirty="0" baseline="3086" sz="1350" spc="-89">
                <a:latin typeface="Tahoma"/>
                <a:cs typeface="Tahoma"/>
              </a:rPr>
              <a:t>h </a:t>
            </a:r>
            <a:r>
              <a:rPr dirty="0" baseline="3086" sz="1350" spc="-7">
                <a:latin typeface="Tahoma"/>
                <a:cs typeface="Tahoma"/>
              </a:rPr>
              <a:t>this enormous  </a:t>
            </a:r>
            <a:r>
              <a:rPr dirty="0" sz="900" spc="-5">
                <a:latin typeface="Tahoma"/>
                <a:cs typeface="Tahoma"/>
              </a:rPr>
              <a:t>number of</a:t>
            </a:r>
            <a:r>
              <a:rPr dirty="0" sz="90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terms</a:t>
            </a:r>
            <a:endParaRPr sz="900">
              <a:latin typeface="Tahoma"/>
              <a:cs typeface="Tahoma"/>
            </a:endParaRPr>
          </a:p>
          <a:p>
            <a:pPr marR="260350">
              <a:lnSpc>
                <a:spcPct val="100000"/>
              </a:lnSpc>
              <a:spcBef>
                <a:spcPts val="520"/>
              </a:spcBef>
            </a:pPr>
            <a:r>
              <a:rPr dirty="0" sz="900" spc="-5">
                <a:latin typeface="Tahoma"/>
                <a:cs typeface="Tahoma"/>
              </a:rPr>
              <a:t>•The evaluation phase (doing </a:t>
            </a:r>
            <a:r>
              <a:rPr dirty="0" sz="900">
                <a:latin typeface="Tahoma"/>
                <a:cs typeface="Tahoma"/>
              </a:rPr>
              <a:t>a </a:t>
            </a:r>
            <a:r>
              <a:rPr dirty="0" sz="900" spc="-5">
                <a:latin typeface="Tahoma"/>
                <a:cs typeface="Tahoma"/>
              </a:rPr>
              <a:t>set of  predictions on </a:t>
            </a:r>
            <a:r>
              <a:rPr dirty="0" sz="900">
                <a:latin typeface="Tahoma"/>
                <a:cs typeface="Tahoma"/>
              </a:rPr>
              <a:t>a </a:t>
            </a:r>
            <a:r>
              <a:rPr dirty="0" sz="900" spc="-5">
                <a:latin typeface="Tahoma"/>
                <a:cs typeface="Tahoma"/>
              </a:rPr>
              <a:t>test set) will be</a:t>
            </a:r>
            <a:r>
              <a:rPr dirty="0" sz="900" spc="2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very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35247" y="3118692"/>
            <a:ext cx="99123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34482" sz="2175" spc="-22">
                <a:latin typeface="Times New Roman"/>
                <a:cs typeface="Times New Roman"/>
              </a:rPr>
              <a:t>)</a:t>
            </a:r>
            <a:r>
              <a:rPr dirty="0" sz="900" spc="-15">
                <a:latin typeface="Tahoma"/>
                <a:cs typeface="Tahoma"/>
              </a:rPr>
              <a:t>expensive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(why?)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67200" y="3287267"/>
            <a:ext cx="1866900" cy="605155"/>
          </a:xfrm>
          <a:custGeom>
            <a:avLst/>
            <a:gdLst/>
            <a:ahLst/>
            <a:cxnLst/>
            <a:rect l="l" t="t" r="r" b="b"/>
            <a:pathLst>
              <a:path w="1866900" h="605154">
                <a:moveTo>
                  <a:pt x="1866900" y="147827"/>
                </a:moveTo>
                <a:lnTo>
                  <a:pt x="0" y="147827"/>
                </a:lnTo>
                <a:lnTo>
                  <a:pt x="0" y="605027"/>
                </a:lnTo>
                <a:lnTo>
                  <a:pt x="1866900" y="605027"/>
                </a:lnTo>
                <a:lnTo>
                  <a:pt x="1866900" y="147827"/>
                </a:lnTo>
                <a:close/>
              </a:path>
              <a:path w="1866900" h="605154">
                <a:moveTo>
                  <a:pt x="486917" y="0"/>
                </a:moveTo>
                <a:lnTo>
                  <a:pt x="310896" y="147827"/>
                </a:lnTo>
                <a:lnTo>
                  <a:pt x="778001" y="147827"/>
                </a:lnTo>
                <a:lnTo>
                  <a:pt x="48691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67200" y="3287267"/>
            <a:ext cx="1866900" cy="605155"/>
          </a:xfrm>
          <a:custGeom>
            <a:avLst/>
            <a:gdLst/>
            <a:ahLst/>
            <a:cxnLst/>
            <a:rect l="l" t="t" r="r" b="b"/>
            <a:pathLst>
              <a:path w="1866900" h="605154">
                <a:moveTo>
                  <a:pt x="0" y="147827"/>
                </a:moveTo>
                <a:lnTo>
                  <a:pt x="0" y="605027"/>
                </a:lnTo>
                <a:lnTo>
                  <a:pt x="1866900" y="605027"/>
                </a:lnTo>
                <a:lnTo>
                  <a:pt x="1866900" y="147827"/>
                </a:lnTo>
                <a:lnTo>
                  <a:pt x="778001" y="147827"/>
                </a:lnTo>
                <a:lnTo>
                  <a:pt x="486917" y="0"/>
                </a:lnTo>
                <a:lnTo>
                  <a:pt x="310896" y="147827"/>
                </a:lnTo>
                <a:lnTo>
                  <a:pt x="0" y="147827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316729" y="3446780"/>
            <a:ext cx="17564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Because each </a:t>
            </a:r>
            <a:r>
              <a:rPr dirty="0" sz="900" spc="-5" b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900" spc="-5" b="1">
                <a:latin typeface="Tahoma"/>
                <a:cs typeface="Tahoma"/>
              </a:rPr>
              <a:t>. </a:t>
            </a:r>
            <a:r>
              <a:rPr dirty="0" sz="1000" spc="-5">
                <a:latin typeface="Symbol"/>
                <a:cs typeface="Symbol"/>
              </a:rPr>
              <a:t></a:t>
            </a:r>
            <a:r>
              <a:rPr dirty="0" sz="900" spc="-5">
                <a:latin typeface="Tahoma"/>
                <a:cs typeface="Tahoma"/>
              </a:rPr>
              <a:t>(</a:t>
            </a:r>
            <a:r>
              <a:rPr dirty="0" sz="900" spc="-5" b="1">
                <a:latin typeface="Tahoma"/>
                <a:cs typeface="Tahoma"/>
              </a:rPr>
              <a:t>x</a:t>
            </a:r>
            <a:r>
              <a:rPr dirty="0" sz="900" spc="-5">
                <a:latin typeface="Tahoma"/>
                <a:cs typeface="Tahoma"/>
              </a:rPr>
              <a:t>) (see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below)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02429" y="3600700"/>
            <a:ext cx="1849120" cy="993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664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needs </a:t>
            </a:r>
            <a:r>
              <a:rPr dirty="0" sz="900">
                <a:latin typeface="Tahoma"/>
                <a:cs typeface="Tahoma"/>
              </a:rPr>
              <a:t>75 million </a:t>
            </a:r>
            <a:r>
              <a:rPr dirty="0" sz="900" spc="-5">
                <a:latin typeface="Tahoma"/>
                <a:cs typeface="Tahoma"/>
              </a:rPr>
              <a:t>operations. What  can be</a:t>
            </a:r>
            <a:r>
              <a:rPr dirty="0" sz="90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done?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r>
              <a:rPr dirty="0" sz="1000" spc="-5">
                <a:latin typeface="Tahoma"/>
                <a:cs typeface="Tahoma"/>
              </a:rPr>
              <a:t>Then classify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with: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</a:t>
            </a:r>
            <a:r>
              <a:rPr dirty="0" sz="1400" spc="40">
                <a:latin typeface="Symbol"/>
                <a:cs typeface="Symbol"/>
              </a:rPr>
              <a:t></a:t>
            </a:r>
            <a:r>
              <a:rPr dirty="0" sz="1050" spc="40" i="1">
                <a:latin typeface="Tahoma"/>
                <a:cs typeface="Tahoma"/>
              </a:rPr>
              <a:t>(</a:t>
            </a:r>
            <a:r>
              <a:rPr dirty="0" sz="1050" spc="40" b="1" i="1">
                <a:latin typeface="Tahoma"/>
                <a:cs typeface="Tahoma"/>
              </a:rPr>
              <a:t>x</a:t>
            </a:r>
            <a:r>
              <a:rPr dirty="0" sz="1050" spc="40" i="1">
                <a:latin typeface="Tahoma"/>
                <a:cs typeface="Tahoma"/>
              </a:rPr>
              <a:t>)-</a:t>
            </a:r>
            <a:r>
              <a:rPr dirty="0" sz="1050" spc="-5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  <a:p>
            <a:pPr marL="600710">
              <a:lnSpc>
                <a:spcPct val="100000"/>
              </a:lnSpc>
              <a:spcBef>
                <a:spcPts val="495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81500" y="1911095"/>
            <a:ext cx="1714500" cy="688975"/>
          </a:xfrm>
          <a:custGeom>
            <a:avLst/>
            <a:gdLst/>
            <a:ahLst/>
            <a:cxnLst/>
            <a:rect l="l" t="t" r="r" b="b"/>
            <a:pathLst>
              <a:path w="1714500" h="688975">
                <a:moveTo>
                  <a:pt x="713994" y="457200"/>
                </a:moveTo>
                <a:lnTo>
                  <a:pt x="285750" y="457200"/>
                </a:lnTo>
                <a:lnTo>
                  <a:pt x="182117" y="688848"/>
                </a:lnTo>
                <a:lnTo>
                  <a:pt x="713994" y="457200"/>
                </a:lnTo>
                <a:close/>
              </a:path>
              <a:path w="1714500" h="688975">
                <a:moveTo>
                  <a:pt x="1714500" y="0"/>
                </a:moveTo>
                <a:lnTo>
                  <a:pt x="0" y="0"/>
                </a:lnTo>
                <a:lnTo>
                  <a:pt x="0" y="457200"/>
                </a:lnTo>
                <a:lnTo>
                  <a:pt x="1714500" y="457200"/>
                </a:lnTo>
                <a:lnTo>
                  <a:pt x="17145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81500" y="1911095"/>
            <a:ext cx="1714500" cy="688975"/>
          </a:xfrm>
          <a:custGeom>
            <a:avLst/>
            <a:gdLst/>
            <a:ahLst/>
            <a:cxnLst/>
            <a:rect l="l" t="t" r="r" b="b"/>
            <a:pathLst>
              <a:path w="1714500" h="688975">
                <a:moveTo>
                  <a:pt x="0" y="0"/>
                </a:moveTo>
                <a:lnTo>
                  <a:pt x="0" y="457200"/>
                </a:lnTo>
                <a:lnTo>
                  <a:pt x="285750" y="457200"/>
                </a:lnTo>
                <a:lnTo>
                  <a:pt x="182117" y="688848"/>
                </a:lnTo>
                <a:lnTo>
                  <a:pt x="713994" y="457200"/>
                </a:lnTo>
                <a:lnTo>
                  <a:pt x="1714500" y="457200"/>
                </a:lnTo>
                <a:lnTo>
                  <a:pt x="1714500" y="0"/>
                </a:lnTo>
                <a:lnTo>
                  <a:pt x="285750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906520" y="1706370"/>
            <a:ext cx="2275205" cy="51815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523875" marR="30480" indent="-499109">
              <a:lnSpc>
                <a:spcPct val="98300"/>
              </a:lnSpc>
              <a:spcBef>
                <a:spcPts val="140"/>
              </a:spcBef>
            </a:pPr>
            <a:r>
              <a:rPr dirty="0" baseline="6172" sz="1350" spc="-7">
                <a:latin typeface="Tahoma"/>
                <a:cs typeface="Tahoma"/>
              </a:rPr>
              <a:t>where </a:t>
            </a:r>
            <a:r>
              <a:rPr dirty="0" sz="1450" spc="-10" i="1">
                <a:latin typeface="Times New Roman"/>
                <a:cs typeface="Times New Roman"/>
              </a:rPr>
              <a:t>Q</a:t>
            </a:r>
            <a:r>
              <a:rPr dirty="0" baseline="-22875" sz="1275" spc="-15" i="1">
                <a:latin typeface="Times New Roman"/>
                <a:cs typeface="Times New Roman"/>
              </a:rPr>
              <a:t>kl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y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i="1">
                <a:latin typeface="Times New Roman"/>
                <a:cs typeface="Times New Roman"/>
              </a:rPr>
              <a:t>y</a:t>
            </a:r>
            <a:r>
              <a:rPr dirty="0" baseline="-22875" sz="1275" i="1">
                <a:latin typeface="Times New Roman"/>
                <a:cs typeface="Times New Roman"/>
              </a:rPr>
              <a:t>l 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Φ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x</a:t>
            </a:r>
            <a:r>
              <a:rPr dirty="0" baseline="-22875" sz="1275" spc="37" i="1">
                <a:latin typeface="Times New Roman"/>
                <a:cs typeface="Times New Roman"/>
              </a:rPr>
              <a:t>k </a:t>
            </a:r>
            <a:r>
              <a:rPr dirty="0" sz="1450" spc="5">
                <a:latin typeface="Times New Roman"/>
                <a:cs typeface="Times New Roman"/>
              </a:rPr>
              <a:t>).</a:t>
            </a:r>
            <a:r>
              <a:rPr dirty="0" sz="1450" spc="5" b="1">
                <a:latin typeface="Times New Roman"/>
                <a:cs typeface="Times New Roman"/>
              </a:rPr>
              <a:t>Φ</a:t>
            </a:r>
            <a:r>
              <a:rPr dirty="0" sz="1450" spc="5">
                <a:latin typeface="Times New Roman"/>
                <a:cs typeface="Times New Roman"/>
              </a:rPr>
              <a:t>(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r>
              <a:rPr dirty="0" baseline="-22875" sz="1275" spc="7" i="1">
                <a:latin typeface="Times New Roman"/>
                <a:cs typeface="Times New Roman"/>
              </a:rPr>
              <a:t>l </a:t>
            </a:r>
            <a:r>
              <a:rPr dirty="0" sz="1450">
                <a:latin typeface="Times New Roman"/>
                <a:cs typeface="Times New Roman"/>
              </a:rPr>
              <a:t>))  </a:t>
            </a:r>
            <a:r>
              <a:rPr dirty="0" sz="900" spc="-5">
                <a:latin typeface="Tahoma"/>
                <a:cs typeface="Tahoma"/>
              </a:rPr>
              <a:t>The use of Maximum Margin  </a:t>
            </a:r>
            <a:r>
              <a:rPr dirty="0" u="sng" sz="9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magically</a:t>
            </a:r>
            <a:r>
              <a:rPr dirty="0" sz="9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makes </a:t>
            </a:r>
            <a:r>
              <a:rPr dirty="0" sz="900" spc="-5">
                <a:latin typeface="Tahoma"/>
                <a:cs typeface="Tahoma"/>
              </a:rPr>
              <a:t>this not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05626" y="2210810"/>
            <a:ext cx="623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6172" sz="1350" spc="-7">
                <a:latin typeface="Tahoma"/>
                <a:cs typeface="Tahoma"/>
              </a:rPr>
              <a:t>problem</a:t>
            </a:r>
            <a:r>
              <a:rPr dirty="0" baseline="6172" sz="1350" spc="52">
                <a:latin typeface="Tahoma"/>
                <a:cs typeface="Tahoma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76400" y="3663696"/>
            <a:ext cx="2775585" cy="800100"/>
          </a:xfrm>
          <a:custGeom>
            <a:avLst/>
            <a:gdLst/>
            <a:ahLst/>
            <a:cxnLst/>
            <a:rect l="l" t="t" r="r" b="b"/>
            <a:pathLst>
              <a:path w="2775585" h="800100">
                <a:moveTo>
                  <a:pt x="2438400" y="0"/>
                </a:moveTo>
                <a:lnTo>
                  <a:pt x="0" y="0"/>
                </a:lnTo>
                <a:lnTo>
                  <a:pt x="0" y="800100"/>
                </a:lnTo>
                <a:lnTo>
                  <a:pt x="2438400" y="800100"/>
                </a:lnTo>
                <a:lnTo>
                  <a:pt x="2438400" y="332993"/>
                </a:lnTo>
                <a:lnTo>
                  <a:pt x="2775204" y="156971"/>
                </a:lnTo>
                <a:lnTo>
                  <a:pt x="2438400" y="133350"/>
                </a:lnTo>
                <a:lnTo>
                  <a:pt x="243840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76400" y="3663696"/>
            <a:ext cx="2775585" cy="800100"/>
          </a:xfrm>
          <a:custGeom>
            <a:avLst/>
            <a:gdLst/>
            <a:ahLst/>
            <a:cxnLst/>
            <a:rect l="l" t="t" r="r" b="b"/>
            <a:pathLst>
              <a:path w="2775585" h="800100">
                <a:moveTo>
                  <a:pt x="0" y="0"/>
                </a:moveTo>
                <a:lnTo>
                  <a:pt x="0" y="800100"/>
                </a:lnTo>
                <a:lnTo>
                  <a:pt x="2438400" y="800100"/>
                </a:lnTo>
                <a:lnTo>
                  <a:pt x="2438400" y="332993"/>
                </a:lnTo>
                <a:lnTo>
                  <a:pt x="2775204" y="156971"/>
                </a:lnTo>
                <a:lnTo>
                  <a:pt x="2438400" y="133350"/>
                </a:lnTo>
                <a:lnTo>
                  <a:pt x="2438400" y="0"/>
                </a:lnTo>
                <a:lnTo>
                  <a:pt x="1422654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725929" y="4221144"/>
            <a:ext cx="2132965" cy="37274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</a:pPr>
            <a:r>
              <a:rPr dirty="0" sz="900">
                <a:latin typeface="Tahoma"/>
                <a:cs typeface="Tahoma"/>
              </a:rPr>
              <a:t>Only </a:t>
            </a:r>
            <a:r>
              <a:rPr dirty="0" sz="950" spc="-35" i="1">
                <a:latin typeface="Tahoma"/>
                <a:cs typeface="Tahoma"/>
              </a:rPr>
              <a:t>Sm </a:t>
            </a:r>
            <a:r>
              <a:rPr dirty="0" sz="900" spc="-5">
                <a:latin typeface="Tahoma"/>
                <a:cs typeface="Tahoma"/>
              </a:rPr>
              <a:t>operations (</a:t>
            </a:r>
            <a:r>
              <a:rPr dirty="0" sz="950" spc="-5" i="1">
                <a:latin typeface="Tahoma"/>
                <a:cs typeface="Tahoma"/>
              </a:rPr>
              <a:t>S</a:t>
            </a:r>
            <a:r>
              <a:rPr dirty="0" sz="900" spc="-5">
                <a:latin typeface="Tahoma"/>
                <a:cs typeface="Tahoma"/>
              </a:rPr>
              <a:t>=#support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vectors)</a:t>
            </a:r>
            <a:endParaRPr sz="900">
              <a:latin typeface="Tahoma"/>
              <a:cs typeface="Tahoma"/>
            </a:endParaRPr>
          </a:p>
          <a:p>
            <a:pPr marL="33655">
              <a:lnSpc>
                <a:spcPct val="100000"/>
              </a:lnSpc>
              <a:spcBef>
                <a:spcPts val="34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32532" y="3940166"/>
            <a:ext cx="38100" cy="92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450" spc="-5" i="1">
                <a:latin typeface="Times New Roman"/>
                <a:cs typeface="Times New Roman"/>
              </a:rPr>
              <a:t>k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42714" y="3868106"/>
            <a:ext cx="53975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600" spc="5" i="1">
                <a:latin typeface="Times New Roman"/>
                <a:cs typeface="Times New Roman"/>
              </a:rPr>
              <a:t>k </a:t>
            </a:r>
            <a:r>
              <a:rPr dirty="0" sz="600" spc="5">
                <a:latin typeface="Times New Roman"/>
                <a:cs typeface="Times New Roman"/>
              </a:rPr>
              <a:t>s.t. </a:t>
            </a:r>
            <a:r>
              <a:rPr dirty="0" sz="600" spc="5" i="1">
                <a:latin typeface="Times New Roman"/>
                <a:cs typeface="Times New Roman"/>
              </a:rPr>
              <a:t>α </a:t>
            </a:r>
            <a:r>
              <a:rPr dirty="0" sz="600" spc="5">
                <a:latin typeface="Symbol"/>
                <a:cs typeface="Symbol"/>
              </a:rPr>
              <a:t></a:t>
            </a:r>
            <a:r>
              <a:rPr dirty="0" sz="600" spc="-110">
                <a:latin typeface="Times New Roman"/>
                <a:cs typeface="Times New Roman"/>
              </a:rPr>
              <a:t> </a:t>
            </a:r>
            <a:r>
              <a:rPr dirty="0" sz="600" spc="-70">
                <a:latin typeface="Times New Roman"/>
                <a:cs typeface="Times New Roman"/>
              </a:rPr>
              <a:t>0</a:t>
            </a:r>
            <a:r>
              <a:rPr dirty="0" baseline="16339" sz="1275" spc="-104" i="1">
                <a:latin typeface="Times New Roman"/>
                <a:cs typeface="Times New Roman"/>
              </a:rPr>
              <a:t>K</a:t>
            </a:r>
            <a:endParaRPr baseline="16339" sz="1275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34334" y="3803461"/>
            <a:ext cx="47625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600" spc="5" i="1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61711" y="3803461"/>
            <a:ext cx="47625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600" spc="5" i="1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89276" y="3680223"/>
            <a:ext cx="356235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07975" algn="l"/>
              </a:tabLst>
            </a:pPr>
            <a:r>
              <a:rPr dirty="0" sz="1550" spc="25">
                <a:latin typeface="Symbol"/>
                <a:cs typeface="Symbol"/>
              </a:rPr>
              <a:t></a:t>
            </a:r>
            <a:r>
              <a:rPr dirty="0" sz="1550" spc="25">
                <a:latin typeface="Times New Roman"/>
                <a:cs typeface="Times New Roman"/>
              </a:rPr>
              <a:t>	</a:t>
            </a:r>
            <a:r>
              <a:rPr dirty="0" sz="600" spc="5" i="1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09014" y="3713914"/>
            <a:ext cx="50673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Times New Roman"/>
                <a:cs typeface="Times New Roman"/>
              </a:rPr>
              <a:t>) </a:t>
            </a:r>
            <a:r>
              <a:rPr dirty="0" sz="1050">
                <a:latin typeface="Symbol"/>
                <a:cs typeface="Symbol"/>
              </a:rPr>
              <a:t></a:t>
            </a:r>
            <a:r>
              <a:rPr dirty="0" sz="1050" spc="-60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Φ</a:t>
            </a:r>
            <a:r>
              <a:rPr dirty="0" sz="1050" spc="20" b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(</a:t>
            </a:r>
            <a:r>
              <a:rPr dirty="0" sz="1050" spc="-125">
                <a:latin typeface="Times New Roman"/>
                <a:cs typeface="Times New Roman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x</a:t>
            </a:r>
            <a:r>
              <a:rPr dirty="0" sz="1050" spc="-85" b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01117" y="3713914"/>
            <a:ext cx="61468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i="1">
                <a:latin typeface="Times New Roman"/>
                <a:cs typeface="Times New Roman"/>
              </a:rPr>
              <a:t>α y </a:t>
            </a:r>
            <a:r>
              <a:rPr dirty="0" sz="1050" spc="5" b="1">
                <a:latin typeface="Times New Roman"/>
                <a:cs typeface="Times New Roman"/>
              </a:rPr>
              <a:t>Φ </a:t>
            </a:r>
            <a:r>
              <a:rPr dirty="0" sz="1050">
                <a:latin typeface="Times New Roman"/>
                <a:cs typeface="Times New Roman"/>
              </a:rPr>
              <a:t>(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35129" y="3713914"/>
            <a:ext cx="26606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Times New Roman"/>
                <a:cs typeface="Times New Roman"/>
              </a:rPr>
              <a:t>x </a:t>
            </a:r>
            <a:r>
              <a:rPr dirty="0" sz="1050">
                <a:latin typeface="Times New Roman"/>
                <a:cs typeface="Times New Roman"/>
              </a:rPr>
              <a:t>)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-140">
                <a:latin typeface="Symbol"/>
                <a:cs typeface="Symbol"/>
              </a:rPr>
              <a:t>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03081" y="3713914"/>
            <a:ext cx="426084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5" b="1">
                <a:latin typeface="Times New Roman"/>
                <a:cs typeface="Times New Roman"/>
              </a:rPr>
              <a:t>w </a:t>
            </a:r>
            <a:r>
              <a:rPr dirty="0" sz="1050">
                <a:latin typeface="Symbol"/>
                <a:cs typeface="Symbol"/>
              </a:rPr>
              <a:t>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Φ</a:t>
            </a:r>
            <a:r>
              <a:rPr dirty="0" sz="1050" spc="-160" b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(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12667" y="3980614"/>
            <a:ext cx="8699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Symbol"/>
                <a:cs typeface="Symbol"/>
              </a:rPr>
              <a:t>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428236" y="4164646"/>
            <a:ext cx="485775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600" spc="5" i="1">
                <a:latin typeface="Times New Roman"/>
                <a:cs typeface="Times New Roman"/>
              </a:rPr>
              <a:t>k </a:t>
            </a:r>
            <a:r>
              <a:rPr dirty="0" sz="600" spc="5">
                <a:latin typeface="Times New Roman"/>
                <a:cs typeface="Times New Roman"/>
              </a:rPr>
              <a:t>s.t. </a:t>
            </a:r>
            <a:r>
              <a:rPr dirty="0" sz="600" spc="5" i="1">
                <a:latin typeface="Times New Roman"/>
                <a:cs typeface="Times New Roman"/>
              </a:rPr>
              <a:t>α </a:t>
            </a:r>
            <a:r>
              <a:rPr dirty="0" baseline="-18518" sz="675" spc="-7" i="1">
                <a:latin typeface="Times New Roman"/>
                <a:cs typeface="Times New Roman"/>
              </a:rPr>
              <a:t>k </a:t>
            </a:r>
            <a:r>
              <a:rPr dirty="0" sz="600" spc="5">
                <a:latin typeface="Symbol"/>
                <a:cs typeface="Symbol"/>
              </a:rPr>
              <a:t></a:t>
            </a:r>
            <a:r>
              <a:rPr dirty="0" sz="600" spc="-60">
                <a:latin typeface="Times New Roman"/>
                <a:cs typeface="Times New Roman"/>
              </a:rPr>
              <a:t> </a:t>
            </a:r>
            <a:r>
              <a:rPr dirty="0" sz="600" spc="5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85744" y="4070161"/>
            <a:ext cx="47625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600" spc="5" i="1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74798" y="3946923"/>
            <a:ext cx="520065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07975" algn="l"/>
                <a:tab pos="471805" algn="l"/>
              </a:tabLst>
            </a:pPr>
            <a:r>
              <a:rPr dirty="0" sz="1550" spc="25">
                <a:latin typeface="Symbol"/>
                <a:cs typeface="Symbol"/>
              </a:rPr>
              <a:t></a:t>
            </a:r>
            <a:r>
              <a:rPr dirty="0" sz="1550" spc="25">
                <a:latin typeface="Times New Roman"/>
                <a:cs typeface="Times New Roman"/>
              </a:rPr>
              <a:t>	</a:t>
            </a:r>
            <a:r>
              <a:rPr dirty="0" sz="600" spc="5" i="1">
                <a:latin typeface="Times New Roman"/>
                <a:cs typeface="Times New Roman"/>
              </a:rPr>
              <a:t>k</a:t>
            </a:r>
            <a:r>
              <a:rPr dirty="0" sz="600" spc="5" i="1">
                <a:latin typeface="Times New Roman"/>
                <a:cs typeface="Times New Roman"/>
              </a:rPr>
              <a:t>	</a:t>
            </a:r>
            <a:r>
              <a:rPr dirty="0" sz="600" spc="5" i="1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61239" y="3980614"/>
            <a:ext cx="113538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50" i="1">
                <a:latin typeface="Times New Roman"/>
                <a:cs typeface="Times New Roman"/>
              </a:rPr>
              <a:t>α y </a:t>
            </a:r>
            <a:r>
              <a:rPr dirty="0" sz="1050">
                <a:latin typeface="Times New Roman"/>
                <a:cs typeface="Times New Roman"/>
              </a:rPr>
              <a:t>( </a:t>
            </a:r>
            <a:r>
              <a:rPr dirty="0" sz="1050" b="1">
                <a:latin typeface="Times New Roman"/>
                <a:cs typeface="Times New Roman"/>
              </a:rPr>
              <a:t>x </a:t>
            </a:r>
            <a:r>
              <a:rPr dirty="0" sz="1050">
                <a:latin typeface="Symbol"/>
                <a:cs typeface="Symbol"/>
              </a:rPr>
              <a:t>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x </a:t>
            </a:r>
            <a:r>
              <a:rPr dirty="0" sz="1050">
                <a:latin typeface="Symbol"/>
                <a:cs typeface="Symbol"/>
              </a:rPr>
              <a:t>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1)</a:t>
            </a:r>
            <a:r>
              <a:rPr dirty="0" sz="1050" spc="-114">
                <a:latin typeface="Times New Roman"/>
                <a:cs typeface="Times New Roman"/>
              </a:rPr>
              <a:t> </a:t>
            </a:r>
            <a:r>
              <a:rPr dirty="0" baseline="41666" sz="900" spc="7">
                <a:latin typeface="Times New Roman"/>
                <a:cs typeface="Times New Roman"/>
              </a:rPr>
              <a:t>5</a:t>
            </a:r>
            <a:endParaRPr baseline="41666" sz="9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15311" y="5441695"/>
            <a:ext cx="34778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QP with </a:t>
            </a:r>
            <a:r>
              <a:rPr dirty="0" sz="2000" spc="-10">
                <a:solidFill>
                  <a:srgbClr val="FF0000"/>
                </a:solidFill>
                <a:latin typeface="Tahoma"/>
                <a:cs typeface="Tahoma"/>
              </a:rPr>
              <a:t>Quintic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basis</a:t>
            </a:r>
            <a:r>
              <a:rPr dirty="0" sz="2000" spc="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507502" y="5848358"/>
            <a:ext cx="136207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13409" sz="2175" spc="52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 </a:t>
            </a:r>
            <a:r>
              <a:rPr dirty="0" sz="850" spc="40" i="1">
                <a:latin typeface="Times New Roman"/>
                <a:cs typeface="Times New Roman"/>
              </a:rPr>
              <a:t> </a:t>
            </a:r>
            <a:r>
              <a:rPr dirty="0" baseline="13409" sz="2175" spc="7">
                <a:latin typeface="Symbol"/>
                <a:cs typeface="Symbol"/>
              </a:rPr>
              <a:t></a:t>
            </a:r>
            <a:r>
              <a:rPr dirty="0" baseline="13409" sz="2175" spc="-157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Symbol"/>
                <a:cs typeface="Symbol"/>
              </a:rPr>
              <a:t></a:t>
            </a:r>
            <a:r>
              <a:rPr dirty="0" sz="2200" spc="165">
                <a:latin typeface="Symbol"/>
                <a:cs typeface="Symbol"/>
              </a:rPr>
              <a:t></a:t>
            </a:r>
            <a:r>
              <a:rPr dirty="0" baseline="13409" sz="2175" spc="37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90" i="1">
                <a:latin typeface="Times New Roman"/>
                <a:cs typeface="Times New Roman"/>
              </a:rPr>
              <a:t> </a:t>
            </a:r>
            <a:r>
              <a:rPr dirty="0" baseline="13409" sz="2175" spc="7" i="1">
                <a:latin typeface="Times New Roman"/>
                <a:cs typeface="Times New Roman"/>
              </a:rPr>
              <a:t>α</a:t>
            </a:r>
            <a:r>
              <a:rPr dirty="0" sz="850" i="1">
                <a:latin typeface="Times New Roman"/>
                <a:cs typeface="Times New Roman"/>
              </a:rPr>
              <a:t>l</a:t>
            </a:r>
            <a:r>
              <a:rPr dirty="0" sz="850" spc="-135" i="1">
                <a:latin typeface="Times New Roman"/>
                <a:cs typeface="Times New Roman"/>
              </a:rPr>
              <a:t> </a:t>
            </a:r>
            <a:r>
              <a:rPr dirty="0" baseline="13409" sz="2175" spc="-30" i="1">
                <a:latin typeface="Times New Roman"/>
                <a:cs typeface="Times New Roman"/>
              </a:rPr>
              <a:t>Q</a:t>
            </a:r>
            <a:r>
              <a:rPr dirty="0" sz="850" i="1">
                <a:latin typeface="Times New Roman"/>
                <a:cs typeface="Times New Roman"/>
              </a:rPr>
              <a:t>kl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94154" y="6666228"/>
            <a:ext cx="796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constraints: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68142" y="6504684"/>
            <a:ext cx="121094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959485" algn="l"/>
              </a:tabLst>
            </a:pPr>
            <a:r>
              <a:rPr dirty="0" sz="1450" spc="5">
                <a:latin typeface="Times New Roman"/>
                <a:cs typeface="Times New Roman"/>
              </a:rPr>
              <a:t>0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α</a:t>
            </a:r>
            <a:r>
              <a:rPr dirty="0" baseline="-22875" sz="1275" spc="22" i="1">
                <a:latin typeface="Times New Roman"/>
                <a:cs typeface="Times New Roman"/>
              </a:rPr>
              <a:t>k</a:t>
            </a:r>
            <a:r>
              <a:rPr dirty="0" baseline="-22875" sz="1275" spc="30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-70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C	</a:t>
            </a:r>
            <a:r>
              <a:rPr dirty="0" sz="1450" spc="-5">
                <a:latin typeface="Symbol"/>
                <a:cs typeface="Symbol"/>
              </a:rPr>
              <a:t></a:t>
            </a:r>
            <a:r>
              <a:rPr dirty="0" sz="1450" spc="-5" i="1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638300" y="5783579"/>
            <a:ext cx="4495800" cy="528320"/>
          </a:xfrm>
          <a:custGeom>
            <a:avLst/>
            <a:gdLst/>
            <a:ahLst/>
            <a:cxnLst/>
            <a:rect l="l" t="t" r="r" b="b"/>
            <a:pathLst>
              <a:path w="4495800" h="528320">
                <a:moveTo>
                  <a:pt x="4495800" y="0"/>
                </a:moveTo>
                <a:lnTo>
                  <a:pt x="0" y="0"/>
                </a:lnTo>
                <a:lnTo>
                  <a:pt x="0" y="528065"/>
                </a:lnTo>
                <a:lnTo>
                  <a:pt x="4495800" y="528065"/>
                </a:lnTo>
                <a:lnTo>
                  <a:pt x="4495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734311" y="7063993"/>
            <a:ext cx="866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Then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define: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57018" y="7534850"/>
            <a:ext cx="6096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16354" y="7534850"/>
            <a:ext cx="28765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6060" algn="l"/>
              </a:tabLst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27604" y="7411032"/>
            <a:ext cx="59880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sz="1450" spc="5" b="1">
                <a:latin typeface="Times New Roman"/>
                <a:cs typeface="Times New Roman"/>
              </a:rPr>
              <a:t>Φ </a:t>
            </a:r>
            <a:r>
              <a:rPr dirty="0" sz="1450">
                <a:latin typeface="Times New Roman"/>
                <a:cs typeface="Times New Roman"/>
              </a:rPr>
              <a:t>(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59199" y="7283251"/>
            <a:ext cx="1083310" cy="53848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  <a:tabLst>
                <a:tab pos="629920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w </a:t>
            </a:r>
            <a:r>
              <a:rPr dirty="0" sz="1450" spc="12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	</a:t>
            </a:r>
            <a:r>
              <a:rPr dirty="0" baseline="-8838" sz="3300" spc="-15">
                <a:latin typeface="Symbol"/>
                <a:cs typeface="Symbol"/>
              </a:rPr>
              <a:t></a:t>
            </a:r>
            <a:r>
              <a:rPr dirty="0" baseline="-8838" sz="3300" spc="142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endParaRPr sz="145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110"/>
              </a:spcBef>
            </a:pPr>
            <a:r>
              <a:rPr dirty="0" sz="850" i="1">
                <a:latin typeface="Times New Roman"/>
                <a:cs typeface="Times New Roman"/>
              </a:rPr>
              <a:t>k  </a:t>
            </a:r>
            <a:r>
              <a:rPr dirty="0" sz="850">
                <a:latin typeface="Times New Roman"/>
                <a:cs typeface="Times New Roman"/>
              </a:rPr>
              <a:t>s.t.  </a:t>
            </a:r>
            <a:r>
              <a:rPr dirty="0" sz="850" i="1">
                <a:latin typeface="Times New Roman"/>
                <a:cs typeface="Times New Roman"/>
              </a:rPr>
              <a:t>α </a:t>
            </a:r>
            <a:r>
              <a:rPr dirty="0" baseline="-18518" sz="900" i="1">
                <a:latin typeface="Times New Roman"/>
                <a:cs typeface="Times New Roman"/>
              </a:rPr>
              <a:t>k  </a:t>
            </a:r>
            <a:r>
              <a:rPr dirty="0" sz="850">
                <a:latin typeface="Symbol"/>
                <a:cs typeface="Symbol"/>
              </a:rPr>
              <a:t></a:t>
            </a:r>
            <a:r>
              <a:rPr dirty="0" sz="850" spc="-70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234685" y="8397436"/>
            <a:ext cx="6096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453378" y="8015677"/>
            <a:ext cx="46990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4175" algn="l"/>
              </a:tabLst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43315" y="8015677"/>
            <a:ext cx="8509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205501" y="8170416"/>
            <a:ext cx="7048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483870" algn="l"/>
              </a:tabLst>
            </a:pPr>
            <a:r>
              <a:rPr dirty="0" sz="1450" spc="5">
                <a:latin typeface="Times New Roman"/>
                <a:cs typeface="Times New Roman"/>
              </a:rPr>
              <a:t>max	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-125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790739" y="8170416"/>
            <a:ext cx="13271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54050" algn="l"/>
              </a:tabLst>
            </a:pPr>
            <a:r>
              <a:rPr dirty="0" sz="1450" spc="5">
                <a:latin typeface="Times New Roman"/>
                <a:cs typeface="Times New Roman"/>
              </a:rPr>
              <a:t>where	</a:t>
            </a:r>
            <a:r>
              <a:rPr dirty="0" sz="1450" spc="5" i="1">
                <a:latin typeface="Times New Roman"/>
                <a:cs typeface="Times New Roman"/>
              </a:rPr>
              <a:t>K</a:t>
            </a:r>
            <a:r>
              <a:rPr dirty="0" sz="1450" spc="37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85">
                <a:latin typeface="Times New Roman"/>
                <a:cs typeface="Times New Roman"/>
              </a:rPr>
              <a:t>arg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728230" y="7891524"/>
            <a:ext cx="111061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54685" algn="l"/>
              </a:tabLst>
            </a:pPr>
            <a:r>
              <a:rPr dirty="0" sz="1450" spc="5" i="1">
                <a:latin typeface="Times New Roman"/>
                <a:cs typeface="Times New Roman"/>
              </a:rPr>
              <a:t>b</a:t>
            </a:r>
            <a:r>
              <a:rPr dirty="0" sz="1450" spc="32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y	</a:t>
            </a:r>
            <a:r>
              <a:rPr dirty="0" sz="1450">
                <a:latin typeface="Times New Roman"/>
                <a:cs typeface="Times New Roman"/>
              </a:rPr>
              <a:t>(1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-290" i="1">
                <a:latin typeface="Times New Roman"/>
                <a:cs typeface="Times New Roman"/>
              </a:rPr>
              <a:t>ε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82193" y="7891524"/>
            <a:ext cx="18796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-440">
                <a:latin typeface="Times New Roman"/>
                <a:cs typeface="Times New Roman"/>
              </a:rPr>
              <a:t>.</a:t>
            </a:r>
            <a:r>
              <a:rPr dirty="0" sz="1450" spc="-440" b="1">
                <a:latin typeface="Times New Roman"/>
                <a:cs typeface="Times New Roman"/>
              </a:rPr>
              <a:t>w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012212" y="7891524"/>
            <a:ext cx="39370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>
                <a:latin typeface="Times New Roman"/>
                <a:cs typeface="Times New Roman"/>
              </a:rPr>
              <a:t>)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280">
                <a:latin typeface="Times New Roman"/>
                <a:cs typeface="Times New Roman"/>
              </a:rPr>
              <a:t> </a:t>
            </a:r>
            <a:r>
              <a:rPr dirty="0" sz="1450" spc="-550" b="1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693926" y="7061454"/>
            <a:ext cx="2303780" cy="1518285"/>
          </a:xfrm>
          <a:custGeom>
            <a:avLst/>
            <a:gdLst/>
            <a:ahLst/>
            <a:cxnLst/>
            <a:rect l="l" t="t" r="r" b="b"/>
            <a:pathLst>
              <a:path w="2303779" h="1518284">
                <a:moveTo>
                  <a:pt x="2303526" y="0"/>
                </a:moveTo>
                <a:lnTo>
                  <a:pt x="0" y="0"/>
                </a:lnTo>
                <a:lnTo>
                  <a:pt x="0" y="1517904"/>
                </a:lnTo>
                <a:lnTo>
                  <a:pt x="2303526" y="1517904"/>
                </a:lnTo>
                <a:lnTo>
                  <a:pt x="2303526" y="0"/>
                </a:lnTo>
                <a:close/>
              </a:path>
            </a:pathLst>
          </a:custGeom>
          <a:ln w="6350">
            <a:solidFill>
              <a:srgbClr val="99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681733" y="6393941"/>
            <a:ext cx="4419600" cy="544830"/>
          </a:xfrm>
          <a:custGeom>
            <a:avLst/>
            <a:gdLst/>
            <a:ahLst/>
            <a:cxnLst/>
            <a:rect l="l" t="t" r="r" b="b"/>
            <a:pathLst>
              <a:path w="4419600" h="544829">
                <a:moveTo>
                  <a:pt x="4419600" y="0"/>
                </a:moveTo>
                <a:lnTo>
                  <a:pt x="0" y="0"/>
                </a:lnTo>
                <a:lnTo>
                  <a:pt x="0" y="544830"/>
                </a:lnTo>
                <a:lnTo>
                  <a:pt x="4419600" y="544830"/>
                </a:lnTo>
                <a:lnTo>
                  <a:pt x="441960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152900" y="8107680"/>
            <a:ext cx="1899285" cy="525780"/>
          </a:xfrm>
          <a:custGeom>
            <a:avLst/>
            <a:gdLst/>
            <a:ahLst/>
            <a:cxnLst/>
            <a:rect l="l" t="t" r="r" b="b"/>
            <a:pathLst>
              <a:path w="1899285" h="525779">
                <a:moveTo>
                  <a:pt x="1898903" y="0"/>
                </a:moveTo>
                <a:lnTo>
                  <a:pt x="0" y="0"/>
                </a:lnTo>
                <a:lnTo>
                  <a:pt x="0" y="525780"/>
                </a:lnTo>
                <a:lnTo>
                  <a:pt x="1898903" y="525780"/>
                </a:lnTo>
                <a:lnTo>
                  <a:pt x="1898903" y="0"/>
                </a:lnTo>
                <a:close/>
              </a:path>
            </a:pathLst>
          </a:custGeom>
          <a:ln w="63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4202429" y="8421499"/>
            <a:ext cx="22542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20" b="1" i="1">
                <a:latin typeface="Tahoma"/>
                <a:cs typeface="Tahoma"/>
              </a:rPr>
              <a:t>f</a:t>
            </a:r>
            <a:r>
              <a:rPr dirty="0" sz="1050" spc="-20" i="1">
                <a:latin typeface="Tahoma"/>
                <a:cs typeface="Tahoma"/>
              </a:rPr>
              <a:t>(</a:t>
            </a:r>
            <a:r>
              <a:rPr dirty="0" sz="1050" spc="-40" b="1" i="1">
                <a:latin typeface="Tahoma"/>
                <a:cs typeface="Tahoma"/>
              </a:rPr>
              <a:t>x</a:t>
            </a:r>
            <a:r>
              <a:rPr dirty="0" sz="1050" spc="-15" i="1">
                <a:latin typeface="Tahoma"/>
                <a:cs typeface="Tahoma"/>
              </a:rPr>
              <a:t>,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414256" y="8378443"/>
            <a:ext cx="14160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</a:t>
            </a:r>
            <a:r>
              <a:rPr dirty="0" sz="1400" spc="-20">
                <a:latin typeface="Symbol"/>
                <a:cs typeface="Symbol"/>
              </a:rPr>
              <a:t></a:t>
            </a:r>
            <a:r>
              <a:rPr dirty="0" sz="1050" spc="-20" i="1">
                <a:latin typeface="Tahoma"/>
                <a:cs typeface="Tahoma"/>
              </a:rPr>
              <a:t>(</a:t>
            </a:r>
            <a:r>
              <a:rPr dirty="0" sz="1050" spc="-20" b="1" i="1">
                <a:latin typeface="Tahoma"/>
                <a:cs typeface="Tahoma"/>
              </a:rPr>
              <a:t>x</a:t>
            </a:r>
            <a:r>
              <a:rPr dirty="0" sz="1050" spc="-20" i="1">
                <a:latin typeface="Tahoma"/>
                <a:cs typeface="Tahoma"/>
              </a:rPr>
              <a:t>) -</a:t>
            </a:r>
            <a:r>
              <a:rPr dirty="0" sz="1050" spc="-55" i="1">
                <a:latin typeface="Tahoma"/>
                <a:cs typeface="Tahoma"/>
              </a:rPr>
              <a:t> </a:t>
            </a:r>
            <a:r>
              <a:rPr dirty="0" sz="1050" spc="-100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100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47182" y="6505777"/>
            <a:ext cx="294640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23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811014" y="6458703"/>
            <a:ext cx="76517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2200" spc="-10">
                <a:latin typeface="Symbol"/>
                <a:cs typeface="Symbol"/>
              </a:rPr>
              <a:t>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baseline="13409" sz="2175" spc="7" i="1">
                <a:latin typeface="Times New Roman"/>
                <a:cs typeface="Times New Roman"/>
              </a:rPr>
              <a:t>α </a:t>
            </a: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baseline="13409" sz="2175" spc="7" i="1">
                <a:latin typeface="Times New Roman"/>
                <a:cs typeface="Times New Roman"/>
              </a:rPr>
              <a:t>y</a:t>
            </a:r>
            <a:r>
              <a:rPr dirty="0" baseline="13409" sz="2175" i="1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638300" y="5745479"/>
            <a:ext cx="2667000" cy="1028700"/>
          </a:xfrm>
          <a:custGeom>
            <a:avLst/>
            <a:gdLst/>
            <a:ahLst/>
            <a:cxnLst/>
            <a:rect l="l" t="t" r="r" b="b"/>
            <a:pathLst>
              <a:path w="2667000" h="1028700">
                <a:moveTo>
                  <a:pt x="2514600" y="0"/>
                </a:moveTo>
                <a:lnTo>
                  <a:pt x="0" y="0"/>
                </a:lnTo>
                <a:lnTo>
                  <a:pt x="0" y="1028700"/>
                </a:lnTo>
                <a:lnTo>
                  <a:pt x="2514600" y="1028700"/>
                </a:lnTo>
                <a:lnTo>
                  <a:pt x="2514600" y="428244"/>
                </a:lnTo>
                <a:lnTo>
                  <a:pt x="2667000" y="289560"/>
                </a:lnTo>
                <a:lnTo>
                  <a:pt x="2514600" y="171450"/>
                </a:lnTo>
                <a:lnTo>
                  <a:pt x="25146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638300" y="5745479"/>
            <a:ext cx="2667000" cy="1028700"/>
          </a:xfrm>
          <a:custGeom>
            <a:avLst/>
            <a:gdLst/>
            <a:ahLst/>
            <a:cxnLst/>
            <a:rect l="l" t="t" r="r" b="b"/>
            <a:pathLst>
              <a:path w="2667000" h="1028700">
                <a:moveTo>
                  <a:pt x="0" y="0"/>
                </a:moveTo>
                <a:lnTo>
                  <a:pt x="0" y="1028700"/>
                </a:lnTo>
                <a:lnTo>
                  <a:pt x="2514600" y="1028700"/>
                </a:lnTo>
                <a:lnTo>
                  <a:pt x="2514600" y="428244"/>
                </a:lnTo>
                <a:lnTo>
                  <a:pt x="2667000" y="289560"/>
                </a:lnTo>
                <a:lnTo>
                  <a:pt x="2514600" y="171450"/>
                </a:lnTo>
                <a:lnTo>
                  <a:pt x="2514600" y="0"/>
                </a:lnTo>
                <a:lnTo>
                  <a:pt x="1466850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662429" y="5758688"/>
            <a:ext cx="2145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We must </a:t>
            </a:r>
            <a:r>
              <a:rPr dirty="0" sz="900">
                <a:latin typeface="Tahoma"/>
                <a:cs typeface="Tahoma"/>
              </a:rPr>
              <a:t>do </a:t>
            </a:r>
            <a:r>
              <a:rPr dirty="0" sz="900" spc="-110">
                <a:latin typeface="Tahoma"/>
                <a:cs typeface="Tahoma"/>
              </a:rPr>
              <a:t>R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baseline="23148" sz="900" spc="-165">
                <a:latin typeface="Tahoma"/>
                <a:cs typeface="Tahoma"/>
              </a:rPr>
              <a:t>2</a:t>
            </a:r>
            <a:r>
              <a:rPr dirty="0" sz="900" spc="-110">
                <a:latin typeface="Tahoma"/>
                <a:cs typeface="Tahoma"/>
              </a:rPr>
              <a:t>/2 </a:t>
            </a:r>
            <a:r>
              <a:rPr dirty="0" sz="900" spc="-5">
                <a:latin typeface="Tahoma"/>
                <a:cs typeface="Tahoma"/>
              </a:rPr>
              <a:t>dot </a:t>
            </a:r>
            <a:r>
              <a:rPr dirty="0" sz="900" spc="-110">
                <a:latin typeface="Tahoma"/>
                <a:cs typeface="Tahoma"/>
              </a:rPr>
              <a:t>pro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sz="900" spc="-110">
                <a:latin typeface="Tahoma"/>
                <a:cs typeface="Tahoma"/>
              </a:rPr>
              <a:t>duct</a:t>
            </a:r>
            <a:r>
              <a:rPr dirty="0" baseline="-9803" sz="1275" spc="-165" i="1">
                <a:latin typeface="Times New Roman"/>
                <a:cs typeface="Times New Roman"/>
              </a:rPr>
              <a:t>R</a:t>
            </a:r>
            <a:r>
              <a:rPr dirty="0" sz="900" spc="-110">
                <a:latin typeface="Tahoma"/>
                <a:cs typeface="Tahoma"/>
              </a:rPr>
              <a:t>s </a:t>
            </a:r>
            <a:r>
              <a:rPr dirty="0" sz="900" spc="-5">
                <a:latin typeface="Tahoma"/>
                <a:cs typeface="Tahoma"/>
              </a:rPr>
              <a:t>to get</a:t>
            </a:r>
            <a:r>
              <a:rPr dirty="0" sz="900" spc="-9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this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20519" y="5731752"/>
            <a:ext cx="77660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32407" sz="1800" spc="-892">
                <a:latin typeface="Tahoma"/>
                <a:cs typeface="Tahoma"/>
              </a:rPr>
              <a:t>M</a:t>
            </a:r>
            <a:r>
              <a:rPr dirty="0" sz="900" spc="-165">
                <a:latin typeface="Tahoma"/>
                <a:cs typeface="Tahoma"/>
              </a:rPr>
              <a:t>m</a:t>
            </a:r>
            <a:r>
              <a:rPr dirty="0" baseline="-32407" sz="1800" spc="-705">
                <a:latin typeface="Tahoma"/>
                <a:cs typeface="Tahoma"/>
              </a:rPr>
              <a:t>a</a:t>
            </a:r>
            <a:r>
              <a:rPr dirty="0" sz="900" spc="-5">
                <a:latin typeface="Tahoma"/>
                <a:cs typeface="Tahoma"/>
              </a:rPr>
              <a:t>a</a:t>
            </a:r>
            <a:r>
              <a:rPr dirty="0" baseline="-32407" sz="1800" spc="-900">
                <a:latin typeface="Tahoma"/>
                <a:cs typeface="Tahoma"/>
              </a:rPr>
              <a:t>x</a:t>
            </a:r>
            <a:r>
              <a:rPr dirty="0" sz="900" spc="-5">
                <a:latin typeface="Tahoma"/>
                <a:cs typeface="Tahoma"/>
              </a:rPr>
              <a:t>t</a:t>
            </a:r>
            <a:r>
              <a:rPr dirty="0" sz="900" spc="-40">
                <a:latin typeface="Tahoma"/>
                <a:cs typeface="Tahoma"/>
              </a:rPr>
              <a:t>r</a:t>
            </a:r>
            <a:r>
              <a:rPr dirty="0" baseline="-32407" sz="1800" spc="-367">
                <a:latin typeface="Tahoma"/>
                <a:cs typeface="Tahoma"/>
              </a:rPr>
              <a:t>i</a:t>
            </a:r>
            <a:r>
              <a:rPr dirty="0" sz="900">
                <a:latin typeface="Tahoma"/>
                <a:cs typeface="Tahoma"/>
              </a:rPr>
              <a:t>i</a:t>
            </a:r>
            <a:r>
              <a:rPr dirty="0" sz="900" spc="-415">
                <a:latin typeface="Tahoma"/>
                <a:cs typeface="Tahoma"/>
              </a:rPr>
              <a:t>x</a:t>
            </a:r>
            <a:r>
              <a:rPr dirty="0" baseline="-32407" sz="1800" spc="-480">
                <a:latin typeface="Tahoma"/>
                <a:cs typeface="Tahoma"/>
              </a:rPr>
              <a:t>m</a:t>
            </a:r>
            <a:r>
              <a:rPr dirty="0" sz="900" spc="-15">
                <a:latin typeface="Tahoma"/>
                <a:cs typeface="Tahoma"/>
              </a:rPr>
              <a:t>r</a:t>
            </a:r>
            <a:r>
              <a:rPr dirty="0" baseline="-32407" sz="1800" spc="-405">
                <a:latin typeface="Tahoma"/>
                <a:cs typeface="Tahoma"/>
              </a:rPr>
              <a:t>i</a:t>
            </a:r>
            <a:r>
              <a:rPr dirty="0" sz="900" spc="-210">
                <a:latin typeface="Tahoma"/>
                <a:cs typeface="Tahoma"/>
              </a:rPr>
              <a:t>e</a:t>
            </a:r>
            <a:r>
              <a:rPr dirty="0" baseline="-32407" sz="1800" spc="-502">
                <a:latin typeface="Tahoma"/>
                <a:cs typeface="Tahoma"/>
              </a:rPr>
              <a:t>z</a:t>
            </a:r>
            <a:r>
              <a:rPr dirty="0" sz="900" spc="-145">
                <a:latin typeface="Tahoma"/>
                <a:cs typeface="Tahoma"/>
              </a:rPr>
              <a:t>a</a:t>
            </a:r>
            <a:r>
              <a:rPr dirty="0" baseline="-32407" sz="1800" spc="-742">
                <a:latin typeface="Tahoma"/>
                <a:cs typeface="Tahoma"/>
              </a:rPr>
              <a:t>e</a:t>
            </a:r>
            <a:r>
              <a:rPr dirty="0" sz="900" spc="-5">
                <a:latin typeface="Tahoma"/>
                <a:cs typeface="Tahoma"/>
              </a:rPr>
              <a:t>d</a:t>
            </a:r>
            <a:r>
              <a:rPr dirty="0" sz="900" spc="-85">
                <a:latin typeface="Tahoma"/>
                <a:cs typeface="Tahoma"/>
              </a:rPr>
              <a:t>y</a:t>
            </a:r>
            <a:r>
              <a:rPr dirty="0" baseline="-22727" sz="3300" spc="-2227">
                <a:latin typeface="Symbol"/>
                <a:cs typeface="Symbol"/>
              </a:rPr>
              <a:t></a:t>
            </a:r>
            <a:r>
              <a:rPr dirty="0" sz="90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662429" y="6102353"/>
            <a:ext cx="22294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ahoma"/>
                <a:cs typeface="Tahoma"/>
              </a:rPr>
              <a:t>In 100-d, </a:t>
            </a:r>
            <a:r>
              <a:rPr dirty="0" sz="900" spc="-105">
                <a:latin typeface="Tahoma"/>
                <a:cs typeface="Tahoma"/>
              </a:rPr>
              <a:t>eac</a:t>
            </a:r>
            <a:r>
              <a:rPr dirty="0" baseline="-22875" sz="1275" spc="-157" i="1">
                <a:latin typeface="Times New Roman"/>
                <a:cs typeface="Times New Roman"/>
              </a:rPr>
              <a:t>k</a:t>
            </a:r>
            <a:r>
              <a:rPr dirty="0" sz="900" spc="-105">
                <a:latin typeface="Tahoma"/>
                <a:cs typeface="Tahoma"/>
              </a:rPr>
              <a:t>h</a:t>
            </a:r>
            <a:r>
              <a:rPr dirty="0" baseline="-22875" sz="1275" spc="-157">
                <a:latin typeface="Symbol"/>
                <a:cs typeface="Symbol"/>
              </a:rPr>
              <a:t></a:t>
            </a:r>
            <a:r>
              <a:rPr dirty="0" baseline="-22875" sz="1275" spc="-157">
                <a:latin typeface="Times New Roman"/>
                <a:cs typeface="Times New Roman"/>
              </a:rPr>
              <a:t>1</a:t>
            </a:r>
            <a:r>
              <a:rPr dirty="0" sz="900" spc="-105">
                <a:latin typeface="Tahoma"/>
                <a:cs typeface="Tahoma"/>
              </a:rPr>
              <a:t>dot </a:t>
            </a:r>
            <a:r>
              <a:rPr dirty="0" sz="900" spc="-85">
                <a:latin typeface="Tahoma"/>
                <a:cs typeface="Tahoma"/>
              </a:rPr>
              <a:t>produ</a:t>
            </a:r>
            <a:r>
              <a:rPr dirty="0" baseline="-22875" sz="1275" spc="-127" i="1">
                <a:latin typeface="Times New Roman"/>
                <a:cs typeface="Times New Roman"/>
              </a:rPr>
              <a:t>k </a:t>
            </a:r>
            <a:r>
              <a:rPr dirty="0" baseline="-22875" sz="1275" spc="-337">
                <a:latin typeface="Symbol"/>
                <a:cs typeface="Symbol"/>
              </a:rPr>
              <a:t></a:t>
            </a:r>
            <a:r>
              <a:rPr dirty="0" sz="900" spc="-225">
                <a:latin typeface="Tahoma"/>
                <a:cs typeface="Tahoma"/>
              </a:rPr>
              <a:t>c</a:t>
            </a:r>
            <a:r>
              <a:rPr dirty="0" baseline="-22875" sz="1275" spc="-337">
                <a:latin typeface="Times New Roman"/>
                <a:cs typeface="Times New Roman"/>
              </a:rPr>
              <a:t>1</a:t>
            </a:r>
            <a:r>
              <a:rPr dirty="0" sz="900" spc="-225">
                <a:latin typeface="Tahoma"/>
                <a:cs typeface="Tahoma"/>
              </a:rPr>
              <a:t>t </a:t>
            </a:r>
            <a:r>
              <a:rPr dirty="0" sz="900" spc="-220">
                <a:latin typeface="Tahoma"/>
                <a:cs typeface="Tahoma"/>
              </a:rPr>
              <a:t>n</a:t>
            </a:r>
            <a:r>
              <a:rPr dirty="0" baseline="-22875" sz="1275" spc="-330" i="1">
                <a:latin typeface="Times New Roman"/>
                <a:cs typeface="Times New Roman"/>
              </a:rPr>
              <a:t>l</a:t>
            </a:r>
            <a:r>
              <a:rPr dirty="0" sz="900" spc="-220">
                <a:latin typeface="Tahoma"/>
                <a:cs typeface="Tahoma"/>
              </a:rPr>
              <a:t>o</a:t>
            </a:r>
            <a:r>
              <a:rPr dirty="0" baseline="-22875" sz="1275" spc="-330">
                <a:latin typeface="Symbol"/>
                <a:cs typeface="Symbol"/>
              </a:rPr>
              <a:t></a:t>
            </a:r>
            <a:r>
              <a:rPr dirty="0" sz="900" spc="-220">
                <a:latin typeface="Tahoma"/>
                <a:cs typeface="Tahoma"/>
              </a:rPr>
              <a:t>w</a:t>
            </a:r>
            <a:r>
              <a:rPr dirty="0" baseline="-22875" sz="1275" spc="-330">
                <a:latin typeface="Times New Roman"/>
                <a:cs typeface="Times New Roman"/>
              </a:rPr>
              <a:t>1</a:t>
            </a:r>
            <a:r>
              <a:rPr dirty="0" baseline="-22875" sz="1275" spc="337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ahoma"/>
                <a:cs typeface="Tahoma"/>
              </a:rPr>
              <a:t>needs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103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87829" y="6239513"/>
            <a:ext cx="15970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operations instead of </a:t>
            </a:r>
            <a:r>
              <a:rPr dirty="0" sz="900">
                <a:latin typeface="Tahoma"/>
                <a:cs typeface="Tahoma"/>
              </a:rPr>
              <a:t>75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million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662429" y="6407919"/>
            <a:ext cx="2459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190">
                <a:latin typeface="Tahoma"/>
                <a:cs typeface="Tahoma"/>
              </a:rPr>
              <a:t>But</a:t>
            </a:r>
            <a:r>
              <a:rPr dirty="0" baseline="-27777" sz="1800" spc="-284">
                <a:latin typeface="Tahoma"/>
                <a:cs typeface="Tahoma"/>
              </a:rPr>
              <a:t>S</a:t>
            </a:r>
            <a:r>
              <a:rPr dirty="0" sz="900" spc="-190">
                <a:latin typeface="Tahoma"/>
                <a:cs typeface="Tahoma"/>
              </a:rPr>
              <a:t>t</a:t>
            </a:r>
            <a:r>
              <a:rPr dirty="0" baseline="-27777" sz="1800" spc="-284">
                <a:latin typeface="Tahoma"/>
                <a:cs typeface="Tahoma"/>
              </a:rPr>
              <a:t>u</a:t>
            </a:r>
            <a:r>
              <a:rPr dirty="0" sz="900" spc="-190">
                <a:latin typeface="Tahoma"/>
                <a:cs typeface="Tahoma"/>
              </a:rPr>
              <a:t>h</a:t>
            </a:r>
            <a:r>
              <a:rPr dirty="0" baseline="-27777" sz="1800" spc="-284">
                <a:latin typeface="Tahoma"/>
                <a:cs typeface="Tahoma"/>
              </a:rPr>
              <a:t>b</a:t>
            </a:r>
            <a:r>
              <a:rPr dirty="0" sz="900" spc="-190">
                <a:latin typeface="Tahoma"/>
                <a:cs typeface="Tahoma"/>
              </a:rPr>
              <a:t>er</a:t>
            </a:r>
            <a:r>
              <a:rPr dirty="0" baseline="-27777" sz="1800" spc="-284">
                <a:latin typeface="Tahoma"/>
                <a:cs typeface="Tahoma"/>
              </a:rPr>
              <a:t>j</a:t>
            </a:r>
            <a:r>
              <a:rPr dirty="0" sz="900" spc="-190">
                <a:latin typeface="Tahoma"/>
                <a:cs typeface="Tahoma"/>
              </a:rPr>
              <a:t>e</a:t>
            </a:r>
            <a:r>
              <a:rPr dirty="0" baseline="-27777" sz="1800" spc="-284">
                <a:latin typeface="Tahoma"/>
                <a:cs typeface="Tahoma"/>
              </a:rPr>
              <a:t>e</a:t>
            </a:r>
            <a:r>
              <a:rPr dirty="0" sz="900" spc="-190">
                <a:latin typeface="Tahoma"/>
                <a:cs typeface="Tahoma"/>
              </a:rPr>
              <a:t>a</a:t>
            </a:r>
            <a:r>
              <a:rPr dirty="0" baseline="-27777" sz="1800" spc="-284">
                <a:latin typeface="Tahoma"/>
                <a:cs typeface="Tahoma"/>
              </a:rPr>
              <a:t>c</a:t>
            </a:r>
            <a:r>
              <a:rPr dirty="0" sz="900" spc="-190">
                <a:latin typeface="Tahoma"/>
                <a:cs typeface="Tahoma"/>
              </a:rPr>
              <a:t>r</a:t>
            </a:r>
            <a:r>
              <a:rPr dirty="0" baseline="-27777" sz="1800" spc="-284">
                <a:latin typeface="Tahoma"/>
                <a:cs typeface="Tahoma"/>
              </a:rPr>
              <a:t>t</a:t>
            </a:r>
            <a:r>
              <a:rPr dirty="0" sz="900" spc="-190">
                <a:latin typeface="Tahoma"/>
                <a:cs typeface="Tahoma"/>
              </a:rPr>
              <a:t>e </a:t>
            </a:r>
            <a:r>
              <a:rPr dirty="0" baseline="-27777" sz="1800" spc="-270">
                <a:latin typeface="Tahoma"/>
                <a:cs typeface="Tahoma"/>
              </a:rPr>
              <a:t>t</a:t>
            </a:r>
            <a:r>
              <a:rPr dirty="0" sz="900" spc="-180">
                <a:latin typeface="Tahoma"/>
                <a:cs typeface="Tahoma"/>
              </a:rPr>
              <a:t>s</a:t>
            </a:r>
            <a:r>
              <a:rPr dirty="0" baseline="-27777" sz="1800" spc="-270">
                <a:latin typeface="Tahoma"/>
                <a:cs typeface="Tahoma"/>
              </a:rPr>
              <a:t>o</a:t>
            </a:r>
            <a:r>
              <a:rPr dirty="0" sz="900" spc="-180">
                <a:latin typeface="Tahoma"/>
                <a:cs typeface="Tahoma"/>
              </a:rPr>
              <a:t>till</a:t>
            </a:r>
            <a:r>
              <a:rPr dirty="0" baseline="-27777" sz="1800" spc="-270">
                <a:latin typeface="Tahoma"/>
                <a:cs typeface="Tahoma"/>
              </a:rPr>
              <a:t>t</a:t>
            </a:r>
            <a:r>
              <a:rPr dirty="0" sz="900" spc="-180">
                <a:latin typeface="Tahoma"/>
                <a:cs typeface="Tahoma"/>
              </a:rPr>
              <a:t>w</a:t>
            </a:r>
            <a:r>
              <a:rPr dirty="0" baseline="-27777" sz="1800" spc="-270">
                <a:latin typeface="Tahoma"/>
                <a:cs typeface="Tahoma"/>
              </a:rPr>
              <a:t>h</a:t>
            </a:r>
            <a:r>
              <a:rPr dirty="0" sz="900" spc="-180">
                <a:latin typeface="Tahoma"/>
                <a:cs typeface="Tahoma"/>
              </a:rPr>
              <a:t>o</a:t>
            </a:r>
            <a:r>
              <a:rPr dirty="0" baseline="-27777" sz="1800" spc="-270">
                <a:latin typeface="Tahoma"/>
                <a:cs typeface="Tahoma"/>
              </a:rPr>
              <a:t>e</a:t>
            </a:r>
            <a:r>
              <a:rPr dirty="0" sz="900" spc="-180">
                <a:latin typeface="Tahoma"/>
                <a:cs typeface="Tahoma"/>
              </a:rPr>
              <a:t>r</a:t>
            </a:r>
            <a:r>
              <a:rPr dirty="0" baseline="-27777" sz="1800" spc="-270">
                <a:latin typeface="Tahoma"/>
                <a:cs typeface="Tahoma"/>
              </a:rPr>
              <a:t>s</a:t>
            </a:r>
            <a:r>
              <a:rPr dirty="0" sz="900" spc="-180">
                <a:latin typeface="Tahoma"/>
                <a:cs typeface="Tahoma"/>
              </a:rPr>
              <a:t>ry</a:t>
            </a:r>
            <a:r>
              <a:rPr dirty="0" baseline="-27777" sz="1800" spc="-270">
                <a:latin typeface="Tahoma"/>
                <a:cs typeface="Tahoma"/>
              </a:rPr>
              <a:t>e</a:t>
            </a:r>
            <a:r>
              <a:rPr dirty="0" sz="900" spc="-180">
                <a:latin typeface="Tahoma"/>
                <a:cs typeface="Tahoma"/>
              </a:rPr>
              <a:t>ing </a:t>
            </a:r>
            <a:r>
              <a:rPr dirty="0" sz="900" spc="-5">
                <a:latin typeface="Tahoma"/>
                <a:cs typeface="Tahoma"/>
              </a:rPr>
              <a:t>things </a:t>
            </a:r>
            <a:r>
              <a:rPr dirty="0" sz="900">
                <a:latin typeface="Tahoma"/>
                <a:cs typeface="Tahoma"/>
              </a:rPr>
              <a:t>lurking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away.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687829" y="6583179"/>
            <a:ext cx="784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What are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they?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666238" y="6710171"/>
            <a:ext cx="3392170" cy="864235"/>
          </a:xfrm>
          <a:custGeom>
            <a:avLst/>
            <a:gdLst/>
            <a:ahLst/>
            <a:cxnLst/>
            <a:rect l="l" t="t" r="r" b="b"/>
            <a:pathLst>
              <a:path w="3392170" h="864234">
                <a:moveTo>
                  <a:pt x="0" y="0"/>
                </a:moveTo>
                <a:lnTo>
                  <a:pt x="991362" y="374903"/>
                </a:lnTo>
                <a:lnTo>
                  <a:pt x="991362" y="864107"/>
                </a:lnTo>
                <a:lnTo>
                  <a:pt x="3391662" y="864107"/>
                </a:lnTo>
                <a:lnTo>
                  <a:pt x="3391662" y="165353"/>
                </a:lnTo>
                <a:lnTo>
                  <a:pt x="991362" y="165353"/>
                </a:lnTo>
                <a:lnTo>
                  <a:pt x="0" y="0"/>
                </a:lnTo>
                <a:close/>
              </a:path>
              <a:path w="3392170" h="864234">
                <a:moveTo>
                  <a:pt x="3391662" y="25907"/>
                </a:moveTo>
                <a:lnTo>
                  <a:pt x="991362" y="25907"/>
                </a:lnTo>
                <a:lnTo>
                  <a:pt x="991362" y="165353"/>
                </a:lnTo>
                <a:lnTo>
                  <a:pt x="3391662" y="165353"/>
                </a:lnTo>
                <a:lnTo>
                  <a:pt x="3391662" y="2590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666238" y="6710171"/>
            <a:ext cx="3392170" cy="864235"/>
          </a:xfrm>
          <a:custGeom>
            <a:avLst/>
            <a:gdLst/>
            <a:ahLst/>
            <a:cxnLst/>
            <a:rect l="l" t="t" r="r" b="b"/>
            <a:pathLst>
              <a:path w="3392170" h="864234">
                <a:moveTo>
                  <a:pt x="991362" y="25907"/>
                </a:moveTo>
                <a:lnTo>
                  <a:pt x="991362" y="165353"/>
                </a:lnTo>
                <a:lnTo>
                  <a:pt x="0" y="0"/>
                </a:lnTo>
                <a:lnTo>
                  <a:pt x="991362" y="374903"/>
                </a:lnTo>
                <a:lnTo>
                  <a:pt x="991362" y="864107"/>
                </a:lnTo>
                <a:lnTo>
                  <a:pt x="3391662" y="864107"/>
                </a:lnTo>
                <a:lnTo>
                  <a:pt x="3391662" y="25907"/>
                </a:lnTo>
                <a:lnTo>
                  <a:pt x="1391412" y="25907"/>
                </a:lnTo>
                <a:lnTo>
                  <a:pt x="991362" y="25907"/>
                </a:lnTo>
                <a:close/>
              </a:path>
            </a:pathLst>
          </a:custGeom>
          <a:ln w="6349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3707129" y="6754620"/>
            <a:ext cx="2171065" cy="63817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R="5080">
              <a:lnSpc>
                <a:spcPts val="1040"/>
              </a:lnSpc>
              <a:spcBef>
                <a:spcPts val="165"/>
              </a:spcBef>
            </a:pPr>
            <a:r>
              <a:rPr dirty="0" baseline="3086" sz="1350" spc="-7">
                <a:latin typeface="Tahoma"/>
                <a:cs typeface="Tahoma"/>
              </a:rPr>
              <a:t>•The fear of </a:t>
            </a:r>
            <a:r>
              <a:rPr dirty="0" baseline="3086" sz="1350" spc="-89">
                <a:latin typeface="Tahoma"/>
                <a:cs typeface="Tahoma"/>
              </a:rPr>
              <a:t>overfitting</a:t>
            </a:r>
            <a:r>
              <a:rPr dirty="0" sz="850" spc="-60" i="1">
                <a:latin typeface="Times New Roman"/>
                <a:cs typeface="Times New Roman"/>
              </a:rPr>
              <a:t>k</a:t>
            </a:r>
            <a:r>
              <a:rPr dirty="0" baseline="3086" sz="1350" spc="-89">
                <a:latin typeface="Tahoma"/>
                <a:cs typeface="Tahoma"/>
              </a:rPr>
              <a:t>w</a:t>
            </a:r>
            <a:r>
              <a:rPr dirty="0" sz="850" spc="-60">
                <a:latin typeface="Symbol"/>
                <a:cs typeface="Symbol"/>
              </a:rPr>
              <a:t></a:t>
            </a:r>
            <a:r>
              <a:rPr dirty="0" baseline="3086" sz="1350" spc="-89">
                <a:latin typeface="Tahoma"/>
                <a:cs typeface="Tahoma"/>
              </a:rPr>
              <a:t>it</a:t>
            </a:r>
            <a:r>
              <a:rPr dirty="0" sz="850" spc="-60">
                <a:latin typeface="Times New Roman"/>
                <a:cs typeface="Times New Roman"/>
              </a:rPr>
              <a:t>1</a:t>
            </a:r>
            <a:r>
              <a:rPr dirty="0" baseline="3086" sz="1350" spc="-89">
                <a:latin typeface="Tahoma"/>
                <a:cs typeface="Tahoma"/>
              </a:rPr>
              <a:t>h </a:t>
            </a:r>
            <a:r>
              <a:rPr dirty="0" baseline="3086" sz="1350" spc="-7">
                <a:latin typeface="Tahoma"/>
                <a:cs typeface="Tahoma"/>
              </a:rPr>
              <a:t>this enormous  </a:t>
            </a:r>
            <a:r>
              <a:rPr dirty="0" sz="900" spc="-5">
                <a:latin typeface="Tahoma"/>
                <a:cs typeface="Tahoma"/>
              </a:rPr>
              <a:t>number of</a:t>
            </a:r>
            <a:r>
              <a:rPr dirty="0" sz="90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terms</a:t>
            </a:r>
            <a:endParaRPr sz="900">
              <a:latin typeface="Tahoma"/>
              <a:cs typeface="Tahoma"/>
            </a:endParaRPr>
          </a:p>
          <a:p>
            <a:pPr marR="260350">
              <a:lnSpc>
                <a:spcPct val="100000"/>
              </a:lnSpc>
              <a:spcBef>
                <a:spcPts val="520"/>
              </a:spcBef>
            </a:pPr>
            <a:r>
              <a:rPr dirty="0" sz="900" spc="-5">
                <a:latin typeface="Tahoma"/>
                <a:cs typeface="Tahoma"/>
              </a:rPr>
              <a:t>•The evaluation phase (doing </a:t>
            </a:r>
            <a:r>
              <a:rPr dirty="0" sz="900">
                <a:latin typeface="Tahoma"/>
                <a:cs typeface="Tahoma"/>
              </a:rPr>
              <a:t>a </a:t>
            </a:r>
            <a:r>
              <a:rPr dirty="0" sz="900" spc="-5">
                <a:latin typeface="Tahoma"/>
                <a:cs typeface="Tahoma"/>
              </a:rPr>
              <a:t>set of  predictions on </a:t>
            </a:r>
            <a:r>
              <a:rPr dirty="0" sz="900">
                <a:latin typeface="Tahoma"/>
                <a:cs typeface="Tahoma"/>
              </a:rPr>
              <a:t>a </a:t>
            </a:r>
            <a:r>
              <a:rPr dirty="0" sz="900" spc="-5">
                <a:latin typeface="Tahoma"/>
                <a:cs typeface="Tahoma"/>
              </a:rPr>
              <a:t>test set) will be</a:t>
            </a:r>
            <a:r>
              <a:rPr dirty="0" sz="900" spc="2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very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635247" y="7295974"/>
            <a:ext cx="99123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34482" sz="2175" spc="-22">
                <a:latin typeface="Times New Roman"/>
                <a:cs typeface="Times New Roman"/>
              </a:rPr>
              <a:t>)</a:t>
            </a:r>
            <a:r>
              <a:rPr dirty="0" sz="900" spc="-15">
                <a:latin typeface="Tahoma"/>
                <a:cs typeface="Tahoma"/>
              </a:rPr>
              <a:t>expensive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(why?)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267200" y="7464552"/>
            <a:ext cx="1866900" cy="605155"/>
          </a:xfrm>
          <a:custGeom>
            <a:avLst/>
            <a:gdLst/>
            <a:ahLst/>
            <a:cxnLst/>
            <a:rect l="l" t="t" r="r" b="b"/>
            <a:pathLst>
              <a:path w="1866900" h="605154">
                <a:moveTo>
                  <a:pt x="1866900" y="147828"/>
                </a:moveTo>
                <a:lnTo>
                  <a:pt x="0" y="147828"/>
                </a:lnTo>
                <a:lnTo>
                  <a:pt x="0" y="605028"/>
                </a:lnTo>
                <a:lnTo>
                  <a:pt x="1866900" y="605028"/>
                </a:lnTo>
                <a:lnTo>
                  <a:pt x="1866900" y="147828"/>
                </a:lnTo>
                <a:close/>
              </a:path>
              <a:path w="1866900" h="605154">
                <a:moveTo>
                  <a:pt x="486917" y="0"/>
                </a:moveTo>
                <a:lnTo>
                  <a:pt x="310896" y="147828"/>
                </a:lnTo>
                <a:lnTo>
                  <a:pt x="778001" y="147828"/>
                </a:lnTo>
                <a:lnTo>
                  <a:pt x="48691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267200" y="7464552"/>
            <a:ext cx="1866900" cy="605155"/>
          </a:xfrm>
          <a:custGeom>
            <a:avLst/>
            <a:gdLst/>
            <a:ahLst/>
            <a:cxnLst/>
            <a:rect l="l" t="t" r="r" b="b"/>
            <a:pathLst>
              <a:path w="1866900" h="605154">
                <a:moveTo>
                  <a:pt x="0" y="147828"/>
                </a:moveTo>
                <a:lnTo>
                  <a:pt x="0" y="605028"/>
                </a:lnTo>
                <a:lnTo>
                  <a:pt x="1866900" y="605028"/>
                </a:lnTo>
                <a:lnTo>
                  <a:pt x="1866900" y="147828"/>
                </a:lnTo>
                <a:lnTo>
                  <a:pt x="778001" y="147828"/>
                </a:lnTo>
                <a:lnTo>
                  <a:pt x="486917" y="0"/>
                </a:lnTo>
                <a:lnTo>
                  <a:pt x="310896" y="147828"/>
                </a:lnTo>
                <a:lnTo>
                  <a:pt x="0" y="147828"/>
                </a:lnTo>
                <a:close/>
              </a:path>
            </a:pathLst>
          </a:custGeom>
          <a:ln w="6349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4316729" y="7624064"/>
            <a:ext cx="17564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Because each </a:t>
            </a:r>
            <a:r>
              <a:rPr dirty="0" sz="900" spc="-5" b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900" spc="-5" b="1">
                <a:latin typeface="Tahoma"/>
                <a:cs typeface="Tahoma"/>
              </a:rPr>
              <a:t>. </a:t>
            </a:r>
            <a:r>
              <a:rPr dirty="0" sz="1000" spc="-5">
                <a:latin typeface="Symbol"/>
                <a:cs typeface="Symbol"/>
              </a:rPr>
              <a:t></a:t>
            </a:r>
            <a:r>
              <a:rPr dirty="0" sz="900" spc="-5">
                <a:latin typeface="Tahoma"/>
                <a:cs typeface="Tahoma"/>
              </a:rPr>
              <a:t>(</a:t>
            </a:r>
            <a:r>
              <a:rPr dirty="0" sz="900" spc="-5" b="1">
                <a:latin typeface="Tahoma"/>
                <a:cs typeface="Tahoma"/>
              </a:rPr>
              <a:t>x</a:t>
            </a:r>
            <a:r>
              <a:rPr dirty="0" sz="900" spc="-5">
                <a:latin typeface="Tahoma"/>
                <a:cs typeface="Tahoma"/>
              </a:rPr>
              <a:t>) (see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below)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381500" y="6088379"/>
            <a:ext cx="1714500" cy="688975"/>
          </a:xfrm>
          <a:custGeom>
            <a:avLst/>
            <a:gdLst/>
            <a:ahLst/>
            <a:cxnLst/>
            <a:rect l="l" t="t" r="r" b="b"/>
            <a:pathLst>
              <a:path w="1714500" h="688975">
                <a:moveTo>
                  <a:pt x="713994" y="457200"/>
                </a:moveTo>
                <a:lnTo>
                  <a:pt x="285750" y="457200"/>
                </a:lnTo>
                <a:lnTo>
                  <a:pt x="182117" y="688848"/>
                </a:lnTo>
                <a:lnTo>
                  <a:pt x="713994" y="457200"/>
                </a:lnTo>
                <a:close/>
              </a:path>
              <a:path w="1714500" h="688975">
                <a:moveTo>
                  <a:pt x="1714500" y="0"/>
                </a:moveTo>
                <a:lnTo>
                  <a:pt x="0" y="0"/>
                </a:lnTo>
                <a:lnTo>
                  <a:pt x="0" y="457200"/>
                </a:lnTo>
                <a:lnTo>
                  <a:pt x="1714500" y="457200"/>
                </a:lnTo>
                <a:lnTo>
                  <a:pt x="17145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381500" y="6088379"/>
            <a:ext cx="1714500" cy="688975"/>
          </a:xfrm>
          <a:custGeom>
            <a:avLst/>
            <a:gdLst/>
            <a:ahLst/>
            <a:cxnLst/>
            <a:rect l="l" t="t" r="r" b="b"/>
            <a:pathLst>
              <a:path w="1714500" h="688975">
                <a:moveTo>
                  <a:pt x="0" y="0"/>
                </a:moveTo>
                <a:lnTo>
                  <a:pt x="0" y="457200"/>
                </a:lnTo>
                <a:lnTo>
                  <a:pt x="285750" y="457200"/>
                </a:lnTo>
                <a:lnTo>
                  <a:pt x="182117" y="688848"/>
                </a:lnTo>
                <a:lnTo>
                  <a:pt x="713994" y="457200"/>
                </a:lnTo>
                <a:lnTo>
                  <a:pt x="1714500" y="457200"/>
                </a:lnTo>
                <a:lnTo>
                  <a:pt x="1714500" y="0"/>
                </a:lnTo>
                <a:lnTo>
                  <a:pt x="285750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3906520" y="5883655"/>
            <a:ext cx="2275205" cy="51815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523875" marR="30480" indent="-499109">
              <a:lnSpc>
                <a:spcPct val="98300"/>
              </a:lnSpc>
              <a:spcBef>
                <a:spcPts val="140"/>
              </a:spcBef>
            </a:pPr>
            <a:r>
              <a:rPr dirty="0" baseline="6172" sz="1350" spc="-7">
                <a:latin typeface="Tahoma"/>
                <a:cs typeface="Tahoma"/>
              </a:rPr>
              <a:t>where </a:t>
            </a:r>
            <a:r>
              <a:rPr dirty="0" sz="1450" spc="-10" i="1">
                <a:latin typeface="Times New Roman"/>
                <a:cs typeface="Times New Roman"/>
              </a:rPr>
              <a:t>Q</a:t>
            </a:r>
            <a:r>
              <a:rPr dirty="0" baseline="-22875" sz="1275" spc="-15" i="1">
                <a:latin typeface="Times New Roman"/>
                <a:cs typeface="Times New Roman"/>
              </a:rPr>
              <a:t>kl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y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i="1">
                <a:latin typeface="Times New Roman"/>
                <a:cs typeface="Times New Roman"/>
              </a:rPr>
              <a:t>y</a:t>
            </a:r>
            <a:r>
              <a:rPr dirty="0" baseline="-22875" sz="1275" i="1">
                <a:latin typeface="Times New Roman"/>
                <a:cs typeface="Times New Roman"/>
              </a:rPr>
              <a:t>l 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Φ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x</a:t>
            </a:r>
            <a:r>
              <a:rPr dirty="0" baseline="-22875" sz="1275" spc="37" i="1">
                <a:latin typeface="Times New Roman"/>
                <a:cs typeface="Times New Roman"/>
              </a:rPr>
              <a:t>k </a:t>
            </a:r>
            <a:r>
              <a:rPr dirty="0" sz="1450" spc="5">
                <a:latin typeface="Times New Roman"/>
                <a:cs typeface="Times New Roman"/>
              </a:rPr>
              <a:t>).</a:t>
            </a:r>
            <a:r>
              <a:rPr dirty="0" sz="1450" spc="5" b="1">
                <a:latin typeface="Times New Roman"/>
                <a:cs typeface="Times New Roman"/>
              </a:rPr>
              <a:t>Φ</a:t>
            </a:r>
            <a:r>
              <a:rPr dirty="0" sz="1450" spc="5">
                <a:latin typeface="Times New Roman"/>
                <a:cs typeface="Times New Roman"/>
              </a:rPr>
              <a:t>(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r>
              <a:rPr dirty="0" baseline="-22875" sz="1275" spc="7" i="1">
                <a:latin typeface="Times New Roman"/>
                <a:cs typeface="Times New Roman"/>
              </a:rPr>
              <a:t>l </a:t>
            </a:r>
            <a:r>
              <a:rPr dirty="0" sz="1450">
                <a:latin typeface="Times New Roman"/>
                <a:cs typeface="Times New Roman"/>
              </a:rPr>
              <a:t>))  </a:t>
            </a:r>
            <a:r>
              <a:rPr dirty="0" sz="900" spc="-5">
                <a:latin typeface="Tahoma"/>
                <a:cs typeface="Tahoma"/>
              </a:rPr>
              <a:t>The use of Maximum Margin  </a:t>
            </a:r>
            <a:r>
              <a:rPr dirty="0" u="sng" sz="9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magically</a:t>
            </a:r>
            <a:r>
              <a:rPr dirty="0" sz="9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makes </a:t>
            </a:r>
            <a:r>
              <a:rPr dirty="0" sz="900" spc="-5">
                <a:latin typeface="Tahoma"/>
                <a:cs typeface="Tahoma"/>
              </a:rPr>
              <a:t>this not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405626" y="6388094"/>
            <a:ext cx="623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6172" sz="1350" spc="-7">
                <a:latin typeface="Tahoma"/>
                <a:cs typeface="Tahoma"/>
              </a:rPr>
              <a:t>problem</a:t>
            </a:r>
            <a:r>
              <a:rPr dirty="0" baseline="6172" sz="1350" spc="52">
                <a:latin typeface="Tahoma"/>
                <a:cs typeface="Tahoma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676400" y="7840980"/>
            <a:ext cx="2775585" cy="800100"/>
          </a:xfrm>
          <a:custGeom>
            <a:avLst/>
            <a:gdLst/>
            <a:ahLst/>
            <a:cxnLst/>
            <a:rect l="l" t="t" r="r" b="b"/>
            <a:pathLst>
              <a:path w="2775585" h="800100">
                <a:moveTo>
                  <a:pt x="2438400" y="0"/>
                </a:moveTo>
                <a:lnTo>
                  <a:pt x="0" y="0"/>
                </a:lnTo>
                <a:lnTo>
                  <a:pt x="0" y="800100"/>
                </a:lnTo>
                <a:lnTo>
                  <a:pt x="2438400" y="800100"/>
                </a:lnTo>
                <a:lnTo>
                  <a:pt x="2438400" y="332994"/>
                </a:lnTo>
                <a:lnTo>
                  <a:pt x="2775204" y="156972"/>
                </a:lnTo>
                <a:lnTo>
                  <a:pt x="2438400" y="133350"/>
                </a:lnTo>
                <a:lnTo>
                  <a:pt x="243840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676400" y="7840980"/>
            <a:ext cx="2775585" cy="800100"/>
          </a:xfrm>
          <a:custGeom>
            <a:avLst/>
            <a:gdLst/>
            <a:ahLst/>
            <a:cxnLst/>
            <a:rect l="l" t="t" r="r" b="b"/>
            <a:pathLst>
              <a:path w="2775585" h="800100">
                <a:moveTo>
                  <a:pt x="0" y="0"/>
                </a:moveTo>
                <a:lnTo>
                  <a:pt x="0" y="800100"/>
                </a:lnTo>
                <a:lnTo>
                  <a:pt x="2438400" y="800100"/>
                </a:lnTo>
                <a:lnTo>
                  <a:pt x="2438400" y="332994"/>
                </a:lnTo>
                <a:lnTo>
                  <a:pt x="2775204" y="156972"/>
                </a:lnTo>
                <a:lnTo>
                  <a:pt x="2438400" y="133350"/>
                </a:lnTo>
                <a:lnTo>
                  <a:pt x="2438400" y="0"/>
                </a:lnTo>
                <a:lnTo>
                  <a:pt x="1422654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1725929" y="8398427"/>
            <a:ext cx="2132965" cy="37274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</a:pPr>
            <a:r>
              <a:rPr dirty="0" sz="900">
                <a:latin typeface="Tahoma"/>
                <a:cs typeface="Tahoma"/>
              </a:rPr>
              <a:t>Only </a:t>
            </a:r>
            <a:r>
              <a:rPr dirty="0" sz="950" spc="-35" i="1">
                <a:latin typeface="Tahoma"/>
                <a:cs typeface="Tahoma"/>
              </a:rPr>
              <a:t>Sm </a:t>
            </a:r>
            <a:r>
              <a:rPr dirty="0" sz="900" spc="-5">
                <a:latin typeface="Tahoma"/>
                <a:cs typeface="Tahoma"/>
              </a:rPr>
              <a:t>operations (</a:t>
            </a:r>
            <a:r>
              <a:rPr dirty="0" sz="950" spc="-5" i="1">
                <a:latin typeface="Tahoma"/>
                <a:cs typeface="Tahoma"/>
              </a:rPr>
              <a:t>S</a:t>
            </a:r>
            <a:r>
              <a:rPr dirty="0" sz="900" spc="-5">
                <a:latin typeface="Tahoma"/>
                <a:cs typeface="Tahoma"/>
              </a:rPr>
              <a:t>=#support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vectors)</a:t>
            </a:r>
            <a:endParaRPr sz="900">
              <a:latin typeface="Tahoma"/>
              <a:cs typeface="Tahoma"/>
            </a:endParaRPr>
          </a:p>
          <a:p>
            <a:pPr marL="33655">
              <a:lnSpc>
                <a:spcPct val="100000"/>
              </a:lnSpc>
              <a:spcBef>
                <a:spcPts val="34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732532" y="8117450"/>
            <a:ext cx="38100" cy="92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450" spc="-5" i="1">
                <a:latin typeface="Times New Roman"/>
                <a:cs typeface="Times New Roman"/>
              </a:rPr>
              <a:t>k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442714" y="8045390"/>
            <a:ext cx="53975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600" spc="5" i="1">
                <a:latin typeface="Times New Roman"/>
                <a:cs typeface="Times New Roman"/>
              </a:rPr>
              <a:t>k </a:t>
            </a:r>
            <a:r>
              <a:rPr dirty="0" sz="600" spc="5">
                <a:latin typeface="Times New Roman"/>
                <a:cs typeface="Times New Roman"/>
              </a:rPr>
              <a:t>s.t. </a:t>
            </a:r>
            <a:r>
              <a:rPr dirty="0" sz="600" spc="5" i="1">
                <a:latin typeface="Times New Roman"/>
                <a:cs typeface="Times New Roman"/>
              </a:rPr>
              <a:t>α </a:t>
            </a:r>
            <a:r>
              <a:rPr dirty="0" sz="600" spc="5">
                <a:latin typeface="Symbol"/>
                <a:cs typeface="Symbol"/>
              </a:rPr>
              <a:t></a:t>
            </a:r>
            <a:r>
              <a:rPr dirty="0" sz="600" spc="-110">
                <a:latin typeface="Times New Roman"/>
                <a:cs typeface="Times New Roman"/>
              </a:rPr>
              <a:t> </a:t>
            </a:r>
            <a:r>
              <a:rPr dirty="0" sz="600" spc="-70">
                <a:latin typeface="Times New Roman"/>
                <a:cs typeface="Times New Roman"/>
              </a:rPr>
              <a:t>0</a:t>
            </a:r>
            <a:r>
              <a:rPr dirty="0" baseline="16339" sz="1275" spc="-104" i="1">
                <a:latin typeface="Times New Roman"/>
                <a:cs typeface="Times New Roman"/>
              </a:rPr>
              <a:t>K</a:t>
            </a:r>
            <a:endParaRPr baseline="16339" sz="1275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434334" y="7980745"/>
            <a:ext cx="47625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600" spc="5" i="1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061711" y="7980745"/>
            <a:ext cx="47625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600" spc="5" i="1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589276" y="7857507"/>
            <a:ext cx="356235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07975" algn="l"/>
              </a:tabLst>
            </a:pPr>
            <a:r>
              <a:rPr dirty="0" sz="1550" spc="25">
                <a:latin typeface="Symbol"/>
                <a:cs typeface="Symbol"/>
              </a:rPr>
              <a:t></a:t>
            </a:r>
            <a:r>
              <a:rPr dirty="0" sz="1550" spc="25">
                <a:latin typeface="Times New Roman"/>
                <a:cs typeface="Times New Roman"/>
              </a:rPr>
              <a:t>	</a:t>
            </a:r>
            <a:r>
              <a:rPr dirty="0" sz="600" spc="5" i="1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509014" y="7891198"/>
            <a:ext cx="50673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Times New Roman"/>
                <a:cs typeface="Times New Roman"/>
              </a:rPr>
              <a:t>) </a:t>
            </a:r>
            <a:r>
              <a:rPr dirty="0" sz="1050">
                <a:latin typeface="Symbol"/>
                <a:cs typeface="Symbol"/>
              </a:rPr>
              <a:t></a:t>
            </a:r>
            <a:r>
              <a:rPr dirty="0" sz="1050" spc="-60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Φ</a:t>
            </a:r>
            <a:r>
              <a:rPr dirty="0" sz="1050" spc="20" b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(</a:t>
            </a:r>
            <a:r>
              <a:rPr dirty="0" sz="1050" spc="-125">
                <a:latin typeface="Times New Roman"/>
                <a:cs typeface="Times New Roman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x</a:t>
            </a:r>
            <a:r>
              <a:rPr dirty="0" sz="1050" spc="-85" b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801117" y="7891198"/>
            <a:ext cx="61468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i="1">
                <a:latin typeface="Times New Roman"/>
                <a:cs typeface="Times New Roman"/>
              </a:rPr>
              <a:t>α y </a:t>
            </a:r>
            <a:r>
              <a:rPr dirty="0" sz="1050" spc="5" b="1">
                <a:latin typeface="Times New Roman"/>
                <a:cs typeface="Times New Roman"/>
              </a:rPr>
              <a:t>Φ </a:t>
            </a:r>
            <a:r>
              <a:rPr dirty="0" sz="1050">
                <a:latin typeface="Times New Roman"/>
                <a:cs typeface="Times New Roman"/>
              </a:rPr>
              <a:t>(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135129" y="7891198"/>
            <a:ext cx="26606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Times New Roman"/>
                <a:cs typeface="Times New Roman"/>
              </a:rPr>
              <a:t>x </a:t>
            </a:r>
            <a:r>
              <a:rPr dirty="0" sz="1050">
                <a:latin typeface="Times New Roman"/>
                <a:cs typeface="Times New Roman"/>
              </a:rPr>
              <a:t>)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-140">
                <a:latin typeface="Symbol"/>
                <a:cs typeface="Symbol"/>
              </a:rPr>
              <a:t>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703081" y="7891198"/>
            <a:ext cx="426084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5" b="1">
                <a:latin typeface="Times New Roman"/>
                <a:cs typeface="Times New Roman"/>
              </a:rPr>
              <a:t>w </a:t>
            </a:r>
            <a:r>
              <a:rPr dirty="0" sz="1050">
                <a:latin typeface="Symbol"/>
                <a:cs typeface="Symbol"/>
              </a:rPr>
              <a:t>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Φ</a:t>
            </a:r>
            <a:r>
              <a:rPr dirty="0" sz="1050" spc="-160" b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(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312667" y="8157897"/>
            <a:ext cx="8699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Symbol"/>
                <a:cs typeface="Symbol"/>
              </a:rPr>
              <a:t>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428236" y="8341930"/>
            <a:ext cx="485775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600" spc="5" i="1">
                <a:latin typeface="Times New Roman"/>
                <a:cs typeface="Times New Roman"/>
              </a:rPr>
              <a:t>k </a:t>
            </a:r>
            <a:r>
              <a:rPr dirty="0" sz="600" spc="5">
                <a:latin typeface="Times New Roman"/>
                <a:cs typeface="Times New Roman"/>
              </a:rPr>
              <a:t>s.t. </a:t>
            </a:r>
            <a:r>
              <a:rPr dirty="0" sz="600" spc="5" i="1">
                <a:latin typeface="Times New Roman"/>
                <a:cs typeface="Times New Roman"/>
              </a:rPr>
              <a:t>α </a:t>
            </a:r>
            <a:r>
              <a:rPr dirty="0" baseline="-18518" sz="675" spc="-7" i="1">
                <a:latin typeface="Times New Roman"/>
                <a:cs typeface="Times New Roman"/>
              </a:rPr>
              <a:t>k </a:t>
            </a:r>
            <a:r>
              <a:rPr dirty="0" sz="600" spc="5">
                <a:latin typeface="Symbol"/>
                <a:cs typeface="Symbol"/>
              </a:rPr>
              <a:t></a:t>
            </a:r>
            <a:r>
              <a:rPr dirty="0" sz="600" spc="-60">
                <a:latin typeface="Times New Roman"/>
                <a:cs typeface="Times New Roman"/>
              </a:rPr>
              <a:t> </a:t>
            </a:r>
            <a:r>
              <a:rPr dirty="0" sz="600" spc="5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285744" y="8247445"/>
            <a:ext cx="47625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600" spc="5" i="1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574798" y="8124207"/>
            <a:ext cx="520065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07975" algn="l"/>
                <a:tab pos="471805" algn="l"/>
              </a:tabLst>
            </a:pPr>
            <a:r>
              <a:rPr dirty="0" sz="1550" spc="25">
                <a:latin typeface="Symbol"/>
                <a:cs typeface="Symbol"/>
              </a:rPr>
              <a:t></a:t>
            </a:r>
            <a:r>
              <a:rPr dirty="0" sz="1550" spc="25">
                <a:latin typeface="Times New Roman"/>
                <a:cs typeface="Times New Roman"/>
              </a:rPr>
              <a:t>	</a:t>
            </a:r>
            <a:r>
              <a:rPr dirty="0" sz="600" spc="5" i="1">
                <a:latin typeface="Times New Roman"/>
                <a:cs typeface="Times New Roman"/>
              </a:rPr>
              <a:t>k</a:t>
            </a:r>
            <a:r>
              <a:rPr dirty="0" sz="600" spc="5" i="1">
                <a:latin typeface="Times New Roman"/>
                <a:cs typeface="Times New Roman"/>
              </a:rPr>
              <a:t>	</a:t>
            </a:r>
            <a:r>
              <a:rPr dirty="0" sz="600" spc="5" i="1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761239" y="8157897"/>
            <a:ext cx="113538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50" i="1">
                <a:latin typeface="Times New Roman"/>
                <a:cs typeface="Times New Roman"/>
              </a:rPr>
              <a:t>α y </a:t>
            </a:r>
            <a:r>
              <a:rPr dirty="0" sz="1050">
                <a:latin typeface="Times New Roman"/>
                <a:cs typeface="Times New Roman"/>
              </a:rPr>
              <a:t>( </a:t>
            </a:r>
            <a:r>
              <a:rPr dirty="0" sz="1050" b="1">
                <a:latin typeface="Times New Roman"/>
                <a:cs typeface="Times New Roman"/>
              </a:rPr>
              <a:t>x </a:t>
            </a:r>
            <a:r>
              <a:rPr dirty="0" sz="1050">
                <a:latin typeface="Symbol"/>
                <a:cs typeface="Symbol"/>
              </a:rPr>
              <a:t>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x </a:t>
            </a:r>
            <a:r>
              <a:rPr dirty="0" sz="1050">
                <a:latin typeface="Symbol"/>
                <a:cs typeface="Symbol"/>
              </a:rPr>
              <a:t>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1)</a:t>
            </a:r>
            <a:r>
              <a:rPr dirty="0" sz="1050" spc="-114">
                <a:latin typeface="Times New Roman"/>
                <a:cs typeface="Times New Roman"/>
              </a:rPr>
              <a:t> </a:t>
            </a:r>
            <a:r>
              <a:rPr dirty="0" baseline="41666" sz="900" spc="7">
                <a:latin typeface="Times New Roman"/>
                <a:cs typeface="Times New Roman"/>
              </a:rPr>
              <a:t>5</a:t>
            </a:r>
            <a:endParaRPr baseline="41666" sz="9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979926" y="8145780"/>
            <a:ext cx="2154555" cy="571500"/>
          </a:xfrm>
          <a:custGeom>
            <a:avLst/>
            <a:gdLst/>
            <a:ahLst/>
            <a:cxnLst/>
            <a:rect l="l" t="t" r="r" b="b"/>
            <a:pathLst>
              <a:path w="2154554" h="571500">
                <a:moveTo>
                  <a:pt x="2154174" y="0"/>
                </a:moveTo>
                <a:lnTo>
                  <a:pt x="325374" y="0"/>
                </a:lnTo>
                <a:lnTo>
                  <a:pt x="325374" y="95250"/>
                </a:lnTo>
                <a:lnTo>
                  <a:pt x="0" y="174498"/>
                </a:lnTo>
                <a:lnTo>
                  <a:pt x="325374" y="237744"/>
                </a:lnTo>
                <a:lnTo>
                  <a:pt x="325374" y="571500"/>
                </a:lnTo>
                <a:lnTo>
                  <a:pt x="2154174" y="571500"/>
                </a:lnTo>
                <a:lnTo>
                  <a:pt x="2154174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979926" y="8145780"/>
            <a:ext cx="2154555" cy="571500"/>
          </a:xfrm>
          <a:custGeom>
            <a:avLst/>
            <a:gdLst/>
            <a:ahLst/>
            <a:cxnLst/>
            <a:rect l="l" t="t" r="r" b="b"/>
            <a:pathLst>
              <a:path w="2154554" h="571500">
                <a:moveTo>
                  <a:pt x="325374" y="0"/>
                </a:moveTo>
                <a:lnTo>
                  <a:pt x="325374" y="95250"/>
                </a:lnTo>
                <a:lnTo>
                  <a:pt x="0" y="174498"/>
                </a:lnTo>
                <a:lnTo>
                  <a:pt x="325374" y="237744"/>
                </a:lnTo>
                <a:lnTo>
                  <a:pt x="325374" y="571500"/>
                </a:lnTo>
                <a:lnTo>
                  <a:pt x="2154174" y="571500"/>
                </a:lnTo>
                <a:lnTo>
                  <a:pt x="2154174" y="0"/>
                </a:lnTo>
                <a:lnTo>
                  <a:pt x="630174" y="0"/>
                </a:lnTo>
                <a:lnTo>
                  <a:pt x="325374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4202429" y="7777984"/>
            <a:ext cx="187325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664" marR="29209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needs </a:t>
            </a:r>
            <a:r>
              <a:rPr dirty="0" sz="900">
                <a:latin typeface="Tahoma"/>
                <a:cs typeface="Tahoma"/>
              </a:rPr>
              <a:t>75 million </a:t>
            </a:r>
            <a:r>
              <a:rPr dirty="0" sz="900" spc="-5">
                <a:latin typeface="Tahoma"/>
                <a:cs typeface="Tahoma"/>
              </a:rPr>
              <a:t>operations. What  can be</a:t>
            </a:r>
            <a:r>
              <a:rPr dirty="0" sz="90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done?</a:t>
            </a:r>
            <a:endParaRPr sz="900">
              <a:latin typeface="Tahoma"/>
              <a:cs typeface="Tahoma"/>
            </a:endParaRPr>
          </a:p>
          <a:p>
            <a:pPr marL="152400" marR="5080" indent="-152400">
              <a:lnSpc>
                <a:spcPct val="93300"/>
              </a:lnSpc>
              <a:spcBef>
                <a:spcPts val="615"/>
              </a:spcBef>
            </a:pPr>
            <a:r>
              <a:rPr dirty="0" sz="1000" spc="-175">
                <a:latin typeface="Tahoma"/>
                <a:cs typeface="Tahoma"/>
              </a:rPr>
              <a:t>The</a:t>
            </a:r>
            <a:r>
              <a:rPr dirty="0" sz="700" spc="-175">
                <a:latin typeface="Tahoma"/>
                <a:cs typeface="Tahoma"/>
              </a:rPr>
              <a:t>W</a:t>
            </a:r>
            <a:r>
              <a:rPr dirty="0" sz="1000" spc="-175">
                <a:latin typeface="Tahoma"/>
                <a:cs typeface="Tahoma"/>
              </a:rPr>
              <a:t>n</a:t>
            </a:r>
            <a:r>
              <a:rPr dirty="0" sz="700" spc="-175">
                <a:latin typeface="Tahoma"/>
                <a:cs typeface="Tahoma"/>
              </a:rPr>
              <a:t>he</a:t>
            </a:r>
            <a:r>
              <a:rPr dirty="0" sz="1000" spc="-175">
                <a:latin typeface="Tahoma"/>
                <a:cs typeface="Tahoma"/>
              </a:rPr>
              <a:t>c</a:t>
            </a:r>
            <a:r>
              <a:rPr dirty="0" sz="700" spc="-175">
                <a:latin typeface="Tahoma"/>
                <a:cs typeface="Tahoma"/>
              </a:rPr>
              <a:t>n</a:t>
            </a:r>
            <a:r>
              <a:rPr dirty="0" sz="1000" spc="-175">
                <a:latin typeface="Tahoma"/>
                <a:cs typeface="Tahoma"/>
              </a:rPr>
              <a:t>l</a:t>
            </a:r>
            <a:r>
              <a:rPr dirty="0" sz="700" spc="-175">
                <a:latin typeface="Tahoma"/>
                <a:cs typeface="Tahoma"/>
              </a:rPr>
              <a:t>y</a:t>
            </a:r>
            <a:r>
              <a:rPr dirty="0" sz="1000" spc="-175">
                <a:latin typeface="Tahoma"/>
                <a:cs typeface="Tahoma"/>
              </a:rPr>
              <a:t>a</a:t>
            </a:r>
            <a:r>
              <a:rPr dirty="0" sz="700" spc="-175">
                <a:latin typeface="Tahoma"/>
                <a:cs typeface="Tahoma"/>
              </a:rPr>
              <a:t>o</a:t>
            </a:r>
            <a:r>
              <a:rPr dirty="0" sz="1000" spc="-175">
                <a:latin typeface="Tahoma"/>
                <a:cs typeface="Tahoma"/>
              </a:rPr>
              <a:t>s</a:t>
            </a:r>
            <a:r>
              <a:rPr dirty="0" sz="700" spc="-175">
                <a:latin typeface="Tahoma"/>
                <a:cs typeface="Tahoma"/>
              </a:rPr>
              <a:t>u</a:t>
            </a:r>
            <a:r>
              <a:rPr dirty="0" sz="1000" spc="-175">
                <a:latin typeface="Tahoma"/>
                <a:cs typeface="Tahoma"/>
              </a:rPr>
              <a:t>s</a:t>
            </a:r>
            <a:r>
              <a:rPr dirty="0" sz="700" spc="-175">
                <a:latin typeface="Tahoma"/>
                <a:cs typeface="Tahoma"/>
              </a:rPr>
              <a:t>s</a:t>
            </a:r>
            <a:r>
              <a:rPr dirty="0" sz="1000" spc="-175">
                <a:latin typeface="Tahoma"/>
                <a:cs typeface="Tahoma"/>
              </a:rPr>
              <a:t>i</a:t>
            </a:r>
            <a:r>
              <a:rPr dirty="0" sz="700" spc="-175">
                <a:latin typeface="Tahoma"/>
                <a:cs typeface="Tahoma"/>
              </a:rPr>
              <a:t>e</a:t>
            </a:r>
            <a:r>
              <a:rPr dirty="0" sz="1000" spc="-175">
                <a:latin typeface="Tahoma"/>
                <a:cs typeface="Tahoma"/>
              </a:rPr>
              <a:t>fy</a:t>
            </a:r>
            <a:r>
              <a:rPr dirty="0" sz="700" spc="-175">
                <a:latin typeface="Tahoma"/>
                <a:cs typeface="Tahoma"/>
              </a:rPr>
              <a:t>e </a:t>
            </a:r>
            <a:r>
              <a:rPr dirty="0" sz="700" spc="-160">
                <a:latin typeface="Tahoma"/>
                <a:cs typeface="Tahoma"/>
              </a:rPr>
              <a:t>t</a:t>
            </a:r>
            <a:r>
              <a:rPr dirty="0" sz="1000" spc="-160">
                <a:latin typeface="Tahoma"/>
                <a:cs typeface="Tahoma"/>
              </a:rPr>
              <a:t>w</a:t>
            </a:r>
            <a:r>
              <a:rPr dirty="0" sz="700" spc="-160">
                <a:latin typeface="Tahoma"/>
                <a:cs typeface="Tahoma"/>
              </a:rPr>
              <a:t>his</a:t>
            </a:r>
            <a:r>
              <a:rPr dirty="0" sz="1000" spc="-160">
                <a:latin typeface="Tahoma"/>
                <a:cs typeface="Tahoma"/>
              </a:rPr>
              <a:t>it</a:t>
            </a:r>
            <a:r>
              <a:rPr dirty="0" sz="700" spc="-160">
                <a:latin typeface="Tahoma"/>
                <a:cs typeface="Tahoma"/>
              </a:rPr>
              <a:t>m</a:t>
            </a:r>
            <a:r>
              <a:rPr dirty="0" sz="1000" spc="-160">
                <a:latin typeface="Tahoma"/>
                <a:cs typeface="Tahoma"/>
              </a:rPr>
              <a:t>h</a:t>
            </a:r>
            <a:r>
              <a:rPr dirty="0" sz="700" spc="-160">
                <a:latin typeface="Tahoma"/>
                <a:cs typeface="Tahoma"/>
              </a:rPr>
              <a:t>a</a:t>
            </a:r>
            <a:r>
              <a:rPr dirty="0" sz="1000" spc="-160">
                <a:latin typeface="Tahoma"/>
                <a:cs typeface="Tahoma"/>
              </a:rPr>
              <a:t>:</a:t>
            </a:r>
            <a:r>
              <a:rPr dirty="0" sz="700" spc="-160">
                <a:latin typeface="Tahoma"/>
                <a:cs typeface="Tahoma"/>
              </a:rPr>
              <a:t>ny </a:t>
            </a:r>
            <a:r>
              <a:rPr dirty="0" sz="700" spc="-5">
                <a:latin typeface="Tahoma"/>
                <a:cs typeface="Tahoma"/>
              </a:rPr>
              <a:t>callout bubbles on  </a:t>
            </a:r>
            <a:r>
              <a:rPr dirty="0" sz="700">
                <a:latin typeface="Tahoma"/>
                <a:cs typeface="Tahoma"/>
              </a:rPr>
              <a:t>a </a:t>
            </a:r>
            <a:r>
              <a:rPr dirty="0" sz="700" spc="-5">
                <a:latin typeface="Tahoma"/>
                <a:cs typeface="Tahoma"/>
              </a:rPr>
              <a:t>slide it’s time to wrap the author </a:t>
            </a:r>
            <a:r>
              <a:rPr dirty="0" sz="700">
                <a:latin typeface="Tahoma"/>
                <a:cs typeface="Tahoma"/>
              </a:rPr>
              <a:t>in</a:t>
            </a:r>
            <a:r>
              <a:rPr dirty="0" sz="700" spc="5">
                <a:latin typeface="Tahoma"/>
                <a:cs typeface="Tahoma"/>
              </a:rPr>
              <a:t> </a:t>
            </a:r>
            <a:r>
              <a:rPr dirty="0" sz="700">
                <a:latin typeface="Tahoma"/>
                <a:cs typeface="Tahoma"/>
              </a:rPr>
              <a:t>a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354829" y="8370821"/>
            <a:ext cx="17062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blanket, gently take him away and</a:t>
            </a:r>
            <a:r>
              <a:rPr dirty="0" sz="700" spc="30">
                <a:latin typeface="Tahoma"/>
                <a:cs typeface="Tahoma"/>
              </a:rPr>
              <a:t> </a:t>
            </a:r>
            <a:r>
              <a:rPr dirty="0" sz="700" spc="-10">
                <a:latin typeface="Tahoma"/>
                <a:cs typeface="Tahoma"/>
              </a:rPr>
              <a:t>murmur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354829" y="8477502"/>
            <a:ext cx="169672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“someone’s been at the PowerPoint for</a:t>
            </a:r>
            <a:r>
              <a:rPr dirty="0" sz="700" spc="15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too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354829" y="8583417"/>
            <a:ext cx="24384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long</a:t>
            </a:r>
            <a:r>
              <a:rPr dirty="0" sz="700" spc="-5">
                <a:latin typeface="Tahoma"/>
                <a:cs typeface="Tahoma"/>
              </a:rPr>
              <a:t>.</a:t>
            </a:r>
            <a:r>
              <a:rPr dirty="0" sz="700">
                <a:latin typeface="Tahoma"/>
                <a:cs typeface="Tahoma"/>
              </a:rPr>
              <a:t>”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5558" y="4477003"/>
            <a:ext cx="11252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4707" y="1348230"/>
            <a:ext cx="2069464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</a:rPr>
              <a:t>Linear</a:t>
            </a:r>
            <a:r>
              <a:rPr dirty="0" sz="2200" spc="-70">
                <a:solidFill>
                  <a:srgbClr val="006500"/>
                </a:solidFill>
              </a:rPr>
              <a:t> </a:t>
            </a:r>
            <a:r>
              <a:rPr dirty="0" sz="2200" spc="-5">
                <a:solidFill>
                  <a:srgbClr val="006500"/>
                </a:solidFill>
              </a:rPr>
              <a:t>Classifiers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4267200" y="1613153"/>
            <a:ext cx="800100" cy="327660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900" spc="-35" i="1">
                <a:latin typeface="Tahoma"/>
                <a:cs typeface="Tahoma"/>
              </a:rPr>
              <a:t>f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1400" y="1739645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4" y="22097"/>
                </a:lnTo>
                <a:lnTo>
                  <a:pt x="653796" y="22097"/>
                </a:lnTo>
                <a:lnTo>
                  <a:pt x="653796" y="16001"/>
                </a:lnTo>
                <a:lnTo>
                  <a:pt x="679703" y="16001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647700" y="22097"/>
                </a:lnTo>
                <a:lnTo>
                  <a:pt x="647700" y="16001"/>
                </a:lnTo>
                <a:close/>
              </a:path>
              <a:path w="685800" h="38100">
                <a:moveTo>
                  <a:pt x="679703" y="16001"/>
                </a:moveTo>
                <a:lnTo>
                  <a:pt x="653796" y="16001"/>
                </a:lnTo>
                <a:lnTo>
                  <a:pt x="653796" y="22097"/>
                </a:lnTo>
                <a:lnTo>
                  <a:pt x="679704" y="22097"/>
                </a:lnTo>
                <a:lnTo>
                  <a:pt x="685800" y="19050"/>
                </a:lnTo>
                <a:lnTo>
                  <a:pt x="6797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51097" y="1605597"/>
            <a:ext cx="120014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-35" b="1" i="1">
                <a:latin typeface="Tahoma"/>
                <a:cs typeface="Tahoma"/>
              </a:rPr>
              <a:t>x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91050" y="1415796"/>
            <a:ext cx="38100" cy="190500"/>
          </a:xfrm>
          <a:custGeom>
            <a:avLst/>
            <a:gdLst/>
            <a:ahLst/>
            <a:cxnLst/>
            <a:rect l="l" t="t" r="r" b="b"/>
            <a:pathLst>
              <a:path w="38100" h="190500">
                <a:moveTo>
                  <a:pt x="16001" y="152400"/>
                </a:moveTo>
                <a:lnTo>
                  <a:pt x="0" y="152400"/>
                </a:lnTo>
                <a:lnTo>
                  <a:pt x="19050" y="190500"/>
                </a:lnTo>
                <a:lnTo>
                  <a:pt x="35051" y="158496"/>
                </a:lnTo>
                <a:lnTo>
                  <a:pt x="16001" y="158496"/>
                </a:lnTo>
                <a:lnTo>
                  <a:pt x="16001" y="152400"/>
                </a:lnTo>
                <a:close/>
              </a:path>
              <a:path w="38100" h="190500">
                <a:moveTo>
                  <a:pt x="22097" y="0"/>
                </a:moveTo>
                <a:lnTo>
                  <a:pt x="16001" y="0"/>
                </a:lnTo>
                <a:lnTo>
                  <a:pt x="16001" y="158496"/>
                </a:lnTo>
                <a:lnTo>
                  <a:pt x="22097" y="158496"/>
                </a:lnTo>
                <a:lnTo>
                  <a:pt x="22097" y="0"/>
                </a:lnTo>
                <a:close/>
              </a:path>
              <a:path w="38100" h="190500">
                <a:moveTo>
                  <a:pt x="38100" y="152400"/>
                </a:moveTo>
                <a:lnTo>
                  <a:pt x="22097" y="152400"/>
                </a:lnTo>
                <a:lnTo>
                  <a:pt x="22097" y="158496"/>
                </a:lnTo>
                <a:lnTo>
                  <a:pt x="35051" y="158496"/>
                </a:lnTo>
                <a:lnTo>
                  <a:pt x="38100" y="1524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41520" y="1232408"/>
            <a:ext cx="1416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CC00"/>
                </a:solidFill>
                <a:latin typeface="Symbol"/>
                <a:cs typeface="Symbol"/>
              </a:rPr>
              <a:t>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7300" y="1739645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4" y="22097"/>
                </a:lnTo>
                <a:lnTo>
                  <a:pt x="653796" y="22097"/>
                </a:lnTo>
                <a:lnTo>
                  <a:pt x="653796" y="16001"/>
                </a:lnTo>
                <a:lnTo>
                  <a:pt x="679703" y="16001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647700" y="22097"/>
                </a:lnTo>
                <a:lnTo>
                  <a:pt x="647700" y="16001"/>
                </a:lnTo>
                <a:close/>
              </a:path>
              <a:path w="685800" h="38100">
                <a:moveTo>
                  <a:pt x="679703" y="16001"/>
                </a:moveTo>
                <a:lnTo>
                  <a:pt x="653796" y="16001"/>
                </a:lnTo>
                <a:lnTo>
                  <a:pt x="653796" y="22097"/>
                </a:lnTo>
                <a:lnTo>
                  <a:pt x="679704" y="22097"/>
                </a:lnTo>
                <a:lnTo>
                  <a:pt x="685800" y="19050"/>
                </a:lnTo>
                <a:lnTo>
                  <a:pt x="6797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73223" y="2111299"/>
            <a:ext cx="657225" cy="48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2222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5876" y="22524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lnTo>
                  <a:pt x="29718" y="5333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55876" y="22524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3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56638" y="2481833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95600" y="2330195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19400" y="400659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59479" y="374142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14478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2191"/>
                </a:lnTo>
                <a:lnTo>
                  <a:pt x="0" y="18287"/>
                </a:lnTo>
                <a:lnTo>
                  <a:pt x="6096" y="23621"/>
                </a:lnTo>
                <a:lnTo>
                  <a:pt x="14478" y="23621"/>
                </a:lnTo>
                <a:lnTo>
                  <a:pt x="22860" y="23621"/>
                </a:lnTo>
                <a:lnTo>
                  <a:pt x="29718" y="18287"/>
                </a:lnTo>
                <a:lnTo>
                  <a:pt x="29718" y="12191"/>
                </a:lnTo>
                <a:lnTo>
                  <a:pt x="29718" y="5333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43022" y="317677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4">
                <a:moveTo>
                  <a:pt x="23621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050"/>
                </a:lnTo>
                <a:lnTo>
                  <a:pt x="6857" y="24383"/>
                </a:lnTo>
                <a:lnTo>
                  <a:pt x="23621" y="24383"/>
                </a:lnTo>
                <a:lnTo>
                  <a:pt x="30479" y="19050"/>
                </a:lnTo>
                <a:lnTo>
                  <a:pt x="30479" y="5333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3022" y="317677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4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9050"/>
                </a:lnTo>
                <a:lnTo>
                  <a:pt x="6857" y="24383"/>
                </a:lnTo>
                <a:lnTo>
                  <a:pt x="15239" y="24383"/>
                </a:lnTo>
                <a:lnTo>
                  <a:pt x="23621" y="24383"/>
                </a:lnTo>
                <a:lnTo>
                  <a:pt x="30479" y="19050"/>
                </a:lnTo>
                <a:lnTo>
                  <a:pt x="30479" y="12192"/>
                </a:lnTo>
                <a:lnTo>
                  <a:pt x="30479" y="5333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70376" y="263271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30">
                <a:moveTo>
                  <a:pt x="23622" y="0"/>
                </a:moveTo>
                <a:lnTo>
                  <a:pt x="6858" y="0"/>
                </a:lnTo>
                <a:lnTo>
                  <a:pt x="0" y="5334"/>
                </a:lnTo>
                <a:lnTo>
                  <a:pt x="0" y="18288"/>
                </a:lnTo>
                <a:lnTo>
                  <a:pt x="6858" y="23622"/>
                </a:lnTo>
                <a:lnTo>
                  <a:pt x="23622" y="23622"/>
                </a:lnTo>
                <a:lnTo>
                  <a:pt x="29718" y="18288"/>
                </a:lnTo>
                <a:lnTo>
                  <a:pt x="29718" y="5334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70376" y="263271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30">
                <a:moveTo>
                  <a:pt x="15239" y="0"/>
                </a:moveTo>
                <a:lnTo>
                  <a:pt x="6858" y="0"/>
                </a:lnTo>
                <a:lnTo>
                  <a:pt x="0" y="5334"/>
                </a:lnTo>
                <a:lnTo>
                  <a:pt x="0" y="11430"/>
                </a:lnTo>
                <a:lnTo>
                  <a:pt x="0" y="18288"/>
                </a:lnTo>
                <a:lnTo>
                  <a:pt x="6858" y="23622"/>
                </a:lnTo>
                <a:lnTo>
                  <a:pt x="15239" y="23622"/>
                </a:lnTo>
                <a:lnTo>
                  <a:pt x="23622" y="23622"/>
                </a:lnTo>
                <a:lnTo>
                  <a:pt x="29718" y="18288"/>
                </a:lnTo>
                <a:lnTo>
                  <a:pt x="29718" y="11430"/>
                </a:lnTo>
                <a:lnTo>
                  <a:pt x="29718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02379" y="3042666"/>
            <a:ext cx="29845" cy="24765"/>
          </a:xfrm>
          <a:custGeom>
            <a:avLst/>
            <a:gdLst/>
            <a:ahLst/>
            <a:cxnLst/>
            <a:rect l="l" t="t" r="r" b="b"/>
            <a:pathLst>
              <a:path w="29845" h="24764">
                <a:moveTo>
                  <a:pt x="14478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2191"/>
                </a:lnTo>
                <a:lnTo>
                  <a:pt x="0" y="19050"/>
                </a:lnTo>
                <a:lnTo>
                  <a:pt x="6096" y="24383"/>
                </a:lnTo>
                <a:lnTo>
                  <a:pt x="14478" y="24383"/>
                </a:lnTo>
                <a:lnTo>
                  <a:pt x="22860" y="24383"/>
                </a:lnTo>
                <a:lnTo>
                  <a:pt x="29718" y="19050"/>
                </a:lnTo>
                <a:lnTo>
                  <a:pt x="29718" y="12191"/>
                </a:lnTo>
                <a:lnTo>
                  <a:pt x="29718" y="5333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04794" y="2557272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23621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811"/>
                </a:lnTo>
                <a:lnTo>
                  <a:pt x="6857" y="25146"/>
                </a:lnTo>
                <a:lnTo>
                  <a:pt x="23621" y="25146"/>
                </a:lnTo>
                <a:lnTo>
                  <a:pt x="30479" y="19811"/>
                </a:lnTo>
                <a:lnTo>
                  <a:pt x="30479" y="5333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04794" y="2557272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1"/>
                </a:lnTo>
                <a:lnTo>
                  <a:pt x="6857" y="25146"/>
                </a:lnTo>
                <a:lnTo>
                  <a:pt x="15239" y="25146"/>
                </a:lnTo>
                <a:lnTo>
                  <a:pt x="23621" y="25146"/>
                </a:lnTo>
                <a:lnTo>
                  <a:pt x="30479" y="19811"/>
                </a:lnTo>
                <a:lnTo>
                  <a:pt x="30479" y="12953"/>
                </a:lnTo>
                <a:lnTo>
                  <a:pt x="30479" y="5333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43300" y="3092195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30">
                <a:moveTo>
                  <a:pt x="20574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8287"/>
                </a:lnTo>
                <a:lnTo>
                  <a:pt x="6096" y="23622"/>
                </a:lnTo>
                <a:lnTo>
                  <a:pt x="20574" y="23622"/>
                </a:lnTo>
                <a:lnTo>
                  <a:pt x="26670" y="18287"/>
                </a:lnTo>
                <a:lnTo>
                  <a:pt x="26670" y="5333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43300" y="3092195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30">
                <a:moveTo>
                  <a:pt x="13715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8287"/>
                </a:lnTo>
                <a:lnTo>
                  <a:pt x="6096" y="23622"/>
                </a:lnTo>
                <a:lnTo>
                  <a:pt x="13715" y="23622"/>
                </a:lnTo>
                <a:lnTo>
                  <a:pt x="20574" y="23622"/>
                </a:lnTo>
                <a:lnTo>
                  <a:pt x="26670" y="18287"/>
                </a:lnTo>
                <a:lnTo>
                  <a:pt x="26670" y="12192"/>
                </a:lnTo>
                <a:lnTo>
                  <a:pt x="26670" y="5333"/>
                </a:lnTo>
                <a:lnTo>
                  <a:pt x="20574" y="0"/>
                </a:lnTo>
                <a:lnTo>
                  <a:pt x="1371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24200" y="2787395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4">
                <a:moveTo>
                  <a:pt x="23622" y="0"/>
                </a:moveTo>
                <a:lnTo>
                  <a:pt x="6857" y="0"/>
                </a:lnTo>
                <a:lnTo>
                  <a:pt x="0" y="6857"/>
                </a:lnTo>
                <a:lnTo>
                  <a:pt x="0" y="22859"/>
                </a:lnTo>
                <a:lnTo>
                  <a:pt x="6857" y="29718"/>
                </a:lnTo>
                <a:lnTo>
                  <a:pt x="23622" y="29718"/>
                </a:lnTo>
                <a:lnTo>
                  <a:pt x="30480" y="22859"/>
                </a:lnTo>
                <a:lnTo>
                  <a:pt x="30480" y="6857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24200" y="2787395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4">
                <a:moveTo>
                  <a:pt x="15239" y="0"/>
                </a:moveTo>
                <a:lnTo>
                  <a:pt x="6857" y="0"/>
                </a:lnTo>
                <a:lnTo>
                  <a:pt x="0" y="6857"/>
                </a:lnTo>
                <a:lnTo>
                  <a:pt x="0" y="14477"/>
                </a:lnTo>
                <a:lnTo>
                  <a:pt x="0" y="22859"/>
                </a:lnTo>
                <a:lnTo>
                  <a:pt x="6857" y="29718"/>
                </a:lnTo>
                <a:lnTo>
                  <a:pt x="15239" y="29718"/>
                </a:lnTo>
                <a:lnTo>
                  <a:pt x="23622" y="29718"/>
                </a:lnTo>
                <a:lnTo>
                  <a:pt x="30480" y="22859"/>
                </a:lnTo>
                <a:lnTo>
                  <a:pt x="30480" y="14477"/>
                </a:lnTo>
                <a:lnTo>
                  <a:pt x="30480" y="6857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52900" y="328269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8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1"/>
                </a:lnTo>
                <a:lnTo>
                  <a:pt x="6858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79" y="19811"/>
                </a:lnTo>
                <a:lnTo>
                  <a:pt x="30479" y="12953"/>
                </a:lnTo>
                <a:lnTo>
                  <a:pt x="30479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42538" y="3445002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5" h="27939">
                <a:moveTo>
                  <a:pt x="11429" y="2286"/>
                </a:moveTo>
                <a:lnTo>
                  <a:pt x="3810" y="5333"/>
                </a:lnTo>
                <a:lnTo>
                  <a:pt x="0" y="12192"/>
                </a:lnTo>
                <a:lnTo>
                  <a:pt x="2286" y="18288"/>
                </a:lnTo>
                <a:lnTo>
                  <a:pt x="4572" y="24383"/>
                </a:lnTo>
                <a:lnTo>
                  <a:pt x="11429" y="27431"/>
                </a:lnTo>
                <a:lnTo>
                  <a:pt x="19050" y="25146"/>
                </a:lnTo>
                <a:lnTo>
                  <a:pt x="25908" y="22859"/>
                </a:lnTo>
                <a:lnTo>
                  <a:pt x="29717" y="16001"/>
                </a:lnTo>
                <a:lnTo>
                  <a:pt x="27432" y="9905"/>
                </a:lnTo>
                <a:lnTo>
                  <a:pt x="25908" y="3048"/>
                </a:lnTo>
                <a:lnTo>
                  <a:pt x="18287" y="0"/>
                </a:lnTo>
                <a:lnTo>
                  <a:pt x="11429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00955" y="2837688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4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5907"/>
                </a:lnTo>
                <a:lnTo>
                  <a:pt x="12192" y="29717"/>
                </a:lnTo>
                <a:lnTo>
                  <a:pt x="20574" y="26669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047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46626" y="3496055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12191" y="2286"/>
                </a:moveTo>
                <a:lnTo>
                  <a:pt x="4572" y="5334"/>
                </a:lnTo>
                <a:lnTo>
                  <a:pt x="0" y="12953"/>
                </a:lnTo>
                <a:lnTo>
                  <a:pt x="2286" y="19050"/>
                </a:lnTo>
                <a:lnTo>
                  <a:pt x="4572" y="25908"/>
                </a:lnTo>
                <a:lnTo>
                  <a:pt x="12953" y="28955"/>
                </a:lnTo>
                <a:lnTo>
                  <a:pt x="20574" y="26670"/>
                </a:lnTo>
                <a:lnTo>
                  <a:pt x="28194" y="23622"/>
                </a:lnTo>
                <a:lnTo>
                  <a:pt x="32765" y="16001"/>
                </a:lnTo>
                <a:lnTo>
                  <a:pt x="31241" y="9905"/>
                </a:lnTo>
                <a:lnTo>
                  <a:pt x="28956" y="3048"/>
                </a:lnTo>
                <a:lnTo>
                  <a:pt x="20574" y="0"/>
                </a:lnTo>
                <a:lnTo>
                  <a:pt x="12191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60776" y="25565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20574" y="0"/>
                </a:moveTo>
                <a:lnTo>
                  <a:pt x="12192" y="3048"/>
                </a:lnTo>
                <a:lnTo>
                  <a:pt x="4572" y="5334"/>
                </a:lnTo>
                <a:lnTo>
                  <a:pt x="0" y="12954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60776" y="25565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54779" y="301523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192" y="29718"/>
                </a:lnTo>
                <a:lnTo>
                  <a:pt x="20574" y="27432"/>
                </a:lnTo>
                <a:lnTo>
                  <a:pt x="28194" y="24384"/>
                </a:lnTo>
                <a:lnTo>
                  <a:pt x="32766" y="16764"/>
                </a:lnTo>
                <a:lnTo>
                  <a:pt x="30480" y="9906"/>
                </a:lnTo>
                <a:lnTo>
                  <a:pt x="28194" y="3810"/>
                </a:lnTo>
                <a:lnTo>
                  <a:pt x="19812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2376" y="3470909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2953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050"/>
                </a:lnTo>
                <a:lnTo>
                  <a:pt x="4572" y="25146"/>
                </a:lnTo>
                <a:lnTo>
                  <a:pt x="12191" y="28194"/>
                </a:lnTo>
                <a:lnTo>
                  <a:pt x="20574" y="25146"/>
                </a:lnTo>
                <a:lnTo>
                  <a:pt x="28194" y="22860"/>
                </a:lnTo>
                <a:lnTo>
                  <a:pt x="32765" y="15240"/>
                </a:lnTo>
                <a:lnTo>
                  <a:pt x="31241" y="9144"/>
                </a:lnTo>
                <a:lnTo>
                  <a:pt x="28956" y="3048"/>
                </a:lnTo>
                <a:lnTo>
                  <a:pt x="20574" y="0"/>
                </a:lnTo>
                <a:lnTo>
                  <a:pt x="12953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56204" y="3043427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20573" y="0"/>
                </a:moveTo>
                <a:lnTo>
                  <a:pt x="12953" y="2286"/>
                </a:lnTo>
                <a:lnTo>
                  <a:pt x="4571" y="5333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1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56204" y="3043427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2953" y="2286"/>
                </a:moveTo>
                <a:lnTo>
                  <a:pt x="4571" y="5333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1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lnTo>
                  <a:pt x="12953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31108" y="2754629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9143" y="0"/>
                </a:move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7"/>
                </a:lnTo>
                <a:lnTo>
                  <a:pt x="28955" y="8381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31108" y="2754629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28193" y="14477"/>
                </a:moveTo>
                <a:lnTo>
                  <a:pt x="28955" y="8381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65982" y="3846576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31241" y="17525"/>
                </a:moveTo>
                <a:lnTo>
                  <a:pt x="32003" y="9906"/>
                </a:lnTo>
                <a:lnTo>
                  <a:pt x="26669" y="2286"/>
                </a:lnTo>
                <a:lnTo>
                  <a:pt x="18287" y="1524"/>
                </a:lnTo>
                <a:lnTo>
                  <a:pt x="9905" y="0"/>
                </a:lnTo>
                <a:lnTo>
                  <a:pt x="2285" y="5334"/>
                </a:lnTo>
                <a:lnTo>
                  <a:pt x="1523" y="12953"/>
                </a:lnTo>
                <a:lnTo>
                  <a:pt x="0" y="20574"/>
                </a:lnTo>
                <a:lnTo>
                  <a:pt x="6095" y="27432"/>
                </a:lnTo>
                <a:lnTo>
                  <a:pt x="14477" y="28956"/>
                </a:lnTo>
                <a:lnTo>
                  <a:pt x="22097" y="29718"/>
                </a:lnTo>
                <a:lnTo>
                  <a:pt x="29717" y="25146"/>
                </a:lnTo>
                <a:lnTo>
                  <a:pt x="31241" y="1752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53917" y="32766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9143" y="0"/>
                </a:move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145" y="2285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53917" y="32766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30480" y="15240"/>
                </a:moveTo>
                <a:lnTo>
                  <a:pt x="31242" y="9144"/>
                </a:lnTo>
                <a:lnTo>
                  <a:pt x="25145" y="2285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69614" y="2423160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8382" y="0"/>
                </a:moveTo>
                <a:lnTo>
                  <a:pt x="1524" y="3810"/>
                </a:lnTo>
                <a:lnTo>
                  <a:pt x="0" y="17525"/>
                </a:lnTo>
                <a:lnTo>
                  <a:pt x="5334" y="23622"/>
                </a:lnTo>
                <a:lnTo>
                  <a:pt x="12191" y="24384"/>
                </a:lnTo>
                <a:lnTo>
                  <a:pt x="19812" y="25146"/>
                </a:lnTo>
                <a:lnTo>
                  <a:pt x="26670" y="21336"/>
                </a:lnTo>
                <a:lnTo>
                  <a:pt x="27432" y="14478"/>
                </a:lnTo>
                <a:lnTo>
                  <a:pt x="28194" y="8382"/>
                </a:lnTo>
                <a:lnTo>
                  <a:pt x="23622" y="1524"/>
                </a:lnTo>
                <a:lnTo>
                  <a:pt x="838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769614" y="2423160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8"/>
                </a:moveTo>
                <a:lnTo>
                  <a:pt x="28194" y="8382"/>
                </a:lnTo>
                <a:lnTo>
                  <a:pt x="23622" y="1524"/>
                </a:lnTo>
                <a:lnTo>
                  <a:pt x="16001" y="762"/>
                </a:lnTo>
                <a:lnTo>
                  <a:pt x="8382" y="0"/>
                </a:lnTo>
                <a:lnTo>
                  <a:pt x="1524" y="3810"/>
                </a:lnTo>
                <a:lnTo>
                  <a:pt x="762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191" y="24384"/>
                </a:lnTo>
                <a:lnTo>
                  <a:pt x="19812" y="25146"/>
                </a:lnTo>
                <a:lnTo>
                  <a:pt x="26670" y="21336"/>
                </a:lnTo>
                <a:lnTo>
                  <a:pt x="27432" y="1447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51197" y="32964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241" y="18288"/>
                </a:moveTo>
                <a:lnTo>
                  <a:pt x="32003" y="9906"/>
                </a:lnTo>
                <a:lnTo>
                  <a:pt x="26669" y="3048"/>
                </a:lnTo>
                <a:lnTo>
                  <a:pt x="18287" y="1524"/>
                </a:lnTo>
                <a:lnTo>
                  <a:pt x="9905" y="0"/>
                </a:lnTo>
                <a:lnTo>
                  <a:pt x="2286" y="6096"/>
                </a:lnTo>
                <a:lnTo>
                  <a:pt x="762" y="13716"/>
                </a:lnTo>
                <a:lnTo>
                  <a:pt x="0" y="22098"/>
                </a:lnTo>
                <a:lnTo>
                  <a:pt x="5334" y="29718"/>
                </a:lnTo>
                <a:lnTo>
                  <a:pt x="13715" y="30480"/>
                </a:lnTo>
                <a:lnTo>
                  <a:pt x="22098" y="32004"/>
                </a:lnTo>
                <a:lnTo>
                  <a:pt x="29717" y="25908"/>
                </a:lnTo>
                <a:lnTo>
                  <a:pt x="31241" y="1828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83329" y="3265932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5">
                <a:moveTo>
                  <a:pt x="27432" y="14477"/>
                </a:moveTo>
                <a:lnTo>
                  <a:pt x="28194" y="8382"/>
                </a:lnTo>
                <a:lnTo>
                  <a:pt x="22860" y="2286"/>
                </a:lnTo>
                <a:lnTo>
                  <a:pt x="16002" y="762"/>
                </a:lnTo>
                <a:lnTo>
                  <a:pt x="8382" y="0"/>
                </a:lnTo>
                <a:lnTo>
                  <a:pt x="1524" y="4572"/>
                </a:lnTo>
                <a:lnTo>
                  <a:pt x="762" y="10668"/>
                </a:lnTo>
                <a:lnTo>
                  <a:pt x="0" y="17525"/>
                </a:lnTo>
                <a:lnTo>
                  <a:pt x="4572" y="23622"/>
                </a:lnTo>
                <a:lnTo>
                  <a:pt x="12192" y="24384"/>
                </a:lnTo>
                <a:lnTo>
                  <a:pt x="19812" y="25908"/>
                </a:lnTo>
                <a:lnTo>
                  <a:pt x="26670" y="21336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07408" y="290855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28193" y="15240"/>
                </a:moveTo>
                <a:lnTo>
                  <a:pt x="28955" y="8381"/>
                </a:lnTo>
                <a:lnTo>
                  <a:pt x="23621" y="2286"/>
                </a:lnTo>
                <a:lnTo>
                  <a:pt x="16001" y="1524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7"/>
                </a:lnTo>
                <a:lnTo>
                  <a:pt x="26669" y="21336"/>
                </a:lnTo>
                <a:lnTo>
                  <a:pt x="28193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40201" y="24003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9143" y="0"/>
                </a:move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908" y="2285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40201" y="24003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30480" y="15240"/>
                </a:moveTo>
                <a:lnTo>
                  <a:pt x="31242" y="9144"/>
                </a:lnTo>
                <a:lnTo>
                  <a:pt x="25908" y="2285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28338" y="286283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7"/>
                </a:moveTo>
                <a:lnTo>
                  <a:pt x="28194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2" y="0"/>
                </a:lnTo>
                <a:lnTo>
                  <a:pt x="1524" y="4572"/>
                </a:lnTo>
                <a:lnTo>
                  <a:pt x="762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191" y="24384"/>
                </a:lnTo>
                <a:lnTo>
                  <a:pt x="19812" y="25146"/>
                </a:lnTo>
                <a:lnTo>
                  <a:pt x="26670" y="21336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58996" y="3582923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10" h="31750">
                <a:moveTo>
                  <a:pt x="28193" y="17525"/>
                </a:moveTo>
                <a:lnTo>
                  <a:pt x="28955" y="9143"/>
                </a:lnTo>
                <a:lnTo>
                  <a:pt x="23621" y="1524"/>
                </a:lnTo>
                <a:lnTo>
                  <a:pt x="16763" y="762"/>
                </a:lnTo>
                <a:lnTo>
                  <a:pt x="9143" y="0"/>
                </a:lnTo>
                <a:lnTo>
                  <a:pt x="2286" y="5334"/>
                </a:lnTo>
                <a:lnTo>
                  <a:pt x="1524" y="12953"/>
                </a:lnTo>
                <a:lnTo>
                  <a:pt x="0" y="21336"/>
                </a:lnTo>
                <a:lnTo>
                  <a:pt x="5333" y="28955"/>
                </a:lnTo>
                <a:lnTo>
                  <a:pt x="12191" y="29717"/>
                </a:lnTo>
                <a:lnTo>
                  <a:pt x="19812" y="31241"/>
                </a:lnTo>
                <a:lnTo>
                  <a:pt x="26669" y="25146"/>
                </a:lnTo>
                <a:lnTo>
                  <a:pt x="28193" y="1752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47465" y="299161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5">
                <a:moveTo>
                  <a:pt x="22098" y="0"/>
                </a:moveTo>
                <a:lnTo>
                  <a:pt x="5334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27432" y="28956"/>
                </a:lnTo>
                <a:lnTo>
                  <a:pt x="32766" y="21336"/>
                </a:lnTo>
                <a:lnTo>
                  <a:pt x="31242" y="12954"/>
                </a:lnTo>
                <a:lnTo>
                  <a:pt x="29718" y="5334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47465" y="299161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5">
                <a:moveTo>
                  <a:pt x="31242" y="12954"/>
                </a:moveTo>
                <a:lnTo>
                  <a:pt x="29718" y="5334"/>
                </a:lnTo>
                <a:lnTo>
                  <a:pt x="22098" y="0"/>
                </a:lnTo>
                <a:lnTo>
                  <a:pt x="13716" y="1524"/>
                </a:lnTo>
                <a:lnTo>
                  <a:pt x="5334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2" y="28956"/>
                </a:lnTo>
                <a:lnTo>
                  <a:pt x="32766" y="21336"/>
                </a:lnTo>
                <a:lnTo>
                  <a:pt x="31242" y="1295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23538" y="3852671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7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3"/>
                </a:lnTo>
                <a:lnTo>
                  <a:pt x="762" y="16001"/>
                </a:lnTo>
                <a:lnTo>
                  <a:pt x="2286" y="22098"/>
                </a:lnTo>
                <a:lnTo>
                  <a:pt x="9144" y="26669"/>
                </a:lnTo>
                <a:lnTo>
                  <a:pt x="16001" y="25145"/>
                </a:lnTo>
                <a:lnTo>
                  <a:pt x="23622" y="23622"/>
                </a:lnTo>
                <a:lnTo>
                  <a:pt x="28956" y="17525"/>
                </a:lnTo>
                <a:lnTo>
                  <a:pt x="27432" y="1066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71138" y="3662171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7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3"/>
                </a:lnTo>
                <a:lnTo>
                  <a:pt x="762" y="16001"/>
                </a:lnTo>
                <a:lnTo>
                  <a:pt x="2286" y="22098"/>
                </a:lnTo>
                <a:lnTo>
                  <a:pt x="9144" y="26669"/>
                </a:lnTo>
                <a:lnTo>
                  <a:pt x="16001" y="25145"/>
                </a:lnTo>
                <a:lnTo>
                  <a:pt x="23622" y="23622"/>
                </a:lnTo>
                <a:lnTo>
                  <a:pt x="28956" y="17525"/>
                </a:lnTo>
                <a:lnTo>
                  <a:pt x="27432" y="1066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08376" y="3091433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19812" y="0"/>
                </a:moveTo>
                <a:lnTo>
                  <a:pt x="12192" y="762"/>
                </a:lnTo>
                <a:lnTo>
                  <a:pt x="5334" y="2286"/>
                </a:lnTo>
                <a:lnTo>
                  <a:pt x="0" y="9906"/>
                </a:lnTo>
                <a:lnTo>
                  <a:pt x="1524" y="17525"/>
                </a:lnTo>
                <a:lnTo>
                  <a:pt x="3048" y="25908"/>
                </a:lnTo>
                <a:lnTo>
                  <a:pt x="10668" y="31242"/>
                </a:lnTo>
                <a:lnTo>
                  <a:pt x="17525" y="29718"/>
                </a:lnTo>
                <a:lnTo>
                  <a:pt x="25146" y="28194"/>
                </a:lnTo>
                <a:lnTo>
                  <a:pt x="29718" y="21336"/>
                </a:lnTo>
                <a:lnTo>
                  <a:pt x="28193" y="12954"/>
                </a:lnTo>
                <a:lnTo>
                  <a:pt x="26669" y="5334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08376" y="3091433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28193" y="12954"/>
                </a:moveTo>
                <a:lnTo>
                  <a:pt x="26669" y="5334"/>
                </a:lnTo>
                <a:lnTo>
                  <a:pt x="19812" y="0"/>
                </a:lnTo>
                <a:lnTo>
                  <a:pt x="12192" y="762"/>
                </a:lnTo>
                <a:lnTo>
                  <a:pt x="5334" y="2286"/>
                </a:lnTo>
                <a:lnTo>
                  <a:pt x="0" y="9906"/>
                </a:lnTo>
                <a:lnTo>
                  <a:pt x="1524" y="17525"/>
                </a:lnTo>
                <a:lnTo>
                  <a:pt x="3048" y="25908"/>
                </a:lnTo>
                <a:lnTo>
                  <a:pt x="10668" y="31242"/>
                </a:lnTo>
                <a:lnTo>
                  <a:pt x="17525" y="29718"/>
                </a:lnTo>
                <a:lnTo>
                  <a:pt x="25146" y="28194"/>
                </a:lnTo>
                <a:lnTo>
                  <a:pt x="29718" y="21336"/>
                </a:lnTo>
                <a:lnTo>
                  <a:pt x="28193" y="1295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54908" y="2612898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19812" y="0"/>
                </a:moveTo>
                <a:lnTo>
                  <a:pt x="4571" y="3048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2"/>
                </a:lnTo>
                <a:lnTo>
                  <a:pt x="9143" y="28194"/>
                </a:lnTo>
                <a:lnTo>
                  <a:pt x="24383" y="25146"/>
                </a:lnTo>
                <a:lnTo>
                  <a:pt x="28955" y="18287"/>
                </a:lnTo>
                <a:lnTo>
                  <a:pt x="28193" y="11429"/>
                </a:lnTo>
                <a:lnTo>
                  <a:pt x="26669" y="4572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54908" y="2612898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193" y="11429"/>
                </a:moveTo>
                <a:lnTo>
                  <a:pt x="26669" y="4572"/>
                </a:lnTo>
                <a:lnTo>
                  <a:pt x="19812" y="0"/>
                </a:lnTo>
                <a:lnTo>
                  <a:pt x="12191" y="1524"/>
                </a:lnTo>
                <a:lnTo>
                  <a:pt x="4571" y="3048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2"/>
                </a:lnTo>
                <a:lnTo>
                  <a:pt x="9143" y="28194"/>
                </a:lnTo>
                <a:lnTo>
                  <a:pt x="16763" y="26670"/>
                </a:lnTo>
                <a:lnTo>
                  <a:pt x="24383" y="25146"/>
                </a:lnTo>
                <a:lnTo>
                  <a:pt x="28955" y="18287"/>
                </a:lnTo>
                <a:lnTo>
                  <a:pt x="28193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74947" y="3408426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4" y="3048"/>
                </a:lnTo>
                <a:lnTo>
                  <a:pt x="0" y="9905"/>
                </a:lnTo>
                <a:lnTo>
                  <a:pt x="1524" y="16764"/>
                </a:lnTo>
                <a:lnTo>
                  <a:pt x="2286" y="23622"/>
                </a:lnTo>
                <a:lnTo>
                  <a:pt x="9905" y="28194"/>
                </a:lnTo>
                <a:lnTo>
                  <a:pt x="18287" y="26670"/>
                </a:lnTo>
                <a:lnTo>
                  <a:pt x="26669" y="25146"/>
                </a:lnTo>
                <a:lnTo>
                  <a:pt x="32003" y="18288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850642" y="2765298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3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3716"/>
                </a:lnTo>
                <a:lnTo>
                  <a:pt x="29718" y="5333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50642" y="2765298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1" y="13716"/>
                </a:moveTo>
                <a:lnTo>
                  <a:pt x="29718" y="5333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66921" y="3749802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1241" y="12192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6"/>
                </a:lnTo>
                <a:lnTo>
                  <a:pt x="1524" y="17525"/>
                </a:lnTo>
                <a:lnTo>
                  <a:pt x="2286" y="25146"/>
                </a:lnTo>
                <a:lnTo>
                  <a:pt x="10667" y="30480"/>
                </a:lnTo>
                <a:lnTo>
                  <a:pt x="18287" y="28956"/>
                </a:lnTo>
                <a:lnTo>
                  <a:pt x="26669" y="27432"/>
                </a:lnTo>
                <a:lnTo>
                  <a:pt x="32003" y="19812"/>
                </a:lnTo>
                <a:lnTo>
                  <a:pt x="31241" y="1219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48911" y="3604259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4" y="3048"/>
                </a:lnTo>
                <a:lnTo>
                  <a:pt x="0" y="9905"/>
                </a:lnTo>
                <a:lnTo>
                  <a:pt x="762" y="16763"/>
                </a:lnTo>
                <a:lnTo>
                  <a:pt x="2286" y="23622"/>
                </a:lnTo>
                <a:lnTo>
                  <a:pt x="9905" y="28193"/>
                </a:lnTo>
                <a:lnTo>
                  <a:pt x="18287" y="26669"/>
                </a:lnTo>
                <a:lnTo>
                  <a:pt x="26670" y="25145"/>
                </a:lnTo>
                <a:lnTo>
                  <a:pt x="32003" y="18287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398009" y="1589786"/>
            <a:ext cx="1714500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baseline="-17361" sz="2400">
                <a:latin typeface="Tahoma"/>
                <a:cs typeface="Tahoma"/>
              </a:rPr>
              <a:t>y</a:t>
            </a:r>
            <a:r>
              <a:rPr dirty="0" sz="1050" spc="-10">
                <a:latin typeface="Tahoma"/>
                <a:cs typeface="Tahoma"/>
              </a:rPr>
              <a:t>est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x </a:t>
            </a:r>
            <a:r>
              <a:rPr dirty="0" sz="1050" spc="-20" i="1">
                <a:latin typeface="Tahoma"/>
                <a:cs typeface="Tahoma"/>
              </a:rPr>
              <a:t>-</a:t>
            </a:r>
            <a:r>
              <a:rPr dirty="0" sz="1050" spc="20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314700" y="2063495"/>
            <a:ext cx="723900" cy="2019300"/>
          </a:xfrm>
          <a:custGeom>
            <a:avLst/>
            <a:gdLst/>
            <a:ahLst/>
            <a:cxnLst/>
            <a:rect l="l" t="t" r="r" b="b"/>
            <a:pathLst>
              <a:path w="723900" h="2019300">
                <a:moveTo>
                  <a:pt x="0" y="2019300"/>
                </a:moveTo>
                <a:lnTo>
                  <a:pt x="7239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4846320" y="2911093"/>
            <a:ext cx="9988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How would you  </a:t>
            </a:r>
            <a:r>
              <a:rPr dirty="0" sz="1000">
                <a:latin typeface="Tahoma"/>
                <a:cs typeface="Tahoma"/>
              </a:rPr>
              <a:t>classify this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data?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45558" y="8654286"/>
            <a:ext cx="11252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54707" y="5525516"/>
            <a:ext cx="2069464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Classifiers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267200" y="5790438"/>
            <a:ext cx="800100" cy="327660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900" spc="-35" i="1">
                <a:latin typeface="Tahoma"/>
                <a:cs typeface="Tahoma"/>
              </a:rPr>
              <a:t>f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581400" y="5916929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3" y="22098"/>
                </a:lnTo>
                <a:lnTo>
                  <a:pt x="653796" y="22098"/>
                </a:lnTo>
                <a:lnTo>
                  <a:pt x="653796" y="16002"/>
                </a:lnTo>
                <a:lnTo>
                  <a:pt x="679704" y="16002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647700" y="22098"/>
                </a:lnTo>
                <a:lnTo>
                  <a:pt x="647700" y="16002"/>
                </a:lnTo>
                <a:close/>
              </a:path>
              <a:path w="685800" h="38100">
                <a:moveTo>
                  <a:pt x="679704" y="16002"/>
                </a:moveTo>
                <a:lnTo>
                  <a:pt x="653796" y="16002"/>
                </a:lnTo>
                <a:lnTo>
                  <a:pt x="653796" y="22098"/>
                </a:lnTo>
                <a:lnTo>
                  <a:pt x="679703" y="22098"/>
                </a:lnTo>
                <a:lnTo>
                  <a:pt x="685800" y="19050"/>
                </a:lnTo>
                <a:lnTo>
                  <a:pt x="679704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3451097" y="5782881"/>
            <a:ext cx="120014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-35" b="1" i="1">
                <a:latin typeface="Tahoma"/>
                <a:cs typeface="Tahoma"/>
              </a:rPr>
              <a:t>x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591050" y="5593079"/>
            <a:ext cx="38100" cy="190500"/>
          </a:xfrm>
          <a:custGeom>
            <a:avLst/>
            <a:gdLst/>
            <a:ahLst/>
            <a:cxnLst/>
            <a:rect l="l" t="t" r="r" b="b"/>
            <a:pathLst>
              <a:path w="38100" h="190500">
                <a:moveTo>
                  <a:pt x="16001" y="152400"/>
                </a:moveTo>
                <a:lnTo>
                  <a:pt x="0" y="152400"/>
                </a:lnTo>
                <a:lnTo>
                  <a:pt x="19050" y="190500"/>
                </a:lnTo>
                <a:lnTo>
                  <a:pt x="35051" y="158496"/>
                </a:lnTo>
                <a:lnTo>
                  <a:pt x="16001" y="158496"/>
                </a:lnTo>
                <a:lnTo>
                  <a:pt x="16001" y="152400"/>
                </a:lnTo>
                <a:close/>
              </a:path>
              <a:path w="38100" h="190500">
                <a:moveTo>
                  <a:pt x="22097" y="0"/>
                </a:moveTo>
                <a:lnTo>
                  <a:pt x="16001" y="0"/>
                </a:lnTo>
                <a:lnTo>
                  <a:pt x="16001" y="158496"/>
                </a:lnTo>
                <a:lnTo>
                  <a:pt x="22097" y="158496"/>
                </a:lnTo>
                <a:lnTo>
                  <a:pt x="22097" y="0"/>
                </a:lnTo>
                <a:close/>
              </a:path>
              <a:path w="38100" h="190500">
                <a:moveTo>
                  <a:pt x="38100" y="152400"/>
                </a:moveTo>
                <a:lnTo>
                  <a:pt x="22097" y="152400"/>
                </a:lnTo>
                <a:lnTo>
                  <a:pt x="22097" y="158496"/>
                </a:lnTo>
                <a:lnTo>
                  <a:pt x="35051" y="158496"/>
                </a:lnTo>
                <a:lnTo>
                  <a:pt x="38100" y="1524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4541520" y="5409692"/>
            <a:ext cx="1416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CC00"/>
                </a:solidFill>
                <a:latin typeface="Symbol"/>
                <a:cs typeface="Symbol"/>
              </a:rPr>
              <a:t>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067300" y="5916929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3" y="22098"/>
                </a:lnTo>
                <a:lnTo>
                  <a:pt x="653796" y="22098"/>
                </a:lnTo>
                <a:lnTo>
                  <a:pt x="653796" y="16002"/>
                </a:lnTo>
                <a:lnTo>
                  <a:pt x="679704" y="16002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647700" y="22098"/>
                </a:lnTo>
                <a:lnTo>
                  <a:pt x="647700" y="16002"/>
                </a:lnTo>
                <a:close/>
              </a:path>
              <a:path w="685800" h="38100">
                <a:moveTo>
                  <a:pt x="679704" y="16002"/>
                </a:moveTo>
                <a:lnTo>
                  <a:pt x="653796" y="16002"/>
                </a:lnTo>
                <a:lnTo>
                  <a:pt x="653796" y="22098"/>
                </a:lnTo>
                <a:lnTo>
                  <a:pt x="679703" y="22098"/>
                </a:lnTo>
                <a:lnTo>
                  <a:pt x="685800" y="19050"/>
                </a:lnTo>
                <a:lnTo>
                  <a:pt x="679704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2173223" y="6288582"/>
            <a:ext cx="657225" cy="48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2222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055876" y="64297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lnTo>
                  <a:pt x="29718" y="5334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055876" y="64297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4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056638" y="6659118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40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895600" y="6507480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819400" y="818388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459479" y="7918704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14478" y="0"/>
                </a:moveTo>
                <a:lnTo>
                  <a:pt x="6096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8288"/>
                </a:lnTo>
                <a:lnTo>
                  <a:pt x="6096" y="23622"/>
                </a:lnTo>
                <a:lnTo>
                  <a:pt x="14478" y="23622"/>
                </a:lnTo>
                <a:lnTo>
                  <a:pt x="22860" y="23622"/>
                </a:lnTo>
                <a:lnTo>
                  <a:pt x="29718" y="18288"/>
                </a:lnTo>
                <a:lnTo>
                  <a:pt x="29718" y="12192"/>
                </a:lnTo>
                <a:lnTo>
                  <a:pt x="29718" y="5334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843022" y="7354061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5">
                <a:moveTo>
                  <a:pt x="23621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050"/>
                </a:lnTo>
                <a:lnTo>
                  <a:pt x="6857" y="24384"/>
                </a:lnTo>
                <a:lnTo>
                  <a:pt x="23621" y="24384"/>
                </a:lnTo>
                <a:lnTo>
                  <a:pt x="30479" y="19050"/>
                </a:lnTo>
                <a:lnTo>
                  <a:pt x="30479" y="5334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843022" y="7354061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5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9050"/>
                </a:lnTo>
                <a:lnTo>
                  <a:pt x="6857" y="24384"/>
                </a:lnTo>
                <a:lnTo>
                  <a:pt x="15239" y="24384"/>
                </a:lnTo>
                <a:lnTo>
                  <a:pt x="23621" y="24384"/>
                </a:lnTo>
                <a:lnTo>
                  <a:pt x="30479" y="19050"/>
                </a:lnTo>
                <a:lnTo>
                  <a:pt x="30479" y="12192"/>
                </a:lnTo>
                <a:lnTo>
                  <a:pt x="30479" y="5334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770376" y="6809993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23622" y="0"/>
                </a:moveTo>
                <a:lnTo>
                  <a:pt x="6858" y="0"/>
                </a:lnTo>
                <a:lnTo>
                  <a:pt x="0" y="5333"/>
                </a:lnTo>
                <a:lnTo>
                  <a:pt x="0" y="18287"/>
                </a:lnTo>
                <a:lnTo>
                  <a:pt x="6858" y="23621"/>
                </a:lnTo>
                <a:lnTo>
                  <a:pt x="23622" y="23621"/>
                </a:lnTo>
                <a:lnTo>
                  <a:pt x="29718" y="18287"/>
                </a:lnTo>
                <a:lnTo>
                  <a:pt x="29718" y="5333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770376" y="6809993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15239" y="0"/>
                </a:moveTo>
                <a:lnTo>
                  <a:pt x="6858" y="0"/>
                </a:lnTo>
                <a:lnTo>
                  <a:pt x="0" y="5333"/>
                </a:lnTo>
                <a:lnTo>
                  <a:pt x="0" y="11429"/>
                </a:lnTo>
                <a:lnTo>
                  <a:pt x="0" y="18287"/>
                </a:lnTo>
                <a:lnTo>
                  <a:pt x="6858" y="23621"/>
                </a:lnTo>
                <a:lnTo>
                  <a:pt x="15239" y="23621"/>
                </a:lnTo>
                <a:lnTo>
                  <a:pt x="23622" y="23621"/>
                </a:lnTo>
                <a:lnTo>
                  <a:pt x="29718" y="18287"/>
                </a:lnTo>
                <a:lnTo>
                  <a:pt x="29718" y="11429"/>
                </a:lnTo>
                <a:lnTo>
                  <a:pt x="29718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802379" y="7219950"/>
            <a:ext cx="29845" cy="24765"/>
          </a:xfrm>
          <a:custGeom>
            <a:avLst/>
            <a:gdLst/>
            <a:ahLst/>
            <a:cxnLst/>
            <a:rect l="l" t="t" r="r" b="b"/>
            <a:pathLst>
              <a:path w="29845" h="24765">
                <a:moveTo>
                  <a:pt x="14478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9050"/>
                </a:lnTo>
                <a:lnTo>
                  <a:pt x="6096" y="24383"/>
                </a:lnTo>
                <a:lnTo>
                  <a:pt x="14478" y="24383"/>
                </a:lnTo>
                <a:lnTo>
                  <a:pt x="22860" y="24383"/>
                </a:lnTo>
                <a:lnTo>
                  <a:pt x="29718" y="19050"/>
                </a:lnTo>
                <a:lnTo>
                  <a:pt x="29718" y="12192"/>
                </a:lnTo>
                <a:lnTo>
                  <a:pt x="29718" y="5333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304794" y="673455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23621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812"/>
                </a:lnTo>
                <a:lnTo>
                  <a:pt x="6857" y="25146"/>
                </a:lnTo>
                <a:lnTo>
                  <a:pt x="23621" y="25146"/>
                </a:lnTo>
                <a:lnTo>
                  <a:pt x="30479" y="19812"/>
                </a:lnTo>
                <a:lnTo>
                  <a:pt x="30479" y="5334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304794" y="673455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7" y="25146"/>
                </a:lnTo>
                <a:lnTo>
                  <a:pt x="15239" y="25146"/>
                </a:lnTo>
                <a:lnTo>
                  <a:pt x="23621" y="25146"/>
                </a:lnTo>
                <a:lnTo>
                  <a:pt x="30479" y="19812"/>
                </a:lnTo>
                <a:lnTo>
                  <a:pt x="30479" y="12954"/>
                </a:lnTo>
                <a:lnTo>
                  <a:pt x="30479" y="5334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543300" y="7269480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29">
                <a:moveTo>
                  <a:pt x="20574" y="0"/>
                </a:moveTo>
                <a:lnTo>
                  <a:pt x="6096" y="0"/>
                </a:lnTo>
                <a:lnTo>
                  <a:pt x="0" y="5334"/>
                </a:lnTo>
                <a:lnTo>
                  <a:pt x="0" y="18288"/>
                </a:lnTo>
                <a:lnTo>
                  <a:pt x="6096" y="23622"/>
                </a:lnTo>
                <a:lnTo>
                  <a:pt x="20574" y="23622"/>
                </a:lnTo>
                <a:lnTo>
                  <a:pt x="26670" y="18288"/>
                </a:lnTo>
                <a:lnTo>
                  <a:pt x="26670" y="5334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43300" y="7269480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29">
                <a:moveTo>
                  <a:pt x="13715" y="0"/>
                </a:moveTo>
                <a:lnTo>
                  <a:pt x="6096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8288"/>
                </a:lnTo>
                <a:lnTo>
                  <a:pt x="6096" y="23622"/>
                </a:lnTo>
                <a:lnTo>
                  <a:pt x="13715" y="23622"/>
                </a:lnTo>
                <a:lnTo>
                  <a:pt x="20574" y="23622"/>
                </a:lnTo>
                <a:lnTo>
                  <a:pt x="26670" y="18288"/>
                </a:lnTo>
                <a:lnTo>
                  <a:pt x="26670" y="12192"/>
                </a:lnTo>
                <a:lnTo>
                  <a:pt x="26670" y="5334"/>
                </a:lnTo>
                <a:lnTo>
                  <a:pt x="20574" y="0"/>
                </a:lnTo>
                <a:lnTo>
                  <a:pt x="1371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124200" y="6964680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5">
                <a:moveTo>
                  <a:pt x="23622" y="0"/>
                </a:moveTo>
                <a:lnTo>
                  <a:pt x="6857" y="0"/>
                </a:lnTo>
                <a:lnTo>
                  <a:pt x="0" y="6858"/>
                </a:lnTo>
                <a:lnTo>
                  <a:pt x="0" y="22860"/>
                </a:lnTo>
                <a:lnTo>
                  <a:pt x="6857" y="29718"/>
                </a:lnTo>
                <a:lnTo>
                  <a:pt x="23622" y="29718"/>
                </a:lnTo>
                <a:lnTo>
                  <a:pt x="30480" y="22860"/>
                </a:lnTo>
                <a:lnTo>
                  <a:pt x="30480" y="6858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124200" y="6964680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5">
                <a:moveTo>
                  <a:pt x="15239" y="0"/>
                </a:moveTo>
                <a:lnTo>
                  <a:pt x="6857" y="0"/>
                </a:lnTo>
                <a:lnTo>
                  <a:pt x="0" y="6858"/>
                </a:lnTo>
                <a:lnTo>
                  <a:pt x="0" y="14478"/>
                </a:lnTo>
                <a:lnTo>
                  <a:pt x="0" y="22860"/>
                </a:lnTo>
                <a:lnTo>
                  <a:pt x="6857" y="29718"/>
                </a:lnTo>
                <a:lnTo>
                  <a:pt x="15239" y="29718"/>
                </a:lnTo>
                <a:lnTo>
                  <a:pt x="23622" y="29718"/>
                </a:lnTo>
                <a:lnTo>
                  <a:pt x="30480" y="22860"/>
                </a:lnTo>
                <a:lnTo>
                  <a:pt x="30480" y="14478"/>
                </a:lnTo>
                <a:lnTo>
                  <a:pt x="30480" y="6858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152900" y="7459980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8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8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79" y="19812"/>
                </a:lnTo>
                <a:lnTo>
                  <a:pt x="30479" y="12954"/>
                </a:lnTo>
                <a:lnTo>
                  <a:pt x="30479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542538" y="7622285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5" h="27940">
                <a:moveTo>
                  <a:pt x="11429" y="2285"/>
                </a:moveTo>
                <a:lnTo>
                  <a:pt x="3810" y="5333"/>
                </a:lnTo>
                <a:lnTo>
                  <a:pt x="0" y="12191"/>
                </a:lnTo>
                <a:lnTo>
                  <a:pt x="2286" y="18287"/>
                </a:lnTo>
                <a:lnTo>
                  <a:pt x="4572" y="24383"/>
                </a:lnTo>
                <a:lnTo>
                  <a:pt x="11429" y="27431"/>
                </a:lnTo>
                <a:lnTo>
                  <a:pt x="19050" y="25145"/>
                </a:lnTo>
                <a:lnTo>
                  <a:pt x="25908" y="22859"/>
                </a:lnTo>
                <a:lnTo>
                  <a:pt x="29717" y="16001"/>
                </a:lnTo>
                <a:lnTo>
                  <a:pt x="27432" y="9905"/>
                </a:lnTo>
                <a:lnTo>
                  <a:pt x="25908" y="3047"/>
                </a:lnTo>
                <a:lnTo>
                  <a:pt x="18287" y="0"/>
                </a:lnTo>
                <a:lnTo>
                  <a:pt x="11429" y="22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600955" y="7014971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5907"/>
                </a:lnTo>
                <a:lnTo>
                  <a:pt x="12192" y="29717"/>
                </a:lnTo>
                <a:lnTo>
                  <a:pt x="20574" y="26669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047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246626" y="767334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09">
                <a:moveTo>
                  <a:pt x="12191" y="2285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907"/>
                </a:lnTo>
                <a:lnTo>
                  <a:pt x="12953" y="28955"/>
                </a:lnTo>
                <a:lnTo>
                  <a:pt x="20574" y="26669"/>
                </a:lnTo>
                <a:lnTo>
                  <a:pt x="28194" y="23621"/>
                </a:lnTo>
                <a:lnTo>
                  <a:pt x="32765" y="16001"/>
                </a:lnTo>
                <a:lnTo>
                  <a:pt x="31241" y="9905"/>
                </a:lnTo>
                <a:lnTo>
                  <a:pt x="28956" y="3047"/>
                </a:lnTo>
                <a:lnTo>
                  <a:pt x="20574" y="0"/>
                </a:lnTo>
                <a:lnTo>
                  <a:pt x="12191" y="22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160776" y="67337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20574" y="0"/>
                </a:moveTo>
                <a:lnTo>
                  <a:pt x="12192" y="3047"/>
                </a:lnTo>
                <a:lnTo>
                  <a:pt x="4572" y="5333"/>
                </a:lnTo>
                <a:lnTo>
                  <a:pt x="0" y="12953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160776" y="67337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954779" y="7192518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192" y="29717"/>
                </a:lnTo>
                <a:lnTo>
                  <a:pt x="20574" y="27431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809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32376" y="7648193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2953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145"/>
                </a:lnTo>
                <a:lnTo>
                  <a:pt x="12191" y="28193"/>
                </a:lnTo>
                <a:lnTo>
                  <a:pt x="20574" y="25145"/>
                </a:lnTo>
                <a:lnTo>
                  <a:pt x="28194" y="22859"/>
                </a:lnTo>
                <a:lnTo>
                  <a:pt x="32765" y="15239"/>
                </a:lnTo>
                <a:lnTo>
                  <a:pt x="31241" y="9143"/>
                </a:lnTo>
                <a:lnTo>
                  <a:pt x="28956" y="3047"/>
                </a:lnTo>
                <a:lnTo>
                  <a:pt x="20574" y="0"/>
                </a:lnTo>
                <a:lnTo>
                  <a:pt x="12953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156204" y="7220711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20573" y="0"/>
                </a:moveTo>
                <a:lnTo>
                  <a:pt x="12953" y="2286"/>
                </a:lnTo>
                <a:lnTo>
                  <a:pt x="4571" y="5334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2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156204" y="7220711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12953" y="2286"/>
                </a:moveTo>
                <a:lnTo>
                  <a:pt x="4571" y="5334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2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lnTo>
                  <a:pt x="12953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531108" y="693191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9143" y="0"/>
                </a:moveTo>
                <a:lnTo>
                  <a:pt x="2286" y="4572"/>
                </a:lnTo>
                <a:lnTo>
                  <a:pt x="1524" y="10668"/>
                </a:lnTo>
                <a:lnTo>
                  <a:pt x="0" y="17526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8"/>
                </a:lnTo>
                <a:lnTo>
                  <a:pt x="28955" y="8382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31108" y="693191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28193" y="14478"/>
                </a:moveTo>
                <a:lnTo>
                  <a:pt x="28955" y="8382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6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665982" y="8023859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31241" y="17526"/>
                </a:moveTo>
                <a:lnTo>
                  <a:pt x="32003" y="9906"/>
                </a:lnTo>
                <a:lnTo>
                  <a:pt x="26669" y="2286"/>
                </a:lnTo>
                <a:lnTo>
                  <a:pt x="18287" y="1524"/>
                </a:lnTo>
                <a:lnTo>
                  <a:pt x="9905" y="0"/>
                </a:lnTo>
                <a:lnTo>
                  <a:pt x="2285" y="5334"/>
                </a:lnTo>
                <a:lnTo>
                  <a:pt x="1523" y="12954"/>
                </a:lnTo>
                <a:lnTo>
                  <a:pt x="0" y="20574"/>
                </a:lnTo>
                <a:lnTo>
                  <a:pt x="6095" y="27432"/>
                </a:lnTo>
                <a:lnTo>
                  <a:pt x="14477" y="28956"/>
                </a:lnTo>
                <a:lnTo>
                  <a:pt x="22097" y="29718"/>
                </a:lnTo>
                <a:lnTo>
                  <a:pt x="29717" y="25146"/>
                </a:lnTo>
                <a:lnTo>
                  <a:pt x="31241" y="175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153917" y="74538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9143" y="0"/>
                </a:move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153917" y="74538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30480" y="15240"/>
                </a:move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769614" y="66004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8382" y="0"/>
                </a:moveTo>
                <a:lnTo>
                  <a:pt x="1524" y="3809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lnTo>
                  <a:pt x="28194" y="8381"/>
                </a:lnTo>
                <a:lnTo>
                  <a:pt x="23622" y="1523"/>
                </a:lnTo>
                <a:lnTo>
                  <a:pt x="838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769614" y="66004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7"/>
                </a:moveTo>
                <a:lnTo>
                  <a:pt x="28194" y="8381"/>
                </a:lnTo>
                <a:lnTo>
                  <a:pt x="23622" y="1523"/>
                </a:lnTo>
                <a:lnTo>
                  <a:pt x="16001" y="761"/>
                </a:lnTo>
                <a:lnTo>
                  <a:pt x="8382" y="0"/>
                </a:lnTo>
                <a:lnTo>
                  <a:pt x="1524" y="3809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251197" y="747369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241" y="18287"/>
                </a:moveTo>
                <a:lnTo>
                  <a:pt x="32003" y="9905"/>
                </a:lnTo>
                <a:lnTo>
                  <a:pt x="26669" y="3047"/>
                </a:lnTo>
                <a:lnTo>
                  <a:pt x="18287" y="1523"/>
                </a:lnTo>
                <a:lnTo>
                  <a:pt x="9905" y="0"/>
                </a:lnTo>
                <a:lnTo>
                  <a:pt x="2286" y="6095"/>
                </a:lnTo>
                <a:lnTo>
                  <a:pt x="762" y="13715"/>
                </a:lnTo>
                <a:lnTo>
                  <a:pt x="0" y="22097"/>
                </a:lnTo>
                <a:lnTo>
                  <a:pt x="5334" y="29717"/>
                </a:lnTo>
                <a:lnTo>
                  <a:pt x="13715" y="30479"/>
                </a:lnTo>
                <a:lnTo>
                  <a:pt x="22098" y="32003"/>
                </a:lnTo>
                <a:lnTo>
                  <a:pt x="29717" y="25907"/>
                </a:lnTo>
                <a:lnTo>
                  <a:pt x="31241" y="1828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83329" y="7443216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4">
                <a:moveTo>
                  <a:pt x="27432" y="14477"/>
                </a:moveTo>
                <a:lnTo>
                  <a:pt x="28194" y="8381"/>
                </a:lnTo>
                <a:lnTo>
                  <a:pt x="22860" y="2285"/>
                </a:lnTo>
                <a:lnTo>
                  <a:pt x="16002" y="761"/>
                </a:lnTo>
                <a:lnTo>
                  <a:pt x="8382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4572" y="23621"/>
                </a:lnTo>
                <a:lnTo>
                  <a:pt x="12192" y="24383"/>
                </a:lnTo>
                <a:lnTo>
                  <a:pt x="19812" y="25907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407408" y="7085838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28193" y="15239"/>
                </a:moveTo>
                <a:lnTo>
                  <a:pt x="28955" y="8381"/>
                </a:lnTo>
                <a:lnTo>
                  <a:pt x="23621" y="2285"/>
                </a:lnTo>
                <a:lnTo>
                  <a:pt x="16001" y="1523"/>
                </a:lnTo>
                <a:lnTo>
                  <a:pt x="9143" y="0"/>
                </a:lnTo>
                <a:lnTo>
                  <a:pt x="2286" y="4571"/>
                </a:lnTo>
                <a:lnTo>
                  <a:pt x="1524" y="10667"/>
                </a:lnTo>
                <a:lnTo>
                  <a:pt x="0" y="17525"/>
                </a:lnTo>
                <a:lnTo>
                  <a:pt x="5333" y="23621"/>
                </a:lnTo>
                <a:lnTo>
                  <a:pt x="12953" y="24383"/>
                </a:lnTo>
                <a:lnTo>
                  <a:pt x="20574" y="25907"/>
                </a:lnTo>
                <a:lnTo>
                  <a:pt x="26669" y="21335"/>
                </a:lnTo>
                <a:lnTo>
                  <a:pt x="28193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140201" y="65775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9143" y="0"/>
                </a:moveTo>
                <a:lnTo>
                  <a:pt x="1524" y="4571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1"/>
                </a:lnTo>
                <a:lnTo>
                  <a:pt x="13716" y="25145"/>
                </a:lnTo>
                <a:lnTo>
                  <a:pt x="22098" y="25907"/>
                </a:lnTo>
                <a:lnTo>
                  <a:pt x="29718" y="22097"/>
                </a:lnTo>
                <a:lnTo>
                  <a:pt x="30480" y="15239"/>
                </a:lnTo>
                <a:lnTo>
                  <a:pt x="31242" y="9143"/>
                </a:lnTo>
                <a:lnTo>
                  <a:pt x="25908" y="2285"/>
                </a:lnTo>
                <a:lnTo>
                  <a:pt x="17525" y="1523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140201" y="65775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30480" y="15239"/>
                </a:moveTo>
                <a:lnTo>
                  <a:pt x="31242" y="9143"/>
                </a:lnTo>
                <a:lnTo>
                  <a:pt x="25908" y="2285"/>
                </a:lnTo>
                <a:lnTo>
                  <a:pt x="17525" y="1523"/>
                </a:lnTo>
                <a:lnTo>
                  <a:pt x="9143" y="0"/>
                </a:lnTo>
                <a:lnTo>
                  <a:pt x="1524" y="4571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1"/>
                </a:lnTo>
                <a:lnTo>
                  <a:pt x="13716" y="25145"/>
                </a:lnTo>
                <a:lnTo>
                  <a:pt x="22098" y="25907"/>
                </a:lnTo>
                <a:lnTo>
                  <a:pt x="29718" y="22097"/>
                </a:lnTo>
                <a:lnTo>
                  <a:pt x="30480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228338" y="7040118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7"/>
                </a:moveTo>
                <a:lnTo>
                  <a:pt x="28194" y="8381"/>
                </a:lnTo>
                <a:lnTo>
                  <a:pt x="23622" y="2285"/>
                </a:lnTo>
                <a:lnTo>
                  <a:pt x="16001" y="761"/>
                </a:lnTo>
                <a:lnTo>
                  <a:pt x="8382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158996" y="7760207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10" h="31750">
                <a:moveTo>
                  <a:pt x="28193" y="17526"/>
                </a:moveTo>
                <a:lnTo>
                  <a:pt x="28955" y="9144"/>
                </a:lnTo>
                <a:lnTo>
                  <a:pt x="23621" y="1524"/>
                </a:lnTo>
                <a:lnTo>
                  <a:pt x="16763" y="762"/>
                </a:lnTo>
                <a:lnTo>
                  <a:pt x="9143" y="0"/>
                </a:lnTo>
                <a:lnTo>
                  <a:pt x="2286" y="5334"/>
                </a:lnTo>
                <a:lnTo>
                  <a:pt x="1524" y="12954"/>
                </a:lnTo>
                <a:lnTo>
                  <a:pt x="0" y="21336"/>
                </a:lnTo>
                <a:lnTo>
                  <a:pt x="5333" y="28956"/>
                </a:lnTo>
                <a:lnTo>
                  <a:pt x="12191" y="29718"/>
                </a:lnTo>
                <a:lnTo>
                  <a:pt x="19812" y="31242"/>
                </a:lnTo>
                <a:lnTo>
                  <a:pt x="26669" y="25146"/>
                </a:lnTo>
                <a:lnTo>
                  <a:pt x="28193" y="175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347465" y="716889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4">
                <a:moveTo>
                  <a:pt x="22098" y="0"/>
                </a:moveTo>
                <a:lnTo>
                  <a:pt x="5334" y="3047"/>
                </a:lnTo>
                <a:lnTo>
                  <a:pt x="0" y="10667"/>
                </a:lnTo>
                <a:lnTo>
                  <a:pt x="1524" y="19049"/>
                </a:lnTo>
                <a:lnTo>
                  <a:pt x="3048" y="26669"/>
                </a:lnTo>
                <a:lnTo>
                  <a:pt x="10668" y="32003"/>
                </a:lnTo>
                <a:lnTo>
                  <a:pt x="27432" y="28955"/>
                </a:lnTo>
                <a:lnTo>
                  <a:pt x="32766" y="21335"/>
                </a:lnTo>
                <a:lnTo>
                  <a:pt x="31242" y="12953"/>
                </a:lnTo>
                <a:lnTo>
                  <a:pt x="29718" y="5333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347465" y="716889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4">
                <a:moveTo>
                  <a:pt x="31242" y="12953"/>
                </a:moveTo>
                <a:lnTo>
                  <a:pt x="29718" y="5333"/>
                </a:lnTo>
                <a:lnTo>
                  <a:pt x="22098" y="0"/>
                </a:lnTo>
                <a:lnTo>
                  <a:pt x="13716" y="1523"/>
                </a:lnTo>
                <a:lnTo>
                  <a:pt x="5334" y="3047"/>
                </a:lnTo>
                <a:lnTo>
                  <a:pt x="0" y="10667"/>
                </a:lnTo>
                <a:lnTo>
                  <a:pt x="1524" y="19049"/>
                </a:lnTo>
                <a:lnTo>
                  <a:pt x="3048" y="26669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2" y="28955"/>
                </a:lnTo>
                <a:lnTo>
                  <a:pt x="32766" y="21335"/>
                </a:lnTo>
                <a:lnTo>
                  <a:pt x="31242" y="1295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923538" y="80299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8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4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2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771138" y="78394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8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4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2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008376" y="7268718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19812" y="0"/>
                </a:moveTo>
                <a:lnTo>
                  <a:pt x="12192" y="761"/>
                </a:lnTo>
                <a:lnTo>
                  <a:pt x="5334" y="2285"/>
                </a:lnTo>
                <a:lnTo>
                  <a:pt x="0" y="9905"/>
                </a:lnTo>
                <a:lnTo>
                  <a:pt x="1524" y="17525"/>
                </a:lnTo>
                <a:lnTo>
                  <a:pt x="3048" y="25907"/>
                </a:lnTo>
                <a:lnTo>
                  <a:pt x="10668" y="31241"/>
                </a:lnTo>
                <a:lnTo>
                  <a:pt x="17525" y="29717"/>
                </a:lnTo>
                <a:lnTo>
                  <a:pt x="25146" y="28193"/>
                </a:lnTo>
                <a:lnTo>
                  <a:pt x="29718" y="21335"/>
                </a:lnTo>
                <a:lnTo>
                  <a:pt x="28193" y="12953"/>
                </a:lnTo>
                <a:lnTo>
                  <a:pt x="26669" y="5333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008376" y="7268718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28193" y="12953"/>
                </a:moveTo>
                <a:lnTo>
                  <a:pt x="26669" y="5333"/>
                </a:lnTo>
                <a:lnTo>
                  <a:pt x="19812" y="0"/>
                </a:lnTo>
                <a:lnTo>
                  <a:pt x="12192" y="761"/>
                </a:lnTo>
                <a:lnTo>
                  <a:pt x="5334" y="2285"/>
                </a:lnTo>
                <a:lnTo>
                  <a:pt x="0" y="9905"/>
                </a:lnTo>
                <a:lnTo>
                  <a:pt x="1524" y="17525"/>
                </a:lnTo>
                <a:lnTo>
                  <a:pt x="3048" y="25907"/>
                </a:lnTo>
                <a:lnTo>
                  <a:pt x="10668" y="31241"/>
                </a:lnTo>
                <a:lnTo>
                  <a:pt x="17525" y="29717"/>
                </a:lnTo>
                <a:lnTo>
                  <a:pt x="25146" y="28193"/>
                </a:lnTo>
                <a:lnTo>
                  <a:pt x="29718" y="21335"/>
                </a:lnTo>
                <a:lnTo>
                  <a:pt x="28193" y="1295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454908" y="679018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19812" y="0"/>
                </a:moveTo>
                <a:lnTo>
                  <a:pt x="4571" y="3047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1"/>
                </a:lnTo>
                <a:lnTo>
                  <a:pt x="9143" y="28193"/>
                </a:lnTo>
                <a:lnTo>
                  <a:pt x="24383" y="25145"/>
                </a:lnTo>
                <a:lnTo>
                  <a:pt x="28955" y="18287"/>
                </a:lnTo>
                <a:lnTo>
                  <a:pt x="28193" y="11429"/>
                </a:lnTo>
                <a:lnTo>
                  <a:pt x="26669" y="4571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454908" y="679018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193" y="11429"/>
                </a:moveTo>
                <a:lnTo>
                  <a:pt x="26669" y="4571"/>
                </a:lnTo>
                <a:lnTo>
                  <a:pt x="19812" y="0"/>
                </a:lnTo>
                <a:lnTo>
                  <a:pt x="12191" y="1523"/>
                </a:lnTo>
                <a:lnTo>
                  <a:pt x="4571" y="3047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1"/>
                </a:lnTo>
                <a:lnTo>
                  <a:pt x="9143" y="28193"/>
                </a:lnTo>
                <a:lnTo>
                  <a:pt x="16763" y="26669"/>
                </a:lnTo>
                <a:lnTo>
                  <a:pt x="24383" y="25145"/>
                </a:lnTo>
                <a:lnTo>
                  <a:pt x="28955" y="18287"/>
                </a:lnTo>
                <a:lnTo>
                  <a:pt x="28193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74947" y="7585709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30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4" y="3048"/>
                </a:lnTo>
                <a:lnTo>
                  <a:pt x="0" y="9906"/>
                </a:lnTo>
                <a:lnTo>
                  <a:pt x="1524" y="16764"/>
                </a:lnTo>
                <a:lnTo>
                  <a:pt x="2286" y="23622"/>
                </a:lnTo>
                <a:lnTo>
                  <a:pt x="9905" y="28194"/>
                </a:lnTo>
                <a:lnTo>
                  <a:pt x="18287" y="26670"/>
                </a:lnTo>
                <a:lnTo>
                  <a:pt x="26669" y="25146"/>
                </a:lnTo>
                <a:lnTo>
                  <a:pt x="32003" y="18288"/>
                </a:lnTo>
                <a:lnTo>
                  <a:pt x="30479" y="1143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850642" y="694258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4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3716"/>
                </a:lnTo>
                <a:lnTo>
                  <a:pt x="29718" y="5334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850642" y="694258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31241" y="13716"/>
                </a:moveTo>
                <a:lnTo>
                  <a:pt x="29718" y="5334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66921" y="792708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1241" y="12191"/>
                </a:moveTo>
                <a:lnTo>
                  <a:pt x="29717" y="4571"/>
                </a:lnTo>
                <a:lnTo>
                  <a:pt x="22098" y="0"/>
                </a:lnTo>
                <a:lnTo>
                  <a:pt x="13715" y="1523"/>
                </a:lnTo>
                <a:lnTo>
                  <a:pt x="5333" y="3047"/>
                </a:lnTo>
                <a:lnTo>
                  <a:pt x="0" y="9905"/>
                </a:lnTo>
                <a:lnTo>
                  <a:pt x="1524" y="17525"/>
                </a:lnTo>
                <a:lnTo>
                  <a:pt x="2286" y="25145"/>
                </a:lnTo>
                <a:lnTo>
                  <a:pt x="10667" y="30479"/>
                </a:lnTo>
                <a:lnTo>
                  <a:pt x="18287" y="28955"/>
                </a:lnTo>
                <a:lnTo>
                  <a:pt x="26669" y="27431"/>
                </a:lnTo>
                <a:lnTo>
                  <a:pt x="32003" y="19811"/>
                </a:lnTo>
                <a:lnTo>
                  <a:pt x="31241" y="12191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248911" y="7781543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7" y="4571"/>
                </a:lnTo>
                <a:lnTo>
                  <a:pt x="22098" y="0"/>
                </a:lnTo>
                <a:lnTo>
                  <a:pt x="13715" y="1523"/>
                </a:lnTo>
                <a:lnTo>
                  <a:pt x="5334" y="3047"/>
                </a:lnTo>
                <a:lnTo>
                  <a:pt x="0" y="9905"/>
                </a:lnTo>
                <a:lnTo>
                  <a:pt x="762" y="16763"/>
                </a:lnTo>
                <a:lnTo>
                  <a:pt x="2286" y="23621"/>
                </a:lnTo>
                <a:lnTo>
                  <a:pt x="9905" y="28193"/>
                </a:lnTo>
                <a:lnTo>
                  <a:pt x="18287" y="26669"/>
                </a:lnTo>
                <a:lnTo>
                  <a:pt x="26670" y="25145"/>
                </a:lnTo>
                <a:lnTo>
                  <a:pt x="32003" y="18287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4398009" y="5767070"/>
            <a:ext cx="1714500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baseline="-17361" sz="2400">
                <a:latin typeface="Tahoma"/>
                <a:cs typeface="Tahoma"/>
              </a:rPr>
              <a:t>y</a:t>
            </a:r>
            <a:r>
              <a:rPr dirty="0" sz="1050" spc="-10">
                <a:latin typeface="Tahoma"/>
                <a:cs typeface="Tahoma"/>
              </a:rPr>
              <a:t>est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x </a:t>
            </a:r>
            <a:r>
              <a:rPr dirty="0" sz="1050" spc="-20" i="1">
                <a:latin typeface="Tahoma"/>
                <a:cs typeface="Tahoma"/>
              </a:rPr>
              <a:t>-</a:t>
            </a:r>
            <a:r>
              <a:rPr dirty="0" sz="1050" spc="20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314700" y="6240779"/>
            <a:ext cx="723900" cy="2019300"/>
          </a:xfrm>
          <a:custGeom>
            <a:avLst/>
            <a:gdLst/>
            <a:ahLst/>
            <a:cxnLst/>
            <a:rect l="l" t="t" r="r" b="b"/>
            <a:pathLst>
              <a:path w="723900" h="2019300">
                <a:moveTo>
                  <a:pt x="0" y="2019300"/>
                </a:moveTo>
                <a:lnTo>
                  <a:pt x="7239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4846320" y="7088376"/>
            <a:ext cx="845819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Any </a:t>
            </a:r>
            <a:r>
              <a:rPr dirty="0" sz="1000" spc="-5">
                <a:latin typeface="Tahoma"/>
                <a:cs typeface="Tahoma"/>
              </a:rPr>
              <a:t>of these  would be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fine..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89535">
              <a:lnSpc>
                <a:spcPct val="100000"/>
              </a:lnSpc>
              <a:spcBef>
                <a:spcPts val="1019"/>
              </a:spcBef>
            </a:pPr>
            <a:r>
              <a:rPr dirty="0" sz="1000" spc="-5">
                <a:latin typeface="Tahoma"/>
                <a:cs typeface="Tahoma"/>
              </a:rPr>
              <a:t>..but which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  </a:t>
            </a:r>
            <a:r>
              <a:rPr dirty="0" sz="1000" spc="-5">
                <a:latin typeface="Tahoma"/>
                <a:cs typeface="Tahoma"/>
              </a:rPr>
              <a:t>best?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743200" y="6583680"/>
            <a:ext cx="2019300" cy="1295400"/>
          </a:xfrm>
          <a:custGeom>
            <a:avLst/>
            <a:gdLst/>
            <a:ahLst/>
            <a:cxnLst/>
            <a:rect l="l" t="t" r="r" b="b"/>
            <a:pathLst>
              <a:path w="2019300" h="1295400">
                <a:moveTo>
                  <a:pt x="0" y="1295400"/>
                </a:moveTo>
                <a:lnTo>
                  <a:pt x="2019300" y="0"/>
                </a:lnTo>
              </a:path>
            </a:pathLst>
          </a:custGeom>
          <a:ln w="6349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895600" y="6507480"/>
            <a:ext cx="1562100" cy="1524000"/>
          </a:xfrm>
          <a:custGeom>
            <a:avLst/>
            <a:gdLst/>
            <a:ahLst/>
            <a:cxnLst/>
            <a:rect l="l" t="t" r="r" b="b"/>
            <a:pathLst>
              <a:path w="1562100" h="1524000">
                <a:moveTo>
                  <a:pt x="0" y="1524000"/>
                </a:moveTo>
                <a:lnTo>
                  <a:pt x="15621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628900" y="6621780"/>
            <a:ext cx="2400300" cy="1104900"/>
          </a:xfrm>
          <a:custGeom>
            <a:avLst/>
            <a:gdLst/>
            <a:ahLst/>
            <a:cxnLst/>
            <a:rect l="l" t="t" r="r" b="b"/>
            <a:pathLst>
              <a:path w="2400300" h="1104900">
                <a:moveTo>
                  <a:pt x="0" y="1104900"/>
                </a:moveTo>
                <a:lnTo>
                  <a:pt x="24003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819400" y="6507480"/>
            <a:ext cx="1905000" cy="1409700"/>
          </a:xfrm>
          <a:custGeom>
            <a:avLst/>
            <a:gdLst/>
            <a:ahLst/>
            <a:cxnLst/>
            <a:rect l="l" t="t" r="r" b="b"/>
            <a:pathLst>
              <a:path w="1905000" h="1409700">
                <a:moveTo>
                  <a:pt x="0" y="1409700"/>
                </a:moveTo>
                <a:lnTo>
                  <a:pt x="19050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781300" y="6355079"/>
            <a:ext cx="1943100" cy="1676400"/>
          </a:xfrm>
          <a:custGeom>
            <a:avLst/>
            <a:gdLst/>
            <a:ahLst/>
            <a:cxnLst/>
            <a:rect l="l" t="t" r="r" b="b"/>
            <a:pathLst>
              <a:path w="1943100" h="1676400">
                <a:moveTo>
                  <a:pt x="0" y="1676400"/>
                </a:moveTo>
                <a:lnTo>
                  <a:pt x="19431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895600" y="6278879"/>
            <a:ext cx="1714500" cy="1676400"/>
          </a:xfrm>
          <a:custGeom>
            <a:avLst/>
            <a:gdLst/>
            <a:ahLst/>
            <a:cxnLst/>
            <a:rect l="l" t="t" r="r" b="b"/>
            <a:pathLst>
              <a:path w="1714500" h="1676400">
                <a:moveTo>
                  <a:pt x="0" y="1676400"/>
                </a:moveTo>
                <a:lnTo>
                  <a:pt x="17145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009900" y="6469379"/>
            <a:ext cx="1371600" cy="1752600"/>
          </a:xfrm>
          <a:custGeom>
            <a:avLst/>
            <a:gdLst/>
            <a:ahLst/>
            <a:cxnLst/>
            <a:rect l="l" t="t" r="r" b="b"/>
            <a:pathLst>
              <a:path w="1371600" h="1752600">
                <a:moveTo>
                  <a:pt x="0" y="1752600"/>
                </a:moveTo>
                <a:lnTo>
                  <a:pt x="13716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781300" y="6507480"/>
            <a:ext cx="2057400" cy="1409700"/>
          </a:xfrm>
          <a:custGeom>
            <a:avLst/>
            <a:gdLst/>
            <a:ahLst/>
            <a:cxnLst/>
            <a:rect l="l" t="t" r="r" b="b"/>
            <a:pathLst>
              <a:path w="2057400" h="1409700">
                <a:moveTo>
                  <a:pt x="0" y="1409700"/>
                </a:moveTo>
                <a:lnTo>
                  <a:pt x="20574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2704" y="2306066"/>
            <a:ext cx="1104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Subject to </a:t>
            </a:r>
            <a:r>
              <a:rPr dirty="0" sz="1200" spc="-10">
                <a:latin typeface="Tahoma"/>
                <a:cs typeface="Tahoma"/>
              </a:rPr>
              <a:t>these  </a:t>
            </a:r>
            <a:r>
              <a:rPr dirty="0" sz="1200" spc="-5">
                <a:latin typeface="Tahoma"/>
                <a:cs typeface="Tahoma"/>
              </a:rPr>
              <a:t>constraints: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7684" y="2451548"/>
            <a:ext cx="6096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3542" y="2327402"/>
            <a:ext cx="76644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Times New Roman"/>
                <a:cs typeface="Times New Roman"/>
              </a:rPr>
              <a:t>0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 </a:t>
            </a:r>
            <a:r>
              <a:rPr dirty="0" sz="1450" spc="5">
                <a:latin typeface="Symbol"/>
                <a:cs typeface="Symbol"/>
              </a:rPr>
              <a:t></a:t>
            </a:r>
            <a:r>
              <a:rPr dirty="0" sz="1450" spc="-7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8300" y="1606296"/>
            <a:ext cx="4495800" cy="528320"/>
          </a:xfrm>
          <a:custGeom>
            <a:avLst/>
            <a:gdLst/>
            <a:ahLst/>
            <a:cxnLst/>
            <a:rect l="l" t="t" r="r" b="b"/>
            <a:pathLst>
              <a:path w="4495800" h="528319">
                <a:moveTo>
                  <a:pt x="4495800" y="0"/>
                </a:moveTo>
                <a:lnTo>
                  <a:pt x="0" y="0"/>
                </a:lnTo>
                <a:lnTo>
                  <a:pt x="0" y="528066"/>
                </a:lnTo>
                <a:lnTo>
                  <a:pt x="4495800" y="528066"/>
                </a:lnTo>
                <a:lnTo>
                  <a:pt x="4495800" y="0"/>
                </a:lnTo>
                <a:close/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86989" y="3546995"/>
            <a:ext cx="4762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600" i="1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1986" y="3488630"/>
            <a:ext cx="59499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Times New Roman"/>
                <a:cs typeface="Times New Roman"/>
              </a:rPr>
              <a:t>s.t. </a:t>
            </a:r>
            <a:r>
              <a:rPr dirty="0" sz="850" i="1">
                <a:latin typeface="Times New Roman"/>
                <a:cs typeface="Times New Roman"/>
              </a:rPr>
              <a:t>α </a:t>
            </a:r>
            <a:r>
              <a:rPr dirty="0" sz="850">
                <a:latin typeface="Symbol"/>
                <a:cs typeface="Symbol"/>
              </a:rPr>
              <a:t></a:t>
            </a:r>
            <a:r>
              <a:rPr dirty="0" sz="850" spc="-135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8230" y="3725943"/>
            <a:ext cx="2182495" cy="63881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1450" spc="5" i="1">
                <a:latin typeface="Times New Roman"/>
                <a:cs typeface="Times New Roman"/>
              </a:rPr>
              <a:t>b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(1 </a:t>
            </a:r>
            <a:r>
              <a:rPr dirty="0" sz="1450" spc="10">
                <a:latin typeface="Symbol"/>
                <a:cs typeface="Symbol"/>
              </a:rPr>
              <a:t>−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ε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>
                <a:latin typeface="Times New Roman"/>
                <a:cs typeface="Times New Roman"/>
              </a:rPr>
              <a:t>) </a:t>
            </a:r>
            <a:r>
              <a:rPr dirty="0" sz="1450" spc="10">
                <a:latin typeface="Symbol"/>
                <a:cs typeface="Symbol"/>
              </a:rPr>
              <a:t>−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-85">
                <a:latin typeface="Times New Roman"/>
                <a:cs typeface="Times New Roman"/>
              </a:rPr>
              <a:t>.</a:t>
            </a:r>
            <a:r>
              <a:rPr dirty="0" sz="1450" spc="-85" b="1">
                <a:latin typeface="Times New Roman"/>
                <a:cs typeface="Times New Roman"/>
              </a:rPr>
              <a:t>w  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455"/>
              </a:spcBef>
              <a:tabLst>
                <a:tab pos="716915" algn="l"/>
                <a:tab pos="1960880" algn="l"/>
              </a:tabLst>
            </a:pPr>
            <a:r>
              <a:rPr dirty="0" sz="1450" spc="5">
                <a:latin typeface="Times New Roman"/>
                <a:cs typeface="Times New Roman"/>
              </a:rPr>
              <a:t>where	</a:t>
            </a:r>
            <a:r>
              <a:rPr dirty="0" sz="1450" spc="5" i="1">
                <a:latin typeface="Times New Roman"/>
                <a:cs typeface="Times New Roman"/>
              </a:rPr>
              <a:t>K </a:t>
            </a:r>
            <a:r>
              <a:rPr dirty="0" sz="1450" spc="37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arg 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max	</a:t>
            </a: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-120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endParaRPr baseline="-22875" sz="1275">
              <a:latin typeface="Times New Roman"/>
              <a:cs typeface="Times New Roman"/>
            </a:endParaRPr>
          </a:p>
          <a:p>
            <a:pPr algn="r" marR="619760">
              <a:lnSpc>
                <a:spcPct val="100000"/>
              </a:lnSpc>
              <a:spcBef>
                <a:spcPts val="35"/>
              </a:spcBef>
            </a:pPr>
            <a:r>
              <a:rPr dirty="0" sz="850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3926" y="2884170"/>
            <a:ext cx="2303780" cy="1518285"/>
          </a:xfrm>
          <a:custGeom>
            <a:avLst/>
            <a:gdLst/>
            <a:ahLst/>
            <a:cxnLst/>
            <a:rect l="l" t="t" r="r" b="b"/>
            <a:pathLst>
              <a:path w="2303779" h="1518285">
                <a:moveTo>
                  <a:pt x="2303526" y="0"/>
                </a:moveTo>
                <a:lnTo>
                  <a:pt x="0" y="0"/>
                </a:lnTo>
                <a:lnTo>
                  <a:pt x="0" y="1517903"/>
                </a:lnTo>
                <a:lnTo>
                  <a:pt x="2303526" y="1517903"/>
                </a:lnTo>
                <a:lnTo>
                  <a:pt x="2303526" y="0"/>
                </a:lnTo>
                <a:close/>
              </a:path>
            </a:pathLst>
          </a:custGeom>
          <a:ln w="6350">
            <a:solidFill>
              <a:srgbClr val="99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81733" y="2216657"/>
            <a:ext cx="4419600" cy="544830"/>
          </a:xfrm>
          <a:custGeom>
            <a:avLst/>
            <a:gdLst/>
            <a:ahLst/>
            <a:cxnLst/>
            <a:rect l="l" t="t" r="r" b="b"/>
            <a:pathLst>
              <a:path w="4419600" h="544830">
                <a:moveTo>
                  <a:pt x="4419600" y="0"/>
                </a:moveTo>
                <a:lnTo>
                  <a:pt x="0" y="0"/>
                </a:lnTo>
                <a:lnTo>
                  <a:pt x="0" y="544829"/>
                </a:lnTo>
                <a:lnTo>
                  <a:pt x="4419600" y="544829"/>
                </a:lnTo>
                <a:lnTo>
                  <a:pt x="4419600" y="0"/>
                </a:lnTo>
                <a:close/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52900" y="3930396"/>
            <a:ext cx="1899285" cy="525780"/>
          </a:xfrm>
          <a:custGeom>
            <a:avLst/>
            <a:gdLst/>
            <a:ahLst/>
            <a:cxnLst/>
            <a:rect l="l" t="t" r="r" b="b"/>
            <a:pathLst>
              <a:path w="1899285" h="525779">
                <a:moveTo>
                  <a:pt x="1898903" y="0"/>
                </a:moveTo>
                <a:lnTo>
                  <a:pt x="0" y="0"/>
                </a:lnTo>
                <a:lnTo>
                  <a:pt x="0" y="525779"/>
                </a:lnTo>
                <a:lnTo>
                  <a:pt x="1898903" y="525779"/>
                </a:lnTo>
                <a:lnTo>
                  <a:pt x="1898903" y="0"/>
                </a:lnTo>
                <a:close/>
              </a:path>
            </a:pathLst>
          </a:custGeom>
          <a:ln w="6349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16730" y="1718072"/>
            <a:ext cx="2065020" cy="101028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baseline="6172" sz="1350" spc="-7">
                <a:latin typeface="Tahoma"/>
                <a:cs typeface="Tahoma"/>
              </a:rPr>
              <a:t>here   </a:t>
            </a:r>
            <a:r>
              <a:rPr dirty="0" sz="1450" spc="-10" i="1">
                <a:latin typeface="Times New Roman"/>
                <a:cs typeface="Times New Roman"/>
              </a:rPr>
              <a:t>Q</a:t>
            </a:r>
            <a:r>
              <a:rPr dirty="0" baseline="-22875" sz="1275" spc="-15" i="1">
                <a:latin typeface="Times New Roman"/>
                <a:cs typeface="Times New Roman"/>
              </a:rPr>
              <a:t>kl </a:t>
            </a:r>
            <a:r>
              <a:rPr dirty="0" baseline="-22875" sz="1275" spc="284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15" i="1">
                <a:latin typeface="Times New Roman"/>
                <a:cs typeface="Times New Roman"/>
              </a:rPr>
              <a:t>y</a:t>
            </a:r>
            <a:r>
              <a:rPr dirty="0" baseline="-22875" sz="1275" spc="22" i="1">
                <a:latin typeface="Times New Roman"/>
                <a:cs typeface="Times New Roman"/>
              </a:rPr>
              <a:t>k </a:t>
            </a:r>
            <a:r>
              <a:rPr dirty="0" sz="1450" i="1">
                <a:latin typeface="Times New Roman"/>
                <a:cs typeface="Times New Roman"/>
              </a:rPr>
              <a:t>y</a:t>
            </a:r>
            <a:r>
              <a:rPr dirty="0" baseline="-22875" sz="1275" i="1">
                <a:latin typeface="Times New Roman"/>
                <a:cs typeface="Times New Roman"/>
              </a:rPr>
              <a:t>l 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Φ</a:t>
            </a:r>
            <a:r>
              <a:rPr dirty="0" sz="1450" spc="25">
                <a:latin typeface="Times New Roman"/>
                <a:cs typeface="Times New Roman"/>
              </a:rPr>
              <a:t>(</a:t>
            </a:r>
            <a:r>
              <a:rPr dirty="0" sz="1450" spc="25" b="1">
                <a:latin typeface="Times New Roman"/>
                <a:cs typeface="Times New Roman"/>
              </a:rPr>
              <a:t>x</a:t>
            </a:r>
            <a:r>
              <a:rPr dirty="0" baseline="-22875" sz="1275" spc="37" i="1">
                <a:latin typeface="Times New Roman"/>
                <a:cs typeface="Times New Roman"/>
              </a:rPr>
              <a:t>k </a:t>
            </a:r>
            <a:r>
              <a:rPr dirty="0" sz="1450" spc="5">
                <a:latin typeface="Times New Roman"/>
                <a:cs typeface="Times New Roman"/>
              </a:rPr>
              <a:t>).</a:t>
            </a:r>
            <a:r>
              <a:rPr dirty="0" sz="1450" spc="5" b="1">
                <a:latin typeface="Times New Roman"/>
                <a:cs typeface="Times New Roman"/>
              </a:rPr>
              <a:t>Φ</a:t>
            </a:r>
            <a:r>
              <a:rPr dirty="0" sz="1450" spc="5">
                <a:latin typeface="Times New Roman"/>
                <a:cs typeface="Times New Roman"/>
              </a:rPr>
              <a:t>(</a:t>
            </a:r>
            <a:r>
              <a:rPr dirty="0" sz="1450" spc="5" b="1">
                <a:latin typeface="Times New Roman"/>
                <a:cs typeface="Times New Roman"/>
              </a:rPr>
              <a:t>x</a:t>
            </a:r>
            <a:r>
              <a:rPr dirty="0" baseline="-22875" sz="1275" spc="7" i="1">
                <a:latin typeface="Times New Roman"/>
                <a:cs typeface="Times New Roman"/>
              </a:rPr>
              <a:t>l</a:t>
            </a:r>
            <a:r>
              <a:rPr dirty="0" baseline="-22875" sz="1275" spc="-150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R="174625">
              <a:lnSpc>
                <a:spcPts val="580"/>
              </a:lnSpc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  <a:p>
            <a:pPr marL="110489">
              <a:lnSpc>
                <a:spcPts val="2200"/>
              </a:lnSpc>
              <a:tabLst>
                <a:tab pos="819150" algn="l"/>
              </a:tabLst>
            </a:pPr>
            <a:r>
              <a:rPr dirty="0" sz="1450">
                <a:latin typeface="Symbol"/>
                <a:cs typeface="Symbol"/>
              </a:rPr>
              <a:t>∀</a:t>
            </a:r>
            <a:r>
              <a:rPr dirty="0" sz="1450" i="1">
                <a:latin typeface="Times New Roman"/>
                <a:cs typeface="Times New Roman"/>
              </a:rPr>
              <a:t>k	</a:t>
            </a:r>
            <a:r>
              <a:rPr dirty="0" baseline="-8838" sz="3300" spc="-15">
                <a:latin typeface="Symbol"/>
                <a:cs typeface="Symbol"/>
              </a:rPr>
              <a:t>∑</a:t>
            </a:r>
            <a:r>
              <a:rPr dirty="0" baseline="-8838" sz="3300" spc="-1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 </a:t>
            </a:r>
            <a:r>
              <a:rPr dirty="0" baseline="-22875" sz="1275" i="1">
                <a:latin typeface="Times New Roman"/>
                <a:cs typeface="Times New Roman"/>
              </a:rPr>
              <a:t>k 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  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  <a:p>
            <a:pPr algn="ctr" marR="159385">
              <a:lnSpc>
                <a:spcPct val="100000"/>
              </a:lnSpc>
              <a:spcBef>
                <a:spcPts val="110"/>
              </a:spcBef>
            </a:pP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>
                <a:latin typeface="Symbol"/>
                <a:cs typeface="Symbol"/>
              </a:rPr>
              <a:t></a:t>
            </a:r>
            <a:r>
              <a:rPr dirty="0" sz="850" spc="-70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76700" y="1758695"/>
            <a:ext cx="2019300" cy="2171700"/>
          </a:xfrm>
          <a:custGeom>
            <a:avLst/>
            <a:gdLst/>
            <a:ahLst/>
            <a:cxnLst/>
            <a:rect l="l" t="t" r="r" b="b"/>
            <a:pathLst>
              <a:path w="2019300" h="2171700">
                <a:moveTo>
                  <a:pt x="0" y="2171700"/>
                </a:moveTo>
                <a:lnTo>
                  <a:pt x="2019300" y="2171700"/>
                </a:lnTo>
                <a:lnTo>
                  <a:pt x="2019300" y="0"/>
                </a:lnTo>
                <a:lnTo>
                  <a:pt x="0" y="0"/>
                </a:lnTo>
                <a:lnTo>
                  <a:pt x="0" y="21717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6700" y="1758695"/>
            <a:ext cx="2019300" cy="2171700"/>
          </a:xfrm>
          <a:custGeom>
            <a:avLst/>
            <a:gdLst/>
            <a:ahLst/>
            <a:cxnLst/>
            <a:rect l="l" t="t" r="r" b="b"/>
            <a:pathLst>
              <a:path w="2019300" h="2171700">
                <a:moveTo>
                  <a:pt x="2019300" y="0"/>
                </a:moveTo>
                <a:lnTo>
                  <a:pt x="0" y="0"/>
                </a:lnTo>
                <a:lnTo>
                  <a:pt x="0" y="2171700"/>
                </a:lnTo>
                <a:lnTo>
                  <a:pt x="2019300" y="2171700"/>
                </a:lnTo>
                <a:lnTo>
                  <a:pt x="201930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88129" y="1706370"/>
            <a:ext cx="2093595" cy="288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ts val="1660"/>
              </a:lnSpc>
              <a:spcBef>
                <a:spcPts val="110"/>
              </a:spcBef>
            </a:pPr>
            <a:r>
              <a:rPr dirty="0" baseline="3086" sz="1350" spc="-7">
                <a:latin typeface="Tahoma"/>
                <a:cs typeface="Tahoma"/>
              </a:rPr>
              <a:t>Andrew’s opinion of why SVMs don’t</a:t>
            </a:r>
            <a:r>
              <a:rPr dirty="0" baseline="3086" sz="1350" spc="284">
                <a:latin typeface="Tahoma"/>
                <a:cs typeface="Tahoma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ts val="1000"/>
              </a:lnSpc>
            </a:pPr>
            <a:r>
              <a:rPr dirty="0" sz="900" spc="-5">
                <a:latin typeface="Tahoma"/>
                <a:cs typeface="Tahoma"/>
              </a:rPr>
              <a:t>overfit as much as you’d</a:t>
            </a:r>
            <a:r>
              <a:rPr dirty="0" sz="900" spc="2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think:</a:t>
            </a:r>
            <a:endParaRPr sz="900">
              <a:latin typeface="Tahoma"/>
              <a:cs typeface="Tahoma"/>
            </a:endParaRPr>
          </a:p>
          <a:p>
            <a:pPr marL="38100" marR="155575">
              <a:lnSpc>
                <a:spcPct val="98600"/>
              </a:lnSpc>
              <a:spcBef>
                <a:spcPts val="565"/>
              </a:spcBef>
            </a:pPr>
            <a:r>
              <a:rPr dirty="0" sz="900" spc="-5">
                <a:latin typeface="Tahoma"/>
                <a:cs typeface="Tahoma"/>
              </a:rPr>
              <a:t>No matter what the basis </a:t>
            </a:r>
            <a:r>
              <a:rPr dirty="0" sz="900" spc="-10">
                <a:latin typeface="Tahoma"/>
                <a:cs typeface="Tahoma"/>
              </a:rPr>
              <a:t>function,  </a:t>
            </a:r>
            <a:r>
              <a:rPr dirty="0" sz="900" spc="-5">
                <a:latin typeface="Tahoma"/>
                <a:cs typeface="Tahoma"/>
              </a:rPr>
              <a:t>there are really </a:t>
            </a:r>
            <a:r>
              <a:rPr dirty="0" sz="900">
                <a:latin typeface="Tahoma"/>
                <a:cs typeface="Tahoma"/>
              </a:rPr>
              <a:t>only up </a:t>
            </a:r>
            <a:r>
              <a:rPr dirty="0" sz="900" spc="-5">
                <a:latin typeface="Tahoma"/>
                <a:cs typeface="Tahoma"/>
              </a:rPr>
              <a:t>to </a:t>
            </a:r>
            <a:r>
              <a:rPr dirty="0" sz="900">
                <a:latin typeface="Tahoma"/>
                <a:cs typeface="Tahoma"/>
              </a:rPr>
              <a:t>R  </a:t>
            </a:r>
            <a:r>
              <a:rPr dirty="0" sz="900" spc="-5">
                <a:latin typeface="Tahoma"/>
                <a:cs typeface="Tahoma"/>
              </a:rPr>
              <a:t>parameters: </a:t>
            </a:r>
            <a:r>
              <a:rPr dirty="0" sz="950" spc="-15" i="1">
                <a:latin typeface="Symbol"/>
                <a:cs typeface="Symbol"/>
              </a:rPr>
              <a:t></a:t>
            </a:r>
            <a:r>
              <a:rPr dirty="0" baseline="-23148" sz="900" spc="-22" i="1">
                <a:latin typeface="Tahoma"/>
                <a:cs typeface="Tahoma"/>
              </a:rPr>
              <a:t>1</a:t>
            </a:r>
            <a:r>
              <a:rPr dirty="0" sz="900" spc="-15">
                <a:latin typeface="Tahoma"/>
                <a:cs typeface="Tahoma"/>
              </a:rPr>
              <a:t>, </a:t>
            </a:r>
            <a:r>
              <a:rPr dirty="0" sz="950" spc="-20" i="1">
                <a:latin typeface="Symbol"/>
                <a:cs typeface="Symbol"/>
              </a:rPr>
              <a:t></a:t>
            </a:r>
            <a:r>
              <a:rPr dirty="0" baseline="-23148" sz="900" spc="-30" i="1">
                <a:latin typeface="Tahoma"/>
                <a:cs typeface="Tahoma"/>
              </a:rPr>
              <a:t>2 </a:t>
            </a:r>
            <a:r>
              <a:rPr dirty="0" sz="900" spc="-5">
                <a:latin typeface="Tahoma"/>
                <a:cs typeface="Tahoma"/>
              </a:rPr>
              <a:t>.. </a:t>
            </a:r>
            <a:r>
              <a:rPr dirty="0" sz="950" spc="-10" i="1">
                <a:latin typeface="Symbol"/>
                <a:cs typeface="Symbol"/>
              </a:rPr>
              <a:t></a:t>
            </a:r>
            <a:r>
              <a:rPr dirty="0" baseline="-23148" sz="900" spc="-15" i="1">
                <a:latin typeface="Tahoma"/>
                <a:cs typeface="Tahoma"/>
              </a:rPr>
              <a:t>R</a:t>
            </a:r>
            <a:r>
              <a:rPr dirty="0" sz="900" spc="-10">
                <a:latin typeface="Tahoma"/>
                <a:cs typeface="Tahoma"/>
              </a:rPr>
              <a:t>, </a:t>
            </a:r>
            <a:r>
              <a:rPr dirty="0" sz="900">
                <a:latin typeface="Tahoma"/>
                <a:cs typeface="Tahoma"/>
              </a:rPr>
              <a:t>and </a:t>
            </a:r>
            <a:r>
              <a:rPr dirty="0" sz="900" spc="-5">
                <a:latin typeface="Tahoma"/>
                <a:cs typeface="Tahoma"/>
              </a:rPr>
              <a:t>usually  most are set to zero </a:t>
            </a:r>
            <a:r>
              <a:rPr dirty="0" sz="900">
                <a:latin typeface="Tahoma"/>
                <a:cs typeface="Tahoma"/>
              </a:rPr>
              <a:t>by </a:t>
            </a:r>
            <a:r>
              <a:rPr dirty="0" sz="900" spc="-5">
                <a:latin typeface="Tahoma"/>
                <a:cs typeface="Tahoma"/>
              </a:rPr>
              <a:t>the </a:t>
            </a:r>
            <a:r>
              <a:rPr dirty="0" sz="900">
                <a:latin typeface="Tahoma"/>
                <a:cs typeface="Tahoma"/>
              </a:rPr>
              <a:t>Maximum  Margin.</a:t>
            </a:r>
            <a:endParaRPr sz="900">
              <a:latin typeface="Tahoma"/>
              <a:cs typeface="Tahoma"/>
            </a:endParaRPr>
          </a:p>
          <a:p>
            <a:pPr marL="38100" marR="167005">
              <a:lnSpc>
                <a:spcPct val="100000"/>
              </a:lnSpc>
              <a:spcBef>
                <a:spcPts val="545"/>
              </a:spcBef>
            </a:pPr>
            <a:r>
              <a:rPr dirty="0" sz="900" spc="-5">
                <a:latin typeface="Tahoma"/>
                <a:cs typeface="Tahoma"/>
              </a:rPr>
              <a:t>Asking for small </a:t>
            </a:r>
            <a:r>
              <a:rPr dirty="0" sz="900" spc="-5" b="1">
                <a:latin typeface="Tahoma"/>
                <a:cs typeface="Tahoma"/>
              </a:rPr>
              <a:t>w.w </a:t>
            </a:r>
            <a:r>
              <a:rPr dirty="0" sz="900" spc="-5">
                <a:latin typeface="Tahoma"/>
                <a:cs typeface="Tahoma"/>
              </a:rPr>
              <a:t>is like “weight  decay” </a:t>
            </a:r>
            <a:r>
              <a:rPr dirty="0" sz="900">
                <a:latin typeface="Tahoma"/>
                <a:cs typeface="Tahoma"/>
              </a:rPr>
              <a:t>in </a:t>
            </a:r>
            <a:r>
              <a:rPr dirty="0" sz="900" spc="-5">
                <a:latin typeface="Tahoma"/>
                <a:cs typeface="Tahoma"/>
              </a:rPr>
              <a:t>Neural Nets </a:t>
            </a:r>
            <a:r>
              <a:rPr dirty="0" sz="900">
                <a:latin typeface="Tahoma"/>
                <a:cs typeface="Tahoma"/>
              </a:rPr>
              <a:t>and </a:t>
            </a:r>
            <a:r>
              <a:rPr dirty="0" sz="900" spc="-5">
                <a:latin typeface="Tahoma"/>
                <a:cs typeface="Tahoma"/>
              </a:rPr>
              <a:t>like Ridge  Regression parameters </a:t>
            </a:r>
            <a:r>
              <a:rPr dirty="0" sz="900">
                <a:latin typeface="Tahoma"/>
                <a:cs typeface="Tahoma"/>
              </a:rPr>
              <a:t>in </a:t>
            </a:r>
            <a:r>
              <a:rPr dirty="0" sz="900" spc="-5">
                <a:latin typeface="Tahoma"/>
                <a:cs typeface="Tahoma"/>
              </a:rPr>
              <a:t>Linear  regression </a:t>
            </a:r>
            <a:r>
              <a:rPr dirty="0" sz="900">
                <a:latin typeface="Tahoma"/>
                <a:cs typeface="Tahoma"/>
              </a:rPr>
              <a:t>and </a:t>
            </a:r>
            <a:r>
              <a:rPr dirty="0" sz="900" spc="-5">
                <a:latin typeface="Tahoma"/>
                <a:cs typeface="Tahoma"/>
              </a:rPr>
              <a:t>like the use of Priors  in Bayesian Regression---all designed  to smooth the function and reduce  overfitting.</a:t>
            </a:r>
            <a:endParaRPr sz="9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885"/>
              </a:spcBef>
            </a:pPr>
            <a:r>
              <a:rPr dirty="0" sz="1000" spc="-5">
                <a:latin typeface="Tahoma"/>
                <a:cs typeface="Tahoma"/>
              </a:rPr>
              <a:t>Then classify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with:</a:t>
            </a:r>
            <a:endParaRPr sz="1000">
              <a:latin typeface="Tahoma"/>
              <a:cs typeface="Tahoma"/>
            </a:endParaRPr>
          </a:p>
          <a:p>
            <a:pPr marL="113664">
              <a:lnSpc>
                <a:spcPct val="100000"/>
              </a:lnSpc>
              <a:spcBef>
                <a:spcPts val="830"/>
              </a:spcBef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</a:t>
            </a:r>
            <a:r>
              <a:rPr dirty="0" sz="1400" spc="40">
                <a:latin typeface="Symbol"/>
                <a:cs typeface="Symbol"/>
              </a:rPr>
              <a:t></a:t>
            </a:r>
            <a:r>
              <a:rPr dirty="0" sz="1050" spc="40" i="1">
                <a:latin typeface="Tahoma"/>
                <a:cs typeface="Tahoma"/>
              </a:rPr>
              <a:t>(</a:t>
            </a:r>
            <a:r>
              <a:rPr dirty="0" sz="1050" spc="40" b="1" i="1">
                <a:latin typeface="Tahoma"/>
                <a:cs typeface="Tahoma"/>
              </a:rPr>
              <a:t>x</a:t>
            </a:r>
            <a:r>
              <a:rPr dirty="0" sz="1050" spc="40" i="1">
                <a:latin typeface="Tahoma"/>
                <a:cs typeface="Tahoma"/>
              </a:rPr>
              <a:t>)-</a:t>
            </a:r>
            <a:r>
              <a:rPr dirty="0" sz="1050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  <a:p>
            <a:pPr marL="715010">
              <a:lnSpc>
                <a:spcPct val="100000"/>
              </a:lnSpc>
              <a:spcBef>
                <a:spcPts val="495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6400" y="3663696"/>
            <a:ext cx="2438400" cy="800100"/>
          </a:xfrm>
          <a:custGeom>
            <a:avLst/>
            <a:gdLst/>
            <a:ahLst/>
            <a:cxnLst/>
            <a:rect l="l" t="t" r="r" b="b"/>
            <a:pathLst>
              <a:path w="2438400" h="800100">
                <a:moveTo>
                  <a:pt x="0" y="800100"/>
                </a:moveTo>
                <a:lnTo>
                  <a:pt x="2438400" y="800100"/>
                </a:lnTo>
                <a:lnTo>
                  <a:pt x="24384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76400" y="3663696"/>
            <a:ext cx="2438400" cy="800100"/>
          </a:xfrm>
          <a:custGeom>
            <a:avLst/>
            <a:gdLst/>
            <a:ahLst/>
            <a:cxnLst/>
            <a:rect l="l" t="t" r="r" b="b"/>
            <a:pathLst>
              <a:path w="2438400" h="800100">
                <a:moveTo>
                  <a:pt x="2438400" y="0"/>
                </a:moveTo>
                <a:lnTo>
                  <a:pt x="0" y="0"/>
                </a:lnTo>
                <a:lnTo>
                  <a:pt x="0" y="800100"/>
                </a:lnTo>
                <a:lnTo>
                  <a:pt x="2438400" y="800100"/>
                </a:lnTo>
                <a:lnTo>
                  <a:pt x="2438400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77681" y="2847644"/>
            <a:ext cx="2363470" cy="117030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Tahoma"/>
                <a:cs typeface="Tahoma"/>
              </a:rPr>
              <a:t>Then define:</a:t>
            </a:r>
            <a:endParaRPr sz="1200">
              <a:latin typeface="Tahoma"/>
              <a:cs typeface="Tahoma"/>
            </a:endParaRPr>
          </a:p>
          <a:p>
            <a:pPr marL="106680">
              <a:lnSpc>
                <a:spcPct val="100000"/>
              </a:lnSpc>
              <a:spcBef>
                <a:spcPts val="555"/>
              </a:spcBef>
              <a:tabLst>
                <a:tab pos="711835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w </a:t>
            </a:r>
            <a:r>
              <a:rPr dirty="0" sz="1450" spc="120" b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	</a:t>
            </a:r>
            <a:r>
              <a:rPr dirty="0" baseline="-8838" sz="3300" spc="-15">
                <a:latin typeface="Symbol"/>
                <a:cs typeface="Symbol"/>
              </a:rPr>
              <a:t></a:t>
            </a:r>
            <a:r>
              <a:rPr dirty="0" baseline="-8838" sz="3300" spc="-1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α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k </a:t>
            </a:r>
            <a:r>
              <a:rPr dirty="0" sz="1450" spc="5" b="1">
                <a:latin typeface="Times New Roman"/>
                <a:cs typeface="Times New Roman"/>
              </a:rPr>
              <a:t>Φ </a:t>
            </a:r>
            <a:r>
              <a:rPr dirty="0" sz="1450">
                <a:latin typeface="Times New Roman"/>
                <a:cs typeface="Times New Roman"/>
              </a:rPr>
              <a:t>( </a:t>
            </a:r>
            <a:r>
              <a:rPr dirty="0" sz="1450" spc="5" b="1">
                <a:latin typeface="Times New Roman"/>
                <a:cs typeface="Times New Roman"/>
              </a:rPr>
              <a:t>x </a:t>
            </a:r>
            <a:r>
              <a:rPr dirty="0" baseline="-22875" sz="1275" i="1">
                <a:latin typeface="Times New Roman"/>
                <a:cs typeface="Times New Roman"/>
              </a:rPr>
              <a:t>k</a:t>
            </a:r>
            <a:r>
              <a:rPr dirty="0" baseline="-22875" sz="1275" spc="262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90"/>
              </a:spcBef>
              <a:tabLst>
                <a:tab pos="911225" algn="l"/>
              </a:tabLst>
            </a:pPr>
            <a:r>
              <a:rPr dirty="0" sz="1050" spc="5" b="1">
                <a:latin typeface="Times New Roman"/>
                <a:cs typeface="Times New Roman"/>
              </a:rPr>
              <a:t>w </a:t>
            </a:r>
            <a:r>
              <a:rPr dirty="0" sz="1050">
                <a:latin typeface="Symbol"/>
                <a:cs typeface="Symbol"/>
              </a:rPr>
              <a:t>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Φ </a:t>
            </a:r>
            <a:r>
              <a:rPr dirty="0" sz="1050">
                <a:latin typeface="Times New Roman"/>
                <a:cs typeface="Times New Roman"/>
              </a:rPr>
              <a:t>( </a:t>
            </a:r>
            <a:r>
              <a:rPr dirty="0" sz="1050" b="1">
                <a:latin typeface="Times New Roman"/>
                <a:cs typeface="Times New Roman"/>
              </a:rPr>
              <a:t>x</a:t>
            </a:r>
            <a:r>
              <a:rPr dirty="0" sz="1050" spc="10" b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)</a:t>
            </a:r>
            <a:r>
              <a:rPr dirty="0" sz="1050" spc="170">
                <a:latin typeface="Times New Roman"/>
                <a:cs typeface="Times New Roman"/>
              </a:rPr>
              <a:t> </a:t>
            </a:r>
            <a:r>
              <a:rPr dirty="0" sz="1050">
                <a:latin typeface="Symbol"/>
                <a:cs typeface="Symbol"/>
              </a:rPr>
              <a:t>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baseline="-8960" sz="2325" spc="37">
                <a:latin typeface="Symbol"/>
                <a:cs typeface="Symbol"/>
              </a:rPr>
              <a:t></a:t>
            </a:r>
            <a:r>
              <a:rPr dirty="0" baseline="-8960" sz="2325" spc="209">
                <a:latin typeface="Times New Roman"/>
                <a:cs typeface="Times New Roman"/>
              </a:rPr>
              <a:t> </a:t>
            </a:r>
            <a:r>
              <a:rPr dirty="0" sz="1050" i="1">
                <a:latin typeface="Times New Roman"/>
                <a:cs typeface="Times New Roman"/>
              </a:rPr>
              <a:t>α</a:t>
            </a:r>
            <a:r>
              <a:rPr dirty="0" sz="1050" spc="-65" i="1">
                <a:latin typeface="Times New Roman"/>
                <a:cs typeface="Times New Roman"/>
              </a:rPr>
              <a:t> </a:t>
            </a:r>
            <a:r>
              <a:rPr dirty="0" baseline="-23148" sz="900" spc="7" i="1">
                <a:latin typeface="Times New Roman"/>
                <a:cs typeface="Times New Roman"/>
              </a:rPr>
              <a:t>k</a:t>
            </a:r>
            <a:r>
              <a:rPr dirty="0" baseline="-23148" sz="900" spc="75" i="1">
                <a:latin typeface="Times New Roman"/>
                <a:cs typeface="Times New Roman"/>
              </a:rPr>
              <a:t> </a:t>
            </a:r>
            <a:r>
              <a:rPr dirty="0" sz="1050" i="1">
                <a:latin typeface="Times New Roman"/>
                <a:cs typeface="Times New Roman"/>
              </a:rPr>
              <a:t>y</a:t>
            </a:r>
            <a:r>
              <a:rPr dirty="0" sz="1050" spc="-80" i="1">
                <a:latin typeface="Times New Roman"/>
                <a:cs typeface="Times New Roman"/>
              </a:rPr>
              <a:t> </a:t>
            </a:r>
            <a:r>
              <a:rPr dirty="0" baseline="-23148" sz="900" spc="7" i="1">
                <a:latin typeface="Times New Roman"/>
                <a:cs typeface="Times New Roman"/>
              </a:rPr>
              <a:t>k</a:t>
            </a:r>
            <a:r>
              <a:rPr dirty="0" baseline="-23148" sz="900" spc="44" i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Φ</a:t>
            </a:r>
            <a:r>
              <a:rPr dirty="0" sz="1050" spc="40" b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(</a:t>
            </a:r>
            <a:r>
              <a:rPr dirty="0" sz="1050" spc="-114">
                <a:latin typeface="Times New Roman"/>
                <a:cs typeface="Times New Roman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x</a:t>
            </a:r>
            <a:r>
              <a:rPr dirty="0" sz="1050" spc="-20" b="1">
                <a:latin typeface="Times New Roman"/>
                <a:cs typeface="Times New Roman"/>
              </a:rPr>
              <a:t> </a:t>
            </a:r>
            <a:r>
              <a:rPr dirty="0" baseline="-23148" sz="900" spc="7" i="1">
                <a:latin typeface="Times New Roman"/>
                <a:cs typeface="Times New Roman"/>
              </a:rPr>
              <a:t>k</a:t>
            </a:r>
            <a:r>
              <a:rPr dirty="0" baseline="-23148" sz="900" spc="232" i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)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>
                <a:latin typeface="Symbol"/>
                <a:cs typeface="Symbol"/>
              </a:rPr>
              <a:t></a:t>
            </a:r>
            <a:r>
              <a:rPr dirty="0" sz="1050" spc="-45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Φ</a:t>
            </a:r>
            <a:r>
              <a:rPr dirty="0" sz="1050" spc="35" b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(</a:t>
            </a:r>
            <a:r>
              <a:rPr dirty="0" sz="1050" spc="-114">
                <a:latin typeface="Times New Roman"/>
                <a:cs typeface="Times New Roman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x</a:t>
            </a:r>
            <a:r>
              <a:rPr dirty="0" sz="1050" spc="-75" b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  <a:p>
            <a:pPr algn="ctr" marR="352425">
              <a:lnSpc>
                <a:spcPct val="100000"/>
              </a:lnSpc>
              <a:spcBef>
                <a:spcPts val="95"/>
              </a:spcBef>
            </a:pPr>
            <a:r>
              <a:rPr dirty="0" sz="600" spc="5" i="1">
                <a:latin typeface="Times New Roman"/>
                <a:cs typeface="Times New Roman"/>
              </a:rPr>
              <a:t>k  </a:t>
            </a:r>
            <a:r>
              <a:rPr dirty="0" sz="600" spc="5">
                <a:latin typeface="Times New Roman"/>
                <a:cs typeface="Times New Roman"/>
              </a:rPr>
              <a:t>s.t.  </a:t>
            </a:r>
            <a:r>
              <a:rPr dirty="0" sz="600" spc="5" i="1">
                <a:latin typeface="Times New Roman"/>
                <a:cs typeface="Times New Roman"/>
              </a:rPr>
              <a:t>α </a:t>
            </a:r>
            <a:r>
              <a:rPr dirty="0" baseline="-18518" sz="675" spc="-7" i="1">
                <a:latin typeface="Times New Roman"/>
                <a:cs typeface="Times New Roman"/>
              </a:rPr>
              <a:t>k  </a:t>
            </a:r>
            <a:r>
              <a:rPr dirty="0" sz="600" spc="5">
                <a:latin typeface="Symbol"/>
                <a:cs typeface="Symbol"/>
              </a:rPr>
              <a:t>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 spc="5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0529" y="4144915"/>
            <a:ext cx="2183765" cy="4489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R="247650">
              <a:lnSpc>
                <a:spcPct val="100000"/>
              </a:lnSpc>
              <a:spcBef>
                <a:spcPts val="270"/>
              </a:spcBef>
            </a:pPr>
            <a:r>
              <a:rPr dirty="0" sz="600" spc="5" i="1">
                <a:latin typeface="Times New Roman"/>
                <a:cs typeface="Times New Roman"/>
              </a:rPr>
              <a:t>k  </a:t>
            </a:r>
            <a:r>
              <a:rPr dirty="0" sz="600" spc="5">
                <a:latin typeface="Times New Roman"/>
                <a:cs typeface="Times New Roman"/>
              </a:rPr>
              <a:t>s.t.  </a:t>
            </a:r>
            <a:r>
              <a:rPr dirty="0" sz="600" spc="5" i="1">
                <a:latin typeface="Times New Roman"/>
                <a:cs typeface="Times New Roman"/>
              </a:rPr>
              <a:t>α </a:t>
            </a:r>
            <a:r>
              <a:rPr dirty="0" baseline="-18518" sz="675" spc="-7" i="1">
                <a:latin typeface="Times New Roman"/>
                <a:cs typeface="Times New Roman"/>
              </a:rPr>
              <a:t>k  </a:t>
            </a:r>
            <a:r>
              <a:rPr dirty="0" sz="600" spc="5">
                <a:latin typeface="Symbol"/>
                <a:cs typeface="Symbol"/>
              </a:rPr>
              <a:t>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 spc="5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45"/>
              </a:spcBef>
            </a:pPr>
            <a:r>
              <a:rPr dirty="0" sz="900">
                <a:latin typeface="Tahoma"/>
                <a:cs typeface="Tahoma"/>
              </a:rPr>
              <a:t>Only </a:t>
            </a:r>
            <a:r>
              <a:rPr dirty="0" sz="950" spc="-35" i="1">
                <a:latin typeface="Tahoma"/>
                <a:cs typeface="Tahoma"/>
              </a:rPr>
              <a:t>Sm </a:t>
            </a:r>
            <a:r>
              <a:rPr dirty="0" sz="900" spc="-5">
                <a:latin typeface="Tahoma"/>
                <a:cs typeface="Tahoma"/>
              </a:rPr>
              <a:t>operations (</a:t>
            </a:r>
            <a:r>
              <a:rPr dirty="0" sz="950" spc="-5" i="1">
                <a:latin typeface="Tahoma"/>
                <a:cs typeface="Tahoma"/>
              </a:rPr>
              <a:t>S</a:t>
            </a:r>
            <a:r>
              <a:rPr dirty="0" sz="900" spc="-5">
                <a:latin typeface="Tahoma"/>
                <a:cs typeface="Tahoma"/>
              </a:rPr>
              <a:t>=#support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vectors)</a:t>
            </a:r>
            <a:endParaRPr sz="900">
              <a:latin typeface="Tahoma"/>
              <a:cs typeface="Tahoma"/>
            </a:endParaRPr>
          </a:p>
          <a:p>
            <a:pPr marL="59055">
              <a:lnSpc>
                <a:spcPct val="100000"/>
              </a:lnSpc>
              <a:spcBef>
                <a:spcPts val="34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3406" y="4070161"/>
            <a:ext cx="450215" cy="120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63195" algn="l"/>
                <a:tab pos="401955" algn="l"/>
              </a:tabLst>
            </a:pPr>
            <a:r>
              <a:rPr dirty="0" sz="600" spc="5" i="1">
                <a:latin typeface="Times New Roman"/>
                <a:cs typeface="Times New Roman"/>
              </a:rPr>
              <a:t>k</a:t>
            </a:r>
            <a:r>
              <a:rPr dirty="0" sz="600" spc="5" i="1">
                <a:latin typeface="Times New Roman"/>
                <a:cs typeface="Times New Roman"/>
              </a:rPr>
              <a:t>	</a:t>
            </a:r>
            <a:r>
              <a:rPr dirty="0" sz="600" spc="5" i="1">
                <a:latin typeface="Times New Roman"/>
                <a:cs typeface="Times New Roman"/>
              </a:rPr>
              <a:t>k</a:t>
            </a:r>
            <a:r>
              <a:rPr dirty="0" sz="600" spc="5" i="1">
                <a:latin typeface="Times New Roman"/>
                <a:cs typeface="Times New Roman"/>
              </a:rPr>
              <a:t>	</a:t>
            </a:r>
            <a:r>
              <a:rPr dirty="0" sz="600" spc="5" i="1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7267" y="3913391"/>
            <a:ext cx="1609725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287020" algn="l"/>
              </a:tabLst>
            </a:pPr>
            <a:r>
              <a:rPr dirty="0" sz="1050">
                <a:latin typeface="Symbol"/>
                <a:cs typeface="Symbol"/>
              </a:rPr>
              <a:t>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baseline="-8960" sz="2325" spc="37">
                <a:latin typeface="Symbol"/>
                <a:cs typeface="Symbol"/>
              </a:rPr>
              <a:t></a:t>
            </a:r>
            <a:r>
              <a:rPr dirty="0" baseline="-8960" sz="2325" spc="37">
                <a:latin typeface="Times New Roman"/>
                <a:cs typeface="Times New Roman"/>
              </a:rPr>
              <a:t> </a:t>
            </a:r>
            <a:r>
              <a:rPr dirty="0" sz="1050" i="1">
                <a:latin typeface="Times New Roman"/>
                <a:cs typeface="Times New Roman"/>
              </a:rPr>
              <a:t>α y </a:t>
            </a:r>
            <a:r>
              <a:rPr dirty="0" sz="1050">
                <a:latin typeface="Times New Roman"/>
                <a:cs typeface="Times New Roman"/>
              </a:rPr>
              <a:t>( </a:t>
            </a:r>
            <a:r>
              <a:rPr dirty="0" sz="1050" b="1">
                <a:latin typeface="Times New Roman"/>
                <a:cs typeface="Times New Roman"/>
              </a:rPr>
              <a:t>x </a:t>
            </a:r>
            <a:r>
              <a:rPr dirty="0" sz="1050">
                <a:latin typeface="Symbol"/>
                <a:cs typeface="Symbol"/>
              </a:rPr>
              <a:t>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x </a:t>
            </a:r>
            <a:r>
              <a:rPr dirty="0" sz="1050">
                <a:latin typeface="Symbol"/>
                <a:cs typeface="Symbol"/>
              </a:rPr>
              <a:t>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1)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baseline="41666" sz="900" spc="7">
                <a:latin typeface="Times New Roman"/>
                <a:cs typeface="Times New Roman"/>
              </a:rPr>
              <a:t>5</a:t>
            </a:r>
            <a:endParaRPr baseline="41666"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5920" y="1768093"/>
            <a:ext cx="5289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M</a:t>
            </a:r>
            <a:r>
              <a:rPr dirty="0" sz="1000" spc="-5">
                <a:latin typeface="Tahoma"/>
                <a:cs typeface="Tahoma"/>
              </a:rPr>
              <a:t>a</a:t>
            </a:r>
            <a:r>
              <a:rPr dirty="0" sz="1000">
                <a:latin typeface="Tahoma"/>
                <a:cs typeface="Tahoma"/>
              </a:rPr>
              <a:t>ximize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88920" y="1853183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7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998470" y="1589726"/>
            <a:ext cx="30099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1615" algn="l"/>
              </a:tabLst>
            </a:pPr>
            <a:r>
              <a:rPr dirty="0" sz="850" i="1">
                <a:latin typeface="Times New Roman"/>
                <a:cs typeface="Times New Roman"/>
              </a:rPr>
              <a:t>R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15311" y="1215589"/>
            <a:ext cx="3477895" cy="5295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QP with </a:t>
            </a:r>
            <a:r>
              <a:rPr dirty="0" sz="2000" spc="-10">
                <a:solidFill>
                  <a:srgbClr val="FF0000"/>
                </a:solidFill>
                <a:latin typeface="Tahoma"/>
                <a:cs typeface="Tahoma"/>
              </a:rPr>
              <a:t>Quintic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basis</a:t>
            </a:r>
            <a:r>
              <a:rPr dirty="0" sz="2000" spc="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  <a:p>
            <a:pPr marL="173990">
              <a:lnSpc>
                <a:spcPct val="100000"/>
              </a:lnSpc>
              <a:spcBef>
                <a:spcPts val="165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45083" y="1654310"/>
            <a:ext cx="135445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86715" algn="l"/>
                <a:tab pos="1263015" algn="l"/>
              </a:tabLst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2200" spc="170">
                <a:latin typeface="Symbol"/>
                <a:cs typeface="Symbol"/>
              </a:rPr>
              <a:t></a:t>
            </a:r>
            <a:r>
              <a:rPr dirty="0" sz="2200" spc="-10">
                <a:latin typeface="Symbol"/>
                <a:cs typeface="Symbol"/>
              </a:rPr>
              <a:t>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i="1">
                <a:latin typeface="Times New Roman"/>
                <a:cs typeface="Times New Roman"/>
              </a:rPr>
              <a:t>   </a:t>
            </a:r>
            <a:r>
              <a:rPr dirty="0" sz="850" spc="40" i="1">
                <a:latin typeface="Times New Roman"/>
                <a:cs typeface="Times New Roman"/>
              </a:rPr>
              <a:t> </a:t>
            </a:r>
            <a:r>
              <a:rPr dirty="0" sz="850" i="1">
                <a:latin typeface="Times New Roman"/>
                <a:cs typeface="Times New Roman"/>
              </a:rPr>
              <a:t>l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kl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74907" y="1701368"/>
            <a:ext cx="65468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 i="1">
                <a:latin typeface="Times New Roman"/>
                <a:cs typeface="Times New Roman"/>
              </a:rPr>
              <a:t>α α Q</a:t>
            </a:r>
            <a:r>
              <a:rPr dirty="0" sz="1450" spc="240" i="1">
                <a:latin typeface="Times New Roman"/>
                <a:cs typeface="Times New Roman"/>
              </a:rPr>
              <a:t> </a:t>
            </a:r>
            <a:r>
              <a:rPr dirty="0" baseline="3086" sz="1350" spc="-7">
                <a:latin typeface="Tahoma"/>
                <a:cs typeface="Tahoma"/>
              </a:rPr>
              <a:t>w</a:t>
            </a:r>
            <a:endParaRPr baseline="3086" sz="13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3744" y="1701368"/>
            <a:ext cx="323850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 i="1">
                <a:latin typeface="Times New Roman"/>
                <a:cs typeface="Times New Roman"/>
              </a:rPr>
              <a:t>α</a:t>
            </a:r>
            <a:r>
              <a:rPr dirty="0" sz="1450" spc="55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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23520" y="1651241"/>
            <a:ext cx="211454" cy="460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ts val="2525"/>
              </a:lnSpc>
              <a:spcBef>
                <a:spcPts val="90"/>
              </a:spcBef>
            </a:pPr>
            <a:r>
              <a:rPr dirty="0" sz="2200" spc="-10">
                <a:latin typeface="Symbol"/>
                <a:cs typeface="Symbol"/>
              </a:rPr>
              <a:t></a:t>
            </a:r>
            <a:endParaRPr sz="2200">
              <a:latin typeface="Symbol"/>
              <a:cs typeface="Symbol"/>
            </a:endParaRPr>
          </a:p>
          <a:p>
            <a:pPr marL="19050">
              <a:lnSpc>
                <a:spcPts val="905"/>
              </a:lnSpc>
            </a:pPr>
            <a:r>
              <a:rPr dirty="0" sz="850" i="1">
                <a:latin typeface="Times New Roman"/>
                <a:cs typeface="Times New Roman"/>
              </a:rPr>
              <a:t>k</a:t>
            </a:r>
            <a:r>
              <a:rPr dirty="0" sz="850" spc="-140" i="1">
                <a:latin typeface="Times New Roman"/>
                <a:cs typeface="Times New Roman"/>
              </a:rPr>
              <a:t>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76473" y="1878918"/>
            <a:ext cx="59245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9578" sz="2175" spc="7">
                <a:latin typeface="Times New Roman"/>
                <a:cs typeface="Times New Roman"/>
              </a:rPr>
              <a:t>2 </a:t>
            </a:r>
            <a:r>
              <a:rPr dirty="0" sz="850" i="1">
                <a:latin typeface="Times New Roman"/>
                <a:cs typeface="Times New Roman"/>
              </a:rPr>
              <a:t>k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 </a:t>
            </a:r>
            <a:r>
              <a:rPr dirty="0" sz="850" i="1">
                <a:latin typeface="Times New Roman"/>
                <a:cs typeface="Times New Roman"/>
              </a:rPr>
              <a:t>l</a:t>
            </a:r>
            <a:r>
              <a:rPr dirty="0" sz="850" spc="-130" i="1">
                <a:latin typeface="Times New Roman"/>
                <a:cs typeface="Times New Roman"/>
              </a:rPr>
              <a:t> </a:t>
            </a:r>
            <a:r>
              <a:rPr dirty="0" sz="850" spc="-25">
                <a:latin typeface="Symbol"/>
                <a:cs typeface="Symbol"/>
              </a:rPr>
              <a:t></a:t>
            </a:r>
            <a:r>
              <a:rPr dirty="0" sz="850" spc="-2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98830" y="1584028"/>
            <a:ext cx="10604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34816" y="5357443"/>
            <a:ext cx="3822700" cy="1828164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ctr" marL="40259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SVM Kernel</a:t>
            </a:r>
            <a:r>
              <a:rPr dirty="0" sz="2200" spc="-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200">
              <a:latin typeface="Tahoma"/>
              <a:cs typeface="Tahoma"/>
            </a:endParaRPr>
          </a:p>
          <a:p>
            <a:pPr algn="just" marL="196850" marR="112395" indent="-171450">
              <a:lnSpc>
                <a:spcPct val="100000"/>
              </a:lnSpc>
              <a:spcBef>
                <a:spcPts val="310"/>
              </a:spcBef>
              <a:buSzPct val="96551"/>
              <a:buFont typeface="Tahoma"/>
              <a:buChar char="•"/>
              <a:tabLst>
                <a:tab pos="196850" algn="l"/>
              </a:tabLst>
            </a:pPr>
            <a:r>
              <a:rPr dirty="0" sz="1450" spc="-30" i="1">
                <a:latin typeface="Tahoma"/>
                <a:cs typeface="Tahoma"/>
              </a:rPr>
              <a:t>K(</a:t>
            </a:r>
            <a:r>
              <a:rPr dirty="0" sz="1450" spc="-30" b="1" i="1">
                <a:latin typeface="Tahoma"/>
                <a:cs typeface="Tahoma"/>
              </a:rPr>
              <a:t>a</a:t>
            </a:r>
            <a:r>
              <a:rPr dirty="0" sz="1450" spc="-30" i="1">
                <a:latin typeface="Tahoma"/>
                <a:cs typeface="Tahoma"/>
              </a:rPr>
              <a:t>,</a:t>
            </a:r>
            <a:r>
              <a:rPr dirty="0" sz="1450" spc="-30" b="1" i="1">
                <a:latin typeface="Tahoma"/>
                <a:cs typeface="Tahoma"/>
              </a:rPr>
              <a:t>b</a:t>
            </a:r>
            <a:r>
              <a:rPr dirty="0" sz="1450" spc="-30" i="1">
                <a:latin typeface="Tahoma"/>
                <a:cs typeface="Tahoma"/>
              </a:rPr>
              <a:t>)=(</a:t>
            </a:r>
            <a:r>
              <a:rPr dirty="0" sz="1450" spc="-30" b="1" i="1">
                <a:latin typeface="Tahoma"/>
                <a:cs typeface="Tahoma"/>
              </a:rPr>
              <a:t>a </a:t>
            </a:r>
            <a:r>
              <a:rPr dirty="0" sz="1450" spc="-20" i="1">
                <a:latin typeface="Tahoma"/>
                <a:cs typeface="Tahoma"/>
              </a:rPr>
              <a:t>. </a:t>
            </a:r>
            <a:r>
              <a:rPr dirty="0" sz="1450" spc="-35" b="1" i="1">
                <a:latin typeface="Tahoma"/>
                <a:cs typeface="Tahoma"/>
              </a:rPr>
              <a:t>b </a:t>
            </a:r>
            <a:r>
              <a:rPr dirty="0" sz="1450" spc="-30" i="1">
                <a:latin typeface="Tahoma"/>
                <a:cs typeface="Tahoma"/>
              </a:rPr>
              <a:t>+1)</a:t>
            </a:r>
            <a:r>
              <a:rPr dirty="0" baseline="22222" sz="1500" spc="-44" i="1">
                <a:latin typeface="Tahoma"/>
                <a:cs typeface="Tahoma"/>
              </a:rPr>
              <a:t>d </a:t>
            </a:r>
            <a:r>
              <a:rPr dirty="0" sz="1400" spc="-5">
                <a:latin typeface="Tahoma"/>
                <a:cs typeface="Tahoma"/>
              </a:rPr>
              <a:t>is an example of an </a:t>
            </a:r>
            <a:r>
              <a:rPr dirty="0" sz="1400">
                <a:latin typeface="Tahoma"/>
                <a:cs typeface="Tahoma"/>
              </a:rPr>
              <a:t>SVM  </a:t>
            </a:r>
            <a:r>
              <a:rPr dirty="0" sz="1400" spc="-5">
                <a:latin typeface="Tahoma"/>
                <a:cs typeface="Tahoma"/>
              </a:rPr>
              <a:t>Kernel Function</a:t>
            </a:r>
            <a:endParaRPr sz="1400">
              <a:latin typeface="Tahoma"/>
              <a:cs typeface="Tahoma"/>
            </a:endParaRPr>
          </a:p>
          <a:p>
            <a:pPr algn="just" marL="196850" marR="30480" indent="-171450">
              <a:lnSpc>
                <a:spcPct val="100000"/>
              </a:lnSpc>
              <a:spcBef>
                <a:spcPts val="334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Beyond polynomials there are other very high  dimensional basis functions that can be made  practical by finding the right Kernel</a:t>
            </a:r>
            <a:r>
              <a:rPr dirty="0" sz="1400" spc="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Function</a:t>
            </a:r>
            <a:endParaRPr sz="1400">
              <a:latin typeface="Tahoma"/>
              <a:cs typeface="Tahoma"/>
            </a:endParaRPr>
          </a:p>
          <a:p>
            <a:pPr algn="just" lvl="1" marL="396875" indent="-143510">
              <a:lnSpc>
                <a:spcPct val="100000"/>
              </a:lnSpc>
              <a:spcBef>
                <a:spcPts val="340"/>
              </a:spcBef>
              <a:buChar char="•"/>
              <a:tabLst>
                <a:tab pos="397510" algn="l"/>
              </a:tabLst>
            </a:pPr>
            <a:r>
              <a:rPr dirty="0" sz="1400" spc="-5">
                <a:latin typeface="Tahoma"/>
                <a:cs typeface="Tahoma"/>
              </a:rPr>
              <a:t>Radial-Basis-style Kernel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Function: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18382" y="7467600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 h="0">
                <a:moveTo>
                  <a:pt x="0" y="0"/>
                </a:moveTo>
                <a:lnTo>
                  <a:pt x="467105" y="0"/>
                </a:lnTo>
              </a:path>
            </a:pathLst>
          </a:custGeom>
          <a:ln w="61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301490" y="7336432"/>
            <a:ext cx="70485" cy="3638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ts val="1315"/>
              </a:lnSpc>
              <a:spcBef>
                <a:spcPts val="120"/>
              </a:spcBef>
            </a:pPr>
            <a:r>
              <a:rPr dirty="0" sz="1150" spc="-400">
                <a:latin typeface="Symbol"/>
                <a:cs typeface="Symbol"/>
              </a:rPr>
              <a:t>⎟</a:t>
            </a:r>
            <a:endParaRPr sz="1150">
              <a:latin typeface="Symbol"/>
              <a:cs typeface="Symbol"/>
            </a:endParaRPr>
          </a:p>
          <a:p>
            <a:pPr>
              <a:lnSpc>
                <a:spcPts val="1315"/>
              </a:lnSpc>
            </a:pPr>
            <a:r>
              <a:rPr dirty="0" sz="1150" spc="-400">
                <a:latin typeface="Symbol"/>
                <a:cs typeface="Symbol"/>
              </a:rPr>
              <a:t>⎠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04996" y="7450640"/>
            <a:ext cx="294640" cy="2146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150" spc="-40">
                <a:latin typeface="Times New Roman"/>
                <a:cs typeface="Times New Roman"/>
              </a:rPr>
              <a:t>2</a:t>
            </a:r>
            <a:r>
              <a:rPr dirty="0" sz="1200" spc="-40" i="1">
                <a:latin typeface="Symbol"/>
                <a:cs typeface="Symbol"/>
              </a:rPr>
              <a:t></a:t>
            </a:r>
            <a:r>
              <a:rPr dirty="0" sz="1200" spc="-95" i="1">
                <a:latin typeface="Times New Roman"/>
                <a:cs typeface="Times New Roman"/>
              </a:rPr>
              <a:t> </a:t>
            </a:r>
            <a:r>
              <a:rPr dirty="0" baseline="42735" sz="975" spc="22">
                <a:latin typeface="Times New Roman"/>
                <a:cs typeface="Times New Roman"/>
              </a:rPr>
              <a:t>2</a:t>
            </a:r>
            <a:endParaRPr baseline="42735" sz="97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09342" y="7248793"/>
            <a:ext cx="788035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216535" algn="l"/>
              </a:tabLst>
            </a:pPr>
            <a:r>
              <a:rPr dirty="0" baseline="2415" sz="1725" spc="-600">
                <a:latin typeface="Symbol"/>
                <a:cs typeface="Symbol"/>
              </a:rPr>
              <a:t>⎛</a:t>
            </a:r>
            <a:r>
              <a:rPr dirty="0" baseline="2415" sz="1725" spc="-600">
                <a:latin typeface="Times New Roman"/>
                <a:cs typeface="Times New Roman"/>
              </a:rPr>
              <a:t>	</a:t>
            </a:r>
            <a:r>
              <a:rPr dirty="0" sz="1150">
                <a:latin typeface="Times New Roman"/>
                <a:cs typeface="Times New Roman"/>
              </a:rPr>
              <a:t>(</a:t>
            </a:r>
            <a:r>
              <a:rPr dirty="0" sz="1150" b="1">
                <a:latin typeface="Times New Roman"/>
                <a:cs typeface="Times New Roman"/>
              </a:rPr>
              <a:t>a </a:t>
            </a:r>
            <a:r>
              <a:rPr dirty="0" sz="1150" spc="10">
                <a:latin typeface="Symbol"/>
                <a:cs typeface="Symbol"/>
              </a:rPr>
              <a:t></a:t>
            </a:r>
            <a:r>
              <a:rPr dirty="0" sz="1150" spc="-200">
                <a:latin typeface="Times New Roman"/>
                <a:cs typeface="Times New Roman"/>
              </a:rPr>
              <a:t> </a:t>
            </a:r>
            <a:r>
              <a:rPr dirty="0" sz="1150" spc="35" b="1">
                <a:latin typeface="Times New Roman"/>
                <a:cs typeface="Times New Roman"/>
              </a:rPr>
              <a:t>b</a:t>
            </a:r>
            <a:r>
              <a:rPr dirty="0" sz="1150" spc="35">
                <a:latin typeface="Times New Roman"/>
                <a:cs typeface="Times New Roman"/>
              </a:rPr>
              <a:t>)</a:t>
            </a:r>
            <a:r>
              <a:rPr dirty="0" baseline="42735" sz="975" spc="52">
                <a:latin typeface="Times New Roman"/>
                <a:cs typeface="Times New Roman"/>
              </a:rPr>
              <a:t>2 </a:t>
            </a:r>
            <a:r>
              <a:rPr dirty="0" baseline="2415" sz="1725" spc="-600">
                <a:latin typeface="Symbol"/>
                <a:cs typeface="Symbol"/>
              </a:rPr>
              <a:t>⎞</a:t>
            </a:r>
            <a:endParaRPr baseline="2415" sz="1725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46829" y="7342519"/>
            <a:ext cx="956310" cy="3575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ts val="1295"/>
              </a:lnSpc>
              <a:spcBef>
                <a:spcPts val="120"/>
              </a:spcBef>
            </a:pPr>
            <a:r>
              <a:rPr dirty="0" sz="1150" spc="15" i="1">
                <a:latin typeface="Times New Roman"/>
                <a:cs typeface="Times New Roman"/>
              </a:rPr>
              <a:t>K</a:t>
            </a:r>
            <a:r>
              <a:rPr dirty="0" sz="1150" spc="-170" i="1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</a:t>
            </a:r>
            <a:r>
              <a:rPr dirty="0" sz="1150" b="1">
                <a:latin typeface="Times New Roman"/>
                <a:cs typeface="Times New Roman"/>
              </a:rPr>
              <a:t>a</a:t>
            </a:r>
            <a:r>
              <a:rPr dirty="0" sz="1150">
                <a:latin typeface="Times New Roman"/>
                <a:cs typeface="Times New Roman"/>
              </a:rPr>
              <a:t>,</a:t>
            </a:r>
            <a:r>
              <a:rPr dirty="0" sz="1150" spc="-185">
                <a:latin typeface="Times New Roman"/>
                <a:cs typeface="Times New Roman"/>
              </a:rPr>
              <a:t> </a:t>
            </a:r>
            <a:r>
              <a:rPr dirty="0" sz="1150" spc="20" b="1">
                <a:latin typeface="Times New Roman"/>
                <a:cs typeface="Times New Roman"/>
              </a:rPr>
              <a:t>b</a:t>
            </a:r>
            <a:r>
              <a:rPr dirty="0" sz="1150" spc="20">
                <a:latin typeface="Times New Roman"/>
                <a:cs typeface="Times New Roman"/>
              </a:rPr>
              <a:t>)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Symbol"/>
                <a:cs typeface="Symbol"/>
              </a:rPr>
              <a:t></a:t>
            </a:r>
            <a:r>
              <a:rPr dirty="0" sz="1150" spc="-55">
                <a:latin typeface="Times New Roman"/>
                <a:cs typeface="Times New Roman"/>
              </a:rPr>
              <a:t> </a:t>
            </a:r>
            <a:r>
              <a:rPr dirty="0" sz="1150" spc="-100">
                <a:latin typeface="Times New Roman"/>
                <a:cs typeface="Times New Roman"/>
              </a:rPr>
              <a:t>exp</a:t>
            </a:r>
            <a:r>
              <a:rPr dirty="0" baseline="2415" sz="1725" spc="-150">
                <a:latin typeface="Symbol"/>
                <a:cs typeface="Symbol"/>
              </a:rPr>
              <a:t>⎜</a:t>
            </a:r>
            <a:r>
              <a:rPr dirty="0" sz="1150" spc="-100">
                <a:latin typeface="Symbol"/>
                <a:cs typeface="Symbol"/>
              </a:rPr>
              <a:t></a:t>
            </a:r>
            <a:endParaRPr sz="1150">
              <a:latin typeface="Symbol"/>
              <a:cs typeface="Symbol"/>
            </a:endParaRPr>
          </a:p>
          <a:p>
            <a:pPr algn="r" marR="103505">
              <a:lnSpc>
                <a:spcPts val="1295"/>
              </a:lnSpc>
            </a:pPr>
            <a:r>
              <a:rPr dirty="0" sz="1150" spc="-400">
                <a:latin typeface="Symbol"/>
                <a:cs typeface="Symbol"/>
              </a:rPr>
              <a:t>⎝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88825" y="7715517"/>
            <a:ext cx="2747010" cy="594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2875" indent="-143510">
              <a:lnSpc>
                <a:spcPct val="100000"/>
              </a:lnSpc>
              <a:spcBef>
                <a:spcPts val="95"/>
              </a:spcBef>
              <a:buChar char="•"/>
              <a:tabLst>
                <a:tab pos="143510" algn="l"/>
              </a:tabLst>
            </a:pPr>
            <a:r>
              <a:rPr dirty="0" sz="1400" spc="-5">
                <a:latin typeface="Tahoma"/>
                <a:cs typeface="Tahoma"/>
              </a:rPr>
              <a:t>Neural-net-style Kernel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Function:</a:t>
            </a:r>
            <a:endParaRPr sz="1400">
              <a:latin typeface="Tahoma"/>
              <a:cs typeface="Tahoma"/>
            </a:endParaRPr>
          </a:p>
          <a:p>
            <a:pPr marL="894715">
              <a:lnSpc>
                <a:spcPct val="100000"/>
              </a:lnSpc>
              <a:spcBef>
                <a:spcPts val="1360"/>
              </a:spcBef>
            </a:pPr>
            <a:r>
              <a:rPr dirty="0" sz="1150" spc="10" i="1">
                <a:latin typeface="Times New Roman"/>
                <a:cs typeface="Times New Roman"/>
              </a:rPr>
              <a:t>K</a:t>
            </a:r>
            <a:r>
              <a:rPr dirty="0" sz="1150" spc="-165" i="1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</a:t>
            </a:r>
            <a:r>
              <a:rPr dirty="0" sz="1150" b="1">
                <a:latin typeface="Times New Roman"/>
                <a:cs typeface="Times New Roman"/>
              </a:rPr>
              <a:t>a</a:t>
            </a:r>
            <a:r>
              <a:rPr dirty="0" sz="1150">
                <a:latin typeface="Times New Roman"/>
                <a:cs typeface="Times New Roman"/>
              </a:rPr>
              <a:t>,</a:t>
            </a:r>
            <a:r>
              <a:rPr dirty="0" sz="1150" spc="-180">
                <a:latin typeface="Times New Roman"/>
                <a:cs typeface="Times New Roman"/>
              </a:rPr>
              <a:t> </a:t>
            </a:r>
            <a:r>
              <a:rPr dirty="0" sz="1150" spc="20" b="1">
                <a:latin typeface="Times New Roman"/>
                <a:cs typeface="Times New Roman"/>
              </a:rPr>
              <a:t>b</a:t>
            </a:r>
            <a:r>
              <a:rPr dirty="0" sz="1150" spc="20">
                <a:latin typeface="Times New Roman"/>
                <a:cs typeface="Times New Roman"/>
              </a:rPr>
              <a:t>)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Symbol"/>
                <a:cs typeface="Symbol"/>
              </a:rPr>
              <a:t></a:t>
            </a:r>
            <a:r>
              <a:rPr dirty="0" sz="115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tanh(</a:t>
            </a:r>
            <a:r>
              <a:rPr dirty="0" sz="1200" spc="-10" i="1">
                <a:latin typeface="Symbol"/>
                <a:cs typeface="Symbol"/>
              </a:rPr>
              <a:t>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150" spc="-30" b="1">
                <a:latin typeface="Times New Roman"/>
                <a:cs typeface="Times New Roman"/>
              </a:rPr>
              <a:t>a</a:t>
            </a:r>
            <a:r>
              <a:rPr dirty="0" sz="1150" spc="-30">
                <a:latin typeface="Times New Roman"/>
                <a:cs typeface="Times New Roman"/>
              </a:rPr>
              <a:t>.</a:t>
            </a:r>
            <a:r>
              <a:rPr dirty="0" sz="1150" spc="-30" b="1">
                <a:latin typeface="Times New Roman"/>
                <a:cs typeface="Times New Roman"/>
              </a:rPr>
              <a:t>b</a:t>
            </a:r>
            <a:r>
              <a:rPr dirty="0" sz="1150" spc="-85" b="1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Symbol"/>
                <a:cs typeface="Symbol"/>
              </a:rPr>
              <a:t></a:t>
            </a:r>
            <a:r>
              <a:rPr dirty="0" sz="1150" spc="-170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Symbol"/>
                <a:cs typeface="Symbol"/>
              </a:rPr>
              <a:t></a:t>
            </a:r>
            <a:r>
              <a:rPr dirty="0" sz="1200" spc="-95" i="1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62500" y="7269480"/>
            <a:ext cx="1333500" cy="1195705"/>
          </a:xfrm>
          <a:prstGeom prst="rect">
            <a:avLst/>
          </a:prstGeom>
          <a:solidFill>
            <a:srgbClr val="FFCCCC"/>
          </a:solidFill>
          <a:ln w="6350">
            <a:solidFill>
              <a:srgbClr val="010101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48895" marR="46355">
              <a:lnSpc>
                <a:spcPct val="100000"/>
              </a:lnSpc>
              <a:spcBef>
                <a:spcPts val="190"/>
              </a:spcBef>
            </a:pPr>
            <a:r>
              <a:rPr dirty="0" sz="1000" spc="-5">
                <a:latin typeface="Symbol"/>
                <a:cs typeface="Symbol"/>
              </a:rPr>
              <a:t></a:t>
            </a:r>
            <a:r>
              <a:rPr dirty="0" sz="1000" spc="-5">
                <a:latin typeface="Tahoma"/>
                <a:cs typeface="Tahoma"/>
              </a:rPr>
              <a:t>, </a:t>
            </a:r>
            <a:r>
              <a:rPr dirty="0" sz="1000">
                <a:latin typeface="Symbol"/>
                <a:cs typeface="Symbol"/>
              </a:rPr>
              <a:t>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ahoma"/>
                <a:cs typeface="Tahoma"/>
              </a:rPr>
              <a:t>and </a:t>
            </a:r>
            <a:r>
              <a:rPr dirty="0" sz="1000">
                <a:latin typeface="Symbol"/>
                <a:cs typeface="Symbol"/>
              </a:rPr>
              <a:t>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ahoma"/>
                <a:cs typeface="Tahoma"/>
              </a:rPr>
              <a:t>are magic  parameters </a:t>
            </a:r>
            <a:r>
              <a:rPr dirty="0" sz="1000">
                <a:latin typeface="Tahoma"/>
                <a:cs typeface="Tahoma"/>
              </a:rPr>
              <a:t>that </a:t>
            </a:r>
            <a:r>
              <a:rPr dirty="0" sz="1000" spc="-5">
                <a:latin typeface="Tahoma"/>
                <a:cs typeface="Tahoma"/>
              </a:rPr>
              <a:t>must  be chosen by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model  selection method  such </a:t>
            </a:r>
            <a:r>
              <a:rPr dirty="0" sz="1000">
                <a:latin typeface="Tahoma"/>
                <a:cs typeface="Tahoma"/>
              </a:rPr>
              <a:t>as </a:t>
            </a:r>
            <a:r>
              <a:rPr dirty="0" sz="1000" spc="-5">
                <a:latin typeface="Tahoma"/>
                <a:cs typeface="Tahoma"/>
              </a:rPr>
              <a:t>CV </a:t>
            </a:r>
            <a:r>
              <a:rPr dirty="0" sz="1000">
                <a:latin typeface="Tahoma"/>
                <a:cs typeface="Tahoma"/>
              </a:rPr>
              <a:t>or  </a:t>
            </a:r>
            <a:r>
              <a:rPr dirty="0" sz="1000" spc="-5">
                <a:latin typeface="Tahoma"/>
                <a:cs typeface="Tahoma"/>
              </a:rPr>
              <a:t>VCSRM</a:t>
            </a:r>
            <a:r>
              <a:rPr dirty="0" sz="1000" spc="-5">
                <a:solidFill>
                  <a:srgbClr val="009A00"/>
                </a:solidFill>
                <a:latin typeface="Tahoma"/>
                <a:cs typeface="Tahoma"/>
              </a:rPr>
              <a:t>*</a:t>
            </a:r>
            <a:endParaRPr sz="1000">
              <a:latin typeface="Tahoma"/>
              <a:cs typeface="Tahoma"/>
            </a:endParaRPr>
          </a:p>
          <a:p>
            <a:pPr marL="370205">
              <a:lnSpc>
                <a:spcPct val="100000"/>
              </a:lnSpc>
              <a:spcBef>
                <a:spcPts val="610"/>
              </a:spcBef>
            </a:pPr>
            <a:r>
              <a:rPr dirty="0" sz="1000" spc="-5">
                <a:solidFill>
                  <a:srgbClr val="009A00"/>
                </a:solidFill>
                <a:latin typeface="Tahoma"/>
                <a:cs typeface="Tahoma"/>
              </a:rPr>
              <a:t>*see last</a:t>
            </a:r>
            <a:r>
              <a:rPr dirty="0" sz="1000" spc="-55">
                <a:solidFill>
                  <a:srgbClr val="009A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009A00"/>
                </a:solidFill>
                <a:latin typeface="Tahoma"/>
                <a:cs typeface="Tahoma"/>
              </a:rPr>
              <a:t>lecture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0544" y="1233931"/>
            <a:ext cx="305625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</a:rPr>
              <a:t>VC-dimension of an</a:t>
            </a:r>
            <a:r>
              <a:rPr dirty="0" sz="2200" spc="-55">
                <a:solidFill>
                  <a:srgbClr val="006500"/>
                </a:solidFill>
              </a:rPr>
              <a:t> </a:t>
            </a:r>
            <a:r>
              <a:rPr dirty="0" sz="2200" spc="-5">
                <a:solidFill>
                  <a:srgbClr val="006500"/>
                </a:solidFill>
              </a:rPr>
              <a:t>SVM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1760220" y="2636773"/>
            <a:ext cx="597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72085" algn="l"/>
              </a:tabLst>
            </a:pPr>
            <a:r>
              <a:rPr dirty="0" sz="1200" spc="-10">
                <a:latin typeface="Tahoma"/>
                <a:cs typeface="Tahoma"/>
              </a:rPr>
              <a:t>w</a:t>
            </a:r>
            <a:r>
              <a:rPr dirty="0" sz="1200">
                <a:latin typeface="Tahoma"/>
                <a:cs typeface="Tahoma"/>
              </a:rPr>
              <a:t>h</a:t>
            </a:r>
            <a:r>
              <a:rPr dirty="0" sz="1200" spc="-10">
                <a:latin typeface="Tahoma"/>
                <a:cs typeface="Tahoma"/>
              </a:rPr>
              <a:t>e</a:t>
            </a:r>
            <a:r>
              <a:rPr dirty="0" sz="1200" spc="-10">
                <a:latin typeface="Tahoma"/>
                <a:cs typeface="Tahoma"/>
              </a:rPr>
              <a:t>r</a:t>
            </a:r>
            <a:r>
              <a:rPr dirty="0" sz="1200" spc="-5"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220" y="2847563"/>
            <a:ext cx="4185920" cy="142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71475" marR="5080" indent="-143510">
              <a:lnSpc>
                <a:spcPct val="99400"/>
              </a:lnSpc>
              <a:spcBef>
                <a:spcPts val="125"/>
              </a:spcBef>
              <a:buClr>
                <a:srgbClr val="000000"/>
              </a:buClr>
              <a:buSzPct val="96000"/>
              <a:buFont typeface="Tahoma"/>
              <a:buChar char="•"/>
              <a:tabLst>
                <a:tab pos="372110" algn="l"/>
              </a:tabLst>
            </a:pPr>
            <a:r>
              <a:rPr dirty="0" sz="1250" spc="-30" i="1">
                <a:solidFill>
                  <a:srgbClr val="009A00"/>
                </a:solidFill>
                <a:latin typeface="Tahoma"/>
                <a:cs typeface="Tahoma"/>
              </a:rPr>
              <a:t>Diameter </a:t>
            </a:r>
            <a:r>
              <a:rPr dirty="0" sz="1200" spc="-5">
                <a:latin typeface="Tahoma"/>
                <a:cs typeface="Tahoma"/>
              </a:rPr>
              <a:t>is the diameter of the smallest sphere that </a:t>
            </a:r>
            <a:r>
              <a:rPr dirty="0" sz="1200" spc="-10">
                <a:latin typeface="Tahoma"/>
                <a:cs typeface="Tahoma"/>
              </a:rPr>
              <a:t>can  </a:t>
            </a:r>
            <a:r>
              <a:rPr dirty="0" sz="1200" spc="-5">
                <a:latin typeface="Tahoma"/>
                <a:cs typeface="Tahoma"/>
              </a:rPr>
              <a:t>enclose </a:t>
            </a:r>
            <a:r>
              <a:rPr dirty="0" sz="1200">
                <a:latin typeface="Tahoma"/>
                <a:cs typeface="Tahoma"/>
              </a:rPr>
              <a:t>all </a:t>
            </a:r>
            <a:r>
              <a:rPr dirty="0" sz="1200" spc="-5">
                <a:latin typeface="Tahoma"/>
                <a:cs typeface="Tahoma"/>
              </a:rPr>
              <a:t>the high-dimensional term-vectors derived  from the training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set.</a:t>
            </a:r>
            <a:endParaRPr sz="1200">
              <a:latin typeface="Tahoma"/>
              <a:cs typeface="Tahoma"/>
            </a:endParaRPr>
          </a:p>
          <a:p>
            <a:pPr marL="371475" indent="-14351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96000"/>
              <a:buFont typeface="Tahoma"/>
              <a:buChar char="•"/>
              <a:tabLst>
                <a:tab pos="372110" algn="l"/>
              </a:tabLst>
            </a:pPr>
            <a:r>
              <a:rPr dirty="0" sz="1250" spc="-25" i="1">
                <a:solidFill>
                  <a:srgbClr val="009A00"/>
                </a:solidFill>
                <a:latin typeface="Tahoma"/>
                <a:cs typeface="Tahoma"/>
              </a:rPr>
              <a:t>Margin </a:t>
            </a:r>
            <a:r>
              <a:rPr dirty="0" sz="1200" spc="-5">
                <a:latin typeface="Tahoma"/>
                <a:cs typeface="Tahoma"/>
              </a:rPr>
              <a:t>is the smallest margin we’ll let the </a:t>
            </a:r>
            <a:r>
              <a:rPr dirty="0" sz="1200" spc="-10">
                <a:latin typeface="Tahoma"/>
                <a:cs typeface="Tahoma"/>
              </a:rPr>
              <a:t>SVM</a:t>
            </a:r>
            <a:r>
              <a:rPr dirty="0" sz="1200" spc="6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use</a:t>
            </a:r>
            <a:endParaRPr sz="1200">
              <a:latin typeface="Tahoma"/>
              <a:cs typeface="Tahoma"/>
            </a:endParaRPr>
          </a:p>
          <a:p>
            <a:pPr marL="170815" marR="99060" indent="-171450">
              <a:lnSpc>
                <a:spcPct val="100000"/>
              </a:lnSpc>
              <a:spcBef>
                <a:spcPts val="270"/>
              </a:spcBef>
              <a:buChar char="•"/>
              <a:tabLst>
                <a:tab pos="172085" algn="l"/>
              </a:tabLst>
            </a:pPr>
            <a:r>
              <a:rPr dirty="0" sz="1200" spc="-5">
                <a:latin typeface="Tahoma"/>
                <a:cs typeface="Tahoma"/>
              </a:rPr>
              <a:t>This can be used </a:t>
            </a:r>
            <a:r>
              <a:rPr dirty="0" sz="1200">
                <a:latin typeface="Tahoma"/>
                <a:cs typeface="Tahoma"/>
              </a:rPr>
              <a:t>in SRM </a:t>
            </a:r>
            <a:r>
              <a:rPr dirty="0" sz="1200" spc="-5">
                <a:latin typeface="Tahoma"/>
                <a:cs typeface="Tahoma"/>
              </a:rPr>
              <a:t>(Structural Risk Minimization) for  choosing the </a:t>
            </a:r>
            <a:r>
              <a:rPr dirty="0" sz="1200">
                <a:latin typeface="Tahoma"/>
                <a:cs typeface="Tahoma"/>
              </a:rPr>
              <a:t>polynomial </a:t>
            </a:r>
            <a:r>
              <a:rPr dirty="0" sz="1200" spc="-5">
                <a:latin typeface="Tahoma"/>
                <a:cs typeface="Tahoma"/>
              </a:rPr>
              <a:t>degree, RBF </a:t>
            </a:r>
            <a:r>
              <a:rPr dirty="0" sz="1200">
                <a:latin typeface="Symbol"/>
                <a:cs typeface="Symbol"/>
              </a:rPr>
              <a:t></a:t>
            </a:r>
            <a:r>
              <a:rPr dirty="0" sz="1200">
                <a:latin typeface="Tahoma"/>
                <a:cs typeface="Tahoma"/>
              </a:rPr>
              <a:t>,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  <a:p>
            <a:pPr lvl="1" marL="371475" indent="-144145">
              <a:lnSpc>
                <a:spcPct val="100000"/>
              </a:lnSpc>
              <a:spcBef>
                <a:spcPts val="284"/>
              </a:spcBef>
              <a:buChar char="•"/>
              <a:tabLst>
                <a:tab pos="372110" algn="l"/>
              </a:tabLst>
            </a:pPr>
            <a:r>
              <a:rPr dirty="0" sz="1200" spc="-5">
                <a:latin typeface="Tahoma"/>
                <a:cs typeface="Tahoma"/>
              </a:rPr>
              <a:t>But most people just use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Cross-Validation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58717" y="244830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0" y="0"/>
                </a:moveTo>
                <a:lnTo>
                  <a:pt x="693420" y="0"/>
                </a:lnTo>
              </a:path>
            </a:pathLst>
          </a:custGeom>
          <a:ln w="74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34820" y="1614931"/>
            <a:ext cx="4213225" cy="110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96850" marR="177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Very very very loosely speaking there is some theory </a:t>
            </a:r>
            <a:r>
              <a:rPr dirty="0" sz="1200" spc="-10">
                <a:latin typeface="Tahoma"/>
                <a:cs typeface="Tahoma"/>
              </a:rPr>
              <a:t>which  </a:t>
            </a:r>
            <a:r>
              <a:rPr dirty="0" sz="1200" spc="-5">
                <a:latin typeface="Tahoma"/>
                <a:cs typeface="Tahoma"/>
              </a:rPr>
              <a:t>under some different assumptions puts an upper </a:t>
            </a:r>
            <a:r>
              <a:rPr dirty="0" sz="1200">
                <a:latin typeface="Tahoma"/>
                <a:cs typeface="Tahoma"/>
              </a:rPr>
              <a:t>bound </a:t>
            </a:r>
            <a:r>
              <a:rPr dirty="0" sz="1200" spc="-5">
                <a:latin typeface="Tahoma"/>
                <a:cs typeface="Tahoma"/>
              </a:rPr>
              <a:t>on  the </a:t>
            </a:r>
            <a:r>
              <a:rPr dirty="0" sz="1200">
                <a:latin typeface="Tahoma"/>
                <a:cs typeface="Tahoma"/>
              </a:rPr>
              <a:t>VC </a:t>
            </a:r>
            <a:r>
              <a:rPr dirty="0" sz="1200" spc="-5">
                <a:latin typeface="Tahoma"/>
                <a:cs typeface="Tahoma"/>
              </a:rPr>
              <a:t>dimension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as</a:t>
            </a:r>
            <a:endParaRPr sz="1200">
              <a:latin typeface="Tahoma"/>
              <a:cs typeface="Tahoma"/>
            </a:endParaRPr>
          </a:p>
          <a:p>
            <a:pPr algn="ctr" marR="59055">
              <a:lnSpc>
                <a:spcPct val="100000"/>
              </a:lnSpc>
              <a:spcBef>
                <a:spcPts val="200"/>
              </a:spcBef>
            </a:pPr>
            <a:r>
              <a:rPr dirty="0" baseline="1984" sz="2100" spc="-89">
                <a:latin typeface="Symbol"/>
                <a:cs typeface="Symbol"/>
              </a:rPr>
              <a:t>⎡</a:t>
            </a:r>
            <a:r>
              <a:rPr dirty="0" sz="1400" spc="-60">
                <a:latin typeface="Times New Roman"/>
                <a:cs typeface="Times New Roman"/>
              </a:rPr>
              <a:t>Diameter</a:t>
            </a:r>
            <a:r>
              <a:rPr dirty="0" baseline="1984" sz="2100" spc="-89">
                <a:latin typeface="Symbol"/>
                <a:cs typeface="Symbol"/>
              </a:rPr>
              <a:t>⎤</a:t>
            </a:r>
            <a:endParaRPr baseline="1984" sz="2100">
              <a:latin typeface="Symbol"/>
              <a:cs typeface="Symbol"/>
            </a:endParaRPr>
          </a:p>
          <a:p>
            <a:pPr algn="ctr" marR="59055">
              <a:lnSpc>
                <a:spcPts val="1000"/>
              </a:lnSpc>
              <a:spcBef>
                <a:spcPts val="325"/>
              </a:spcBef>
            </a:pPr>
            <a:r>
              <a:rPr dirty="0" baseline="27777" sz="2100" spc="-742">
                <a:latin typeface="Symbol"/>
                <a:cs typeface="Symbol"/>
              </a:rPr>
              <a:t>⎢</a:t>
            </a:r>
            <a:r>
              <a:rPr dirty="0" baseline="27777" sz="2100" spc="434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Margin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baseline="27777" sz="2100" spc="-742">
                <a:latin typeface="Symbol"/>
                <a:cs typeface="Symbol"/>
              </a:rPr>
              <a:t>⎥</a:t>
            </a:r>
            <a:endParaRPr baseline="27777" sz="2100">
              <a:latin typeface="Symbol"/>
              <a:cs typeface="Symbol"/>
            </a:endParaRPr>
          </a:p>
          <a:p>
            <a:pPr algn="ctr" marR="59055">
              <a:lnSpc>
                <a:spcPts val="1000"/>
              </a:lnSpc>
              <a:tabLst>
                <a:tab pos="779145" algn="l"/>
              </a:tabLst>
            </a:pPr>
            <a:r>
              <a:rPr dirty="0" sz="1400" spc="-495">
                <a:latin typeface="Symbol"/>
                <a:cs typeface="Symbol"/>
              </a:rPr>
              <a:t>⎢</a:t>
            </a:r>
            <a:r>
              <a:rPr dirty="0" sz="1400" spc="-495">
                <a:latin typeface="Times New Roman"/>
                <a:cs typeface="Times New Roman"/>
              </a:rPr>
              <a:t>	</a:t>
            </a:r>
            <a:r>
              <a:rPr dirty="0" sz="1400" spc="-495">
                <a:latin typeface="Symbol"/>
                <a:cs typeface="Symbol"/>
              </a:rPr>
              <a:t>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60220" y="5338482"/>
            <a:ext cx="4210685" cy="34328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67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SVM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Performance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60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Anecdotally </a:t>
            </a:r>
            <a:r>
              <a:rPr dirty="0" sz="1400">
                <a:latin typeface="Tahoma"/>
                <a:cs typeface="Tahoma"/>
              </a:rPr>
              <a:t>they </a:t>
            </a:r>
            <a:r>
              <a:rPr dirty="0" sz="1400" spc="-5">
                <a:latin typeface="Tahoma"/>
                <a:cs typeface="Tahoma"/>
              </a:rPr>
              <a:t>work very very well</a:t>
            </a:r>
            <a:r>
              <a:rPr dirty="0" sz="1400" spc="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indeed.</a:t>
            </a:r>
            <a:endParaRPr sz="1400">
              <a:latin typeface="Tahoma"/>
              <a:cs typeface="Tahoma"/>
            </a:endParaRPr>
          </a:p>
          <a:p>
            <a:pPr marL="171450" marR="110489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Example: They are currently the best-known  classifier on a well-studied hand-written-character  recognition benchmark</a:t>
            </a:r>
            <a:endParaRPr sz="1400">
              <a:latin typeface="Tahoma"/>
              <a:cs typeface="Tahoma"/>
            </a:endParaRPr>
          </a:p>
          <a:p>
            <a:pPr marL="171450" marR="184785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Another Example: Andrew knows several reliable  people </a:t>
            </a:r>
            <a:r>
              <a:rPr dirty="0" sz="1400">
                <a:latin typeface="Tahoma"/>
                <a:cs typeface="Tahoma"/>
              </a:rPr>
              <a:t>doing </a:t>
            </a:r>
            <a:r>
              <a:rPr dirty="0" sz="1400" spc="-5">
                <a:latin typeface="Tahoma"/>
                <a:cs typeface="Tahoma"/>
              </a:rPr>
              <a:t>practical real-world work who claim  that SVMs have saved them when their other  favorite classifiers did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poorly.</a:t>
            </a:r>
            <a:endParaRPr sz="1400">
              <a:latin typeface="Tahoma"/>
              <a:cs typeface="Tahoma"/>
            </a:endParaRPr>
          </a:p>
          <a:p>
            <a:pPr marL="171450" marR="299720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There is a lot of excitement and religious fervor  about SVMs as of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2001.</a:t>
            </a:r>
            <a:endParaRPr sz="1400">
              <a:latin typeface="Tahoma"/>
              <a:cs typeface="Tahoma"/>
            </a:endParaRPr>
          </a:p>
          <a:p>
            <a:pPr marL="171450" marR="329565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Despite this, some practitioners (including your  lecturer) are a little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skeptical.</a:t>
            </a:r>
            <a:endParaRPr sz="1400">
              <a:latin typeface="Tahoma"/>
              <a:cs typeface="Tahoma"/>
            </a:endParaRPr>
          </a:p>
          <a:p>
            <a:pPr algn="ctr" marR="5080">
              <a:lnSpc>
                <a:spcPct val="100000"/>
              </a:lnSpc>
              <a:spcBef>
                <a:spcPts val="1000"/>
              </a:spcBef>
              <a:tabLst>
                <a:tab pos="304292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6976" y="1233931"/>
            <a:ext cx="3761104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</a:rPr>
              <a:t>Doing multi-class</a:t>
            </a:r>
            <a:r>
              <a:rPr dirty="0" sz="2200" spc="-70">
                <a:solidFill>
                  <a:srgbClr val="006500"/>
                </a:solidFill>
              </a:rPr>
              <a:t> </a:t>
            </a:r>
            <a:r>
              <a:rPr dirty="0" sz="2200" spc="-5">
                <a:solidFill>
                  <a:srgbClr val="006500"/>
                </a:solidFill>
              </a:rPr>
              <a:t>classification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1747520" y="1615694"/>
            <a:ext cx="4196080" cy="2524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0" marR="345440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184785" algn="l"/>
              </a:tabLst>
            </a:pPr>
            <a:r>
              <a:rPr dirty="0" sz="1400" spc="-5">
                <a:latin typeface="Tahoma"/>
                <a:cs typeface="Tahoma"/>
              </a:rPr>
              <a:t>SVMs can only handle two-class outputs (i.e. a  categorical output variable with arity</a:t>
            </a:r>
            <a:r>
              <a:rPr dirty="0" sz="1400" spc="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2).</a:t>
            </a:r>
            <a:endParaRPr sz="14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45"/>
              </a:spcBef>
              <a:buChar char="•"/>
              <a:tabLst>
                <a:tab pos="184785" algn="l"/>
              </a:tabLst>
            </a:pPr>
            <a:r>
              <a:rPr dirty="0" sz="1400" spc="-5">
                <a:latin typeface="Tahoma"/>
                <a:cs typeface="Tahoma"/>
              </a:rPr>
              <a:t>What can be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done?</a:t>
            </a:r>
            <a:endParaRPr sz="14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184785" algn="l"/>
              </a:tabLst>
            </a:pPr>
            <a:r>
              <a:rPr dirty="0" sz="1400" spc="-5">
                <a:latin typeface="Tahoma"/>
                <a:cs typeface="Tahoma"/>
              </a:rPr>
              <a:t>Answer: with output arity </a:t>
            </a:r>
            <a:r>
              <a:rPr dirty="0" sz="1400">
                <a:latin typeface="Tahoma"/>
                <a:cs typeface="Tahoma"/>
              </a:rPr>
              <a:t>N, </a:t>
            </a:r>
            <a:r>
              <a:rPr dirty="0" sz="1400" spc="-5">
                <a:latin typeface="Tahoma"/>
                <a:cs typeface="Tahoma"/>
              </a:rPr>
              <a:t>learn N</a:t>
            </a:r>
            <a:r>
              <a:rPr dirty="0" sz="1400" spc="5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SVM’s</a:t>
            </a:r>
            <a:endParaRPr sz="14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Char char="•"/>
              <a:tabLst>
                <a:tab pos="384810" algn="l"/>
              </a:tabLst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SVM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1 learns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“Output==1” vs “Output !=</a:t>
            </a:r>
            <a:r>
              <a:rPr dirty="0" sz="1200" spc="-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1”</a:t>
            </a:r>
            <a:endParaRPr sz="12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Char char="•"/>
              <a:tabLst>
                <a:tab pos="384810" algn="l"/>
              </a:tabLst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SVM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2 learns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“Output==2” vs “Output !=</a:t>
            </a:r>
            <a:r>
              <a:rPr dirty="0" sz="1200" spc="-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2”</a:t>
            </a:r>
            <a:endParaRPr sz="12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Char char="•"/>
              <a:tabLst>
                <a:tab pos="384810" algn="l"/>
              </a:tabLst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Char char="•"/>
              <a:tabLst>
                <a:tab pos="384810" algn="l"/>
              </a:tabLst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SVM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N learns “Output==N” vs “Output !=</a:t>
            </a:r>
            <a:r>
              <a:rPr dirty="0" sz="12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N”</a:t>
            </a:r>
            <a:endParaRPr sz="1200">
              <a:latin typeface="Tahoma"/>
              <a:cs typeface="Tahoma"/>
            </a:endParaRPr>
          </a:p>
          <a:p>
            <a:pPr marL="184150" marR="5080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84785" algn="l"/>
              </a:tabLst>
            </a:pPr>
            <a:r>
              <a:rPr dirty="0" sz="1400" spc="-5">
                <a:latin typeface="Tahoma"/>
                <a:cs typeface="Tahoma"/>
              </a:rPr>
              <a:t>Then to predict the output </a:t>
            </a:r>
            <a:r>
              <a:rPr dirty="0" sz="1400">
                <a:latin typeface="Tahoma"/>
                <a:cs typeface="Tahoma"/>
              </a:rPr>
              <a:t>for </a:t>
            </a:r>
            <a:r>
              <a:rPr dirty="0" sz="1400" spc="-5">
                <a:latin typeface="Tahoma"/>
                <a:cs typeface="Tahoma"/>
              </a:rPr>
              <a:t>a new input, just  predict with each SVM and find out which one puts  the prediction the furthest into the positive</a:t>
            </a:r>
            <a:r>
              <a:rPr dirty="0" sz="1400" spc="10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region.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220" y="5338482"/>
            <a:ext cx="4147185" cy="23310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 marL="27940">
              <a:lnSpc>
                <a:spcPct val="100000"/>
              </a:lnSpc>
              <a:spcBef>
                <a:spcPts val="67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References</a:t>
            </a:r>
            <a:endParaRPr sz="2200">
              <a:latin typeface="Tahoma"/>
              <a:cs typeface="Tahoma"/>
            </a:endParaRPr>
          </a:p>
          <a:p>
            <a:pPr marL="171450" marR="5080" indent="-171450">
              <a:lnSpc>
                <a:spcPct val="100000"/>
              </a:lnSpc>
              <a:spcBef>
                <a:spcPts val="360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An excellent tutorial on VC-dimension and Support  Vector Machines:</a:t>
            </a:r>
            <a:endParaRPr sz="1400">
              <a:latin typeface="Tahoma"/>
              <a:cs typeface="Tahoma"/>
            </a:endParaRPr>
          </a:p>
          <a:p>
            <a:pPr marL="571500" marR="79375" indent="-1143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latin typeface="Tahoma"/>
                <a:cs typeface="Tahoma"/>
              </a:rPr>
              <a:t>C.J.C. Burges.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tutorial on support vector </a:t>
            </a:r>
            <a:r>
              <a:rPr dirty="0" sz="1200" spc="-10">
                <a:latin typeface="Tahoma"/>
                <a:cs typeface="Tahoma"/>
              </a:rPr>
              <a:t>machines  </a:t>
            </a:r>
            <a:r>
              <a:rPr dirty="0" sz="1200" spc="-5">
                <a:latin typeface="Tahoma"/>
                <a:cs typeface="Tahoma"/>
              </a:rPr>
              <a:t>for pattern recognition. Data Mining </a:t>
            </a:r>
            <a:r>
              <a:rPr dirty="0" sz="1200">
                <a:latin typeface="Tahoma"/>
                <a:cs typeface="Tahoma"/>
              </a:rPr>
              <a:t>and </a:t>
            </a:r>
            <a:r>
              <a:rPr dirty="0" sz="1200" spc="-5">
                <a:latin typeface="Tahoma"/>
                <a:cs typeface="Tahoma"/>
              </a:rPr>
              <a:t>Knowledge  Discovery, </a:t>
            </a:r>
            <a:r>
              <a:rPr dirty="0" sz="1200">
                <a:latin typeface="Tahoma"/>
                <a:cs typeface="Tahoma"/>
              </a:rPr>
              <a:t>2(2):955-974, 1998.  </a:t>
            </a:r>
            <a:r>
              <a:rPr dirty="0" sz="1200" spc="-5">
                <a:latin typeface="Tahoma"/>
                <a:cs typeface="Tahoma"/>
                <a:hlinkClick r:id="rId2"/>
              </a:rPr>
              <a:t>http://citeseer.nj.nec.com/burges98tutorial.html</a:t>
            </a:r>
            <a:endParaRPr sz="1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34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The VC/SRM/SVM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Bible:</a:t>
            </a:r>
            <a:endParaRPr sz="1400">
              <a:latin typeface="Tahoma"/>
              <a:cs typeface="Tahoma"/>
            </a:endParaRPr>
          </a:p>
          <a:p>
            <a:pPr marL="571500" marR="83820" indent="-114300">
              <a:lnSpc>
                <a:spcPct val="100000"/>
              </a:lnSpc>
              <a:spcBef>
                <a:spcPts val="280"/>
              </a:spcBef>
            </a:pPr>
            <a:r>
              <a:rPr dirty="0" sz="1200" spc="-5">
                <a:latin typeface="Tahoma"/>
                <a:cs typeface="Tahoma"/>
              </a:rPr>
              <a:t>Statistical Learning Theory </a:t>
            </a:r>
            <a:r>
              <a:rPr dirty="0" sz="1200">
                <a:latin typeface="Tahoma"/>
                <a:cs typeface="Tahoma"/>
              </a:rPr>
              <a:t>by Vladimir Vapnik, </a:t>
            </a:r>
            <a:r>
              <a:rPr dirty="0" sz="1200" spc="-5">
                <a:latin typeface="Tahoma"/>
                <a:cs typeface="Tahoma"/>
              </a:rPr>
              <a:t>Wiley-  Interscience; </a:t>
            </a:r>
            <a:r>
              <a:rPr dirty="0" sz="1200">
                <a:latin typeface="Tahoma"/>
                <a:cs typeface="Tahoma"/>
              </a:rPr>
              <a:t>1998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8361" y="1233931"/>
            <a:ext cx="292036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</a:rPr>
              <a:t>What You Should</a:t>
            </a:r>
            <a:r>
              <a:rPr dirty="0" sz="2200" spc="-70">
                <a:solidFill>
                  <a:srgbClr val="006500"/>
                </a:solidFill>
              </a:rPr>
              <a:t> </a:t>
            </a:r>
            <a:r>
              <a:rPr dirty="0" sz="2200" spc="-5">
                <a:solidFill>
                  <a:srgbClr val="006500"/>
                </a:solidFill>
              </a:rPr>
              <a:t>Know</a:t>
            </a:r>
            <a:endParaRPr sz="2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440"/>
              </a:spcBef>
              <a:buChar char="•"/>
              <a:tabLst>
                <a:tab pos="184785" algn="l"/>
              </a:tabLst>
            </a:pPr>
            <a:r>
              <a:rPr dirty="0" spc="-5"/>
              <a:t>Linear </a:t>
            </a:r>
            <a:r>
              <a:rPr dirty="0"/>
              <a:t>SVMs</a:t>
            </a:r>
          </a:p>
          <a:p>
            <a:pPr marL="184150" indent="-172085">
              <a:lnSpc>
                <a:spcPct val="100000"/>
              </a:lnSpc>
              <a:spcBef>
                <a:spcPts val="345"/>
              </a:spcBef>
              <a:buChar char="•"/>
              <a:tabLst>
                <a:tab pos="184785" algn="l"/>
              </a:tabLst>
            </a:pPr>
            <a:r>
              <a:rPr dirty="0" spc="-5"/>
              <a:t>The definition of a maximum margin</a:t>
            </a:r>
            <a:r>
              <a:rPr dirty="0" spc="45"/>
              <a:t> </a:t>
            </a:r>
            <a:r>
              <a:rPr dirty="0" spc="-5"/>
              <a:t>classifier</a:t>
            </a:r>
          </a:p>
          <a:p>
            <a:pPr marL="184150" marR="55244" indent="-171450">
              <a:lnSpc>
                <a:spcPct val="100000"/>
              </a:lnSpc>
              <a:spcBef>
                <a:spcPts val="335"/>
              </a:spcBef>
              <a:buChar char="•"/>
              <a:tabLst>
                <a:tab pos="184785" algn="l"/>
              </a:tabLst>
            </a:pPr>
            <a:r>
              <a:rPr dirty="0" spc="-5"/>
              <a:t>What QP can do </a:t>
            </a:r>
            <a:r>
              <a:rPr dirty="0"/>
              <a:t>for </a:t>
            </a:r>
            <a:r>
              <a:rPr dirty="0" spc="-5"/>
              <a:t>you (but, for this class, you  don’t need to </a:t>
            </a:r>
            <a:r>
              <a:rPr dirty="0"/>
              <a:t>know </a:t>
            </a:r>
            <a:r>
              <a:rPr dirty="0" spc="-5"/>
              <a:t>how it does</a:t>
            </a:r>
            <a:r>
              <a:rPr dirty="0" spc="20"/>
              <a:t> </a:t>
            </a:r>
            <a:r>
              <a:rPr dirty="0" spc="-5"/>
              <a:t>it)</a:t>
            </a:r>
          </a:p>
          <a:p>
            <a:pPr marL="184150" marR="130810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84785" algn="l"/>
              </a:tabLst>
            </a:pPr>
            <a:r>
              <a:rPr dirty="0" spc="-5"/>
              <a:t>How Maximum Margin can be turned into a QP  problem</a:t>
            </a:r>
          </a:p>
          <a:p>
            <a:pPr marL="184150" indent="-172085">
              <a:lnSpc>
                <a:spcPct val="100000"/>
              </a:lnSpc>
              <a:spcBef>
                <a:spcPts val="345"/>
              </a:spcBef>
              <a:buChar char="•"/>
              <a:tabLst>
                <a:tab pos="184785" algn="l"/>
              </a:tabLst>
            </a:pPr>
            <a:r>
              <a:rPr dirty="0" spc="-5"/>
              <a:t>How we deal with noisy (non-separable)</a:t>
            </a:r>
            <a:r>
              <a:rPr dirty="0" spc="45"/>
              <a:t> </a:t>
            </a:r>
            <a:r>
              <a:rPr dirty="0" spc="-5"/>
              <a:t>data</a:t>
            </a:r>
          </a:p>
          <a:p>
            <a:pPr marL="18415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184785" algn="l"/>
              </a:tabLst>
            </a:pPr>
            <a:r>
              <a:rPr dirty="0" spc="-5"/>
              <a:t>How we permit non-linear</a:t>
            </a:r>
            <a:r>
              <a:rPr dirty="0" spc="15"/>
              <a:t> </a:t>
            </a:r>
            <a:r>
              <a:rPr dirty="0" spc="-5"/>
              <a:t>boundaries</a:t>
            </a:r>
          </a:p>
          <a:p>
            <a:pPr marL="184150" marR="5080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84785" algn="l"/>
              </a:tabLst>
            </a:pPr>
            <a:r>
              <a:rPr dirty="0" spc="-5"/>
              <a:t>How SVM Kernel functions permit us to pretend  we’re working with ultra-high-dimensional basis-  function terms</a:t>
            </a: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5558" y="4477003"/>
            <a:ext cx="11252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7154" y="1989582"/>
            <a:ext cx="912494" cy="2546985"/>
          </a:xfrm>
          <a:custGeom>
            <a:avLst/>
            <a:gdLst/>
            <a:ahLst/>
            <a:cxnLst/>
            <a:rect l="l" t="t" r="r" b="b"/>
            <a:pathLst>
              <a:path w="912495" h="2546985">
                <a:moveTo>
                  <a:pt x="0" y="2546604"/>
                </a:moveTo>
                <a:lnTo>
                  <a:pt x="912113" y="0"/>
                </a:lnTo>
              </a:path>
            </a:pathLst>
          </a:custGeom>
          <a:ln w="52387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4200" y="1953767"/>
            <a:ext cx="938530" cy="2618740"/>
          </a:xfrm>
          <a:custGeom>
            <a:avLst/>
            <a:gdLst/>
            <a:ahLst/>
            <a:cxnLst/>
            <a:rect l="l" t="t" r="r" b="b"/>
            <a:pathLst>
              <a:path w="938529" h="2618740">
                <a:moveTo>
                  <a:pt x="0" y="2618231"/>
                </a:moveTo>
                <a:lnTo>
                  <a:pt x="938022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0323" y="1348230"/>
            <a:ext cx="202946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</a:rPr>
              <a:t>Classifier</a:t>
            </a:r>
            <a:r>
              <a:rPr dirty="0" sz="2200" spc="-75">
                <a:solidFill>
                  <a:srgbClr val="006500"/>
                </a:solidFill>
              </a:rPr>
              <a:t> </a:t>
            </a:r>
            <a:r>
              <a:rPr dirty="0" sz="2200" spc="-5">
                <a:solidFill>
                  <a:srgbClr val="006500"/>
                </a:solidFill>
              </a:rPr>
              <a:t>Margin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4267200" y="1613153"/>
            <a:ext cx="800100" cy="327660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900" spc="-35" i="1">
                <a:latin typeface="Tahoma"/>
                <a:cs typeface="Tahoma"/>
              </a:rPr>
              <a:t>f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0" y="1739645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4" y="22097"/>
                </a:lnTo>
                <a:lnTo>
                  <a:pt x="653796" y="22097"/>
                </a:lnTo>
                <a:lnTo>
                  <a:pt x="653796" y="16001"/>
                </a:lnTo>
                <a:lnTo>
                  <a:pt x="679703" y="16001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647700" y="22097"/>
                </a:lnTo>
                <a:lnTo>
                  <a:pt x="647700" y="16001"/>
                </a:lnTo>
                <a:close/>
              </a:path>
              <a:path w="685800" h="38100">
                <a:moveTo>
                  <a:pt x="679703" y="16001"/>
                </a:moveTo>
                <a:lnTo>
                  <a:pt x="653796" y="16001"/>
                </a:lnTo>
                <a:lnTo>
                  <a:pt x="653796" y="22097"/>
                </a:lnTo>
                <a:lnTo>
                  <a:pt x="679704" y="22097"/>
                </a:lnTo>
                <a:lnTo>
                  <a:pt x="685800" y="19050"/>
                </a:lnTo>
                <a:lnTo>
                  <a:pt x="6797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51097" y="1605597"/>
            <a:ext cx="120014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-35" b="1" i="1">
                <a:latin typeface="Tahoma"/>
                <a:cs typeface="Tahoma"/>
              </a:rPr>
              <a:t>x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91050" y="1415796"/>
            <a:ext cx="38100" cy="190500"/>
          </a:xfrm>
          <a:custGeom>
            <a:avLst/>
            <a:gdLst/>
            <a:ahLst/>
            <a:cxnLst/>
            <a:rect l="l" t="t" r="r" b="b"/>
            <a:pathLst>
              <a:path w="38100" h="190500">
                <a:moveTo>
                  <a:pt x="16001" y="152400"/>
                </a:moveTo>
                <a:lnTo>
                  <a:pt x="0" y="152400"/>
                </a:lnTo>
                <a:lnTo>
                  <a:pt x="19050" y="190500"/>
                </a:lnTo>
                <a:lnTo>
                  <a:pt x="35051" y="158496"/>
                </a:lnTo>
                <a:lnTo>
                  <a:pt x="16001" y="158496"/>
                </a:lnTo>
                <a:lnTo>
                  <a:pt x="16001" y="152400"/>
                </a:lnTo>
                <a:close/>
              </a:path>
              <a:path w="38100" h="190500">
                <a:moveTo>
                  <a:pt x="22097" y="0"/>
                </a:moveTo>
                <a:lnTo>
                  <a:pt x="16001" y="0"/>
                </a:lnTo>
                <a:lnTo>
                  <a:pt x="16001" y="158496"/>
                </a:lnTo>
                <a:lnTo>
                  <a:pt x="22097" y="158496"/>
                </a:lnTo>
                <a:lnTo>
                  <a:pt x="22097" y="0"/>
                </a:lnTo>
                <a:close/>
              </a:path>
              <a:path w="38100" h="190500">
                <a:moveTo>
                  <a:pt x="38100" y="152400"/>
                </a:moveTo>
                <a:lnTo>
                  <a:pt x="22097" y="152400"/>
                </a:lnTo>
                <a:lnTo>
                  <a:pt x="22097" y="158496"/>
                </a:lnTo>
                <a:lnTo>
                  <a:pt x="35051" y="158496"/>
                </a:lnTo>
                <a:lnTo>
                  <a:pt x="38100" y="1524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41520" y="1232408"/>
            <a:ext cx="1416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CC00"/>
                </a:solidFill>
                <a:latin typeface="Symbol"/>
                <a:cs typeface="Symbol"/>
              </a:rPr>
              <a:t>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67300" y="1739645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4" y="22097"/>
                </a:lnTo>
                <a:lnTo>
                  <a:pt x="653796" y="22097"/>
                </a:lnTo>
                <a:lnTo>
                  <a:pt x="653796" y="16001"/>
                </a:lnTo>
                <a:lnTo>
                  <a:pt x="679703" y="16001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647700" y="22097"/>
                </a:lnTo>
                <a:lnTo>
                  <a:pt x="647700" y="16001"/>
                </a:lnTo>
                <a:close/>
              </a:path>
              <a:path w="685800" h="38100">
                <a:moveTo>
                  <a:pt x="679703" y="16001"/>
                </a:moveTo>
                <a:lnTo>
                  <a:pt x="653796" y="16001"/>
                </a:lnTo>
                <a:lnTo>
                  <a:pt x="653796" y="22097"/>
                </a:lnTo>
                <a:lnTo>
                  <a:pt x="679704" y="22097"/>
                </a:lnTo>
                <a:lnTo>
                  <a:pt x="685800" y="19050"/>
                </a:lnTo>
                <a:lnTo>
                  <a:pt x="6797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73223" y="2111299"/>
            <a:ext cx="657225" cy="48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2222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55876" y="22524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lnTo>
                  <a:pt x="29718" y="5333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55876" y="22524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3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56638" y="2481833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95600" y="2330195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19400" y="400659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59479" y="374142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14478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2191"/>
                </a:lnTo>
                <a:lnTo>
                  <a:pt x="0" y="18287"/>
                </a:lnTo>
                <a:lnTo>
                  <a:pt x="6096" y="23621"/>
                </a:lnTo>
                <a:lnTo>
                  <a:pt x="14478" y="23621"/>
                </a:lnTo>
                <a:lnTo>
                  <a:pt x="22860" y="23621"/>
                </a:lnTo>
                <a:lnTo>
                  <a:pt x="29718" y="18287"/>
                </a:lnTo>
                <a:lnTo>
                  <a:pt x="29718" y="12191"/>
                </a:lnTo>
                <a:lnTo>
                  <a:pt x="29718" y="5333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3022" y="317677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4">
                <a:moveTo>
                  <a:pt x="23621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050"/>
                </a:lnTo>
                <a:lnTo>
                  <a:pt x="6857" y="24383"/>
                </a:lnTo>
                <a:lnTo>
                  <a:pt x="23621" y="24383"/>
                </a:lnTo>
                <a:lnTo>
                  <a:pt x="30479" y="19050"/>
                </a:lnTo>
                <a:lnTo>
                  <a:pt x="30479" y="5333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43022" y="317677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4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9050"/>
                </a:lnTo>
                <a:lnTo>
                  <a:pt x="6857" y="24383"/>
                </a:lnTo>
                <a:lnTo>
                  <a:pt x="15239" y="24383"/>
                </a:lnTo>
                <a:lnTo>
                  <a:pt x="23621" y="24383"/>
                </a:lnTo>
                <a:lnTo>
                  <a:pt x="30479" y="19050"/>
                </a:lnTo>
                <a:lnTo>
                  <a:pt x="30479" y="12192"/>
                </a:lnTo>
                <a:lnTo>
                  <a:pt x="30479" y="5333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70376" y="263271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30">
                <a:moveTo>
                  <a:pt x="23622" y="0"/>
                </a:moveTo>
                <a:lnTo>
                  <a:pt x="6858" y="0"/>
                </a:lnTo>
                <a:lnTo>
                  <a:pt x="0" y="5334"/>
                </a:lnTo>
                <a:lnTo>
                  <a:pt x="0" y="18288"/>
                </a:lnTo>
                <a:lnTo>
                  <a:pt x="6858" y="23622"/>
                </a:lnTo>
                <a:lnTo>
                  <a:pt x="23622" y="23622"/>
                </a:lnTo>
                <a:lnTo>
                  <a:pt x="29718" y="18288"/>
                </a:lnTo>
                <a:lnTo>
                  <a:pt x="29718" y="5334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70376" y="2632710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30">
                <a:moveTo>
                  <a:pt x="15239" y="0"/>
                </a:moveTo>
                <a:lnTo>
                  <a:pt x="6858" y="0"/>
                </a:lnTo>
                <a:lnTo>
                  <a:pt x="0" y="5334"/>
                </a:lnTo>
                <a:lnTo>
                  <a:pt x="0" y="11430"/>
                </a:lnTo>
                <a:lnTo>
                  <a:pt x="0" y="18288"/>
                </a:lnTo>
                <a:lnTo>
                  <a:pt x="6858" y="23622"/>
                </a:lnTo>
                <a:lnTo>
                  <a:pt x="15239" y="23622"/>
                </a:lnTo>
                <a:lnTo>
                  <a:pt x="23622" y="23622"/>
                </a:lnTo>
                <a:lnTo>
                  <a:pt x="29718" y="18288"/>
                </a:lnTo>
                <a:lnTo>
                  <a:pt x="29718" y="11430"/>
                </a:lnTo>
                <a:lnTo>
                  <a:pt x="29718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02379" y="3042666"/>
            <a:ext cx="29845" cy="24765"/>
          </a:xfrm>
          <a:custGeom>
            <a:avLst/>
            <a:gdLst/>
            <a:ahLst/>
            <a:cxnLst/>
            <a:rect l="l" t="t" r="r" b="b"/>
            <a:pathLst>
              <a:path w="29845" h="24764">
                <a:moveTo>
                  <a:pt x="14478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2191"/>
                </a:lnTo>
                <a:lnTo>
                  <a:pt x="0" y="19050"/>
                </a:lnTo>
                <a:lnTo>
                  <a:pt x="6096" y="24383"/>
                </a:lnTo>
                <a:lnTo>
                  <a:pt x="14478" y="24383"/>
                </a:lnTo>
                <a:lnTo>
                  <a:pt x="22860" y="24383"/>
                </a:lnTo>
                <a:lnTo>
                  <a:pt x="29718" y="19050"/>
                </a:lnTo>
                <a:lnTo>
                  <a:pt x="29718" y="12191"/>
                </a:lnTo>
                <a:lnTo>
                  <a:pt x="29718" y="5333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04794" y="2557272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23621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9811"/>
                </a:lnTo>
                <a:lnTo>
                  <a:pt x="6857" y="25146"/>
                </a:lnTo>
                <a:lnTo>
                  <a:pt x="23621" y="25146"/>
                </a:lnTo>
                <a:lnTo>
                  <a:pt x="30479" y="19811"/>
                </a:lnTo>
                <a:lnTo>
                  <a:pt x="30479" y="5333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04794" y="2557272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7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1"/>
                </a:lnTo>
                <a:lnTo>
                  <a:pt x="6857" y="25146"/>
                </a:lnTo>
                <a:lnTo>
                  <a:pt x="15239" y="25146"/>
                </a:lnTo>
                <a:lnTo>
                  <a:pt x="23621" y="25146"/>
                </a:lnTo>
                <a:lnTo>
                  <a:pt x="30479" y="19811"/>
                </a:lnTo>
                <a:lnTo>
                  <a:pt x="30479" y="12953"/>
                </a:lnTo>
                <a:lnTo>
                  <a:pt x="30479" y="5333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43300" y="3092195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30">
                <a:moveTo>
                  <a:pt x="20574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8287"/>
                </a:lnTo>
                <a:lnTo>
                  <a:pt x="6096" y="23622"/>
                </a:lnTo>
                <a:lnTo>
                  <a:pt x="20574" y="23622"/>
                </a:lnTo>
                <a:lnTo>
                  <a:pt x="26670" y="18287"/>
                </a:lnTo>
                <a:lnTo>
                  <a:pt x="26670" y="5333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43300" y="3092195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30">
                <a:moveTo>
                  <a:pt x="13715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8287"/>
                </a:lnTo>
                <a:lnTo>
                  <a:pt x="6096" y="23622"/>
                </a:lnTo>
                <a:lnTo>
                  <a:pt x="13715" y="23622"/>
                </a:lnTo>
                <a:lnTo>
                  <a:pt x="20574" y="23622"/>
                </a:lnTo>
                <a:lnTo>
                  <a:pt x="26670" y="18287"/>
                </a:lnTo>
                <a:lnTo>
                  <a:pt x="26670" y="12192"/>
                </a:lnTo>
                <a:lnTo>
                  <a:pt x="26670" y="5333"/>
                </a:lnTo>
                <a:lnTo>
                  <a:pt x="20574" y="0"/>
                </a:lnTo>
                <a:lnTo>
                  <a:pt x="1371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24200" y="2787395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4">
                <a:moveTo>
                  <a:pt x="23622" y="0"/>
                </a:moveTo>
                <a:lnTo>
                  <a:pt x="6857" y="0"/>
                </a:lnTo>
                <a:lnTo>
                  <a:pt x="0" y="6857"/>
                </a:lnTo>
                <a:lnTo>
                  <a:pt x="0" y="22859"/>
                </a:lnTo>
                <a:lnTo>
                  <a:pt x="6857" y="29718"/>
                </a:lnTo>
                <a:lnTo>
                  <a:pt x="23622" y="29718"/>
                </a:lnTo>
                <a:lnTo>
                  <a:pt x="30480" y="22859"/>
                </a:lnTo>
                <a:lnTo>
                  <a:pt x="30480" y="6857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24200" y="2787395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4">
                <a:moveTo>
                  <a:pt x="15239" y="0"/>
                </a:moveTo>
                <a:lnTo>
                  <a:pt x="6857" y="0"/>
                </a:lnTo>
                <a:lnTo>
                  <a:pt x="0" y="6857"/>
                </a:lnTo>
                <a:lnTo>
                  <a:pt x="0" y="14477"/>
                </a:lnTo>
                <a:lnTo>
                  <a:pt x="0" y="22859"/>
                </a:lnTo>
                <a:lnTo>
                  <a:pt x="6857" y="29718"/>
                </a:lnTo>
                <a:lnTo>
                  <a:pt x="15239" y="29718"/>
                </a:lnTo>
                <a:lnTo>
                  <a:pt x="23622" y="29718"/>
                </a:lnTo>
                <a:lnTo>
                  <a:pt x="30480" y="22859"/>
                </a:lnTo>
                <a:lnTo>
                  <a:pt x="30480" y="14477"/>
                </a:lnTo>
                <a:lnTo>
                  <a:pt x="30480" y="6857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52900" y="328269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8" y="0"/>
                </a:lnTo>
                <a:lnTo>
                  <a:pt x="0" y="5333"/>
                </a:lnTo>
                <a:lnTo>
                  <a:pt x="0" y="12953"/>
                </a:lnTo>
                <a:lnTo>
                  <a:pt x="0" y="19811"/>
                </a:lnTo>
                <a:lnTo>
                  <a:pt x="6858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79" y="19811"/>
                </a:lnTo>
                <a:lnTo>
                  <a:pt x="30479" y="12953"/>
                </a:lnTo>
                <a:lnTo>
                  <a:pt x="30479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42538" y="3445002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5" h="27939">
                <a:moveTo>
                  <a:pt x="11429" y="2286"/>
                </a:moveTo>
                <a:lnTo>
                  <a:pt x="3810" y="5333"/>
                </a:lnTo>
                <a:lnTo>
                  <a:pt x="0" y="12192"/>
                </a:lnTo>
                <a:lnTo>
                  <a:pt x="2286" y="18288"/>
                </a:lnTo>
                <a:lnTo>
                  <a:pt x="4572" y="24383"/>
                </a:lnTo>
                <a:lnTo>
                  <a:pt x="11429" y="27431"/>
                </a:lnTo>
                <a:lnTo>
                  <a:pt x="19050" y="25146"/>
                </a:lnTo>
                <a:lnTo>
                  <a:pt x="25908" y="22859"/>
                </a:lnTo>
                <a:lnTo>
                  <a:pt x="29717" y="16001"/>
                </a:lnTo>
                <a:lnTo>
                  <a:pt x="27432" y="9905"/>
                </a:lnTo>
                <a:lnTo>
                  <a:pt x="25908" y="3048"/>
                </a:lnTo>
                <a:lnTo>
                  <a:pt x="18287" y="0"/>
                </a:lnTo>
                <a:lnTo>
                  <a:pt x="11429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00955" y="2837688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4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5907"/>
                </a:lnTo>
                <a:lnTo>
                  <a:pt x="12192" y="29717"/>
                </a:lnTo>
                <a:lnTo>
                  <a:pt x="20574" y="26669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047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46626" y="3496055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10">
                <a:moveTo>
                  <a:pt x="12191" y="2286"/>
                </a:moveTo>
                <a:lnTo>
                  <a:pt x="4572" y="5334"/>
                </a:lnTo>
                <a:lnTo>
                  <a:pt x="0" y="12953"/>
                </a:lnTo>
                <a:lnTo>
                  <a:pt x="2286" y="19050"/>
                </a:lnTo>
                <a:lnTo>
                  <a:pt x="4572" y="25908"/>
                </a:lnTo>
                <a:lnTo>
                  <a:pt x="12953" y="28955"/>
                </a:lnTo>
                <a:lnTo>
                  <a:pt x="20574" y="26670"/>
                </a:lnTo>
                <a:lnTo>
                  <a:pt x="28194" y="23622"/>
                </a:lnTo>
                <a:lnTo>
                  <a:pt x="32765" y="16001"/>
                </a:lnTo>
                <a:lnTo>
                  <a:pt x="31241" y="9905"/>
                </a:lnTo>
                <a:lnTo>
                  <a:pt x="28956" y="3048"/>
                </a:lnTo>
                <a:lnTo>
                  <a:pt x="20574" y="0"/>
                </a:lnTo>
                <a:lnTo>
                  <a:pt x="12191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60776" y="25565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20574" y="0"/>
                </a:moveTo>
                <a:lnTo>
                  <a:pt x="12192" y="3048"/>
                </a:lnTo>
                <a:lnTo>
                  <a:pt x="4572" y="5334"/>
                </a:lnTo>
                <a:lnTo>
                  <a:pt x="0" y="12954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60776" y="2556510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954" y="29718"/>
                </a:lnTo>
                <a:lnTo>
                  <a:pt x="20574" y="26670"/>
                </a:lnTo>
                <a:lnTo>
                  <a:pt x="28193" y="24384"/>
                </a:lnTo>
                <a:lnTo>
                  <a:pt x="32766" y="16764"/>
                </a:lnTo>
                <a:lnTo>
                  <a:pt x="31242" y="9906"/>
                </a:lnTo>
                <a:lnTo>
                  <a:pt x="28956" y="3810"/>
                </a:lnTo>
                <a:lnTo>
                  <a:pt x="20574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54779" y="301523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4">
                <a:moveTo>
                  <a:pt x="12192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812"/>
                </a:lnTo>
                <a:lnTo>
                  <a:pt x="4572" y="26670"/>
                </a:lnTo>
                <a:lnTo>
                  <a:pt x="12192" y="29718"/>
                </a:lnTo>
                <a:lnTo>
                  <a:pt x="20574" y="27432"/>
                </a:lnTo>
                <a:lnTo>
                  <a:pt x="28194" y="24384"/>
                </a:lnTo>
                <a:lnTo>
                  <a:pt x="32766" y="16764"/>
                </a:lnTo>
                <a:lnTo>
                  <a:pt x="30480" y="9906"/>
                </a:lnTo>
                <a:lnTo>
                  <a:pt x="28194" y="3810"/>
                </a:lnTo>
                <a:lnTo>
                  <a:pt x="19812" y="0"/>
                </a:lnTo>
                <a:lnTo>
                  <a:pt x="12192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2376" y="3470909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2953" y="3048"/>
                </a:moveTo>
                <a:lnTo>
                  <a:pt x="4572" y="5334"/>
                </a:lnTo>
                <a:lnTo>
                  <a:pt x="0" y="12954"/>
                </a:lnTo>
                <a:lnTo>
                  <a:pt x="2286" y="19050"/>
                </a:lnTo>
                <a:lnTo>
                  <a:pt x="4572" y="25146"/>
                </a:lnTo>
                <a:lnTo>
                  <a:pt x="12191" y="28194"/>
                </a:lnTo>
                <a:lnTo>
                  <a:pt x="20574" y="25146"/>
                </a:lnTo>
                <a:lnTo>
                  <a:pt x="28194" y="22860"/>
                </a:lnTo>
                <a:lnTo>
                  <a:pt x="32765" y="15240"/>
                </a:lnTo>
                <a:lnTo>
                  <a:pt x="31241" y="9144"/>
                </a:lnTo>
                <a:lnTo>
                  <a:pt x="28956" y="3048"/>
                </a:lnTo>
                <a:lnTo>
                  <a:pt x="20574" y="0"/>
                </a:lnTo>
                <a:lnTo>
                  <a:pt x="12953" y="3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56204" y="3043427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20573" y="0"/>
                </a:moveTo>
                <a:lnTo>
                  <a:pt x="12953" y="2286"/>
                </a:lnTo>
                <a:lnTo>
                  <a:pt x="4571" y="5333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1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56204" y="3043427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12953" y="2286"/>
                </a:moveTo>
                <a:lnTo>
                  <a:pt x="4571" y="5333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1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lnTo>
                  <a:pt x="12953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31108" y="2754629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9143" y="0"/>
                </a:move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7"/>
                </a:lnTo>
                <a:lnTo>
                  <a:pt x="28955" y="8381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31108" y="2754629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28193" y="14477"/>
                </a:moveTo>
                <a:lnTo>
                  <a:pt x="28955" y="8381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65982" y="3846576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31241" y="17525"/>
                </a:moveTo>
                <a:lnTo>
                  <a:pt x="32003" y="9906"/>
                </a:lnTo>
                <a:lnTo>
                  <a:pt x="26669" y="2286"/>
                </a:lnTo>
                <a:lnTo>
                  <a:pt x="18287" y="1524"/>
                </a:lnTo>
                <a:lnTo>
                  <a:pt x="9905" y="0"/>
                </a:lnTo>
                <a:lnTo>
                  <a:pt x="2285" y="5334"/>
                </a:lnTo>
                <a:lnTo>
                  <a:pt x="1523" y="12953"/>
                </a:lnTo>
                <a:lnTo>
                  <a:pt x="0" y="20574"/>
                </a:lnTo>
                <a:lnTo>
                  <a:pt x="6095" y="27432"/>
                </a:lnTo>
                <a:lnTo>
                  <a:pt x="14477" y="28956"/>
                </a:lnTo>
                <a:lnTo>
                  <a:pt x="22097" y="29718"/>
                </a:lnTo>
                <a:lnTo>
                  <a:pt x="29717" y="25146"/>
                </a:lnTo>
                <a:lnTo>
                  <a:pt x="31241" y="1752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53917" y="32766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9143" y="0"/>
                </a:move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145" y="2285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53917" y="32766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30480" y="15240"/>
                </a:moveTo>
                <a:lnTo>
                  <a:pt x="31242" y="9144"/>
                </a:lnTo>
                <a:lnTo>
                  <a:pt x="25145" y="2285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769614" y="2423160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8382" y="0"/>
                </a:moveTo>
                <a:lnTo>
                  <a:pt x="1524" y="3810"/>
                </a:lnTo>
                <a:lnTo>
                  <a:pt x="0" y="17525"/>
                </a:lnTo>
                <a:lnTo>
                  <a:pt x="5334" y="23622"/>
                </a:lnTo>
                <a:lnTo>
                  <a:pt x="12191" y="24384"/>
                </a:lnTo>
                <a:lnTo>
                  <a:pt x="19812" y="25146"/>
                </a:lnTo>
                <a:lnTo>
                  <a:pt x="26670" y="21336"/>
                </a:lnTo>
                <a:lnTo>
                  <a:pt x="27432" y="14478"/>
                </a:lnTo>
                <a:lnTo>
                  <a:pt x="28194" y="8382"/>
                </a:lnTo>
                <a:lnTo>
                  <a:pt x="23622" y="1524"/>
                </a:lnTo>
                <a:lnTo>
                  <a:pt x="838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69614" y="2423160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8"/>
                </a:moveTo>
                <a:lnTo>
                  <a:pt x="28194" y="8382"/>
                </a:lnTo>
                <a:lnTo>
                  <a:pt x="23622" y="1524"/>
                </a:lnTo>
                <a:lnTo>
                  <a:pt x="16001" y="762"/>
                </a:lnTo>
                <a:lnTo>
                  <a:pt x="8382" y="0"/>
                </a:lnTo>
                <a:lnTo>
                  <a:pt x="1524" y="3810"/>
                </a:lnTo>
                <a:lnTo>
                  <a:pt x="762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191" y="24384"/>
                </a:lnTo>
                <a:lnTo>
                  <a:pt x="19812" y="25146"/>
                </a:lnTo>
                <a:lnTo>
                  <a:pt x="26670" y="21336"/>
                </a:lnTo>
                <a:lnTo>
                  <a:pt x="27432" y="1447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51197" y="32964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241" y="18288"/>
                </a:moveTo>
                <a:lnTo>
                  <a:pt x="32003" y="9906"/>
                </a:lnTo>
                <a:lnTo>
                  <a:pt x="26669" y="3048"/>
                </a:lnTo>
                <a:lnTo>
                  <a:pt x="18287" y="1524"/>
                </a:lnTo>
                <a:lnTo>
                  <a:pt x="9905" y="0"/>
                </a:lnTo>
                <a:lnTo>
                  <a:pt x="2286" y="6096"/>
                </a:lnTo>
                <a:lnTo>
                  <a:pt x="762" y="13716"/>
                </a:lnTo>
                <a:lnTo>
                  <a:pt x="0" y="22098"/>
                </a:lnTo>
                <a:lnTo>
                  <a:pt x="5334" y="29718"/>
                </a:lnTo>
                <a:lnTo>
                  <a:pt x="13715" y="30480"/>
                </a:lnTo>
                <a:lnTo>
                  <a:pt x="22098" y="32004"/>
                </a:lnTo>
                <a:lnTo>
                  <a:pt x="29717" y="25908"/>
                </a:lnTo>
                <a:lnTo>
                  <a:pt x="31241" y="1828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83329" y="3265932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5">
                <a:moveTo>
                  <a:pt x="27432" y="14477"/>
                </a:moveTo>
                <a:lnTo>
                  <a:pt x="28194" y="8382"/>
                </a:lnTo>
                <a:lnTo>
                  <a:pt x="22860" y="2286"/>
                </a:lnTo>
                <a:lnTo>
                  <a:pt x="16002" y="762"/>
                </a:lnTo>
                <a:lnTo>
                  <a:pt x="8382" y="0"/>
                </a:lnTo>
                <a:lnTo>
                  <a:pt x="1524" y="4572"/>
                </a:lnTo>
                <a:lnTo>
                  <a:pt x="762" y="10668"/>
                </a:lnTo>
                <a:lnTo>
                  <a:pt x="0" y="17525"/>
                </a:lnTo>
                <a:lnTo>
                  <a:pt x="4572" y="23622"/>
                </a:lnTo>
                <a:lnTo>
                  <a:pt x="12192" y="24384"/>
                </a:lnTo>
                <a:lnTo>
                  <a:pt x="19812" y="25908"/>
                </a:lnTo>
                <a:lnTo>
                  <a:pt x="26670" y="21336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07408" y="290855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5">
                <a:moveTo>
                  <a:pt x="28193" y="15240"/>
                </a:moveTo>
                <a:lnTo>
                  <a:pt x="28955" y="8381"/>
                </a:lnTo>
                <a:lnTo>
                  <a:pt x="23621" y="2286"/>
                </a:lnTo>
                <a:lnTo>
                  <a:pt x="16001" y="1524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5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7"/>
                </a:lnTo>
                <a:lnTo>
                  <a:pt x="26669" y="21336"/>
                </a:lnTo>
                <a:lnTo>
                  <a:pt x="28193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40201" y="24003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9143" y="0"/>
                </a:move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908" y="2285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40201" y="2400300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30480" y="15240"/>
                </a:moveTo>
                <a:lnTo>
                  <a:pt x="31242" y="9144"/>
                </a:lnTo>
                <a:lnTo>
                  <a:pt x="25908" y="2285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2"/>
                </a:lnTo>
                <a:lnTo>
                  <a:pt x="13716" y="25146"/>
                </a:lnTo>
                <a:lnTo>
                  <a:pt x="22098" y="25907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28338" y="286283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7"/>
                </a:moveTo>
                <a:lnTo>
                  <a:pt x="28194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2" y="0"/>
                </a:lnTo>
                <a:lnTo>
                  <a:pt x="1524" y="4572"/>
                </a:lnTo>
                <a:lnTo>
                  <a:pt x="762" y="10668"/>
                </a:lnTo>
                <a:lnTo>
                  <a:pt x="0" y="17525"/>
                </a:lnTo>
                <a:lnTo>
                  <a:pt x="5334" y="23622"/>
                </a:lnTo>
                <a:lnTo>
                  <a:pt x="12191" y="24384"/>
                </a:lnTo>
                <a:lnTo>
                  <a:pt x="19812" y="25146"/>
                </a:lnTo>
                <a:lnTo>
                  <a:pt x="26670" y="21336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58996" y="3582923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10" h="31750">
                <a:moveTo>
                  <a:pt x="28193" y="17525"/>
                </a:moveTo>
                <a:lnTo>
                  <a:pt x="28955" y="9143"/>
                </a:lnTo>
                <a:lnTo>
                  <a:pt x="23621" y="1524"/>
                </a:lnTo>
                <a:lnTo>
                  <a:pt x="16763" y="762"/>
                </a:lnTo>
                <a:lnTo>
                  <a:pt x="9143" y="0"/>
                </a:lnTo>
                <a:lnTo>
                  <a:pt x="2286" y="5334"/>
                </a:lnTo>
                <a:lnTo>
                  <a:pt x="1524" y="12953"/>
                </a:lnTo>
                <a:lnTo>
                  <a:pt x="0" y="21336"/>
                </a:lnTo>
                <a:lnTo>
                  <a:pt x="5333" y="28955"/>
                </a:lnTo>
                <a:lnTo>
                  <a:pt x="12191" y="29717"/>
                </a:lnTo>
                <a:lnTo>
                  <a:pt x="19812" y="31241"/>
                </a:lnTo>
                <a:lnTo>
                  <a:pt x="26669" y="25146"/>
                </a:lnTo>
                <a:lnTo>
                  <a:pt x="28193" y="1752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47465" y="299161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5">
                <a:moveTo>
                  <a:pt x="22098" y="0"/>
                </a:moveTo>
                <a:lnTo>
                  <a:pt x="5334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27432" y="28956"/>
                </a:lnTo>
                <a:lnTo>
                  <a:pt x="32766" y="21336"/>
                </a:lnTo>
                <a:lnTo>
                  <a:pt x="31242" y="12954"/>
                </a:lnTo>
                <a:lnTo>
                  <a:pt x="29718" y="5334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47465" y="299161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5">
                <a:moveTo>
                  <a:pt x="31242" y="12954"/>
                </a:moveTo>
                <a:lnTo>
                  <a:pt x="29718" y="5334"/>
                </a:lnTo>
                <a:lnTo>
                  <a:pt x="22098" y="0"/>
                </a:lnTo>
                <a:lnTo>
                  <a:pt x="13716" y="1524"/>
                </a:lnTo>
                <a:lnTo>
                  <a:pt x="5334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2" y="28956"/>
                </a:lnTo>
                <a:lnTo>
                  <a:pt x="32766" y="21336"/>
                </a:lnTo>
                <a:lnTo>
                  <a:pt x="31242" y="1295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23538" y="3852671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7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3"/>
                </a:lnTo>
                <a:lnTo>
                  <a:pt x="762" y="16001"/>
                </a:lnTo>
                <a:lnTo>
                  <a:pt x="2286" y="22098"/>
                </a:lnTo>
                <a:lnTo>
                  <a:pt x="9144" y="26669"/>
                </a:lnTo>
                <a:lnTo>
                  <a:pt x="16001" y="25145"/>
                </a:lnTo>
                <a:lnTo>
                  <a:pt x="23622" y="23622"/>
                </a:lnTo>
                <a:lnTo>
                  <a:pt x="28956" y="17525"/>
                </a:lnTo>
                <a:lnTo>
                  <a:pt x="27432" y="1066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71138" y="3662171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7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3"/>
                </a:lnTo>
                <a:lnTo>
                  <a:pt x="762" y="16001"/>
                </a:lnTo>
                <a:lnTo>
                  <a:pt x="2286" y="22098"/>
                </a:lnTo>
                <a:lnTo>
                  <a:pt x="9144" y="26669"/>
                </a:lnTo>
                <a:lnTo>
                  <a:pt x="16001" y="25145"/>
                </a:lnTo>
                <a:lnTo>
                  <a:pt x="23622" y="23622"/>
                </a:lnTo>
                <a:lnTo>
                  <a:pt x="28956" y="17525"/>
                </a:lnTo>
                <a:lnTo>
                  <a:pt x="27432" y="1066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08376" y="3091433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19812" y="0"/>
                </a:moveTo>
                <a:lnTo>
                  <a:pt x="12192" y="762"/>
                </a:lnTo>
                <a:lnTo>
                  <a:pt x="5334" y="2286"/>
                </a:lnTo>
                <a:lnTo>
                  <a:pt x="0" y="9906"/>
                </a:lnTo>
                <a:lnTo>
                  <a:pt x="1524" y="17525"/>
                </a:lnTo>
                <a:lnTo>
                  <a:pt x="3048" y="25908"/>
                </a:lnTo>
                <a:lnTo>
                  <a:pt x="10668" y="31242"/>
                </a:lnTo>
                <a:lnTo>
                  <a:pt x="17525" y="29718"/>
                </a:lnTo>
                <a:lnTo>
                  <a:pt x="25146" y="28194"/>
                </a:lnTo>
                <a:lnTo>
                  <a:pt x="29718" y="21336"/>
                </a:lnTo>
                <a:lnTo>
                  <a:pt x="28193" y="12954"/>
                </a:lnTo>
                <a:lnTo>
                  <a:pt x="26669" y="5334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08376" y="3091433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28193" y="12954"/>
                </a:moveTo>
                <a:lnTo>
                  <a:pt x="26669" y="5334"/>
                </a:lnTo>
                <a:lnTo>
                  <a:pt x="19812" y="0"/>
                </a:lnTo>
                <a:lnTo>
                  <a:pt x="12192" y="762"/>
                </a:lnTo>
                <a:lnTo>
                  <a:pt x="5334" y="2286"/>
                </a:lnTo>
                <a:lnTo>
                  <a:pt x="0" y="9906"/>
                </a:lnTo>
                <a:lnTo>
                  <a:pt x="1524" y="17525"/>
                </a:lnTo>
                <a:lnTo>
                  <a:pt x="3048" y="25908"/>
                </a:lnTo>
                <a:lnTo>
                  <a:pt x="10668" y="31242"/>
                </a:lnTo>
                <a:lnTo>
                  <a:pt x="17525" y="29718"/>
                </a:lnTo>
                <a:lnTo>
                  <a:pt x="25146" y="28194"/>
                </a:lnTo>
                <a:lnTo>
                  <a:pt x="29718" y="21336"/>
                </a:lnTo>
                <a:lnTo>
                  <a:pt x="28193" y="1295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54908" y="2612898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19812" y="0"/>
                </a:moveTo>
                <a:lnTo>
                  <a:pt x="4571" y="3048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2"/>
                </a:lnTo>
                <a:lnTo>
                  <a:pt x="9143" y="28194"/>
                </a:lnTo>
                <a:lnTo>
                  <a:pt x="24383" y="25146"/>
                </a:lnTo>
                <a:lnTo>
                  <a:pt x="28955" y="18287"/>
                </a:lnTo>
                <a:lnTo>
                  <a:pt x="28193" y="11429"/>
                </a:lnTo>
                <a:lnTo>
                  <a:pt x="26669" y="4572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454908" y="2612898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193" y="11429"/>
                </a:moveTo>
                <a:lnTo>
                  <a:pt x="26669" y="4572"/>
                </a:lnTo>
                <a:lnTo>
                  <a:pt x="19812" y="0"/>
                </a:lnTo>
                <a:lnTo>
                  <a:pt x="12191" y="1524"/>
                </a:lnTo>
                <a:lnTo>
                  <a:pt x="4571" y="3048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2"/>
                </a:lnTo>
                <a:lnTo>
                  <a:pt x="9143" y="28194"/>
                </a:lnTo>
                <a:lnTo>
                  <a:pt x="16763" y="26670"/>
                </a:lnTo>
                <a:lnTo>
                  <a:pt x="24383" y="25146"/>
                </a:lnTo>
                <a:lnTo>
                  <a:pt x="28955" y="18287"/>
                </a:lnTo>
                <a:lnTo>
                  <a:pt x="28193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74947" y="3408426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4" y="3048"/>
                </a:lnTo>
                <a:lnTo>
                  <a:pt x="0" y="9905"/>
                </a:lnTo>
                <a:lnTo>
                  <a:pt x="1524" y="16764"/>
                </a:lnTo>
                <a:lnTo>
                  <a:pt x="2286" y="23622"/>
                </a:lnTo>
                <a:lnTo>
                  <a:pt x="9905" y="28194"/>
                </a:lnTo>
                <a:lnTo>
                  <a:pt x="18287" y="26670"/>
                </a:lnTo>
                <a:lnTo>
                  <a:pt x="26669" y="25146"/>
                </a:lnTo>
                <a:lnTo>
                  <a:pt x="32003" y="18288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50642" y="2765298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3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3716"/>
                </a:lnTo>
                <a:lnTo>
                  <a:pt x="29718" y="5333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850642" y="2765298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1" y="13716"/>
                </a:moveTo>
                <a:lnTo>
                  <a:pt x="29718" y="5333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5" y="21335"/>
                </a:lnTo>
                <a:lnTo>
                  <a:pt x="31241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566921" y="3749802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1241" y="12192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9906"/>
                </a:lnTo>
                <a:lnTo>
                  <a:pt x="1524" y="17525"/>
                </a:lnTo>
                <a:lnTo>
                  <a:pt x="2286" y="25146"/>
                </a:lnTo>
                <a:lnTo>
                  <a:pt x="10667" y="30480"/>
                </a:lnTo>
                <a:lnTo>
                  <a:pt x="18287" y="28956"/>
                </a:lnTo>
                <a:lnTo>
                  <a:pt x="26669" y="27432"/>
                </a:lnTo>
                <a:lnTo>
                  <a:pt x="32003" y="19812"/>
                </a:lnTo>
                <a:lnTo>
                  <a:pt x="31241" y="1219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48911" y="3604259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4" y="3048"/>
                </a:lnTo>
                <a:lnTo>
                  <a:pt x="0" y="9905"/>
                </a:lnTo>
                <a:lnTo>
                  <a:pt x="762" y="16763"/>
                </a:lnTo>
                <a:lnTo>
                  <a:pt x="2286" y="23622"/>
                </a:lnTo>
                <a:lnTo>
                  <a:pt x="9905" y="28193"/>
                </a:lnTo>
                <a:lnTo>
                  <a:pt x="18287" y="26669"/>
                </a:lnTo>
                <a:lnTo>
                  <a:pt x="26670" y="25145"/>
                </a:lnTo>
                <a:lnTo>
                  <a:pt x="32003" y="18287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4398009" y="1589786"/>
            <a:ext cx="1714500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baseline="-17361" sz="2400">
                <a:latin typeface="Tahoma"/>
                <a:cs typeface="Tahoma"/>
              </a:rPr>
              <a:t>y</a:t>
            </a:r>
            <a:r>
              <a:rPr dirty="0" sz="1050" spc="-10">
                <a:latin typeface="Tahoma"/>
                <a:cs typeface="Tahoma"/>
              </a:rPr>
              <a:t>est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x </a:t>
            </a:r>
            <a:r>
              <a:rPr dirty="0" sz="1050" spc="-20" i="1">
                <a:latin typeface="Tahoma"/>
                <a:cs typeface="Tahoma"/>
              </a:rPr>
              <a:t>-</a:t>
            </a:r>
            <a:r>
              <a:rPr dirty="0" sz="1050" spc="20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60220" y="2376931"/>
            <a:ext cx="4349115" cy="2217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861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Define the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margin  </a:t>
            </a:r>
            <a:r>
              <a:rPr dirty="0" sz="1200" spc="-5">
                <a:latin typeface="Tahoma"/>
                <a:cs typeface="Tahoma"/>
              </a:rPr>
              <a:t>of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linear  classifier as </a:t>
            </a:r>
            <a:r>
              <a:rPr dirty="0" sz="1200" spc="-10">
                <a:latin typeface="Tahoma"/>
                <a:cs typeface="Tahoma"/>
              </a:rPr>
              <a:t>the  </a:t>
            </a:r>
            <a:r>
              <a:rPr dirty="0" sz="1200" spc="-5">
                <a:latin typeface="Tahoma"/>
                <a:cs typeface="Tahoma"/>
              </a:rPr>
              <a:t>width that the  boundary could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be  increased </a:t>
            </a:r>
            <a:r>
              <a:rPr dirty="0" sz="1200">
                <a:latin typeface="Tahoma"/>
                <a:cs typeface="Tahoma"/>
              </a:rPr>
              <a:t>by  </a:t>
            </a:r>
            <a:r>
              <a:rPr dirty="0" sz="1200" spc="-5">
                <a:latin typeface="Tahoma"/>
                <a:cs typeface="Tahoma"/>
              </a:rPr>
              <a:t>before hitting </a:t>
            </a:r>
            <a:r>
              <a:rPr dirty="0" sz="1200">
                <a:latin typeface="Tahoma"/>
                <a:cs typeface="Tahoma"/>
              </a:rPr>
              <a:t>a  </a:t>
            </a:r>
            <a:r>
              <a:rPr dirty="0" sz="1200" spc="-5">
                <a:latin typeface="Tahoma"/>
                <a:cs typeface="Tahoma"/>
              </a:rPr>
              <a:t>datapoint.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1760220" y="8654286"/>
            <a:ext cx="421068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8483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853689" y="6295644"/>
            <a:ext cx="1438275" cy="2291080"/>
          </a:xfrm>
          <a:custGeom>
            <a:avLst/>
            <a:gdLst/>
            <a:ahLst/>
            <a:cxnLst/>
            <a:rect l="l" t="t" r="r" b="b"/>
            <a:pathLst>
              <a:path w="1438275" h="2291079">
                <a:moveTo>
                  <a:pt x="0" y="2290571"/>
                </a:moveTo>
                <a:lnTo>
                  <a:pt x="1437894" y="0"/>
                </a:lnTo>
              </a:path>
            </a:pathLst>
          </a:custGeom>
          <a:ln w="180975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833116" y="6262878"/>
            <a:ext cx="1479550" cy="2356485"/>
          </a:xfrm>
          <a:custGeom>
            <a:avLst/>
            <a:gdLst/>
            <a:ahLst/>
            <a:cxnLst/>
            <a:rect l="l" t="t" r="r" b="b"/>
            <a:pathLst>
              <a:path w="1479550" h="2356484">
                <a:moveTo>
                  <a:pt x="0" y="2356104"/>
                </a:moveTo>
                <a:lnTo>
                  <a:pt x="1479042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1780794" y="5525516"/>
            <a:ext cx="212725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Maximum</a:t>
            </a:r>
            <a:r>
              <a:rPr dirty="0" sz="2200" spc="-8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Margin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267200" y="5790438"/>
            <a:ext cx="800100" cy="327660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900" spc="-35" i="1">
                <a:latin typeface="Tahoma"/>
                <a:cs typeface="Tahoma"/>
              </a:rPr>
              <a:t>f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581400" y="5916929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3" y="22098"/>
                </a:lnTo>
                <a:lnTo>
                  <a:pt x="653796" y="22098"/>
                </a:lnTo>
                <a:lnTo>
                  <a:pt x="653796" y="16002"/>
                </a:lnTo>
                <a:lnTo>
                  <a:pt x="679704" y="16002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647700" y="22098"/>
                </a:lnTo>
                <a:lnTo>
                  <a:pt x="647700" y="16002"/>
                </a:lnTo>
                <a:close/>
              </a:path>
              <a:path w="685800" h="38100">
                <a:moveTo>
                  <a:pt x="679704" y="16002"/>
                </a:moveTo>
                <a:lnTo>
                  <a:pt x="653796" y="16002"/>
                </a:lnTo>
                <a:lnTo>
                  <a:pt x="653796" y="22098"/>
                </a:lnTo>
                <a:lnTo>
                  <a:pt x="679703" y="22098"/>
                </a:lnTo>
                <a:lnTo>
                  <a:pt x="685800" y="19050"/>
                </a:lnTo>
                <a:lnTo>
                  <a:pt x="679704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451097" y="5782881"/>
            <a:ext cx="120014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-35" b="1" i="1">
                <a:latin typeface="Tahoma"/>
                <a:cs typeface="Tahoma"/>
              </a:rPr>
              <a:t>x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91050" y="5593079"/>
            <a:ext cx="38100" cy="190500"/>
          </a:xfrm>
          <a:custGeom>
            <a:avLst/>
            <a:gdLst/>
            <a:ahLst/>
            <a:cxnLst/>
            <a:rect l="l" t="t" r="r" b="b"/>
            <a:pathLst>
              <a:path w="38100" h="190500">
                <a:moveTo>
                  <a:pt x="16001" y="152400"/>
                </a:moveTo>
                <a:lnTo>
                  <a:pt x="0" y="152400"/>
                </a:lnTo>
                <a:lnTo>
                  <a:pt x="19050" y="190500"/>
                </a:lnTo>
                <a:lnTo>
                  <a:pt x="35051" y="158496"/>
                </a:lnTo>
                <a:lnTo>
                  <a:pt x="16001" y="158496"/>
                </a:lnTo>
                <a:lnTo>
                  <a:pt x="16001" y="152400"/>
                </a:lnTo>
                <a:close/>
              </a:path>
              <a:path w="38100" h="190500">
                <a:moveTo>
                  <a:pt x="22097" y="0"/>
                </a:moveTo>
                <a:lnTo>
                  <a:pt x="16001" y="0"/>
                </a:lnTo>
                <a:lnTo>
                  <a:pt x="16001" y="158496"/>
                </a:lnTo>
                <a:lnTo>
                  <a:pt x="22097" y="158496"/>
                </a:lnTo>
                <a:lnTo>
                  <a:pt x="22097" y="0"/>
                </a:lnTo>
                <a:close/>
              </a:path>
              <a:path w="38100" h="190500">
                <a:moveTo>
                  <a:pt x="38100" y="152400"/>
                </a:moveTo>
                <a:lnTo>
                  <a:pt x="22097" y="152400"/>
                </a:lnTo>
                <a:lnTo>
                  <a:pt x="22097" y="158496"/>
                </a:lnTo>
                <a:lnTo>
                  <a:pt x="35051" y="158496"/>
                </a:lnTo>
                <a:lnTo>
                  <a:pt x="38100" y="1524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541520" y="5409692"/>
            <a:ext cx="1416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CC00"/>
                </a:solidFill>
                <a:latin typeface="Symbol"/>
                <a:cs typeface="Symbol"/>
              </a:rPr>
              <a:t>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067300" y="5916929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3" y="22098"/>
                </a:lnTo>
                <a:lnTo>
                  <a:pt x="653796" y="22098"/>
                </a:lnTo>
                <a:lnTo>
                  <a:pt x="653796" y="16002"/>
                </a:lnTo>
                <a:lnTo>
                  <a:pt x="679704" y="16002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647700" y="22098"/>
                </a:lnTo>
                <a:lnTo>
                  <a:pt x="647700" y="16002"/>
                </a:lnTo>
                <a:close/>
              </a:path>
              <a:path w="685800" h="38100">
                <a:moveTo>
                  <a:pt x="679704" y="16002"/>
                </a:moveTo>
                <a:lnTo>
                  <a:pt x="653796" y="16002"/>
                </a:lnTo>
                <a:lnTo>
                  <a:pt x="653796" y="22098"/>
                </a:lnTo>
                <a:lnTo>
                  <a:pt x="679703" y="22098"/>
                </a:lnTo>
                <a:lnTo>
                  <a:pt x="685800" y="19050"/>
                </a:lnTo>
                <a:lnTo>
                  <a:pt x="679704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2173223" y="6288582"/>
            <a:ext cx="657225" cy="48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2222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055876" y="64297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lnTo>
                  <a:pt x="29718" y="5334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055876" y="64297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4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056638" y="6659118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40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895600" y="6507480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819400" y="818388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459479" y="7918704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14478" y="0"/>
                </a:moveTo>
                <a:lnTo>
                  <a:pt x="6096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8288"/>
                </a:lnTo>
                <a:lnTo>
                  <a:pt x="6096" y="23622"/>
                </a:lnTo>
                <a:lnTo>
                  <a:pt x="14478" y="23622"/>
                </a:lnTo>
                <a:lnTo>
                  <a:pt x="22860" y="23622"/>
                </a:lnTo>
                <a:lnTo>
                  <a:pt x="29718" y="18288"/>
                </a:lnTo>
                <a:lnTo>
                  <a:pt x="29718" y="12192"/>
                </a:lnTo>
                <a:lnTo>
                  <a:pt x="29718" y="5334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843022" y="7354061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5">
                <a:moveTo>
                  <a:pt x="23621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050"/>
                </a:lnTo>
                <a:lnTo>
                  <a:pt x="6857" y="24384"/>
                </a:lnTo>
                <a:lnTo>
                  <a:pt x="23621" y="24384"/>
                </a:lnTo>
                <a:lnTo>
                  <a:pt x="30479" y="19050"/>
                </a:lnTo>
                <a:lnTo>
                  <a:pt x="30479" y="5334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843022" y="7354061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80" h="24765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9050"/>
                </a:lnTo>
                <a:lnTo>
                  <a:pt x="6857" y="24384"/>
                </a:lnTo>
                <a:lnTo>
                  <a:pt x="15239" y="24384"/>
                </a:lnTo>
                <a:lnTo>
                  <a:pt x="23621" y="24384"/>
                </a:lnTo>
                <a:lnTo>
                  <a:pt x="30479" y="19050"/>
                </a:lnTo>
                <a:lnTo>
                  <a:pt x="30479" y="12192"/>
                </a:lnTo>
                <a:lnTo>
                  <a:pt x="30479" y="5334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770376" y="6809993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23622" y="0"/>
                </a:moveTo>
                <a:lnTo>
                  <a:pt x="6858" y="0"/>
                </a:lnTo>
                <a:lnTo>
                  <a:pt x="0" y="5333"/>
                </a:lnTo>
                <a:lnTo>
                  <a:pt x="0" y="18287"/>
                </a:lnTo>
                <a:lnTo>
                  <a:pt x="6858" y="23621"/>
                </a:lnTo>
                <a:lnTo>
                  <a:pt x="23622" y="23621"/>
                </a:lnTo>
                <a:lnTo>
                  <a:pt x="29718" y="18287"/>
                </a:lnTo>
                <a:lnTo>
                  <a:pt x="29718" y="5333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770376" y="6809993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15239" y="0"/>
                </a:moveTo>
                <a:lnTo>
                  <a:pt x="6858" y="0"/>
                </a:lnTo>
                <a:lnTo>
                  <a:pt x="0" y="5333"/>
                </a:lnTo>
                <a:lnTo>
                  <a:pt x="0" y="11429"/>
                </a:lnTo>
                <a:lnTo>
                  <a:pt x="0" y="18287"/>
                </a:lnTo>
                <a:lnTo>
                  <a:pt x="6858" y="23621"/>
                </a:lnTo>
                <a:lnTo>
                  <a:pt x="15239" y="23621"/>
                </a:lnTo>
                <a:lnTo>
                  <a:pt x="23622" y="23621"/>
                </a:lnTo>
                <a:lnTo>
                  <a:pt x="29718" y="18287"/>
                </a:lnTo>
                <a:lnTo>
                  <a:pt x="29718" y="11429"/>
                </a:lnTo>
                <a:lnTo>
                  <a:pt x="29718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802379" y="7219950"/>
            <a:ext cx="29845" cy="24765"/>
          </a:xfrm>
          <a:custGeom>
            <a:avLst/>
            <a:gdLst/>
            <a:ahLst/>
            <a:cxnLst/>
            <a:rect l="l" t="t" r="r" b="b"/>
            <a:pathLst>
              <a:path w="29845" h="24765">
                <a:moveTo>
                  <a:pt x="14478" y="0"/>
                </a:moveTo>
                <a:lnTo>
                  <a:pt x="6096" y="0"/>
                </a:lnTo>
                <a:lnTo>
                  <a:pt x="0" y="5333"/>
                </a:lnTo>
                <a:lnTo>
                  <a:pt x="0" y="12192"/>
                </a:lnTo>
                <a:lnTo>
                  <a:pt x="0" y="19050"/>
                </a:lnTo>
                <a:lnTo>
                  <a:pt x="6096" y="24383"/>
                </a:lnTo>
                <a:lnTo>
                  <a:pt x="14478" y="24383"/>
                </a:lnTo>
                <a:lnTo>
                  <a:pt x="22860" y="24383"/>
                </a:lnTo>
                <a:lnTo>
                  <a:pt x="29718" y="19050"/>
                </a:lnTo>
                <a:lnTo>
                  <a:pt x="29718" y="12192"/>
                </a:lnTo>
                <a:lnTo>
                  <a:pt x="29718" y="5333"/>
                </a:lnTo>
                <a:lnTo>
                  <a:pt x="22860" y="0"/>
                </a:lnTo>
                <a:lnTo>
                  <a:pt x="14478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304794" y="673455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23621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9812"/>
                </a:lnTo>
                <a:lnTo>
                  <a:pt x="6857" y="25146"/>
                </a:lnTo>
                <a:lnTo>
                  <a:pt x="23621" y="25146"/>
                </a:lnTo>
                <a:lnTo>
                  <a:pt x="30479" y="19812"/>
                </a:lnTo>
                <a:lnTo>
                  <a:pt x="30479" y="5334"/>
                </a:lnTo>
                <a:lnTo>
                  <a:pt x="23621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304794" y="6734556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7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7" y="25146"/>
                </a:lnTo>
                <a:lnTo>
                  <a:pt x="15239" y="25146"/>
                </a:lnTo>
                <a:lnTo>
                  <a:pt x="23621" y="25146"/>
                </a:lnTo>
                <a:lnTo>
                  <a:pt x="30479" y="19812"/>
                </a:lnTo>
                <a:lnTo>
                  <a:pt x="30479" y="12954"/>
                </a:lnTo>
                <a:lnTo>
                  <a:pt x="30479" y="5334"/>
                </a:lnTo>
                <a:lnTo>
                  <a:pt x="23621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43300" y="7269480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29">
                <a:moveTo>
                  <a:pt x="20574" y="0"/>
                </a:moveTo>
                <a:lnTo>
                  <a:pt x="6096" y="0"/>
                </a:lnTo>
                <a:lnTo>
                  <a:pt x="0" y="5334"/>
                </a:lnTo>
                <a:lnTo>
                  <a:pt x="0" y="18288"/>
                </a:lnTo>
                <a:lnTo>
                  <a:pt x="6096" y="23622"/>
                </a:lnTo>
                <a:lnTo>
                  <a:pt x="20574" y="23622"/>
                </a:lnTo>
                <a:lnTo>
                  <a:pt x="26670" y="18288"/>
                </a:lnTo>
                <a:lnTo>
                  <a:pt x="26670" y="5334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543300" y="7269480"/>
            <a:ext cx="26670" cy="24130"/>
          </a:xfrm>
          <a:custGeom>
            <a:avLst/>
            <a:gdLst/>
            <a:ahLst/>
            <a:cxnLst/>
            <a:rect l="l" t="t" r="r" b="b"/>
            <a:pathLst>
              <a:path w="26670" h="24129">
                <a:moveTo>
                  <a:pt x="13715" y="0"/>
                </a:moveTo>
                <a:lnTo>
                  <a:pt x="6096" y="0"/>
                </a:lnTo>
                <a:lnTo>
                  <a:pt x="0" y="5334"/>
                </a:lnTo>
                <a:lnTo>
                  <a:pt x="0" y="12192"/>
                </a:lnTo>
                <a:lnTo>
                  <a:pt x="0" y="18288"/>
                </a:lnTo>
                <a:lnTo>
                  <a:pt x="6096" y="23622"/>
                </a:lnTo>
                <a:lnTo>
                  <a:pt x="13715" y="23622"/>
                </a:lnTo>
                <a:lnTo>
                  <a:pt x="20574" y="23622"/>
                </a:lnTo>
                <a:lnTo>
                  <a:pt x="26670" y="18288"/>
                </a:lnTo>
                <a:lnTo>
                  <a:pt x="26670" y="12192"/>
                </a:lnTo>
                <a:lnTo>
                  <a:pt x="26670" y="5334"/>
                </a:lnTo>
                <a:lnTo>
                  <a:pt x="20574" y="0"/>
                </a:lnTo>
                <a:lnTo>
                  <a:pt x="1371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124200" y="6964680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5">
                <a:moveTo>
                  <a:pt x="23622" y="0"/>
                </a:moveTo>
                <a:lnTo>
                  <a:pt x="6857" y="0"/>
                </a:lnTo>
                <a:lnTo>
                  <a:pt x="0" y="6858"/>
                </a:lnTo>
                <a:lnTo>
                  <a:pt x="0" y="22860"/>
                </a:lnTo>
                <a:lnTo>
                  <a:pt x="6857" y="29718"/>
                </a:lnTo>
                <a:lnTo>
                  <a:pt x="23622" y="29718"/>
                </a:lnTo>
                <a:lnTo>
                  <a:pt x="30480" y="22860"/>
                </a:lnTo>
                <a:lnTo>
                  <a:pt x="30480" y="6858"/>
                </a:lnTo>
                <a:lnTo>
                  <a:pt x="2362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124200" y="6964680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80" h="29845">
                <a:moveTo>
                  <a:pt x="15239" y="0"/>
                </a:moveTo>
                <a:lnTo>
                  <a:pt x="6857" y="0"/>
                </a:lnTo>
                <a:lnTo>
                  <a:pt x="0" y="6858"/>
                </a:lnTo>
                <a:lnTo>
                  <a:pt x="0" y="14478"/>
                </a:lnTo>
                <a:lnTo>
                  <a:pt x="0" y="22860"/>
                </a:lnTo>
                <a:lnTo>
                  <a:pt x="6857" y="29718"/>
                </a:lnTo>
                <a:lnTo>
                  <a:pt x="15239" y="29718"/>
                </a:lnTo>
                <a:lnTo>
                  <a:pt x="23622" y="29718"/>
                </a:lnTo>
                <a:lnTo>
                  <a:pt x="30480" y="22860"/>
                </a:lnTo>
                <a:lnTo>
                  <a:pt x="30480" y="14478"/>
                </a:lnTo>
                <a:lnTo>
                  <a:pt x="30480" y="6858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152900" y="7459980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8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8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79" y="19812"/>
                </a:lnTo>
                <a:lnTo>
                  <a:pt x="30479" y="12954"/>
                </a:lnTo>
                <a:lnTo>
                  <a:pt x="30479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542538" y="7622285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5" h="27940">
                <a:moveTo>
                  <a:pt x="11429" y="2285"/>
                </a:moveTo>
                <a:lnTo>
                  <a:pt x="3810" y="5333"/>
                </a:lnTo>
                <a:lnTo>
                  <a:pt x="0" y="12191"/>
                </a:lnTo>
                <a:lnTo>
                  <a:pt x="2286" y="18287"/>
                </a:lnTo>
                <a:lnTo>
                  <a:pt x="4572" y="24383"/>
                </a:lnTo>
                <a:lnTo>
                  <a:pt x="11429" y="27431"/>
                </a:lnTo>
                <a:lnTo>
                  <a:pt x="19050" y="25145"/>
                </a:lnTo>
                <a:lnTo>
                  <a:pt x="25908" y="22859"/>
                </a:lnTo>
                <a:lnTo>
                  <a:pt x="29717" y="16001"/>
                </a:lnTo>
                <a:lnTo>
                  <a:pt x="27432" y="9905"/>
                </a:lnTo>
                <a:lnTo>
                  <a:pt x="25908" y="3047"/>
                </a:lnTo>
                <a:lnTo>
                  <a:pt x="18287" y="0"/>
                </a:lnTo>
                <a:lnTo>
                  <a:pt x="11429" y="22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600955" y="7014971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5907"/>
                </a:lnTo>
                <a:lnTo>
                  <a:pt x="12192" y="29717"/>
                </a:lnTo>
                <a:lnTo>
                  <a:pt x="20574" y="26669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047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246626" y="767334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09">
                <a:moveTo>
                  <a:pt x="12191" y="2285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907"/>
                </a:lnTo>
                <a:lnTo>
                  <a:pt x="12953" y="28955"/>
                </a:lnTo>
                <a:lnTo>
                  <a:pt x="20574" y="26669"/>
                </a:lnTo>
                <a:lnTo>
                  <a:pt x="28194" y="23621"/>
                </a:lnTo>
                <a:lnTo>
                  <a:pt x="32765" y="16001"/>
                </a:lnTo>
                <a:lnTo>
                  <a:pt x="31241" y="9905"/>
                </a:lnTo>
                <a:lnTo>
                  <a:pt x="28956" y="3047"/>
                </a:lnTo>
                <a:lnTo>
                  <a:pt x="20574" y="0"/>
                </a:lnTo>
                <a:lnTo>
                  <a:pt x="12191" y="22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160776" y="67337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20574" y="0"/>
                </a:moveTo>
                <a:lnTo>
                  <a:pt x="12192" y="3047"/>
                </a:lnTo>
                <a:lnTo>
                  <a:pt x="4572" y="5333"/>
                </a:lnTo>
                <a:lnTo>
                  <a:pt x="0" y="12953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160776" y="6733793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19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954" y="29717"/>
                </a:lnTo>
                <a:lnTo>
                  <a:pt x="20574" y="26669"/>
                </a:lnTo>
                <a:lnTo>
                  <a:pt x="28193" y="24383"/>
                </a:lnTo>
                <a:lnTo>
                  <a:pt x="32766" y="16763"/>
                </a:lnTo>
                <a:lnTo>
                  <a:pt x="31242" y="9905"/>
                </a:lnTo>
                <a:lnTo>
                  <a:pt x="28956" y="3809"/>
                </a:lnTo>
                <a:lnTo>
                  <a:pt x="20574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954779" y="7192518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192" y="29717"/>
                </a:lnTo>
                <a:lnTo>
                  <a:pt x="20574" y="27431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809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532376" y="7648193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2953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145"/>
                </a:lnTo>
                <a:lnTo>
                  <a:pt x="12191" y="28193"/>
                </a:lnTo>
                <a:lnTo>
                  <a:pt x="20574" y="25145"/>
                </a:lnTo>
                <a:lnTo>
                  <a:pt x="28194" y="22859"/>
                </a:lnTo>
                <a:lnTo>
                  <a:pt x="32765" y="15239"/>
                </a:lnTo>
                <a:lnTo>
                  <a:pt x="31241" y="9143"/>
                </a:lnTo>
                <a:lnTo>
                  <a:pt x="28956" y="3047"/>
                </a:lnTo>
                <a:lnTo>
                  <a:pt x="20574" y="0"/>
                </a:lnTo>
                <a:lnTo>
                  <a:pt x="12953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156204" y="7220711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20573" y="0"/>
                </a:moveTo>
                <a:lnTo>
                  <a:pt x="12953" y="2286"/>
                </a:lnTo>
                <a:lnTo>
                  <a:pt x="4571" y="5334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2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156204" y="7220711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12953" y="2286"/>
                </a:moveTo>
                <a:lnTo>
                  <a:pt x="4571" y="5334"/>
                </a:lnTo>
                <a:lnTo>
                  <a:pt x="0" y="12192"/>
                </a:lnTo>
                <a:lnTo>
                  <a:pt x="2285" y="18288"/>
                </a:lnTo>
                <a:lnTo>
                  <a:pt x="4571" y="25146"/>
                </a:lnTo>
                <a:lnTo>
                  <a:pt x="12191" y="27432"/>
                </a:lnTo>
                <a:lnTo>
                  <a:pt x="20573" y="25146"/>
                </a:lnTo>
                <a:lnTo>
                  <a:pt x="28193" y="22098"/>
                </a:lnTo>
                <a:lnTo>
                  <a:pt x="32765" y="15240"/>
                </a:lnTo>
                <a:lnTo>
                  <a:pt x="30479" y="9144"/>
                </a:lnTo>
                <a:lnTo>
                  <a:pt x="28956" y="3048"/>
                </a:lnTo>
                <a:lnTo>
                  <a:pt x="20573" y="0"/>
                </a:lnTo>
                <a:lnTo>
                  <a:pt x="12953" y="228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31108" y="693191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9143" y="0"/>
                </a:moveTo>
                <a:lnTo>
                  <a:pt x="2286" y="4572"/>
                </a:lnTo>
                <a:lnTo>
                  <a:pt x="1524" y="10668"/>
                </a:lnTo>
                <a:lnTo>
                  <a:pt x="0" y="17526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8"/>
                </a:lnTo>
                <a:lnTo>
                  <a:pt x="28955" y="8382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31108" y="6931914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28193" y="14478"/>
                </a:moveTo>
                <a:lnTo>
                  <a:pt x="28955" y="8382"/>
                </a:lnTo>
                <a:lnTo>
                  <a:pt x="23621" y="2286"/>
                </a:lnTo>
                <a:lnTo>
                  <a:pt x="16001" y="762"/>
                </a:lnTo>
                <a:lnTo>
                  <a:pt x="9143" y="0"/>
                </a:lnTo>
                <a:lnTo>
                  <a:pt x="2286" y="4572"/>
                </a:lnTo>
                <a:lnTo>
                  <a:pt x="1524" y="10668"/>
                </a:lnTo>
                <a:lnTo>
                  <a:pt x="0" y="17526"/>
                </a:lnTo>
                <a:lnTo>
                  <a:pt x="5333" y="23622"/>
                </a:lnTo>
                <a:lnTo>
                  <a:pt x="12953" y="24384"/>
                </a:lnTo>
                <a:lnTo>
                  <a:pt x="20574" y="25908"/>
                </a:lnTo>
                <a:lnTo>
                  <a:pt x="26669" y="21336"/>
                </a:lnTo>
                <a:lnTo>
                  <a:pt x="28193" y="1447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665982" y="8023859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31241" y="17526"/>
                </a:moveTo>
                <a:lnTo>
                  <a:pt x="32003" y="9906"/>
                </a:lnTo>
                <a:lnTo>
                  <a:pt x="26669" y="2286"/>
                </a:lnTo>
                <a:lnTo>
                  <a:pt x="18287" y="1524"/>
                </a:lnTo>
                <a:lnTo>
                  <a:pt x="9905" y="0"/>
                </a:lnTo>
                <a:lnTo>
                  <a:pt x="2285" y="5334"/>
                </a:lnTo>
                <a:lnTo>
                  <a:pt x="1523" y="12954"/>
                </a:lnTo>
                <a:lnTo>
                  <a:pt x="0" y="20574"/>
                </a:lnTo>
                <a:lnTo>
                  <a:pt x="6095" y="27432"/>
                </a:lnTo>
                <a:lnTo>
                  <a:pt x="14477" y="28956"/>
                </a:lnTo>
                <a:lnTo>
                  <a:pt x="22097" y="29718"/>
                </a:lnTo>
                <a:lnTo>
                  <a:pt x="29717" y="25146"/>
                </a:lnTo>
                <a:lnTo>
                  <a:pt x="31241" y="175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153917" y="74538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9143" y="0"/>
                </a:move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153917" y="74538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30480" y="15240"/>
                </a:moveTo>
                <a:lnTo>
                  <a:pt x="31242" y="9144"/>
                </a:lnTo>
                <a:lnTo>
                  <a:pt x="25145" y="2286"/>
                </a:lnTo>
                <a:lnTo>
                  <a:pt x="17525" y="1524"/>
                </a:lnTo>
                <a:lnTo>
                  <a:pt x="9143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7526"/>
                </a:lnTo>
                <a:lnTo>
                  <a:pt x="5333" y="23622"/>
                </a:lnTo>
                <a:lnTo>
                  <a:pt x="13715" y="25146"/>
                </a:lnTo>
                <a:lnTo>
                  <a:pt x="22098" y="25908"/>
                </a:lnTo>
                <a:lnTo>
                  <a:pt x="29718" y="22098"/>
                </a:lnTo>
                <a:lnTo>
                  <a:pt x="30480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769614" y="66004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8382" y="0"/>
                </a:moveTo>
                <a:lnTo>
                  <a:pt x="1524" y="3809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lnTo>
                  <a:pt x="28194" y="8381"/>
                </a:lnTo>
                <a:lnTo>
                  <a:pt x="23622" y="1523"/>
                </a:lnTo>
                <a:lnTo>
                  <a:pt x="838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769614" y="66004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7"/>
                </a:moveTo>
                <a:lnTo>
                  <a:pt x="28194" y="8381"/>
                </a:lnTo>
                <a:lnTo>
                  <a:pt x="23622" y="1523"/>
                </a:lnTo>
                <a:lnTo>
                  <a:pt x="16001" y="761"/>
                </a:lnTo>
                <a:lnTo>
                  <a:pt x="8382" y="0"/>
                </a:lnTo>
                <a:lnTo>
                  <a:pt x="1524" y="3809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251197" y="747369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241" y="18287"/>
                </a:moveTo>
                <a:lnTo>
                  <a:pt x="32003" y="9905"/>
                </a:lnTo>
                <a:lnTo>
                  <a:pt x="26669" y="3047"/>
                </a:lnTo>
                <a:lnTo>
                  <a:pt x="18287" y="1523"/>
                </a:lnTo>
                <a:lnTo>
                  <a:pt x="9905" y="0"/>
                </a:lnTo>
                <a:lnTo>
                  <a:pt x="2286" y="6095"/>
                </a:lnTo>
                <a:lnTo>
                  <a:pt x="762" y="13715"/>
                </a:lnTo>
                <a:lnTo>
                  <a:pt x="0" y="22097"/>
                </a:lnTo>
                <a:lnTo>
                  <a:pt x="5334" y="29717"/>
                </a:lnTo>
                <a:lnTo>
                  <a:pt x="13715" y="30479"/>
                </a:lnTo>
                <a:lnTo>
                  <a:pt x="22098" y="32003"/>
                </a:lnTo>
                <a:lnTo>
                  <a:pt x="29717" y="25907"/>
                </a:lnTo>
                <a:lnTo>
                  <a:pt x="31241" y="1828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783329" y="7443216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4">
                <a:moveTo>
                  <a:pt x="27432" y="14477"/>
                </a:moveTo>
                <a:lnTo>
                  <a:pt x="28194" y="8381"/>
                </a:lnTo>
                <a:lnTo>
                  <a:pt x="22860" y="2285"/>
                </a:lnTo>
                <a:lnTo>
                  <a:pt x="16002" y="761"/>
                </a:lnTo>
                <a:lnTo>
                  <a:pt x="8382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4572" y="23621"/>
                </a:lnTo>
                <a:lnTo>
                  <a:pt x="12192" y="24383"/>
                </a:lnTo>
                <a:lnTo>
                  <a:pt x="19812" y="25907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407408" y="7085838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28193" y="15239"/>
                </a:moveTo>
                <a:lnTo>
                  <a:pt x="28955" y="8381"/>
                </a:lnTo>
                <a:lnTo>
                  <a:pt x="23621" y="2285"/>
                </a:lnTo>
                <a:lnTo>
                  <a:pt x="16001" y="1523"/>
                </a:lnTo>
                <a:lnTo>
                  <a:pt x="9143" y="0"/>
                </a:lnTo>
                <a:lnTo>
                  <a:pt x="2286" y="4571"/>
                </a:lnTo>
                <a:lnTo>
                  <a:pt x="1524" y="10667"/>
                </a:lnTo>
                <a:lnTo>
                  <a:pt x="0" y="17525"/>
                </a:lnTo>
                <a:lnTo>
                  <a:pt x="5333" y="23621"/>
                </a:lnTo>
                <a:lnTo>
                  <a:pt x="12953" y="24383"/>
                </a:lnTo>
                <a:lnTo>
                  <a:pt x="20574" y="25907"/>
                </a:lnTo>
                <a:lnTo>
                  <a:pt x="26669" y="21335"/>
                </a:lnTo>
                <a:lnTo>
                  <a:pt x="28193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140201" y="65775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9143" y="0"/>
                </a:moveTo>
                <a:lnTo>
                  <a:pt x="1524" y="4571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1"/>
                </a:lnTo>
                <a:lnTo>
                  <a:pt x="13716" y="25145"/>
                </a:lnTo>
                <a:lnTo>
                  <a:pt x="22098" y="25907"/>
                </a:lnTo>
                <a:lnTo>
                  <a:pt x="29718" y="22097"/>
                </a:lnTo>
                <a:lnTo>
                  <a:pt x="30480" y="15239"/>
                </a:lnTo>
                <a:lnTo>
                  <a:pt x="31242" y="9143"/>
                </a:lnTo>
                <a:lnTo>
                  <a:pt x="25908" y="2285"/>
                </a:lnTo>
                <a:lnTo>
                  <a:pt x="17525" y="1523"/>
                </a:lnTo>
                <a:lnTo>
                  <a:pt x="9143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140201" y="6577583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4">
                <a:moveTo>
                  <a:pt x="30480" y="15239"/>
                </a:moveTo>
                <a:lnTo>
                  <a:pt x="31242" y="9143"/>
                </a:lnTo>
                <a:lnTo>
                  <a:pt x="25908" y="2285"/>
                </a:lnTo>
                <a:lnTo>
                  <a:pt x="17525" y="1523"/>
                </a:lnTo>
                <a:lnTo>
                  <a:pt x="9143" y="0"/>
                </a:lnTo>
                <a:lnTo>
                  <a:pt x="1524" y="4571"/>
                </a:lnTo>
                <a:lnTo>
                  <a:pt x="762" y="11429"/>
                </a:lnTo>
                <a:lnTo>
                  <a:pt x="0" y="17525"/>
                </a:lnTo>
                <a:lnTo>
                  <a:pt x="6096" y="23621"/>
                </a:lnTo>
                <a:lnTo>
                  <a:pt x="13716" y="25145"/>
                </a:lnTo>
                <a:lnTo>
                  <a:pt x="22098" y="25907"/>
                </a:lnTo>
                <a:lnTo>
                  <a:pt x="29718" y="22097"/>
                </a:lnTo>
                <a:lnTo>
                  <a:pt x="30480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228338" y="7040118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7"/>
                </a:moveTo>
                <a:lnTo>
                  <a:pt x="28194" y="8381"/>
                </a:lnTo>
                <a:lnTo>
                  <a:pt x="23622" y="2285"/>
                </a:lnTo>
                <a:lnTo>
                  <a:pt x="16001" y="761"/>
                </a:lnTo>
                <a:lnTo>
                  <a:pt x="8382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158996" y="7760207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10" h="31750">
                <a:moveTo>
                  <a:pt x="28193" y="17526"/>
                </a:moveTo>
                <a:lnTo>
                  <a:pt x="28955" y="9144"/>
                </a:lnTo>
                <a:lnTo>
                  <a:pt x="23621" y="1524"/>
                </a:lnTo>
                <a:lnTo>
                  <a:pt x="16763" y="762"/>
                </a:lnTo>
                <a:lnTo>
                  <a:pt x="9143" y="0"/>
                </a:lnTo>
                <a:lnTo>
                  <a:pt x="2286" y="5334"/>
                </a:lnTo>
                <a:lnTo>
                  <a:pt x="1524" y="12954"/>
                </a:lnTo>
                <a:lnTo>
                  <a:pt x="0" y="21336"/>
                </a:lnTo>
                <a:lnTo>
                  <a:pt x="5333" y="28956"/>
                </a:lnTo>
                <a:lnTo>
                  <a:pt x="12191" y="29718"/>
                </a:lnTo>
                <a:lnTo>
                  <a:pt x="19812" y="31242"/>
                </a:lnTo>
                <a:lnTo>
                  <a:pt x="26669" y="25146"/>
                </a:lnTo>
                <a:lnTo>
                  <a:pt x="28193" y="175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347465" y="716889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4">
                <a:moveTo>
                  <a:pt x="22098" y="0"/>
                </a:moveTo>
                <a:lnTo>
                  <a:pt x="5334" y="3047"/>
                </a:lnTo>
                <a:lnTo>
                  <a:pt x="0" y="10667"/>
                </a:lnTo>
                <a:lnTo>
                  <a:pt x="1524" y="19049"/>
                </a:lnTo>
                <a:lnTo>
                  <a:pt x="3048" y="26669"/>
                </a:lnTo>
                <a:lnTo>
                  <a:pt x="10668" y="32003"/>
                </a:lnTo>
                <a:lnTo>
                  <a:pt x="27432" y="28955"/>
                </a:lnTo>
                <a:lnTo>
                  <a:pt x="32766" y="21335"/>
                </a:lnTo>
                <a:lnTo>
                  <a:pt x="31242" y="12953"/>
                </a:lnTo>
                <a:lnTo>
                  <a:pt x="29718" y="5333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347465" y="716889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20" h="32384">
                <a:moveTo>
                  <a:pt x="31242" y="12953"/>
                </a:moveTo>
                <a:lnTo>
                  <a:pt x="29718" y="5333"/>
                </a:lnTo>
                <a:lnTo>
                  <a:pt x="22098" y="0"/>
                </a:lnTo>
                <a:lnTo>
                  <a:pt x="13716" y="1523"/>
                </a:lnTo>
                <a:lnTo>
                  <a:pt x="5334" y="3047"/>
                </a:lnTo>
                <a:lnTo>
                  <a:pt x="0" y="10667"/>
                </a:lnTo>
                <a:lnTo>
                  <a:pt x="1524" y="19049"/>
                </a:lnTo>
                <a:lnTo>
                  <a:pt x="3048" y="26669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2" y="28955"/>
                </a:lnTo>
                <a:lnTo>
                  <a:pt x="32766" y="21335"/>
                </a:lnTo>
                <a:lnTo>
                  <a:pt x="31242" y="1295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923538" y="80299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8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4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2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771138" y="78394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8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4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2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008376" y="7268718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19812" y="0"/>
                </a:moveTo>
                <a:lnTo>
                  <a:pt x="12192" y="761"/>
                </a:lnTo>
                <a:lnTo>
                  <a:pt x="5334" y="2285"/>
                </a:lnTo>
                <a:lnTo>
                  <a:pt x="0" y="9905"/>
                </a:lnTo>
                <a:lnTo>
                  <a:pt x="1524" y="17525"/>
                </a:lnTo>
                <a:lnTo>
                  <a:pt x="3048" y="25907"/>
                </a:lnTo>
                <a:lnTo>
                  <a:pt x="10668" y="31241"/>
                </a:lnTo>
                <a:lnTo>
                  <a:pt x="17525" y="29717"/>
                </a:lnTo>
                <a:lnTo>
                  <a:pt x="25146" y="28193"/>
                </a:lnTo>
                <a:lnTo>
                  <a:pt x="29718" y="21335"/>
                </a:lnTo>
                <a:lnTo>
                  <a:pt x="28193" y="12953"/>
                </a:lnTo>
                <a:lnTo>
                  <a:pt x="26669" y="5333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008376" y="7268718"/>
            <a:ext cx="29845" cy="31750"/>
          </a:xfrm>
          <a:custGeom>
            <a:avLst/>
            <a:gdLst/>
            <a:ahLst/>
            <a:cxnLst/>
            <a:rect l="l" t="t" r="r" b="b"/>
            <a:pathLst>
              <a:path w="29844" h="31750">
                <a:moveTo>
                  <a:pt x="28193" y="12953"/>
                </a:moveTo>
                <a:lnTo>
                  <a:pt x="26669" y="5333"/>
                </a:lnTo>
                <a:lnTo>
                  <a:pt x="19812" y="0"/>
                </a:lnTo>
                <a:lnTo>
                  <a:pt x="12192" y="761"/>
                </a:lnTo>
                <a:lnTo>
                  <a:pt x="5334" y="2285"/>
                </a:lnTo>
                <a:lnTo>
                  <a:pt x="0" y="9905"/>
                </a:lnTo>
                <a:lnTo>
                  <a:pt x="1524" y="17525"/>
                </a:lnTo>
                <a:lnTo>
                  <a:pt x="3048" y="25907"/>
                </a:lnTo>
                <a:lnTo>
                  <a:pt x="10668" y="31241"/>
                </a:lnTo>
                <a:lnTo>
                  <a:pt x="17525" y="29717"/>
                </a:lnTo>
                <a:lnTo>
                  <a:pt x="25146" y="28193"/>
                </a:lnTo>
                <a:lnTo>
                  <a:pt x="29718" y="21335"/>
                </a:lnTo>
                <a:lnTo>
                  <a:pt x="28193" y="1295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454908" y="679018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19812" y="0"/>
                </a:moveTo>
                <a:lnTo>
                  <a:pt x="4571" y="3047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1"/>
                </a:lnTo>
                <a:lnTo>
                  <a:pt x="9143" y="28193"/>
                </a:lnTo>
                <a:lnTo>
                  <a:pt x="24383" y="25145"/>
                </a:lnTo>
                <a:lnTo>
                  <a:pt x="28955" y="18287"/>
                </a:lnTo>
                <a:lnTo>
                  <a:pt x="28193" y="11429"/>
                </a:lnTo>
                <a:lnTo>
                  <a:pt x="26669" y="4571"/>
                </a:lnTo>
                <a:lnTo>
                  <a:pt x="19812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454908" y="6790181"/>
            <a:ext cx="29209" cy="28575"/>
          </a:xfrm>
          <a:custGeom>
            <a:avLst/>
            <a:gdLst/>
            <a:ahLst/>
            <a:cxnLst/>
            <a:rect l="l" t="t" r="r" b="b"/>
            <a:pathLst>
              <a:path w="29210" h="28575">
                <a:moveTo>
                  <a:pt x="28193" y="11429"/>
                </a:moveTo>
                <a:lnTo>
                  <a:pt x="26669" y="4571"/>
                </a:lnTo>
                <a:lnTo>
                  <a:pt x="19812" y="0"/>
                </a:lnTo>
                <a:lnTo>
                  <a:pt x="12191" y="1523"/>
                </a:lnTo>
                <a:lnTo>
                  <a:pt x="4571" y="3047"/>
                </a:lnTo>
                <a:lnTo>
                  <a:pt x="0" y="9905"/>
                </a:lnTo>
                <a:lnTo>
                  <a:pt x="1524" y="16763"/>
                </a:lnTo>
                <a:lnTo>
                  <a:pt x="2286" y="23621"/>
                </a:lnTo>
                <a:lnTo>
                  <a:pt x="9143" y="28193"/>
                </a:lnTo>
                <a:lnTo>
                  <a:pt x="16763" y="26669"/>
                </a:lnTo>
                <a:lnTo>
                  <a:pt x="24383" y="25145"/>
                </a:lnTo>
                <a:lnTo>
                  <a:pt x="28955" y="18287"/>
                </a:lnTo>
                <a:lnTo>
                  <a:pt x="28193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74947" y="7585709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30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4" y="3048"/>
                </a:lnTo>
                <a:lnTo>
                  <a:pt x="0" y="9906"/>
                </a:lnTo>
                <a:lnTo>
                  <a:pt x="1524" y="16764"/>
                </a:lnTo>
                <a:lnTo>
                  <a:pt x="2286" y="23622"/>
                </a:lnTo>
                <a:lnTo>
                  <a:pt x="9905" y="28194"/>
                </a:lnTo>
                <a:lnTo>
                  <a:pt x="18287" y="26670"/>
                </a:lnTo>
                <a:lnTo>
                  <a:pt x="26669" y="25146"/>
                </a:lnTo>
                <a:lnTo>
                  <a:pt x="32003" y="18288"/>
                </a:lnTo>
                <a:lnTo>
                  <a:pt x="30479" y="1143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850642" y="694258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22097" y="0"/>
                </a:move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4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3716"/>
                </a:lnTo>
                <a:lnTo>
                  <a:pt x="29718" y="5334"/>
                </a:lnTo>
                <a:lnTo>
                  <a:pt x="22097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850642" y="6942581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31241" y="13716"/>
                </a:moveTo>
                <a:lnTo>
                  <a:pt x="29718" y="5334"/>
                </a:lnTo>
                <a:lnTo>
                  <a:pt x="22097" y="0"/>
                </a:lnTo>
                <a:lnTo>
                  <a:pt x="13715" y="1524"/>
                </a:lnTo>
                <a:lnTo>
                  <a:pt x="5333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7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5" y="21336"/>
                </a:lnTo>
                <a:lnTo>
                  <a:pt x="31241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566921" y="792708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1241" y="12191"/>
                </a:moveTo>
                <a:lnTo>
                  <a:pt x="29717" y="4571"/>
                </a:lnTo>
                <a:lnTo>
                  <a:pt x="22098" y="0"/>
                </a:lnTo>
                <a:lnTo>
                  <a:pt x="13715" y="1523"/>
                </a:lnTo>
                <a:lnTo>
                  <a:pt x="5333" y="3047"/>
                </a:lnTo>
                <a:lnTo>
                  <a:pt x="0" y="9905"/>
                </a:lnTo>
                <a:lnTo>
                  <a:pt x="1524" y="17525"/>
                </a:lnTo>
                <a:lnTo>
                  <a:pt x="2286" y="25145"/>
                </a:lnTo>
                <a:lnTo>
                  <a:pt x="10667" y="30479"/>
                </a:lnTo>
                <a:lnTo>
                  <a:pt x="18287" y="28955"/>
                </a:lnTo>
                <a:lnTo>
                  <a:pt x="26669" y="27431"/>
                </a:lnTo>
                <a:lnTo>
                  <a:pt x="32003" y="19811"/>
                </a:lnTo>
                <a:lnTo>
                  <a:pt x="31241" y="12191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248911" y="7781543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7" y="4571"/>
                </a:lnTo>
                <a:lnTo>
                  <a:pt x="22098" y="0"/>
                </a:lnTo>
                <a:lnTo>
                  <a:pt x="13715" y="1523"/>
                </a:lnTo>
                <a:lnTo>
                  <a:pt x="5334" y="3047"/>
                </a:lnTo>
                <a:lnTo>
                  <a:pt x="0" y="9905"/>
                </a:lnTo>
                <a:lnTo>
                  <a:pt x="762" y="16763"/>
                </a:lnTo>
                <a:lnTo>
                  <a:pt x="2286" y="23621"/>
                </a:lnTo>
                <a:lnTo>
                  <a:pt x="9905" y="28193"/>
                </a:lnTo>
                <a:lnTo>
                  <a:pt x="18287" y="26669"/>
                </a:lnTo>
                <a:lnTo>
                  <a:pt x="26670" y="25145"/>
                </a:lnTo>
                <a:lnTo>
                  <a:pt x="32003" y="18287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821429" y="8382000"/>
            <a:ext cx="1009015" cy="260350"/>
          </a:xfrm>
          <a:custGeom>
            <a:avLst/>
            <a:gdLst/>
            <a:ahLst/>
            <a:cxnLst/>
            <a:rect l="l" t="t" r="r" b="b"/>
            <a:pathLst>
              <a:path w="1009014" h="260350">
                <a:moveTo>
                  <a:pt x="879348" y="69341"/>
                </a:moveTo>
                <a:lnTo>
                  <a:pt x="0" y="69341"/>
                </a:lnTo>
                <a:lnTo>
                  <a:pt x="0" y="259841"/>
                </a:lnTo>
                <a:lnTo>
                  <a:pt x="879348" y="259841"/>
                </a:lnTo>
                <a:lnTo>
                  <a:pt x="879348" y="69341"/>
                </a:lnTo>
                <a:close/>
              </a:path>
              <a:path w="1009014" h="260350">
                <a:moveTo>
                  <a:pt x="1008888" y="0"/>
                </a:moveTo>
                <a:lnTo>
                  <a:pt x="512825" y="69341"/>
                </a:lnTo>
                <a:lnTo>
                  <a:pt x="732282" y="69341"/>
                </a:lnTo>
                <a:lnTo>
                  <a:pt x="100888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821429" y="8382000"/>
            <a:ext cx="1009015" cy="260350"/>
          </a:xfrm>
          <a:custGeom>
            <a:avLst/>
            <a:gdLst/>
            <a:ahLst/>
            <a:cxnLst/>
            <a:rect l="l" t="t" r="r" b="b"/>
            <a:pathLst>
              <a:path w="1009014" h="260350">
                <a:moveTo>
                  <a:pt x="0" y="69341"/>
                </a:moveTo>
                <a:lnTo>
                  <a:pt x="0" y="259841"/>
                </a:lnTo>
                <a:lnTo>
                  <a:pt x="879348" y="259841"/>
                </a:lnTo>
                <a:lnTo>
                  <a:pt x="879348" y="69341"/>
                </a:lnTo>
                <a:lnTo>
                  <a:pt x="732282" y="69341"/>
                </a:lnTo>
                <a:lnTo>
                  <a:pt x="1008888" y="0"/>
                </a:lnTo>
                <a:lnTo>
                  <a:pt x="512825" y="69341"/>
                </a:lnTo>
                <a:lnTo>
                  <a:pt x="0" y="69341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3921759" y="5767070"/>
            <a:ext cx="2190750" cy="2875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baseline="-17361" sz="2400">
                <a:latin typeface="Tahoma"/>
                <a:cs typeface="Tahoma"/>
              </a:rPr>
              <a:t>y</a:t>
            </a:r>
            <a:r>
              <a:rPr dirty="0" sz="1050" spc="-10">
                <a:latin typeface="Tahoma"/>
                <a:cs typeface="Tahoma"/>
              </a:rPr>
              <a:t>est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501015">
              <a:lnSpc>
                <a:spcPct val="100000"/>
              </a:lnSpc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x </a:t>
            </a:r>
            <a:r>
              <a:rPr dirty="0" sz="1050" spc="-20" i="1">
                <a:latin typeface="Tahoma"/>
                <a:cs typeface="Tahoma"/>
              </a:rPr>
              <a:t>-</a:t>
            </a:r>
            <a:r>
              <a:rPr dirty="0" sz="1050" spc="20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924560" marR="38735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maximum  margin linear  classifier </a:t>
            </a:r>
            <a:r>
              <a:rPr dirty="0" sz="1200" spc="-5">
                <a:latin typeface="Tahoma"/>
                <a:cs typeface="Tahoma"/>
              </a:rPr>
              <a:t>is the  linear </a:t>
            </a:r>
            <a:r>
              <a:rPr dirty="0" sz="1200">
                <a:latin typeface="Tahoma"/>
                <a:cs typeface="Tahoma"/>
              </a:rPr>
              <a:t>classifier  </a:t>
            </a:r>
            <a:r>
              <a:rPr dirty="0" sz="1200" spc="-5">
                <a:latin typeface="Tahoma"/>
                <a:cs typeface="Tahoma"/>
              </a:rPr>
              <a:t>with the, </a:t>
            </a:r>
            <a:r>
              <a:rPr dirty="0" sz="1200">
                <a:latin typeface="Tahoma"/>
                <a:cs typeface="Tahoma"/>
              </a:rPr>
              <a:t>um,  </a:t>
            </a:r>
            <a:r>
              <a:rPr dirty="0" sz="1200" spc="-5">
                <a:latin typeface="Tahoma"/>
                <a:cs typeface="Tahoma"/>
              </a:rPr>
              <a:t>maximum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margin.</a:t>
            </a:r>
            <a:endParaRPr sz="1200">
              <a:latin typeface="Tahoma"/>
              <a:cs typeface="Tahoma"/>
            </a:endParaRPr>
          </a:p>
          <a:p>
            <a:pPr marL="924560" marR="201295">
              <a:lnSpc>
                <a:spcPct val="100000"/>
              </a:lnSpc>
              <a:spcBef>
                <a:spcPts val="700"/>
              </a:spcBef>
            </a:pPr>
            <a:r>
              <a:rPr dirty="0" sz="1200" spc="-5">
                <a:latin typeface="Tahoma"/>
                <a:cs typeface="Tahoma"/>
              </a:rPr>
              <a:t>This is the  simplest </a:t>
            </a:r>
            <a:r>
              <a:rPr dirty="0" sz="1200">
                <a:latin typeface="Tahoma"/>
                <a:cs typeface="Tahoma"/>
              </a:rPr>
              <a:t>kind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of  SVM </a:t>
            </a:r>
            <a:r>
              <a:rPr dirty="0" sz="1200">
                <a:latin typeface="Tahoma"/>
                <a:cs typeface="Tahoma"/>
              </a:rPr>
              <a:t>(Called an  </a:t>
            </a:r>
            <a:r>
              <a:rPr dirty="0" sz="1200" spc="-5">
                <a:latin typeface="Tahoma"/>
                <a:cs typeface="Tahoma"/>
              </a:rPr>
              <a:t>LSVM)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ts val="1135"/>
              </a:lnSpc>
            </a:pPr>
            <a:r>
              <a:rPr dirty="0" sz="1000" spc="-5">
                <a:latin typeface="Tahoma"/>
                <a:cs typeface="Tahoma"/>
              </a:rPr>
              <a:t>Linear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SVM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5558" y="4477003"/>
            <a:ext cx="11252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3689" y="2118360"/>
            <a:ext cx="1438275" cy="2291080"/>
          </a:xfrm>
          <a:custGeom>
            <a:avLst/>
            <a:gdLst/>
            <a:ahLst/>
            <a:cxnLst/>
            <a:rect l="l" t="t" r="r" b="b"/>
            <a:pathLst>
              <a:path w="1438275" h="2291079">
                <a:moveTo>
                  <a:pt x="0" y="2290572"/>
                </a:moveTo>
                <a:lnTo>
                  <a:pt x="1437894" y="0"/>
                </a:lnTo>
              </a:path>
            </a:pathLst>
          </a:custGeom>
          <a:ln w="180975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3116" y="2085594"/>
            <a:ext cx="1479550" cy="2356485"/>
          </a:xfrm>
          <a:custGeom>
            <a:avLst/>
            <a:gdLst/>
            <a:ahLst/>
            <a:cxnLst/>
            <a:rect l="l" t="t" r="r" b="b"/>
            <a:pathLst>
              <a:path w="1479550" h="2356485">
                <a:moveTo>
                  <a:pt x="0" y="2356104"/>
                </a:moveTo>
                <a:lnTo>
                  <a:pt x="1479042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0794" y="1348230"/>
            <a:ext cx="212725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</a:rPr>
              <a:t>Maximum</a:t>
            </a:r>
            <a:r>
              <a:rPr dirty="0" sz="2200" spc="-80">
                <a:solidFill>
                  <a:srgbClr val="006500"/>
                </a:solidFill>
              </a:rPr>
              <a:t> </a:t>
            </a:r>
            <a:r>
              <a:rPr dirty="0" sz="2200" spc="-5">
                <a:solidFill>
                  <a:srgbClr val="006500"/>
                </a:solidFill>
              </a:rPr>
              <a:t>Margin</a:t>
            </a:r>
            <a:endParaRPr sz="2200"/>
          </a:p>
        </p:txBody>
      </p:sp>
      <p:sp>
        <p:nvSpPr>
          <p:cNvPr id="7" name="object 7"/>
          <p:cNvSpPr txBox="1"/>
          <p:nvPr/>
        </p:nvSpPr>
        <p:spPr>
          <a:xfrm>
            <a:off x="4267200" y="1613153"/>
            <a:ext cx="800100" cy="327660"/>
          </a:xfrm>
          <a:prstGeom prst="rect">
            <a:avLst/>
          </a:prstGeom>
          <a:solidFill>
            <a:srgbClr val="FFCCFF"/>
          </a:solidFill>
          <a:ln w="6350">
            <a:solidFill>
              <a:srgbClr val="010101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900" spc="-35" i="1">
                <a:latin typeface="Tahoma"/>
                <a:cs typeface="Tahoma"/>
              </a:rPr>
              <a:t>f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1400" y="1739645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4" y="22097"/>
                </a:lnTo>
                <a:lnTo>
                  <a:pt x="653796" y="22097"/>
                </a:lnTo>
                <a:lnTo>
                  <a:pt x="653796" y="16001"/>
                </a:lnTo>
                <a:lnTo>
                  <a:pt x="679703" y="16001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647700" y="22097"/>
                </a:lnTo>
                <a:lnTo>
                  <a:pt x="647700" y="16001"/>
                </a:lnTo>
                <a:close/>
              </a:path>
              <a:path w="685800" h="38100">
                <a:moveTo>
                  <a:pt x="679703" y="16001"/>
                </a:moveTo>
                <a:lnTo>
                  <a:pt x="653796" y="16001"/>
                </a:lnTo>
                <a:lnTo>
                  <a:pt x="653796" y="22097"/>
                </a:lnTo>
                <a:lnTo>
                  <a:pt x="679704" y="22097"/>
                </a:lnTo>
                <a:lnTo>
                  <a:pt x="685800" y="19050"/>
                </a:lnTo>
                <a:lnTo>
                  <a:pt x="6797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51097" y="1605597"/>
            <a:ext cx="120014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-35" b="1" i="1">
                <a:latin typeface="Tahoma"/>
                <a:cs typeface="Tahoma"/>
              </a:rPr>
              <a:t>x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91050" y="1415796"/>
            <a:ext cx="38100" cy="190500"/>
          </a:xfrm>
          <a:custGeom>
            <a:avLst/>
            <a:gdLst/>
            <a:ahLst/>
            <a:cxnLst/>
            <a:rect l="l" t="t" r="r" b="b"/>
            <a:pathLst>
              <a:path w="38100" h="190500">
                <a:moveTo>
                  <a:pt x="16001" y="152400"/>
                </a:moveTo>
                <a:lnTo>
                  <a:pt x="0" y="152400"/>
                </a:lnTo>
                <a:lnTo>
                  <a:pt x="19050" y="190500"/>
                </a:lnTo>
                <a:lnTo>
                  <a:pt x="35051" y="158496"/>
                </a:lnTo>
                <a:lnTo>
                  <a:pt x="16001" y="158496"/>
                </a:lnTo>
                <a:lnTo>
                  <a:pt x="16001" y="152400"/>
                </a:lnTo>
                <a:close/>
              </a:path>
              <a:path w="38100" h="190500">
                <a:moveTo>
                  <a:pt x="22097" y="0"/>
                </a:moveTo>
                <a:lnTo>
                  <a:pt x="16001" y="0"/>
                </a:lnTo>
                <a:lnTo>
                  <a:pt x="16001" y="158496"/>
                </a:lnTo>
                <a:lnTo>
                  <a:pt x="22097" y="158496"/>
                </a:lnTo>
                <a:lnTo>
                  <a:pt x="22097" y="0"/>
                </a:lnTo>
                <a:close/>
              </a:path>
              <a:path w="38100" h="190500">
                <a:moveTo>
                  <a:pt x="38100" y="152400"/>
                </a:moveTo>
                <a:lnTo>
                  <a:pt x="22097" y="152400"/>
                </a:lnTo>
                <a:lnTo>
                  <a:pt x="22097" y="158496"/>
                </a:lnTo>
                <a:lnTo>
                  <a:pt x="35051" y="158496"/>
                </a:lnTo>
                <a:lnTo>
                  <a:pt x="38100" y="1524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41520" y="1232408"/>
            <a:ext cx="1416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CC00"/>
                </a:solidFill>
                <a:latin typeface="Symbol"/>
                <a:cs typeface="Symbol"/>
              </a:rPr>
              <a:t>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67300" y="1739645"/>
            <a:ext cx="685800" cy="38100"/>
          </a:xfrm>
          <a:custGeom>
            <a:avLst/>
            <a:gdLst/>
            <a:ahLst/>
            <a:cxnLst/>
            <a:rect l="l" t="t" r="r" b="b"/>
            <a:pathLst>
              <a:path w="685800" h="38100">
                <a:moveTo>
                  <a:pt x="647700" y="0"/>
                </a:moveTo>
                <a:lnTo>
                  <a:pt x="647700" y="38100"/>
                </a:lnTo>
                <a:lnTo>
                  <a:pt x="679704" y="22097"/>
                </a:lnTo>
                <a:lnTo>
                  <a:pt x="653796" y="22097"/>
                </a:lnTo>
                <a:lnTo>
                  <a:pt x="653796" y="16001"/>
                </a:lnTo>
                <a:lnTo>
                  <a:pt x="679703" y="16001"/>
                </a:lnTo>
                <a:lnTo>
                  <a:pt x="647700" y="0"/>
                </a:lnTo>
                <a:close/>
              </a:path>
              <a:path w="685800" h="38100">
                <a:moveTo>
                  <a:pt x="647700" y="16001"/>
                </a:moveTo>
                <a:lnTo>
                  <a:pt x="0" y="16001"/>
                </a:lnTo>
                <a:lnTo>
                  <a:pt x="0" y="22097"/>
                </a:lnTo>
                <a:lnTo>
                  <a:pt x="647700" y="22097"/>
                </a:lnTo>
                <a:lnTo>
                  <a:pt x="647700" y="16001"/>
                </a:lnTo>
                <a:close/>
              </a:path>
              <a:path w="685800" h="38100">
                <a:moveTo>
                  <a:pt x="679703" y="16001"/>
                </a:moveTo>
                <a:lnTo>
                  <a:pt x="653796" y="16001"/>
                </a:lnTo>
                <a:lnTo>
                  <a:pt x="653796" y="22097"/>
                </a:lnTo>
                <a:lnTo>
                  <a:pt x="679704" y="22097"/>
                </a:lnTo>
                <a:lnTo>
                  <a:pt x="685800" y="19050"/>
                </a:lnTo>
                <a:lnTo>
                  <a:pt x="6797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73223" y="2111299"/>
            <a:ext cx="657225" cy="48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2222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55876" y="22524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lnTo>
                  <a:pt x="29718" y="5333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55876" y="2252472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3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3"/>
                </a:lnTo>
                <a:lnTo>
                  <a:pt x="19050" y="30479"/>
                </a:lnTo>
                <a:lnTo>
                  <a:pt x="27431" y="28955"/>
                </a:lnTo>
                <a:lnTo>
                  <a:pt x="32766" y="21335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56638" y="2481833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98009" y="1589786"/>
            <a:ext cx="1714500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baseline="-17361" sz="2400">
                <a:latin typeface="Tahoma"/>
                <a:cs typeface="Tahoma"/>
              </a:rPr>
              <a:t>y</a:t>
            </a:r>
            <a:r>
              <a:rPr dirty="0" sz="1050" spc="-10">
                <a:latin typeface="Tahoma"/>
                <a:cs typeface="Tahoma"/>
              </a:rPr>
              <a:t>est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x </a:t>
            </a:r>
            <a:r>
              <a:rPr dirty="0" sz="1050" spc="-20" i="1">
                <a:latin typeface="Tahoma"/>
                <a:cs typeface="Tahoma"/>
              </a:rPr>
              <a:t>-</a:t>
            </a:r>
            <a:r>
              <a:rPr dirty="0" sz="1050" spc="20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46320" y="2376931"/>
            <a:ext cx="1231900" cy="194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maximum  margin linear  classifier </a:t>
            </a:r>
            <a:r>
              <a:rPr dirty="0" sz="1200" spc="-5">
                <a:latin typeface="Tahoma"/>
                <a:cs typeface="Tahoma"/>
              </a:rPr>
              <a:t>is the  linear </a:t>
            </a:r>
            <a:r>
              <a:rPr dirty="0" sz="1200">
                <a:latin typeface="Tahoma"/>
                <a:cs typeface="Tahoma"/>
              </a:rPr>
              <a:t>classifier  </a:t>
            </a:r>
            <a:r>
              <a:rPr dirty="0" sz="1200" spc="-5">
                <a:latin typeface="Tahoma"/>
                <a:cs typeface="Tahoma"/>
              </a:rPr>
              <a:t>with the, </a:t>
            </a:r>
            <a:r>
              <a:rPr dirty="0" sz="1200">
                <a:latin typeface="Tahoma"/>
                <a:cs typeface="Tahoma"/>
              </a:rPr>
              <a:t>um,  </a:t>
            </a:r>
            <a:r>
              <a:rPr dirty="0" sz="1200" spc="-5">
                <a:latin typeface="Tahoma"/>
                <a:cs typeface="Tahoma"/>
              </a:rPr>
              <a:t>maximum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margin.</a:t>
            </a:r>
            <a:endParaRPr sz="1200">
              <a:latin typeface="Tahoma"/>
              <a:cs typeface="Tahoma"/>
            </a:endParaRPr>
          </a:p>
          <a:p>
            <a:pPr marR="167005">
              <a:lnSpc>
                <a:spcPct val="100000"/>
              </a:lnSpc>
              <a:spcBef>
                <a:spcPts val="700"/>
              </a:spcBef>
            </a:pPr>
            <a:r>
              <a:rPr dirty="0" sz="1200" spc="-5">
                <a:latin typeface="Tahoma"/>
                <a:cs typeface="Tahoma"/>
              </a:rPr>
              <a:t>This is the  simplest </a:t>
            </a:r>
            <a:r>
              <a:rPr dirty="0" sz="1200">
                <a:latin typeface="Tahoma"/>
                <a:cs typeface="Tahoma"/>
              </a:rPr>
              <a:t>kind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of  SVM </a:t>
            </a:r>
            <a:r>
              <a:rPr dirty="0" sz="1200">
                <a:latin typeface="Tahoma"/>
                <a:cs typeface="Tahoma"/>
              </a:rPr>
              <a:t>(Called an  </a:t>
            </a:r>
            <a:r>
              <a:rPr dirty="0" sz="1200" spc="-5">
                <a:latin typeface="Tahoma"/>
                <a:cs typeface="Tahoma"/>
              </a:rPr>
              <a:t>LSVM)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37282" y="2330195"/>
            <a:ext cx="2010918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32788" y="3072638"/>
            <a:ext cx="90741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Support</a:t>
            </a:r>
            <a:r>
              <a:rPr dirty="0" sz="1000" spc="-3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Vectors  </a:t>
            </a:r>
            <a:r>
              <a:rPr dirty="0" sz="1000">
                <a:latin typeface="Tahoma"/>
                <a:cs typeface="Tahoma"/>
              </a:rPr>
              <a:t>are those  </a:t>
            </a:r>
            <a:r>
              <a:rPr dirty="0" sz="1000" spc="-5">
                <a:latin typeface="Tahoma"/>
                <a:cs typeface="Tahoma"/>
              </a:rPr>
              <a:t>datapoints that  the margin  pushes up  against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21429" y="4204715"/>
            <a:ext cx="1009015" cy="260350"/>
          </a:xfrm>
          <a:custGeom>
            <a:avLst/>
            <a:gdLst/>
            <a:ahLst/>
            <a:cxnLst/>
            <a:rect l="l" t="t" r="r" b="b"/>
            <a:pathLst>
              <a:path w="1009014" h="260350">
                <a:moveTo>
                  <a:pt x="879348" y="69342"/>
                </a:moveTo>
                <a:lnTo>
                  <a:pt x="0" y="69342"/>
                </a:lnTo>
                <a:lnTo>
                  <a:pt x="0" y="259842"/>
                </a:lnTo>
                <a:lnTo>
                  <a:pt x="879348" y="259842"/>
                </a:lnTo>
                <a:lnTo>
                  <a:pt x="879348" y="69342"/>
                </a:lnTo>
                <a:close/>
              </a:path>
              <a:path w="1009014" h="260350">
                <a:moveTo>
                  <a:pt x="1008888" y="0"/>
                </a:moveTo>
                <a:lnTo>
                  <a:pt x="512825" y="69342"/>
                </a:lnTo>
                <a:lnTo>
                  <a:pt x="732282" y="69342"/>
                </a:lnTo>
                <a:lnTo>
                  <a:pt x="100888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21429" y="4204715"/>
            <a:ext cx="1009015" cy="260350"/>
          </a:xfrm>
          <a:custGeom>
            <a:avLst/>
            <a:gdLst/>
            <a:ahLst/>
            <a:cxnLst/>
            <a:rect l="l" t="t" r="r" b="b"/>
            <a:pathLst>
              <a:path w="1009014" h="260350">
                <a:moveTo>
                  <a:pt x="0" y="69342"/>
                </a:moveTo>
                <a:lnTo>
                  <a:pt x="0" y="259842"/>
                </a:lnTo>
                <a:lnTo>
                  <a:pt x="879348" y="259842"/>
                </a:lnTo>
                <a:lnTo>
                  <a:pt x="879348" y="69342"/>
                </a:lnTo>
                <a:lnTo>
                  <a:pt x="732282" y="69342"/>
                </a:lnTo>
                <a:lnTo>
                  <a:pt x="1008888" y="0"/>
                </a:lnTo>
                <a:lnTo>
                  <a:pt x="512825" y="69342"/>
                </a:lnTo>
                <a:lnTo>
                  <a:pt x="0" y="69342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47159" y="4286504"/>
            <a:ext cx="6400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Linear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SVM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53689" y="6295644"/>
            <a:ext cx="1438275" cy="2291080"/>
          </a:xfrm>
          <a:custGeom>
            <a:avLst/>
            <a:gdLst/>
            <a:ahLst/>
            <a:cxnLst/>
            <a:rect l="l" t="t" r="r" b="b"/>
            <a:pathLst>
              <a:path w="1438275" h="2291079">
                <a:moveTo>
                  <a:pt x="0" y="2290571"/>
                </a:moveTo>
                <a:lnTo>
                  <a:pt x="1437894" y="0"/>
                </a:lnTo>
              </a:path>
            </a:pathLst>
          </a:custGeom>
          <a:ln w="180975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33116" y="6262878"/>
            <a:ext cx="1479550" cy="2356485"/>
          </a:xfrm>
          <a:custGeom>
            <a:avLst/>
            <a:gdLst/>
            <a:ahLst/>
            <a:cxnLst/>
            <a:rect l="l" t="t" r="r" b="b"/>
            <a:pathLst>
              <a:path w="1479550" h="2356484">
                <a:moveTo>
                  <a:pt x="0" y="2356104"/>
                </a:moveTo>
                <a:lnTo>
                  <a:pt x="1479042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407920" y="5411216"/>
            <a:ext cx="28936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Why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Maximum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Margin?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73223" y="6288582"/>
            <a:ext cx="657225" cy="48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+1</a:t>
            </a:r>
            <a:endParaRPr sz="1000">
              <a:latin typeface="Tahoma"/>
              <a:cs typeface="Tahoma"/>
            </a:endParaRPr>
          </a:p>
          <a:p>
            <a:pPr marL="22225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denotes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-1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55876" y="64297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22098" y="0"/>
                </a:move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lnTo>
                  <a:pt x="29718" y="5334"/>
                </a:lnTo>
                <a:lnTo>
                  <a:pt x="22098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55876" y="642975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5">
                <a:moveTo>
                  <a:pt x="31242" y="13716"/>
                </a:moveTo>
                <a:lnTo>
                  <a:pt x="29718" y="5334"/>
                </a:lnTo>
                <a:lnTo>
                  <a:pt x="22098" y="0"/>
                </a:lnTo>
                <a:lnTo>
                  <a:pt x="13716" y="1524"/>
                </a:lnTo>
                <a:lnTo>
                  <a:pt x="6096" y="3048"/>
                </a:lnTo>
                <a:lnTo>
                  <a:pt x="0" y="10668"/>
                </a:lnTo>
                <a:lnTo>
                  <a:pt x="1524" y="19050"/>
                </a:lnTo>
                <a:lnTo>
                  <a:pt x="3048" y="26670"/>
                </a:lnTo>
                <a:lnTo>
                  <a:pt x="10668" y="32004"/>
                </a:lnTo>
                <a:lnTo>
                  <a:pt x="19050" y="30480"/>
                </a:lnTo>
                <a:lnTo>
                  <a:pt x="27431" y="28956"/>
                </a:lnTo>
                <a:lnTo>
                  <a:pt x="32766" y="21336"/>
                </a:lnTo>
                <a:lnTo>
                  <a:pt x="31242" y="1371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56638" y="6659118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40">
                <a:moveTo>
                  <a:pt x="27431" y="15240"/>
                </a:moveTo>
                <a:lnTo>
                  <a:pt x="28956" y="8382"/>
                </a:lnTo>
                <a:lnTo>
                  <a:pt x="23622" y="2286"/>
                </a:lnTo>
                <a:lnTo>
                  <a:pt x="16001" y="762"/>
                </a:lnTo>
                <a:lnTo>
                  <a:pt x="8381" y="0"/>
                </a:lnTo>
                <a:lnTo>
                  <a:pt x="1524" y="4572"/>
                </a:lnTo>
                <a:lnTo>
                  <a:pt x="762" y="11430"/>
                </a:lnTo>
                <a:lnTo>
                  <a:pt x="0" y="18288"/>
                </a:lnTo>
                <a:lnTo>
                  <a:pt x="5334" y="25146"/>
                </a:lnTo>
                <a:lnTo>
                  <a:pt x="12192" y="25908"/>
                </a:lnTo>
                <a:lnTo>
                  <a:pt x="19812" y="27432"/>
                </a:lnTo>
                <a:lnTo>
                  <a:pt x="26669" y="22098"/>
                </a:lnTo>
                <a:lnTo>
                  <a:pt x="27431" y="1524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70376" y="6809993"/>
            <a:ext cx="29845" cy="24130"/>
          </a:xfrm>
          <a:custGeom>
            <a:avLst/>
            <a:gdLst/>
            <a:ahLst/>
            <a:cxnLst/>
            <a:rect l="l" t="t" r="r" b="b"/>
            <a:pathLst>
              <a:path w="29845" h="24129">
                <a:moveTo>
                  <a:pt x="15239" y="0"/>
                </a:moveTo>
                <a:lnTo>
                  <a:pt x="6858" y="0"/>
                </a:lnTo>
                <a:lnTo>
                  <a:pt x="0" y="5333"/>
                </a:lnTo>
                <a:lnTo>
                  <a:pt x="0" y="11429"/>
                </a:lnTo>
                <a:lnTo>
                  <a:pt x="0" y="18287"/>
                </a:lnTo>
                <a:lnTo>
                  <a:pt x="6858" y="23621"/>
                </a:lnTo>
                <a:lnTo>
                  <a:pt x="15239" y="23621"/>
                </a:lnTo>
                <a:lnTo>
                  <a:pt x="23622" y="23621"/>
                </a:lnTo>
                <a:lnTo>
                  <a:pt x="29718" y="18287"/>
                </a:lnTo>
                <a:lnTo>
                  <a:pt x="29718" y="11429"/>
                </a:lnTo>
                <a:lnTo>
                  <a:pt x="29718" y="5333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52900" y="7459980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79" h="25400">
                <a:moveTo>
                  <a:pt x="15239" y="0"/>
                </a:moveTo>
                <a:lnTo>
                  <a:pt x="6858" y="0"/>
                </a:lnTo>
                <a:lnTo>
                  <a:pt x="0" y="5334"/>
                </a:lnTo>
                <a:lnTo>
                  <a:pt x="0" y="12954"/>
                </a:lnTo>
                <a:lnTo>
                  <a:pt x="0" y="19812"/>
                </a:lnTo>
                <a:lnTo>
                  <a:pt x="6858" y="25146"/>
                </a:lnTo>
                <a:lnTo>
                  <a:pt x="15239" y="25146"/>
                </a:lnTo>
                <a:lnTo>
                  <a:pt x="23622" y="25146"/>
                </a:lnTo>
                <a:lnTo>
                  <a:pt x="30479" y="19812"/>
                </a:lnTo>
                <a:lnTo>
                  <a:pt x="30479" y="12954"/>
                </a:lnTo>
                <a:lnTo>
                  <a:pt x="30479" y="5334"/>
                </a:lnTo>
                <a:lnTo>
                  <a:pt x="23622" y="0"/>
                </a:lnTo>
                <a:lnTo>
                  <a:pt x="1523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00955" y="7014971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5907"/>
                </a:lnTo>
                <a:lnTo>
                  <a:pt x="12192" y="29717"/>
                </a:lnTo>
                <a:lnTo>
                  <a:pt x="20574" y="26669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047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46626" y="767334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09">
                <a:moveTo>
                  <a:pt x="12191" y="2285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907"/>
                </a:lnTo>
                <a:lnTo>
                  <a:pt x="12953" y="28955"/>
                </a:lnTo>
                <a:lnTo>
                  <a:pt x="20574" y="26669"/>
                </a:lnTo>
                <a:lnTo>
                  <a:pt x="28194" y="23621"/>
                </a:lnTo>
                <a:lnTo>
                  <a:pt x="32765" y="16001"/>
                </a:lnTo>
                <a:lnTo>
                  <a:pt x="31241" y="9905"/>
                </a:lnTo>
                <a:lnTo>
                  <a:pt x="28956" y="3047"/>
                </a:lnTo>
                <a:lnTo>
                  <a:pt x="20574" y="0"/>
                </a:lnTo>
                <a:lnTo>
                  <a:pt x="12191" y="22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54779" y="7192518"/>
            <a:ext cx="33020" cy="29845"/>
          </a:xfrm>
          <a:custGeom>
            <a:avLst/>
            <a:gdLst/>
            <a:ahLst/>
            <a:cxnLst/>
            <a:rect l="l" t="t" r="r" b="b"/>
            <a:pathLst>
              <a:path w="33020" h="29845">
                <a:moveTo>
                  <a:pt x="12192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811"/>
                </a:lnTo>
                <a:lnTo>
                  <a:pt x="4572" y="26669"/>
                </a:lnTo>
                <a:lnTo>
                  <a:pt x="12192" y="29717"/>
                </a:lnTo>
                <a:lnTo>
                  <a:pt x="20574" y="27431"/>
                </a:lnTo>
                <a:lnTo>
                  <a:pt x="28194" y="24383"/>
                </a:lnTo>
                <a:lnTo>
                  <a:pt x="32766" y="16763"/>
                </a:lnTo>
                <a:lnTo>
                  <a:pt x="30480" y="9905"/>
                </a:lnTo>
                <a:lnTo>
                  <a:pt x="28194" y="3809"/>
                </a:lnTo>
                <a:lnTo>
                  <a:pt x="19812" y="0"/>
                </a:lnTo>
                <a:lnTo>
                  <a:pt x="12192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32376" y="7648193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12953" y="3047"/>
                </a:moveTo>
                <a:lnTo>
                  <a:pt x="4572" y="5333"/>
                </a:lnTo>
                <a:lnTo>
                  <a:pt x="0" y="12953"/>
                </a:lnTo>
                <a:lnTo>
                  <a:pt x="2286" y="19049"/>
                </a:lnTo>
                <a:lnTo>
                  <a:pt x="4572" y="25145"/>
                </a:lnTo>
                <a:lnTo>
                  <a:pt x="12191" y="28193"/>
                </a:lnTo>
                <a:lnTo>
                  <a:pt x="20574" y="25145"/>
                </a:lnTo>
                <a:lnTo>
                  <a:pt x="28194" y="22859"/>
                </a:lnTo>
                <a:lnTo>
                  <a:pt x="32765" y="15239"/>
                </a:lnTo>
                <a:lnTo>
                  <a:pt x="31241" y="9143"/>
                </a:lnTo>
                <a:lnTo>
                  <a:pt x="28956" y="3047"/>
                </a:lnTo>
                <a:lnTo>
                  <a:pt x="20574" y="0"/>
                </a:lnTo>
                <a:lnTo>
                  <a:pt x="12953" y="304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69614" y="6600443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7"/>
                </a:moveTo>
                <a:lnTo>
                  <a:pt x="28194" y="8381"/>
                </a:lnTo>
                <a:lnTo>
                  <a:pt x="23622" y="1523"/>
                </a:lnTo>
                <a:lnTo>
                  <a:pt x="16001" y="761"/>
                </a:lnTo>
                <a:lnTo>
                  <a:pt x="8382" y="0"/>
                </a:lnTo>
                <a:lnTo>
                  <a:pt x="1524" y="3809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51197" y="747369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241" y="18287"/>
                </a:moveTo>
                <a:lnTo>
                  <a:pt x="32003" y="9905"/>
                </a:lnTo>
                <a:lnTo>
                  <a:pt x="26669" y="3047"/>
                </a:lnTo>
                <a:lnTo>
                  <a:pt x="18287" y="1523"/>
                </a:lnTo>
                <a:lnTo>
                  <a:pt x="9905" y="0"/>
                </a:lnTo>
                <a:lnTo>
                  <a:pt x="2286" y="6095"/>
                </a:lnTo>
                <a:lnTo>
                  <a:pt x="762" y="13715"/>
                </a:lnTo>
                <a:lnTo>
                  <a:pt x="0" y="22097"/>
                </a:lnTo>
                <a:lnTo>
                  <a:pt x="5334" y="29717"/>
                </a:lnTo>
                <a:lnTo>
                  <a:pt x="13715" y="30479"/>
                </a:lnTo>
                <a:lnTo>
                  <a:pt x="22098" y="32003"/>
                </a:lnTo>
                <a:lnTo>
                  <a:pt x="29717" y="25907"/>
                </a:lnTo>
                <a:lnTo>
                  <a:pt x="31241" y="1828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83329" y="7443216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4">
                <a:moveTo>
                  <a:pt x="27432" y="14477"/>
                </a:moveTo>
                <a:lnTo>
                  <a:pt x="28194" y="8381"/>
                </a:lnTo>
                <a:lnTo>
                  <a:pt x="22860" y="2285"/>
                </a:lnTo>
                <a:lnTo>
                  <a:pt x="16002" y="761"/>
                </a:lnTo>
                <a:lnTo>
                  <a:pt x="8382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4572" y="23621"/>
                </a:lnTo>
                <a:lnTo>
                  <a:pt x="12192" y="24383"/>
                </a:lnTo>
                <a:lnTo>
                  <a:pt x="19812" y="25907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07408" y="7085838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10" h="26034">
                <a:moveTo>
                  <a:pt x="28193" y="15239"/>
                </a:moveTo>
                <a:lnTo>
                  <a:pt x="28955" y="8381"/>
                </a:lnTo>
                <a:lnTo>
                  <a:pt x="23621" y="2285"/>
                </a:lnTo>
                <a:lnTo>
                  <a:pt x="16001" y="1523"/>
                </a:lnTo>
                <a:lnTo>
                  <a:pt x="9143" y="0"/>
                </a:lnTo>
                <a:lnTo>
                  <a:pt x="2286" y="4571"/>
                </a:lnTo>
                <a:lnTo>
                  <a:pt x="1524" y="10667"/>
                </a:lnTo>
                <a:lnTo>
                  <a:pt x="0" y="17525"/>
                </a:lnTo>
                <a:lnTo>
                  <a:pt x="5333" y="23621"/>
                </a:lnTo>
                <a:lnTo>
                  <a:pt x="12953" y="24383"/>
                </a:lnTo>
                <a:lnTo>
                  <a:pt x="20574" y="25907"/>
                </a:lnTo>
                <a:lnTo>
                  <a:pt x="26669" y="21335"/>
                </a:lnTo>
                <a:lnTo>
                  <a:pt x="28193" y="1523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28338" y="7040118"/>
            <a:ext cx="28575" cy="25400"/>
          </a:xfrm>
          <a:custGeom>
            <a:avLst/>
            <a:gdLst/>
            <a:ahLst/>
            <a:cxnLst/>
            <a:rect l="l" t="t" r="r" b="b"/>
            <a:pathLst>
              <a:path w="28575" h="25400">
                <a:moveTo>
                  <a:pt x="27432" y="14477"/>
                </a:moveTo>
                <a:lnTo>
                  <a:pt x="28194" y="8381"/>
                </a:lnTo>
                <a:lnTo>
                  <a:pt x="23622" y="2285"/>
                </a:lnTo>
                <a:lnTo>
                  <a:pt x="16001" y="761"/>
                </a:lnTo>
                <a:lnTo>
                  <a:pt x="8382" y="0"/>
                </a:lnTo>
                <a:lnTo>
                  <a:pt x="1524" y="4571"/>
                </a:lnTo>
                <a:lnTo>
                  <a:pt x="762" y="10667"/>
                </a:lnTo>
                <a:lnTo>
                  <a:pt x="0" y="17525"/>
                </a:lnTo>
                <a:lnTo>
                  <a:pt x="5334" y="23621"/>
                </a:lnTo>
                <a:lnTo>
                  <a:pt x="12191" y="24383"/>
                </a:lnTo>
                <a:lnTo>
                  <a:pt x="19812" y="25145"/>
                </a:lnTo>
                <a:lnTo>
                  <a:pt x="26670" y="21335"/>
                </a:lnTo>
                <a:lnTo>
                  <a:pt x="27432" y="144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58996" y="7760207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10" h="31750">
                <a:moveTo>
                  <a:pt x="28193" y="17526"/>
                </a:moveTo>
                <a:lnTo>
                  <a:pt x="28955" y="9144"/>
                </a:lnTo>
                <a:lnTo>
                  <a:pt x="23621" y="1524"/>
                </a:lnTo>
                <a:lnTo>
                  <a:pt x="16763" y="762"/>
                </a:lnTo>
                <a:lnTo>
                  <a:pt x="9143" y="0"/>
                </a:lnTo>
                <a:lnTo>
                  <a:pt x="2286" y="5334"/>
                </a:lnTo>
                <a:lnTo>
                  <a:pt x="1524" y="12954"/>
                </a:lnTo>
                <a:lnTo>
                  <a:pt x="0" y="21336"/>
                </a:lnTo>
                <a:lnTo>
                  <a:pt x="5333" y="28956"/>
                </a:lnTo>
                <a:lnTo>
                  <a:pt x="12191" y="29718"/>
                </a:lnTo>
                <a:lnTo>
                  <a:pt x="19812" y="31242"/>
                </a:lnTo>
                <a:lnTo>
                  <a:pt x="26669" y="25146"/>
                </a:lnTo>
                <a:lnTo>
                  <a:pt x="28193" y="1752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23538" y="80299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8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4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2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71138" y="7839456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7432" y="10668"/>
                </a:moveTo>
                <a:lnTo>
                  <a:pt x="26670" y="4572"/>
                </a:lnTo>
                <a:lnTo>
                  <a:pt x="19050" y="0"/>
                </a:lnTo>
                <a:lnTo>
                  <a:pt x="12191" y="1524"/>
                </a:lnTo>
                <a:lnTo>
                  <a:pt x="4572" y="3048"/>
                </a:lnTo>
                <a:lnTo>
                  <a:pt x="0" y="9144"/>
                </a:lnTo>
                <a:lnTo>
                  <a:pt x="762" y="16002"/>
                </a:lnTo>
                <a:lnTo>
                  <a:pt x="2286" y="22098"/>
                </a:lnTo>
                <a:lnTo>
                  <a:pt x="9144" y="26670"/>
                </a:lnTo>
                <a:lnTo>
                  <a:pt x="16001" y="25146"/>
                </a:lnTo>
                <a:lnTo>
                  <a:pt x="23622" y="23622"/>
                </a:lnTo>
                <a:lnTo>
                  <a:pt x="28956" y="17526"/>
                </a:lnTo>
                <a:lnTo>
                  <a:pt x="27432" y="106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74947" y="7585709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30"/>
                </a:moveTo>
                <a:lnTo>
                  <a:pt x="29717" y="4572"/>
                </a:lnTo>
                <a:lnTo>
                  <a:pt x="22098" y="0"/>
                </a:lnTo>
                <a:lnTo>
                  <a:pt x="13715" y="1524"/>
                </a:lnTo>
                <a:lnTo>
                  <a:pt x="5334" y="3048"/>
                </a:lnTo>
                <a:lnTo>
                  <a:pt x="0" y="9906"/>
                </a:lnTo>
                <a:lnTo>
                  <a:pt x="1524" y="16764"/>
                </a:lnTo>
                <a:lnTo>
                  <a:pt x="2286" y="23622"/>
                </a:lnTo>
                <a:lnTo>
                  <a:pt x="9905" y="28194"/>
                </a:lnTo>
                <a:lnTo>
                  <a:pt x="18287" y="26670"/>
                </a:lnTo>
                <a:lnTo>
                  <a:pt x="26669" y="25146"/>
                </a:lnTo>
                <a:lnTo>
                  <a:pt x="32003" y="18288"/>
                </a:lnTo>
                <a:lnTo>
                  <a:pt x="30479" y="1143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48911" y="7781543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30479" y="11429"/>
                </a:moveTo>
                <a:lnTo>
                  <a:pt x="29717" y="4571"/>
                </a:lnTo>
                <a:lnTo>
                  <a:pt x="22098" y="0"/>
                </a:lnTo>
                <a:lnTo>
                  <a:pt x="13715" y="1523"/>
                </a:lnTo>
                <a:lnTo>
                  <a:pt x="5334" y="3047"/>
                </a:lnTo>
                <a:lnTo>
                  <a:pt x="0" y="9905"/>
                </a:lnTo>
                <a:lnTo>
                  <a:pt x="762" y="16763"/>
                </a:lnTo>
                <a:lnTo>
                  <a:pt x="2286" y="23621"/>
                </a:lnTo>
                <a:lnTo>
                  <a:pt x="9905" y="28193"/>
                </a:lnTo>
                <a:lnTo>
                  <a:pt x="18287" y="26669"/>
                </a:lnTo>
                <a:lnTo>
                  <a:pt x="26670" y="25145"/>
                </a:lnTo>
                <a:lnTo>
                  <a:pt x="32003" y="18287"/>
                </a:lnTo>
                <a:lnTo>
                  <a:pt x="30479" y="1142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423409" y="6255574"/>
            <a:ext cx="1642110" cy="223012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1050" spc="-30" b="1" i="1">
                <a:latin typeface="Tahoma"/>
                <a:cs typeface="Tahoma"/>
              </a:rPr>
              <a:t>f</a:t>
            </a:r>
            <a:r>
              <a:rPr dirty="0" sz="1050" spc="-30" i="1">
                <a:latin typeface="Tahoma"/>
                <a:cs typeface="Tahoma"/>
              </a:rPr>
              <a:t>(</a:t>
            </a:r>
            <a:r>
              <a:rPr dirty="0" sz="1050" spc="-30" b="1" i="1">
                <a:latin typeface="Tahoma"/>
                <a:cs typeface="Tahoma"/>
              </a:rPr>
              <a:t>x</a:t>
            </a:r>
            <a:r>
              <a:rPr dirty="0" sz="1050" spc="-30" i="1">
                <a:latin typeface="Tahoma"/>
                <a:cs typeface="Tahoma"/>
              </a:rPr>
              <a:t>,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i="1">
                <a:solidFill>
                  <a:srgbClr val="00CC00"/>
                </a:solidFill>
                <a:latin typeface="Tahoma"/>
                <a:cs typeface="Tahoma"/>
              </a:rPr>
              <a:t>,b</a:t>
            </a:r>
            <a:r>
              <a:rPr dirty="0" sz="1050" spc="-30" i="1">
                <a:latin typeface="Tahoma"/>
                <a:cs typeface="Tahoma"/>
              </a:rPr>
              <a:t>)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30" i="1">
                <a:latin typeface="Tahoma"/>
                <a:cs typeface="Tahoma"/>
              </a:rPr>
              <a:t>sign(</a:t>
            </a:r>
            <a:r>
              <a:rPr dirty="0" sz="1050" spc="-30" b="1" i="1">
                <a:solidFill>
                  <a:srgbClr val="00CC00"/>
                </a:solidFill>
                <a:latin typeface="Tahoma"/>
                <a:cs typeface="Tahoma"/>
              </a:rPr>
              <a:t>w</a:t>
            </a:r>
            <a:r>
              <a:rPr dirty="0" sz="1050" spc="-30" b="1" i="1">
                <a:latin typeface="Tahoma"/>
                <a:cs typeface="Tahoma"/>
              </a:rPr>
              <a:t>. x </a:t>
            </a:r>
            <a:r>
              <a:rPr dirty="0" sz="1050" spc="-20" i="1">
                <a:latin typeface="Tahoma"/>
                <a:cs typeface="Tahoma"/>
              </a:rPr>
              <a:t>-</a:t>
            </a:r>
            <a:r>
              <a:rPr dirty="0" sz="1050" spc="20" i="1">
                <a:latin typeface="Tahoma"/>
                <a:cs typeface="Tahoma"/>
              </a:rPr>
              <a:t> </a:t>
            </a:r>
            <a:r>
              <a:rPr dirty="0" sz="1050" spc="-25" i="1">
                <a:solidFill>
                  <a:srgbClr val="00CC00"/>
                </a:solidFill>
                <a:latin typeface="Tahoma"/>
                <a:cs typeface="Tahoma"/>
              </a:rPr>
              <a:t>b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422909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maximum  margin linear  classifier </a:t>
            </a:r>
            <a:r>
              <a:rPr dirty="0" sz="1200" spc="-5">
                <a:latin typeface="Tahoma"/>
                <a:cs typeface="Tahoma"/>
              </a:rPr>
              <a:t>is the  linear </a:t>
            </a:r>
            <a:r>
              <a:rPr dirty="0" sz="1200">
                <a:latin typeface="Tahoma"/>
                <a:cs typeface="Tahoma"/>
              </a:rPr>
              <a:t>classifier  </a:t>
            </a:r>
            <a:r>
              <a:rPr dirty="0" sz="1200" spc="-5">
                <a:latin typeface="Tahoma"/>
                <a:cs typeface="Tahoma"/>
              </a:rPr>
              <a:t>with the, </a:t>
            </a:r>
            <a:r>
              <a:rPr dirty="0" sz="1200">
                <a:latin typeface="Tahoma"/>
                <a:cs typeface="Tahoma"/>
              </a:rPr>
              <a:t>um,  </a:t>
            </a:r>
            <a:r>
              <a:rPr dirty="0" sz="1200" spc="-5">
                <a:latin typeface="Tahoma"/>
                <a:cs typeface="Tahoma"/>
              </a:rPr>
              <a:t>maximum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margin.</a:t>
            </a:r>
            <a:endParaRPr sz="1200">
              <a:latin typeface="Tahoma"/>
              <a:cs typeface="Tahoma"/>
            </a:endParaRPr>
          </a:p>
          <a:p>
            <a:pPr marL="422909" marR="154305">
              <a:lnSpc>
                <a:spcPct val="100000"/>
              </a:lnSpc>
              <a:spcBef>
                <a:spcPts val="700"/>
              </a:spcBef>
            </a:pPr>
            <a:r>
              <a:rPr dirty="0" sz="1200" spc="-5">
                <a:latin typeface="Tahoma"/>
                <a:cs typeface="Tahoma"/>
              </a:rPr>
              <a:t>This is the  simplest </a:t>
            </a:r>
            <a:r>
              <a:rPr dirty="0" sz="1200">
                <a:latin typeface="Tahoma"/>
                <a:cs typeface="Tahoma"/>
              </a:rPr>
              <a:t>kind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of  SVM </a:t>
            </a:r>
            <a:r>
              <a:rPr dirty="0" sz="1200">
                <a:latin typeface="Tahoma"/>
                <a:cs typeface="Tahoma"/>
              </a:rPr>
              <a:t>(Called an  </a:t>
            </a:r>
            <a:r>
              <a:rPr dirty="0" sz="1200" spc="-5">
                <a:latin typeface="Tahoma"/>
                <a:cs typeface="Tahoma"/>
              </a:rPr>
              <a:t>LSVM)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637282" y="6507480"/>
            <a:ext cx="1219581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732788" y="7249921"/>
            <a:ext cx="90741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Support</a:t>
            </a:r>
            <a:r>
              <a:rPr dirty="0" sz="1000" spc="-3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Vectors  </a:t>
            </a:r>
            <a:r>
              <a:rPr dirty="0" sz="1000">
                <a:latin typeface="Tahoma"/>
                <a:cs typeface="Tahoma"/>
              </a:rPr>
              <a:t>are those  </a:t>
            </a:r>
            <a:r>
              <a:rPr dirty="0" sz="1000" spc="-5">
                <a:latin typeface="Tahoma"/>
                <a:cs typeface="Tahoma"/>
              </a:rPr>
              <a:t>datapoints that  the margin  pushes up  against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22547" y="6040373"/>
            <a:ext cx="2484120" cy="2498725"/>
          </a:xfrm>
          <a:custGeom>
            <a:avLst/>
            <a:gdLst/>
            <a:ahLst/>
            <a:cxnLst/>
            <a:rect l="l" t="t" r="r" b="b"/>
            <a:pathLst>
              <a:path w="2484120" h="2498725">
                <a:moveTo>
                  <a:pt x="0" y="2498598"/>
                </a:moveTo>
                <a:lnTo>
                  <a:pt x="2484120" y="2498598"/>
                </a:lnTo>
                <a:lnTo>
                  <a:pt x="2484120" y="0"/>
                </a:lnTo>
                <a:lnTo>
                  <a:pt x="0" y="0"/>
                </a:lnTo>
                <a:lnTo>
                  <a:pt x="0" y="249859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622547" y="6040373"/>
            <a:ext cx="2485390" cy="2499360"/>
          </a:xfrm>
          <a:prstGeom prst="rect">
            <a:avLst/>
          </a:prstGeom>
          <a:ln w="14287">
            <a:solidFill>
              <a:srgbClr val="010101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281940" indent="-22987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282575" algn="l"/>
              </a:tabLst>
            </a:pPr>
            <a:r>
              <a:rPr dirty="0" sz="1000" spc="-5">
                <a:latin typeface="Tahoma"/>
                <a:cs typeface="Tahoma"/>
              </a:rPr>
              <a:t>Intuitively this feels safest.</a:t>
            </a:r>
            <a:endParaRPr sz="1000">
              <a:latin typeface="Tahoma"/>
              <a:cs typeface="Tahoma"/>
            </a:endParaRPr>
          </a:p>
          <a:p>
            <a:pPr marL="281305" marR="50800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82575" algn="l"/>
              </a:tabLst>
            </a:pPr>
            <a:r>
              <a:rPr dirty="0" sz="1000">
                <a:latin typeface="Tahoma"/>
                <a:cs typeface="Tahoma"/>
              </a:rPr>
              <a:t>If we’ve </a:t>
            </a:r>
            <a:r>
              <a:rPr dirty="0" sz="1000" spc="-5">
                <a:latin typeface="Tahoma"/>
                <a:cs typeface="Tahoma"/>
              </a:rPr>
              <a:t>made </a:t>
            </a: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small </a:t>
            </a:r>
            <a:r>
              <a:rPr dirty="0" sz="1000">
                <a:latin typeface="Tahoma"/>
                <a:cs typeface="Tahoma"/>
              </a:rPr>
              <a:t>error in the  location of the </a:t>
            </a:r>
            <a:r>
              <a:rPr dirty="0" sz="1000" spc="-5">
                <a:latin typeface="Tahoma"/>
                <a:cs typeface="Tahoma"/>
              </a:rPr>
              <a:t>boundary </a:t>
            </a:r>
            <a:r>
              <a:rPr dirty="0" sz="1000">
                <a:latin typeface="Tahoma"/>
                <a:cs typeface="Tahoma"/>
              </a:rPr>
              <a:t>(it’s </a:t>
            </a:r>
            <a:r>
              <a:rPr dirty="0" sz="1000" spc="-5">
                <a:latin typeface="Tahoma"/>
                <a:cs typeface="Tahoma"/>
              </a:rPr>
              <a:t>been  </a:t>
            </a:r>
            <a:r>
              <a:rPr dirty="0" sz="1000">
                <a:latin typeface="Tahoma"/>
                <a:cs typeface="Tahoma"/>
              </a:rPr>
              <a:t>jolted in its </a:t>
            </a:r>
            <a:r>
              <a:rPr dirty="0" sz="1000" spc="-5">
                <a:latin typeface="Tahoma"/>
                <a:cs typeface="Tahoma"/>
              </a:rPr>
              <a:t>perpendicular </a:t>
            </a:r>
            <a:r>
              <a:rPr dirty="0" sz="1000">
                <a:latin typeface="Tahoma"/>
                <a:cs typeface="Tahoma"/>
              </a:rPr>
              <a:t>direction)  </a:t>
            </a:r>
            <a:r>
              <a:rPr dirty="0" sz="1000" spc="-5">
                <a:latin typeface="Tahoma"/>
                <a:cs typeface="Tahoma"/>
              </a:rPr>
              <a:t>this </a:t>
            </a:r>
            <a:r>
              <a:rPr dirty="0" sz="1000">
                <a:latin typeface="Tahoma"/>
                <a:cs typeface="Tahoma"/>
              </a:rPr>
              <a:t>gives </a:t>
            </a:r>
            <a:r>
              <a:rPr dirty="0" sz="1000" spc="-5">
                <a:latin typeface="Tahoma"/>
                <a:cs typeface="Tahoma"/>
              </a:rPr>
              <a:t>us </a:t>
            </a:r>
            <a:r>
              <a:rPr dirty="0" sz="1000">
                <a:latin typeface="Tahoma"/>
                <a:cs typeface="Tahoma"/>
              </a:rPr>
              <a:t>least </a:t>
            </a:r>
            <a:r>
              <a:rPr dirty="0" sz="1000" spc="-5">
                <a:latin typeface="Tahoma"/>
                <a:cs typeface="Tahoma"/>
              </a:rPr>
              <a:t>chance of causing </a:t>
            </a:r>
            <a:r>
              <a:rPr dirty="0" sz="1000">
                <a:latin typeface="Tahoma"/>
                <a:cs typeface="Tahoma"/>
              </a:rPr>
              <a:t>a  </a:t>
            </a:r>
            <a:r>
              <a:rPr dirty="0" sz="1000" spc="-5">
                <a:latin typeface="Tahoma"/>
                <a:cs typeface="Tahoma"/>
              </a:rPr>
              <a:t>misclassification.</a:t>
            </a:r>
            <a:endParaRPr sz="1000">
              <a:latin typeface="Tahoma"/>
              <a:cs typeface="Tahoma"/>
            </a:endParaRPr>
          </a:p>
          <a:p>
            <a:pPr marL="281305" marR="333375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82575" algn="l"/>
              </a:tabLst>
            </a:pPr>
            <a:r>
              <a:rPr dirty="0" sz="1000" spc="-5">
                <a:latin typeface="Tahoma"/>
                <a:cs typeface="Tahoma"/>
              </a:rPr>
              <a:t>LOOCV is easy since the model </a:t>
            </a:r>
            <a:r>
              <a:rPr dirty="0" sz="1000">
                <a:latin typeface="Tahoma"/>
                <a:cs typeface="Tahoma"/>
              </a:rPr>
              <a:t>is  immune </a:t>
            </a:r>
            <a:r>
              <a:rPr dirty="0" sz="1000" spc="-5">
                <a:latin typeface="Tahoma"/>
                <a:cs typeface="Tahoma"/>
              </a:rPr>
              <a:t>to removal of any non-  support-vector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datapoints.</a:t>
            </a:r>
            <a:endParaRPr sz="1000">
              <a:latin typeface="Tahoma"/>
              <a:cs typeface="Tahoma"/>
            </a:endParaRPr>
          </a:p>
          <a:p>
            <a:pPr marL="281305" marR="85090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82575" algn="l"/>
              </a:tabLst>
            </a:pPr>
            <a:r>
              <a:rPr dirty="0" sz="1000" spc="-5">
                <a:latin typeface="Tahoma"/>
                <a:cs typeface="Tahoma"/>
              </a:rPr>
              <a:t>There’s some </a:t>
            </a:r>
            <a:r>
              <a:rPr dirty="0" sz="1000">
                <a:latin typeface="Tahoma"/>
                <a:cs typeface="Tahoma"/>
              </a:rPr>
              <a:t>theory </a:t>
            </a:r>
            <a:r>
              <a:rPr dirty="0" sz="1000" spc="-5">
                <a:latin typeface="Tahoma"/>
                <a:cs typeface="Tahoma"/>
              </a:rPr>
              <a:t>(using </a:t>
            </a:r>
            <a:r>
              <a:rPr dirty="0" sz="1000">
                <a:latin typeface="Tahoma"/>
                <a:cs typeface="Tahoma"/>
              </a:rPr>
              <a:t>VC  </a:t>
            </a:r>
            <a:r>
              <a:rPr dirty="0" sz="1000" spc="-5">
                <a:latin typeface="Tahoma"/>
                <a:cs typeface="Tahoma"/>
              </a:rPr>
              <a:t>dimension) that </a:t>
            </a:r>
            <a:r>
              <a:rPr dirty="0" sz="1000">
                <a:latin typeface="Tahoma"/>
                <a:cs typeface="Tahoma"/>
              </a:rPr>
              <a:t>is </a:t>
            </a:r>
            <a:r>
              <a:rPr dirty="0" sz="1000" spc="-5">
                <a:latin typeface="Tahoma"/>
                <a:cs typeface="Tahoma"/>
              </a:rPr>
              <a:t>related to </a:t>
            </a:r>
            <a:r>
              <a:rPr dirty="0" sz="1000">
                <a:latin typeface="Tahoma"/>
                <a:cs typeface="Tahoma"/>
              </a:rPr>
              <a:t>(but </a:t>
            </a:r>
            <a:r>
              <a:rPr dirty="0" sz="1000" spc="-5">
                <a:latin typeface="Tahoma"/>
                <a:cs typeface="Tahoma"/>
              </a:rPr>
              <a:t>not  the same as) the </a:t>
            </a:r>
            <a:r>
              <a:rPr dirty="0" sz="1000">
                <a:latin typeface="Tahoma"/>
                <a:cs typeface="Tahoma"/>
              </a:rPr>
              <a:t>proposition </a:t>
            </a:r>
            <a:r>
              <a:rPr dirty="0" sz="1000" spc="-5">
                <a:latin typeface="Tahoma"/>
                <a:cs typeface="Tahoma"/>
              </a:rPr>
              <a:t>that this  </a:t>
            </a:r>
            <a:r>
              <a:rPr dirty="0" sz="1000">
                <a:latin typeface="Tahoma"/>
                <a:cs typeface="Tahoma"/>
              </a:rPr>
              <a:t>is a </a:t>
            </a:r>
            <a:r>
              <a:rPr dirty="0" sz="1000" spc="-5">
                <a:latin typeface="Tahoma"/>
                <a:cs typeface="Tahoma"/>
              </a:rPr>
              <a:t>good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thing.</a:t>
            </a:r>
            <a:endParaRPr sz="1000">
              <a:latin typeface="Tahoma"/>
              <a:cs typeface="Tahoma"/>
            </a:endParaRPr>
          </a:p>
          <a:p>
            <a:pPr marL="281940" indent="-2298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82575" algn="l"/>
              </a:tabLst>
            </a:pPr>
            <a:r>
              <a:rPr dirty="0" sz="1000" spc="-5">
                <a:latin typeface="Tahoma"/>
                <a:cs typeface="Tahoma"/>
              </a:rPr>
              <a:t>Empirically </a:t>
            </a:r>
            <a:r>
              <a:rPr dirty="0" sz="1000">
                <a:latin typeface="Tahoma"/>
                <a:cs typeface="Tahoma"/>
              </a:rPr>
              <a:t>it </a:t>
            </a:r>
            <a:r>
              <a:rPr dirty="0" sz="1000" spc="-5">
                <a:latin typeface="Tahoma"/>
                <a:cs typeface="Tahoma"/>
              </a:rPr>
              <a:t>works very very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well.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3472812"/>
            <a:ext cx="3523615" cy="52768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7145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How do we represent this</a:t>
            </a:r>
            <a:r>
              <a:rPr dirty="0" sz="1400" spc="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mathematically?</a:t>
            </a:r>
            <a:endParaRPr sz="14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90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…in </a:t>
            </a:r>
            <a:r>
              <a:rPr dirty="0" sz="1450" spc="-45" i="1">
                <a:latin typeface="Tahoma"/>
                <a:cs typeface="Tahoma"/>
              </a:rPr>
              <a:t>m </a:t>
            </a:r>
            <a:r>
              <a:rPr dirty="0" sz="1400" spc="-5">
                <a:latin typeface="Tahoma"/>
                <a:cs typeface="Tahoma"/>
              </a:rPr>
              <a:t>input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dimensions?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5495" y="1746504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8648" y="1892045"/>
            <a:ext cx="1327785" cy="666750"/>
          </a:xfrm>
          <a:custGeom>
            <a:avLst/>
            <a:gdLst/>
            <a:ahLst/>
            <a:cxnLst/>
            <a:rect l="l" t="t" r="r" b="b"/>
            <a:pathLst>
              <a:path w="1327785" h="666750">
                <a:moveTo>
                  <a:pt x="0" y="666750"/>
                </a:moveTo>
                <a:lnTo>
                  <a:pt x="1327403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70276" y="2036826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4">
                <a:moveTo>
                  <a:pt x="0" y="665988"/>
                </a:moveTo>
                <a:lnTo>
                  <a:pt x="1328165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26052" y="2068829"/>
            <a:ext cx="528320" cy="81280"/>
          </a:xfrm>
          <a:custGeom>
            <a:avLst/>
            <a:gdLst/>
            <a:ahLst/>
            <a:cxnLst/>
            <a:rect l="l" t="t" r="r" b="b"/>
            <a:pathLst>
              <a:path w="528320" h="81280">
                <a:moveTo>
                  <a:pt x="351282" y="80010"/>
                </a:moveTo>
                <a:lnTo>
                  <a:pt x="310134" y="80010"/>
                </a:lnTo>
                <a:lnTo>
                  <a:pt x="317753" y="80772"/>
                </a:lnTo>
                <a:lnTo>
                  <a:pt x="338327" y="80772"/>
                </a:lnTo>
                <a:lnTo>
                  <a:pt x="351282" y="80010"/>
                </a:lnTo>
                <a:close/>
              </a:path>
              <a:path w="528320" h="81280">
                <a:moveTo>
                  <a:pt x="380238" y="78486"/>
                </a:moveTo>
                <a:lnTo>
                  <a:pt x="259080" y="78486"/>
                </a:lnTo>
                <a:lnTo>
                  <a:pt x="265175" y="79248"/>
                </a:lnTo>
                <a:lnTo>
                  <a:pt x="282701" y="79248"/>
                </a:lnTo>
                <a:lnTo>
                  <a:pt x="292608" y="80010"/>
                </a:lnTo>
                <a:lnTo>
                  <a:pt x="364998" y="80010"/>
                </a:lnTo>
                <a:lnTo>
                  <a:pt x="380238" y="78486"/>
                </a:lnTo>
                <a:close/>
              </a:path>
              <a:path w="528320" h="81280">
                <a:moveTo>
                  <a:pt x="404622" y="76962"/>
                </a:moveTo>
                <a:lnTo>
                  <a:pt x="211836" y="76962"/>
                </a:lnTo>
                <a:lnTo>
                  <a:pt x="220980" y="77724"/>
                </a:lnTo>
                <a:lnTo>
                  <a:pt x="236982" y="77724"/>
                </a:lnTo>
                <a:lnTo>
                  <a:pt x="244601" y="78486"/>
                </a:lnTo>
                <a:lnTo>
                  <a:pt x="389382" y="78486"/>
                </a:lnTo>
                <a:lnTo>
                  <a:pt x="399288" y="77724"/>
                </a:lnTo>
                <a:lnTo>
                  <a:pt x="404622" y="76962"/>
                </a:lnTo>
                <a:close/>
              </a:path>
              <a:path w="528320" h="81280">
                <a:moveTo>
                  <a:pt x="422148" y="75438"/>
                </a:moveTo>
                <a:lnTo>
                  <a:pt x="160020" y="75438"/>
                </a:lnTo>
                <a:lnTo>
                  <a:pt x="171450" y="76200"/>
                </a:lnTo>
                <a:lnTo>
                  <a:pt x="182118" y="76200"/>
                </a:lnTo>
                <a:lnTo>
                  <a:pt x="192786" y="76962"/>
                </a:lnTo>
                <a:lnTo>
                  <a:pt x="409956" y="76962"/>
                </a:lnTo>
                <a:lnTo>
                  <a:pt x="422148" y="75438"/>
                </a:lnTo>
                <a:close/>
              </a:path>
              <a:path w="528320" h="81280">
                <a:moveTo>
                  <a:pt x="435101" y="74675"/>
                </a:moveTo>
                <a:lnTo>
                  <a:pt x="122682" y="74675"/>
                </a:lnTo>
                <a:lnTo>
                  <a:pt x="135636" y="75438"/>
                </a:lnTo>
                <a:lnTo>
                  <a:pt x="428244" y="75438"/>
                </a:lnTo>
                <a:lnTo>
                  <a:pt x="435101" y="74675"/>
                </a:lnTo>
                <a:close/>
              </a:path>
              <a:path w="528320" h="81280">
                <a:moveTo>
                  <a:pt x="46917" y="33854"/>
                </a:moveTo>
                <a:lnTo>
                  <a:pt x="33147" y="47625"/>
                </a:lnTo>
                <a:lnTo>
                  <a:pt x="34289" y="48768"/>
                </a:lnTo>
                <a:lnTo>
                  <a:pt x="35813" y="49529"/>
                </a:lnTo>
                <a:lnTo>
                  <a:pt x="36575" y="50292"/>
                </a:lnTo>
                <a:lnTo>
                  <a:pt x="38100" y="50292"/>
                </a:lnTo>
                <a:lnTo>
                  <a:pt x="58674" y="57150"/>
                </a:lnTo>
                <a:lnTo>
                  <a:pt x="99822" y="69342"/>
                </a:lnTo>
                <a:lnTo>
                  <a:pt x="110489" y="72390"/>
                </a:lnTo>
                <a:lnTo>
                  <a:pt x="120396" y="74675"/>
                </a:lnTo>
                <a:lnTo>
                  <a:pt x="442722" y="74675"/>
                </a:lnTo>
                <a:lnTo>
                  <a:pt x="467106" y="72390"/>
                </a:lnTo>
                <a:lnTo>
                  <a:pt x="476250" y="72390"/>
                </a:lnTo>
                <a:lnTo>
                  <a:pt x="528065" y="68579"/>
                </a:lnTo>
                <a:lnTo>
                  <a:pt x="527791" y="61722"/>
                </a:lnTo>
                <a:lnTo>
                  <a:pt x="318515" y="61722"/>
                </a:lnTo>
                <a:lnTo>
                  <a:pt x="310896" y="60960"/>
                </a:lnTo>
                <a:lnTo>
                  <a:pt x="293370" y="60960"/>
                </a:lnTo>
                <a:lnTo>
                  <a:pt x="283463" y="60198"/>
                </a:lnTo>
                <a:lnTo>
                  <a:pt x="265938" y="60198"/>
                </a:lnTo>
                <a:lnTo>
                  <a:pt x="259842" y="59436"/>
                </a:lnTo>
                <a:lnTo>
                  <a:pt x="245363" y="59436"/>
                </a:lnTo>
                <a:lnTo>
                  <a:pt x="237744" y="58674"/>
                </a:lnTo>
                <a:lnTo>
                  <a:pt x="221742" y="58674"/>
                </a:lnTo>
                <a:lnTo>
                  <a:pt x="212598" y="57912"/>
                </a:lnTo>
                <a:lnTo>
                  <a:pt x="193548" y="57912"/>
                </a:lnTo>
                <a:lnTo>
                  <a:pt x="182880" y="57150"/>
                </a:lnTo>
                <a:lnTo>
                  <a:pt x="172212" y="57150"/>
                </a:lnTo>
                <a:lnTo>
                  <a:pt x="160782" y="56388"/>
                </a:lnTo>
                <a:lnTo>
                  <a:pt x="136398" y="56388"/>
                </a:lnTo>
                <a:lnTo>
                  <a:pt x="122682" y="55625"/>
                </a:lnTo>
                <a:lnTo>
                  <a:pt x="124968" y="55625"/>
                </a:lnTo>
                <a:lnTo>
                  <a:pt x="114300" y="53340"/>
                </a:lnTo>
                <a:lnTo>
                  <a:pt x="104394" y="51053"/>
                </a:lnTo>
                <a:lnTo>
                  <a:pt x="64770" y="38862"/>
                </a:lnTo>
                <a:lnTo>
                  <a:pt x="49339" y="34290"/>
                </a:lnTo>
                <a:lnTo>
                  <a:pt x="48006" y="34290"/>
                </a:lnTo>
                <a:lnTo>
                  <a:pt x="46917" y="33854"/>
                </a:lnTo>
                <a:close/>
              </a:path>
              <a:path w="528320" h="81280">
                <a:moveTo>
                  <a:pt x="527303" y="49529"/>
                </a:moveTo>
                <a:lnTo>
                  <a:pt x="504444" y="51053"/>
                </a:lnTo>
                <a:lnTo>
                  <a:pt x="474725" y="53340"/>
                </a:lnTo>
                <a:lnTo>
                  <a:pt x="465582" y="53340"/>
                </a:lnTo>
                <a:lnTo>
                  <a:pt x="441198" y="55625"/>
                </a:lnTo>
                <a:lnTo>
                  <a:pt x="434339" y="55625"/>
                </a:lnTo>
                <a:lnTo>
                  <a:pt x="420624" y="57150"/>
                </a:lnTo>
                <a:lnTo>
                  <a:pt x="414527" y="57150"/>
                </a:lnTo>
                <a:lnTo>
                  <a:pt x="408432" y="57912"/>
                </a:lnTo>
                <a:lnTo>
                  <a:pt x="403098" y="57912"/>
                </a:lnTo>
                <a:lnTo>
                  <a:pt x="397763" y="58674"/>
                </a:lnTo>
                <a:lnTo>
                  <a:pt x="387858" y="59436"/>
                </a:lnTo>
                <a:lnTo>
                  <a:pt x="379475" y="59436"/>
                </a:lnTo>
                <a:lnTo>
                  <a:pt x="371094" y="60198"/>
                </a:lnTo>
                <a:lnTo>
                  <a:pt x="364236" y="60960"/>
                </a:lnTo>
                <a:lnTo>
                  <a:pt x="350520" y="60960"/>
                </a:lnTo>
                <a:lnTo>
                  <a:pt x="338327" y="61722"/>
                </a:lnTo>
                <a:lnTo>
                  <a:pt x="527791" y="61722"/>
                </a:lnTo>
                <a:lnTo>
                  <a:pt x="527303" y="49529"/>
                </a:lnTo>
                <a:close/>
              </a:path>
              <a:path w="528320" h="81280">
                <a:moveTo>
                  <a:pt x="0" y="0"/>
                </a:moveTo>
                <a:lnTo>
                  <a:pt x="19812" y="60960"/>
                </a:lnTo>
                <a:lnTo>
                  <a:pt x="33147" y="47625"/>
                </a:lnTo>
                <a:lnTo>
                  <a:pt x="26670" y="41148"/>
                </a:lnTo>
                <a:lnTo>
                  <a:pt x="39624" y="27431"/>
                </a:lnTo>
                <a:lnTo>
                  <a:pt x="53340" y="27431"/>
                </a:lnTo>
                <a:lnTo>
                  <a:pt x="60198" y="20574"/>
                </a:lnTo>
                <a:lnTo>
                  <a:pt x="0" y="0"/>
                </a:lnTo>
                <a:close/>
              </a:path>
              <a:path w="528320" h="81280">
                <a:moveTo>
                  <a:pt x="39624" y="27431"/>
                </a:moveTo>
                <a:lnTo>
                  <a:pt x="26670" y="41148"/>
                </a:lnTo>
                <a:lnTo>
                  <a:pt x="33147" y="47625"/>
                </a:lnTo>
                <a:lnTo>
                  <a:pt x="46917" y="33854"/>
                </a:lnTo>
                <a:lnTo>
                  <a:pt x="44196" y="32766"/>
                </a:lnTo>
                <a:lnTo>
                  <a:pt x="46143" y="32766"/>
                </a:lnTo>
                <a:lnTo>
                  <a:pt x="39624" y="27431"/>
                </a:lnTo>
                <a:close/>
              </a:path>
              <a:path w="528320" h="81280">
                <a:moveTo>
                  <a:pt x="47135" y="33636"/>
                </a:moveTo>
                <a:lnTo>
                  <a:pt x="46917" y="33854"/>
                </a:lnTo>
                <a:lnTo>
                  <a:pt x="48006" y="34290"/>
                </a:lnTo>
                <a:lnTo>
                  <a:pt x="47248" y="33670"/>
                </a:lnTo>
                <a:close/>
              </a:path>
              <a:path w="528320" h="81280">
                <a:moveTo>
                  <a:pt x="47248" y="33670"/>
                </a:moveTo>
                <a:lnTo>
                  <a:pt x="48006" y="34290"/>
                </a:lnTo>
                <a:lnTo>
                  <a:pt x="49339" y="34290"/>
                </a:lnTo>
                <a:lnTo>
                  <a:pt x="47248" y="33670"/>
                </a:lnTo>
                <a:close/>
              </a:path>
              <a:path w="528320" h="81280">
                <a:moveTo>
                  <a:pt x="44196" y="32766"/>
                </a:moveTo>
                <a:lnTo>
                  <a:pt x="46917" y="33854"/>
                </a:lnTo>
                <a:lnTo>
                  <a:pt x="47101" y="33670"/>
                </a:lnTo>
                <a:lnTo>
                  <a:pt x="44196" y="32766"/>
                </a:lnTo>
                <a:close/>
              </a:path>
              <a:path w="528320" h="81280">
                <a:moveTo>
                  <a:pt x="46143" y="32766"/>
                </a:moveTo>
                <a:lnTo>
                  <a:pt x="44196" y="32766"/>
                </a:lnTo>
                <a:lnTo>
                  <a:pt x="47135" y="33636"/>
                </a:lnTo>
                <a:lnTo>
                  <a:pt x="46143" y="32766"/>
                </a:lnTo>
                <a:close/>
              </a:path>
              <a:path w="528320" h="81280">
                <a:moveTo>
                  <a:pt x="53340" y="27431"/>
                </a:moveTo>
                <a:lnTo>
                  <a:pt x="39624" y="27431"/>
                </a:lnTo>
                <a:lnTo>
                  <a:pt x="47167" y="33604"/>
                </a:lnTo>
                <a:lnTo>
                  <a:pt x="53340" y="27431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68317" y="1761744"/>
            <a:ext cx="349250" cy="83185"/>
          </a:xfrm>
          <a:custGeom>
            <a:avLst/>
            <a:gdLst/>
            <a:ahLst/>
            <a:cxnLst/>
            <a:rect l="l" t="t" r="r" b="b"/>
            <a:pathLst>
              <a:path w="349250" h="83185">
                <a:moveTo>
                  <a:pt x="157734" y="81533"/>
                </a:moveTo>
                <a:lnTo>
                  <a:pt x="141732" y="81533"/>
                </a:lnTo>
                <a:lnTo>
                  <a:pt x="151637" y="82296"/>
                </a:lnTo>
                <a:lnTo>
                  <a:pt x="152400" y="83057"/>
                </a:lnTo>
                <a:lnTo>
                  <a:pt x="153162" y="82296"/>
                </a:lnTo>
                <a:lnTo>
                  <a:pt x="155448" y="82296"/>
                </a:lnTo>
                <a:lnTo>
                  <a:pt x="157734" y="81533"/>
                </a:lnTo>
                <a:close/>
              </a:path>
              <a:path w="349250" h="83185">
                <a:moveTo>
                  <a:pt x="50927" y="47413"/>
                </a:moveTo>
                <a:lnTo>
                  <a:pt x="39750" y="62314"/>
                </a:lnTo>
                <a:lnTo>
                  <a:pt x="41148" y="63246"/>
                </a:lnTo>
                <a:lnTo>
                  <a:pt x="42672" y="64770"/>
                </a:lnTo>
                <a:lnTo>
                  <a:pt x="43434" y="64770"/>
                </a:lnTo>
                <a:lnTo>
                  <a:pt x="51054" y="67055"/>
                </a:lnTo>
                <a:lnTo>
                  <a:pt x="57912" y="69341"/>
                </a:lnTo>
                <a:lnTo>
                  <a:pt x="64008" y="70865"/>
                </a:lnTo>
                <a:lnTo>
                  <a:pt x="70866" y="72389"/>
                </a:lnTo>
                <a:lnTo>
                  <a:pt x="82296" y="75437"/>
                </a:lnTo>
                <a:lnTo>
                  <a:pt x="112014" y="79248"/>
                </a:lnTo>
                <a:lnTo>
                  <a:pt x="125730" y="80772"/>
                </a:lnTo>
                <a:lnTo>
                  <a:pt x="133350" y="81533"/>
                </a:lnTo>
                <a:lnTo>
                  <a:pt x="160782" y="81533"/>
                </a:lnTo>
                <a:lnTo>
                  <a:pt x="168402" y="80009"/>
                </a:lnTo>
                <a:lnTo>
                  <a:pt x="172974" y="79248"/>
                </a:lnTo>
                <a:lnTo>
                  <a:pt x="177546" y="77724"/>
                </a:lnTo>
                <a:lnTo>
                  <a:pt x="188214" y="76200"/>
                </a:lnTo>
                <a:lnTo>
                  <a:pt x="198882" y="73913"/>
                </a:lnTo>
                <a:lnTo>
                  <a:pt x="204216" y="73151"/>
                </a:lnTo>
                <a:lnTo>
                  <a:pt x="208787" y="72389"/>
                </a:lnTo>
                <a:lnTo>
                  <a:pt x="214122" y="71627"/>
                </a:lnTo>
                <a:lnTo>
                  <a:pt x="218694" y="70865"/>
                </a:lnTo>
                <a:lnTo>
                  <a:pt x="228600" y="68579"/>
                </a:lnTo>
                <a:lnTo>
                  <a:pt x="244601" y="64007"/>
                </a:lnTo>
                <a:lnTo>
                  <a:pt x="150876" y="64007"/>
                </a:lnTo>
                <a:lnTo>
                  <a:pt x="151093" y="63899"/>
                </a:lnTo>
                <a:lnTo>
                  <a:pt x="107442" y="59435"/>
                </a:lnTo>
                <a:lnTo>
                  <a:pt x="69342" y="52577"/>
                </a:lnTo>
                <a:lnTo>
                  <a:pt x="63246" y="51053"/>
                </a:lnTo>
                <a:lnTo>
                  <a:pt x="54102" y="48005"/>
                </a:lnTo>
                <a:lnTo>
                  <a:pt x="51816" y="48005"/>
                </a:lnTo>
                <a:lnTo>
                  <a:pt x="50927" y="47413"/>
                </a:lnTo>
                <a:close/>
              </a:path>
              <a:path w="349250" h="83185">
                <a:moveTo>
                  <a:pt x="0" y="20574"/>
                </a:moveTo>
                <a:lnTo>
                  <a:pt x="28194" y="77724"/>
                </a:lnTo>
                <a:lnTo>
                  <a:pt x="39750" y="62314"/>
                </a:lnTo>
                <a:lnTo>
                  <a:pt x="32004" y="57150"/>
                </a:lnTo>
                <a:lnTo>
                  <a:pt x="43434" y="41909"/>
                </a:lnTo>
                <a:lnTo>
                  <a:pt x="55054" y="41909"/>
                </a:lnTo>
                <a:lnTo>
                  <a:pt x="62484" y="32003"/>
                </a:lnTo>
                <a:lnTo>
                  <a:pt x="0" y="20574"/>
                </a:lnTo>
                <a:close/>
              </a:path>
              <a:path w="349250" h="83185">
                <a:moveTo>
                  <a:pt x="151093" y="63899"/>
                </a:moveTo>
                <a:lnTo>
                  <a:pt x="150876" y="64007"/>
                </a:lnTo>
                <a:lnTo>
                  <a:pt x="152400" y="64007"/>
                </a:lnTo>
                <a:lnTo>
                  <a:pt x="151093" y="63899"/>
                </a:lnTo>
                <a:close/>
              </a:path>
              <a:path w="349250" h="83185">
                <a:moveTo>
                  <a:pt x="342900" y="0"/>
                </a:moveTo>
                <a:lnTo>
                  <a:pt x="335280" y="2285"/>
                </a:lnTo>
                <a:lnTo>
                  <a:pt x="321564" y="8381"/>
                </a:lnTo>
                <a:lnTo>
                  <a:pt x="314706" y="12191"/>
                </a:lnTo>
                <a:lnTo>
                  <a:pt x="308610" y="15239"/>
                </a:lnTo>
                <a:lnTo>
                  <a:pt x="302514" y="17525"/>
                </a:lnTo>
                <a:lnTo>
                  <a:pt x="296418" y="20574"/>
                </a:lnTo>
                <a:lnTo>
                  <a:pt x="289560" y="22859"/>
                </a:lnTo>
                <a:lnTo>
                  <a:pt x="288798" y="22859"/>
                </a:lnTo>
                <a:lnTo>
                  <a:pt x="288036" y="23622"/>
                </a:lnTo>
                <a:lnTo>
                  <a:pt x="287274" y="23622"/>
                </a:lnTo>
                <a:lnTo>
                  <a:pt x="278892" y="29717"/>
                </a:lnTo>
                <a:lnTo>
                  <a:pt x="270510" y="34289"/>
                </a:lnTo>
                <a:lnTo>
                  <a:pt x="261366" y="38100"/>
                </a:lnTo>
                <a:lnTo>
                  <a:pt x="252984" y="41909"/>
                </a:lnTo>
                <a:lnTo>
                  <a:pt x="214122" y="51815"/>
                </a:lnTo>
                <a:lnTo>
                  <a:pt x="200406" y="54101"/>
                </a:lnTo>
                <a:lnTo>
                  <a:pt x="195072" y="55625"/>
                </a:lnTo>
                <a:lnTo>
                  <a:pt x="185166" y="57150"/>
                </a:lnTo>
                <a:lnTo>
                  <a:pt x="174498" y="59435"/>
                </a:lnTo>
                <a:lnTo>
                  <a:pt x="169926" y="60198"/>
                </a:lnTo>
                <a:lnTo>
                  <a:pt x="164592" y="60959"/>
                </a:lnTo>
                <a:lnTo>
                  <a:pt x="156972" y="62483"/>
                </a:lnTo>
                <a:lnTo>
                  <a:pt x="154686" y="63246"/>
                </a:lnTo>
                <a:lnTo>
                  <a:pt x="152400" y="63246"/>
                </a:lnTo>
                <a:lnTo>
                  <a:pt x="151093" y="63899"/>
                </a:lnTo>
                <a:lnTo>
                  <a:pt x="152400" y="64007"/>
                </a:lnTo>
                <a:lnTo>
                  <a:pt x="244601" y="64007"/>
                </a:lnTo>
                <a:lnTo>
                  <a:pt x="288798" y="45720"/>
                </a:lnTo>
                <a:lnTo>
                  <a:pt x="297942" y="39624"/>
                </a:lnTo>
                <a:lnTo>
                  <a:pt x="299466" y="39624"/>
                </a:lnTo>
                <a:lnTo>
                  <a:pt x="310896" y="35051"/>
                </a:lnTo>
                <a:lnTo>
                  <a:pt x="335280" y="22859"/>
                </a:lnTo>
                <a:lnTo>
                  <a:pt x="341376" y="20574"/>
                </a:lnTo>
                <a:lnTo>
                  <a:pt x="348996" y="17525"/>
                </a:lnTo>
                <a:lnTo>
                  <a:pt x="342900" y="0"/>
                </a:lnTo>
                <a:close/>
              </a:path>
              <a:path w="349250" h="83185">
                <a:moveTo>
                  <a:pt x="43434" y="41909"/>
                </a:moveTo>
                <a:lnTo>
                  <a:pt x="32004" y="57150"/>
                </a:lnTo>
                <a:lnTo>
                  <a:pt x="39750" y="62314"/>
                </a:lnTo>
                <a:lnTo>
                  <a:pt x="50927" y="47413"/>
                </a:lnTo>
                <a:lnTo>
                  <a:pt x="49530" y="46481"/>
                </a:lnTo>
                <a:lnTo>
                  <a:pt x="49720" y="46481"/>
                </a:lnTo>
                <a:lnTo>
                  <a:pt x="43434" y="41909"/>
                </a:lnTo>
                <a:close/>
              </a:path>
              <a:path w="349250" h="83185">
                <a:moveTo>
                  <a:pt x="50953" y="47378"/>
                </a:moveTo>
                <a:lnTo>
                  <a:pt x="51816" y="48005"/>
                </a:lnTo>
                <a:lnTo>
                  <a:pt x="50953" y="47378"/>
                </a:lnTo>
                <a:close/>
              </a:path>
              <a:path w="349250" h="83185">
                <a:moveTo>
                  <a:pt x="51206" y="47040"/>
                </a:moveTo>
                <a:lnTo>
                  <a:pt x="50953" y="47378"/>
                </a:lnTo>
                <a:lnTo>
                  <a:pt x="51816" y="48005"/>
                </a:lnTo>
                <a:lnTo>
                  <a:pt x="54102" y="48005"/>
                </a:lnTo>
                <a:lnTo>
                  <a:pt x="51206" y="47040"/>
                </a:lnTo>
                <a:close/>
              </a:path>
              <a:path w="349250" h="83185">
                <a:moveTo>
                  <a:pt x="49530" y="46481"/>
                </a:moveTo>
                <a:lnTo>
                  <a:pt x="50927" y="47413"/>
                </a:lnTo>
                <a:lnTo>
                  <a:pt x="49881" y="46599"/>
                </a:lnTo>
                <a:lnTo>
                  <a:pt x="49530" y="46481"/>
                </a:lnTo>
                <a:close/>
              </a:path>
              <a:path w="349250" h="83185">
                <a:moveTo>
                  <a:pt x="49881" y="46599"/>
                </a:moveTo>
                <a:lnTo>
                  <a:pt x="50953" y="47378"/>
                </a:lnTo>
                <a:lnTo>
                  <a:pt x="51206" y="47040"/>
                </a:lnTo>
                <a:lnTo>
                  <a:pt x="49881" y="46599"/>
                </a:lnTo>
                <a:close/>
              </a:path>
              <a:path w="349250" h="83185">
                <a:moveTo>
                  <a:pt x="55054" y="41909"/>
                </a:moveTo>
                <a:lnTo>
                  <a:pt x="43434" y="41909"/>
                </a:lnTo>
                <a:lnTo>
                  <a:pt x="49881" y="46599"/>
                </a:lnTo>
                <a:lnTo>
                  <a:pt x="51206" y="47040"/>
                </a:lnTo>
                <a:lnTo>
                  <a:pt x="55054" y="41909"/>
                </a:lnTo>
                <a:close/>
              </a:path>
              <a:path w="349250" h="83185">
                <a:moveTo>
                  <a:pt x="49720" y="46481"/>
                </a:moveTo>
                <a:lnTo>
                  <a:pt x="49530" y="46481"/>
                </a:lnTo>
                <a:lnTo>
                  <a:pt x="49881" y="46599"/>
                </a:lnTo>
                <a:lnTo>
                  <a:pt x="49720" y="46481"/>
                </a:lnTo>
                <a:close/>
              </a:path>
              <a:path w="349250" h="83185">
                <a:moveTo>
                  <a:pt x="299466" y="39624"/>
                </a:moveTo>
                <a:lnTo>
                  <a:pt x="297942" y="39624"/>
                </a:lnTo>
                <a:lnTo>
                  <a:pt x="295656" y="41148"/>
                </a:lnTo>
                <a:lnTo>
                  <a:pt x="299466" y="39624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61616" y="1095146"/>
            <a:ext cx="3703320" cy="1118235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Specifying a line and</a:t>
            </a:r>
            <a:r>
              <a:rPr dirty="0" sz="2000" spc="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margin</a:t>
            </a:r>
            <a:endParaRPr sz="2000">
              <a:latin typeface="Tahoma"/>
              <a:cs typeface="Tahoma"/>
            </a:endParaRPr>
          </a:p>
          <a:p>
            <a:pPr marL="2165350">
              <a:lnSpc>
                <a:spcPct val="100000"/>
              </a:lnSpc>
              <a:spcBef>
                <a:spcPts val="670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Plus-Plane</a:t>
            </a:r>
            <a:endParaRPr sz="1000">
              <a:latin typeface="Tahoma"/>
              <a:cs typeface="Tahoma"/>
            </a:endParaRPr>
          </a:p>
          <a:p>
            <a:pPr marL="2508250" marR="5080" indent="114300">
              <a:lnSpc>
                <a:spcPct val="125000"/>
              </a:lnSpc>
            </a:pPr>
            <a:r>
              <a:rPr dirty="0" sz="1000" spc="-5">
                <a:latin typeface="Tahoma"/>
                <a:cs typeface="Tahoma"/>
              </a:rPr>
              <a:t>Classifier Boundary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Minus-Plane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32326" y="1919477"/>
            <a:ext cx="737235" cy="66040"/>
          </a:xfrm>
          <a:custGeom>
            <a:avLst/>
            <a:gdLst/>
            <a:ahLst/>
            <a:cxnLst/>
            <a:rect l="l" t="t" r="r" b="b"/>
            <a:pathLst>
              <a:path w="737235" h="66039">
                <a:moveTo>
                  <a:pt x="57388" y="19618"/>
                </a:moveTo>
                <a:lnTo>
                  <a:pt x="56887" y="38401"/>
                </a:lnTo>
                <a:lnTo>
                  <a:pt x="71627" y="38862"/>
                </a:lnTo>
                <a:lnTo>
                  <a:pt x="250698" y="57912"/>
                </a:lnTo>
                <a:lnTo>
                  <a:pt x="268986" y="58674"/>
                </a:lnTo>
                <a:lnTo>
                  <a:pt x="287274" y="60198"/>
                </a:lnTo>
                <a:lnTo>
                  <a:pt x="321563" y="60960"/>
                </a:lnTo>
                <a:lnTo>
                  <a:pt x="355853" y="62483"/>
                </a:lnTo>
                <a:lnTo>
                  <a:pt x="425196" y="63246"/>
                </a:lnTo>
                <a:lnTo>
                  <a:pt x="493775" y="64770"/>
                </a:lnTo>
                <a:lnTo>
                  <a:pt x="563879" y="65531"/>
                </a:lnTo>
                <a:lnTo>
                  <a:pt x="585215" y="63246"/>
                </a:lnTo>
                <a:lnTo>
                  <a:pt x="607313" y="61722"/>
                </a:lnTo>
                <a:lnTo>
                  <a:pt x="662177" y="54101"/>
                </a:lnTo>
                <a:lnTo>
                  <a:pt x="673608" y="51816"/>
                </a:lnTo>
                <a:lnTo>
                  <a:pt x="684276" y="48768"/>
                </a:lnTo>
                <a:lnTo>
                  <a:pt x="694944" y="46481"/>
                </a:lnTo>
                <a:lnTo>
                  <a:pt x="561594" y="46481"/>
                </a:lnTo>
                <a:lnTo>
                  <a:pt x="493775" y="45720"/>
                </a:lnTo>
                <a:lnTo>
                  <a:pt x="425196" y="44196"/>
                </a:lnTo>
                <a:lnTo>
                  <a:pt x="356615" y="43433"/>
                </a:lnTo>
                <a:lnTo>
                  <a:pt x="322325" y="41910"/>
                </a:lnTo>
                <a:lnTo>
                  <a:pt x="287274" y="41148"/>
                </a:lnTo>
                <a:lnTo>
                  <a:pt x="269748" y="39624"/>
                </a:lnTo>
                <a:lnTo>
                  <a:pt x="252222" y="38862"/>
                </a:lnTo>
                <a:lnTo>
                  <a:pt x="216408" y="35814"/>
                </a:lnTo>
                <a:lnTo>
                  <a:pt x="180594" y="31242"/>
                </a:lnTo>
                <a:lnTo>
                  <a:pt x="108965" y="23622"/>
                </a:lnTo>
                <a:lnTo>
                  <a:pt x="73151" y="20574"/>
                </a:lnTo>
                <a:lnTo>
                  <a:pt x="57388" y="19618"/>
                </a:lnTo>
                <a:close/>
              </a:path>
              <a:path w="737235" h="66039">
                <a:moveTo>
                  <a:pt x="57912" y="0"/>
                </a:moveTo>
                <a:lnTo>
                  <a:pt x="0" y="26670"/>
                </a:lnTo>
                <a:lnTo>
                  <a:pt x="56387" y="57150"/>
                </a:lnTo>
                <a:lnTo>
                  <a:pt x="56887" y="38401"/>
                </a:lnTo>
                <a:lnTo>
                  <a:pt x="47244" y="38100"/>
                </a:lnTo>
                <a:lnTo>
                  <a:pt x="48006" y="19050"/>
                </a:lnTo>
                <a:lnTo>
                  <a:pt x="57403" y="19050"/>
                </a:lnTo>
                <a:lnTo>
                  <a:pt x="57912" y="0"/>
                </a:lnTo>
                <a:close/>
              </a:path>
              <a:path w="737235" h="66039">
                <a:moveTo>
                  <a:pt x="728472" y="12192"/>
                </a:moveTo>
                <a:lnTo>
                  <a:pt x="718565" y="17525"/>
                </a:lnTo>
                <a:lnTo>
                  <a:pt x="708660" y="21336"/>
                </a:lnTo>
                <a:lnTo>
                  <a:pt x="699515" y="25146"/>
                </a:lnTo>
                <a:lnTo>
                  <a:pt x="688848" y="28194"/>
                </a:lnTo>
                <a:lnTo>
                  <a:pt x="678941" y="30479"/>
                </a:lnTo>
                <a:lnTo>
                  <a:pt x="669036" y="33527"/>
                </a:lnTo>
                <a:lnTo>
                  <a:pt x="658368" y="35051"/>
                </a:lnTo>
                <a:lnTo>
                  <a:pt x="647700" y="37338"/>
                </a:lnTo>
                <a:lnTo>
                  <a:pt x="627126" y="40386"/>
                </a:lnTo>
                <a:lnTo>
                  <a:pt x="605027" y="42672"/>
                </a:lnTo>
                <a:lnTo>
                  <a:pt x="583691" y="44196"/>
                </a:lnTo>
                <a:lnTo>
                  <a:pt x="561594" y="46481"/>
                </a:lnTo>
                <a:lnTo>
                  <a:pt x="694944" y="46481"/>
                </a:lnTo>
                <a:lnTo>
                  <a:pt x="716279" y="38862"/>
                </a:lnTo>
                <a:lnTo>
                  <a:pt x="726948" y="34290"/>
                </a:lnTo>
                <a:lnTo>
                  <a:pt x="736853" y="29718"/>
                </a:lnTo>
                <a:lnTo>
                  <a:pt x="728472" y="12192"/>
                </a:lnTo>
                <a:close/>
              </a:path>
              <a:path w="737235" h="66039">
                <a:moveTo>
                  <a:pt x="48006" y="19050"/>
                </a:moveTo>
                <a:lnTo>
                  <a:pt x="47244" y="38100"/>
                </a:lnTo>
                <a:lnTo>
                  <a:pt x="56887" y="38401"/>
                </a:lnTo>
                <a:lnTo>
                  <a:pt x="57388" y="19618"/>
                </a:lnTo>
                <a:lnTo>
                  <a:pt x="48006" y="19050"/>
                </a:lnTo>
                <a:close/>
              </a:path>
              <a:path w="737235" h="66039">
                <a:moveTo>
                  <a:pt x="57403" y="19050"/>
                </a:moveTo>
                <a:lnTo>
                  <a:pt x="48006" y="19050"/>
                </a:lnTo>
                <a:lnTo>
                  <a:pt x="57388" y="19618"/>
                </a:lnTo>
                <a:lnTo>
                  <a:pt x="57403" y="1905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 rot="20040000">
            <a:off x="2628135" y="1879180"/>
            <a:ext cx="11513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baseline="2777" sz="1500" spc="-8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+1”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 rot="20040000">
            <a:off x="3201616" y="1977041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 rot="20040000">
            <a:off x="3149182" y="2390467"/>
            <a:ext cx="110657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3333CC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3333CC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2777" sz="1500" spc="-89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2777" sz="1500" spc="-7">
                <a:solidFill>
                  <a:srgbClr val="3333CC"/>
                </a:solidFill>
                <a:latin typeface="Tahoma"/>
                <a:cs typeface="Tahoma"/>
              </a:rPr>
              <a:t>-1”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 rot="20040000">
            <a:off x="3699205" y="2488331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98320" y="7091636"/>
            <a:ext cx="2865755" cy="46291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71450" indent="-172085">
              <a:lnSpc>
                <a:spcPct val="100000"/>
              </a:lnSpc>
              <a:spcBef>
                <a:spcPts val="315"/>
              </a:spcBef>
              <a:buChar char="•"/>
              <a:tabLst>
                <a:tab pos="172085" algn="l"/>
                <a:tab pos="1007110" algn="l"/>
                <a:tab pos="1308735" algn="l"/>
              </a:tabLst>
            </a:pPr>
            <a:r>
              <a:rPr dirty="0" sz="1200" spc="-5">
                <a:latin typeface="Tahoma"/>
                <a:cs typeface="Tahoma"/>
              </a:rPr>
              <a:t>Plus-plane	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50" spc="-25" i="1">
                <a:latin typeface="Tahoma"/>
                <a:cs typeface="Tahoma"/>
              </a:rPr>
              <a:t>{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: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5" i="1">
                <a:latin typeface="Tahoma"/>
                <a:cs typeface="Tahoma"/>
              </a:rPr>
              <a:t>+1</a:t>
            </a:r>
            <a:r>
              <a:rPr dirty="0" sz="1250" spc="125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}</a:t>
            </a:r>
            <a:endParaRPr sz="125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25"/>
              </a:spcBef>
              <a:buChar char="•"/>
              <a:tabLst>
                <a:tab pos="172085" algn="l"/>
                <a:tab pos="1283335" algn="l"/>
              </a:tabLst>
            </a:pPr>
            <a:r>
              <a:rPr dirty="0" sz="1200" spc="-5">
                <a:latin typeface="Tahoma"/>
                <a:cs typeface="Tahoma"/>
              </a:rPr>
              <a:t>Minus-plane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50" spc="-25" i="1">
                <a:latin typeface="Tahoma"/>
                <a:cs typeface="Tahoma"/>
              </a:rPr>
              <a:t>{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: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-1</a:t>
            </a:r>
            <a:r>
              <a:rPr dirty="0" sz="1250" spc="135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}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25495" y="5923788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98648" y="6069329"/>
            <a:ext cx="1327785" cy="666750"/>
          </a:xfrm>
          <a:custGeom>
            <a:avLst/>
            <a:gdLst/>
            <a:ahLst/>
            <a:cxnLst/>
            <a:rect l="l" t="t" r="r" b="b"/>
            <a:pathLst>
              <a:path w="1327785" h="666750">
                <a:moveTo>
                  <a:pt x="0" y="666750"/>
                </a:moveTo>
                <a:lnTo>
                  <a:pt x="1327403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70276" y="6214109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5">
                <a:moveTo>
                  <a:pt x="0" y="665988"/>
                </a:moveTo>
                <a:lnTo>
                  <a:pt x="1328165" y="0"/>
                </a:lnTo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26052" y="6246114"/>
            <a:ext cx="528320" cy="81280"/>
          </a:xfrm>
          <a:custGeom>
            <a:avLst/>
            <a:gdLst/>
            <a:ahLst/>
            <a:cxnLst/>
            <a:rect l="l" t="t" r="r" b="b"/>
            <a:pathLst>
              <a:path w="528320" h="81279">
                <a:moveTo>
                  <a:pt x="351282" y="80010"/>
                </a:moveTo>
                <a:lnTo>
                  <a:pt x="310134" y="80010"/>
                </a:lnTo>
                <a:lnTo>
                  <a:pt x="317753" y="80772"/>
                </a:lnTo>
                <a:lnTo>
                  <a:pt x="338327" y="80772"/>
                </a:lnTo>
                <a:lnTo>
                  <a:pt x="351282" y="80010"/>
                </a:lnTo>
                <a:close/>
              </a:path>
              <a:path w="528320" h="81279">
                <a:moveTo>
                  <a:pt x="380238" y="78486"/>
                </a:moveTo>
                <a:lnTo>
                  <a:pt x="259080" y="78486"/>
                </a:lnTo>
                <a:lnTo>
                  <a:pt x="265175" y="79248"/>
                </a:lnTo>
                <a:lnTo>
                  <a:pt x="282701" y="79248"/>
                </a:lnTo>
                <a:lnTo>
                  <a:pt x="292608" y="80010"/>
                </a:lnTo>
                <a:lnTo>
                  <a:pt x="364998" y="80010"/>
                </a:lnTo>
                <a:lnTo>
                  <a:pt x="380238" y="78486"/>
                </a:lnTo>
                <a:close/>
              </a:path>
              <a:path w="528320" h="81279">
                <a:moveTo>
                  <a:pt x="404622" y="76962"/>
                </a:moveTo>
                <a:lnTo>
                  <a:pt x="211836" y="76962"/>
                </a:lnTo>
                <a:lnTo>
                  <a:pt x="220980" y="77724"/>
                </a:lnTo>
                <a:lnTo>
                  <a:pt x="236982" y="77724"/>
                </a:lnTo>
                <a:lnTo>
                  <a:pt x="244601" y="78486"/>
                </a:lnTo>
                <a:lnTo>
                  <a:pt x="389382" y="78486"/>
                </a:lnTo>
                <a:lnTo>
                  <a:pt x="399288" y="77724"/>
                </a:lnTo>
                <a:lnTo>
                  <a:pt x="404622" y="76962"/>
                </a:lnTo>
                <a:close/>
              </a:path>
              <a:path w="528320" h="81279">
                <a:moveTo>
                  <a:pt x="422148" y="75437"/>
                </a:moveTo>
                <a:lnTo>
                  <a:pt x="160020" y="75437"/>
                </a:lnTo>
                <a:lnTo>
                  <a:pt x="171450" y="76200"/>
                </a:lnTo>
                <a:lnTo>
                  <a:pt x="182118" y="76200"/>
                </a:lnTo>
                <a:lnTo>
                  <a:pt x="192786" y="76962"/>
                </a:lnTo>
                <a:lnTo>
                  <a:pt x="409956" y="76962"/>
                </a:lnTo>
                <a:lnTo>
                  <a:pt x="422148" y="75437"/>
                </a:lnTo>
                <a:close/>
              </a:path>
              <a:path w="528320" h="81279">
                <a:moveTo>
                  <a:pt x="435101" y="74675"/>
                </a:moveTo>
                <a:lnTo>
                  <a:pt x="122682" y="74675"/>
                </a:lnTo>
                <a:lnTo>
                  <a:pt x="135636" y="75437"/>
                </a:lnTo>
                <a:lnTo>
                  <a:pt x="428244" y="75437"/>
                </a:lnTo>
                <a:lnTo>
                  <a:pt x="435101" y="74675"/>
                </a:lnTo>
                <a:close/>
              </a:path>
              <a:path w="528320" h="81279">
                <a:moveTo>
                  <a:pt x="46917" y="33854"/>
                </a:moveTo>
                <a:lnTo>
                  <a:pt x="33147" y="47625"/>
                </a:lnTo>
                <a:lnTo>
                  <a:pt x="34289" y="48768"/>
                </a:lnTo>
                <a:lnTo>
                  <a:pt x="35813" y="49530"/>
                </a:lnTo>
                <a:lnTo>
                  <a:pt x="36575" y="50291"/>
                </a:lnTo>
                <a:lnTo>
                  <a:pt x="38100" y="50291"/>
                </a:lnTo>
                <a:lnTo>
                  <a:pt x="58674" y="57150"/>
                </a:lnTo>
                <a:lnTo>
                  <a:pt x="99822" y="69341"/>
                </a:lnTo>
                <a:lnTo>
                  <a:pt x="110489" y="72389"/>
                </a:lnTo>
                <a:lnTo>
                  <a:pt x="120396" y="74675"/>
                </a:lnTo>
                <a:lnTo>
                  <a:pt x="442722" y="74675"/>
                </a:lnTo>
                <a:lnTo>
                  <a:pt x="467106" y="72389"/>
                </a:lnTo>
                <a:lnTo>
                  <a:pt x="476250" y="72389"/>
                </a:lnTo>
                <a:lnTo>
                  <a:pt x="528065" y="68580"/>
                </a:lnTo>
                <a:lnTo>
                  <a:pt x="527791" y="61722"/>
                </a:lnTo>
                <a:lnTo>
                  <a:pt x="318515" y="61722"/>
                </a:lnTo>
                <a:lnTo>
                  <a:pt x="310896" y="60960"/>
                </a:lnTo>
                <a:lnTo>
                  <a:pt x="293370" y="60960"/>
                </a:lnTo>
                <a:lnTo>
                  <a:pt x="283463" y="60198"/>
                </a:lnTo>
                <a:lnTo>
                  <a:pt x="265938" y="60198"/>
                </a:lnTo>
                <a:lnTo>
                  <a:pt x="259842" y="59436"/>
                </a:lnTo>
                <a:lnTo>
                  <a:pt x="245363" y="59436"/>
                </a:lnTo>
                <a:lnTo>
                  <a:pt x="237744" y="58674"/>
                </a:lnTo>
                <a:lnTo>
                  <a:pt x="221742" y="58674"/>
                </a:lnTo>
                <a:lnTo>
                  <a:pt x="212598" y="57912"/>
                </a:lnTo>
                <a:lnTo>
                  <a:pt x="193548" y="57912"/>
                </a:lnTo>
                <a:lnTo>
                  <a:pt x="182880" y="57150"/>
                </a:lnTo>
                <a:lnTo>
                  <a:pt x="172212" y="57150"/>
                </a:lnTo>
                <a:lnTo>
                  <a:pt x="160782" y="56387"/>
                </a:lnTo>
                <a:lnTo>
                  <a:pt x="136398" y="56387"/>
                </a:lnTo>
                <a:lnTo>
                  <a:pt x="122682" y="55625"/>
                </a:lnTo>
                <a:lnTo>
                  <a:pt x="124968" y="55625"/>
                </a:lnTo>
                <a:lnTo>
                  <a:pt x="114300" y="53339"/>
                </a:lnTo>
                <a:lnTo>
                  <a:pt x="104394" y="51053"/>
                </a:lnTo>
                <a:lnTo>
                  <a:pt x="64770" y="38862"/>
                </a:lnTo>
                <a:lnTo>
                  <a:pt x="49339" y="34289"/>
                </a:lnTo>
                <a:lnTo>
                  <a:pt x="48006" y="34289"/>
                </a:lnTo>
                <a:lnTo>
                  <a:pt x="46917" y="33854"/>
                </a:lnTo>
                <a:close/>
              </a:path>
              <a:path w="528320" h="81279">
                <a:moveTo>
                  <a:pt x="527303" y="49530"/>
                </a:moveTo>
                <a:lnTo>
                  <a:pt x="504444" y="51053"/>
                </a:lnTo>
                <a:lnTo>
                  <a:pt x="474725" y="53339"/>
                </a:lnTo>
                <a:lnTo>
                  <a:pt x="465582" y="53339"/>
                </a:lnTo>
                <a:lnTo>
                  <a:pt x="441198" y="55625"/>
                </a:lnTo>
                <a:lnTo>
                  <a:pt x="434339" y="55625"/>
                </a:lnTo>
                <a:lnTo>
                  <a:pt x="420624" y="57150"/>
                </a:lnTo>
                <a:lnTo>
                  <a:pt x="414527" y="57150"/>
                </a:lnTo>
                <a:lnTo>
                  <a:pt x="408432" y="57912"/>
                </a:lnTo>
                <a:lnTo>
                  <a:pt x="403098" y="57912"/>
                </a:lnTo>
                <a:lnTo>
                  <a:pt x="397763" y="58674"/>
                </a:lnTo>
                <a:lnTo>
                  <a:pt x="387858" y="59436"/>
                </a:lnTo>
                <a:lnTo>
                  <a:pt x="379475" y="59436"/>
                </a:lnTo>
                <a:lnTo>
                  <a:pt x="371094" y="60198"/>
                </a:lnTo>
                <a:lnTo>
                  <a:pt x="364236" y="60960"/>
                </a:lnTo>
                <a:lnTo>
                  <a:pt x="350520" y="60960"/>
                </a:lnTo>
                <a:lnTo>
                  <a:pt x="338327" y="61722"/>
                </a:lnTo>
                <a:lnTo>
                  <a:pt x="527791" y="61722"/>
                </a:lnTo>
                <a:lnTo>
                  <a:pt x="527303" y="49530"/>
                </a:lnTo>
                <a:close/>
              </a:path>
              <a:path w="528320" h="81279">
                <a:moveTo>
                  <a:pt x="0" y="0"/>
                </a:moveTo>
                <a:lnTo>
                  <a:pt x="19812" y="60960"/>
                </a:lnTo>
                <a:lnTo>
                  <a:pt x="33147" y="47625"/>
                </a:lnTo>
                <a:lnTo>
                  <a:pt x="26670" y="41148"/>
                </a:lnTo>
                <a:lnTo>
                  <a:pt x="39624" y="27432"/>
                </a:lnTo>
                <a:lnTo>
                  <a:pt x="53339" y="27432"/>
                </a:lnTo>
                <a:lnTo>
                  <a:pt x="60198" y="20574"/>
                </a:lnTo>
                <a:lnTo>
                  <a:pt x="0" y="0"/>
                </a:lnTo>
                <a:close/>
              </a:path>
              <a:path w="528320" h="81279">
                <a:moveTo>
                  <a:pt x="39624" y="27432"/>
                </a:moveTo>
                <a:lnTo>
                  <a:pt x="26670" y="41148"/>
                </a:lnTo>
                <a:lnTo>
                  <a:pt x="33147" y="47625"/>
                </a:lnTo>
                <a:lnTo>
                  <a:pt x="46917" y="33854"/>
                </a:lnTo>
                <a:lnTo>
                  <a:pt x="44196" y="32765"/>
                </a:lnTo>
                <a:lnTo>
                  <a:pt x="46143" y="32765"/>
                </a:lnTo>
                <a:lnTo>
                  <a:pt x="39624" y="27432"/>
                </a:lnTo>
                <a:close/>
              </a:path>
              <a:path w="528320" h="81279">
                <a:moveTo>
                  <a:pt x="47135" y="33636"/>
                </a:moveTo>
                <a:lnTo>
                  <a:pt x="46917" y="33854"/>
                </a:lnTo>
                <a:lnTo>
                  <a:pt x="48006" y="34289"/>
                </a:lnTo>
                <a:lnTo>
                  <a:pt x="47248" y="33670"/>
                </a:lnTo>
                <a:close/>
              </a:path>
              <a:path w="528320" h="81279">
                <a:moveTo>
                  <a:pt x="47248" y="33670"/>
                </a:moveTo>
                <a:lnTo>
                  <a:pt x="48006" y="34289"/>
                </a:lnTo>
                <a:lnTo>
                  <a:pt x="49339" y="34289"/>
                </a:lnTo>
                <a:lnTo>
                  <a:pt x="47248" y="33670"/>
                </a:lnTo>
                <a:close/>
              </a:path>
              <a:path w="528320" h="81279">
                <a:moveTo>
                  <a:pt x="44196" y="32765"/>
                </a:moveTo>
                <a:lnTo>
                  <a:pt x="46917" y="33854"/>
                </a:lnTo>
                <a:lnTo>
                  <a:pt x="47101" y="33670"/>
                </a:lnTo>
                <a:lnTo>
                  <a:pt x="44196" y="32765"/>
                </a:lnTo>
                <a:close/>
              </a:path>
              <a:path w="528320" h="81279">
                <a:moveTo>
                  <a:pt x="46143" y="32765"/>
                </a:moveTo>
                <a:lnTo>
                  <a:pt x="44196" y="32765"/>
                </a:lnTo>
                <a:lnTo>
                  <a:pt x="47135" y="33636"/>
                </a:lnTo>
                <a:lnTo>
                  <a:pt x="46143" y="32765"/>
                </a:lnTo>
                <a:close/>
              </a:path>
              <a:path w="528320" h="81279">
                <a:moveTo>
                  <a:pt x="53339" y="27432"/>
                </a:moveTo>
                <a:lnTo>
                  <a:pt x="39624" y="27432"/>
                </a:lnTo>
                <a:lnTo>
                  <a:pt x="47167" y="33604"/>
                </a:lnTo>
                <a:lnTo>
                  <a:pt x="53339" y="27432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68317" y="5939028"/>
            <a:ext cx="349250" cy="83185"/>
          </a:xfrm>
          <a:custGeom>
            <a:avLst/>
            <a:gdLst/>
            <a:ahLst/>
            <a:cxnLst/>
            <a:rect l="l" t="t" r="r" b="b"/>
            <a:pathLst>
              <a:path w="349250" h="83185">
                <a:moveTo>
                  <a:pt x="157734" y="81534"/>
                </a:moveTo>
                <a:lnTo>
                  <a:pt x="141732" y="81534"/>
                </a:lnTo>
                <a:lnTo>
                  <a:pt x="151637" y="82296"/>
                </a:lnTo>
                <a:lnTo>
                  <a:pt x="152400" y="83058"/>
                </a:lnTo>
                <a:lnTo>
                  <a:pt x="153162" y="82296"/>
                </a:lnTo>
                <a:lnTo>
                  <a:pt x="155448" y="82296"/>
                </a:lnTo>
                <a:lnTo>
                  <a:pt x="157734" y="81534"/>
                </a:lnTo>
                <a:close/>
              </a:path>
              <a:path w="349250" h="83185">
                <a:moveTo>
                  <a:pt x="50927" y="47413"/>
                </a:moveTo>
                <a:lnTo>
                  <a:pt x="39750" y="62314"/>
                </a:lnTo>
                <a:lnTo>
                  <a:pt x="41148" y="63246"/>
                </a:lnTo>
                <a:lnTo>
                  <a:pt x="42672" y="64770"/>
                </a:lnTo>
                <a:lnTo>
                  <a:pt x="43434" y="64770"/>
                </a:lnTo>
                <a:lnTo>
                  <a:pt x="51054" y="67056"/>
                </a:lnTo>
                <a:lnTo>
                  <a:pt x="57912" y="69342"/>
                </a:lnTo>
                <a:lnTo>
                  <a:pt x="64008" y="70866"/>
                </a:lnTo>
                <a:lnTo>
                  <a:pt x="70866" y="72389"/>
                </a:lnTo>
                <a:lnTo>
                  <a:pt x="82296" y="75437"/>
                </a:lnTo>
                <a:lnTo>
                  <a:pt x="112014" y="79248"/>
                </a:lnTo>
                <a:lnTo>
                  <a:pt x="125730" y="80772"/>
                </a:lnTo>
                <a:lnTo>
                  <a:pt x="133350" y="81534"/>
                </a:lnTo>
                <a:lnTo>
                  <a:pt x="160782" y="81534"/>
                </a:lnTo>
                <a:lnTo>
                  <a:pt x="168402" y="80010"/>
                </a:lnTo>
                <a:lnTo>
                  <a:pt x="172974" y="79248"/>
                </a:lnTo>
                <a:lnTo>
                  <a:pt x="177546" y="77724"/>
                </a:lnTo>
                <a:lnTo>
                  <a:pt x="188214" y="76200"/>
                </a:lnTo>
                <a:lnTo>
                  <a:pt x="198882" y="73913"/>
                </a:lnTo>
                <a:lnTo>
                  <a:pt x="204216" y="73151"/>
                </a:lnTo>
                <a:lnTo>
                  <a:pt x="208787" y="72389"/>
                </a:lnTo>
                <a:lnTo>
                  <a:pt x="214122" y="71627"/>
                </a:lnTo>
                <a:lnTo>
                  <a:pt x="218694" y="70866"/>
                </a:lnTo>
                <a:lnTo>
                  <a:pt x="228600" y="68580"/>
                </a:lnTo>
                <a:lnTo>
                  <a:pt x="244601" y="64008"/>
                </a:lnTo>
                <a:lnTo>
                  <a:pt x="150876" y="64008"/>
                </a:lnTo>
                <a:lnTo>
                  <a:pt x="151093" y="63899"/>
                </a:lnTo>
                <a:lnTo>
                  <a:pt x="107442" y="59436"/>
                </a:lnTo>
                <a:lnTo>
                  <a:pt x="69342" y="52577"/>
                </a:lnTo>
                <a:lnTo>
                  <a:pt x="63246" y="51054"/>
                </a:lnTo>
                <a:lnTo>
                  <a:pt x="54102" y="48006"/>
                </a:lnTo>
                <a:lnTo>
                  <a:pt x="51816" y="48006"/>
                </a:lnTo>
                <a:lnTo>
                  <a:pt x="50927" y="47413"/>
                </a:lnTo>
                <a:close/>
              </a:path>
              <a:path w="349250" h="83185">
                <a:moveTo>
                  <a:pt x="0" y="20574"/>
                </a:moveTo>
                <a:lnTo>
                  <a:pt x="28194" y="77724"/>
                </a:lnTo>
                <a:lnTo>
                  <a:pt x="39750" y="62314"/>
                </a:lnTo>
                <a:lnTo>
                  <a:pt x="32004" y="57150"/>
                </a:lnTo>
                <a:lnTo>
                  <a:pt x="43434" y="41910"/>
                </a:lnTo>
                <a:lnTo>
                  <a:pt x="55054" y="41910"/>
                </a:lnTo>
                <a:lnTo>
                  <a:pt x="62484" y="32004"/>
                </a:lnTo>
                <a:lnTo>
                  <a:pt x="0" y="20574"/>
                </a:lnTo>
                <a:close/>
              </a:path>
              <a:path w="349250" h="83185">
                <a:moveTo>
                  <a:pt x="151093" y="63899"/>
                </a:moveTo>
                <a:lnTo>
                  <a:pt x="150876" y="64008"/>
                </a:lnTo>
                <a:lnTo>
                  <a:pt x="152400" y="64008"/>
                </a:lnTo>
                <a:lnTo>
                  <a:pt x="151093" y="63899"/>
                </a:lnTo>
                <a:close/>
              </a:path>
              <a:path w="349250" h="83185">
                <a:moveTo>
                  <a:pt x="342900" y="0"/>
                </a:moveTo>
                <a:lnTo>
                  <a:pt x="335280" y="2286"/>
                </a:lnTo>
                <a:lnTo>
                  <a:pt x="321564" y="8382"/>
                </a:lnTo>
                <a:lnTo>
                  <a:pt x="314706" y="12192"/>
                </a:lnTo>
                <a:lnTo>
                  <a:pt x="308610" y="15239"/>
                </a:lnTo>
                <a:lnTo>
                  <a:pt x="302514" y="17525"/>
                </a:lnTo>
                <a:lnTo>
                  <a:pt x="296418" y="20574"/>
                </a:lnTo>
                <a:lnTo>
                  <a:pt x="289560" y="22860"/>
                </a:lnTo>
                <a:lnTo>
                  <a:pt x="288798" y="22860"/>
                </a:lnTo>
                <a:lnTo>
                  <a:pt x="288036" y="23622"/>
                </a:lnTo>
                <a:lnTo>
                  <a:pt x="287274" y="23622"/>
                </a:lnTo>
                <a:lnTo>
                  <a:pt x="278892" y="29718"/>
                </a:lnTo>
                <a:lnTo>
                  <a:pt x="270510" y="34289"/>
                </a:lnTo>
                <a:lnTo>
                  <a:pt x="261366" y="38100"/>
                </a:lnTo>
                <a:lnTo>
                  <a:pt x="252984" y="41910"/>
                </a:lnTo>
                <a:lnTo>
                  <a:pt x="214122" y="51816"/>
                </a:lnTo>
                <a:lnTo>
                  <a:pt x="200406" y="54101"/>
                </a:lnTo>
                <a:lnTo>
                  <a:pt x="195072" y="55625"/>
                </a:lnTo>
                <a:lnTo>
                  <a:pt x="185166" y="57150"/>
                </a:lnTo>
                <a:lnTo>
                  <a:pt x="174498" y="59436"/>
                </a:lnTo>
                <a:lnTo>
                  <a:pt x="169926" y="60198"/>
                </a:lnTo>
                <a:lnTo>
                  <a:pt x="164592" y="60960"/>
                </a:lnTo>
                <a:lnTo>
                  <a:pt x="156972" y="62484"/>
                </a:lnTo>
                <a:lnTo>
                  <a:pt x="154686" y="63246"/>
                </a:lnTo>
                <a:lnTo>
                  <a:pt x="152400" y="63246"/>
                </a:lnTo>
                <a:lnTo>
                  <a:pt x="151093" y="63899"/>
                </a:lnTo>
                <a:lnTo>
                  <a:pt x="152400" y="64008"/>
                </a:lnTo>
                <a:lnTo>
                  <a:pt x="244601" y="64008"/>
                </a:lnTo>
                <a:lnTo>
                  <a:pt x="288798" y="45720"/>
                </a:lnTo>
                <a:lnTo>
                  <a:pt x="297942" y="39624"/>
                </a:lnTo>
                <a:lnTo>
                  <a:pt x="299466" y="39624"/>
                </a:lnTo>
                <a:lnTo>
                  <a:pt x="310896" y="35051"/>
                </a:lnTo>
                <a:lnTo>
                  <a:pt x="335280" y="22860"/>
                </a:lnTo>
                <a:lnTo>
                  <a:pt x="341376" y="20574"/>
                </a:lnTo>
                <a:lnTo>
                  <a:pt x="348996" y="17525"/>
                </a:lnTo>
                <a:lnTo>
                  <a:pt x="342900" y="0"/>
                </a:lnTo>
                <a:close/>
              </a:path>
              <a:path w="349250" h="83185">
                <a:moveTo>
                  <a:pt x="43434" y="41910"/>
                </a:moveTo>
                <a:lnTo>
                  <a:pt x="32004" y="57150"/>
                </a:lnTo>
                <a:lnTo>
                  <a:pt x="39750" y="62314"/>
                </a:lnTo>
                <a:lnTo>
                  <a:pt x="50927" y="47413"/>
                </a:lnTo>
                <a:lnTo>
                  <a:pt x="49530" y="46482"/>
                </a:lnTo>
                <a:lnTo>
                  <a:pt x="49720" y="46482"/>
                </a:lnTo>
                <a:lnTo>
                  <a:pt x="43434" y="41910"/>
                </a:lnTo>
                <a:close/>
              </a:path>
              <a:path w="349250" h="83185">
                <a:moveTo>
                  <a:pt x="50953" y="47378"/>
                </a:moveTo>
                <a:lnTo>
                  <a:pt x="51816" y="48006"/>
                </a:lnTo>
                <a:lnTo>
                  <a:pt x="50953" y="47378"/>
                </a:lnTo>
                <a:close/>
              </a:path>
              <a:path w="349250" h="83185">
                <a:moveTo>
                  <a:pt x="51206" y="47040"/>
                </a:moveTo>
                <a:lnTo>
                  <a:pt x="50953" y="47378"/>
                </a:lnTo>
                <a:lnTo>
                  <a:pt x="51816" y="48006"/>
                </a:lnTo>
                <a:lnTo>
                  <a:pt x="54102" y="48006"/>
                </a:lnTo>
                <a:lnTo>
                  <a:pt x="51206" y="47040"/>
                </a:lnTo>
                <a:close/>
              </a:path>
              <a:path w="349250" h="83185">
                <a:moveTo>
                  <a:pt x="49530" y="46482"/>
                </a:moveTo>
                <a:lnTo>
                  <a:pt x="50927" y="47413"/>
                </a:lnTo>
                <a:lnTo>
                  <a:pt x="49881" y="46599"/>
                </a:lnTo>
                <a:lnTo>
                  <a:pt x="49530" y="46482"/>
                </a:lnTo>
                <a:close/>
              </a:path>
              <a:path w="349250" h="83185">
                <a:moveTo>
                  <a:pt x="49881" y="46599"/>
                </a:moveTo>
                <a:lnTo>
                  <a:pt x="50953" y="47378"/>
                </a:lnTo>
                <a:lnTo>
                  <a:pt x="51206" y="47040"/>
                </a:lnTo>
                <a:lnTo>
                  <a:pt x="49881" y="46599"/>
                </a:lnTo>
                <a:close/>
              </a:path>
              <a:path w="349250" h="83185">
                <a:moveTo>
                  <a:pt x="55054" y="41910"/>
                </a:moveTo>
                <a:lnTo>
                  <a:pt x="43434" y="41910"/>
                </a:lnTo>
                <a:lnTo>
                  <a:pt x="49881" y="46599"/>
                </a:lnTo>
                <a:lnTo>
                  <a:pt x="51206" y="47040"/>
                </a:lnTo>
                <a:lnTo>
                  <a:pt x="55054" y="41910"/>
                </a:lnTo>
                <a:close/>
              </a:path>
              <a:path w="349250" h="83185">
                <a:moveTo>
                  <a:pt x="49720" y="46482"/>
                </a:moveTo>
                <a:lnTo>
                  <a:pt x="49530" y="46482"/>
                </a:lnTo>
                <a:lnTo>
                  <a:pt x="49881" y="46599"/>
                </a:lnTo>
                <a:lnTo>
                  <a:pt x="49720" y="46482"/>
                </a:lnTo>
                <a:close/>
              </a:path>
              <a:path w="349250" h="83185">
                <a:moveTo>
                  <a:pt x="299466" y="39624"/>
                </a:moveTo>
                <a:lnTo>
                  <a:pt x="297942" y="39624"/>
                </a:lnTo>
                <a:lnTo>
                  <a:pt x="295656" y="41148"/>
                </a:lnTo>
                <a:lnTo>
                  <a:pt x="299466" y="39624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61616" y="5272430"/>
            <a:ext cx="3703320" cy="1118235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Specifying a line and</a:t>
            </a:r>
            <a:r>
              <a:rPr dirty="0" sz="2000" spc="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margin</a:t>
            </a:r>
            <a:endParaRPr sz="2000">
              <a:latin typeface="Tahoma"/>
              <a:cs typeface="Tahoma"/>
            </a:endParaRPr>
          </a:p>
          <a:p>
            <a:pPr marL="2165350">
              <a:lnSpc>
                <a:spcPct val="100000"/>
              </a:lnSpc>
              <a:spcBef>
                <a:spcPts val="670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Plus-Plane</a:t>
            </a:r>
            <a:endParaRPr sz="1000">
              <a:latin typeface="Tahoma"/>
              <a:cs typeface="Tahoma"/>
            </a:endParaRPr>
          </a:p>
          <a:p>
            <a:pPr marL="2508250" marR="5080" indent="114300">
              <a:lnSpc>
                <a:spcPct val="125000"/>
              </a:lnSpc>
            </a:pPr>
            <a:r>
              <a:rPr dirty="0" sz="1000" spc="-5">
                <a:latin typeface="Tahoma"/>
                <a:cs typeface="Tahoma"/>
              </a:rPr>
              <a:t>Classifier Boundary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Minus-Plane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32326" y="6096761"/>
            <a:ext cx="737235" cy="66040"/>
          </a:xfrm>
          <a:custGeom>
            <a:avLst/>
            <a:gdLst/>
            <a:ahLst/>
            <a:cxnLst/>
            <a:rect l="l" t="t" r="r" b="b"/>
            <a:pathLst>
              <a:path w="737235" h="66039">
                <a:moveTo>
                  <a:pt x="57388" y="19618"/>
                </a:moveTo>
                <a:lnTo>
                  <a:pt x="56887" y="38401"/>
                </a:lnTo>
                <a:lnTo>
                  <a:pt x="71627" y="38862"/>
                </a:lnTo>
                <a:lnTo>
                  <a:pt x="250698" y="57912"/>
                </a:lnTo>
                <a:lnTo>
                  <a:pt x="268986" y="58674"/>
                </a:lnTo>
                <a:lnTo>
                  <a:pt x="287274" y="60198"/>
                </a:lnTo>
                <a:lnTo>
                  <a:pt x="321563" y="60960"/>
                </a:lnTo>
                <a:lnTo>
                  <a:pt x="355853" y="62484"/>
                </a:lnTo>
                <a:lnTo>
                  <a:pt x="425196" y="63246"/>
                </a:lnTo>
                <a:lnTo>
                  <a:pt x="493775" y="64770"/>
                </a:lnTo>
                <a:lnTo>
                  <a:pt x="563879" y="65532"/>
                </a:lnTo>
                <a:lnTo>
                  <a:pt x="585215" y="63246"/>
                </a:lnTo>
                <a:lnTo>
                  <a:pt x="607313" y="61722"/>
                </a:lnTo>
                <a:lnTo>
                  <a:pt x="662177" y="54101"/>
                </a:lnTo>
                <a:lnTo>
                  <a:pt x="673608" y="51815"/>
                </a:lnTo>
                <a:lnTo>
                  <a:pt x="684276" y="48767"/>
                </a:lnTo>
                <a:lnTo>
                  <a:pt x="694944" y="46482"/>
                </a:lnTo>
                <a:lnTo>
                  <a:pt x="561594" y="46482"/>
                </a:lnTo>
                <a:lnTo>
                  <a:pt x="493775" y="45720"/>
                </a:lnTo>
                <a:lnTo>
                  <a:pt x="425196" y="44196"/>
                </a:lnTo>
                <a:lnTo>
                  <a:pt x="356615" y="43434"/>
                </a:lnTo>
                <a:lnTo>
                  <a:pt x="322325" y="41910"/>
                </a:lnTo>
                <a:lnTo>
                  <a:pt x="287274" y="41148"/>
                </a:lnTo>
                <a:lnTo>
                  <a:pt x="269748" y="39624"/>
                </a:lnTo>
                <a:lnTo>
                  <a:pt x="252222" y="38862"/>
                </a:lnTo>
                <a:lnTo>
                  <a:pt x="216408" y="35813"/>
                </a:lnTo>
                <a:lnTo>
                  <a:pt x="180594" y="31241"/>
                </a:lnTo>
                <a:lnTo>
                  <a:pt x="108965" y="23622"/>
                </a:lnTo>
                <a:lnTo>
                  <a:pt x="73151" y="20574"/>
                </a:lnTo>
                <a:lnTo>
                  <a:pt x="57388" y="19618"/>
                </a:lnTo>
                <a:close/>
              </a:path>
              <a:path w="737235" h="66039">
                <a:moveTo>
                  <a:pt x="57912" y="0"/>
                </a:moveTo>
                <a:lnTo>
                  <a:pt x="0" y="26670"/>
                </a:lnTo>
                <a:lnTo>
                  <a:pt x="56387" y="57150"/>
                </a:lnTo>
                <a:lnTo>
                  <a:pt x="56887" y="38401"/>
                </a:lnTo>
                <a:lnTo>
                  <a:pt x="47244" y="38100"/>
                </a:lnTo>
                <a:lnTo>
                  <a:pt x="48006" y="19050"/>
                </a:lnTo>
                <a:lnTo>
                  <a:pt x="57403" y="19050"/>
                </a:lnTo>
                <a:lnTo>
                  <a:pt x="57912" y="0"/>
                </a:lnTo>
                <a:close/>
              </a:path>
              <a:path w="737235" h="66039">
                <a:moveTo>
                  <a:pt x="728472" y="12191"/>
                </a:moveTo>
                <a:lnTo>
                  <a:pt x="718565" y="17525"/>
                </a:lnTo>
                <a:lnTo>
                  <a:pt x="708660" y="21336"/>
                </a:lnTo>
                <a:lnTo>
                  <a:pt x="699515" y="25146"/>
                </a:lnTo>
                <a:lnTo>
                  <a:pt x="688848" y="28193"/>
                </a:lnTo>
                <a:lnTo>
                  <a:pt x="678941" y="30479"/>
                </a:lnTo>
                <a:lnTo>
                  <a:pt x="669036" y="33527"/>
                </a:lnTo>
                <a:lnTo>
                  <a:pt x="658368" y="35051"/>
                </a:lnTo>
                <a:lnTo>
                  <a:pt x="647700" y="37337"/>
                </a:lnTo>
                <a:lnTo>
                  <a:pt x="627126" y="40386"/>
                </a:lnTo>
                <a:lnTo>
                  <a:pt x="605027" y="42672"/>
                </a:lnTo>
                <a:lnTo>
                  <a:pt x="583691" y="44196"/>
                </a:lnTo>
                <a:lnTo>
                  <a:pt x="561594" y="46482"/>
                </a:lnTo>
                <a:lnTo>
                  <a:pt x="694944" y="46482"/>
                </a:lnTo>
                <a:lnTo>
                  <a:pt x="716279" y="38862"/>
                </a:lnTo>
                <a:lnTo>
                  <a:pt x="726948" y="34289"/>
                </a:lnTo>
                <a:lnTo>
                  <a:pt x="736853" y="29717"/>
                </a:lnTo>
                <a:lnTo>
                  <a:pt x="728472" y="12191"/>
                </a:lnTo>
                <a:close/>
              </a:path>
              <a:path w="737235" h="66039">
                <a:moveTo>
                  <a:pt x="48006" y="19050"/>
                </a:moveTo>
                <a:lnTo>
                  <a:pt x="47244" y="38100"/>
                </a:lnTo>
                <a:lnTo>
                  <a:pt x="56887" y="38401"/>
                </a:lnTo>
                <a:lnTo>
                  <a:pt x="57388" y="19618"/>
                </a:lnTo>
                <a:lnTo>
                  <a:pt x="48006" y="19050"/>
                </a:lnTo>
                <a:close/>
              </a:path>
              <a:path w="737235" h="66039">
                <a:moveTo>
                  <a:pt x="57403" y="19050"/>
                </a:moveTo>
                <a:lnTo>
                  <a:pt x="48006" y="19050"/>
                </a:lnTo>
                <a:lnTo>
                  <a:pt x="57388" y="19618"/>
                </a:lnTo>
                <a:lnTo>
                  <a:pt x="57403" y="1905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 rot="20040000">
            <a:off x="2628138" y="6056469"/>
            <a:ext cx="11513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baseline="2777" sz="1500" spc="-8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+1”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 rot="20040000">
            <a:off x="3201621" y="6154335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 rot="20040000">
            <a:off x="3149188" y="6567763"/>
            <a:ext cx="110657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3333CC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3333CC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2777" sz="1500" spc="-89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2777" sz="1500" spc="-7">
                <a:solidFill>
                  <a:srgbClr val="3333CC"/>
                </a:solidFill>
                <a:latin typeface="Tahoma"/>
                <a:cs typeface="Tahoma"/>
              </a:rPr>
              <a:t>-1”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 rot="20040000">
            <a:off x="3699199" y="6665630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47338" y="7564838"/>
            <a:ext cx="1621790" cy="86296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  <a:tabLst>
                <a:tab pos="313055" algn="l"/>
              </a:tabLst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if	</a:t>
            </a:r>
            <a:r>
              <a:rPr dirty="0" sz="1250" spc="-45" b="1" i="1">
                <a:solidFill>
                  <a:srgbClr val="FF0000"/>
                </a:solidFill>
                <a:latin typeface="Tahoma"/>
                <a:cs typeface="Tahoma"/>
              </a:rPr>
              <a:t>w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. </a:t>
            </a:r>
            <a:r>
              <a:rPr dirty="0" sz="1250" spc="-35" b="1" i="1">
                <a:solidFill>
                  <a:srgbClr val="FF0000"/>
                </a:solidFill>
                <a:latin typeface="Tahoma"/>
                <a:cs typeface="Tahoma"/>
              </a:rPr>
              <a:t>x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b </a:t>
            </a:r>
            <a:r>
              <a:rPr dirty="0" sz="1250" spc="-40" i="1">
                <a:solidFill>
                  <a:srgbClr val="FF0000"/>
                </a:solidFill>
                <a:latin typeface="Tahoma"/>
                <a:cs typeface="Tahoma"/>
              </a:rPr>
              <a:t>&gt;=</a:t>
            </a:r>
            <a:r>
              <a:rPr dirty="0" sz="1250" spc="75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50" spc="-30" i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tabLst>
                <a:tab pos="313055" algn="l"/>
              </a:tabLst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if	</a:t>
            </a:r>
            <a:r>
              <a:rPr dirty="0" sz="1250" spc="-45" b="1" i="1">
                <a:solidFill>
                  <a:srgbClr val="3333CC"/>
                </a:solidFill>
                <a:latin typeface="Tahoma"/>
                <a:cs typeface="Tahoma"/>
              </a:rPr>
              <a:t>w </a:t>
            </a:r>
            <a:r>
              <a:rPr dirty="0" sz="1250" spc="-20" i="1">
                <a:solidFill>
                  <a:srgbClr val="3333CC"/>
                </a:solidFill>
                <a:latin typeface="Tahoma"/>
                <a:cs typeface="Tahoma"/>
              </a:rPr>
              <a:t>. </a:t>
            </a:r>
            <a:r>
              <a:rPr dirty="0" sz="1250" spc="-35" b="1" i="1">
                <a:solidFill>
                  <a:srgbClr val="3333CC"/>
                </a:solidFill>
                <a:latin typeface="Tahoma"/>
                <a:cs typeface="Tahoma"/>
              </a:rPr>
              <a:t>x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b </a:t>
            </a:r>
            <a:r>
              <a:rPr dirty="0" sz="1250" spc="-40" i="1">
                <a:solidFill>
                  <a:srgbClr val="3333CC"/>
                </a:solidFill>
                <a:latin typeface="Tahoma"/>
                <a:cs typeface="Tahoma"/>
              </a:rPr>
              <a:t>&lt;=</a:t>
            </a:r>
            <a:r>
              <a:rPr dirty="0" sz="1250" spc="75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-1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313055" algn="l"/>
              </a:tabLst>
            </a:pPr>
            <a:r>
              <a:rPr dirty="0" sz="1200" spc="-5">
                <a:latin typeface="Tahoma"/>
                <a:cs typeface="Tahoma"/>
              </a:rPr>
              <a:t>if	</a:t>
            </a:r>
            <a:r>
              <a:rPr dirty="0" sz="1250" spc="-25" i="1">
                <a:latin typeface="Tahoma"/>
                <a:cs typeface="Tahoma"/>
              </a:rPr>
              <a:t>-1 </a:t>
            </a:r>
            <a:r>
              <a:rPr dirty="0" sz="1250" spc="-40" i="1">
                <a:latin typeface="Tahoma"/>
                <a:cs typeface="Tahoma"/>
              </a:rPr>
              <a:t>&lt;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&lt;</a:t>
            </a:r>
            <a:r>
              <a:rPr dirty="0" sz="1250" spc="85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60220" y="7563105"/>
            <a:ext cx="1779270" cy="120840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r" marR="399415">
              <a:lnSpc>
                <a:spcPct val="100000"/>
              </a:lnSpc>
              <a:spcBef>
                <a:spcPts val="855"/>
              </a:spcBef>
            </a:pPr>
            <a:r>
              <a:rPr dirty="0" sz="1200" spc="-5">
                <a:latin typeface="Tahoma"/>
                <a:cs typeface="Tahoma"/>
              </a:rPr>
              <a:t>Classify as..</a:t>
            </a:r>
            <a:r>
              <a:rPr dirty="0" sz="1200" spc="145"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+1</a:t>
            </a:r>
            <a:endParaRPr sz="1200">
              <a:latin typeface="Tahoma"/>
              <a:cs typeface="Tahoma"/>
            </a:endParaRPr>
          </a:p>
          <a:p>
            <a:pPr algn="r" marR="455295">
              <a:lnSpc>
                <a:spcPct val="100000"/>
              </a:lnSpc>
              <a:spcBef>
                <a:spcPts val="755"/>
              </a:spcBef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-1</a:t>
            </a:r>
            <a:endParaRPr sz="1200">
              <a:latin typeface="Tahoma"/>
              <a:cs typeface="Tahoma"/>
            </a:endParaRPr>
          </a:p>
          <a:p>
            <a:pPr marL="1176020" marR="5080">
              <a:lnSpc>
                <a:spcPct val="100000"/>
              </a:lnSpc>
              <a:spcBef>
                <a:spcPts val="760"/>
              </a:spcBef>
            </a:pPr>
            <a:r>
              <a:rPr dirty="0" sz="1200" spc="-5">
                <a:latin typeface="Tahoma"/>
                <a:cs typeface="Tahoma"/>
              </a:rPr>
              <a:t>Universe  </a:t>
            </a:r>
            <a:r>
              <a:rPr dirty="0" sz="1200" spc="-10">
                <a:latin typeface="Tahoma"/>
                <a:cs typeface="Tahoma"/>
              </a:rPr>
              <a:t>explodes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 rot="19860000">
            <a:off x="2473313" y="6653247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 rot="19860000">
            <a:off x="2550283" y="6788124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 rot="19860000">
            <a:off x="2608992" y="6910809"/>
            <a:ext cx="380261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+b=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70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5495" y="1746504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98648" y="1892045"/>
            <a:ext cx="1327785" cy="666750"/>
          </a:xfrm>
          <a:custGeom>
            <a:avLst/>
            <a:gdLst/>
            <a:ahLst/>
            <a:cxnLst/>
            <a:rect l="l" t="t" r="r" b="b"/>
            <a:pathLst>
              <a:path w="1327785" h="666750">
                <a:moveTo>
                  <a:pt x="0" y="666750"/>
                </a:moveTo>
                <a:lnTo>
                  <a:pt x="1327403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70276" y="2036826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4">
                <a:moveTo>
                  <a:pt x="0" y="665988"/>
                </a:moveTo>
                <a:lnTo>
                  <a:pt x="1328165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20040000">
            <a:off x="2628135" y="1879180"/>
            <a:ext cx="11513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baseline="2777" sz="1500" spc="-8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+1”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 rot="20040000">
            <a:off x="3201616" y="1977041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 rot="20040000">
            <a:off x="3149182" y="2390467"/>
            <a:ext cx="110657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3333CC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3333CC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2777" sz="1500" spc="-89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2777" sz="1500" spc="-7">
                <a:solidFill>
                  <a:srgbClr val="3333CC"/>
                </a:solidFill>
                <a:latin typeface="Tahoma"/>
                <a:cs typeface="Tahoma"/>
              </a:rPr>
              <a:t>-1”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 rot="20040000">
            <a:off x="3699205" y="2488331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 rot="19860000">
            <a:off x="2473313" y="2475963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 rot="19860000">
            <a:off x="2550283" y="2610839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 rot="19860000">
            <a:off x="2608992" y="2733525"/>
            <a:ext cx="380261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+b=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70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85665" y="1735073"/>
            <a:ext cx="163195" cy="299085"/>
          </a:xfrm>
          <a:custGeom>
            <a:avLst/>
            <a:gdLst/>
            <a:ahLst/>
            <a:cxnLst/>
            <a:rect l="l" t="t" r="r" b="b"/>
            <a:pathLst>
              <a:path w="163195" h="299085">
                <a:moveTo>
                  <a:pt x="143379" y="266702"/>
                </a:moveTo>
                <a:lnTo>
                  <a:pt x="128016" y="275081"/>
                </a:lnTo>
                <a:lnTo>
                  <a:pt x="163068" y="298703"/>
                </a:lnTo>
                <a:lnTo>
                  <a:pt x="162153" y="273557"/>
                </a:lnTo>
                <a:lnTo>
                  <a:pt x="146304" y="273557"/>
                </a:lnTo>
                <a:lnTo>
                  <a:pt x="146304" y="272033"/>
                </a:lnTo>
                <a:lnTo>
                  <a:pt x="143379" y="266702"/>
                </a:lnTo>
                <a:close/>
              </a:path>
              <a:path w="163195" h="299085">
                <a:moveTo>
                  <a:pt x="147276" y="264576"/>
                </a:moveTo>
                <a:lnTo>
                  <a:pt x="143379" y="266702"/>
                </a:lnTo>
                <a:lnTo>
                  <a:pt x="146304" y="272033"/>
                </a:lnTo>
                <a:lnTo>
                  <a:pt x="146304" y="273557"/>
                </a:lnTo>
                <a:lnTo>
                  <a:pt x="149351" y="273557"/>
                </a:lnTo>
                <a:lnTo>
                  <a:pt x="150113" y="272796"/>
                </a:lnTo>
                <a:lnTo>
                  <a:pt x="150875" y="271272"/>
                </a:lnTo>
                <a:lnTo>
                  <a:pt x="150113" y="269748"/>
                </a:lnTo>
                <a:lnTo>
                  <a:pt x="147276" y="264576"/>
                </a:lnTo>
                <a:close/>
              </a:path>
              <a:path w="163195" h="299085">
                <a:moveTo>
                  <a:pt x="161544" y="256794"/>
                </a:moveTo>
                <a:lnTo>
                  <a:pt x="147276" y="264576"/>
                </a:lnTo>
                <a:lnTo>
                  <a:pt x="150113" y="269748"/>
                </a:lnTo>
                <a:lnTo>
                  <a:pt x="150875" y="271272"/>
                </a:lnTo>
                <a:lnTo>
                  <a:pt x="150113" y="272796"/>
                </a:lnTo>
                <a:lnTo>
                  <a:pt x="149351" y="273557"/>
                </a:lnTo>
                <a:lnTo>
                  <a:pt x="162153" y="273557"/>
                </a:lnTo>
                <a:lnTo>
                  <a:pt x="161544" y="256794"/>
                </a:lnTo>
                <a:close/>
              </a:path>
              <a:path w="163195" h="299085">
                <a:moveTo>
                  <a:pt x="20010" y="32588"/>
                </a:moveTo>
                <a:lnTo>
                  <a:pt x="16112" y="34714"/>
                </a:lnTo>
                <a:lnTo>
                  <a:pt x="143379" y="266702"/>
                </a:lnTo>
                <a:lnTo>
                  <a:pt x="147276" y="264576"/>
                </a:lnTo>
                <a:lnTo>
                  <a:pt x="20010" y="32588"/>
                </a:lnTo>
                <a:close/>
              </a:path>
              <a:path w="163195" h="299085">
                <a:moveTo>
                  <a:pt x="0" y="0"/>
                </a:moveTo>
                <a:lnTo>
                  <a:pt x="1524" y="42672"/>
                </a:lnTo>
                <a:lnTo>
                  <a:pt x="16112" y="34714"/>
                </a:lnTo>
                <a:lnTo>
                  <a:pt x="12954" y="28955"/>
                </a:lnTo>
                <a:lnTo>
                  <a:pt x="12192" y="27431"/>
                </a:lnTo>
                <a:lnTo>
                  <a:pt x="12954" y="25907"/>
                </a:lnTo>
                <a:lnTo>
                  <a:pt x="13716" y="25907"/>
                </a:lnTo>
                <a:lnTo>
                  <a:pt x="15239" y="25146"/>
                </a:lnTo>
                <a:lnTo>
                  <a:pt x="33654" y="25146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195" h="299085">
                <a:moveTo>
                  <a:pt x="16763" y="25146"/>
                </a:moveTo>
                <a:lnTo>
                  <a:pt x="15239" y="25146"/>
                </a:lnTo>
                <a:lnTo>
                  <a:pt x="13716" y="25907"/>
                </a:lnTo>
                <a:lnTo>
                  <a:pt x="12954" y="25907"/>
                </a:lnTo>
                <a:lnTo>
                  <a:pt x="12192" y="27431"/>
                </a:lnTo>
                <a:lnTo>
                  <a:pt x="12954" y="28955"/>
                </a:lnTo>
                <a:lnTo>
                  <a:pt x="16112" y="34714"/>
                </a:lnTo>
                <a:lnTo>
                  <a:pt x="20010" y="32588"/>
                </a:lnTo>
                <a:lnTo>
                  <a:pt x="16763" y="26670"/>
                </a:lnTo>
                <a:lnTo>
                  <a:pt x="16763" y="25146"/>
                </a:lnTo>
                <a:close/>
              </a:path>
              <a:path w="163195" h="299085">
                <a:moveTo>
                  <a:pt x="33654" y="25146"/>
                </a:moveTo>
                <a:lnTo>
                  <a:pt x="16763" y="25146"/>
                </a:lnTo>
                <a:lnTo>
                  <a:pt x="16763" y="26670"/>
                </a:lnTo>
                <a:lnTo>
                  <a:pt x="20010" y="32588"/>
                </a:lnTo>
                <a:lnTo>
                  <a:pt x="33654" y="2514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98320" y="1264411"/>
            <a:ext cx="4165600" cy="2330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95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Computing the margin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width</a:t>
            </a:r>
            <a:endParaRPr sz="2000">
              <a:latin typeface="Tahoma"/>
              <a:cs typeface="Tahoma"/>
            </a:endParaRPr>
          </a:p>
          <a:p>
            <a:pPr marL="2490470">
              <a:lnSpc>
                <a:spcPct val="100000"/>
              </a:lnSpc>
              <a:spcBef>
                <a:spcPts val="1155"/>
              </a:spcBef>
            </a:pPr>
            <a:r>
              <a:rPr dirty="0" sz="1050" spc="-40" i="1">
                <a:latin typeface="Tahoma"/>
                <a:cs typeface="Tahoma"/>
              </a:rPr>
              <a:t>M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00">
                <a:latin typeface="Tahoma"/>
                <a:cs typeface="Tahoma"/>
              </a:rPr>
              <a:t>Margin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Width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2710180" marR="5080" indent="-171450">
              <a:lnSpc>
                <a:spcPts val="1680"/>
              </a:lnSpc>
            </a:pPr>
            <a:r>
              <a:rPr dirty="0" sz="1400" spc="-5">
                <a:latin typeface="Tahoma"/>
                <a:cs typeface="Tahoma"/>
              </a:rPr>
              <a:t>How do we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compute  </a:t>
            </a:r>
            <a:r>
              <a:rPr dirty="0" sz="1450" spc="-45" i="1">
                <a:latin typeface="Tahoma"/>
                <a:cs typeface="Tahoma"/>
              </a:rPr>
              <a:t>M </a:t>
            </a:r>
            <a:r>
              <a:rPr dirty="0" sz="1400" spc="-5">
                <a:latin typeface="Tahoma"/>
                <a:cs typeface="Tahoma"/>
              </a:rPr>
              <a:t>in terms of </a:t>
            </a:r>
            <a:r>
              <a:rPr dirty="0" sz="1450" spc="-50" b="1" i="1">
                <a:latin typeface="Tahoma"/>
                <a:cs typeface="Tahoma"/>
              </a:rPr>
              <a:t>w  </a:t>
            </a:r>
            <a:r>
              <a:rPr dirty="0" sz="1400" spc="-5">
                <a:latin typeface="Tahoma"/>
                <a:cs typeface="Tahoma"/>
              </a:rPr>
              <a:t>and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50" spc="-15" i="1">
                <a:latin typeface="Tahoma"/>
                <a:cs typeface="Tahoma"/>
              </a:rPr>
              <a:t>b</a:t>
            </a:r>
            <a:r>
              <a:rPr dirty="0" sz="1400" spc="-15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1420"/>
              </a:spcBef>
              <a:buChar char="•"/>
              <a:tabLst>
                <a:tab pos="172085" algn="l"/>
                <a:tab pos="1007110" algn="l"/>
                <a:tab pos="1308735" algn="l"/>
              </a:tabLst>
            </a:pPr>
            <a:r>
              <a:rPr dirty="0" sz="1200" spc="-5">
                <a:latin typeface="Tahoma"/>
                <a:cs typeface="Tahoma"/>
              </a:rPr>
              <a:t>Plus-plane	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50" spc="-25" i="1">
                <a:latin typeface="Tahoma"/>
                <a:cs typeface="Tahoma"/>
              </a:rPr>
              <a:t>{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: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5" i="1">
                <a:latin typeface="Tahoma"/>
                <a:cs typeface="Tahoma"/>
              </a:rPr>
              <a:t>+1</a:t>
            </a:r>
            <a:r>
              <a:rPr dirty="0" sz="1250" spc="170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}</a:t>
            </a:r>
            <a:endParaRPr sz="125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25"/>
              </a:spcBef>
              <a:buChar char="•"/>
              <a:tabLst>
                <a:tab pos="172085" algn="l"/>
                <a:tab pos="1283335" algn="l"/>
              </a:tabLst>
            </a:pPr>
            <a:r>
              <a:rPr dirty="0" sz="1200" spc="-5">
                <a:latin typeface="Tahoma"/>
                <a:cs typeface="Tahoma"/>
              </a:rPr>
              <a:t>Minus-plane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50" spc="-25" i="1">
                <a:latin typeface="Tahoma"/>
                <a:cs typeface="Tahoma"/>
              </a:rPr>
              <a:t>{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: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-1</a:t>
            </a:r>
            <a:r>
              <a:rPr dirty="0" sz="1250" spc="175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}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r>
              <a:rPr dirty="0" sz="1200">
                <a:solidFill>
                  <a:srgbClr val="00CC00"/>
                </a:solidFill>
                <a:latin typeface="Tahoma"/>
                <a:cs typeface="Tahoma"/>
              </a:rPr>
              <a:t>Claim: </a:t>
            </a:r>
            <a:r>
              <a:rPr dirty="0" sz="1200" spc="-5">
                <a:latin typeface="Tahoma"/>
                <a:cs typeface="Tahoma"/>
              </a:rPr>
              <a:t>The vector </a:t>
            </a:r>
            <a:r>
              <a:rPr dirty="0" sz="1200" b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is perpendicular </a:t>
            </a:r>
            <a:r>
              <a:rPr dirty="0" sz="1200" spc="-10">
                <a:latin typeface="Tahoma"/>
                <a:cs typeface="Tahoma"/>
              </a:rPr>
              <a:t>to </a:t>
            </a:r>
            <a:r>
              <a:rPr dirty="0" sz="1200" spc="-5">
                <a:latin typeface="Tahoma"/>
                <a:cs typeface="Tahoma"/>
              </a:rPr>
              <a:t>the Plus Plane.</a:t>
            </a:r>
            <a:r>
              <a:rPr dirty="0" sz="1200" spc="110"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CC00"/>
                </a:solidFill>
                <a:latin typeface="Tahoma"/>
                <a:cs typeface="Tahoma"/>
              </a:rPr>
              <a:t>Why?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25495" y="5923788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98648" y="6069329"/>
            <a:ext cx="1327785" cy="666750"/>
          </a:xfrm>
          <a:custGeom>
            <a:avLst/>
            <a:gdLst/>
            <a:ahLst/>
            <a:cxnLst/>
            <a:rect l="l" t="t" r="r" b="b"/>
            <a:pathLst>
              <a:path w="1327785" h="666750">
                <a:moveTo>
                  <a:pt x="0" y="666750"/>
                </a:moveTo>
                <a:lnTo>
                  <a:pt x="1327403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70276" y="6214109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5">
                <a:moveTo>
                  <a:pt x="0" y="665988"/>
                </a:moveTo>
                <a:lnTo>
                  <a:pt x="1328165" y="0"/>
                </a:lnTo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 rot="20040000">
            <a:off x="2628138" y="6056469"/>
            <a:ext cx="11513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baseline="2777" sz="1500" spc="-8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+1”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 rot="20040000">
            <a:off x="3201621" y="6154335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 rot="20040000">
            <a:off x="3149188" y="6567763"/>
            <a:ext cx="110657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3333CC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3333CC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2777" sz="1500" spc="-89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2777" sz="1500" spc="-7">
                <a:solidFill>
                  <a:srgbClr val="3333CC"/>
                </a:solidFill>
                <a:latin typeface="Tahoma"/>
                <a:cs typeface="Tahoma"/>
              </a:rPr>
              <a:t>-1”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 rot="20040000">
            <a:off x="3699199" y="6665630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 rot="19860000">
            <a:off x="2473313" y="6653247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 rot="19860000">
            <a:off x="2550283" y="6788124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 rot="19860000">
            <a:off x="2608992" y="6910809"/>
            <a:ext cx="380261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+b=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70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85665" y="5912358"/>
            <a:ext cx="163195" cy="299085"/>
          </a:xfrm>
          <a:custGeom>
            <a:avLst/>
            <a:gdLst/>
            <a:ahLst/>
            <a:cxnLst/>
            <a:rect l="l" t="t" r="r" b="b"/>
            <a:pathLst>
              <a:path w="163195" h="299085">
                <a:moveTo>
                  <a:pt x="143379" y="266702"/>
                </a:moveTo>
                <a:lnTo>
                  <a:pt x="128016" y="275081"/>
                </a:lnTo>
                <a:lnTo>
                  <a:pt x="163068" y="298703"/>
                </a:lnTo>
                <a:lnTo>
                  <a:pt x="162153" y="273557"/>
                </a:lnTo>
                <a:lnTo>
                  <a:pt x="146304" y="273557"/>
                </a:lnTo>
                <a:lnTo>
                  <a:pt x="146304" y="272033"/>
                </a:lnTo>
                <a:lnTo>
                  <a:pt x="143379" y="266702"/>
                </a:lnTo>
                <a:close/>
              </a:path>
              <a:path w="163195" h="299085">
                <a:moveTo>
                  <a:pt x="147276" y="264576"/>
                </a:moveTo>
                <a:lnTo>
                  <a:pt x="143379" y="266702"/>
                </a:lnTo>
                <a:lnTo>
                  <a:pt x="146304" y="272033"/>
                </a:lnTo>
                <a:lnTo>
                  <a:pt x="146304" y="273557"/>
                </a:lnTo>
                <a:lnTo>
                  <a:pt x="149351" y="273557"/>
                </a:lnTo>
                <a:lnTo>
                  <a:pt x="150113" y="272795"/>
                </a:lnTo>
                <a:lnTo>
                  <a:pt x="150875" y="271271"/>
                </a:lnTo>
                <a:lnTo>
                  <a:pt x="150113" y="269747"/>
                </a:lnTo>
                <a:lnTo>
                  <a:pt x="147276" y="264576"/>
                </a:lnTo>
                <a:close/>
              </a:path>
              <a:path w="163195" h="299085">
                <a:moveTo>
                  <a:pt x="161544" y="256793"/>
                </a:moveTo>
                <a:lnTo>
                  <a:pt x="147276" y="264576"/>
                </a:lnTo>
                <a:lnTo>
                  <a:pt x="150113" y="269747"/>
                </a:lnTo>
                <a:lnTo>
                  <a:pt x="150875" y="271271"/>
                </a:lnTo>
                <a:lnTo>
                  <a:pt x="150113" y="272795"/>
                </a:lnTo>
                <a:lnTo>
                  <a:pt x="149351" y="273557"/>
                </a:lnTo>
                <a:lnTo>
                  <a:pt x="162153" y="273557"/>
                </a:lnTo>
                <a:lnTo>
                  <a:pt x="161544" y="256793"/>
                </a:lnTo>
                <a:close/>
              </a:path>
              <a:path w="163195" h="299085">
                <a:moveTo>
                  <a:pt x="20010" y="32588"/>
                </a:moveTo>
                <a:lnTo>
                  <a:pt x="16112" y="34714"/>
                </a:lnTo>
                <a:lnTo>
                  <a:pt x="143379" y="266702"/>
                </a:lnTo>
                <a:lnTo>
                  <a:pt x="147276" y="264576"/>
                </a:lnTo>
                <a:lnTo>
                  <a:pt x="20010" y="32588"/>
                </a:lnTo>
                <a:close/>
              </a:path>
              <a:path w="163195" h="299085">
                <a:moveTo>
                  <a:pt x="0" y="0"/>
                </a:moveTo>
                <a:lnTo>
                  <a:pt x="1524" y="42671"/>
                </a:lnTo>
                <a:lnTo>
                  <a:pt x="16112" y="34714"/>
                </a:lnTo>
                <a:lnTo>
                  <a:pt x="12954" y="28955"/>
                </a:lnTo>
                <a:lnTo>
                  <a:pt x="12192" y="27431"/>
                </a:lnTo>
                <a:lnTo>
                  <a:pt x="12954" y="25907"/>
                </a:lnTo>
                <a:lnTo>
                  <a:pt x="13716" y="25907"/>
                </a:lnTo>
                <a:lnTo>
                  <a:pt x="15239" y="25145"/>
                </a:lnTo>
                <a:lnTo>
                  <a:pt x="33654" y="25145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195" h="299085">
                <a:moveTo>
                  <a:pt x="16763" y="25145"/>
                </a:moveTo>
                <a:lnTo>
                  <a:pt x="15239" y="25145"/>
                </a:lnTo>
                <a:lnTo>
                  <a:pt x="13716" y="25907"/>
                </a:lnTo>
                <a:lnTo>
                  <a:pt x="12954" y="25907"/>
                </a:lnTo>
                <a:lnTo>
                  <a:pt x="12192" y="27431"/>
                </a:lnTo>
                <a:lnTo>
                  <a:pt x="12954" y="28955"/>
                </a:lnTo>
                <a:lnTo>
                  <a:pt x="16112" y="34714"/>
                </a:lnTo>
                <a:lnTo>
                  <a:pt x="20010" y="32588"/>
                </a:lnTo>
                <a:lnTo>
                  <a:pt x="16763" y="26669"/>
                </a:lnTo>
                <a:lnTo>
                  <a:pt x="16763" y="25145"/>
                </a:lnTo>
                <a:close/>
              </a:path>
              <a:path w="163195" h="299085">
                <a:moveTo>
                  <a:pt x="33654" y="25145"/>
                </a:moveTo>
                <a:lnTo>
                  <a:pt x="16763" y="25145"/>
                </a:lnTo>
                <a:lnTo>
                  <a:pt x="16763" y="26669"/>
                </a:lnTo>
                <a:lnTo>
                  <a:pt x="20010" y="32588"/>
                </a:lnTo>
                <a:lnTo>
                  <a:pt x="33654" y="2514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81400" y="7749540"/>
            <a:ext cx="2209800" cy="472440"/>
          </a:xfrm>
          <a:custGeom>
            <a:avLst/>
            <a:gdLst/>
            <a:ahLst/>
            <a:cxnLst/>
            <a:rect l="l" t="t" r="r" b="b"/>
            <a:pathLst>
              <a:path w="2209800" h="472440">
                <a:moveTo>
                  <a:pt x="2209800" y="91439"/>
                </a:moveTo>
                <a:lnTo>
                  <a:pt x="0" y="91439"/>
                </a:lnTo>
                <a:lnTo>
                  <a:pt x="0" y="472439"/>
                </a:lnTo>
                <a:lnTo>
                  <a:pt x="2209800" y="472439"/>
                </a:lnTo>
                <a:lnTo>
                  <a:pt x="2209800" y="91439"/>
                </a:lnTo>
                <a:close/>
              </a:path>
              <a:path w="2209800" h="472440">
                <a:moveTo>
                  <a:pt x="2056638" y="0"/>
                </a:moveTo>
                <a:lnTo>
                  <a:pt x="1289303" y="91439"/>
                </a:lnTo>
                <a:lnTo>
                  <a:pt x="1841753" y="91439"/>
                </a:lnTo>
                <a:lnTo>
                  <a:pt x="205663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81400" y="7749540"/>
            <a:ext cx="2209800" cy="472440"/>
          </a:xfrm>
          <a:custGeom>
            <a:avLst/>
            <a:gdLst/>
            <a:ahLst/>
            <a:cxnLst/>
            <a:rect l="l" t="t" r="r" b="b"/>
            <a:pathLst>
              <a:path w="2209800" h="472440">
                <a:moveTo>
                  <a:pt x="0" y="91439"/>
                </a:moveTo>
                <a:lnTo>
                  <a:pt x="0" y="472439"/>
                </a:lnTo>
                <a:lnTo>
                  <a:pt x="2209800" y="472439"/>
                </a:lnTo>
                <a:lnTo>
                  <a:pt x="2209800" y="91439"/>
                </a:lnTo>
                <a:lnTo>
                  <a:pt x="1841753" y="91439"/>
                </a:lnTo>
                <a:lnTo>
                  <a:pt x="2056638" y="0"/>
                </a:lnTo>
                <a:lnTo>
                  <a:pt x="1289303" y="91439"/>
                </a:lnTo>
                <a:lnTo>
                  <a:pt x="0" y="91439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76400" y="8102345"/>
            <a:ext cx="2209800" cy="539115"/>
          </a:xfrm>
          <a:custGeom>
            <a:avLst/>
            <a:gdLst/>
            <a:ahLst/>
            <a:cxnLst/>
            <a:rect l="l" t="t" r="r" b="b"/>
            <a:pathLst>
              <a:path w="2209800" h="539115">
                <a:moveTo>
                  <a:pt x="2209800" y="157733"/>
                </a:moveTo>
                <a:lnTo>
                  <a:pt x="0" y="157733"/>
                </a:lnTo>
                <a:lnTo>
                  <a:pt x="0" y="538733"/>
                </a:lnTo>
                <a:lnTo>
                  <a:pt x="2209800" y="538733"/>
                </a:lnTo>
                <a:lnTo>
                  <a:pt x="2209800" y="157733"/>
                </a:lnTo>
                <a:close/>
              </a:path>
              <a:path w="2209800" h="539115">
                <a:moveTo>
                  <a:pt x="1072133" y="0"/>
                </a:moveTo>
                <a:lnTo>
                  <a:pt x="368045" y="157733"/>
                </a:lnTo>
                <a:lnTo>
                  <a:pt x="920495" y="157733"/>
                </a:lnTo>
                <a:lnTo>
                  <a:pt x="1072133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76400" y="8102345"/>
            <a:ext cx="2209800" cy="539115"/>
          </a:xfrm>
          <a:custGeom>
            <a:avLst/>
            <a:gdLst/>
            <a:ahLst/>
            <a:cxnLst/>
            <a:rect l="l" t="t" r="r" b="b"/>
            <a:pathLst>
              <a:path w="2209800" h="539115">
                <a:moveTo>
                  <a:pt x="0" y="157733"/>
                </a:moveTo>
                <a:lnTo>
                  <a:pt x="0" y="538733"/>
                </a:lnTo>
                <a:lnTo>
                  <a:pt x="2209800" y="538733"/>
                </a:lnTo>
                <a:lnTo>
                  <a:pt x="2209800" y="157733"/>
                </a:lnTo>
                <a:lnTo>
                  <a:pt x="920495" y="157733"/>
                </a:lnTo>
                <a:lnTo>
                  <a:pt x="1072133" y="0"/>
                </a:lnTo>
                <a:lnTo>
                  <a:pt x="368045" y="157733"/>
                </a:lnTo>
                <a:lnTo>
                  <a:pt x="0" y="157733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algn="ctr" marR="67945">
              <a:lnSpc>
                <a:spcPct val="100000"/>
              </a:lnSpc>
              <a:spcBef>
                <a:spcPts val="35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Computing the margin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width</a:t>
            </a:r>
            <a:endParaRPr sz="2000">
              <a:latin typeface="Tahoma"/>
              <a:cs typeface="Tahoma"/>
            </a:endParaRPr>
          </a:p>
          <a:p>
            <a:pPr marL="2682875">
              <a:lnSpc>
                <a:spcPct val="100000"/>
              </a:lnSpc>
              <a:spcBef>
                <a:spcPts val="1155"/>
              </a:spcBef>
            </a:pPr>
            <a:r>
              <a:rPr dirty="0" sz="1050" spc="-40" i="1">
                <a:latin typeface="Tahoma"/>
                <a:cs typeface="Tahoma"/>
              </a:rPr>
              <a:t>M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00">
                <a:latin typeface="Tahoma"/>
                <a:cs typeface="Tahoma"/>
              </a:rPr>
              <a:t>Margin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Width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2901950" marR="206375" indent="-171450">
              <a:lnSpc>
                <a:spcPts val="1680"/>
              </a:lnSpc>
            </a:pPr>
            <a:r>
              <a:rPr dirty="0" sz="1400" spc="-5">
                <a:latin typeface="Tahoma"/>
                <a:cs typeface="Tahoma"/>
              </a:rPr>
              <a:t>How do we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compute  </a:t>
            </a:r>
            <a:r>
              <a:rPr dirty="0" sz="1450" spc="-45" i="1">
                <a:latin typeface="Tahoma"/>
                <a:cs typeface="Tahoma"/>
              </a:rPr>
              <a:t>M </a:t>
            </a:r>
            <a:r>
              <a:rPr dirty="0" sz="1400" spc="-5">
                <a:latin typeface="Tahoma"/>
                <a:cs typeface="Tahoma"/>
              </a:rPr>
              <a:t>in terms of </a:t>
            </a:r>
            <a:r>
              <a:rPr dirty="0" sz="1450" spc="-50" b="1" i="1">
                <a:latin typeface="Tahoma"/>
                <a:cs typeface="Tahoma"/>
              </a:rPr>
              <a:t>w  </a:t>
            </a:r>
            <a:r>
              <a:rPr dirty="0" sz="1400" spc="-5">
                <a:latin typeface="Tahoma"/>
                <a:cs typeface="Tahoma"/>
              </a:rPr>
              <a:t>and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50" spc="-15" i="1">
                <a:latin typeface="Tahoma"/>
                <a:cs typeface="Tahoma"/>
              </a:rPr>
              <a:t>b</a:t>
            </a:r>
            <a:r>
              <a:rPr dirty="0" sz="1400" spc="-15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 marL="363220" indent="-172085">
              <a:lnSpc>
                <a:spcPct val="100000"/>
              </a:lnSpc>
              <a:spcBef>
                <a:spcPts val="1420"/>
              </a:spcBef>
              <a:buChar char="•"/>
              <a:tabLst>
                <a:tab pos="363855" algn="l"/>
                <a:tab pos="1198880" algn="l"/>
                <a:tab pos="1500505" algn="l"/>
              </a:tabLst>
            </a:pPr>
            <a:r>
              <a:rPr dirty="0" sz="1200" spc="-5">
                <a:latin typeface="Tahoma"/>
                <a:cs typeface="Tahoma"/>
              </a:rPr>
              <a:t>Plus-plane	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50" spc="-25" i="1">
                <a:latin typeface="Tahoma"/>
                <a:cs typeface="Tahoma"/>
              </a:rPr>
              <a:t>{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: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5" i="1">
                <a:latin typeface="Tahoma"/>
                <a:cs typeface="Tahoma"/>
              </a:rPr>
              <a:t>+1</a:t>
            </a:r>
            <a:r>
              <a:rPr dirty="0" sz="1250" spc="170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}</a:t>
            </a:r>
            <a:endParaRPr sz="1250">
              <a:latin typeface="Tahoma"/>
              <a:cs typeface="Tahoma"/>
            </a:endParaRPr>
          </a:p>
          <a:p>
            <a:pPr marL="363220" indent="-172085">
              <a:lnSpc>
                <a:spcPct val="100000"/>
              </a:lnSpc>
              <a:spcBef>
                <a:spcPts val="225"/>
              </a:spcBef>
              <a:buChar char="•"/>
              <a:tabLst>
                <a:tab pos="363855" algn="l"/>
                <a:tab pos="1475740" algn="l"/>
              </a:tabLst>
            </a:pPr>
            <a:r>
              <a:rPr dirty="0" sz="1200" spc="-5">
                <a:latin typeface="Tahoma"/>
                <a:cs typeface="Tahoma"/>
              </a:rPr>
              <a:t>Minus-plane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50" spc="-25" i="1">
                <a:latin typeface="Tahoma"/>
                <a:cs typeface="Tahoma"/>
              </a:rPr>
              <a:t>{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: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-1</a:t>
            </a:r>
            <a:r>
              <a:rPr dirty="0" sz="1250" spc="175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}</a:t>
            </a:r>
            <a:endParaRPr sz="1250">
              <a:latin typeface="Tahoma"/>
              <a:cs typeface="Tahoma"/>
            </a:endParaRPr>
          </a:p>
          <a:p>
            <a:pPr marL="191770">
              <a:lnSpc>
                <a:spcPct val="100000"/>
              </a:lnSpc>
              <a:spcBef>
                <a:spcPts val="275"/>
              </a:spcBef>
            </a:pPr>
            <a:r>
              <a:rPr dirty="0" sz="1200">
                <a:solidFill>
                  <a:srgbClr val="00CC00"/>
                </a:solidFill>
                <a:latin typeface="Tahoma"/>
                <a:cs typeface="Tahoma"/>
              </a:rPr>
              <a:t>Claim: </a:t>
            </a:r>
            <a:r>
              <a:rPr dirty="0" sz="1200" spc="-5">
                <a:latin typeface="Tahoma"/>
                <a:cs typeface="Tahoma"/>
              </a:rPr>
              <a:t>The vector </a:t>
            </a:r>
            <a:r>
              <a:rPr dirty="0" sz="1200" b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is perpendicular </a:t>
            </a:r>
            <a:r>
              <a:rPr dirty="0" sz="1200" spc="-10">
                <a:latin typeface="Tahoma"/>
                <a:cs typeface="Tahoma"/>
              </a:rPr>
              <a:t>to </a:t>
            </a:r>
            <a:r>
              <a:rPr dirty="0" sz="1200" spc="-5">
                <a:latin typeface="Tahoma"/>
                <a:cs typeface="Tahoma"/>
              </a:rPr>
              <a:t>the Plus Plane.</a:t>
            </a:r>
            <a:r>
              <a:rPr dirty="0" sz="1200" spc="95"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CC00"/>
                </a:solidFill>
                <a:latin typeface="Tahoma"/>
                <a:cs typeface="Tahoma"/>
              </a:rPr>
              <a:t>Why?</a:t>
            </a:r>
            <a:endParaRPr sz="1200">
              <a:latin typeface="Tahoma"/>
              <a:cs typeface="Tahoma"/>
            </a:endParaRPr>
          </a:p>
          <a:p>
            <a:pPr marL="2197100" marR="436880" indent="-171450">
              <a:lnSpc>
                <a:spcPts val="1200"/>
              </a:lnSpc>
              <a:spcBef>
                <a:spcPts val="894"/>
              </a:spcBef>
            </a:pPr>
            <a:r>
              <a:rPr dirty="0" sz="1000">
                <a:latin typeface="Tahoma"/>
                <a:cs typeface="Tahoma"/>
              </a:rPr>
              <a:t>Let </a:t>
            </a:r>
            <a:r>
              <a:rPr dirty="0" sz="1000" b="1">
                <a:latin typeface="Tahoma"/>
                <a:cs typeface="Tahoma"/>
              </a:rPr>
              <a:t>u </a:t>
            </a:r>
            <a:r>
              <a:rPr dirty="0" sz="1000" spc="-5">
                <a:latin typeface="Tahoma"/>
                <a:cs typeface="Tahoma"/>
              </a:rPr>
              <a:t>and </a:t>
            </a:r>
            <a:r>
              <a:rPr dirty="0" sz="1000" b="1">
                <a:latin typeface="Tahoma"/>
                <a:cs typeface="Tahoma"/>
              </a:rPr>
              <a:t>v </a:t>
            </a:r>
            <a:r>
              <a:rPr dirty="0" sz="1000" spc="-5">
                <a:latin typeface="Tahoma"/>
                <a:cs typeface="Tahoma"/>
              </a:rPr>
              <a:t>be </a:t>
            </a:r>
            <a:r>
              <a:rPr dirty="0" sz="1000">
                <a:latin typeface="Tahoma"/>
                <a:cs typeface="Tahoma"/>
              </a:rPr>
              <a:t>two vectors on the  </a:t>
            </a:r>
            <a:r>
              <a:rPr dirty="0" sz="1000" spc="-5">
                <a:latin typeface="Tahoma"/>
                <a:cs typeface="Tahoma"/>
              </a:rPr>
              <a:t>Plus Plane. What is </a:t>
            </a:r>
            <a:r>
              <a:rPr dirty="0" sz="1050" spc="-45" b="1" i="1">
                <a:latin typeface="Tahoma"/>
                <a:cs typeface="Tahoma"/>
              </a:rPr>
              <a:t>w </a:t>
            </a:r>
            <a:r>
              <a:rPr dirty="0" sz="1050" spc="-15" i="1">
                <a:latin typeface="Tahoma"/>
                <a:cs typeface="Tahoma"/>
              </a:rPr>
              <a:t>. </a:t>
            </a:r>
            <a:r>
              <a:rPr dirty="0" sz="1050" spc="-20" i="1">
                <a:latin typeface="Tahoma"/>
                <a:cs typeface="Tahoma"/>
              </a:rPr>
              <a:t>( </a:t>
            </a:r>
            <a:r>
              <a:rPr dirty="0" sz="1050" spc="-35" b="1" i="1">
                <a:latin typeface="Tahoma"/>
                <a:cs typeface="Tahoma"/>
              </a:rPr>
              <a:t>u </a:t>
            </a:r>
            <a:r>
              <a:rPr dirty="0" sz="1050" spc="-30" i="1">
                <a:latin typeface="Tahoma"/>
                <a:cs typeface="Tahoma"/>
              </a:rPr>
              <a:t>– </a:t>
            </a:r>
            <a:r>
              <a:rPr dirty="0" sz="1050" spc="-30" b="1" i="1">
                <a:latin typeface="Tahoma"/>
                <a:cs typeface="Tahoma"/>
              </a:rPr>
              <a:t>v </a:t>
            </a:r>
            <a:r>
              <a:rPr dirty="0" sz="1050" spc="-20" i="1">
                <a:latin typeface="Tahoma"/>
                <a:cs typeface="Tahoma"/>
              </a:rPr>
              <a:t>)</a:t>
            </a:r>
            <a:r>
              <a:rPr dirty="0" sz="1050" spc="35" i="1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  <a:p>
            <a:pPr marL="292100" marR="2345690" indent="-171450">
              <a:lnSpc>
                <a:spcPct val="100000"/>
              </a:lnSpc>
              <a:spcBef>
                <a:spcPts val="860"/>
              </a:spcBef>
            </a:pPr>
            <a:r>
              <a:rPr dirty="0" sz="1000">
                <a:latin typeface="Tahoma"/>
                <a:cs typeface="Tahoma"/>
              </a:rPr>
              <a:t>And so of </a:t>
            </a:r>
            <a:r>
              <a:rPr dirty="0" sz="1000" spc="-5">
                <a:latin typeface="Tahoma"/>
                <a:cs typeface="Tahoma"/>
              </a:rPr>
              <a:t>course the </a:t>
            </a:r>
            <a:r>
              <a:rPr dirty="0" sz="1000">
                <a:latin typeface="Tahoma"/>
                <a:cs typeface="Tahoma"/>
              </a:rPr>
              <a:t>vector </a:t>
            </a:r>
            <a:r>
              <a:rPr dirty="0" sz="1000" b="1">
                <a:latin typeface="Tahoma"/>
                <a:cs typeface="Tahoma"/>
              </a:rPr>
              <a:t>w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also  perpendicular </a:t>
            </a:r>
            <a:r>
              <a:rPr dirty="0" sz="1000" spc="-5">
                <a:latin typeface="Tahoma"/>
                <a:cs typeface="Tahoma"/>
              </a:rPr>
              <a:t>to the Minus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Plane</a:t>
            </a:r>
            <a:endParaRPr sz="100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590"/>
              </a:spcBef>
              <a:tabLst>
                <a:tab pos="3197225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1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920" y="3360894"/>
            <a:ext cx="3423285" cy="6743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96850" indent="-172085">
              <a:lnSpc>
                <a:spcPct val="100000"/>
              </a:lnSpc>
              <a:spcBef>
                <a:spcPts val="300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The vector </a:t>
            </a:r>
            <a:r>
              <a:rPr dirty="0" sz="1200" b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is perpendicular </a:t>
            </a:r>
            <a:r>
              <a:rPr dirty="0" sz="1200" spc="-10">
                <a:latin typeface="Tahoma"/>
                <a:cs typeface="Tahoma"/>
              </a:rPr>
              <a:t>to </a:t>
            </a:r>
            <a:r>
              <a:rPr dirty="0" sz="1200" spc="-5">
                <a:latin typeface="Tahoma"/>
                <a:cs typeface="Tahoma"/>
              </a:rPr>
              <a:t>the Plus</a:t>
            </a:r>
            <a:r>
              <a:rPr dirty="0" sz="1200" spc="9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Plane</a:t>
            </a:r>
            <a:endParaRPr sz="12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34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Let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</a:t>
            </a:r>
            <a:r>
              <a:rPr dirty="0" sz="1200" spc="-5">
                <a:latin typeface="Tahoma"/>
                <a:cs typeface="Tahoma"/>
              </a:rPr>
              <a:t>be any point </a:t>
            </a:r>
            <a:r>
              <a:rPr dirty="0" sz="1200">
                <a:latin typeface="Tahoma"/>
                <a:cs typeface="Tahoma"/>
              </a:rPr>
              <a:t>on </a:t>
            </a:r>
            <a:r>
              <a:rPr dirty="0" sz="1200" spc="-5">
                <a:latin typeface="Tahoma"/>
                <a:cs typeface="Tahoma"/>
              </a:rPr>
              <a:t>the minus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plane</a:t>
            </a:r>
            <a:endParaRPr sz="12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25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Let </a:t>
            </a:r>
            <a:r>
              <a:rPr dirty="0" sz="1250" spc="-40" b="1" i="1">
                <a:latin typeface="Tahoma"/>
                <a:cs typeface="Tahoma"/>
              </a:rPr>
              <a:t>x</a:t>
            </a:r>
            <a:r>
              <a:rPr dirty="0" baseline="22875" sz="1275" spc="-60" b="1" i="1">
                <a:latin typeface="Tahoma"/>
                <a:cs typeface="Tahoma"/>
              </a:rPr>
              <a:t>+ </a:t>
            </a:r>
            <a:r>
              <a:rPr dirty="0" sz="1200" spc="-5">
                <a:latin typeface="Tahoma"/>
                <a:cs typeface="Tahoma"/>
              </a:rPr>
              <a:t>be the closest plus-plane-point to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22875" sz="1275" spc="-37" b="1" i="1">
                <a:latin typeface="Tahoma"/>
                <a:cs typeface="Tahoma"/>
              </a:rPr>
              <a:t>-</a:t>
            </a:r>
            <a:r>
              <a:rPr dirty="0" sz="1200" spc="-25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5495" y="1746504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8648" y="1892045"/>
            <a:ext cx="1327785" cy="666750"/>
          </a:xfrm>
          <a:custGeom>
            <a:avLst/>
            <a:gdLst/>
            <a:ahLst/>
            <a:cxnLst/>
            <a:rect l="l" t="t" r="r" b="b"/>
            <a:pathLst>
              <a:path w="1327785" h="666750">
                <a:moveTo>
                  <a:pt x="0" y="666750"/>
                </a:moveTo>
                <a:lnTo>
                  <a:pt x="1327403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70276" y="2036826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4">
                <a:moveTo>
                  <a:pt x="0" y="665988"/>
                </a:moveTo>
                <a:lnTo>
                  <a:pt x="1328165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20040000">
            <a:off x="2628135" y="1879180"/>
            <a:ext cx="11513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baseline="2777" sz="1500" spc="-8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+1”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 rot="20040000">
            <a:off x="3201616" y="1977041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5981" y="2163194"/>
            <a:ext cx="375920" cy="29146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baseline="-52777" sz="1500" spc="-337">
                <a:solidFill>
                  <a:srgbClr val="3333CC"/>
                </a:solidFill>
                <a:latin typeface="Tahoma"/>
                <a:cs typeface="Tahoma"/>
              </a:rPr>
              <a:t>s</a:t>
            </a:r>
            <a:r>
              <a:rPr dirty="0" baseline="-36111" sz="1500" spc="-337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-8333" sz="1500" spc="-337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1000" spc="-225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 rot="20040000">
            <a:off x="4102080" y="2157731"/>
            <a:ext cx="138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 rot="20040000">
            <a:off x="3167834" y="2478411"/>
            <a:ext cx="71631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3333CC"/>
                </a:solidFill>
                <a:latin typeface="Tahoma"/>
                <a:cs typeface="Tahoma"/>
              </a:rPr>
              <a:t>t</a:t>
            </a:r>
            <a:r>
              <a:rPr dirty="0" baseline="2777" sz="1500" spc="-67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3333CC"/>
                </a:solidFill>
                <a:latin typeface="Tahoma"/>
                <a:cs typeface="Tahoma"/>
              </a:rPr>
              <a:t>Clas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 rot="20040000">
            <a:off x="3699205" y="2488331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 rot="19860000">
            <a:off x="2473313" y="2475963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 rot="19860000">
            <a:off x="2550283" y="2610839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 rot="19860000">
            <a:off x="2608992" y="2733525"/>
            <a:ext cx="380261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+b=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70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85665" y="1735073"/>
            <a:ext cx="163195" cy="299085"/>
          </a:xfrm>
          <a:custGeom>
            <a:avLst/>
            <a:gdLst/>
            <a:ahLst/>
            <a:cxnLst/>
            <a:rect l="l" t="t" r="r" b="b"/>
            <a:pathLst>
              <a:path w="163195" h="299085">
                <a:moveTo>
                  <a:pt x="143379" y="266702"/>
                </a:moveTo>
                <a:lnTo>
                  <a:pt x="128016" y="275081"/>
                </a:lnTo>
                <a:lnTo>
                  <a:pt x="163068" y="298703"/>
                </a:lnTo>
                <a:lnTo>
                  <a:pt x="162153" y="273557"/>
                </a:lnTo>
                <a:lnTo>
                  <a:pt x="146304" y="273557"/>
                </a:lnTo>
                <a:lnTo>
                  <a:pt x="146304" y="272033"/>
                </a:lnTo>
                <a:lnTo>
                  <a:pt x="143379" y="266702"/>
                </a:lnTo>
                <a:close/>
              </a:path>
              <a:path w="163195" h="299085">
                <a:moveTo>
                  <a:pt x="147276" y="264576"/>
                </a:moveTo>
                <a:lnTo>
                  <a:pt x="143379" y="266702"/>
                </a:lnTo>
                <a:lnTo>
                  <a:pt x="146304" y="272033"/>
                </a:lnTo>
                <a:lnTo>
                  <a:pt x="146304" y="273557"/>
                </a:lnTo>
                <a:lnTo>
                  <a:pt x="149351" y="273557"/>
                </a:lnTo>
                <a:lnTo>
                  <a:pt x="150113" y="272796"/>
                </a:lnTo>
                <a:lnTo>
                  <a:pt x="150875" y="271272"/>
                </a:lnTo>
                <a:lnTo>
                  <a:pt x="150113" y="269748"/>
                </a:lnTo>
                <a:lnTo>
                  <a:pt x="147276" y="264576"/>
                </a:lnTo>
                <a:close/>
              </a:path>
              <a:path w="163195" h="299085">
                <a:moveTo>
                  <a:pt x="161544" y="256794"/>
                </a:moveTo>
                <a:lnTo>
                  <a:pt x="147276" y="264576"/>
                </a:lnTo>
                <a:lnTo>
                  <a:pt x="150113" y="269748"/>
                </a:lnTo>
                <a:lnTo>
                  <a:pt x="150875" y="271272"/>
                </a:lnTo>
                <a:lnTo>
                  <a:pt x="150113" y="272796"/>
                </a:lnTo>
                <a:lnTo>
                  <a:pt x="149351" y="273557"/>
                </a:lnTo>
                <a:lnTo>
                  <a:pt x="162153" y="273557"/>
                </a:lnTo>
                <a:lnTo>
                  <a:pt x="161544" y="256794"/>
                </a:lnTo>
                <a:close/>
              </a:path>
              <a:path w="163195" h="299085">
                <a:moveTo>
                  <a:pt x="20010" y="32588"/>
                </a:moveTo>
                <a:lnTo>
                  <a:pt x="16112" y="34714"/>
                </a:lnTo>
                <a:lnTo>
                  <a:pt x="143379" y="266702"/>
                </a:lnTo>
                <a:lnTo>
                  <a:pt x="147276" y="264576"/>
                </a:lnTo>
                <a:lnTo>
                  <a:pt x="20010" y="32588"/>
                </a:lnTo>
                <a:close/>
              </a:path>
              <a:path w="163195" h="299085">
                <a:moveTo>
                  <a:pt x="0" y="0"/>
                </a:moveTo>
                <a:lnTo>
                  <a:pt x="1524" y="42672"/>
                </a:lnTo>
                <a:lnTo>
                  <a:pt x="16112" y="34714"/>
                </a:lnTo>
                <a:lnTo>
                  <a:pt x="12954" y="28955"/>
                </a:lnTo>
                <a:lnTo>
                  <a:pt x="12192" y="27431"/>
                </a:lnTo>
                <a:lnTo>
                  <a:pt x="12954" y="25907"/>
                </a:lnTo>
                <a:lnTo>
                  <a:pt x="13716" y="25907"/>
                </a:lnTo>
                <a:lnTo>
                  <a:pt x="15239" y="25146"/>
                </a:lnTo>
                <a:lnTo>
                  <a:pt x="33654" y="25146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195" h="299085">
                <a:moveTo>
                  <a:pt x="16763" y="25146"/>
                </a:moveTo>
                <a:lnTo>
                  <a:pt x="15239" y="25146"/>
                </a:lnTo>
                <a:lnTo>
                  <a:pt x="13716" y="25907"/>
                </a:lnTo>
                <a:lnTo>
                  <a:pt x="12954" y="25907"/>
                </a:lnTo>
                <a:lnTo>
                  <a:pt x="12192" y="27431"/>
                </a:lnTo>
                <a:lnTo>
                  <a:pt x="12954" y="28955"/>
                </a:lnTo>
                <a:lnTo>
                  <a:pt x="16112" y="34714"/>
                </a:lnTo>
                <a:lnTo>
                  <a:pt x="20010" y="32588"/>
                </a:lnTo>
                <a:lnTo>
                  <a:pt x="16763" y="26670"/>
                </a:lnTo>
                <a:lnTo>
                  <a:pt x="16763" y="25146"/>
                </a:lnTo>
                <a:close/>
              </a:path>
              <a:path w="163195" h="299085">
                <a:moveTo>
                  <a:pt x="33654" y="25146"/>
                </a:moveTo>
                <a:lnTo>
                  <a:pt x="16763" y="25146"/>
                </a:lnTo>
                <a:lnTo>
                  <a:pt x="16763" y="26670"/>
                </a:lnTo>
                <a:lnTo>
                  <a:pt x="20010" y="32588"/>
                </a:lnTo>
                <a:lnTo>
                  <a:pt x="33654" y="2514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98320" y="1264411"/>
            <a:ext cx="4165600" cy="2113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95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Computing the margin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width</a:t>
            </a:r>
            <a:endParaRPr sz="2000">
              <a:latin typeface="Tahoma"/>
              <a:cs typeface="Tahoma"/>
            </a:endParaRPr>
          </a:p>
          <a:p>
            <a:pPr marL="2490470">
              <a:lnSpc>
                <a:spcPct val="100000"/>
              </a:lnSpc>
              <a:spcBef>
                <a:spcPts val="1155"/>
              </a:spcBef>
            </a:pPr>
            <a:r>
              <a:rPr dirty="0" sz="1050" spc="-40" i="1">
                <a:latin typeface="Tahoma"/>
                <a:cs typeface="Tahoma"/>
              </a:rPr>
              <a:t>M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00">
                <a:latin typeface="Tahoma"/>
                <a:cs typeface="Tahoma"/>
              </a:rPr>
              <a:t>Margin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Width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2710180" marR="5080" indent="-171450">
              <a:lnSpc>
                <a:spcPts val="1680"/>
              </a:lnSpc>
            </a:pPr>
            <a:r>
              <a:rPr dirty="0" sz="1400" spc="-5">
                <a:latin typeface="Tahoma"/>
                <a:cs typeface="Tahoma"/>
              </a:rPr>
              <a:t>How do we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compute  </a:t>
            </a:r>
            <a:r>
              <a:rPr dirty="0" sz="1450" spc="-45" i="1">
                <a:latin typeface="Tahoma"/>
                <a:cs typeface="Tahoma"/>
              </a:rPr>
              <a:t>M </a:t>
            </a:r>
            <a:r>
              <a:rPr dirty="0" sz="1400" spc="-5">
                <a:latin typeface="Tahoma"/>
                <a:cs typeface="Tahoma"/>
              </a:rPr>
              <a:t>in terms of </a:t>
            </a:r>
            <a:r>
              <a:rPr dirty="0" sz="1450" spc="-50" b="1" i="1">
                <a:latin typeface="Tahoma"/>
                <a:cs typeface="Tahoma"/>
              </a:rPr>
              <a:t>w  </a:t>
            </a:r>
            <a:r>
              <a:rPr dirty="0" sz="1400" spc="-5">
                <a:latin typeface="Tahoma"/>
                <a:cs typeface="Tahoma"/>
              </a:rPr>
              <a:t>and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50" spc="-15" i="1">
                <a:latin typeface="Tahoma"/>
                <a:cs typeface="Tahoma"/>
              </a:rPr>
              <a:t>b</a:t>
            </a:r>
            <a:r>
              <a:rPr dirty="0" sz="1400" spc="-15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1420"/>
              </a:spcBef>
              <a:buChar char="•"/>
              <a:tabLst>
                <a:tab pos="172085" algn="l"/>
                <a:tab pos="1007110" algn="l"/>
                <a:tab pos="1308735" algn="l"/>
              </a:tabLst>
            </a:pPr>
            <a:r>
              <a:rPr dirty="0" sz="1200" spc="-5">
                <a:latin typeface="Tahoma"/>
                <a:cs typeface="Tahoma"/>
              </a:rPr>
              <a:t>Plus-plane	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50" spc="-25" i="1">
                <a:latin typeface="Tahoma"/>
                <a:cs typeface="Tahoma"/>
              </a:rPr>
              <a:t>{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: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5" i="1">
                <a:latin typeface="Tahoma"/>
                <a:cs typeface="Tahoma"/>
              </a:rPr>
              <a:t>+1</a:t>
            </a:r>
            <a:r>
              <a:rPr dirty="0" sz="1250" spc="170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}</a:t>
            </a:r>
            <a:endParaRPr sz="125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25"/>
              </a:spcBef>
              <a:buChar char="•"/>
              <a:tabLst>
                <a:tab pos="172085" algn="l"/>
                <a:tab pos="1283335" algn="l"/>
              </a:tabLst>
            </a:pPr>
            <a:r>
              <a:rPr dirty="0" sz="1200" spc="-5">
                <a:latin typeface="Tahoma"/>
                <a:cs typeface="Tahoma"/>
              </a:rPr>
              <a:t>Minus-plane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50" spc="-25" i="1">
                <a:latin typeface="Tahoma"/>
                <a:cs typeface="Tahoma"/>
              </a:rPr>
              <a:t>{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: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-1</a:t>
            </a:r>
            <a:r>
              <a:rPr dirty="0" sz="1250" spc="175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}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42003" y="22364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99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1534" y="2228088"/>
            <a:ext cx="257810" cy="208279"/>
          </a:xfrm>
          <a:custGeom>
            <a:avLst/>
            <a:gdLst/>
            <a:ahLst/>
            <a:cxnLst/>
            <a:rect l="l" t="t" r="r" b="b"/>
            <a:pathLst>
              <a:path w="257810" h="208280">
                <a:moveTo>
                  <a:pt x="0" y="208025"/>
                </a:moveTo>
                <a:lnTo>
                  <a:pt x="257556" y="208025"/>
                </a:lnTo>
                <a:lnTo>
                  <a:pt x="257556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91534" y="2228850"/>
            <a:ext cx="258445" cy="208279"/>
          </a:xfrm>
          <a:prstGeom prst="rect">
            <a:avLst/>
          </a:prstGeom>
          <a:ln w="9525">
            <a:solidFill>
              <a:srgbClr val="9901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075"/>
              </a:lnSpc>
            </a:pPr>
            <a:r>
              <a:rPr dirty="0" baseline="-18518" sz="1575" spc="-37" b="1" i="1">
                <a:solidFill>
                  <a:srgbClr val="9A009A"/>
                </a:solidFill>
                <a:latin typeface="Tahoma"/>
                <a:cs typeface="Tahoma"/>
              </a:rPr>
              <a:t>x</a:t>
            </a:r>
            <a:r>
              <a:rPr dirty="0" sz="850" spc="-25" i="1">
                <a:solidFill>
                  <a:srgbClr val="9A009A"/>
                </a:solidFill>
                <a:latin typeface="Tahoma"/>
                <a:cs typeface="Tahoma"/>
              </a:rPr>
              <a:t>-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94938" y="19552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49802" y="1735835"/>
            <a:ext cx="258445" cy="208279"/>
          </a:xfrm>
          <a:custGeom>
            <a:avLst/>
            <a:gdLst/>
            <a:ahLst/>
            <a:cxnLst/>
            <a:rect l="l" t="t" r="r" b="b"/>
            <a:pathLst>
              <a:path w="258445" h="208280">
                <a:moveTo>
                  <a:pt x="0" y="208025"/>
                </a:moveTo>
                <a:lnTo>
                  <a:pt x="258317" y="208025"/>
                </a:lnTo>
                <a:lnTo>
                  <a:pt x="258317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750564" y="1736598"/>
            <a:ext cx="257810" cy="208279"/>
          </a:xfrm>
          <a:prstGeom prst="rect">
            <a:avLst/>
          </a:prstGeom>
          <a:ln w="9525">
            <a:solidFill>
              <a:srgbClr val="CC34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075"/>
              </a:lnSpc>
            </a:pPr>
            <a:r>
              <a:rPr dirty="0" baseline="-18518" sz="1575" spc="-52" b="1" i="1">
                <a:solidFill>
                  <a:srgbClr val="CC3300"/>
                </a:solidFill>
                <a:latin typeface="Tahoma"/>
                <a:cs typeface="Tahoma"/>
              </a:rPr>
              <a:t>x</a:t>
            </a:r>
            <a:r>
              <a:rPr dirty="0" sz="850" spc="-35" i="1">
                <a:solidFill>
                  <a:srgbClr val="CC3300"/>
                </a:solidFill>
                <a:latin typeface="Tahoma"/>
                <a:cs typeface="Tahoma"/>
              </a:rPr>
              <a:t>+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42865" y="3511296"/>
            <a:ext cx="1450340" cy="532765"/>
          </a:xfrm>
          <a:custGeom>
            <a:avLst/>
            <a:gdLst/>
            <a:ahLst/>
            <a:cxnLst/>
            <a:rect l="l" t="t" r="r" b="b"/>
            <a:pathLst>
              <a:path w="1450339" h="532764">
                <a:moveTo>
                  <a:pt x="1450086" y="0"/>
                </a:moveTo>
                <a:lnTo>
                  <a:pt x="653034" y="0"/>
                </a:lnTo>
                <a:lnTo>
                  <a:pt x="653034" y="88391"/>
                </a:lnTo>
                <a:lnTo>
                  <a:pt x="0" y="220217"/>
                </a:lnTo>
                <a:lnTo>
                  <a:pt x="653034" y="221741"/>
                </a:lnTo>
                <a:lnTo>
                  <a:pt x="653034" y="532638"/>
                </a:lnTo>
                <a:lnTo>
                  <a:pt x="1450086" y="532638"/>
                </a:lnTo>
                <a:lnTo>
                  <a:pt x="1450086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42865" y="3511296"/>
            <a:ext cx="1450340" cy="532765"/>
          </a:xfrm>
          <a:custGeom>
            <a:avLst/>
            <a:gdLst/>
            <a:ahLst/>
            <a:cxnLst/>
            <a:rect l="l" t="t" r="r" b="b"/>
            <a:pathLst>
              <a:path w="1450339" h="532764">
                <a:moveTo>
                  <a:pt x="653034" y="0"/>
                </a:moveTo>
                <a:lnTo>
                  <a:pt x="653034" y="88391"/>
                </a:lnTo>
                <a:lnTo>
                  <a:pt x="0" y="220217"/>
                </a:lnTo>
                <a:lnTo>
                  <a:pt x="653034" y="221741"/>
                </a:lnTo>
                <a:lnTo>
                  <a:pt x="653034" y="532638"/>
                </a:lnTo>
                <a:lnTo>
                  <a:pt x="1450086" y="532638"/>
                </a:lnTo>
                <a:lnTo>
                  <a:pt x="1450086" y="0"/>
                </a:lnTo>
                <a:lnTo>
                  <a:pt x="785622" y="0"/>
                </a:lnTo>
                <a:lnTo>
                  <a:pt x="653034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40808" y="3511296"/>
            <a:ext cx="1152525" cy="532765"/>
          </a:xfrm>
          <a:custGeom>
            <a:avLst/>
            <a:gdLst/>
            <a:ahLst/>
            <a:cxnLst/>
            <a:rect l="l" t="t" r="r" b="b"/>
            <a:pathLst>
              <a:path w="1152525" h="532764">
                <a:moveTo>
                  <a:pt x="1152143" y="0"/>
                </a:moveTo>
                <a:lnTo>
                  <a:pt x="355091" y="0"/>
                </a:lnTo>
                <a:lnTo>
                  <a:pt x="355091" y="310895"/>
                </a:lnTo>
                <a:lnTo>
                  <a:pt x="0" y="432815"/>
                </a:lnTo>
                <a:lnTo>
                  <a:pt x="355091" y="443483"/>
                </a:lnTo>
                <a:lnTo>
                  <a:pt x="355091" y="532638"/>
                </a:lnTo>
                <a:lnTo>
                  <a:pt x="1152143" y="532638"/>
                </a:lnTo>
                <a:lnTo>
                  <a:pt x="1152143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40808" y="3511296"/>
            <a:ext cx="1152525" cy="532765"/>
          </a:xfrm>
          <a:custGeom>
            <a:avLst/>
            <a:gdLst/>
            <a:ahLst/>
            <a:cxnLst/>
            <a:rect l="l" t="t" r="r" b="b"/>
            <a:pathLst>
              <a:path w="1152525" h="532764">
                <a:moveTo>
                  <a:pt x="355091" y="0"/>
                </a:moveTo>
                <a:lnTo>
                  <a:pt x="355091" y="310895"/>
                </a:lnTo>
                <a:lnTo>
                  <a:pt x="0" y="432815"/>
                </a:lnTo>
                <a:lnTo>
                  <a:pt x="355091" y="443483"/>
                </a:lnTo>
                <a:lnTo>
                  <a:pt x="355091" y="532638"/>
                </a:lnTo>
                <a:lnTo>
                  <a:pt x="1152143" y="532638"/>
                </a:lnTo>
                <a:lnTo>
                  <a:pt x="1152143" y="0"/>
                </a:lnTo>
                <a:lnTo>
                  <a:pt x="487679" y="0"/>
                </a:lnTo>
                <a:lnTo>
                  <a:pt x="355091" y="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20029" y="3525265"/>
            <a:ext cx="722630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70" b="1">
                <a:latin typeface="Tahoma"/>
                <a:cs typeface="Tahoma"/>
              </a:rPr>
              <a:t>Any </a:t>
            </a:r>
            <a:r>
              <a:rPr dirty="0" sz="800" spc="-65" b="1">
                <a:latin typeface="Tahoma"/>
                <a:cs typeface="Tahoma"/>
              </a:rPr>
              <a:t>location</a:t>
            </a:r>
            <a:r>
              <a:rPr dirty="0" sz="800" spc="-114" b="1">
                <a:latin typeface="Tahoma"/>
                <a:cs typeface="Tahoma"/>
              </a:rPr>
              <a:t> </a:t>
            </a:r>
            <a:r>
              <a:rPr dirty="0" sz="800" spc="-70" b="1">
                <a:latin typeface="Tahoma"/>
                <a:cs typeface="Tahoma"/>
              </a:rPr>
              <a:t>in</a:t>
            </a:r>
            <a:endParaRPr sz="800">
              <a:latin typeface="Tahoma"/>
              <a:cs typeface="Tahoma"/>
            </a:endParaRPr>
          </a:p>
          <a:p>
            <a:pPr marL="25400" marR="117475">
              <a:lnSpc>
                <a:spcPct val="100000"/>
              </a:lnSpc>
            </a:pPr>
            <a:r>
              <a:rPr dirty="0" sz="800" spc="-185">
                <a:latin typeface="Wingdings"/>
                <a:cs typeface="Wingdings"/>
              </a:rPr>
              <a:t></a:t>
            </a:r>
            <a:r>
              <a:rPr dirty="0" sz="800" spc="-185">
                <a:latin typeface="Tahoma"/>
                <a:cs typeface="Tahoma"/>
              </a:rPr>
              <a:t>R</a:t>
            </a:r>
            <a:r>
              <a:rPr dirty="0" baseline="25252" sz="825" spc="-277">
                <a:latin typeface="Tahoma"/>
                <a:cs typeface="Tahoma"/>
              </a:rPr>
              <a:t>mm</a:t>
            </a:r>
            <a:r>
              <a:rPr dirty="0" sz="800" spc="-185">
                <a:latin typeface="Tahoma"/>
                <a:cs typeface="Tahoma"/>
              </a:rPr>
              <a:t>::nnoott  </a:t>
            </a:r>
            <a:r>
              <a:rPr dirty="0" sz="800" spc="-10">
                <a:latin typeface="Tahoma"/>
                <a:cs typeface="Tahoma"/>
              </a:rPr>
              <a:t>necessarily </a:t>
            </a:r>
            <a:r>
              <a:rPr dirty="0" sz="800" spc="-5">
                <a:latin typeface="Tahoma"/>
                <a:cs typeface="Tahoma"/>
              </a:rPr>
              <a:t>a  datapoint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25495" y="5923788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98648" y="6069329"/>
            <a:ext cx="1327785" cy="666750"/>
          </a:xfrm>
          <a:custGeom>
            <a:avLst/>
            <a:gdLst/>
            <a:ahLst/>
            <a:cxnLst/>
            <a:rect l="l" t="t" r="r" b="b"/>
            <a:pathLst>
              <a:path w="1327785" h="666750">
                <a:moveTo>
                  <a:pt x="0" y="666750"/>
                </a:moveTo>
                <a:lnTo>
                  <a:pt x="1327403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70276" y="6214109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5">
                <a:moveTo>
                  <a:pt x="0" y="665988"/>
                </a:moveTo>
                <a:lnTo>
                  <a:pt x="1328165" y="0"/>
                </a:lnTo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 rot="20040000">
            <a:off x="2628138" y="6056469"/>
            <a:ext cx="11513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baseline="2777" sz="1500" spc="-8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+1”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 rot="20040000">
            <a:off x="3201621" y="6154335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05975" y="6340493"/>
            <a:ext cx="375920" cy="29146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baseline="-52777" sz="1500" spc="-337">
                <a:solidFill>
                  <a:srgbClr val="3333CC"/>
                </a:solidFill>
                <a:latin typeface="Tahoma"/>
                <a:cs typeface="Tahoma"/>
              </a:rPr>
              <a:t>s</a:t>
            </a:r>
            <a:r>
              <a:rPr dirty="0" baseline="-36111" sz="1500" spc="-337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-8333" sz="1500" spc="-337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1000" spc="-225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 rot="20040000">
            <a:off x="4102074" y="6335031"/>
            <a:ext cx="138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 rot="20040000">
            <a:off x="3167840" y="6655708"/>
            <a:ext cx="71631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3333CC"/>
                </a:solidFill>
                <a:latin typeface="Tahoma"/>
                <a:cs typeface="Tahoma"/>
              </a:rPr>
              <a:t>t</a:t>
            </a:r>
            <a:r>
              <a:rPr dirty="0" baseline="2777" sz="1500" spc="-67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3333CC"/>
                </a:solidFill>
                <a:latin typeface="Tahoma"/>
                <a:cs typeface="Tahoma"/>
              </a:rPr>
              <a:t>Clas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 rot="20040000">
            <a:off x="3699199" y="6665630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 rot="19860000">
            <a:off x="2473313" y="6653247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 rot="19860000">
            <a:off x="2550283" y="6788124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 rot="19860000">
            <a:off x="2608992" y="6910809"/>
            <a:ext cx="380261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+b=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70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85665" y="5912358"/>
            <a:ext cx="163195" cy="299085"/>
          </a:xfrm>
          <a:custGeom>
            <a:avLst/>
            <a:gdLst/>
            <a:ahLst/>
            <a:cxnLst/>
            <a:rect l="l" t="t" r="r" b="b"/>
            <a:pathLst>
              <a:path w="163195" h="299085">
                <a:moveTo>
                  <a:pt x="143379" y="266702"/>
                </a:moveTo>
                <a:lnTo>
                  <a:pt x="128016" y="275081"/>
                </a:lnTo>
                <a:lnTo>
                  <a:pt x="163068" y="298703"/>
                </a:lnTo>
                <a:lnTo>
                  <a:pt x="162153" y="273557"/>
                </a:lnTo>
                <a:lnTo>
                  <a:pt x="146304" y="273557"/>
                </a:lnTo>
                <a:lnTo>
                  <a:pt x="146304" y="272033"/>
                </a:lnTo>
                <a:lnTo>
                  <a:pt x="143379" y="266702"/>
                </a:lnTo>
                <a:close/>
              </a:path>
              <a:path w="163195" h="299085">
                <a:moveTo>
                  <a:pt x="147276" y="264576"/>
                </a:moveTo>
                <a:lnTo>
                  <a:pt x="143379" y="266702"/>
                </a:lnTo>
                <a:lnTo>
                  <a:pt x="146304" y="272033"/>
                </a:lnTo>
                <a:lnTo>
                  <a:pt x="146304" y="273557"/>
                </a:lnTo>
                <a:lnTo>
                  <a:pt x="149351" y="273557"/>
                </a:lnTo>
                <a:lnTo>
                  <a:pt x="150113" y="272795"/>
                </a:lnTo>
                <a:lnTo>
                  <a:pt x="150875" y="271271"/>
                </a:lnTo>
                <a:lnTo>
                  <a:pt x="150113" y="269747"/>
                </a:lnTo>
                <a:lnTo>
                  <a:pt x="147276" y="264576"/>
                </a:lnTo>
                <a:close/>
              </a:path>
              <a:path w="163195" h="299085">
                <a:moveTo>
                  <a:pt x="161544" y="256793"/>
                </a:moveTo>
                <a:lnTo>
                  <a:pt x="147276" y="264576"/>
                </a:lnTo>
                <a:lnTo>
                  <a:pt x="150113" y="269747"/>
                </a:lnTo>
                <a:lnTo>
                  <a:pt x="150875" y="271271"/>
                </a:lnTo>
                <a:lnTo>
                  <a:pt x="150113" y="272795"/>
                </a:lnTo>
                <a:lnTo>
                  <a:pt x="149351" y="273557"/>
                </a:lnTo>
                <a:lnTo>
                  <a:pt x="162153" y="273557"/>
                </a:lnTo>
                <a:lnTo>
                  <a:pt x="161544" y="256793"/>
                </a:lnTo>
                <a:close/>
              </a:path>
              <a:path w="163195" h="299085">
                <a:moveTo>
                  <a:pt x="20010" y="32588"/>
                </a:moveTo>
                <a:lnTo>
                  <a:pt x="16112" y="34714"/>
                </a:lnTo>
                <a:lnTo>
                  <a:pt x="143379" y="266702"/>
                </a:lnTo>
                <a:lnTo>
                  <a:pt x="147276" y="264576"/>
                </a:lnTo>
                <a:lnTo>
                  <a:pt x="20010" y="32588"/>
                </a:lnTo>
                <a:close/>
              </a:path>
              <a:path w="163195" h="299085">
                <a:moveTo>
                  <a:pt x="0" y="0"/>
                </a:moveTo>
                <a:lnTo>
                  <a:pt x="1524" y="42671"/>
                </a:lnTo>
                <a:lnTo>
                  <a:pt x="16112" y="34714"/>
                </a:lnTo>
                <a:lnTo>
                  <a:pt x="12954" y="28955"/>
                </a:lnTo>
                <a:lnTo>
                  <a:pt x="12192" y="27431"/>
                </a:lnTo>
                <a:lnTo>
                  <a:pt x="12954" y="25907"/>
                </a:lnTo>
                <a:lnTo>
                  <a:pt x="13716" y="25907"/>
                </a:lnTo>
                <a:lnTo>
                  <a:pt x="15239" y="25145"/>
                </a:lnTo>
                <a:lnTo>
                  <a:pt x="33654" y="25145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195" h="299085">
                <a:moveTo>
                  <a:pt x="16763" y="25145"/>
                </a:moveTo>
                <a:lnTo>
                  <a:pt x="15239" y="25145"/>
                </a:lnTo>
                <a:lnTo>
                  <a:pt x="13716" y="25907"/>
                </a:lnTo>
                <a:lnTo>
                  <a:pt x="12954" y="25907"/>
                </a:lnTo>
                <a:lnTo>
                  <a:pt x="12192" y="27431"/>
                </a:lnTo>
                <a:lnTo>
                  <a:pt x="12954" y="28955"/>
                </a:lnTo>
                <a:lnTo>
                  <a:pt x="16112" y="34714"/>
                </a:lnTo>
                <a:lnTo>
                  <a:pt x="20010" y="32588"/>
                </a:lnTo>
                <a:lnTo>
                  <a:pt x="16763" y="26669"/>
                </a:lnTo>
                <a:lnTo>
                  <a:pt x="16763" y="25145"/>
                </a:lnTo>
                <a:close/>
              </a:path>
              <a:path w="163195" h="299085">
                <a:moveTo>
                  <a:pt x="33654" y="25145"/>
                </a:moveTo>
                <a:lnTo>
                  <a:pt x="16763" y="25145"/>
                </a:lnTo>
                <a:lnTo>
                  <a:pt x="16763" y="26669"/>
                </a:lnTo>
                <a:lnTo>
                  <a:pt x="20010" y="32588"/>
                </a:lnTo>
                <a:lnTo>
                  <a:pt x="33654" y="2514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772920" y="5441695"/>
            <a:ext cx="4216400" cy="2988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49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Computing the margin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width</a:t>
            </a:r>
            <a:endParaRPr sz="2000">
              <a:latin typeface="Tahoma"/>
              <a:cs typeface="Tahoma"/>
            </a:endParaRPr>
          </a:p>
          <a:p>
            <a:pPr marL="2515870">
              <a:lnSpc>
                <a:spcPct val="100000"/>
              </a:lnSpc>
              <a:spcBef>
                <a:spcPts val="1155"/>
              </a:spcBef>
            </a:pPr>
            <a:r>
              <a:rPr dirty="0" sz="1050" spc="-40" i="1">
                <a:latin typeface="Tahoma"/>
                <a:cs typeface="Tahoma"/>
              </a:rPr>
              <a:t>M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00">
                <a:latin typeface="Tahoma"/>
                <a:cs typeface="Tahoma"/>
              </a:rPr>
              <a:t>Margin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Width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2735580" marR="30480" indent="-171450">
              <a:lnSpc>
                <a:spcPts val="1680"/>
              </a:lnSpc>
            </a:pPr>
            <a:r>
              <a:rPr dirty="0" sz="1400" spc="-5">
                <a:latin typeface="Tahoma"/>
                <a:cs typeface="Tahoma"/>
              </a:rPr>
              <a:t>How do we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compute  </a:t>
            </a:r>
            <a:r>
              <a:rPr dirty="0" sz="1450" spc="-45" i="1">
                <a:latin typeface="Tahoma"/>
                <a:cs typeface="Tahoma"/>
              </a:rPr>
              <a:t>M </a:t>
            </a:r>
            <a:r>
              <a:rPr dirty="0" sz="1400" spc="-5">
                <a:latin typeface="Tahoma"/>
                <a:cs typeface="Tahoma"/>
              </a:rPr>
              <a:t>in terms of </a:t>
            </a:r>
            <a:r>
              <a:rPr dirty="0" sz="1450" spc="-50" b="1" i="1">
                <a:latin typeface="Tahoma"/>
                <a:cs typeface="Tahoma"/>
              </a:rPr>
              <a:t>w  </a:t>
            </a:r>
            <a:r>
              <a:rPr dirty="0" sz="1400" spc="-5">
                <a:latin typeface="Tahoma"/>
                <a:cs typeface="Tahoma"/>
              </a:rPr>
              <a:t>and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50" spc="-15" i="1">
                <a:latin typeface="Tahoma"/>
                <a:cs typeface="Tahoma"/>
              </a:rPr>
              <a:t>b</a:t>
            </a:r>
            <a:r>
              <a:rPr dirty="0" sz="1400" spc="-15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1420"/>
              </a:spcBef>
              <a:buChar char="•"/>
              <a:tabLst>
                <a:tab pos="197485" algn="l"/>
                <a:tab pos="1032510" algn="l"/>
                <a:tab pos="1334135" algn="l"/>
              </a:tabLst>
            </a:pPr>
            <a:r>
              <a:rPr dirty="0" sz="1200" spc="-5">
                <a:latin typeface="Tahoma"/>
                <a:cs typeface="Tahoma"/>
              </a:rPr>
              <a:t>Plus-plane	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50" spc="-25" i="1">
                <a:latin typeface="Tahoma"/>
                <a:cs typeface="Tahoma"/>
              </a:rPr>
              <a:t>{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: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5" i="1">
                <a:latin typeface="Tahoma"/>
                <a:cs typeface="Tahoma"/>
              </a:rPr>
              <a:t>+1</a:t>
            </a:r>
            <a:r>
              <a:rPr dirty="0" sz="1250" spc="170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}</a:t>
            </a:r>
            <a:endParaRPr sz="125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25"/>
              </a:spcBef>
              <a:buChar char="•"/>
              <a:tabLst>
                <a:tab pos="197485" algn="l"/>
                <a:tab pos="1308735" algn="l"/>
              </a:tabLst>
            </a:pPr>
            <a:r>
              <a:rPr dirty="0" sz="1200" spc="-5">
                <a:latin typeface="Tahoma"/>
                <a:cs typeface="Tahoma"/>
              </a:rPr>
              <a:t>Minus-plane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50" spc="-25" i="1">
                <a:latin typeface="Tahoma"/>
                <a:cs typeface="Tahoma"/>
              </a:rPr>
              <a:t>{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: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-1</a:t>
            </a:r>
            <a:r>
              <a:rPr dirty="0" sz="1250" spc="175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}</a:t>
            </a:r>
            <a:endParaRPr sz="125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75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The vector </a:t>
            </a:r>
            <a:r>
              <a:rPr dirty="0" sz="1200" b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is perpendicular </a:t>
            </a:r>
            <a:r>
              <a:rPr dirty="0" sz="1200" spc="-10">
                <a:latin typeface="Tahoma"/>
                <a:cs typeface="Tahoma"/>
              </a:rPr>
              <a:t>to </a:t>
            </a:r>
            <a:r>
              <a:rPr dirty="0" sz="1200" spc="-5">
                <a:latin typeface="Tahoma"/>
                <a:cs typeface="Tahoma"/>
              </a:rPr>
              <a:t>the Plus</a:t>
            </a:r>
            <a:r>
              <a:rPr dirty="0" sz="1200" spc="6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Plane</a:t>
            </a:r>
            <a:endParaRPr sz="12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34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Let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</a:t>
            </a:r>
            <a:r>
              <a:rPr dirty="0" sz="1200" spc="-5">
                <a:latin typeface="Tahoma"/>
                <a:cs typeface="Tahoma"/>
              </a:rPr>
              <a:t>be any point </a:t>
            </a:r>
            <a:r>
              <a:rPr dirty="0" sz="1200">
                <a:latin typeface="Tahoma"/>
                <a:cs typeface="Tahoma"/>
              </a:rPr>
              <a:t>on </a:t>
            </a:r>
            <a:r>
              <a:rPr dirty="0" sz="1200" spc="-5">
                <a:latin typeface="Tahoma"/>
                <a:cs typeface="Tahoma"/>
              </a:rPr>
              <a:t>the minus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plane</a:t>
            </a:r>
            <a:endParaRPr sz="12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25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Let </a:t>
            </a:r>
            <a:r>
              <a:rPr dirty="0" sz="1250" spc="-40" b="1" i="1">
                <a:latin typeface="Tahoma"/>
                <a:cs typeface="Tahoma"/>
              </a:rPr>
              <a:t>x</a:t>
            </a:r>
            <a:r>
              <a:rPr dirty="0" baseline="22875" sz="1275" spc="-60" b="1" i="1">
                <a:latin typeface="Tahoma"/>
                <a:cs typeface="Tahoma"/>
              </a:rPr>
              <a:t>+ </a:t>
            </a:r>
            <a:r>
              <a:rPr dirty="0" sz="1200" spc="-5">
                <a:latin typeface="Tahoma"/>
                <a:cs typeface="Tahoma"/>
              </a:rPr>
              <a:t>be the closest plus-plane-point to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22875" sz="1275" spc="-37" b="1" i="1">
                <a:latin typeface="Tahoma"/>
                <a:cs typeface="Tahoma"/>
              </a:rPr>
              <a:t>-</a:t>
            </a:r>
            <a:r>
              <a:rPr dirty="0" sz="1200" spc="-25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1200" spc="-5">
                <a:solidFill>
                  <a:srgbClr val="009A00"/>
                </a:solidFill>
                <a:latin typeface="Tahoma"/>
                <a:cs typeface="Tahoma"/>
              </a:rPr>
              <a:t>Claim</a:t>
            </a:r>
            <a:r>
              <a:rPr dirty="0" sz="1200" spc="-5">
                <a:latin typeface="Tahoma"/>
                <a:cs typeface="Tahoma"/>
              </a:rPr>
              <a:t>: </a:t>
            </a:r>
            <a:r>
              <a:rPr dirty="0" sz="1250" spc="-40" b="1" i="1">
                <a:latin typeface="Tahoma"/>
                <a:cs typeface="Tahoma"/>
              </a:rPr>
              <a:t>x</a:t>
            </a:r>
            <a:r>
              <a:rPr dirty="0" baseline="22875" sz="1275" spc="-60" b="1" i="1">
                <a:latin typeface="Tahoma"/>
                <a:cs typeface="Tahoma"/>
              </a:rPr>
              <a:t>+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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for some value of </a:t>
            </a:r>
            <a:r>
              <a:rPr dirty="0" sz="1250" spc="-20" i="1">
                <a:latin typeface="Symbol"/>
                <a:cs typeface="Symbol"/>
              </a:rPr>
              <a:t></a:t>
            </a:r>
            <a:r>
              <a:rPr dirty="0" sz="1200" spc="-20">
                <a:latin typeface="Tahoma"/>
                <a:cs typeface="Tahoma"/>
              </a:rPr>
              <a:t>.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9A00"/>
                </a:solidFill>
                <a:latin typeface="Tahoma"/>
                <a:cs typeface="Tahoma"/>
              </a:rPr>
              <a:t>Why?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42003" y="641375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99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91534" y="6405371"/>
            <a:ext cx="257810" cy="208279"/>
          </a:xfrm>
          <a:custGeom>
            <a:avLst/>
            <a:gdLst/>
            <a:ahLst/>
            <a:cxnLst/>
            <a:rect l="l" t="t" r="r" b="b"/>
            <a:pathLst>
              <a:path w="257810" h="208279">
                <a:moveTo>
                  <a:pt x="0" y="208025"/>
                </a:moveTo>
                <a:lnTo>
                  <a:pt x="257556" y="208025"/>
                </a:lnTo>
                <a:lnTo>
                  <a:pt x="257556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891534" y="6406134"/>
            <a:ext cx="258445" cy="208279"/>
          </a:xfrm>
          <a:prstGeom prst="rect">
            <a:avLst/>
          </a:prstGeom>
          <a:ln w="9525">
            <a:solidFill>
              <a:srgbClr val="9901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075"/>
              </a:lnSpc>
            </a:pPr>
            <a:r>
              <a:rPr dirty="0" baseline="-18518" sz="1575" spc="-37" b="1" i="1">
                <a:solidFill>
                  <a:srgbClr val="9A009A"/>
                </a:solidFill>
                <a:latin typeface="Tahoma"/>
                <a:cs typeface="Tahoma"/>
              </a:rPr>
              <a:t>x</a:t>
            </a:r>
            <a:r>
              <a:rPr dirty="0" sz="850" spc="-25" i="1">
                <a:solidFill>
                  <a:srgbClr val="9A009A"/>
                </a:solidFill>
                <a:latin typeface="Tahoma"/>
                <a:cs typeface="Tahoma"/>
              </a:rPr>
              <a:t>-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94938" y="61325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749802" y="5913120"/>
            <a:ext cx="258445" cy="208279"/>
          </a:xfrm>
          <a:custGeom>
            <a:avLst/>
            <a:gdLst/>
            <a:ahLst/>
            <a:cxnLst/>
            <a:rect l="l" t="t" r="r" b="b"/>
            <a:pathLst>
              <a:path w="258445" h="208279">
                <a:moveTo>
                  <a:pt x="0" y="208025"/>
                </a:moveTo>
                <a:lnTo>
                  <a:pt x="258317" y="208025"/>
                </a:lnTo>
                <a:lnTo>
                  <a:pt x="258317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750564" y="5913882"/>
            <a:ext cx="257810" cy="208279"/>
          </a:xfrm>
          <a:prstGeom prst="rect">
            <a:avLst/>
          </a:prstGeom>
          <a:ln w="9525">
            <a:solidFill>
              <a:srgbClr val="CC34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075"/>
              </a:lnSpc>
            </a:pPr>
            <a:r>
              <a:rPr dirty="0" baseline="-18518" sz="1575" spc="-52" b="1" i="1">
                <a:solidFill>
                  <a:srgbClr val="CC3300"/>
                </a:solidFill>
                <a:latin typeface="Tahoma"/>
                <a:cs typeface="Tahoma"/>
              </a:rPr>
              <a:t>x</a:t>
            </a:r>
            <a:r>
              <a:rPr dirty="0" sz="850" spc="-35" i="1">
                <a:solidFill>
                  <a:srgbClr val="CC3300"/>
                </a:solidFill>
                <a:latin typeface="Tahoma"/>
                <a:cs typeface="Tahoma"/>
              </a:rPr>
              <a:t>+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647" y="4477003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5495" y="1746504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98648" y="1892045"/>
            <a:ext cx="1327785" cy="666750"/>
          </a:xfrm>
          <a:custGeom>
            <a:avLst/>
            <a:gdLst/>
            <a:ahLst/>
            <a:cxnLst/>
            <a:rect l="l" t="t" r="r" b="b"/>
            <a:pathLst>
              <a:path w="1327785" h="666750">
                <a:moveTo>
                  <a:pt x="0" y="666750"/>
                </a:moveTo>
                <a:lnTo>
                  <a:pt x="1327403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70276" y="2036826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4">
                <a:moveTo>
                  <a:pt x="0" y="665988"/>
                </a:moveTo>
                <a:lnTo>
                  <a:pt x="1328165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20040000">
            <a:off x="2628135" y="1879180"/>
            <a:ext cx="11513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baseline="2777" sz="1500" spc="-8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+1”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 rot="20040000">
            <a:off x="3201616" y="1977041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5981" y="2163194"/>
            <a:ext cx="375920" cy="29146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baseline="-52777" sz="1500" spc="-337">
                <a:solidFill>
                  <a:srgbClr val="3333CC"/>
                </a:solidFill>
                <a:latin typeface="Tahoma"/>
                <a:cs typeface="Tahoma"/>
              </a:rPr>
              <a:t>s</a:t>
            </a:r>
            <a:r>
              <a:rPr dirty="0" baseline="-36111" sz="1500" spc="-337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-8333" sz="1500" spc="-337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1000" spc="-225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 rot="20040000">
            <a:off x="4102080" y="2157731"/>
            <a:ext cx="138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 rot="20040000">
            <a:off x="3167834" y="2478411"/>
            <a:ext cx="71631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3333CC"/>
                </a:solidFill>
                <a:latin typeface="Tahoma"/>
                <a:cs typeface="Tahoma"/>
              </a:rPr>
              <a:t>t</a:t>
            </a:r>
            <a:r>
              <a:rPr dirty="0" baseline="2777" sz="1500" spc="-67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3333CC"/>
                </a:solidFill>
                <a:latin typeface="Tahoma"/>
                <a:cs typeface="Tahoma"/>
              </a:rPr>
              <a:t>Clas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 rot="20040000">
            <a:off x="3699205" y="2488331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 rot="19860000">
            <a:off x="2473313" y="2475963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 rot="19860000">
            <a:off x="2550283" y="2610839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 rot="19860000">
            <a:off x="2608992" y="2733525"/>
            <a:ext cx="380261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+b=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70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85665" y="1735073"/>
            <a:ext cx="163195" cy="299085"/>
          </a:xfrm>
          <a:custGeom>
            <a:avLst/>
            <a:gdLst/>
            <a:ahLst/>
            <a:cxnLst/>
            <a:rect l="l" t="t" r="r" b="b"/>
            <a:pathLst>
              <a:path w="163195" h="299085">
                <a:moveTo>
                  <a:pt x="143379" y="266702"/>
                </a:moveTo>
                <a:lnTo>
                  <a:pt x="128016" y="275081"/>
                </a:lnTo>
                <a:lnTo>
                  <a:pt x="163068" y="298703"/>
                </a:lnTo>
                <a:lnTo>
                  <a:pt x="162153" y="273557"/>
                </a:lnTo>
                <a:lnTo>
                  <a:pt x="146304" y="273557"/>
                </a:lnTo>
                <a:lnTo>
                  <a:pt x="146304" y="272033"/>
                </a:lnTo>
                <a:lnTo>
                  <a:pt x="143379" y="266702"/>
                </a:lnTo>
                <a:close/>
              </a:path>
              <a:path w="163195" h="299085">
                <a:moveTo>
                  <a:pt x="147276" y="264576"/>
                </a:moveTo>
                <a:lnTo>
                  <a:pt x="143379" y="266702"/>
                </a:lnTo>
                <a:lnTo>
                  <a:pt x="146304" y="272033"/>
                </a:lnTo>
                <a:lnTo>
                  <a:pt x="146304" y="273557"/>
                </a:lnTo>
                <a:lnTo>
                  <a:pt x="149351" y="273557"/>
                </a:lnTo>
                <a:lnTo>
                  <a:pt x="150113" y="272796"/>
                </a:lnTo>
                <a:lnTo>
                  <a:pt x="150875" y="271272"/>
                </a:lnTo>
                <a:lnTo>
                  <a:pt x="150113" y="269748"/>
                </a:lnTo>
                <a:lnTo>
                  <a:pt x="147276" y="264576"/>
                </a:lnTo>
                <a:close/>
              </a:path>
              <a:path w="163195" h="299085">
                <a:moveTo>
                  <a:pt x="161544" y="256794"/>
                </a:moveTo>
                <a:lnTo>
                  <a:pt x="147276" y="264576"/>
                </a:lnTo>
                <a:lnTo>
                  <a:pt x="150113" y="269748"/>
                </a:lnTo>
                <a:lnTo>
                  <a:pt x="150875" y="271272"/>
                </a:lnTo>
                <a:lnTo>
                  <a:pt x="150113" y="272796"/>
                </a:lnTo>
                <a:lnTo>
                  <a:pt x="149351" y="273557"/>
                </a:lnTo>
                <a:lnTo>
                  <a:pt x="162153" y="273557"/>
                </a:lnTo>
                <a:lnTo>
                  <a:pt x="161544" y="256794"/>
                </a:lnTo>
                <a:close/>
              </a:path>
              <a:path w="163195" h="299085">
                <a:moveTo>
                  <a:pt x="20010" y="32588"/>
                </a:moveTo>
                <a:lnTo>
                  <a:pt x="16112" y="34714"/>
                </a:lnTo>
                <a:lnTo>
                  <a:pt x="143379" y="266702"/>
                </a:lnTo>
                <a:lnTo>
                  <a:pt x="147276" y="264576"/>
                </a:lnTo>
                <a:lnTo>
                  <a:pt x="20010" y="32588"/>
                </a:lnTo>
                <a:close/>
              </a:path>
              <a:path w="163195" h="299085">
                <a:moveTo>
                  <a:pt x="0" y="0"/>
                </a:moveTo>
                <a:lnTo>
                  <a:pt x="1524" y="42672"/>
                </a:lnTo>
                <a:lnTo>
                  <a:pt x="16112" y="34714"/>
                </a:lnTo>
                <a:lnTo>
                  <a:pt x="12954" y="28955"/>
                </a:lnTo>
                <a:lnTo>
                  <a:pt x="12192" y="27431"/>
                </a:lnTo>
                <a:lnTo>
                  <a:pt x="12954" y="25907"/>
                </a:lnTo>
                <a:lnTo>
                  <a:pt x="13716" y="25907"/>
                </a:lnTo>
                <a:lnTo>
                  <a:pt x="15239" y="25146"/>
                </a:lnTo>
                <a:lnTo>
                  <a:pt x="33654" y="25146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195" h="299085">
                <a:moveTo>
                  <a:pt x="16763" y="25146"/>
                </a:moveTo>
                <a:lnTo>
                  <a:pt x="15239" y="25146"/>
                </a:lnTo>
                <a:lnTo>
                  <a:pt x="13716" y="25907"/>
                </a:lnTo>
                <a:lnTo>
                  <a:pt x="12954" y="25907"/>
                </a:lnTo>
                <a:lnTo>
                  <a:pt x="12192" y="27431"/>
                </a:lnTo>
                <a:lnTo>
                  <a:pt x="12954" y="28955"/>
                </a:lnTo>
                <a:lnTo>
                  <a:pt x="16112" y="34714"/>
                </a:lnTo>
                <a:lnTo>
                  <a:pt x="20010" y="32588"/>
                </a:lnTo>
                <a:lnTo>
                  <a:pt x="16763" y="26670"/>
                </a:lnTo>
                <a:lnTo>
                  <a:pt x="16763" y="25146"/>
                </a:lnTo>
                <a:close/>
              </a:path>
              <a:path w="163195" h="299085">
                <a:moveTo>
                  <a:pt x="33654" y="25146"/>
                </a:moveTo>
                <a:lnTo>
                  <a:pt x="16763" y="25146"/>
                </a:lnTo>
                <a:lnTo>
                  <a:pt x="16763" y="26670"/>
                </a:lnTo>
                <a:lnTo>
                  <a:pt x="20010" y="32588"/>
                </a:lnTo>
                <a:lnTo>
                  <a:pt x="33654" y="2514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42003" y="22364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99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91534" y="2228088"/>
            <a:ext cx="257810" cy="208279"/>
          </a:xfrm>
          <a:custGeom>
            <a:avLst/>
            <a:gdLst/>
            <a:ahLst/>
            <a:cxnLst/>
            <a:rect l="l" t="t" r="r" b="b"/>
            <a:pathLst>
              <a:path w="257810" h="208280">
                <a:moveTo>
                  <a:pt x="0" y="208025"/>
                </a:moveTo>
                <a:lnTo>
                  <a:pt x="257556" y="208025"/>
                </a:lnTo>
                <a:lnTo>
                  <a:pt x="257556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91534" y="2228850"/>
            <a:ext cx="258445" cy="208279"/>
          </a:xfrm>
          <a:prstGeom prst="rect">
            <a:avLst/>
          </a:prstGeom>
          <a:ln w="9525">
            <a:solidFill>
              <a:srgbClr val="9901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075"/>
              </a:lnSpc>
            </a:pPr>
            <a:r>
              <a:rPr dirty="0" baseline="-18518" sz="1575" spc="-37" b="1" i="1">
                <a:solidFill>
                  <a:srgbClr val="9A009A"/>
                </a:solidFill>
                <a:latin typeface="Tahoma"/>
                <a:cs typeface="Tahoma"/>
              </a:rPr>
              <a:t>x</a:t>
            </a:r>
            <a:r>
              <a:rPr dirty="0" sz="850" spc="-25" i="1">
                <a:solidFill>
                  <a:srgbClr val="9A009A"/>
                </a:solidFill>
                <a:latin typeface="Tahoma"/>
                <a:cs typeface="Tahoma"/>
              </a:rPr>
              <a:t>-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94938" y="19552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49802" y="1735835"/>
            <a:ext cx="258445" cy="208279"/>
          </a:xfrm>
          <a:custGeom>
            <a:avLst/>
            <a:gdLst/>
            <a:ahLst/>
            <a:cxnLst/>
            <a:rect l="l" t="t" r="r" b="b"/>
            <a:pathLst>
              <a:path w="258445" h="208280">
                <a:moveTo>
                  <a:pt x="0" y="208025"/>
                </a:moveTo>
                <a:lnTo>
                  <a:pt x="258317" y="208025"/>
                </a:lnTo>
                <a:lnTo>
                  <a:pt x="258317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750564" y="1736598"/>
            <a:ext cx="257810" cy="208279"/>
          </a:xfrm>
          <a:prstGeom prst="rect">
            <a:avLst/>
          </a:prstGeom>
          <a:ln w="9525">
            <a:solidFill>
              <a:srgbClr val="CC34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075"/>
              </a:lnSpc>
            </a:pPr>
            <a:r>
              <a:rPr dirty="0" baseline="-18518" sz="1575" spc="-52" b="1" i="1">
                <a:solidFill>
                  <a:srgbClr val="CC3300"/>
                </a:solidFill>
                <a:latin typeface="Tahoma"/>
                <a:cs typeface="Tahoma"/>
              </a:rPr>
              <a:t>x</a:t>
            </a:r>
            <a:r>
              <a:rPr dirty="0" sz="850" spc="-35" i="1">
                <a:solidFill>
                  <a:srgbClr val="CC3300"/>
                </a:solidFill>
                <a:latin typeface="Tahoma"/>
                <a:cs typeface="Tahoma"/>
              </a:rPr>
              <a:t>+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20717" y="1923288"/>
            <a:ext cx="1858010" cy="2122170"/>
          </a:xfrm>
          <a:custGeom>
            <a:avLst/>
            <a:gdLst/>
            <a:ahLst/>
            <a:cxnLst/>
            <a:rect l="l" t="t" r="r" b="b"/>
            <a:pathLst>
              <a:path w="1858010" h="2122170">
                <a:moveTo>
                  <a:pt x="1548384" y="1302257"/>
                </a:moveTo>
                <a:lnTo>
                  <a:pt x="1083564" y="1302257"/>
                </a:lnTo>
                <a:lnTo>
                  <a:pt x="1039368" y="2122169"/>
                </a:lnTo>
                <a:lnTo>
                  <a:pt x="1548384" y="1302257"/>
                </a:lnTo>
                <a:close/>
              </a:path>
              <a:path w="1858010" h="2122170">
                <a:moveTo>
                  <a:pt x="1857756" y="0"/>
                </a:moveTo>
                <a:lnTo>
                  <a:pt x="0" y="0"/>
                </a:lnTo>
                <a:lnTo>
                  <a:pt x="0" y="1302257"/>
                </a:lnTo>
                <a:lnTo>
                  <a:pt x="1857756" y="1302257"/>
                </a:lnTo>
                <a:lnTo>
                  <a:pt x="1857756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20717" y="1923288"/>
            <a:ext cx="1858010" cy="2122170"/>
          </a:xfrm>
          <a:custGeom>
            <a:avLst/>
            <a:gdLst/>
            <a:ahLst/>
            <a:cxnLst/>
            <a:rect l="l" t="t" r="r" b="b"/>
            <a:pathLst>
              <a:path w="1858010" h="2122170">
                <a:moveTo>
                  <a:pt x="0" y="0"/>
                </a:moveTo>
                <a:lnTo>
                  <a:pt x="0" y="1302257"/>
                </a:lnTo>
                <a:lnTo>
                  <a:pt x="1083564" y="1302257"/>
                </a:lnTo>
                <a:lnTo>
                  <a:pt x="1039368" y="2122169"/>
                </a:lnTo>
                <a:lnTo>
                  <a:pt x="1548384" y="1302257"/>
                </a:lnTo>
                <a:lnTo>
                  <a:pt x="1857756" y="1302257"/>
                </a:lnTo>
                <a:lnTo>
                  <a:pt x="1857756" y="0"/>
                </a:lnTo>
                <a:lnTo>
                  <a:pt x="108356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72920" y="1264411"/>
            <a:ext cx="4261485" cy="2988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49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Computing the margin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width</a:t>
            </a:r>
            <a:endParaRPr sz="2000">
              <a:latin typeface="Tahoma"/>
              <a:cs typeface="Tahoma"/>
            </a:endParaRPr>
          </a:p>
          <a:p>
            <a:pPr marL="2515870">
              <a:lnSpc>
                <a:spcPct val="100000"/>
              </a:lnSpc>
              <a:spcBef>
                <a:spcPts val="1155"/>
              </a:spcBef>
            </a:pPr>
            <a:r>
              <a:rPr dirty="0" sz="1050" spc="-40" i="1">
                <a:latin typeface="Tahoma"/>
                <a:cs typeface="Tahoma"/>
              </a:rPr>
              <a:t>M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00">
                <a:latin typeface="Tahoma"/>
                <a:cs typeface="Tahoma"/>
              </a:rPr>
              <a:t>Margin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Width</a:t>
            </a:r>
            <a:endParaRPr sz="1000">
              <a:latin typeface="Tahoma"/>
              <a:cs typeface="Tahoma"/>
            </a:endParaRPr>
          </a:p>
          <a:p>
            <a:pPr marL="2498090">
              <a:lnSpc>
                <a:spcPts val="1390"/>
              </a:lnSpc>
              <a:spcBef>
                <a:spcPts val="430"/>
              </a:spcBef>
            </a:pPr>
            <a:r>
              <a:rPr dirty="0" sz="1200" spc="-5">
                <a:latin typeface="Tahoma"/>
                <a:cs typeface="Tahoma"/>
              </a:rPr>
              <a:t>The line </a:t>
            </a:r>
            <a:r>
              <a:rPr dirty="0" sz="1200" spc="-10">
                <a:latin typeface="Tahoma"/>
                <a:cs typeface="Tahoma"/>
              </a:rPr>
              <a:t>from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 </a:t>
            </a:r>
            <a:r>
              <a:rPr dirty="0" sz="1200" spc="-5">
                <a:latin typeface="Tahoma"/>
                <a:cs typeface="Tahoma"/>
              </a:rPr>
              <a:t>to </a:t>
            </a:r>
            <a:r>
              <a:rPr dirty="0" sz="1250" spc="-40" b="1" i="1">
                <a:latin typeface="Tahoma"/>
                <a:cs typeface="Tahoma"/>
              </a:rPr>
              <a:t>x</a:t>
            </a:r>
            <a:r>
              <a:rPr dirty="0" baseline="22875" sz="1275" spc="-60" b="1" i="1">
                <a:latin typeface="Tahoma"/>
                <a:cs typeface="Tahoma"/>
              </a:rPr>
              <a:t>+</a:t>
            </a:r>
            <a:r>
              <a:rPr dirty="0" baseline="22875" sz="1275" spc="67" b="1" i="1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is</a:t>
            </a:r>
            <a:endParaRPr sz="1200">
              <a:latin typeface="Tahoma"/>
              <a:cs typeface="Tahoma"/>
            </a:endParaRPr>
          </a:p>
          <a:p>
            <a:pPr marL="2564130">
              <a:lnSpc>
                <a:spcPts val="1570"/>
              </a:lnSpc>
            </a:pPr>
            <a:r>
              <a:rPr dirty="0" baseline="-5952" sz="2100" spc="-450">
                <a:latin typeface="Tahoma"/>
                <a:cs typeface="Tahoma"/>
              </a:rPr>
              <a:t>H</a:t>
            </a:r>
            <a:r>
              <a:rPr dirty="0" sz="1200" spc="-300">
                <a:latin typeface="Tahoma"/>
                <a:cs typeface="Tahoma"/>
              </a:rPr>
              <a:t>p</a:t>
            </a:r>
            <a:r>
              <a:rPr dirty="0" baseline="-5952" sz="2100" spc="-450">
                <a:latin typeface="Tahoma"/>
                <a:cs typeface="Tahoma"/>
              </a:rPr>
              <a:t>o</a:t>
            </a:r>
            <a:r>
              <a:rPr dirty="0" sz="1200" spc="-300">
                <a:latin typeface="Tahoma"/>
                <a:cs typeface="Tahoma"/>
              </a:rPr>
              <a:t>e</a:t>
            </a:r>
            <a:r>
              <a:rPr dirty="0" baseline="-5952" sz="2100" spc="-450">
                <a:latin typeface="Tahoma"/>
                <a:cs typeface="Tahoma"/>
              </a:rPr>
              <a:t>w</a:t>
            </a:r>
            <a:r>
              <a:rPr dirty="0" sz="1200" spc="-300">
                <a:latin typeface="Tahoma"/>
                <a:cs typeface="Tahoma"/>
              </a:rPr>
              <a:t>rp</a:t>
            </a:r>
            <a:r>
              <a:rPr dirty="0" baseline="-5952" sz="2100" spc="-450">
                <a:latin typeface="Tahoma"/>
                <a:cs typeface="Tahoma"/>
              </a:rPr>
              <a:t>d</a:t>
            </a:r>
            <a:r>
              <a:rPr dirty="0" sz="1200" spc="-300">
                <a:latin typeface="Tahoma"/>
                <a:cs typeface="Tahoma"/>
              </a:rPr>
              <a:t>en</a:t>
            </a:r>
            <a:r>
              <a:rPr dirty="0" baseline="-5952" sz="2100" spc="-450">
                <a:latin typeface="Tahoma"/>
                <a:cs typeface="Tahoma"/>
              </a:rPr>
              <a:t>o</a:t>
            </a:r>
            <a:r>
              <a:rPr dirty="0" sz="1200" spc="-300">
                <a:latin typeface="Tahoma"/>
                <a:cs typeface="Tahoma"/>
              </a:rPr>
              <a:t>d</a:t>
            </a:r>
            <a:r>
              <a:rPr dirty="0" baseline="-5952" sz="2100" spc="-450">
                <a:latin typeface="Tahoma"/>
                <a:cs typeface="Tahoma"/>
              </a:rPr>
              <a:t>w</a:t>
            </a:r>
            <a:r>
              <a:rPr dirty="0" sz="1200" spc="-300">
                <a:latin typeface="Tahoma"/>
                <a:cs typeface="Tahoma"/>
              </a:rPr>
              <a:t>icu</a:t>
            </a:r>
            <a:r>
              <a:rPr dirty="0" baseline="-5952" sz="2100" spc="-450">
                <a:latin typeface="Tahoma"/>
                <a:cs typeface="Tahoma"/>
              </a:rPr>
              <a:t>e</a:t>
            </a:r>
            <a:r>
              <a:rPr dirty="0" sz="1200" spc="-300">
                <a:latin typeface="Tahoma"/>
                <a:cs typeface="Tahoma"/>
              </a:rPr>
              <a:t>la</a:t>
            </a:r>
            <a:r>
              <a:rPr dirty="0" baseline="-5952" sz="2100" spc="-450">
                <a:latin typeface="Tahoma"/>
                <a:cs typeface="Tahoma"/>
              </a:rPr>
              <a:t>c</a:t>
            </a:r>
            <a:r>
              <a:rPr dirty="0" sz="1200" spc="-300">
                <a:latin typeface="Tahoma"/>
                <a:cs typeface="Tahoma"/>
              </a:rPr>
              <a:t>r</a:t>
            </a:r>
            <a:r>
              <a:rPr dirty="0" baseline="-5952" sz="2100" spc="-450">
                <a:latin typeface="Tahoma"/>
                <a:cs typeface="Tahoma"/>
              </a:rPr>
              <a:t>o</a:t>
            </a:r>
            <a:r>
              <a:rPr dirty="0" sz="1200" spc="-300">
                <a:latin typeface="Tahoma"/>
                <a:cs typeface="Tahoma"/>
              </a:rPr>
              <a:t>t</a:t>
            </a:r>
            <a:r>
              <a:rPr dirty="0" baseline="-5952" sz="2100" spc="-450">
                <a:latin typeface="Tahoma"/>
                <a:cs typeface="Tahoma"/>
              </a:rPr>
              <a:t>m</a:t>
            </a:r>
            <a:r>
              <a:rPr dirty="0" sz="1200" spc="-300">
                <a:latin typeface="Tahoma"/>
                <a:cs typeface="Tahoma"/>
              </a:rPr>
              <a:t>o   </a:t>
            </a:r>
            <a:r>
              <a:rPr dirty="0" sz="1200" spc="-290">
                <a:latin typeface="Tahoma"/>
                <a:cs typeface="Tahoma"/>
              </a:rPr>
              <a:t> </a:t>
            </a:r>
            <a:r>
              <a:rPr dirty="0" sz="1200" spc="-229">
                <a:latin typeface="Tahoma"/>
                <a:cs typeface="Tahoma"/>
              </a:rPr>
              <a:t>t</a:t>
            </a:r>
            <a:r>
              <a:rPr dirty="0" baseline="-5952" sz="2100" spc="-345">
                <a:latin typeface="Tahoma"/>
                <a:cs typeface="Tahoma"/>
              </a:rPr>
              <a:t>p</a:t>
            </a:r>
            <a:r>
              <a:rPr dirty="0" sz="1200" spc="-229">
                <a:latin typeface="Tahoma"/>
                <a:cs typeface="Tahoma"/>
              </a:rPr>
              <a:t>h</a:t>
            </a:r>
            <a:r>
              <a:rPr dirty="0" baseline="-5952" sz="2100" spc="-345">
                <a:latin typeface="Tahoma"/>
                <a:cs typeface="Tahoma"/>
              </a:rPr>
              <a:t>u</a:t>
            </a:r>
            <a:r>
              <a:rPr dirty="0" sz="1200" spc="-229">
                <a:latin typeface="Tahoma"/>
                <a:cs typeface="Tahoma"/>
              </a:rPr>
              <a:t>e</a:t>
            </a:r>
            <a:r>
              <a:rPr dirty="0" baseline="-5952" sz="2100" spc="-345">
                <a:latin typeface="Tahoma"/>
                <a:cs typeface="Tahoma"/>
              </a:rPr>
              <a:t>te</a:t>
            </a:r>
            <a:endParaRPr baseline="-5952" sz="2100">
              <a:latin typeface="Tahoma"/>
              <a:cs typeface="Tahoma"/>
            </a:endParaRPr>
          </a:p>
          <a:p>
            <a:pPr algn="ctr" marL="2400300">
              <a:lnSpc>
                <a:spcPct val="100000"/>
              </a:lnSpc>
              <a:spcBef>
                <a:spcPts val="120"/>
              </a:spcBef>
            </a:pPr>
            <a:r>
              <a:rPr dirty="0" baseline="18518" sz="1800" spc="-247">
                <a:latin typeface="Tahoma"/>
                <a:cs typeface="Tahoma"/>
              </a:rPr>
              <a:t>p</a:t>
            </a:r>
            <a:r>
              <a:rPr dirty="0" sz="1450" spc="-165" i="1">
                <a:latin typeface="Tahoma"/>
                <a:cs typeface="Tahoma"/>
              </a:rPr>
              <a:t>M</a:t>
            </a:r>
            <a:r>
              <a:rPr dirty="0" baseline="18518" sz="1800" spc="-247">
                <a:latin typeface="Tahoma"/>
                <a:cs typeface="Tahoma"/>
              </a:rPr>
              <a:t>lan</a:t>
            </a:r>
            <a:r>
              <a:rPr dirty="0" sz="1400" spc="-165">
                <a:latin typeface="Tahoma"/>
                <a:cs typeface="Tahoma"/>
              </a:rPr>
              <a:t>i</a:t>
            </a:r>
            <a:r>
              <a:rPr dirty="0" baseline="18518" sz="1800" spc="-247">
                <a:latin typeface="Tahoma"/>
                <a:cs typeface="Tahoma"/>
              </a:rPr>
              <a:t>e</a:t>
            </a:r>
            <a:r>
              <a:rPr dirty="0" sz="1400" spc="-165">
                <a:latin typeface="Tahoma"/>
                <a:cs typeface="Tahoma"/>
              </a:rPr>
              <a:t>n</a:t>
            </a:r>
            <a:r>
              <a:rPr dirty="0" baseline="18518" sz="1800" spc="-247">
                <a:latin typeface="Tahoma"/>
                <a:cs typeface="Tahoma"/>
              </a:rPr>
              <a:t>s.</a:t>
            </a:r>
            <a:r>
              <a:rPr dirty="0" sz="1400" spc="-165">
                <a:latin typeface="Tahoma"/>
                <a:cs typeface="Tahoma"/>
              </a:rPr>
              <a:t>terms </a:t>
            </a:r>
            <a:r>
              <a:rPr dirty="0" sz="1400" spc="-5">
                <a:latin typeface="Tahoma"/>
                <a:cs typeface="Tahoma"/>
              </a:rPr>
              <a:t>of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50" spc="-50" b="1" i="1">
                <a:latin typeface="Tahoma"/>
                <a:cs typeface="Tahoma"/>
              </a:rPr>
              <a:t>w</a:t>
            </a:r>
            <a:endParaRPr sz="1450">
              <a:latin typeface="Tahoma"/>
              <a:cs typeface="Tahoma"/>
            </a:endParaRPr>
          </a:p>
          <a:p>
            <a:pPr algn="ctr" marL="2341245">
              <a:lnSpc>
                <a:spcPts val="1714"/>
              </a:lnSpc>
              <a:spcBef>
                <a:spcPts val="5"/>
              </a:spcBef>
            </a:pPr>
            <a:r>
              <a:rPr dirty="0" sz="1200" spc="-5">
                <a:latin typeface="Tahoma"/>
                <a:cs typeface="Tahoma"/>
              </a:rPr>
              <a:t>So </a:t>
            </a:r>
            <a:r>
              <a:rPr dirty="0" sz="1200" spc="-220">
                <a:latin typeface="Tahoma"/>
                <a:cs typeface="Tahoma"/>
              </a:rPr>
              <a:t>t</a:t>
            </a:r>
            <a:r>
              <a:rPr dirty="0" baseline="1984" sz="2100" spc="-330">
                <a:latin typeface="Tahoma"/>
                <a:cs typeface="Tahoma"/>
              </a:rPr>
              <a:t>a</a:t>
            </a:r>
            <a:r>
              <a:rPr dirty="0" sz="1200" spc="-220">
                <a:latin typeface="Tahoma"/>
                <a:cs typeface="Tahoma"/>
              </a:rPr>
              <a:t>o</a:t>
            </a:r>
            <a:r>
              <a:rPr dirty="0" baseline="1984" sz="2100" spc="-330">
                <a:latin typeface="Tahoma"/>
                <a:cs typeface="Tahoma"/>
              </a:rPr>
              <a:t>n</a:t>
            </a:r>
            <a:r>
              <a:rPr dirty="0" sz="1200" spc="-220">
                <a:latin typeface="Tahoma"/>
                <a:cs typeface="Tahoma"/>
              </a:rPr>
              <a:t>g</a:t>
            </a:r>
            <a:r>
              <a:rPr dirty="0" baseline="1984" sz="2100" spc="-330">
                <a:latin typeface="Tahoma"/>
                <a:cs typeface="Tahoma"/>
              </a:rPr>
              <a:t>d</a:t>
            </a:r>
            <a:r>
              <a:rPr dirty="0" sz="1200" spc="-220">
                <a:latin typeface="Tahoma"/>
                <a:cs typeface="Tahoma"/>
              </a:rPr>
              <a:t>et</a:t>
            </a:r>
            <a:r>
              <a:rPr dirty="0" baseline="1915" sz="2175" spc="-330" i="1">
                <a:latin typeface="Tahoma"/>
                <a:cs typeface="Tahoma"/>
              </a:rPr>
              <a:t>b</a:t>
            </a:r>
            <a:r>
              <a:rPr dirty="0" sz="1200" spc="-220">
                <a:latin typeface="Tahoma"/>
                <a:cs typeface="Tahoma"/>
              </a:rPr>
              <a:t>f</a:t>
            </a:r>
            <a:r>
              <a:rPr dirty="0" baseline="1984" sz="2100" spc="-330">
                <a:latin typeface="Tahoma"/>
                <a:cs typeface="Tahoma"/>
              </a:rPr>
              <a:t>?</a:t>
            </a:r>
            <a:r>
              <a:rPr dirty="0" sz="1200" spc="-220">
                <a:latin typeface="Tahoma"/>
                <a:cs typeface="Tahoma"/>
              </a:rPr>
              <a:t>rom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</a:t>
            </a:r>
            <a:r>
              <a:rPr dirty="0" sz="1200" spc="-5">
                <a:latin typeface="Tahoma"/>
                <a:cs typeface="Tahoma"/>
              </a:rPr>
              <a:t>to</a:t>
            </a:r>
            <a:r>
              <a:rPr dirty="0" sz="1200" spc="-125">
                <a:latin typeface="Tahoma"/>
                <a:cs typeface="Tahoma"/>
              </a:rPr>
              <a:t> </a:t>
            </a:r>
            <a:r>
              <a:rPr dirty="0" sz="1250" spc="-40" b="1" i="1">
                <a:latin typeface="Tahoma"/>
                <a:cs typeface="Tahoma"/>
              </a:rPr>
              <a:t>x</a:t>
            </a:r>
            <a:r>
              <a:rPr dirty="0" baseline="22875" sz="1275" spc="-60" b="1" i="1">
                <a:latin typeface="Tahoma"/>
                <a:cs typeface="Tahoma"/>
              </a:rPr>
              <a:t>+</a:t>
            </a:r>
            <a:endParaRPr baseline="22875" sz="1275">
              <a:latin typeface="Tahoma"/>
              <a:cs typeface="Tahoma"/>
            </a:endParaRPr>
          </a:p>
          <a:p>
            <a:pPr marL="2669540">
              <a:lnSpc>
                <a:spcPts val="1415"/>
              </a:lnSpc>
            </a:pPr>
            <a:r>
              <a:rPr dirty="0" sz="1200" spc="-5">
                <a:latin typeface="Tahoma"/>
                <a:cs typeface="Tahoma"/>
              </a:rPr>
              <a:t>travel some distance </a:t>
            </a:r>
            <a:r>
              <a:rPr dirty="0" sz="1200"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10"/>
              </a:spcBef>
              <a:buChar char="•"/>
              <a:tabLst>
                <a:tab pos="197485" algn="l"/>
                <a:tab pos="1032510" algn="l"/>
                <a:tab pos="1334135" algn="l"/>
              </a:tabLst>
            </a:pPr>
            <a:r>
              <a:rPr dirty="0" sz="1200" spc="-5">
                <a:latin typeface="Tahoma"/>
                <a:cs typeface="Tahoma"/>
              </a:rPr>
              <a:t>Plus-plane	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50" spc="-25" i="1">
                <a:latin typeface="Tahoma"/>
                <a:cs typeface="Tahoma"/>
              </a:rPr>
              <a:t>{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: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114" i="1">
                <a:latin typeface="Tahoma"/>
                <a:cs typeface="Tahoma"/>
              </a:rPr>
              <a:t>+</a:t>
            </a:r>
            <a:r>
              <a:rPr dirty="0" baseline="2314" sz="1800" spc="-172">
                <a:latin typeface="Tahoma"/>
                <a:cs typeface="Tahoma"/>
              </a:rPr>
              <a:t>d</a:t>
            </a:r>
            <a:r>
              <a:rPr dirty="0" sz="1250" spc="-114" i="1">
                <a:latin typeface="Tahoma"/>
                <a:cs typeface="Tahoma"/>
              </a:rPr>
              <a:t>1</a:t>
            </a:r>
            <a:r>
              <a:rPr dirty="0" baseline="2314" sz="1800" spc="-172">
                <a:latin typeface="Tahoma"/>
                <a:cs typeface="Tahoma"/>
              </a:rPr>
              <a:t>ir</a:t>
            </a:r>
            <a:r>
              <a:rPr dirty="0" sz="1250" spc="-114" i="1">
                <a:latin typeface="Tahoma"/>
                <a:cs typeface="Tahoma"/>
              </a:rPr>
              <a:t>}</a:t>
            </a:r>
            <a:r>
              <a:rPr dirty="0" baseline="2314" sz="1800" spc="-172">
                <a:latin typeface="Tahoma"/>
                <a:cs typeface="Tahoma"/>
              </a:rPr>
              <a:t>ection</a:t>
            </a:r>
            <a:r>
              <a:rPr dirty="0" baseline="2314" sz="1800" spc="-120">
                <a:latin typeface="Tahoma"/>
                <a:cs typeface="Tahoma"/>
              </a:rPr>
              <a:t> </a:t>
            </a:r>
            <a:r>
              <a:rPr dirty="0" baseline="2222" sz="1875" spc="-44" b="1" i="1">
                <a:latin typeface="Tahoma"/>
                <a:cs typeface="Tahoma"/>
              </a:rPr>
              <a:t>w</a:t>
            </a:r>
            <a:r>
              <a:rPr dirty="0" baseline="2314" sz="1800" spc="-44">
                <a:latin typeface="Tahoma"/>
                <a:cs typeface="Tahoma"/>
              </a:rPr>
              <a:t>.</a:t>
            </a:r>
            <a:endParaRPr baseline="2314" sz="18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20"/>
              </a:spcBef>
              <a:buChar char="•"/>
              <a:tabLst>
                <a:tab pos="197485" algn="l"/>
                <a:tab pos="1308735" algn="l"/>
              </a:tabLst>
            </a:pPr>
            <a:r>
              <a:rPr dirty="0" sz="1200" spc="-5">
                <a:latin typeface="Tahoma"/>
                <a:cs typeface="Tahoma"/>
              </a:rPr>
              <a:t>Minus-plane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50" spc="-25" i="1">
                <a:latin typeface="Tahoma"/>
                <a:cs typeface="Tahoma"/>
              </a:rPr>
              <a:t>{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: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-1</a:t>
            </a:r>
            <a:r>
              <a:rPr dirty="0" sz="1250" spc="175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}</a:t>
            </a:r>
            <a:endParaRPr sz="125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The vector </a:t>
            </a:r>
            <a:r>
              <a:rPr dirty="0" sz="1200" b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is perpendicular </a:t>
            </a:r>
            <a:r>
              <a:rPr dirty="0" sz="1200" spc="-10">
                <a:latin typeface="Tahoma"/>
                <a:cs typeface="Tahoma"/>
              </a:rPr>
              <a:t>to </a:t>
            </a:r>
            <a:r>
              <a:rPr dirty="0" sz="1200" spc="-5">
                <a:latin typeface="Tahoma"/>
                <a:cs typeface="Tahoma"/>
              </a:rPr>
              <a:t>the Plus</a:t>
            </a:r>
            <a:r>
              <a:rPr dirty="0" sz="1200" spc="6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Plane</a:t>
            </a:r>
            <a:endParaRPr sz="12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29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Let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</a:t>
            </a:r>
            <a:r>
              <a:rPr dirty="0" sz="1200" spc="-5">
                <a:latin typeface="Tahoma"/>
                <a:cs typeface="Tahoma"/>
              </a:rPr>
              <a:t>be any point </a:t>
            </a:r>
            <a:r>
              <a:rPr dirty="0" sz="1200">
                <a:latin typeface="Tahoma"/>
                <a:cs typeface="Tahoma"/>
              </a:rPr>
              <a:t>on </a:t>
            </a:r>
            <a:r>
              <a:rPr dirty="0" sz="1200" spc="-5">
                <a:latin typeface="Tahoma"/>
                <a:cs typeface="Tahoma"/>
              </a:rPr>
              <a:t>the minus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plane</a:t>
            </a:r>
            <a:endParaRPr sz="12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29"/>
              </a:spcBef>
              <a:buChar char="•"/>
              <a:tabLst>
                <a:tab pos="197485" algn="l"/>
              </a:tabLst>
            </a:pPr>
            <a:r>
              <a:rPr dirty="0" sz="1200" spc="-5">
                <a:latin typeface="Tahoma"/>
                <a:cs typeface="Tahoma"/>
              </a:rPr>
              <a:t>Let </a:t>
            </a:r>
            <a:r>
              <a:rPr dirty="0" sz="1250" spc="-40" b="1" i="1">
                <a:latin typeface="Tahoma"/>
                <a:cs typeface="Tahoma"/>
              </a:rPr>
              <a:t>x</a:t>
            </a:r>
            <a:r>
              <a:rPr dirty="0" baseline="22875" sz="1275" spc="-60" b="1" i="1">
                <a:latin typeface="Tahoma"/>
                <a:cs typeface="Tahoma"/>
              </a:rPr>
              <a:t>+ </a:t>
            </a:r>
            <a:r>
              <a:rPr dirty="0" sz="1200" spc="-5">
                <a:latin typeface="Tahoma"/>
                <a:cs typeface="Tahoma"/>
              </a:rPr>
              <a:t>be the closest plus-plane-point to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22875" sz="1275" spc="-37" b="1" i="1">
                <a:latin typeface="Tahoma"/>
                <a:cs typeface="Tahoma"/>
              </a:rPr>
              <a:t>-</a:t>
            </a:r>
            <a:r>
              <a:rPr dirty="0" sz="1200" spc="-25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1200" spc="-5">
                <a:solidFill>
                  <a:srgbClr val="009A00"/>
                </a:solidFill>
                <a:latin typeface="Tahoma"/>
                <a:cs typeface="Tahoma"/>
              </a:rPr>
              <a:t>Claim</a:t>
            </a:r>
            <a:r>
              <a:rPr dirty="0" sz="1200" spc="-5">
                <a:latin typeface="Tahoma"/>
                <a:cs typeface="Tahoma"/>
              </a:rPr>
              <a:t>: </a:t>
            </a:r>
            <a:r>
              <a:rPr dirty="0" sz="1250" spc="-40" b="1" i="1">
                <a:latin typeface="Tahoma"/>
                <a:cs typeface="Tahoma"/>
              </a:rPr>
              <a:t>x</a:t>
            </a:r>
            <a:r>
              <a:rPr dirty="0" baseline="22875" sz="1275" spc="-60" b="1" i="1">
                <a:latin typeface="Tahoma"/>
                <a:cs typeface="Tahoma"/>
              </a:rPr>
              <a:t>+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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for some value of </a:t>
            </a:r>
            <a:r>
              <a:rPr dirty="0" sz="1250" spc="-20" i="1">
                <a:latin typeface="Symbol"/>
                <a:cs typeface="Symbol"/>
              </a:rPr>
              <a:t></a:t>
            </a:r>
            <a:r>
              <a:rPr dirty="0" sz="1200" spc="-20">
                <a:latin typeface="Tahoma"/>
                <a:cs typeface="Tahoma"/>
              </a:rPr>
              <a:t>.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9A00"/>
                </a:solidFill>
                <a:latin typeface="Tahoma"/>
                <a:cs typeface="Tahoma"/>
              </a:rPr>
              <a:t>Why?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03647" y="8654286"/>
            <a:ext cx="11671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Support Vector Machines: Slide</a:t>
            </a:r>
            <a:r>
              <a:rPr dirty="0" sz="600" spc="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20519" y="7041353"/>
            <a:ext cx="1647189" cy="173037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00"/>
              </a:spcBef>
            </a:pPr>
            <a:r>
              <a:rPr dirty="0" sz="1200" spc="-5">
                <a:latin typeface="Tahoma"/>
                <a:cs typeface="Tahoma"/>
              </a:rPr>
              <a:t>What we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know:</a:t>
            </a:r>
            <a:endParaRPr sz="12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234"/>
              </a:spcBef>
              <a:buSzPct val="96000"/>
              <a:buFont typeface="Tahoma"/>
              <a:buChar char="•"/>
              <a:tabLst>
                <a:tab pos="196850" algn="l"/>
              </a:tabLst>
            </a:pP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40" b="1" i="1">
                <a:latin typeface="Tahoma"/>
                <a:cs typeface="Tahoma"/>
              </a:rPr>
              <a:t>x</a:t>
            </a:r>
            <a:r>
              <a:rPr dirty="0" baseline="22875" sz="1275" spc="-60" b="1" i="1">
                <a:latin typeface="Tahoma"/>
                <a:cs typeface="Tahoma"/>
              </a:rPr>
              <a:t>+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i="1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+1</a:t>
            </a:r>
            <a:endParaRPr sz="125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225"/>
              </a:spcBef>
              <a:buSzPct val="96000"/>
              <a:buFont typeface="Tahoma"/>
              <a:buChar char="•"/>
              <a:tabLst>
                <a:tab pos="196850" algn="l"/>
              </a:tabLst>
            </a:pP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50" spc="-20" i="1">
                <a:latin typeface="Tahoma"/>
                <a:cs typeface="Tahoma"/>
              </a:rPr>
              <a:t>.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-2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-1</a:t>
            </a:r>
            <a:endParaRPr sz="125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215"/>
              </a:spcBef>
              <a:buSzPct val="96000"/>
              <a:buFont typeface="Tahoma"/>
              <a:buChar char="•"/>
              <a:tabLst>
                <a:tab pos="196850" algn="l"/>
              </a:tabLst>
            </a:pPr>
            <a:r>
              <a:rPr dirty="0" sz="1250" spc="-40" b="1" i="1">
                <a:latin typeface="Tahoma"/>
                <a:cs typeface="Tahoma"/>
              </a:rPr>
              <a:t>x</a:t>
            </a:r>
            <a:r>
              <a:rPr dirty="0" baseline="22875" sz="1275" spc="-60" b="1" i="1">
                <a:latin typeface="Tahoma"/>
                <a:cs typeface="Tahoma"/>
              </a:rPr>
              <a:t>+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</a:t>
            </a:r>
            <a:r>
              <a:rPr dirty="0" sz="1250" spc="-70" i="1">
                <a:latin typeface="Times New Roman"/>
                <a:cs typeface="Times New Roman"/>
              </a:rPr>
              <a:t> </a:t>
            </a:r>
            <a:r>
              <a:rPr dirty="0" sz="1250" spc="-45" b="1" i="1">
                <a:latin typeface="Tahoma"/>
                <a:cs typeface="Tahoma"/>
              </a:rPr>
              <a:t>w</a:t>
            </a:r>
            <a:endParaRPr sz="125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35"/>
              </a:spcBef>
              <a:buChar char="•"/>
              <a:tabLst>
                <a:tab pos="197485" algn="l"/>
              </a:tabLst>
            </a:pPr>
            <a:r>
              <a:rPr dirty="0" sz="1200" spc="-30">
                <a:latin typeface="Tahoma"/>
                <a:cs typeface="Tahoma"/>
              </a:rPr>
              <a:t>|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+ </a:t>
            </a:r>
            <a:r>
              <a:rPr dirty="0" sz="1200" spc="-5">
                <a:latin typeface="Tahoma"/>
                <a:cs typeface="Tahoma"/>
              </a:rPr>
              <a:t>- </a:t>
            </a: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b="1" i="1">
                <a:latin typeface="Tahoma"/>
                <a:cs typeface="Tahoma"/>
              </a:rPr>
              <a:t>-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-160" i="1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M</a:t>
            </a:r>
            <a:endParaRPr sz="1250">
              <a:latin typeface="Tahoma"/>
              <a:cs typeface="Tahoma"/>
            </a:endParaRPr>
          </a:p>
          <a:p>
            <a:pPr algn="r" marR="114935">
              <a:lnSpc>
                <a:spcPts val="1470"/>
              </a:lnSpc>
              <a:spcBef>
                <a:spcPts val="225"/>
              </a:spcBef>
            </a:pPr>
            <a:r>
              <a:rPr dirty="0" sz="1200" spc="-5">
                <a:latin typeface="Tahoma"/>
                <a:cs typeface="Tahoma"/>
              </a:rPr>
              <a:t>It’s now easy to get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M</a:t>
            </a:r>
            <a:endParaRPr sz="1250">
              <a:latin typeface="Tahoma"/>
              <a:cs typeface="Tahoma"/>
            </a:endParaRPr>
          </a:p>
          <a:p>
            <a:pPr algn="r" marR="101600">
              <a:lnSpc>
                <a:spcPts val="1470"/>
              </a:lnSpc>
            </a:pP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terms of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and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b</a:t>
            </a:r>
            <a:endParaRPr sz="1250">
              <a:latin typeface="Tahoma"/>
              <a:cs typeface="Tahoma"/>
            </a:endParaRPr>
          </a:p>
          <a:p>
            <a:pPr marL="139700">
              <a:lnSpc>
                <a:spcPct val="100000"/>
              </a:lnSpc>
              <a:spcBef>
                <a:spcPts val="98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25495" y="5923788"/>
            <a:ext cx="1328420" cy="666750"/>
          </a:xfrm>
          <a:custGeom>
            <a:avLst/>
            <a:gdLst/>
            <a:ahLst/>
            <a:cxnLst/>
            <a:rect l="l" t="t" r="r" b="b"/>
            <a:pathLst>
              <a:path w="1328420" h="666750">
                <a:moveTo>
                  <a:pt x="0" y="666750"/>
                </a:moveTo>
                <a:lnTo>
                  <a:pt x="1328166" y="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98648" y="6069329"/>
            <a:ext cx="1327785" cy="666750"/>
          </a:xfrm>
          <a:custGeom>
            <a:avLst/>
            <a:gdLst/>
            <a:ahLst/>
            <a:cxnLst/>
            <a:rect l="l" t="t" r="r" b="b"/>
            <a:pathLst>
              <a:path w="1327785" h="666750">
                <a:moveTo>
                  <a:pt x="0" y="666750"/>
                </a:moveTo>
                <a:lnTo>
                  <a:pt x="1327403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70276" y="6214109"/>
            <a:ext cx="1328420" cy="666115"/>
          </a:xfrm>
          <a:custGeom>
            <a:avLst/>
            <a:gdLst/>
            <a:ahLst/>
            <a:cxnLst/>
            <a:rect l="l" t="t" r="r" b="b"/>
            <a:pathLst>
              <a:path w="1328420" h="666115">
                <a:moveTo>
                  <a:pt x="0" y="665988"/>
                </a:moveTo>
                <a:lnTo>
                  <a:pt x="1328165" y="0"/>
                </a:lnTo>
              </a:path>
            </a:pathLst>
          </a:custGeom>
          <a:ln w="63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 rot="20040000">
            <a:off x="2628138" y="6056469"/>
            <a:ext cx="115136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Class </a:t>
            </a:r>
            <a:r>
              <a:rPr dirty="0" baseline="2777" sz="150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dirty="0" baseline="2777" sz="1500" spc="-8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+1”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 rot="20040000">
            <a:off x="3201621" y="6154335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05975" y="6340493"/>
            <a:ext cx="375920" cy="29146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baseline="-52777" sz="1500" spc="-337">
                <a:solidFill>
                  <a:srgbClr val="3333CC"/>
                </a:solidFill>
                <a:latin typeface="Tahoma"/>
                <a:cs typeface="Tahoma"/>
              </a:rPr>
              <a:t>s</a:t>
            </a:r>
            <a:r>
              <a:rPr dirty="0" baseline="-36111" sz="1500" spc="-337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baseline="-8333" sz="1500" spc="-337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1000" spc="-225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 rot="20040000">
            <a:off x="4102074" y="6335031"/>
            <a:ext cx="13808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 rot="20040000">
            <a:off x="3167840" y="6655708"/>
            <a:ext cx="71631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“Predic</a:t>
            </a:r>
            <a:r>
              <a:rPr dirty="0" baseline="2777" sz="1500" spc="-22">
                <a:solidFill>
                  <a:srgbClr val="3333CC"/>
                </a:solidFill>
                <a:latin typeface="Tahoma"/>
                <a:cs typeface="Tahoma"/>
              </a:rPr>
              <a:t>t</a:t>
            </a:r>
            <a:r>
              <a:rPr dirty="0" baseline="2777" sz="1500" spc="-67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2777" sz="1500" spc="-15">
                <a:solidFill>
                  <a:srgbClr val="3333CC"/>
                </a:solidFill>
                <a:latin typeface="Tahoma"/>
                <a:cs typeface="Tahoma"/>
              </a:rPr>
              <a:t>Clas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 rot="20040000">
            <a:off x="3699199" y="6665630"/>
            <a:ext cx="29395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3333CC"/>
                </a:solidFill>
                <a:latin typeface="Tahoma"/>
                <a:cs typeface="Tahoma"/>
              </a:rPr>
              <a:t>z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 rot="19860000">
            <a:off x="2473313" y="6653247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+b=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 rot="19860000">
            <a:off x="2550283" y="6788124"/>
            <a:ext cx="35009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latin typeface="Tahoma"/>
                <a:cs typeface="Tahoma"/>
              </a:rPr>
              <a:t>w</a:t>
            </a:r>
            <a:r>
              <a:rPr dirty="0" sz="700" spc="-2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+b=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 rot="19860000">
            <a:off x="2608992" y="6910809"/>
            <a:ext cx="380261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dirty="0" sz="700" spc="-10">
                <a:solidFill>
                  <a:srgbClr val="3333CC"/>
                </a:solidFill>
                <a:latin typeface="Tahoma"/>
                <a:cs typeface="Tahoma"/>
              </a:rPr>
              <a:t>+b=</a:t>
            </a:r>
            <a:r>
              <a:rPr dirty="0" sz="700" spc="-2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dirty="0" sz="70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85665" y="5912358"/>
            <a:ext cx="163195" cy="299085"/>
          </a:xfrm>
          <a:custGeom>
            <a:avLst/>
            <a:gdLst/>
            <a:ahLst/>
            <a:cxnLst/>
            <a:rect l="l" t="t" r="r" b="b"/>
            <a:pathLst>
              <a:path w="163195" h="299085">
                <a:moveTo>
                  <a:pt x="143379" y="266702"/>
                </a:moveTo>
                <a:lnTo>
                  <a:pt x="128016" y="275081"/>
                </a:lnTo>
                <a:lnTo>
                  <a:pt x="163068" y="298703"/>
                </a:lnTo>
                <a:lnTo>
                  <a:pt x="162153" y="273557"/>
                </a:lnTo>
                <a:lnTo>
                  <a:pt x="146304" y="273557"/>
                </a:lnTo>
                <a:lnTo>
                  <a:pt x="146304" y="272033"/>
                </a:lnTo>
                <a:lnTo>
                  <a:pt x="143379" y="266702"/>
                </a:lnTo>
                <a:close/>
              </a:path>
              <a:path w="163195" h="299085">
                <a:moveTo>
                  <a:pt x="147276" y="264576"/>
                </a:moveTo>
                <a:lnTo>
                  <a:pt x="143379" y="266702"/>
                </a:lnTo>
                <a:lnTo>
                  <a:pt x="146304" y="272033"/>
                </a:lnTo>
                <a:lnTo>
                  <a:pt x="146304" y="273557"/>
                </a:lnTo>
                <a:lnTo>
                  <a:pt x="149351" y="273557"/>
                </a:lnTo>
                <a:lnTo>
                  <a:pt x="150113" y="272795"/>
                </a:lnTo>
                <a:lnTo>
                  <a:pt x="150875" y="271271"/>
                </a:lnTo>
                <a:lnTo>
                  <a:pt x="150113" y="269747"/>
                </a:lnTo>
                <a:lnTo>
                  <a:pt x="147276" y="264576"/>
                </a:lnTo>
                <a:close/>
              </a:path>
              <a:path w="163195" h="299085">
                <a:moveTo>
                  <a:pt x="161544" y="256793"/>
                </a:moveTo>
                <a:lnTo>
                  <a:pt x="147276" y="264576"/>
                </a:lnTo>
                <a:lnTo>
                  <a:pt x="150113" y="269747"/>
                </a:lnTo>
                <a:lnTo>
                  <a:pt x="150875" y="271271"/>
                </a:lnTo>
                <a:lnTo>
                  <a:pt x="150113" y="272795"/>
                </a:lnTo>
                <a:lnTo>
                  <a:pt x="149351" y="273557"/>
                </a:lnTo>
                <a:lnTo>
                  <a:pt x="162153" y="273557"/>
                </a:lnTo>
                <a:lnTo>
                  <a:pt x="161544" y="256793"/>
                </a:lnTo>
                <a:close/>
              </a:path>
              <a:path w="163195" h="299085">
                <a:moveTo>
                  <a:pt x="20010" y="32588"/>
                </a:moveTo>
                <a:lnTo>
                  <a:pt x="16112" y="34714"/>
                </a:lnTo>
                <a:lnTo>
                  <a:pt x="143379" y="266702"/>
                </a:lnTo>
                <a:lnTo>
                  <a:pt x="147276" y="264576"/>
                </a:lnTo>
                <a:lnTo>
                  <a:pt x="20010" y="32588"/>
                </a:lnTo>
                <a:close/>
              </a:path>
              <a:path w="163195" h="299085">
                <a:moveTo>
                  <a:pt x="0" y="0"/>
                </a:moveTo>
                <a:lnTo>
                  <a:pt x="1524" y="42671"/>
                </a:lnTo>
                <a:lnTo>
                  <a:pt x="16112" y="34714"/>
                </a:lnTo>
                <a:lnTo>
                  <a:pt x="12954" y="28955"/>
                </a:lnTo>
                <a:lnTo>
                  <a:pt x="12192" y="27431"/>
                </a:lnTo>
                <a:lnTo>
                  <a:pt x="12954" y="25907"/>
                </a:lnTo>
                <a:lnTo>
                  <a:pt x="13716" y="25907"/>
                </a:lnTo>
                <a:lnTo>
                  <a:pt x="15239" y="25145"/>
                </a:lnTo>
                <a:lnTo>
                  <a:pt x="33654" y="25145"/>
                </a:lnTo>
                <a:lnTo>
                  <a:pt x="35051" y="24383"/>
                </a:lnTo>
                <a:lnTo>
                  <a:pt x="0" y="0"/>
                </a:lnTo>
                <a:close/>
              </a:path>
              <a:path w="163195" h="299085">
                <a:moveTo>
                  <a:pt x="16763" y="25145"/>
                </a:moveTo>
                <a:lnTo>
                  <a:pt x="15239" y="25145"/>
                </a:lnTo>
                <a:lnTo>
                  <a:pt x="13716" y="25907"/>
                </a:lnTo>
                <a:lnTo>
                  <a:pt x="12954" y="25907"/>
                </a:lnTo>
                <a:lnTo>
                  <a:pt x="12192" y="27431"/>
                </a:lnTo>
                <a:lnTo>
                  <a:pt x="12954" y="28955"/>
                </a:lnTo>
                <a:lnTo>
                  <a:pt x="16112" y="34714"/>
                </a:lnTo>
                <a:lnTo>
                  <a:pt x="20010" y="32588"/>
                </a:lnTo>
                <a:lnTo>
                  <a:pt x="16763" y="26669"/>
                </a:lnTo>
                <a:lnTo>
                  <a:pt x="16763" y="25145"/>
                </a:lnTo>
                <a:close/>
              </a:path>
              <a:path w="163195" h="299085">
                <a:moveTo>
                  <a:pt x="33654" y="25145"/>
                </a:moveTo>
                <a:lnTo>
                  <a:pt x="16763" y="25145"/>
                </a:lnTo>
                <a:lnTo>
                  <a:pt x="16763" y="26669"/>
                </a:lnTo>
                <a:lnTo>
                  <a:pt x="20010" y="32588"/>
                </a:lnTo>
                <a:lnTo>
                  <a:pt x="33654" y="2514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247900" y="5441695"/>
            <a:ext cx="3213100" cy="636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Computing the margin width</a:t>
            </a:r>
            <a:endParaRPr sz="2000">
              <a:latin typeface="Tahoma"/>
              <a:cs typeface="Tahoma"/>
            </a:endParaRPr>
          </a:p>
          <a:p>
            <a:pPr marL="2040889">
              <a:lnSpc>
                <a:spcPct val="100000"/>
              </a:lnSpc>
              <a:spcBef>
                <a:spcPts val="1155"/>
              </a:spcBef>
            </a:pPr>
            <a:r>
              <a:rPr dirty="0" sz="1050" spc="-40" i="1">
                <a:latin typeface="Tahoma"/>
                <a:cs typeface="Tahoma"/>
              </a:rPr>
              <a:t>M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00">
                <a:latin typeface="Tahoma"/>
                <a:cs typeface="Tahoma"/>
              </a:rPr>
              <a:t>Margin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Width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42003" y="641375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205" y="36623"/>
                </a:lnTo>
                <a:lnTo>
                  <a:pt x="32289" y="32575"/>
                </a:lnTo>
                <a:lnTo>
                  <a:pt x="36516" y="26527"/>
                </a:lnTo>
                <a:lnTo>
                  <a:pt x="38100" y="19050"/>
                </a:lnTo>
                <a:lnTo>
                  <a:pt x="36516" y="11572"/>
                </a:lnTo>
                <a:lnTo>
                  <a:pt x="32289" y="5524"/>
                </a:lnTo>
                <a:lnTo>
                  <a:pt x="26205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99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91534" y="6405371"/>
            <a:ext cx="257810" cy="208279"/>
          </a:xfrm>
          <a:custGeom>
            <a:avLst/>
            <a:gdLst/>
            <a:ahLst/>
            <a:cxnLst/>
            <a:rect l="l" t="t" r="r" b="b"/>
            <a:pathLst>
              <a:path w="257810" h="208279">
                <a:moveTo>
                  <a:pt x="0" y="208025"/>
                </a:moveTo>
                <a:lnTo>
                  <a:pt x="257556" y="208025"/>
                </a:lnTo>
                <a:lnTo>
                  <a:pt x="257556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891534" y="6406134"/>
            <a:ext cx="258445" cy="208279"/>
          </a:xfrm>
          <a:prstGeom prst="rect">
            <a:avLst/>
          </a:prstGeom>
          <a:ln w="9525">
            <a:solidFill>
              <a:srgbClr val="99019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075"/>
              </a:lnSpc>
            </a:pPr>
            <a:r>
              <a:rPr dirty="0" baseline="-18518" sz="1575" spc="-37" b="1" i="1">
                <a:solidFill>
                  <a:srgbClr val="9A009A"/>
                </a:solidFill>
                <a:latin typeface="Tahoma"/>
                <a:cs typeface="Tahoma"/>
              </a:rPr>
              <a:t>x</a:t>
            </a:r>
            <a:r>
              <a:rPr dirty="0" sz="850" spc="-25" i="1">
                <a:solidFill>
                  <a:srgbClr val="9A009A"/>
                </a:solidFill>
                <a:latin typeface="Tahoma"/>
                <a:cs typeface="Tahoma"/>
              </a:rPr>
              <a:t>-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94938" y="61325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CC34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49802" y="5913120"/>
            <a:ext cx="258445" cy="208279"/>
          </a:xfrm>
          <a:custGeom>
            <a:avLst/>
            <a:gdLst/>
            <a:ahLst/>
            <a:cxnLst/>
            <a:rect l="l" t="t" r="r" b="b"/>
            <a:pathLst>
              <a:path w="258445" h="208279">
                <a:moveTo>
                  <a:pt x="0" y="208025"/>
                </a:moveTo>
                <a:lnTo>
                  <a:pt x="258317" y="208025"/>
                </a:lnTo>
                <a:lnTo>
                  <a:pt x="258317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750564" y="5913882"/>
            <a:ext cx="257810" cy="208279"/>
          </a:xfrm>
          <a:prstGeom prst="rect">
            <a:avLst/>
          </a:prstGeom>
          <a:ln w="9525">
            <a:solidFill>
              <a:srgbClr val="CC34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075"/>
              </a:lnSpc>
            </a:pPr>
            <a:r>
              <a:rPr dirty="0" baseline="-18518" sz="1575" spc="-52" b="1" i="1">
                <a:solidFill>
                  <a:srgbClr val="CC3300"/>
                </a:solidFill>
                <a:latin typeface="Tahoma"/>
                <a:cs typeface="Tahoma"/>
              </a:rPr>
              <a:t>x</a:t>
            </a:r>
            <a:r>
              <a:rPr dirty="0" sz="850" spc="-35" i="1">
                <a:solidFill>
                  <a:srgbClr val="CC3300"/>
                </a:solidFill>
                <a:latin typeface="Tahoma"/>
                <a:cs typeface="Tahoma"/>
              </a:rPr>
              <a:t>+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svm15</dc:title>
  <dcterms:created xsi:type="dcterms:W3CDTF">2019-03-23T11:39:42Z</dcterms:created>
  <dcterms:modified xsi:type="dcterms:W3CDTF">2019-03-23T11:39:42Z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2003-10-31T00:00:00Z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2019-03-23T00:00:00Z</vt:filetime>
  </property>
</Properties>
</file>