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4373" y="627380"/>
            <a:ext cx="493649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3941" y="612902"/>
            <a:ext cx="2172335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2119" y="2514219"/>
            <a:ext cx="7860030" cy="4545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979154" y="6986228"/>
            <a:ext cx="2203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utonlab.org/" TargetMode="External"/><Relationship Id="rId3" Type="http://schemas.openxmlformats.org/officeDocument/2006/relationships/hyperlink" Target="http://rods.health.pitt.edu/" TargetMode="External"/><Relationship Id="rId4" Type="http://schemas.openxmlformats.org/officeDocument/2006/relationships/image" Target="../media/image1.jpg"/><Relationship Id="rId5" Type="http://schemas.openxmlformats.org/officeDocument/2006/relationships/hyperlink" Target="mailto:awm@cs.cmu.edu" TargetMode="External"/><Relationship Id="rId6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5838" y="658621"/>
            <a:ext cx="6044565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An introduction to time </a:t>
            </a:r>
            <a:r>
              <a:rPr dirty="0" sz="3600" spc="-10"/>
              <a:t>series  </a:t>
            </a:r>
            <a:r>
              <a:rPr dirty="0" sz="3600" spc="-5"/>
              <a:t>approaches in</a:t>
            </a:r>
            <a:r>
              <a:rPr dirty="0" sz="3600" spc="-20"/>
              <a:t> </a:t>
            </a:r>
            <a:r>
              <a:rPr dirty="0" sz="3600" spc="-10"/>
              <a:t>biosurveillance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18862" y="3559859"/>
            <a:ext cx="2792730" cy="149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4530" marR="678180" indent="236854">
              <a:lnSpc>
                <a:spcPct val="1206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Professor  The Auton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Lab</a:t>
            </a:r>
            <a:endParaRPr sz="1600">
              <a:latin typeface="Arial"/>
              <a:cs typeface="Arial"/>
            </a:endParaRPr>
          </a:p>
          <a:p>
            <a:pPr marL="90170" indent="-78105">
              <a:lnSpc>
                <a:spcPct val="100000"/>
              </a:lnSpc>
              <a:spcBef>
                <a:spcPts val="390"/>
              </a:spcBef>
            </a:pPr>
            <a:r>
              <a:rPr dirty="0" sz="1600" spc="-5" b="1">
                <a:latin typeface="Arial"/>
                <a:cs typeface="Arial"/>
              </a:rPr>
              <a:t>School of Computer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Science</a:t>
            </a:r>
            <a:endParaRPr sz="1600">
              <a:latin typeface="Arial"/>
              <a:cs typeface="Arial"/>
            </a:endParaRPr>
          </a:p>
          <a:p>
            <a:pPr marL="229235" marR="83820" indent="-139700">
              <a:lnSpc>
                <a:spcPct val="120300"/>
              </a:lnSpc>
              <a:spcBef>
                <a:spcPts val="5"/>
              </a:spcBef>
            </a:pPr>
            <a:r>
              <a:rPr dirty="0" sz="1600" spc="-5" b="1">
                <a:latin typeface="Arial"/>
                <a:cs typeface="Arial"/>
              </a:rPr>
              <a:t>Carnegie Mellon University  </a:t>
            </a:r>
            <a:r>
              <a:rPr dirty="0" u="heavy" sz="1600" b="1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Arial"/>
                <a:cs typeface="Arial"/>
                <a:hlinkClick r:id="rId2"/>
              </a:rPr>
              <a:t>http://www.autonlab.org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1492" y="3559859"/>
            <a:ext cx="2636520" cy="149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20979" marR="213995" indent="-1270">
              <a:lnSpc>
                <a:spcPct val="1205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Associate Member  The RODS Lab  </a:t>
            </a:r>
            <a:r>
              <a:rPr dirty="0" sz="1600" b="1">
                <a:latin typeface="Arial"/>
                <a:cs typeface="Arial"/>
              </a:rPr>
              <a:t>University of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Pittburgh</a:t>
            </a:r>
            <a:endParaRPr sz="1600">
              <a:latin typeface="Arial"/>
              <a:cs typeface="Arial"/>
            </a:endParaRPr>
          </a:p>
          <a:p>
            <a:pPr algn="ctr" marL="12700" marR="5080">
              <a:lnSpc>
                <a:spcPct val="120300"/>
              </a:lnSpc>
              <a:spcBef>
                <a:spcPts val="5"/>
              </a:spcBef>
            </a:pPr>
            <a:r>
              <a:rPr dirty="0" sz="1600" spc="-5" b="1">
                <a:latin typeface="Arial"/>
                <a:cs typeface="Arial"/>
              </a:rPr>
              <a:t>Carnegie Mellon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University  </a:t>
            </a:r>
            <a:r>
              <a:rPr dirty="0" sz="1600" b="1">
                <a:latin typeface="Arial"/>
                <a:cs typeface="Arial"/>
                <a:hlinkClick r:id="rId3"/>
              </a:rPr>
              <a:t>http://rods.health.pitt.edu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0757" y="2085834"/>
            <a:ext cx="17449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Andrew W.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Moore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200" y="2514600"/>
            <a:ext cx="1428750" cy="190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08017" y="6074458"/>
            <a:ext cx="1795145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marR="5080" indent="-253365">
              <a:lnSpc>
                <a:spcPct val="1206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0065FF"/>
                </a:solidFill>
                <a:latin typeface="Arial"/>
                <a:cs typeface="Arial"/>
                <a:hlinkClick r:id="rId5"/>
              </a:rPr>
              <a:t>awm@cs.cmu.edu </a:t>
            </a:r>
            <a:r>
              <a:rPr dirty="0" sz="1600" spc="-5" b="1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412-268-7599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5410200"/>
            <a:ext cx="3352800" cy="16192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ctr" marL="142875" marR="136525" indent="-635">
              <a:lnSpc>
                <a:spcPct val="100000"/>
              </a:lnSpc>
              <a:spcBef>
                <a:spcPts val="350"/>
              </a:spcBef>
            </a:pPr>
            <a:r>
              <a:rPr dirty="0" sz="1000" spc="-5">
                <a:latin typeface="Arial"/>
                <a:cs typeface="Arial"/>
              </a:rPr>
              <a:t>Note to other teachers and users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spc="-5">
                <a:latin typeface="Arial"/>
                <a:cs typeface="Arial"/>
              </a:rPr>
              <a:t>these slides.  Andrew would be delighted if you found this source  material useful in giving </a:t>
            </a:r>
            <a:r>
              <a:rPr dirty="0" sz="1000" spc="-10">
                <a:latin typeface="Arial"/>
                <a:cs typeface="Arial"/>
              </a:rPr>
              <a:t>your </a:t>
            </a:r>
            <a:r>
              <a:rPr dirty="0" sz="1000" spc="-5">
                <a:latin typeface="Arial"/>
                <a:cs typeface="Arial"/>
              </a:rPr>
              <a:t>own </a:t>
            </a:r>
            <a:r>
              <a:rPr dirty="0" sz="1000" spc="-10">
                <a:latin typeface="Arial"/>
                <a:cs typeface="Arial"/>
              </a:rPr>
              <a:t>lectures. Feel </a:t>
            </a:r>
            <a:r>
              <a:rPr dirty="0" sz="1000" spc="-5">
                <a:latin typeface="Arial"/>
                <a:cs typeface="Arial"/>
              </a:rPr>
              <a:t>free to  use these slides verbatim, or to modify </a:t>
            </a:r>
            <a:r>
              <a:rPr dirty="0" sz="1000" spc="-10">
                <a:latin typeface="Arial"/>
                <a:cs typeface="Arial"/>
              </a:rPr>
              <a:t>them </a:t>
            </a:r>
            <a:r>
              <a:rPr dirty="0" sz="1000" spc="-5">
                <a:latin typeface="Arial"/>
                <a:cs typeface="Arial"/>
              </a:rPr>
              <a:t>to fit </a:t>
            </a:r>
            <a:r>
              <a:rPr dirty="0" sz="1000" spc="-10">
                <a:latin typeface="Arial"/>
                <a:cs typeface="Arial"/>
              </a:rPr>
              <a:t>your  </a:t>
            </a:r>
            <a:r>
              <a:rPr dirty="0" sz="1000" spc="-5">
                <a:latin typeface="Arial"/>
                <a:cs typeface="Arial"/>
              </a:rPr>
              <a:t>own needs. PowerPoint originals are available. If you  make use of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significant portion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spc="-5">
                <a:latin typeface="Arial"/>
                <a:cs typeface="Arial"/>
              </a:rPr>
              <a:t>these slides in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your  own lecture, </a:t>
            </a:r>
            <a:r>
              <a:rPr dirty="0" sz="1000" spc="-10">
                <a:latin typeface="Arial"/>
                <a:cs typeface="Arial"/>
              </a:rPr>
              <a:t>please include </a:t>
            </a:r>
            <a:r>
              <a:rPr dirty="0" sz="1000" spc="-5">
                <a:latin typeface="Arial"/>
                <a:cs typeface="Arial"/>
              </a:rPr>
              <a:t>this </a:t>
            </a:r>
            <a:r>
              <a:rPr dirty="0" sz="1000" spc="-10">
                <a:latin typeface="Arial"/>
                <a:cs typeface="Arial"/>
              </a:rPr>
              <a:t>message, </a:t>
            </a:r>
            <a:r>
              <a:rPr dirty="0" sz="1000">
                <a:latin typeface="Arial"/>
                <a:cs typeface="Arial"/>
              </a:rPr>
              <a:t>or </a:t>
            </a:r>
            <a:r>
              <a:rPr dirty="0" sz="1000" spc="-10">
                <a:latin typeface="Arial"/>
                <a:cs typeface="Arial"/>
              </a:rPr>
              <a:t>the  </a:t>
            </a:r>
            <a:r>
              <a:rPr dirty="0" sz="1000" spc="-5">
                <a:latin typeface="Arial"/>
                <a:cs typeface="Arial"/>
              </a:rPr>
              <a:t>following link to the source repository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spc="-5">
                <a:latin typeface="Arial"/>
                <a:cs typeface="Arial"/>
              </a:rPr>
              <a:t>Andrew’s  tutorials: </a:t>
            </a:r>
            <a:r>
              <a:rPr dirty="0" u="sng" sz="1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6"/>
              </a:rPr>
              <a:t>http://www.cs.cmu.edu/~awm/tutorials</a:t>
            </a:r>
            <a:r>
              <a:rPr dirty="0" sz="1000" spc="10">
                <a:solidFill>
                  <a:srgbClr val="FF0000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Comments and corrections gratefully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received.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996" y="689102"/>
            <a:ext cx="793686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Looking at changes from</a:t>
            </a:r>
            <a:r>
              <a:rPr dirty="0" spc="-80"/>
              <a:t> </a:t>
            </a:r>
            <a:r>
              <a:rPr dirty="0"/>
              <a:t>yesterday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1533525"/>
            <a:ext cx="5389959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3996" y="689102"/>
            <a:ext cx="793686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Looking at changes from</a:t>
            </a:r>
            <a:r>
              <a:rPr dirty="0" sz="4000" spc="-8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yesterday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2997" y="2133600"/>
            <a:ext cx="2150110" cy="381000"/>
          </a:xfrm>
          <a:custGeom>
            <a:avLst/>
            <a:gdLst/>
            <a:ahLst/>
            <a:cxnLst/>
            <a:rect l="l" t="t" r="r" b="b"/>
            <a:pathLst>
              <a:path w="2150109" h="381000">
                <a:moveTo>
                  <a:pt x="473201" y="0"/>
                </a:moveTo>
                <a:lnTo>
                  <a:pt x="473201" y="63246"/>
                </a:lnTo>
                <a:lnTo>
                  <a:pt x="0" y="96774"/>
                </a:lnTo>
                <a:lnTo>
                  <a:pt x="473201" y="158496"/>
                </a:lnTo>
                <a:lnTo>
                  <a:pt x="473201" y="381000"/>
                </a:lnTo>
                <a:lnTo>
                  <a:pt x="2149602" y="380999"/>
                </a:lnTo>
                <a:lnTo>
                  <a:pt x="2149602" y="0"/>
                </a:lnTo>
                <a:lnTo>
                  <a:pt x="752855" y="0"/>
                </a:lnTo>
                <a:lnTo>
                  <a:pt x="473201" y="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80273" y="2165857"/>
            <a:ext cx="13671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Alarm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1533525"/>
            <a:ext cx="5486400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3996" y="689102"/>
            <a:ext cx="793686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Looking at changes from</a:t>
            </a:r>
            <a:r>
              <a:rPr dirty="0" sz="4000" spc="-8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yesterday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2997" y="2133600"/>
            <a:ext cx="2150110" cy="381000"/>
          </a:xfrm>
          <a:custGeom>
            <a:avLst/>
            <a:gdLst/>
            <a:ahLst/>
            <a:cxnLst/>
            <a:rect l="l" t="t" r="r" b="b"/>
            <a:pathLst>
              <a:path w="2150109" h="381000">
                <a:moveTo>
                  <a:pt x="473201" y="0"/>
                </a:moveTo>
                <a:lnTo>
                  <a:pt x="473201" y="63246"/>
                </a:lnTo>
                <a:lnTo>
                  <a:pt x="0" y="96774"/>
                </a:lnTo>
                <a:lnTo>
                  <a:pt x="473201" y="158496"/>
                </a:lnTo>
                <a:lnTo>
                  <a:pt x="473201" y="381000"/>
                </a:lnTo>
                <a:lnTo>
                  <a:pt x="2149602" y="380999"/>
                </a:lnTo>
                <a:lnTo>
                  <a:pt x="2149602" y="0"/>
                </a:lnTo>
                <a:lnTo>
                  <a:pt x="752855" y="0"/>
                </a:lnTo>
                <a:lnTo>
                  <a:pt x="473201" y="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80273" y="2165857"/>
            <a:ext cx="13671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Alarm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967" y="689102"/>
            <a:ext cx="609917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 need a happy</a:t>
            </a:r>
            <a:r>
              <a:rPr dirty="0" spc="-105"/>
              <a:t> </a:t>
            </a:r>
            <a:r>
              <a:rPr dirty="0"/>
              <a:t>medium: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624076"/>
            <a:ext cx="3330575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Control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Chart: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7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Too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dirty="0" sz="2400" spc="-5">
                <a:latin typeface="Arial"/>
                <a:cs typeface="Arial"/>
              </a:rPr>
              <a:t>sensitive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recent  changes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702" y="1624076"/>
            <a:ext cx="3279140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Change </a:t>
            </a:r>
            <a:r>
              <a:rPr dirty="0" sz="2400">
                <a:latin typeface="Arial"/>
                <a:cs typeface="Arial"/>
              </a:rPr>
              <a:t>from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yesterday:  Too </a:t>
            </a:r>
            <a:r>
              <a:rPr dirty="0" sz="2400" spc="-5">
                <a:latin typeface="Arial"/>
                <a:cs typeface="Arial"/>
              </a:rPr>
              <a:t>sensitive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recent  changes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5400" y="3031331"/>
            <a:ext cx="3809999" cy="3504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3031331"/>
            <a:ext cx="3810000" cy="35049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476" y="703580"/>
            <a:ext cx="4065904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Moving</a:t>
            </a:r>
            <a:r>
              <a:rPr dirty="0" sz="4400" spc="-40"/>
              <a:t> </a:t>
            </a:r>
            <a:r>
              <a:rPr dirty="0" sz="4400" spc="-5"/>
              <a:t>Average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476" y="703580"/>
            <a:ext cx="4065904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Moving</a:t>
            </a:r>
            <a:r>
              <a:rPr dirty="0" sz="4400" spc="-40"/>
              <a:t> </a:t>
            </a:r>
            <a:r>
              <a:rPr dirty="0" sz="4400" spc="-5"/>
              <a:t>Average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389959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476" y="703580"/>
            <a:ext cx="4065904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Moving</a:t>
            </a:r>
            <a:r>
              <a:rPr dirty="0" sz="4400" spc="-40"/>
              <a:t> </a:t>
            </a:r>
            <a:r>
              <a:rPr dirty="0" sz="4400" spc="-5"/>
              <a:t>Average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486400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476" y="703580"/>
            <a:ext cx="4065904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Moving</a:t>
            </a:r>
            <a:r>
              <a:rPr dirty="0" sz="4400" spc="-40"/>
              <a:t> </a:t>
            </a:r>
            <a:r>
              <a:rPr dirty="0" sz="4400" spc="-5"/>
              <a:t>Average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486400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80609" y="4697729"/>
            <a:ext cx="4335780" cy="2409825"/>
          </a:xfrm>
          <a:custGeom>
            <a:avLst/>
            <a:gdLst/>
            <a:ahLst/>
            <a:cxnLst/>
            <a:rect l="l" t="t" r="r" b="b"/>
            <a:pathLst>
              <a:path w="4335780" h="2409825">
                <a:moveTo>
                  <a:pt x="4335780" y="770381"/>
                </a:moveTo>
                <a:lnTo>
                  <a:pt x="4021836" y="0"/>
                </a:lnTo>
                <a:lnTo>
                  <a:pt x="0" y="1639062"/>
                </a:lnTo>
                <a:lnTo>
                  <a:pt x="313944" y="2409444"/>
                </a:lnTo>
                <a:lnTo>
                  <a:pt x="4335780" y="770381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80609" y="4697729"/>
            <a:ext cx="4335780" cy="2409825"/>
          </a:xfrm>
          <a:custGeom>
            <a:avLst/>
            <a:gdLst/>
            <a:ahLst/>
            <a:cxnLst/>
            <a:rect l="l" t="t" r="r" b="b"/>
            <a:pathLst>
              <a:path w="4335780" h="2409825">
                <a:moveTo>
                  <a:pt x="0" y="1639062"/>
                </a:moveTo>
                <a:lnTo>
                  <a:pt x="313944" y="2409444"/>
                </a:lnTo>
                <a:lnTo>
                  <a:pt x="4335780" y="770381"/>
                </a:lnTo>
                <a:lnTo>
                  <a:pt x="4021836" y="0"/>
                </a:lnTo>
                <a:lnTo>
                  <a:pt x="0" y="1639062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20280000">
            <a:off x="4977415" y="5587940"/>
            <a:ext cx="4012094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5">
                <a:latin typeface="Arial"/>
                <a:cs typeface="Arial"/>
              </a:rPr>
              <a:t>Looks </a:t>
            </a:r>
            <a:r>
              <a:rPr dirty="0" sz="2400" spc="-10">
                <a:latin typeface="Arial"/>
                <a:cs typeface="Arial"/>
              </a:rPr>
              <a:t>better. </a:t>
            </a:r>
            <a:r>
              <a:rPr dirty="0" baseline="1157" sz="3600" spc="-7">
                <a:latin typeface="Arial"/>
                <a:cs typeface="Arial"/>
              </a:rPr>
              <a:t>But how can</a:t>
            </a:r>
            <a:r>
              <a:rPr dirty="0" baseline="1157" sz="3600" spc="-97">
                <a:latin typeface="Arial"/>
                <a:cs typeface="Arial"/>
              </a:rPr>
              <a:t> </a:t>
            </a:r>
            <a:r>
              <a:rPr dirty="0" baseline="1157" sz="3600" spc="-7">
                <a:latin typeface="Arial"/>
                <a:cs typeface="Arial"/>
              </a:rPr>
              <a:t>we</a:t>
            </a:r>
            <a:endParaRPr baseline="1157"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 rot="20280000">
            <a:off x="5491975" y="5861159"/>
            <a:ext cx="3573467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5">
                <a:latin typeface="Arial"/>
                <a:cs typeface="Arial"/>
              </a:rPr>
              <a:t>be quantitativ</a:t>
            </a:r>
            <a:r>
              <a:rPr dirty="0" baseline="1157" sz="3600" spc="-7">
                <a:latin typeface="Arial"/>
                <a:cs typeface="Arial"/>
              </a:rPr>
              <a:t>e about</a:t>
            </a:r>
            <a:r>
              <a:rPr dirty="0" baseline="1157" sz="3600" spc="-120">
                <a:latin typeface="Arial"/>
                <a:cs typeface="Arial"/>
              </a:rPr>
              <a:t> </a:t>
            </a:r>
            <a:r>
              <a:rPr dirty="0" baseline="1157" sz="3600" spc="-15">
                <a:latin typeface="Arial"/>
                <a:cs typeface="Arial"/>
              </a:rPr>
              <a:t>this?</a:t>
            </a:r>
            <a:endParaRPr baseline="1157"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92" y="1222501"/>
            <a:ext cx="29356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Performance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71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2940000">
            <a:off x="7378258" y="1645730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940000">
            <a:off x="7301258" y="1548555"/>
            <a:ext cx="66872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940000">
            <a:off x="6653864" y="1609719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44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940000">
            <a:off x="6410332" y="1846763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940000">
            <a:off x="5778038" y="1569517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940000">
            <a:off x="5701322" y="1472011"/>
            <a:ext cx="66812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940000">
            <a:off x="5053632" y="1533531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37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940000">
            <a:off x="4810119" y="1770547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7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SIX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609600"/>
            <a:ext cx="3657600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72200" y="609600"/>
            <a:ext cx="2971800" cy="647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18794" y="3097456"/>
            <a:ext cx="8155305" cy="40722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5">
                <a:latin typeface="Arial"/>
                <a:cs typeface="Arial"/>
              </a:rPr>
              <a:t>Moving</a:t>
            </a:r>
            <a:r>
              <a:rPr dirty="0" sz="1700" spc="180">
                <a:latin typeface="Arial"/>
                <a:cs typeface="Arial"/>
              </a:rPr>
              <a:t> </a:t>
            </a:r>
            <a:r>
              <a:rPr dirty="0" sz="1700" spc="235">
                <a:latin typeface="Arial"/>
                <a:cs typeface="Arial"/>
              </a:rPr>
              <a:t>Average</a:t>
            </a:r>
            <a:r>
              <a:rPr dirty="0" sz="1700" spc="180">
                <a:latin typeface="Arial"/>
                <a:cs typeface="Arial"/>
              </a:rPr>
              <a:t> </a:t>
            </a:r>
            <a:r>
              <a:rPr dirty="0" sz="1700" spc="305">
                <a:latin typeface="Arial"/>
                <a:cs typeface="Arial"/>
              </a:rPr>
              <a:t>3	</a:t>
            </a:r>
            <a:r>
              <a:rPr dirty="0" sz="1700" spc="260">
                <a:latin typeface="Arial"/>
                <a:cs typeface="Arial"/>
              </a:rPr>
              <a:t>0.36	3.45	0.33	3.79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5">
                <a:latin typeface="Arial"/>
                <a:cs typeface="Arial"/>
              </a:rPr>
              <a:t>Moving</a:t>
            </a:r>
            <a:r>
              <a:rPr dirty="0" sz="1700" spc="180">
                <a:latin typeface="Arial"/>
                <a:cs typeface="Arial"/>
              </a:rPr>
              <a:t> </a:t>
            </a:r>
            <a:r>
              <a:rPr dirty="0" sz="1700" spc="235">
                <a:latin typeface="Arial"/>
                <a:cs typeface="Arial"/>
              </a:rPr>
              <a:t>Average</a:t>
            </a:r>
            <a:r>
              <a:rPr dirty="0" sz="1700" spc="180">
                <a:latin typeface="Arial"/>
                <a:cs typeface="Arial"/>
              </a:rPr>
              <a:t> </a:t>
            </a:r>
            <a:r>
              <a:rPr dirty="0" sz="1700" spc="305">
                <a:latin typeface="Arial"/>
                <a:cs typeface="Arial"/>
              </a:rPr>
              <a:t>7	</a:t>
            </a:r>
            <a:r>
              <a:rPr dirty="0" sz="1700" spc="260">
                <a:latin typeface="Arial"/>
                <a:cs typeface="Arial"/>
              </a:rPr>
              <a:t>0.58	2.79	0.51	3.31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5720" algn="l"/>
                <a:tab pos="7164705" algn="l"/>
              </a:tabLst>
            </a:pPr>
            <a:r>
              <a:rPr dirty="0" sz="1700" spc="245">
                <a:latin typeface="Arial"/>
                <a:cs typeface="Arial"/>
              </a:rPr>
              <a:t>Moving</a:t>
            </a:r>
            <a:r>
              <a:rPr dirty="0" sz="1700" spc="180">
                <a:latin typeface="Arial"/>
                <a:cs typeface="Arial"/>
              </a:rPr>
              <a:t> </a:t>
            </a:r>
            <a:r>
              <a:rPr dirty="0" sz="1700" spc="235">
                <a:latin typeface="Arial"/>
                <a:cs typeface="Arial"/>
              </a:rPr>
              <a:t>Average</a:t>
            </a:r>
            <a:r>
              <a:rPr dirty="0" sz="1700" spc="180">
                <a:latin typeface="Arial"/>
                <a:cs typeface="Arial"/>
              </a:rPr>
              <a:t> </a:t>
            </a:r>
            <a:r>
              <a:rPr dirty="0" sz="1700" spc="285">
                <a:latin typeface="Arial"/>
                <a:cs typeface="Arial"/>
              </a:rPr>
              <a:t>56	</a:t>
            </a:r>
            <a:r>
              <a:rPr dirty="0" sz="1700" spc="260">
                <a:latin typeface="Arial"/>
                <a:cs typeface="Arial"/>
              </a:rPr>
              <a:t>0.54	2.72	0.44	</a:t>
            </a:r>
            <a:r>
              <a:rPr dirty="0" sz="1700" spc="250">
                <a:latin typeface="Arial"/>
                <a:cs typeface="Arial"/>
              </a:rPr>
              <a:t>3.54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750" algn="l"/>
                <a:tab pos="5627370" algn="l"/>
                <a:tab pos="6396990" algn="l"/>
                <a:tab pos="7319645" algn="l"/>
              </a:tabLst>
            </a:pPr>
            <a:r>
              <a:rPr dirty="0" sz="1700" spc="229">
                <a:latin typeface="Arial"/>
                <a:cs typeface="Arial"/>
              </a:rPr>
              <a:t>hours_of_daylight	</a:t>
            </a:r>
            <a:r>
              <a:rPr dirty="0" sz="1700" spc="260">
                <a:latin typeface="Arial"/>
                <a:cs typeface="Arial"/>
              </a:rPr>
              <a:t>0.58	2.73	0.43	3.9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5010785" algn="l"/>
                <a:tab pos="5626100" algn="l"/>
                <a:tab pos="6395720" algn="l"/>
                <a:tab pos="7164705" algn="l"/>
              </a:tabLst>
            </a:pPr>
            <a:r>
              <a:rPr dirty="0" sz="1700" spc="229">
                <a:latin typeface="Arial"/>
                <a:cs typeface="Arial"/>
              </a:rPr>
              <a:t>hours_of_daylight</a:t>
            </a:r>
            <a:r>
              <a:rPr dirty="0" sz="1700" spc="310">
                <a:latin typeface="Arial"/>
                <a:cs typeface="Arial"/>
              </a:rPr>
              <a:t> </a:t>
            </a:r>
            <a:r>
              <a:rPr dirty="0" sz="1700" spc="300">
                <a:latin typeface="Arial"/>
                <a:cs typeface="Arial"/>
              </a:rPr>
              <a:t>is_mon	</a:t>
            </a:r>
            <a:r>
              <a:rPr dirty="0" sz="1700" spc="260">
                <a:latin typeface="Arial"/>
                <a:cs typeface="Arial"/>
              </a:rPr>
              <a:t>0.7	2.25	0.57	3.12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750" algn="l"/>
                <a:tab pos="5627370" algn="l"/>
                <a:tab pos="6396990" algn="l"/>
                <a:tab pos="7165340" algn="l"/>
              </a:tabLst>
            </a:pPr>
            <a:r>
              <a:rPr dirty="0" sz="1700" spc="229">
                <a:latin typeface="Arial"/>
                <a:cs typeface="Arial"/>
              </a:rPr>
              <a:t>hours_of_daylight </a:t>
            </a:r>
            <a:r>
              <a:rPr dirty="0" sz="1700" spc="300">
                <a:latin typeface="Arial"/>
                <a:cs typeface="Arial"/>
              </a:rPr>
              <a:t>is_mon</a:t>
            </a:r>
            <a:r>
              <a:rPr dirty="0" sz="1700" spc="260">
                <a:latin typeface="Arial"/>
                <a:cs typeface="Arial"/>
              </a:rPr>
              <a:t> </a:t>
            </a:r>
            <a:r>
              <a:rPr dirty="0" sz="1700" spc="195">
                <a:latin typeface="Arial"/>
                <a:cs typeface="Arial"/>
              </a:rPr>
              <a:t>...</a:t>
            </a:r>
            <a:r>
              <a:rPr dirty="0" sz="1700" spc="305">
                <a:latin typeface="Arial"/>
                <a:cs typeface="Arial"/>
              </a:rPr>
              <a:t> </a:t>
            </a:r>
            <a:r>
              <a:rPr dirty="0" sz="1700" spc="254">
                <a:latin typeface="Arial"/>
                <a:cs typeface="Arial"/>
              </a:rPr>
              <a:t>is_tue	</a:t>
            </a:r>
            <a:r>
              <a:rPr dirty="0" sz="1700" spc="260">
                <a:latin typeface="Arial"/>
                <a:cs typeface="Arial"/>
              </a:rPr>
              <a:t>0.72	1.83	0.57	</a:t>
            </a:r>
            <a:r>
              <a:rPr dirty="0" sz="1700" spc="250">
                <a:latin typeface="Arial"/>
                <a:cs typeface="Arial"/>
              </a:rPr>
              <a:t>3.16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750" algn="l"/>
                <a:tab pos="5627370" algn="l"/>
                <a:tab pos="6396990" algn="l"/>
                <a:tab pos="7165340" algn="l"/>
              </a:tabLst>
            </a:pPr>
            <a:r>
              <a:rPr dirty="0" sz="1700" spc="229">
                <a:latin typeface="Arial"/>
                <a:cs typeface="Arial"/>
              </a:rPr>
              <a:t>hours_of_daylight </a:t>
            </a:r>
            <a:r>
              <a:rPr dirty="0" sz="1700" spc="300">
                <a:latin typeface="Arial"/>
                <a:cs typeface="Arial"/>
              </a:rPr>
              <a:t>is_mon</a:t>
            </a:r>
            <a:r>
              <a:rPr dirty="0" sz="1700" spc="254">
                <a:latin typeface="Arial"/>
                <a:cs typeface="Arial"/>
              </a:rPr>
              <a:t> </a:t>
            </a:r>
            <a:r>
              <a:rPr dirty="0" sz="1700" spc="195">
                <a:latin typeface="Arial"/>
                <a:cs typeface="Arial"/>
              </a:rPr>
              <a:t>...</a:t>
            </a:r>
            <a:r>
              <a:rPr dirty="0" sz="1700" spc="300">
                <a:latin typeface="Arial"/>
                <a:cs typeface="Arial"/>
              </a:rPr>
              <a:t> </a:t>
            </a:r>
            <a:r>
              <a:rPr dirty="0" sz="1700" spc="254">
                <a:latin typeface="Arial"/>
                <a:cs typeface="Arial"/>
              </a:rPr>
              <a:t>is_sat	</a:t>
            </a:r>
            <a:r>
              <a:rPr dirty="0" sz="1700" spc="260">
                <a:latin typeface="Arial"/>
                <a:cs typeface="Arial"/>
              </a:rPr>
              <a:t>0.77	2.11	0.59	</a:t>
            </a:r>
            <a:r>
              <a:rPr dirty="0" sz="1700" spc="250">
                <a:latin typeface="Arial"/>
                <a:cs typeface="Arial"/>
              </a:rPr>
              <a:t>3.26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6355" algn="l"/>
                <a:tab pos="7165340" algn="l"/>
              </a:tabLst>
            </a:pPr>
            <a:r>
              <a:rPr dirty="0" sz="1700" spc="370">
                <a:latin typeface="Arial"/>
                <a:cs typeface="Arial"/>
              </a:rPr>
              <a:t>CUSUM	</a:t>
            </a:r>
            <a:r>
              <a:rPr dirty="0" sz="1700" spc="260">
                <a:latin typeface="Arial"/>
                <a:cs typeface="Arial"/>
              </a:rPr>
              <a:t>0.45	2.03	0.15	3.55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	</a:t>
            </a:r>
            <a:r>
              <a:rPr dirty="0" sz="1700" spc="260">
                <a:latin typeface="Arial"/>
                <a:cs typeface="Arial"/>
              </a:rPr>
              <a:t>0.86	1.88	0.74	</a:t>
            </a:r>
            <a:r>
              <a:rPr dirty="0" sz="1700" spc="250">
                <a:latin typeface="Arial"/>
                <a:cs typeface="Arial"/>
              </a:rPr>
              <a:t>2.73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sa-mav-7	</a:t>
            </a:r>
            <a:r>
              <a:rPr dirty="0" sz="1700" spc="260">
                <a:latin typeface="Arial"/>
                <a:cs typeface="Arial"/>
              </a:rPr>
              <a:t>0.87	1.28	0.83	</a:t>
            </a:r>
            <a:r>
              <a:rPr dirty="0" sz="1700" spc="250">
                <a:latin typeface="Arial"/>
                <a:cs typeface="Arial"/>
              </a:rPr>
              <a:t>1.87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sa-mav-14	</a:t>
            </a:r>
            <a:r>
              <a:rPr dirty="0" sz="1700" spc="260">
                <a:latin typeface="Arial"/>
                <a:cs typeface="Arial"/>
              </a:rPr>
              <a:t>0.86	1.27	0.82	1.62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115" algn="l"/>
                <a:tab pos="5626735" algn="l"/>
                <a:tab pos="6395720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sa-regress	</a:t>
            </a:r>
            <a:r>
              <a:rPr dirty="0" sz="1700" spc="260">
                <a:latin typeface="Arial"/>
                <a:cs typeface="Arial"/>
              </a:rPr>
              <a:t>0.73	1.76	0.67	2.21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6480" algn="l"/>
                <a:tab pos="5626100" algn="l"/>
                <a:tab pos="6395720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260">
                <a:latin typeface="Arial"/>
                <a:cs typeface="Arial"/>
              </a:rPr>
              <a:t>denominator	0.78	2.15	0.59	</a:t>
            </a:r>
            <a:r>
              <a:rPr dirty="0" sz="1700" spc="250">
                <a:latin typeface="Arial"/>
                <a:cs typeface="Arial"/>
              </a:rPr>
              <a:t>2.41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2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425">
                <a:latin typeface="Arial"/>
                <a:cs typeface="Arial"/>
              </a:rPr>
              <a:t>MA	</a:t>
            </a:r>
            <a:r>
              <a:rPr dirty="0" sz="1700" spc="260">
                <a:latin typeface="Arial"/>
                <a:cs typeface="Arial"/>
              </a:rPr>
              <a:t>0.65	2.78	0.57	</a:t>
            </a:r>
            <a:r>
              <a:rPr dirty="0" sz="1700" spc="250">
                <a:latin typeface="Arial"/>
                <a:cs typeface="Arial"/>
              </a:rPr>
              <a:t>3.24</a:t>
            </a:r>
            <a:endParaRPr sz="1700">
              <a:latin typeface="Arial"/>
              <a:cs typeface="Arial"/>
            </a:endParaRPr>
          </a:p>
          <a:p>
            <a:pPr algn="r">
              <a:lnSpc>
                <a:spcPts val="1320"/>
              </a:lnSpc>
            </a:pPr>
            <a:r>
              <a:rPr dirty="0" sz="1200" spc="-10"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2119" y="2514219"/>
          <a:ext cx="7860030" cy="57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7895"/>
                <a:gridCol w="769620"/>
                <a:gridCol w="768985"/>
                <a:gridCol w="768985"/>
                <a:gridCol w="769620"/>
              </a:tblGrid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54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700" spc="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chart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6765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65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7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yesterday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85800" y="3073145"/>
            <a:ext cx="8610600" cy="4152900"/>
          </a:xfrm>
          <a:custGeom>
            <a:avLst/>
            <a:gdLst/>
            <a:ahLst/>
            <a:cxnLst/>
            <a:rect l="l" t="t" r="r" b="b"/>
            <a:pathLst>
              <a:path w="8610600" h="4152900">
                <a:moveTo>
                  <a:pt x="0" y="0"/>
                </a:moveTo>
                <a:lnTo>
                  <a:pt x="0" y="4152900"/>
                </a:lnTo>
                <a:lnTo>
                  <a:pt x="8610600" y="4152900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1854" y="6971792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689102"/>
            <a:ext cx="832993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Semi-synthetic data: spike</a:t>
            </a:r>
            <a:r>
              <a:rPr dirty="0" spc="-90"/>
              <a:t> </a:t>
            </a:r>
            <a:r>
              <a:rPr dirty="0"/>
              <a:t>outbreaks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30480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8427" y="2312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2000" y="1371600"/>
            <a:ext cx="3352800" cy="19050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9177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1510"/>
              </a:spcBef>
            </a:pPr>
            <a:r>
              <a:rPr dirty="0" sz="2000" spc="-5">
                <a:latin typeface="Arial"/>
                <a:cs typeface="Arial"/>
              </a:rPr>
              <a:t>1. Take a real time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series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3000" y="22098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00600" y="30480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24628" y="2312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48200" y="1371600"/>
            <a:ext cx="3352800" cy="19050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91770" rIns="0" bIns="0" rtlCol="0" vert="horz">
            <a:spAutoFit/>
          </a:bodyPr>
          <a:lstStyle/>
          <a:p>
            <a:pPr marL="147955" marR="410845" indent="-34290">
              <a:lnSpc>
                <a:spcPct val="100000"/>
              </a:lnSpc>
              <a:spcBef>
                <a:spcPts val="1510"/>
              </a:spcBef>
            </a:pPr>
            <a:r>
              <a:rPr dirty="0" sz="2000" spc="-5">
                <a:latin typeface="Arial"/>
                <a:cs typeface="Arial"/>
              </a:rPr>
              <a:t>2. Add a spike of </a:t>
            </a:r>
            <a:r>
              <a:rPr dirty="0" sz="2000" spc="-10">
                <a:latin typeface="Arial"/>
                <a:cs typeface="Arial"/>
              </a:rPr>
              <a:t>random  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9800" y="242849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54446" y="22082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6800" y="22098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14600" y="44196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62200" y="52578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86227" y="45224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09800" y="3581400"/>
            <a:ext cx="3352800" cy="21336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323215" marR="147955" indent="-231775">
              <a:lnSpc>
                <a:spcPct val="100000"/>
              </a:lnSpc>
              <a:spcBef>
                <a:spcPts val="915"/>
              </a:spcBef>
            </a:pPr>
            <a:r>
              <a:rPr dirty="0" sz="1400" spc="-5">
                <a:latin typeface="Arial"/>
                <a:cs typeface="Arial"/>
              </a:rPr>
              <a:t>3. See what alarm levels your algorithm  </a:t>
            </a: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1400" y="463829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16046" y="44180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57272" y="53606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24600" y="44196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72200" y="52578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96228" y="45224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91400" y="463829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67271" y="53606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53400" y="5011673"/>
            <a:ext cx="251460" cy="322580"/>
          </a:xfrm>
          <a:custGeom>
            <a:avLst/>
            <a:gdLst/>
            <a:ahLst/>
            <a:cxnLst/>
            <a:rect l="l" t="t" r="r" b="b"/>
            <a:pathLst>
              <a:path w="251459" h="322579">
                <a:moveTo>
                  <a:pt x="79795" y="167479"/>
                </a:moveTo>
                <a:lnTo>
                  <a:pt x="34289" y="133349"/>
                </a:lnTo>
                <a:lnTo>
                  <a:pt x="0" y="322325"/>
                </a:lnTo>
                <a:lnTo>
                  <a:pt x="62483" y="290945"/>
                </a:lnTo>
                <a:lnTo>
                  <a:pt x="62483" y="190499"/>
                </a:lnTo>
                <a:lnTo>
                  <a:pt x="79795" y="167479"/>
                </a:lnTo>
                <a:close/>
              </a:path>
              <a:path w="251459" h="322579">
                <a:moveTo>
                  <a:pt x="125515" y="201769"/>
                </a:moveTo>
                <a:lnTo>
                  <a:pt x="79795" y="167479"/>
                </a:lnTo>
                <a:lnTo>
                  <a:pt x="62483" y="190499"/>
                </a:lnTo>
                <a:lnTo>
                  <a:pt x="108203" y="224789"/>
                </a:lnTo>
                <a:lnTo>
                  <a:pt x="125515" y="201769"/>
                </a:lnTo>
                <a:close/>
              </a:path>
              <a:path w="251459" h="322579">
                <a:moveTo>
                  <a:pt x="171449" y="236219"/>
                </a:moveTo>
                <a:lnTo>
                  <a:pt x="125515" y="201769"/>
                </a:lnTo>
                <a:lnTo>
                  <a:pt x="108203" y="224789"/>
                </a:lnTo>
                <a:lnTo>
                  <a:pt x="62483" y="190499"/>
                </a:lnTo>
                <a:lnTo>
                  <a:pt x="62483" y="290945"/>
                </a:lnTo>
                <a:lnTo>
                  <a:pt x="171449" y="236219"/>
                </a:lnTo>
                <a:close/>
              </a:path>
              <a:path w="251459" h="322579">
                <a:moveTo>
                  <a:pt x="251459" y="34289"/>
                </a:moveTo>
                <a:lnTo>
                  <a:pt x="205739" y="0"/>
                </a:lnTo>
                <a:lnTo>
                  <a:pt x="79795" y="167479"/>
                </a:lnTo>
                <a:lnTo>
                  <a:pt x="125515" y="201769"/>
                </a:lnTo>
                <a:lnTo>
                  <a:pt x="251459" y="3428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019800" y="3581400"/>
            <a:ext cx="3352800" cy="21336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323215" marR="149860" indent="-231775">
              <a:lnSpc>
                <a:spcPct val="100000"/>
              </a:lnSpc>
              <a:spcBef>
                <a:spcPts val="915"/>
              </a:spcBef>
            </a:pPr>
            <a:r>
              <a:rPr dirty="0" sz="1400" spc="-5">
                <a:latin typeface="Arial"/>
                <a:cs typeface="Arial"/>
              </a:rPr>
              <a:t>4. On what </a:t>
            </a:r>
            <a:r>
              <a:rPr dirty="0" sz="1400" spc="-10">
                <a:latin typeface="Arial"/>
                <a:cs typeface="Arial"/>
              </a:rPr>
              <a:t>fraction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-10">
                <a:latin typeface="Arial"/>
                <a:cs typeface="Arial"/>
              </a:rPr>
              <a:t>non-spike </a:t>
            </a:r>
            <a:r>
              <a:rPr dirty="0" sz="1400" spc="-5">
                <a:latin typeface="Arial"/>
                <a:cs typeface="Arial"/>
              </a:rPr>
              <a:t>days </a:t>
            </a:r>
            <a:r>
              <a:rPr dirty="0" sz="1400" spc="-10">
                <a:latin typeface="Arial"/>
                <a:cs typeface="Arial"/>
              </a:rPr>
              <a:t>is  </a:t>
            </a:r>
            <a:r>
              <a:rPr dirty="0" sz="1400" spc="-5">
                <a:latin typeface="Arial"/>
                <a:cs typeface="Arial"/>
              </a:rPr>
              <a:t>there an </a:t>
            </a:r>
            <a:r>
              <a:rPr dirty="0" sz="1400" spc="-10">
                <a:latin typeface="Arial"/>
                <a:cs typeface="Arial"/>
              </a:rPr>
              <a:t>equal </a:t>
            </a:r>
            <a:r>
              <a:rPr dirty="0" sz="1400" spc="-5">
                <a:latin typeface="Arial"/>
                <a:cs typeface="Arial"/>
              </a:rPr>
              <a:t>or </a:t>
            </a:r>
            <a:r>
              <a:rPr dirty="0" sz="1400" spc="-10">
                <a:latin typeface="Arial"/>
                <a:cs typeface="Arial"/>
              </a:rPr>
              <a:t>higher alarm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r" marR="209550">
              <a:lnSpc>
                <a:spcPct val="100000"/>
              </a:lnSpc>
              <a:spcBef>
                <a:spcPts val="1065"/>
              </a:spcBef>
            </a:pP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Only</a:t>
            </a:r>
            <a:r>
              <a:rPr dirty="0" sz="1400" spc="-10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65FF"/>
                </a:solidFill>
                <a:latin typeface="Arial"/>
                <a:cs typeface="Arial"/>
              </a:rPr>
              <a:t>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10000" y="6019800"/>
            <a:ext cx="5181600" cy="10096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3345" marR="86360">
              <a:lnSpc>
                <a:spcPct val="100000"/>
              </a:lnSpc>
              <a:spcBef>
                <a:spcPts val="325"/>
              </a:spcBef>
            </a:pPr>
            <a:r>
              <a:rPr dirty="0" sz="2000" spc="-5">
                <a:latin typeface="Arial"/>
                <a:cs typeface="Arial"/>
              </a:rPr>
              <a:t>5. </a:t>
            </a:r>
            <a:r>
              <a:rPr dirty="0" sz="2000" spc="-10">
                <a:latin typeface="Arial"/>
                <a:cs typeface="Arial"/>
              </a:rPr>
              <a:t>That’s </a:t>
            </a: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 spc="-10">
                <a:latin typeface="Arial"/>
                <a:cs typeface="Arial"/>
              </a:rPr>
              <a:t>example </a:t>
            </a:r>
            <a:r>
              <a:rPr dirty="0" sz="2000" spc="-5">
                <a:latin typeface="Arial"/>
                <a:cs typeface="Arial"/>
              </a:rPr>
              <a:t>of the false </a:t>
            </a:r>
            <a:r>
              <a:rPr dirty="0" sz="2000" spc="-10">
                <a:latin typeface="Arial"/>
                <a:cs typeface="Arial"/>
              </a:rPr>
              <a:t>positive  </a:t>
            </a:r>
            <a:r>
              <a:rPr dirty="0" sz="2000" spc="-5">
                <a:latin typeface="Arial"/>
                <a:cs typeface="Arial"/>
              </a:rPr>
              <a:t>rate this algorithm would need if it was going  to </a:t>
            </a:r>
            <a:r>
              <a:rPr dirty="0" sz="2000" spc="-10">
                <a:latin typeface="Arial"/>
                <a:cs typeface="Arial"/>
              </a:rPr>
              <a:t>detect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actual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spike.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717" y="703580"/>
            <a:ext cx="56800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Univariate Time</a:t>
            </a:r>
            <a:r>
              <a:rPr dirty="0" sz="4400" spc="-10"/>
              <a:t> </a:t>
            </a:r>
            <a:r>
              <a:rPr dirty="0" sz="4400" spc="-5"/>
              <a:t>Series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828800" y="2209800"/>
            <a:ext cx="7391400" cy="1828800"/>
          </a:xfrm>
          <a:custGeom>
            <a:avLst/>
            <a:gdLst/>
            <a:ahLst/>
            <a:cxnLst/>
            <a:rect l="l" t="t" r="r" b="b"/>
            <a:pathLst>
              <a:path w="7391400" h="1828800">
                <a:moveTo>
                  <a:pt x="0" y="1752600"/>
                </a:moveTo>
                <a:lnTo>
                  <a:pt x="152400" y="1600200"/>
                </a:lnTo>
                <a:lnTo>
                  <a:pt x="304800" y="1752600"/>
                </a:lnTo>
                <a:lnTo>
                  <a:pt x="609600" y="1447800"/>
                </a:lnTo>
                <a:lnTo>
                  <a:pt x="762000" y="1600200"/>
                </a:lnTo>
                <a:lnTo>
                  <a:pt x="914400" y="1447800"/>
                </a:lnTo>
                <a:lnTo>
                  <a:pt x="1066800" y="1828800"/>
                </a:lnTo>
                <a:lnTo>
                  <a:pt x="1219200" y="1143000"/>
                </a:lnTo>
                <a:lnTo>
                  <a:pt x="1371600" y="1371600"/>
                </a:lnTo>
                <a:lnTo>
                  <a:pt x="1447800" y="1600200"/>
                </a:lnTo>
                <a:lnTo>
                  <a:pt x="1524000" y="1295400"/>
                </a:lnTo>
                <a:lnTo>
                  <a:pt x="1600200" y="1371600"/>
                </a:lnTo>
                <a:lnTo>
                  <a:pt x="1828800" y="1143000"/>
                </a:lnTo>
                <a:lnTo>
                  <a:pt x="1981200" y="1371599"/>
                </a:lnTo>
                <a:lnTo>
                  <a:pt x="2057400" y="1295400"/>
                </a:lnTo>
                <a:lnTo>
                  <a:pt x="2209800" y="1523999"/>
                </a:lnTo>
                <a:lnTo>
                  <a:pt x="2286000" y="1752600"/>
                </a:lnTo>
                <a:lnTo>
                  <a:pt x="2362200" y="1600199"/>
                </a:lnTo>
                <a:lnTo>
                  <a:pt x="2590800" y="1295399"/>
                </a:lnTo>
                <a:lnTo>
                  <a:pt x="2819400" y="1295399"/>
                </a:lnTo>
                <a:lnTo>
                  <a:pt x="2895600" y="1142999"/>
                </a:lnTo>
                <a:lnTo>
                  <a:pt x="3048000" y="1066799"/>
                </a:lnTo>
                <a:lnTo>
                  <a:pt x="3276600" y="1142999"/>
                </a:lnTo>
                <a:lnTo>
                  <a:pt x="3352800" y="914399"/>
                </a:lnTo>
                <a:lnTo>
                  <a:pt x="3505200" y="609599"/>
                </a:lnTo>
                <a:lnTo>
                  <a:pt x="3733800" y="685799"/>
                </a:lnTo>
                <a:lnTo>
                  <a:pt x="3886200" y="457199"/>
                </a:lnTo>
                <a:lnTo>
                  <a:pt x="4191000" y="228599"/>
                </a:lnTo>
                <a:lnTo>
                  <a:pt x="4419600" y="0"/>
                </a:lnTo>
                <a:lnTo>
                  <a:pt x="4648200" y="152399"/>
                </a:lnTo>
                <a:lnTo>
                  <a:pt x="4800600" y="380999"/>
                </a:lnTo>
                <a:lnTo>
                  <a:pt x="4953000" y="380999"/>
                </a:lnTo>
                <a:lnTo>
                  <a:pt x="5029200" y="685799"/>
                </a:lnTo>
                <a:lnTo>
                  <a:pt x="5181600" y="761999"/>
                </a:lnTo>
                <a:lnTo>
                  <a:pt x="5410200" y="914399"/>
                </a:lnTo>
                <a:lnTo>
                  <a:pt x="5486400" y="1066799"/>
                </a:lnTo>
                <a:lnTo>
                  <a:pt x="5638800" y="990599"/>
                </a:lnTo>
                <a:lnTo>
                  <a:pt x="5867400" y="1219199"/>
                </a:lnTo>
                <a:lnTo>
                  <a:pt x="5943600" y="1371599"/>
                </a:lnTo>
                <a:lnTo>
                  <a:pt x="6096000" y="1295399"/>
                </a:lnTo>
                <a:lnTo>
                  <a:pt x="6324600" y="1447799"/>
                </a:lnTo>
                <a:lnTo>
                  <a:pt x="6477000" y="609599"/>
                </a:lnTo>
                <a:lnTo>
                  <a:pt x="6629400" y="838199"/>
                </a:lnTo>
                <a:lnTo>
                  <a:pt x="6705600" y="761999"/>
                </a:lnTo>
                <a:lnTo>
                  <a:pt x="6934200" y="990599"/>
                </a:lnTo>
                <a:lnTo>
                  <a:pt x="7086600" y="990599"/>
                </a:lnTo>
                <a:lnTo>
                  <a:pt x="7239000" y="1219199"/>
                </a:lnTo>
                <a:lnTo>
                  <a:pt x="7391400" y="12191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0200" y="1752600"/>
            <a:ext cx="0" cy="2743200"/>
          </a:xfrm>
          <a:custGeom>
            <a:avLst/>
            <a:gdLst/>
            <a:ahLst/>
            <a:cxnLst/>
            <a:rect l="l" t="t" r="r" b="b"/>
            <a:pathLst>
              <a:path w="0"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7800" y="4267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9029" y="4519676"/>
            <a:ext cx="704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5244" y="4686300"/>
            <a:ext cx="1096010" cy="76200"/>
          </a:xfrm>
          <a:custGeom>
            <a:avLst/>
            <a:gdLst/>
            <a:ahLst/>
            <a:cxnLst/>
            <a:rect l="l" t="t" r="r" b="b"/>
            <a:pathLst>
              <a:path w="1096010" h="76200">
                <a:moveTo>
                  <a:pt x="1032509" y="44196"/>
                </a:moveTo>
                <a:lnTo>
                  <a:pt x="1032509" y="32003"/>
                </a:lnTo>
                <a:lnTo>
                  <a:pt x="0" y="32003"/>
                </a:lnTo>
                <a:lnTo>
                  <a:pt x="0" y="44196"/>
                </a:lnTo>
                <a:lnTo>
                  <a:pt x="1032509" y="44196"/>
                </a:lnTo>
                <a:close/>
              </a:path>
              <a:path w="1096010" h="76200">
                <a:moveTo>
                  <a:pt x="1095755" y="38100"/>
                </a:moveTo>
                <a:lnTo>
                  <a:pt x="1019555" y="0"/>
                </a:lnTo>
                <a:lnTo>
                  <a:pt x="1019555" y="32003"/>
                </a:lnTo>
                <a:lnTo>
                  <a:pt x="1032509" y="32003"/>
                </a:lnTo>
                <a:lnTo>
                  <a:pt x="1032509" y="69723"/>
                </a:lnTo>
                <a:lnTo>
                  <a:pt x="1095755" y="38100"/>
                </a:lnTo>
                <a:close/>
              </a:path>
              <a:path w="1096010" h="76200">
                <a:moveTo>
                  <a:pt x="1032509" y="69723"/>
                </a:moveTo>
                <a:lnTo>
                  <a:pt x="1032509" y="44196"/>
                </a:lnTo>
                <a:lnTo>
                  <a:pt x="1019555" y="44196"/>
                </a:lnTo>
                <a:lnTo>
                  <a:pt x="1019555" y="76200"/>
                </a:lnTo>
                <a:lnTo>
                  <a:pt x="1032509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67148" y="3068066"/>
            <a:ext cx="366395" cy="8743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400" spc="-5">
                <a:latin typeface="Arial"/>
                <a:cs typeface="Arial"/>
              </a:rPr>
              <a:t>Signal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4900" y="1447800"/>
            <a:ext cx="76200" cy="1447800"/>
          </a:xfrm>
          <a:custGeom>
            <a:avLst/>
            <a:gdLst/>
            <a:ahLst/>
            <a:cxnLst/>
            <a:rect l="l" t="t" r="r" b="b"/>
            <a:pathLst>
              <a:path w="76200" h="1447800">
                <a:moveTo>
                  <a:pt x="76200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2003" y="76200"/>
                </a:lnTo>
                <a:lnTo>
                  <a:pt x="32003" y="63246"/>
                </a:lnTo>
                <a:lnTo>
                  <a:pt x="44195" y="63246"/>
                </a:lnTo>
                <a:lnTo>
                  <a:pt x="44195" y="76200"/>
                </a:lnTo>
                <a:lnTo>
                  <a:pt x="76200" y="76200"/>
                </a:lnTo>
                <a:close/>
              </a:path>
              <a:path w="76200" h="1447800">
                <a:moveTo>
                  <a:pt x="44195" y="76200"/>
                </a:moveTo>
                <a:lnTo>
                  <a:pt x="44195" y="63246"/>
                </a:lnTo>
                <a:lnTo>
                  <a:pt x="32003" y="63246"/>
                </a:lnTo>
                <a:lnTo>
                  <a:pt x="32003" y="76200"/>
                </a:lnTo>
                <a:lnTo>
                  <a:pt x="44195" y="76200"/>
                </a:lnTo>
                <a:close/>
              </a:path>
              <a:path w="76200" h="1447800">
                <a:moveTo>
                  <a:pt x="44195" y="1447800"/>
                </a:moveTo>
                <a:lnTo>
                  <a:pt x="44195" y="76200"/>
                </a:lnTo>
                <a:lnTo>
                  <a:pt x="32003" y="76200"/>
                </a:lnTo>
                <a:lnTo>
                  <a:pt x="32003" y="1447800"/>
                </a:lnTo>
                <a:lnTo>
                  <a:pt x="44195" y="1447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76800" y="4572000"/>
            <a:ext cx="4419600" cy="230695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257810" rIns="0" bIns="0" rtlCol="0" vert="horz">
            <a:spAutoFit/>
          </a:bodyPr>
          <a:lstStyle/>
          <a:p>
            <a:pPr marL="96520">
              <a:lnSpc>
                <a:spcPts val="2860"/>
              </a:lnSpc>
              <a:spcBef>
                <a:spcPts val="2030"/>
              </a:spcBef>
            </a:pPr>
            <a:r>
              <a:rPr dirty="0" sz="2400" spc="-5">
                <a:latin typeface="Arial"/>
                <a:cs typeface="Arial"/>
              </a:rPr>
              <a:t>Example Signals:</a:t>
            </a:r>
            <a:endParaRPr sz="2400">
              <a:latin typeface="Arial"/>
              <a:cs typeface="Arial"/>
            </a:endParaRPr>
          </a:p>
          <a:p>
            <a:pPr marL="439420" indent="-343535">
              <a:lnSpc>
                <a:spcPts val="2140"/>
              </a:lnSpc>
              <a:buClr>
                <a:srgbClr val="000000"/>
              </a:buClr>
              <a:buChar char="•"/>
              <a:tabLst>
                <a:tab pos="439420" algn="l"/>
                <a:tab pos="440055" algn="l"/>
              </a:tabLst>
            </a:pPr>
            <a:r>
              <a:rPr dirty="0" sz="1800" spc="-5">
                <a:solidFill>
                  <a:srgbClr val="33339A"/>
                </a:solidFill>
                <a:latin typeface="Arial"/>
                <a:cs typeface="Arial"/>
              </a:rPr>
              <a:t>Number </a:t>
            </a:r>
            <a:r>
              <a:rPr dirty="0" sz="1800">
                <a:solidFill>
                  <a:srgbClr val="33339A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33339A"/>
                </a:solidFill>
                <a:latin typeface="Arial"/>
                <a:cs typeface="Arial"/>
              </a:rPr>
              <a:t>ED </a:t>
            </a:r>
            <a:r>
              <a:rPr dirty="0" sz="1800">
                <a:solidFill>
                  <a:srgbClr val="33339A"/>
                </a:solidFill>
                <a:latin typeface="Arial"/>
                <a:cs typeface="Arial"/>
              </a:rPr>
              <a:t>visits</a:t>
            </a:r>
            <a:r>
              <a:rPr dirty="0" sz="1800" spc="-2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9A"/>
                </a:solidFill>
                <a:latin typeface="Arial"/>
                <a:cs typeface="Arial"/>
              </a:rPr>
              <a:t>today</a:t>
            </a:r>
            <a:endParaRPr sz="1800">
              <a:latin typeface="Arial"/>
              <a:cs typeface="Arial"/>
            </a:endParaRPr>
          </a:p>
          <a:p>
            <a:pPr marL="439420" indent="-34353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Char char="•"/>
              <a:tabLst>
                <a:tab pos="439420" algn="l"/>
                <a:tab pos="440055" algn="l"/>
              </a:tabLst>
            </a:pPr>
            <a:r>
              <a:rPr dirty="0" sz="1800" spc="-5">
                <a:solidFill>
                  <a:srgbClr val="33339A"/>
                </a:solidFill>
                <a:latin typeface="Arial"/>
                <a:cs typeface="Arial"/>
              </a:rPr>
              <a:t>Number </a:t>
            </a:r>
            <a:r>
              <a:rPr dirty="0" sz="1800">
                <a:solidFill>
                  <a:srgbClr val="33339A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33339A"/>
                </a:solidFill>
                <a:latin typeface="Arial"/>
                <a:cs typeface="Arial"/>
              </a:rPr>
              <a:t>ED </a:t>
            </a:r>
            <a:r>
              <a:rPr dirty="0" sz="1800">
                <a:solidFill>
                  <a:srgbClr val="33339A"/>
                </a:solidFill>
                <a:latin typeface="Arial"/>
                <a:cs typeface="Arial"/>
              </a:rPr>
              <a:t>visits this</a:t>
            </a:r>
            <a:r>
              <a:rPr dirty="0" sz="1800" spc="-2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9A"/>
                </a:solidFill>
                <a:latin typeface="Arial"/>
                <a:cs typeface="Arial"/>
              </a:rPr>
              <a:t>hour</a:t>
            </a:r>
            <a:endParaRPr sz="1800">
              <a:latin typeface="Arial"/>
              <a:cs typeface="Arial"/>
            </a:endParaRPr>
          </a:p>
          <a:p>
            <a:pPr marL="439420" indent="-343535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Char char="•"/>
              <a:tabLst>
                <a:tab pos="439420" algn="l"/>
                <a:tab pos="440055" algn="l"/>
              </a:tabLst>
            </a:pPr>
            <a:r>
              <a:rPr dirty="0" sz="1800" spc="-5">
                <a:solidFill>
                  <a:srgbClr val="33339A"/>
                </a:solidFill>
                <a:latin typeface="Arial"/>
                <a:cs typeface="Arial"/>
              </a:rPr>
              <a:t>Number of Respiratory Cases</a:t>
            </a:r>
            <a:r>
              <a:rPr dirty="0" sz="1800" spc="-3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3339A"/>
                </a:solidFill>
                <a:latin typeface="Arial"/>
                <a:cs typeface="Arial"/>
              </a:rPr>
              <a:t>Today</a:t>
            </a:r>
            <a:endParaRPr sz="1800">
              <a:latin typeface="Arial"/>
              <a:cs typeface="Arial"/>
            </a:endParaRPr>
          </a:p>
          <a:p>
            <a:pPr marL="439420" indent="-34353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Char char="•"/>
              <a:tabLst>
                <a:tab pos="439420" algn="l"/>
                <a:tab pos="440055" algn="l"/>
              </a:tabLst>
            </a:pPr>
            <a:r>
              <a:rPr dirty="0" sz="1800" spc="-5">
                <a:solidFill>
                  <a:srgbClr val="33339A"/>
                </a:solidFill>
                <a:latin typeface="Arial"/>
                <a:cs typeface="Arial"/>
              </a:rPr>
              <a:t>School absenteeism</a:t>
            </a:r>
            <a:r>
              <a:rPr dirty="0" sz="1800" spc="-1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3339A"/>
                </a:solidFill>
                <a:latin typeface="Arial"/>
                <a:cs typeface="Arial"/>
              </a:rPr>
              <a:t>today</a:t>
            </a:r>
            <a:endParaRPr sz="1800">
              <a:latin typeface="Arial"/>
              <a:cs typeface="Arial"/>
            </a:endParaRPr>
          </a:p>
          <a:p>
            <a:pPr marL="439420" indent="-343535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Char char="•"/>
              <a:tabLst>
                <a:tab pos="439420" algn="l"/>
                <a:tab pos="440055" algn="l"/>
              </a:tabLst>
            </a:pPr>
            <a:r>
              <a:rPr dirty="0" sz="1800" spc="-5">
                <a:solidFill>
                  <a:srgbClr val="33339A"/>
                </a:solidFill>
                <a:latin typeface="Arial"/>
                <a:cs typeface="Arial"/>
              </a:rPr>
              <a:t>Nyquil Sales</a:t>
            </a:r>
            <a:r>
              <a:rPr dirty="0" sz="1800" spc="-1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9A"/>
                </a:solidFill>
                <a:latin typeface="Arial"/>
                <a:cs typeface="Arial"/>
              </a:rPr>
              <a:t>today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89102"/>
            <a:ext cx="832993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Semi-synthetic data: spike</a:t>
            </a:r>
            <a:r>
              <a:rPr dirty="0" spc="-90"/>
              <a:t> </a:t>
            </a:r>
            <a:r>
              <a:rPr dirty="0"/>
              <a:t>outbreaks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30480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8427" y="2312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2000" y="1371600"/>
            <a:ext cx="3352800" cy="19050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9177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1510"/>
              </a:spcBef>
            </a:pPr>
            <a:r>
              <a:rPr dirty="0" sz="2000" spc="-5">
                <a:latin typeface="Arial"/>
                <a:cs typeface="Arial"/>
              </a:rPr>
              <a:t>1. Take a real time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series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8200" y="13716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50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09800" y="35814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19800" y="35814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10000" y="6019800"/>
            <a:ext cx="5181600" cy="1009650"/>
          </a:xfrm>
          <a:custGeom>
            <a:avLst/>
            <a:gdLst/>
            <a:ahLst/>
            <a:cxnLst/>
            <a:rect l="l" t="t" r="r" b="b"/>
            <a:pathLst>
              <a:path w="5181600" h="1009650">
                <a:moveTo>
                  <a:pt x="0" y="0"/>
                </a:moveTo>
                <a:lnTo>
                  <a:pt x="0" y="1009650"/>
                </a:lnTo>
                <a:lnTo>
                  <a:pt x="5181599" y="1009650"/>
                </a:lnTo>
                <a:lnTo>
                  <a:pt x="51815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91026" y="6658609"/>
            <a:ext cx="958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4140" y="6085746"/>
            <a:ext cx="5200015" cy="1083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0485"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. </a:t>
            </a:r>
            <a:r>
              <a:rPr dirty="0" sz="2000" spc="-10">
                <a:latin typeface="Arial"/>
                <a:cs typeface="Arial"/>
              </a:rPr>
              <a:t>That’s </a:t>
            </a: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 spc="-10">
                <a:latin typeface="Arial"/>
                <a:cs typeface="Arial"/>
              </a:rPr>
              <a:t>example </a:t>
            </a:r>
            <a:r>
              <a:rPr dirty="0" sz="2000" spc="-5">
                <a:latin typeface="Arial"/>
                <a:cs typeface="Arial"/>
              </a:rPr>
              <a:t>of the false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positive</a:t>
            </a:r>
            <a:endParaRPr sz="2000">
              <a:latin typeface="Arial"/>
              <a:cs typeface="Arial"/>
            </a:endParaRPr>
          </a:p>
          <a:p>
            <a:pPr marR="268605" indent="1397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ate this algorithm would need if it was going  o </a:t>
            </a:r>
            <a:r>
              <a:rPr dirty="0" sz="2000" spc="-10">
                <a:latin typeface="Arial"/>
                <a:cs typeface="Arial"/>
              </a:rPr>
              <a:t>detect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actual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spike.</a:t>
            </a:r>
            <a:endParaRPr sz="20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65"/>
              </a:spcBef>
            </a:pPr>
            <a:r>
              <a:rPr dirty="0" sz="1200" spc="-1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24628" y="2312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62500" y="1587660"/>
            <a:ext cx="2820035" cy="588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2. Add a spike of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random</a:t>
            </a:r>
            <a:endParaRPr sz="20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54446" y="22082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6800" y="22098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86227" y="45224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00753" y="3714804"/>
            <a:ext cx="3006090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See what alarm levels 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16046" y="44180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57272" y="53606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96228" y="45224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67271" y="53606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53400" y="5011673"/>
            <a:ext cx="251460" cy="322580"/>
          </a:xfrm>
          <a:custGeom>
            <a:avLst/>
            <a:gdLst/>
            <a:ahLst/>
            <a:cxnLst/>
            <a:rect l="l" t="t" r="r" b="b"/>
            <a:pathLst>
              <a:path w="251459" h="322579">
                <a:moveTo>
                  <a:pt x="79795" y="167479"/>
                </a:moveTo>
                <a:lnTo>
                  <a:pt x="34289" y="133349"/>
                </a:lnTo>
                <a:lnTo>
                  <a:pt x="0" y="322325"/>
                </a:lnTo>
                <a:lnTo>
                  <a:pt x="62483" y="290945"/>
                </a:lnTo>
                <a:lnTo>
                  <a:pt x="62483" y="190499"/>
                </a:lnTo>
                <a:lnTo>
                  <a:pt x="79795" y="167479"/>
                </a:lnTo>
                <a:close/>
              </a:path>
              <a:path w="251459" h="322579">
                <a:moveTo>
                  <a:pt x="125515" y="201769"/>
                </a:moveTo>
                <a:lnTo>
                  <a:pt x="79795" y="167479"/>
                </a:lnTo>
                <a:lnTo>
                  <a:pt x="62483" y="190499"/>
                </a:lnTo>
                <a:lnTo>
                  <a:pt x="108203" y="224789"/>
                </a:lnTo>
                <a:lnTo>
                  <a:pt x="125515" y="201769"/>
                </a:lnTo>
                <a:close/>
              </a:path>
              <a:path w="251459" h="322579">
                <a:moveTo>
                  <a:pt x="171449" y="236219"/>
                </a:moveTo>
                <a:lnTo>
                  <a:pt x="125515" y="201769"/>
                </a:lnTo>
                <a:lnTo>
                  <a:pt x="108203" y="224789"/>
                </a:lnTo>
                <a:lnTo>
                  <a:pt x="62483" y="190499"/>
                </a:lnTo>
                <a:lnTo>
                  <a:pt x="62483" y="290945"/>
                </a:lnTo>
                <a:lnTo>
                  <a:pt x="171449" y="236219"/>
                </a:lnTo>
                <a:close/>
              </a:path>
              <a:path w="251459" h="322579">
                <a:moveTo>
                  <a:pt x="251459" y="34289"/>
                </a:moveTo>
                <a:lnTo>
                  <a:pt x="205739" y="0"/>
                </a:lnTo>
                <a:lnTo>
                  <a:pt x="79795" y="167479"/>
                </a:lnTo>
                <a:lnTo>
                  <a:pt x="125515" y="201769"/>
                </a:lnTo>
                <a:lnTo>
                  <a:pt x="251459" y="3428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210539" y="3714804"/>
            <a:ext cx="3004820" cy="1417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On what </a:t>
            </a:r>
            <a:r>
              <a:rPr dirty="0" sz="1400" spc="-10">
                <a:latin typeface="Arial"/>
                <a:cs typeface="Arial"/>
              </a:rPr>
              <a:t>fraction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-10">
                <a:latin typeface="Arial"/>
                <a:cs typeface="Arial"/>
              </a:rPr>
              <a:t>non-spike </a:t>
            </a:r>
            <a:r>
              <a:rPr dirty="0" sz="1400" spc="-5">
                <a:latin typeface="Arial"/>
                <a:cs typeface="Arial"/>
              </a:rPr>
              <a:t>days </a:t>
            </a:r>
            <a:r>
              <a:rPr dirty="0" sz="1400" spc="-10"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5">
                <a:latin typeface="Arial"/>
                <a:cs typeface="Arial"/>
              </a:rPr>
              <a:t>there an </a:t>
            </a:r>
            <a:r>
              <a:rPr dirty="0" sz="1400" spc="-10">
                <a:latin typeface="Arial"/>
                <a:cs typeface="Arial"/>
              </a:rPr>
              <a:t>equal </a:t>
            </a:r>
            <a:r>
              <a:rPr dirty="0" sz="1400" spc="-5">
                <a:latin typeface="Arial"/>
                <a:cs typeface="Arial"/>
              </a:rPr>
              <a:t>or </a:t>
            </a:r>
            <a:r>
              <a:rPr dirty="0" sz="1400" spc="-10">
                <a:latin typeface="Arial"/>
                <a:cs typeface="Arial"/>
              </a:rPr>
              <a:t>higher alarm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r" marR="52069">
              <a:lnSpc>
                <a:spcPct val="100000"/>
              </a:lnSpc>
              <a:spcBef>
                <a:spcPts val="1070"/>
              </a:spcBef>
            </a:pP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Only</a:t>
            </a:r>
            <a:r>
              <a:rPr dirty="0" sz="1400" spc="-10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65FF"/>
                </a:solidFill>
                <a:latin typeface="Arial"/>
                <a:cs typeface="Arial"/>
              </a:rPr>
              <a:t>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00600" y="15240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50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00600" y="15240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50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62200" y="37338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62200" y="37338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72200" y="37338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72200" y="37338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62400" y="6172200"/>
            <a:ext cx="5181600" cy="1009650"/>
          </a:xfrm>
          <a:custGeom>
            <a:avLst/>
            <a:gdLst/>
            <a:ahLst/>
            <a:cxnLst/>
            <a:rect l="l" t="t" r="r" b="b"/>
            <a:pathLst>
              <a:path w="5181600" h="1009650">
                <a:moveTo>
                  <a:pt x="0" y="0"/>
                </a:moveTo>
                <a:lnTo>
                  <a:pt x="0" y="1009650"/>
                </a:lnTo>
                <a:lnTo>
                  <a:pt x="5181599" y="1009650"/>
                </a:lnTo>
                <a:lnTo>
                  <a:pt x="5181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62400" y="6172200"/>
            <a:ext cx="5181600" cy="1009650"/>
          </a:xfrm>
          <a:custGeom>
            <a:avLst/>
            <a:gdLst/>
            <a:ahLst/>
            <a:cxnLst/>
            <a:rect l="l" t="t" r="r" b="b"/>
            <a:pathLst>
              <a:path w="5181600" h="1009650">
                <a:moveTo>
                  <a:pt x="0" y="0"/>
                </a:moveTo>
                <a:lnTo>
                  <a:pt x="0" y="1009650"/>
                </a:lnTo>
                <a:lnTo>
                  <a:pt x="5181599" y="1009650"/>
                </a:lnTo>
                <a:lnTo>
                  <a:pt x="51815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043426" y="6811009"/>
            <a:ext cx="958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26540" y="6238146"/>
            <a:ext cx="4923790" cy="893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0485"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. </a:t>
            </a:r>
            <a:r>
              <a:rPr dirty="0" sz="2000" spc="-10">
                <a:latin typeface="Arial"/>
                <a:cs typeface="Arial"/>
              </a:rPr>
              <a:t>That’s </a:t>
            </a: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 spc="-10">
                <a:latin typeface="Arial"/>
                <a:cs typeface="Arial"/>
              </a:rPr>
              <a:t>example </a:t>
            </a:r>
            <a:r>
              <a:rPr dirty="0" sz="2000" spc="-5">
                <a:latin typeface="Arial"/>
                <a:cs typeface="Arial"/>
              </a:rPr>
              <a:t>of the false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positive</a:t>
            </a:r>
            <a:endParaRPr sz="2000">
              <a:latin typeface="Arial"/>
              <a:cs typeface="Arial"/>
            </a:endParaRPr>
          </a:p>
          <a:p>
            <a:pPr indent="1397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ate this algorithm would need if it was going  o </a:t>
            </a:r>
            <a:r>
              <a:rPr dirty="0" sz="2000" spc="-10">
                <a:latin typeface="Arial"/>
                <a:cs typeface="Arial"/>
              </a:rPr>
              <a:t>detect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actual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spike.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77028" y="24650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914900" y="1740060"/>
            <a:ext cx="2820035" cy="588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2. Add a spike of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random</a:t>
            </a:r>
            <a:endParaRPr sz="20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06846" y="23606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38627" y="46748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553153" y="3867204"/>
            <a:ext cx="3006090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See what alarm levels 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68446" y="45704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09672" y="55130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548628" y="46748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519671" y="55130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05800" y="5164073"/>
            <a:ext cx="251460" cy="322580"/>
          </a:xfrm>
          <a:custGeom>
            <a:avLst/>
            <a:gdLst/>
            <a:ahLst/>
            <a:cxnLst/>
            <a:rect l="l" t="t" r="r" b="b"/>
            <a:pathLst>
              <a:path w="251459" h="322579">
                <a:moveTo>
                  <a:pt x="79795" y="167479"/>
                </a:moveTo>
                <a:lnTo>
                  <a:pt x="34289" y="133349"/>
                </a:lnTo>
                <a:lnTo>
                  <a:pt x="0" y="322325"/>
                </a:lnTo>
                <a:lnTo>
                  <a:pt x="62483" y="290945"/>
                </a:lnTo>
                <a:lnTo>
                  <a:pt x="62483" y="190499"/>
                </a:lnTo>
                <a:lnTo>
                  <a:pt x="79795" y="167479"/>
                </a:lnTo>
                <a:close/>
              </a:path>
              <a:path w="251459" h="322579">
                <a:moveTo>
                  <a:pt x="125515" y="201769"/>
                </a:moveTo>
                <a:lnTo>
                  <a:pt x="79795" y="167479"/>
                </a:lnTo>
                <a:lnTo>
                  <a:pt x="62483" y="190499"/>
                </a:lnTo>
                <a:lnTo>
                  <a:pt x="108203" y="224789"/>
                </a:lnTo>
                <a:lnTo>
                  <a:pt x="125515" y="201769"/>
                </a:lnTo>
                <a:close/>
              </a:path>
              <a:path w="251459" h="322579">
                <a:moveTo>
                  <a:pt x="171449" y="236219"/>
                </a:moveTo>
                <a:lnTo>
                  <a:pt x="125515" y="201769"/>
                </a:lnTo>
                <a:lnTo>
                  <a:pt x="108203" y="224789"/>
                </a:lnTo>
                <a:lnTo>
                  <a:pt x="62483" y="190499"/>
                </a:lnTo>
                <a:lnTo>
                  <a:pt x="62483" y="290945"/>
                </a:lnTo>
                <a:lnTo>
                  <a:pt x="171449" y="236219"/>
                </a:lnTo>
                <a:close/>
              </a:path>
              <a:path w="251459" h="322579">
                <a:moveTo>
                  <a:pt x="251459" y="34289"/>
                </a:moveTo>
                <a:lnTo>
                  <a:pt x="205739" y="0"/>
                </a:lnTo>
                <a:lnTo>
                  <a:pt x="79795" y="167479"/>
                </a:lnTo>
                <a:lnTo>
                  <a:pt x="125515" y="201769"/>
                </a:lnTo>
                <a:lnTo>
                  <a:pt x="251459" y="3428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362957" y="3867204"/>
            <a:ext cx="3004185" cy="1417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On what </a:t>
            </a:r>
            <a:r>
              <a:rPr dirty="0" sz="1400" spc="-10">
                <a:latin typeface="Arial"/>
                <a:cs typeface="Arial"/>
              </a:rPr>
              <a:t>fraction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-10">
                <a:latin typeface="Arial"/>
                <a:cs typeface="Arial"/>
              </a:rPr>
              <a:t>non-spike </a:t>
            </a:r>
            <a:r>
              <a:rPr dirty="0" sz="1400" spc="-5">
                <a:latin typeface="Arial"/>
                <a:cs typeface="Arial"/>
              </a:rPr>
              <a:t>days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5">
                <a:latin typeface="Arial"/>
                <a:cs typeface="Arial"/>
              </a:rPr>
              <a:t>there an </a:t>
            </a:r>
            <a:r>
              <a:rPr dirty="0" sz="1400" spc="-10">
                <a:latin typeface="Arial"/>
                <a:cs typeface="Arial"/>
              </a:rPr>
              <a:t>equal </a:t>
            </a:r>
            <a:r>
              <a:rPr dirty="0" sz="1400" spc="-5">
                <a:latin typeface="Arial"/>
                <a:cs typeface="Arial"/>
              </a:rPr>
              <a:t>or </a:t>
            </a:r>
            <a:r>
              <a:rPr dirty="0" sz="1400" spc="-10">
                <a:latin typeface="Arial"/>
                <a:cs typeface="Arial"/>
              </a:rPr>
              <a:t>higher alarm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r" marR="51435">
              <a:lnSpc>
                <a:spcPct val="100000"/>
              </a:lnSpc>
              <a:spcBef>
                <a:spcPts val="1070"/>
              </a:spcBef>
            </a:pP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Only</a:t>
            </a:r>
            <a:r>
              <a:rPr dirty="0" sz="1400" spc="-10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65FF"/>
                </a:solidFill>
                <a:latin typeface="Arial"/>
                <a:cs typeface="Arial"/>
              </a:rPr>
              <a:t>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53000" y="16764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53000" y="16764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14600" y="38862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14600" y="38862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24600" y="3886200"/>
            <a:ext cx="3277235" cy="2133600"/>
          </a:xfrm>
          <a:custGeom>
            <a:avLst/>
            <a:gdLst/>
            <a:ahLst/>
            <a:cxnLst/>
            <a:rect l="l" t="t" r="r" b="b"/>
            <a:pathLst>
              <a:path w="3277234" h="2133600">
                <a:moveTo>
                  <a:pt x="0" y="0"/>
                </a:moveTo>
                <a:lnTo>
                  <a:pt x="0" y="2133600"/>
                </a:lnTo>
                <a:lnTo>
                  <a:pt x="3276980" y="2133600"/>
                </a:lnTo>
                <a:lnTo>
                  <a:pt x="3276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24600" y="3886200"/>
            <a:ext cx="3276600" cy="2133600"/>
          </a:xfrm>
          <a:custGeom>
            <a:avLst/>
            <a:gdLst/>
            <a:ahLst/>
            <a:cxnLst/>
            <a:rect l="l" t="t" r="r" b="b"/>
            <a:pathLst>
              <a:path w="3276600" h="2133600">
                <a:moveTo>
                  <a:pt x="0" y="0"/>
                </a:moveTo>
                <a:lnTo>
                  <a:pt x="0" y="2133600"/>
                </a:lnTo>
                <a:lnTo>
                  <a:pt x="3276600" y="2133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915400" y="38862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14800" y="6324600"/>
            <a:ext cx="5181600" cy="990600"/>
          </a:xfrm>
          <a:custGeom>
            <a:avLst/>
            <a:gdLst/>
            <a:ahLst/>
            <a:cxnLst/>
            <a:rect l="l" t="t" r="r" b="b"/>
            <a:pathLst>
              <a:path w="5181600" h="990600">
                <a:moveTo>
                  <a:pt x="0" y="0"/>
                </a:moveTo>
                <a:lnTo>
                  <a:pt x="0" y="990600"/>
                </a:lnTo>
                <a:lnTo>
                  <a:pt x="5181599" y="990600"/>
                </a:lnTo>
                <a:lnTo>
                  <a:pt x="5181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14800" y="66294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14800" y="6324600"/>
            <a:ext cx="5181600" cy="990600"/>
          </a:xfrm>
          <a:custGeom>
            <a:avLst/>
            <a:gdLst/>
            <a:ahLst/>
            <a:cxnLst/>
            <a:rect l="l" t="t" r="r" b="b"/>
            <a:pathLst>
              <a:path w="5181600" h="990600">
                <a:moveTo>
                  <a:pt x="5181599" y="990600"/>
                </a:moveTo>
                <a:lnTo>
                  <a:pt x="518159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278940" y="6390546"/>
            <a:ext cx="4923790" cy="893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0485"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. </a:t>
            </a:r>
            <a:r>
              <a:rPr dirty="0" sz="2000" spc="-10">
                <a:latin typeface="Arial"/>
                <a:cs typeface="Arial"/>
              </a:rPr>
              <a:t>That’s </a:t>
            </a: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 spc="-10">
                <a:latin typeface="Arial"/>
                <a:cs typeface="Arial"/>
              </a:rPr>
              <a:t>example </a:t>
            </a:r>
            <a:r>
              <a:rPr dirty="0" sz="2000" spc="-5">
                <a:latin typeface="Arial"/>
                <a:cs typeface="Arial"/>
              </a:rPr>
              <a:t>of the false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positive</a:t>
            </a:r>
            <a:endParaRPr sz="2000">
              <a:latin typeface="Arial"/>
              <a:cs typeface="Arial"/>
            </a:endParaRPr>
          </a:p>
          <a:p>
            <a:pPr indent="1397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ate this algorithm would need if it was going  o </a:t>
            </a:r>
            <a:r>
              <a:rPr dirty="0" sz="2000" spc="-10">
                <a:latin typeface="Arial"/>
                <a:cs typeface="Arial"/>
              </a:rPr>
              <a:t>detect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actual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spike.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329428" y="26174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067300" y="1892460"/>
            <a:ext cx="2820035" cy="588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2. Add a spike of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random</a:t>
            </a:r>
            <a:endParaRPr sz="20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159246" y="25130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891027" y="48272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289301" y="3685285"/>
            <a:ext cx="429259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44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165100">
              <a:lnSpc>
                <a:spcPts val="1200"/>
              </a:lnSpc>
            </a:pP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317500">
              <a:lnSpc>
                <a:spcPts val="1440"/>
              </a:lnSpc>
            </a:pP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05553" y="4019604"/>
            <a:ext cx="3006090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See what alarm levels 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720846" y="47228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62072" y="56654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701028" y="48272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72071" y="56654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458200" y="5316473"/>
            <a:ext cx="251460" cy="322580"/>
          </a:xfrm>
          <a:custGeom>
            <a:avLst/>
            <a:gdLst/>
            <a:ahLst/>
            <a:cxnLst/>
            <a:rect l="l" t="t" r="r" b="b"/>
            <a:pathLst>
              <a:path w="251459" h="322579">
                <a:moveTo>
                  <a:pt x="79795" y="167479"/>
                </a:moveTo>
                <a:lnTo>
                  <a:pt x="34289" y="133349"/>
                </a:lnTo>
                <a:lnTo>
                  <a:pt x="0" y="322325"/>
                </a:lnTo>
                <a:lnTo>
                  <a:pt x="62483" y="290945"/>
                </a:lnTo>
                <a:lnTo>
                  <a:pt x="62483" y="190499"/>
                </a:lnTo>
                <a:lnTo>
                  <a:pt x="79795" y="167479"/>
                </a:lnTo>
                <a:close/>
              </a:path>
              <a:path w="251459" h="322579">
                <a:moveTo>
                  <a:pt x="125515" y="201769"/>
                </a:moveTo>
                <a:lnTo>
                  <a:pt x="79795" y="167479"/>
                </a:lnTo>
                <a:lnTo>
                  <a:pt x="62483" y="190499"/>
                </a:lnTo>
                <a:lnTo>
                  <a:pt x="108203" y="224789"/>
                </a:lnTo>
                <a:lnTo>
                  <a:pt x="125515" y="201769"/>
                </a:lnTo>
                <a:close/>
              </a:path>
              <a:path w="251459" h="322579">
                <a:moveTo>
                  <a:pt x="171449" y="236219"/>
                </a:moveTo>
                <a:lnTo>
                  <a:pt x="125515" y="201769"/>
                </a:lnTo>
                <a:lnTo>
                  <a:pt x="108203" y="224789"/>
                </a:lnTo>
                <a:lnTo>
                  <a:pt x="62483" y="190499"/>
                </a:lnTo>
                <a:lnTo>
                  <a:pt x="62483" y="290945"/>
                </a:lnTo>
                <a:lnTo>
                  <a:pt x="171449" y="236219"/>
                </a:lnTo>
                <a:close/>
              </a:path>
              <a:path w="251459" h="322579">
                <a:moveTo>
                  <a:pt x="251459" y="34289"/>
                </a:moveTo>
                <a:lnTo>
                  <a:pt x="205739" y="0"/>
                </a:lnTo>
                <a:lnTo>
                  <a:pt x="79795" y="167479"/>
                </a:lnTo>
                <a:lnTo>
                  <a:pt x="125515" y="201769"/>
                </a:lnTo>
                <a:lnTo>
                  <a:pt x="251459" y="3428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515358" y="4019604"/>
            <a:ext cx="3004185" cy="1417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On what </a:t>
            </a:r>
            <a:r>
              <a:rPr dirty="0" sz="1400" spc="-10">
                <a:latin typeface="Arial"/>
                <a:cs typeface="Arial"/>
              </a:rPr>
              <a:t>fraction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-10">
                <a:latin typeface="Arial"/>
                <a:cs typeface="Arial"/>
              </a:rPr>
              <a:t>non-spike </a:t>
            </a:r>
            <a:r>
              <a:rPr dirty="0" sz="1400" spc="-5">
                <a:latin typeface="Arial"/>
                <a:cs typeface="Arial"/>
              </a:rPr>
              <a:t>days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5">
                <a:latin typeface="Arial"/>
                <a:cs typeface="Arial"/>
              </a:rPr>
              <a:t>there an </a:t>
            </a:r>
            <a:r>
              <a:rPr dirty="0" sz="1400" spc="-10">
                <a:latin typeface="Arial"/>
                <a:cs typeface="Arial"/>
              </a:rPr>
              <a:t>equal </a:t>
            </a:r>
            <a:r>
              <a:rPr dirty="0" sz="1400" spc="-5">
                <a:latin typeface="Arial"/>
                <a:cs typeface="Arial"/>
              </a:rPr>
              <a:t>or </a:t>
            </a:r>
            <a:r>
              <a:rPr dirty="0" sz="1400" spc="-10">
                <a:latin typeface="Arial"/>
                <a:cs typeface="Arial"/>
              </a:rPr>
              <a:t>higher alarm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r" marR="51435">
              <a:lnSpc>
                <a:spcPct val="100000"/>
              </a:lnSpc>
              <a:spcBef>
                <a:spcPts val="1070"/>
              </a:spcBef>
            </a:pP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Only</a:t>
            </a:r>
            <a:r>
              <a:rPr dirty="0" sz="1400" spc="-10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65FF"/>
                </a:solidFill>
                <a:latin typeface="Arial"/>
                <a:cs typeface="Arial"/>
              </a:rPr>
              <a:t>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105400" y="18288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105400" y="18288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667000" y="40386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67000" y="40386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477000" y="4038600"/>
            <a:ext cx="3124835" cy="2133600"/>
          </a:xfrm>
          <a:custGeom>
            <a:avLst/>
            <a:gdLst/>
            <a:ahLst/>
            <a:cxnLst/>
            <a:rect l="l" t="t" r="r" b="b"/>
            <a:pathLst>
              <a:path w="3124834" h="2133600">
                <a:moveTo>
                  <a:pt x="0" y="0"/>
                </a:moveTo>
                <a:lnTo>
                  <a:pt x="0" y="2133600"/>
                </a:lnTo>
                <a:lnTo>
                  <a:pt x="3124580" y="2133600"/>
                </a:lnTo>
                <a:lnTo>
                  <a:pt x="3124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477000" y="4038600"/>
            <a:ext cx="3124200" cy="2133600"/>
          </a:xfrm>
          <a:custGeom>
            <a:avLst/>
            <a:gdLst/>
            <a:ahLst/>
            <a:cxnLst/>
            <a:rect l="l" t="t" r="r" b="b"/>
            <a:pathLst>
              <a:path w="3124200" h="2133600">
                <a:moveTo>
                  <a:pt x="0" y="0"/>
                </a:moveTo>
                <a:lnTo>
                  <a:pt x="0" y="2133600"/>
                </a:lnTo>
                <a:lnTo>
                  <a:pt x="3124200" y="2133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915400" y="40386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67200" y="6477000"/>
            <a:ext cx="5181600" cy="838200"/>
          </a:xfrm>
          <a:custGeom>
            <a:avLst/>
            <a:gdLst/>
            <a:ahLst/>
            <a:cxnLst/>
            <a:rect l="l" t="t" r="r" b="b"/>
            <a:pathLst>
              <a:path w="5181600" h="838200">
                <a:moveTo>
                  <a:pt x="0" y="0"/>
                </a:moveTo>
                <a:lnTo>
                  <a:pt x="0" y="838200"/>
                </a:lnTo>
                <a:lnTo>
                  <a:pt x="5181599" y="838200"/>
                </a:lnTo>
                <a:lnTo>
                  <a:pt x="5181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67200" y="66294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67200" y="6477000"/>
            <a:ext cx="5181600" cy="838200"/>
          </a:xfrm>
          <a:custGeom>
            <a:avLst/>
            <a:gdLst/>
            <a:ahLst/>
            <a:cxnLst/>
            <a:rect l="l" t="t" r="r" b="b"/>
            <a:pathLst>
              <a:path w="5181600" h="838200">
                <a:moveTo>
                  <a:pt x="5181599" y="838200"/>
                </a:moveTo>
                <a:lnTo>
                  <a:pt x="518159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043426" y="6506209"/>
            <a:ext cx="4718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865" algn="l"/>
              </a:tabLst>
            </a:pPr>
            <a:r>
              <a:rPr dirty="0" sz="2000" spc="-5"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431467" y="6542946"/>
            <a:ext cx="4923155" cy="893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0485"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. </a:t>
            </a:r>
            <a:r>
              <a:rPr dirty="0" sz="2000" spc="-10">
                <a:latin typeface="Arial"/>
                <a:cs typeface="Arial"/>
              </a:rPr>
              <a:t>That’s </a:t>
            </a: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 spc="-10">
                <a:latin typeface="Arial"/>
                <a:cs typeface="Arial"/>
              </a:rPr>
              <a:t>example </a:t>
            </a:r>
            <a:r>
              <a:rPr dirty="0" sz="2000" spc="-5">
                <a:latin typeface="Arial"/>
                <a:cs typeface="Arial"/>
              </a:rPr>
              <a:t>of the false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positive</a:t>
            </a:r>
            <a:endParaRPr sz="2000">
              <a:latin typeface="Arial"/>
              <a:cs typeface="Arial"/>
            </a:endParaRPr>
          </a:p>
          <a:p>
            <a:pPr indent="1333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ate this algorithm would need if it was going  o detect the actual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spike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481828" y="27698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5219700" y="2044860"/>
            <a:ext cx="2820035" cy="1868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2. Add a spike of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random</a:t>
            </a:r>
            <a:endParaRPr sz="20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892175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311646" y="26654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043427" y="4979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746501" y="4142485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57953" y="4172004"/>
            <a:ext cx="3006090" cy="2197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See what alarm levels 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 marR="765175">
              <a:lnSpc>
                <a:spcPct val="100000"/>
              </a:lnSpc>
              <a:spcBef>
                <a:spcPts val="1305"/>
              </a:spcBef>
            </a:pPr>
            <a:r>
              <a:rPr dirty="0" sz="2000" spc="-1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873246" y="48752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014472" y="58178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853428" y="4979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6556502" y="4142485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824471" y="58178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610600" y="5468873"/>
            <a:ext cx="251460" cy="322580"/>
          </a:xfrm>
          <a:custGeom>
            <a:avLst/>
            <a:gdLst/>
            <a:ahLst/>
            <a:cxnLst/>
            <a:rect l="l" t="t" r="r" b="b"/>
            <a:pathLst>
              <a:path w="251459" h="322579">
                <a:moveTo>
                  <a:pt x="79795" y="167479"/>
                </a:moveTo>
                <a:lnTo>
                  <a:pt x="34289" y="133349"/>
                </a:lnTo>
                <a:lnTo>
                  <a:pt x="0" y="322325"/>
                </a:lnTo>
                <a:lnTo>
                  <a:pt x="62483" y="290945"/>
                </a:lnTo>
                <a:lnTo>
                  <a:pt x="62483" y="190499"/>
                </a:lnTo>
                <a:lnTo>
                  <a:pt x="79795" y="167479"/>
                </a:lnTo>
                <a:close/>
              </a:path>
              <a:path w="251459" h="322579">
                <a:moveTo>
                  <a:pt x="125515" y="201769"/>
                </a:moveTo>
                <a:lnTo>
                  <a:pt x="79795" y="167479"/>
                </a:lnTo>
                <a:lnTo>
                  <a:pt x="62483" y="190499"/>
                </a:lnTo>
                <a:lnTo>
                  <a:pt x="108203" y="224789"/>
                </a:lnTo>
                <a:lnTo>
                  <a:pt x="125515" y="201769"/>
                </a:lnTo>
                <a:close/>
              </a:path>
              <a:path w="251459" h="322579">
                <a:moveTo>
                  <a:pt x="171449" y="236219"/>
                </a:moveTo>
                <a:lnTo>
                  <a:pt x="125515" y="201769"/>
                </a:lnTo>
                <a:lnTo>
                  <a:pt x="108203" y="224789"/>
                </a:lnTo>
                <a:lnTo>
                  <a:pt x="62483" y="190499"/>
                </a:lnTo>
                <a:lnTo>
                  <a:pt x="62483" y="290945"/>
                </a:lnTo>
                <a:lnTo>
                  <a:pt x="171449" y="236219"/>
                </a:lnTo>
                <a:close/>
              </a:path>
              <a:path w="251459" h="322579">
                <a:moveTo>
                  <a:pt x="251459" y="34289"/>
                </a:moveTo>
                <a:lnTo>
                  <a:pt x="205739" y="0"/>
                </a:lnTo>
                <a:lnTo>
                  <a:pt x="79795" y="167479"/>
                </a:lnTo>
                <a:lnTo>
                  <a:pt x="125515" y="201769"/>
                </a:lnTo>
                <a:lnTo>
                  <a:pt x="251459" y="3428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667758" y="4172004"/>
            <a:ext cx="2945765" cy="1417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On what </a:t>
            </a:r>
            <a:r>
              <a:rPr dirty="0" sz="1400" spc="-10">
                <a:latin typeface="Arial"/>
                <a:cs typeface="Arial"/>
              </a:rPr>
              <a:t>fraction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-10">
                <a:latin typeface="Arial"/>
                <a:cs typeface="Arial"/>
              </a:rPr>
              <a:t>non-spike </a:t>
            </a:r>
            <a:r>
              <a:rPr dirty="0" sz="1400" spc="-5">
                <a:latin typeface="Arial"/>
                <a:cs typeface="Arial"/>
              </a:rPr>
              <a:t>days i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5">
                <a:latin typeface="Arial"/>
                <a:cs typeface="Arial"/>
              </a:rPr>
              <a:t>there an </a:t>
            </a:r>
            <a:r>
              <a:rPr dirty="0" sz="1400" spc="-10">
                <a:latin typeface="Arial"/>
                <a:cs typeface="Arial"/>
              </a:rPr>
              <a:t>equal </a:t>
            </a:r>
            <a:r>
              <a:rPr dirty="0" sz="1400" spc="-5">
                <a:latin typeface="Arial"/>
                <a:cs typeface="Arial"/>
              </a:rPr>
              <a:t>or </a:t>
            </a:r>
            <a:r>
              <a:rPr dirty="0" sz="1400" spc="-10">
                <a:latin typeface="Arial"/>
                <a:cs typeface="Arial"/>
              </a:rPr>
              <a:t>higher alarm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1070"/>
              </a:spcBef>
            </a:pP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Only</a:t>
            </a:r>
            <a:r>
              <a:rPr dirty="0" sz="1400" spc="-105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257800" y="19812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257800" y="19812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819400" y="41910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819400" y="41910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629400" y="4191000"/>
            <a:ext cx="2972435" cy="2133600"/>
          </a:xfrm>
          <a:custGeom>
            <a:avLst/>
            <a:gdLst/>
            <a:ahLst/>
            <a:cxnLst/>
            <a:rect l="l" t="t" r="r" b="b"/>
            <a:pathLst>
              <a:path w="2972434" h="2133600">
                <a:moveTo>
                  <a:pt x="0" y="0"/>
                </a:moveTo>
                <a:lnTo>
                  <a:pt x="0" y="2133600"/>
                </a:lnTo>
                <a:lnTo>
                  <a:pt x="2972180" y="2133600"/>
                </a:lnTo>
                <a:lnTo>
                  <a:pt x="2972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629400" y="4191000"/>
            <a:ext cx="2971800" cy="2133600"/>
          </a:xfrm>
          <a:custGeom>
            <a:avLst/>
            <a:gdLst/>
            <a:ahLst/>
            <a:cxnLst/>
            <a:rect l="l" t="t" r="r" b="b"/>
            <a:pathLst>
              <a:path w="2971800" h="2133600">
                <a:moveTo>
                  <a:pt x="0" y="0"/>
                </a:moveTo>
                <a:lnTo>
                  <a:pt x="0" y="2133600"/>
                </a:lnTo>
                <a:lnTo>
                  <a:pt x="2971800" y="2133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29400" y="41910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 h="0">
                <a:moveTo>
                  <a:pt x="29718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419600" y="6629400"/>
            <a:ext cx="5181600" cy="685800"/>
          </a:xfrm>
          <a:custGeom>
            <a:avLst/>
            <a:gdLst/>
            <a:ahLst/>
            <a:cxnLst/>
            <a:rect l="l" t="t" r="r" b="b"/>
            <a:pathLst>
              <a:path w="5181600" h="685800">
                <a:moveTo>
                  <a:pt x="0" y="0"/>
                </a:moveTo>
                <a:lnTo>
                  <a:pt x="0" y="685800"/>
                </a:lnTo>
                <a:lnTo>
                  <a:pt x="5181599" y="685800"/>
                </a:lnTo>
                <a:lnTo>
                  <a:pt x="5181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419600" y="66294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19600" y="6629400"/>
            <a:ext cx="5181600" cy="685800"/>
          </a:xfrm>
          <a:custGeom>
            <a:avLst/>
            <a:gdLst/>
            <a:ahLst/>
            <a:cxnLst/>
            <a:rect l="l" t="t" r="r" b="b"/>
            <a:pathLst>
              <a:path w="5181600" h="685800">
                <a:moveTo>
                  <a:pt x="5181599" y="685800"/>
                </a:moveTo>
                <a:lnTo>
                  <a:pt x="518159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4195826" y="6658609"/>
            <a:ext cx="47180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16865" algn="l"/>
              </a:tabLst>
            </a:pPr>
            <a:r>
              <a:rPr dirty="0" sz="2000" spc="-5"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5  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597823" y="6695346"/>
            <a:ext cx="4909185" cy="588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515"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. </a:t>
            </a:r>
            <a:r>
              <a:rPr dirty="0" sz="2000" spc="-10">
                <a:latin typeface="Arial"/>
                <a:cs typeface="Arial"/>
              </a:rPr>
              <a:t>That’s </a:t>
            </a: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 spc="-10">
                <a:latin typeface="Arial"/>
                <a:cs typeface="Arial"/>
              </a:rPr>
              <a:t>example </a:t>
            </a:r>
            <a:r>
              <a:rPr dirty="0" sz="2000" spc="-5">
                <a:latin typeface="Arial"/>
                <a:cs typeface="Arial"/>
              </a:rPr>
              <a:t>of the false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positive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ate this algorithm would need if it was</a:t>
            </a:r>
            <a:r>
              <a:rPr dirty="0" sz="2000" spc="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going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634228" y="29222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5372100" y="2197260"/>
            <a:ext cx="2820035" cy="1868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2. Add a spike of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random</a:t>
            </a:r>
            <a:endParaRPr sz="20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892175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464046" y="28178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195827" y="51320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2898901" y="4294885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010353" y="4324404"/>
            <a:ext cx="3006090" cy="2197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See what alarm levels 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 marR="765175">
              <a:lnSpc>
                <a:spcPct val="100000"/>
              </a:lnSpc>
              <a:spcBef>
                <a:spcPts val="1305"/>
              </a:spcBef>
            </a:pPr>
            <a:r>
              <a:rPr dirty="0" sz="2000" spc="-1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025646" y="50276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166872" y="59702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005828" y="5132070"/>
            <a:ext cx="2595880" cy="603885"/>
          </a:xfrm>
          <a:custGeom>
            <a:avLst/>
            <a:gdLst/>
            <a:ahLst/>
            <a:cxnLst/>
            <a:rect l="l" t="t" r="r" b="b"/>
            <a:pathLst>
              <a:path w="259587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595371" y="3705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6708902" y="4294885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976871" y="5970270"/>
            <a:ext cx="2624455" cy="194945"/>
          </a:xfrm>
          <a:custGeom>
            <a:avLst/>
            <a:gdLst/>
            <a:ahLst/>
            <a:cxnLst/>
            <a:rect l="l" t="t" r="r" b="b"/>
            <a:pathLst>
              <a:path w="26244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24328" y="165805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763000" y="5621273"/>
            <a:ext cx="251460" cy="322580"/>
          </a:xfrm>
          <a:custGeom>
            <a:avLst/>
            <a:gdLst/>
            <a:ahLst/>
            <a:cxnLst/>
            <a:rect l="l" t="t" r="r" b="b"/>
            <a:pathLst>
              <a:path w="251459" h="322579">
                <a:moveTo>
                  <a:pt x="79795" y="167479"/>
                </a:moveTo>
                <a:lnTo>
                  <a:pt x="34289" y="133349"/>
                </a:lnTo>
                <a:lnTo>
                  <a:pt x="0" y="322325"/>
                </a:lnTo>
                <a:lnTo>
                  <a:pt x="62483" y="290945"/>
                </a:lnTo>
                <a:lnTo>
                  <a:pt x="62483" y="190499"/>
                </a:lnTo>
                <a:lnTo>
                  <a:pt x="79795" y="167479"/>
                </a:lnTo>
                <a:close/>
              </a:path>
              <a:path w="251459" h="322579">
                <a:moveTo>
                  <a:pt x="125515" y="201769"/>
                </a:moveTo>
                <a:lnTo>
                  <a:pt x="79795" y="167479"/>
                </a:lnTo>
                <a:lnTo>
                  <a:pt x="62483" y="190499"/>
                </a:lnTo>
                <a:lnTo>
                  <a:pt x="108203" y="224789"/>
                </a:lnTo>
                <a:lnTo>
                  <a:pt x="125515" y="201769"/>
                </a:lnTo>
                <a:close/>
              </a:path>
              <a:path w="251459" h="322579">
                <a:moveTo>
                  <a:pt x="171449" y="236219"/>
                </a:moveTo>
                <a:lnTo>
                  <a:pt x="125515" y="201769"/>
                </a:lnTo>
                <a:lnTo>
                  <a:pt x="108203" y="224789"/>
                </a:lnTo>
                <a:lnTo>
                  <a:pt x="62483" y="190499"/>
                </a:lnTo>
                <a:lnTo>
                  <a:pt x="62483" y="290945"/>
                </a:lnTo>
                <a:lnTo>
                  <a:pt x="171449" y="236219"/>
                </a:lnTo>
                <a:close/>
              </a:path>
              <a:path w="251459" h="322579">
                <a:moveTo>
                  <a:pt x="251459" y="34289"/>
                </a:moveTo>
                <a:lnTo>
                  <a:pt x="205739" y="0"/>
                </a:lnTo>
                <a:lnTo>
                  <a:pt x="79795" y="167479"/>
                </a:lnTo>
                <a:lnTo>
                  <a:pt x="125515" y="201769"/>
                </a:lnTo>
                <a:lnTo>
                  <a:pt x="251459" y="3428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6820158" y="4324404"/>
            <a:ext cx="2748280" cy="1417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On what </a:t>
            </a:r>
            <a:r>
              <a:rPr dirty="0" sz="1400" spc="-10">
                <a:latin typeface="Arial"/>
                <a:cs typeface="Arial"/>
              </a:rPr>
              <a:t>fraction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-10">
                <a:latin typeface="Arial"/>
                <a:cs typeface="Arial"/>
              </a:rPr>
              <a:t>non-spike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day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5">
                <a:latin typeface="Arial"/>
                <a:cs typeface="Arial"/>
              </a:rPr>
              <a:t>there an </a:t>
            </a:r>
            <a:r>
              <a:rPr dirty="0" sz="1400" spc="-10">
                <a:latin typeface="Arial"/>
                <a:cs typeface="Arial"/>
              </a:rPr>
              <a:t>equal </a:t>
            </a:r>
            <a:r>
              <a:rPr dirty="0" sz="1400" spc="-5">
                <a:latin typeface="Arial"/>
                <a:cs typeface="Arial"/>
              </a:rPr>
              <a:t>or </a:t>
            </a:r>
            <a:r>
              <a:rPr dirty="0" sz="1400" spc="-10">
                <a:latin typeface="Arial"/>
                <a:cs typeface="Arial"/>
              </a:rPr>
              <a:t>higher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alarm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1070"/>
              </a:spcBef>
            </a:pP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Only</a:t>
            </a:r>
            <a:r>
              <a:rPr dirty="0" sz="1400" spc="-9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410200" y="21336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410200" y="21336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971800" y="43434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971800" y="43434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781800" y="4343400"/>
            <a:ext cx="2820035" cy="2133600"/>
          </a:xfrm>
          <a:custGeom>
            <a:avLst/>
            <a:gdLst/>
            <a:ahLst/>
            <a:cxnLst/>
            <a:rect l="l" t="t" r="r" b="b"/>
            <a:pathLst>
              <a:path w="2820034" h="2133600">
                <a:moveTo>
                  <a:pt x="0" y="0"/>
                </a:moveTo>
                <a:lnTo>
                  <a:pt x="0" y="2133600"/>
                </a:lnTo>
                <a:lnTo>
                  <a:pt x="2819780" y="2133600"/>
                </a:lnTo>
                <a:lnTo>
                  <a:pt x="28197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781800" y="4343400"/>
            <a:ext cx="2819400" cy="2133600"/>
          </a:xfrm>
          <a:custGeom>
            <a:avLst/>
            <a:gdLst/>
            <a:ahLst/>
            <a:cxnLst/>
            <a:rect l="l" t="t" r="r" b="b"/>
            <a:pathLst>
              <a:path w="2819400" h="2133600">
                <a:moveTo>
                  <a:pt x="0" y="0"/>
                </a:moveTo>
                <a:lnTo>
                  <a:pt x="0" y="2133600"/>
                </a:lnTo>
                <a:lnTo>
                  <a:pt x="2819400" y="2133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781800" y="434340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 h="0">
                <a:moveTo>
                  <a:pt x="28194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572000" y="6781800"/>
            <a:ext cx="5029835" cy="533400"/>
          </a:xfrm>
          <a:custGeom>
            <a:avLst/>
            <a:gdLst/>
            <a:ahLst/>
            <a:cxnLst/>
            <a:rect l="l" t="t" r="r" b="b"/>
            <a:pathLst>
              <a:path w="5029834" h="533400">
                <a:moveTo>
                  <a:pt x="0" y="0"/>
                </a:moveTo>
                <a:lnTo>
                  <a:pt x="0" y="533400"/>
                </a:lnTo>
                <a:lnTo>
                  <a:pt x="5029580" y="533400"/>
                </a:lnTo>
                <a:lnTo>
                  <a:pt x="5029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572000" y="67818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572000" y="678180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50291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4348226" y="6811009"/>
            <a:ext cx="4718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865" algn="l"/>
              </a:tabLst>
            </a:pPr>
            <a:r>
              <a:rPr dirty="0" sz="2000" spc="-5"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348226" y="7115809"/>
            <a:ext cx="4152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865" algn="l"/>
              </a:tabLst>
            </a:pP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	</a:t>
            </a:r>
            <a:r>
              <a:rPr dirty="0" sz="2000" spc="-5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750299" y="6847746"/>
            <a:ext cx="4768215" cy="588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880"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. </a:t>
            </a:r>
            <a:r>
              <a:rPr dirty="0" sz="2000" spc="-10">
                <a:latin typeface="Arial"/>
                <a:cs typeface="Arial"/>
              </a:rPr>
              <a:t>That’s </a:t>
            </a: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 spc="-10">
                <a:latin typeface="Arial"/>
                <a:cs typeface="Arial"/>
              </a:rPr>
              <a:t>example </a:t>
            </a:r>
            <a:r>
              <a:rPr dirty="0" sz="2000" spc="-5">
                <a:latin typeface="Arial"/>
                <a:cs typeface="Arial"/>
              </a:rPr>
              <a:t>of the false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positive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ate this algorithm would need if it was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goin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786628" y="3074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5524500" y="2349660"/>
            <a:ext cx="2820035" cy="1868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2. Add a spike of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random</a:t>
            </a:r>
            <a:endParaRPr sz="20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892175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616445" y="29702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348228" y="52844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3051301" y="4447285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162753" y="4476804"/>
            <a:ext cx="3006090" cy="2197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See what alarm levels 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740410">
              <a:lnSpc>
                <a:spcPct val="100000"/>
              </a:lnSpc>
              <a:spcBef>
                <a:spcPts val="1305"/>
              </a:spcBef>
              <a:tabLst>
                <a:tab pos="1045210" algn="l"/>
              </a:tabLst>
            </a:pPr>
            <a:r>
              <a:rPr dirty="0" sz="2000" spc="-5">
                <a:latin typeface="Arial"/>
                <a:cs typeface="Arial"/>
              </a:rPr>
              <a:t>r	</a:t>
            </a:r>
            <a:r>
              <a:rPr dirty="0" sz="2000" spc="-1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4178046" y="51800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319271" y="61226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158228" y="5284470"/>
            <a:ext cx="2443480" cy="603885"/>
          </a:xfrm>
          <a:custGeom>
            <a:avLst/>
            <a:gdLst/>
            <a:ahLst/>
            <a:cxnLst/>
            <a:rect l="l" t="t" r="r" b="b"/>
            <a:pathLst>
              <a:path w="244347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42971" y="2084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6861302" y="4447285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7129271" y="6122670"/>
            <a:ext cx="2472055" cy="194945"/>
          </a:xfrm>
          <a:custGeom>
            <a:avLst/>
            <a:gdLst/>
            <a:ahLst/>
            <a:cxnLst/>
            <a:rect l="l" t="t" r="r" b="b"/>
            <a:pathLst>
              <a:path w="24720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71928" y="155125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915400" y="5773673"/>
            <a:ext cx="251460" cy="322580"/>
          </a:xfrm>
          <a:custGeom>
            <a:avLst/>
            <a:gdLst/>
            <a:ahLst/>
            <a:cxnLst/>
            <a:rect l="l" t="t" r="r" b="b"/>
            <a:pathLst>
              <a:path w="251459" h="322579">
                <a:moveTo>
                  <a:pt x="79795" y="167479"/>
                </a:moveTo>
                <a:lnTo>
                  <a:pt x="34289" y="133349"/>
                </a:lnTo>
                <a:lnTo>
                  <a:pt x="0" y="322325"/>
                </a:lnTo>
                <a:lnTo>
                  <a:pt x="62483" y="290945"/>
                </a:lnTo>
                <a:lnTo>
                  <a:pt x="62483" y="190499"/>
                </a:lnTo>
                <a:lnTo>
                  <a:pt x="79795" y="167479"/>
                </a:lnTo>
                <a:close/>
              </a:path>
              <a:path w="251459" h="322579">
                <a:moveTo>
                  <a:pt x="125515" y="201769"/>
                </a:moveTo>
                <a:lnTo>
                  <a:pt x="79795" y="167479"/>
                </a:lnTo>
                <a:lnTo>
                  <a:pt x="62483" y="190499"/>
                </a:lnTo>
                <a:lnTo>
                  <a:pt x="108203" y="224789"/>
                </a:lnTo>
                <a:lnTo>
                  <a:pt x="125515" y="201769"/>
                </a:lnTo>
                <a:close/>
              </a:path>
              <a:path w="251459" h="322579">
                <a:moveTo>
                  <a:pt x="171449" y="236219"/>
                </a:moveTo>
                <a:lnTo>
                  <a:pt x="125515" y="201769"/>
                </a:lnTo>
                <a:lnTo>
                  <a:pt x="108203" y="224789"/>
                </a:lnTo>
                <a:lnTo>
                  <a:pt x="62483" y="190499"/>
                </a:lnTo>
                <a:lnTo>
                  <a:pt x="62483" y="290945"/>
                </a:lnTo>
                <a:lnTo>
                  <a:pt x="171449" y="236219"/>
                </a:lnTo>
                <a:close/>
              </a:path>
              <a:path w="251459" h="322579">
                <a:moveTo>
                  <a:pt x="251459" y="34289"/>
                </a:moveTo>
                <a:lnTo>
                  <a:pt x="205739" y="0"/>
                </a:lnTo>
                <a:lnTo>
                  <a:pt x="79795" y="167479"/>
                </a:lnTo>
                <a:lnTo>
                  <a:pt x="125515" y="201769"/>
                </a:lnTo>
                <a:lnTo>
                  <a:pt x="251459" y="3428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6972558" y="4476804"/>
            <a:ext cx="2649855" cy="1417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On what </a:t>
            </a:r>
            <a:r>
              <a:rPr dirty="0" sz="1400" spc="-10">
                <a:latin typeface="Arial"/>
                <a:cs typeface="Arial"/>
              </a:rPr>
              <a:t>fraction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-10">
                <a:latin typeface="Arial"/>
                <a:cs typeface="Arial"/>
              </a:rPr>
              <a:t>non-spike </a:t>
            </a:r>
            <a:r>
              <a:rPr dirty="0" sz="1400" spc="-5">
                <a:latin typeface="Arial"/>
                <a:cs typeface="Arial"/>
              </a:rPr>
              <a:t>da</a:t>
            </a:r>
            <a:endParaRPr sz="1400">
              <a:latin typeface="Arial"/>
              <a:cs typeface="Arial"/>
            </a:endParaRPr>
          </a:p>
          <a:p>
            <a:pPr algn="ctr" marR="3175">
              <a:lnSpc>
                <a:spcPts val="1675"/>
              </a:lnSpc>
            </a:pPr>
            <a:r>
              <a:rPr dirty="0" sz="1400" spc="-5">
                <a:latin typeface="Arial"/>
                <a:cs typeface="Arial"/>
              </a:rPr>
              <a:t>there an </a:t>
            </a:r>
            <a:r>
              <a:rPr dirty="0" sz="1400" spc="-10">
                <a:latin typeface="Arial"/>
                <a:cs typeface="Arial"/>
              </a:rPr>
              <a:t>equal </a:t>
            </a:r>
            <a:r>
              <a:rPr dirty="0" sz="1400" spc="-5">
                <a:latin typeface="Arial"/>
                <a:cs typeface="Arial"/>
              </a:rPr>
              <a:t>or </a:t>
            </a:r>
            <a:r>
              <a:rPr dirty="0" sz="1400" spc="-10">
                <a:latin typeface="Arial"/>
                <a:cs typeface="Arial"/>
              </a:rPr>
              <a:t>higher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alarm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r" marR="40640">
              <a:lnSpc>
                <a:spcPct val="100000"/>
              </a:lnSpc>
              <a:spcBef>
                <a:spcPts val="1070"/>
              </a:spcBef>
            </a:pP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Only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562600" y="22860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50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562600" y="22860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50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124200" y="44958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124200" y="44958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934200" y="4495800"/>
            <a:ext cx="2667635" cy="2133600"/>
          </a:xfrm>
          <a:custGeom>
            <a:avLst/>
            <a:gdLst/>
            <a:ahLst/>
            <a:cxnLst/>
            <a:rect l="l" t="t" r="r" b="b"/>
            <a:pathLst>
              <a:path w="2667634" h="2133600">
                <a:moveTo>
                  <a:pt x="0" y="0"/>
                </a:moveTo>
                <a:lnTo>
                  <a:pt x="0" y="2133600"/>
                </a:lnTo>
                <a:lnTo>
                  <a:pt x="2667380" y="2133600"/>
                </a:lnTo>
                <a:lnTo>
                  <a:pt x="26673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934200" y="4495800"/>
            <a:ext cx="2667000" cy="2133600"/>
          </a:xfrm>
          <a:custGeom>
            <a:avLst/>
            <a:gdLst/>
            <a:ahLst/>
            <a:cxnLst/>
            <a:rect l="l" t="t" r="r" b="b"/>
            <a:pathLst>
              <a:path w="2667000" h="2133600">
                <a:moveTo>
                  <a:pt x="0" y="0"/>
                </a:moveTo>
                <a:lnTo>
                  <a:pt x="0" y="2133600"/>
                </a:lnTo>
                <a:lnTo>
                  <a:pt x="2667000" y="2133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934200" y="44958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26670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724400" y="6934200"/>
            <a:ext cx="4877435" cy="381000"/>
          </a:xfrm>
          <a:custGeom>
            <a:avLst/>
            <a:gdLst/>
            <a:ahLst/>
            <a:cxnLst/>
            <a:rect l="l" t="t" r="r" b="b"/>
            <a:pathLst>
              <a:path w="4877434" h="381000">
                <a:moveTo>
                  <a:pt x="0" y="0"/>
                </a:moveTo>
                <a:lnTo>
                  <a:pt x="0" y="381000"/>
                </a:lnTo>
                <a:lnTo>
                  <a:pt x="4877180" y="381000"/>
                </a:lnTo>
                <a:lnTo>
                  <a:pt x="4877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724400" y="69342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724400" y="6934200"/>
            <a:ext cx="4876800" cy="0"/>
          </a:xfrm>
          <a:custGeom>
            <a:avLst/>
            <a:gdLst/>
            <a:ahLst/>
            <a:cxnLst/>
            <a:rect l="l" t="t" r="r" b="b"/>
            <a:pathLst>
              <a:path w="4876800" h="0">
                <a:moveTo>
                  <a:pt x="48767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4500626" y="6963409"/>
            <a:ext cx="49276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865" algn="l"/>
              </a:tabLst>
            </a:pPr>
            <a:r>
              <a:rPr dirty="0" sz="2000" spc="-5">
                <a:latin typeface="Arial"/>
                <a:cs typeface="Arial"/>
              </a:rPr>
              <a:t>r	5. </a:t>
            </a:r>
            <a:r>
              <a:rPr dirty="0" sz="2000" spc="-10">
                <a:latin typeface="Arial"/>
                <a:cs typeface="Arial"/>
              </a:rPr>
              <a:t>That’s </a:t>
            </a: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 spc="-10">
                <a:latin typeface="Arial"/>
                <a:cs typeface="Arial"/>
              </a:rPr>
              <a:t>example </a:t>
            </a:r>
            <a:r>
              <a:rPr dirty="0" sz="2000" spc="-5">
                <a:latin typeface="Arial"/>
                <a:cs typeface="Arial"/>
              </a:rPr>
              <a:t>of the false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positive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5867400" y="31242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715000" y="39624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939028" y="32270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5664200" y="2465324"/>
            <a:ext cx="284543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2. Add a spike of </a:t>
            </a:r>
            <a:r>
              <a:rPr dirty="0" sz="2000" spc="-10">
                <a:latin typeface="Arial"/>
                <a:cs typeface="Arial"/>
              </a:rPr>
              <a:t>random  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7543800" y="3657600"/>
            <a:ext cx="13335" cy="104775"/>
          </a:xfrm>
          <a:custGeom>
            <a:avLst/>
            <a:gdLst/>
            <a:ahLst/>
            <a:cxnLst/>
            <a:rect l="l" t="t" r="r" b="b"/>
            <a:pathLst>
              <a:path w="13334" h="104775">
                <a:moveTo>
                  <a:pt x="12953" y="1043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391400" y="3313176"/>
            <a:ext cx="316865" cy="574675"/>
          </a:xfrm>
          <a:custGeom>
            <a:avLst/>
            <a:gdLst/>
            <a:ahLst/>
            <a:cxnLst/>
            <a:rect l="l" t="t" r="r" b="b"/>
            <a:pathLst>
              <a:path w="316865" h="574675">
                <a:moveTo>
                  <a:pt x="262127" y="96774"/>
                </a:moveTo>
                <a:lnTo>
                  <a:pt x="198239" y="101107"/>
                </a:lnTo>
                <a:lnTo>
                  <a:pt x="154495" y="105156"/>
                </a:lnTo>
                <a:lnTo>
                  <a:pt x="116181" y="112633"/>
                </a:lnTo>
                <a:lnTo>
                  <a:pt x="68579" y="127254"/>
                </a:lnTo>
                <a:lnTo>
                  <a:pt x="58483" y="141922"/>
                </a:lnTo>
                <a:lnTo>
                  <a:pt x="53149" y="149113"/>
                </a:lnTo>
                <a:lnTo>
                  <a:pt x="47243" y="155448"/>
                </a:lnTo>
                <a:lnTo>
                  <a:pt x="40481" y="160353"/>
                </a:lnTo>
                <a:lnTo>
                  <a:pt x="32575" y="164401"/>
                </a:lnTo>
                <a:lnTo>
                  <a:pt x="24955" y="168735"/>
                </a:lnTo>
                <a:lnTo>
                  <a:pt x="5238" y="210407"/>
                </a:lnTo>
                <a:lnTo>
                  <a:pt x="0" y="233172"/>
                </a:lnTo>
                <a:lnTo>
                  <a:pt x="1643" y="279558"/>
                </a:lnTo>
                <a:lnTo>
                  <a:pt x="2857" y="325945"/>
                </a:lnTo>
                <a:lnTo>
                  <a:pt x="4929" y="372046"/>
                </a:lnTo>
                <a:lnTo>
                  <a:pt x="9143" y="417576"/>
                </a:lnTo>
                <a:lnTo>
                  <a:pt x="24574" y="468141"/>
                </a:lnTo>
                <a:lnTo>
                  <a:pt x="52577" y="506063"/>
                </a:lnTo>
                <a:lnTo>
                  <a:pt x="88010" y="538984"/>
                </a:lnTo>
                <a:lnTo>
                  <a:pt x="125729" y="574548"/>
                </a:lnTo>
                <a:lnTo>
                  <a:pt x="185118" y="570559"/>
                </a:lnTo>
                <a:lnTo>
                  <a:pt x="224218" y="566642"/>
                </a:lnTo>
                <a:lnTo>
                  <a:pt x="291845" y="525018"/>
                </a:lnTo>
                <a:lnTo>
                  <a:pt x="306587" y="470912"/>
                </a:lnTo>
                <a:lnTo>
                  <a:pt x="314781" y="420119"/>
                </a:lnTo>
                <a:lnTo>
                  <a:pt x="316483" y="372279"/>
                </a:lnTo>
                <a:lnTo>
                  <a:pt x="311752" y="327035"/>
                </a:lnTo>
                <a:lnTo>
                  <a:pt x="300641" y="284031"/>
                </a:lnTo>
                <a:lnTo>
                  <a:pt x="283209" y="242908"/>
                </a:lnTo>
                <a:lnTo>
                  <a:pt x="259512" y="203309"/>
                </a:lnTo>
                <a:lnTo>
                  <a:pt x="229606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593" y="82867"/>
                </a:lnTo>
                <a:lnTo>
                  <a:pt x="169509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429000" y="53340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276600" y="61722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/>
          <p:nvPr/>
        </p:nvSpPr>
        <p:spPr>
          <a:xfrm>
            <a:off x="3203701" y="4599685"/>
            <a:ext cx="31299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3. See what alarm levels 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435346" y="4812279"/>
            <a:ext cx="23895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7239000" y="53340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086600" y="617220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310628" y="5436870"/>
            <a:ext cx="2291080" cy="603885"/>
          </a:xfrm>
          <a:custGeom>
            <a:avLst/>
            <a:gdLst/>
            <a:ahLst/>
            <a:cxnLst/>
            <a:rect l="l" t="t" r="r" b="b"/>
            <a:pathLst>
              <a:path w="229107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32044" y="79814"/>
                </a:lnTo>
                <a:lnTo>
                  <a:pt x="2252212" y="93012"/>
                </a:lnTo>
                <a:lnTo>
                  <a:pt x="2286000" y="118109"/>
                </a:lnTo>
                <a:lnTo>
                  <a:pt x="2290571" y="122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7013702" y="4599685"/>
            <a:ext cx="25279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4. On what </a:t>
            </a:r>
            <a:r>
              <a:rPr dirty="0" sz="1400" spc="-10">
                <a:latin typeface="Arial"/>
                <a:cs typeface="Arial"/>
              </a:rPr>
              <a:t>fraction </a:t>
            </a:r>
            <a:r>
              <a:rPr dirty="0" sz="1400" spc="-5">
                <a:latin typeface="Arial"/>
                <a:cs typeface="Arial"/>
              </a:rPr>
              <a:t>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non-spike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7245350" y="4812283"/>
            <a:ext cx="23983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there an equal or </a:t>
            </a:r>
            <a:r>
              <a:rPr dirty="0" sz="1400" spc="-10">
                <a:latin typeface="Arial"/>
                <a:cs typeface="Arial"/>
              </a:rPr>
              <a:t>higher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alarm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21030" y="4329684"/>
            <a:ext cx="2567940" cy="2523490"/>
          </a:xfrm>
          <a:custGeom>
            <a:avLst/>
            <a:gdLst/>
            <a:ahLst/>
            <a:cxnLst/>
            <a:rect l="l" t="t" r="r" b="b"/>
            <a:pathLst>
              <a:path w="2567940" h="2523490">
                <a:moveTo>
                  <a:pt x="2567940" y="1794510"/>
                </a:moveTo>
                <a:lnTo>
                  <a:pt x="699516" y="0"/>
                </a:lnTo>
                <a:lnTo>
                  <a:pt x="0" y="728472"/>
                </a:lnTo>
                <a:lnTo>
                  <a:pt x="1868424" y="2522982"/>
                </a:lnTo>
                <a:lnTo>
                  <a:pt x="2567940" y="179451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21030" y="4329684"/>
            <a:ext cx="2567940" cy="2523490"/>
          </a:xfrm>
          <a:custGeom>
            <a:avLst/>
            <a:gdLst/>
            <a:ahLst/>
            <a:cxnLst/>
            <a:rect l="l" t="t" r="r" b="b"/>
            <a:pathLst>
              <a:path w="2567940" h="2523490">
                <a:moveTo>
                  <a:pt x="699516" y="0"/>
                </a:moveTo>
                <a:lnTo>
                  <a:pt x="0" y="728472"/>
                </a:lnTo>
                <a:lnTo>
                  <a:pt x="1868424" y="2522982"/>
                </a:lnTo>
                <a:lnTo>
                  <a:pt x="2567940" y="1794510"/>
                </a:lnTo>
                <a:lnTo>
                  <a:pt x="69951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 txBox="1"/>
          <p:nvPr/>
        </p:nvSpPr>
        <p:spPr>
          <a:xfrm rot="2580000">
            <a:off x="910105" y="5250966"/>
            <a:ext cx="2401704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95"/>
              </a:lnSpc>
            </a:pPr>
            <a:r>
              <a:rPr dirty="0" baseline="2777" sz="3000" spc="-30">
                <a:latin typeface="Arial"/>
                <a:cs typeface="Arial"/>
              </a:rPr>
              <a:t>Do </a:t>
            </a:r>
            <a:r>
              <a:rPr dirty="0" baseline="1388" sz="3000" spc="-30">
                <a:latin typeface="Arial"/>
                <a:cs typeface="Arial"/>
              </a:rPr>
              <a:t>this </a:t>
            </a:r>
            <a:r>
              <a:rPr dirty="0" sz="2000" spc="-15">
                <a:latin typeface="Arial"/>
                <a:cs typeface="Arial"/>
              </a:rPr>
              <a:t>1000 </a:t>
            </a:r>
            <a:r>
              <a:rPr dirty="0" baseline="-1388" sz="3000" spc="-52">
                <a:latin typeface="Arial"/>
                <a:cs typeface="Arial"/>
              </a:rPr>
              <a:t>ti</a:t>
            </a:r>
            <a:r>
              <a:rPr dirty="0" baseline="-2777" sz="3000" spc="-52">
                <a:latin typeface="Arial"/>
                <a:cs typeface="Arial"/>
              </a:rPr>
              <a:t>mes</a:t>
            </a:r>
            <a:r>
              <a:rPr dirty="0" baseline="-2777" sz="3000" spc="-225">
                <a:latin typeface="Arial"/>
                <a:cs typeface="Arial"/>
              </a:rPr>
              <a:t> </a:t>
            </a:r>
            <a:r>
              <a:rPr dirty="0" baseline="-4166" sz="3000" spc="-30">
                <a:latin typeface="Arial"/>
                <a:cs typeface="Arial"/>
              </a:rPr>
              <a:t>to</a:t>
            </a:r>
            <a:endParaRPr baseline="-4166" sz="30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 rot="2580000">
            <a:off x="1041989" y="5470035"/>
            <a:ext cx="1716254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95"/>
              </a:lnSpc>
            </a:pPr>
            <a:r>
              <a:rPr dirty="0" baseline="5555" sz="3000" spc="-22">
                <a:latin typeface="Arial"/>
                <a:cs typeface="Arial"/>
              </a:rPr>
              <a:t>ge</a:t>
            </a:r>
            <a:r>
              <a:rPr dirty="0" baseline="4166" sz="3000" spc="-22">
                <a:latin typeface="Arial"/>
                <a:cs typeface="Arial"/>
              </a:rPr>
              <a:t>t </a:t>
            </a:r>
            <a:r>
              <a:rPr dirty="0" baseline="4166" sz="3000" spc="-7">
                <a:latin typeface="Arial"/>
                <a:cs typeface="Arial"/>
              </a:rPr>
              <a:t>an</a:t>
            </a:r>
            <a:r>
              <a:rPr dirty="0" baseline="4166" sz="3000" spc="-187">
                <a:latin typeface="Arial"/>
                <a:cs typeface="Arial"/>
              </a:rPr>
              <a:t> </a:t>
            </a:r>
            <a:r>
              <a:rPr dirty="0" baseline="2777" sz="3000" spc="-37">
                <a:latin typeface="Arial"/>
                <a:cs typeface="Arial"/>
              </a:rPr>
              <a:t>av</a:t>
            </a:r>
            <a:r>
              <a:rPr dirty="0" baseline="1388" sz="3000" spc="-37">
                <a:latin typeface="Arial"/>
                <a:cs typeface="Arial"/>
              </a:rPr>
              <a:t>erag</a:t>
            </a:r>
            <a:r>
              <a:rPr dirty="0" sz="2000" spc="-25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 rot="2580000">
            <a:off x="962828" y="5689128"/>
            <a:ext cx="1450526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95"/>
              </a:lnSpc>
            </a:pPr>
            <a:r>
              <a:rPr dirty="0" baseline="1388" sz="3000" spc="-30">
                <a:latin typeface="Arial"/>
                <a:cs typeface="Arial"/>
              </a:rPr>
              <a:t>pe</a:t>
            </a:r>
            <a:r>
              <a:rPr dirty="0" sz="2000" spc="-20">
                <a:latin typeface="Arial"/>
                <a:cs typeface="Arial"/>
              </a:rPr>
              <a:t>rfor</a:t>
            </a:r>
            <a:r>
              <a:rPr dirty="0" baseline="-1388" sz="3000" spc="-30">
                <a:latin typeface="Arial"/>
                <a:cs typeface="Arial"/>
              </a:rPr>
              <a:t>manc</a:t>
            </a:r>
            <a:r>
              <a:rPr dirty="0" baseline="-2777" sz="3000" spc="-30">
                <a:latin typeface="Arial"/>
                <a:cs typeface="Arial"/>
              </a:rPr>
              <a:t>e</a:t>
            </a:r>
            <a:endParaRPr baseline="-2777" sz="3000">
              <a:latin typeface="Arial"/>
              <a:cs typeface="Arial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1828800" y="4419600"/>
            <a:ext cx="1905000" cy="1828800"/>
          </a:xfrm>
          <a:custGeom>
            <a:avLst/>
            <a:gdLst/>
            <a:ahLst/>
            <a:cxnLst/>
            <a:rect l="l" t="t" r="r" b="b"/>
            <a:pathLst>
              <a:path w="1905000" h="1828800">
                <a:moveTo>
                  <a:pt x="243840" y="76200"/>
                </a:moveTo>
                <a:lnTo>
                  <a:pt x="0" y="0"/>
                </a:lnTo>
                <a:lnTo>
                  <a:pt x="86106" y="240792"/>
                </a:lnTo>
                <a:lnTo>
                  <a:pt x="111252" y="214552"/>
                </a:lnTo>
                <a:lnTo>
                  <a:pt x="111252" y="159258"/>
                </a:lnTo>
                <a:lnTo>
                  <a:pt x="163830" y="104394"/>
                </a:lnTo>
                <a:lnTo>
                  <a:pt x="191425" y="130893"/>
                </a:lnTo>
                <a:lnTo>
                  <a:pt x="243840" y="76200"/>
                </a:lnTo>
                <a:close/>
              </a:path>
              <a:path w="1905000" h="1828800">
                <a:moveTo>
                  <a:pt x="191425" y="130893"/>
                </a:moveTo>
                <a:lnTo>
                  <a:pt x="163830" y="104394"/>
                </a:lnTo>
                <a:lnTo>
                  <a:pt x="111252" y="159258"/>
                </a:lnTo>
                <a:lnTo>
                  <a:pt x="138847" y="185757"/>
                </a:lnTo>
                <a:lnTo>
                  <a:pt x="191425" y="130893"/>
                </a:lnTo>
                <a:close/>
              </a:path>
              <a:path w="1905000" h="1828800">
                <a:moveTo>
                  <a:pt x="138847" y="185757"/>
                </a:moveTo>
                <a:lnTo>
                  <a:pt x="111252" y="159258"/>
                </a:lnTo>
                <a:lnTo>
                  <a:pt x="111252" y="214552"/>
                </a:lnTo>
                <a:lnTo>
                  <a:pt x="138847" y="185757"/>
                </a:lnTo>
                <a:close/>
              </a:path>
              <a:path w="1905000" h="1828800">
                <a:moveTo>
                  <a:pt x="1766152" y="1643042"/>
                </a:moveTo>
                <a:lnTo>
                  <a:pt x="191425" y="130893"/>
                </a:lnTo>
                <a:lnTo>
                  <a:pt x="138847" y="185757"/>
                </a:lnTo>
                <a:lnTo>
                  <a:pt x="1713574" y="1697906"/>
                </a:lnTo>
                <a:lnTo>
                  <a:pt x="1766152" y="1643042"/>
                </a:lnTo>
                <a:close/>
              </a:path>
              <a:path w="1905000" h="1828800">
                <a:moveTo>
                  <a:pt x="1793748" y="1794033"/>
                </a:moveTo>
                <a:lnTo>
                  <a:pt x="1793748" y="1669542"/>
                </a:lnTo>
                <a:lnTo>
                  <a:pt x="1741170" y="1724406"/>
                </a:lnTo>
                <a:lnTo>
                  <a:pt x="1713574" y="1697906"/>
                </a:lnTo>
                <a:lnTo>
                  <a:pt x="1661160" y="1752600"/>
                </a:lnTo>
                <a:lnTo>
                  <a:pt x="1793748" y="1794033"/>
                </a:lnTo>
                <a:close/>
              </a:path>
              <a:path w="1905000" h="1828800">
                <a:moveTo>
                  <a:pt x="1793748" y="1669542"/>
                </a:moveTo>
                <a:lnTo>
                  <a:pt x="1766152" y="1643042"/>
                </a:lnTo>
                <a:lnTo>
                  <a:pt x="1713574" y="1697906"/>
                </a:lnTo>
                <a:lnTo>
                  <a:pt x="1741170" y="1724406"/>
                </a:lnTo>
                <a:lnTo>
                  <a:pt x="1793748" y="1669542"/>
                </a:lnTo>
                <a:close/>
              </a:path>
              <a:path w="1905000" h="1828800">
                <a:moveTo>
                  <a:pt x="1905000" y="1828800"/>
                </a:moveTo>
                <a:lnTo>
                  <a:pt x="1818894" y="1588008"/>
                </a:lnTo>
                <a:lnTo>
                  <a:pt x="1766152" y="1643042"/>
                </a:lnTo>
                <a:lnTo>
                  <a:pt x="1793748" y="1669542"/>
                </a:lnTo>
                <a:lnTo>
                  <a:pt x="1793748" y="1794033"/>
                </a:lnTo>
                <a:lnTo>
                  <a:pt x="1905000" y="182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581400" y="5354573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4548"/>
                </a:moveTo>
                <a:lnTo>
                  <a:pt x="18037" y="544639"/>
                </a:lnTo>
                <a:lnTo>
                  <a:pt x="29432" y="530161"/>
                </a:lnTo>
                <a:lnTo>
                  <a:pt x="45541" y="530828"/>
                </a:lnTo>
                <a:lnTo>
                  <a:pt x="77724" y="546354"/>
                </a:lnTo>
                <a:lnTo>
                  <a:pt x="97012" y="530959"/>
                </a:lnTo>
                <a:lnTo>
                  <a:pt x="113157" y="528923"/>
                </a:lnTo>
                <a:lnTo>
                  <a:pt x="128730" y="537888"/>
                </a:lnTo>
                <a:lnTo>
                  <a:pt x="146304" y="555498"/>
                </a:lnTo>
                <a:lnTo>
                  <a:pt x="171580" y="527756"/>
                </a:lnTo>
                <a:lnTo>
                  <a:pt x="187356" y="493585"/>
                </a:lnTo>
                <a:lnTo>
                  <a:pt x="199560" y="456271"/>
                </a:lnTo>
                <a:lnTo>
                  <a:pt x="214122" y="419100"/>
                </a:lnTo>
                <a:lnTo>
                  <a:pt x="232850" y="389763"/>
                </a:lnTo>
                <a:lnTo>
                  <a:pt x="255936" y="363855"/>
                </a:lnTo>
                <a:lnTo>
                  <a:pt x="280023" y="338518"/>
                </a:lnTo>
                <a:lnTo>
                  <a:pt x="301752" y="310896"/>
                </a:lnTo>
                <a:lnTo>
                  <a:pt x="333351" y="344031"/>
                </a:lnTo>
                <a:lnTo>
                  <a:pt x="356235" y="377666"/>
                </a:lnTo>
                <a:lnTo>
                  <a:pt x="380833" y="407443"/>
                </a:lnTo>
                <a:lnTo>
                  <a:pt x="417576" y="429006"/>
                </a:lnTo>
                <a:lnTo>
                  <a:pt x="433101" y="455104"/>
                </a:lnTo>
                <a:lnTo>
                  <a:pt x="448056" y="456628"/>
                </a:lnTo>
                <a:lnTo>
                  <a:pt x="464724" y="441864"/>
                </a:lnTo>
                <a:lnTo>
                  <a:pt x="485394" y="419100"/>
                </a:lnTo>
                <a:lnTo>
                  <a:pt x="512695" y="448317"/>
                </a:lnTo>
                <a:lnTo>
                  <a:pt x="530637" y="447675"/>
                </a:lnTo>
                <a:lnTo>
                  <a:pt x="547866" y="430458"/>
                </a:lnTo>
                <a:lnTo>
                  <a:pt x="573024" y="409956"/>
                </a:lnTo>
                <a:lnTo>
                  <a:pt x="582215" y="405943"/>
                </a:lnTo>
                <a:lnTo>
                  <a:pt x="592264" y="403574"/>
                </a:lnTo>
                <a:lnTo>
                  <a:pt x="602599" y="401919"/>
                </a:lnTo>
                <a:lnTo>
                  <a:pt x="612648" y="400050"/>
                </a:lnTo>
                <a:lnTo>
                  <a:pt x="628673" y="379976"/>
                </a:lnTo>
                <a:lnTo>
                  <a:pt x="641413" y="360045"/>
                </a:lnTo>
                <a:lnTo>
                  <a:pt x="654438" y="340685"/>
                </a:lnTo>
                <a:lnTo>
                  <a:pt x="671322" y="322326"/>
                </a:lnTo>
                <a:lnTo>
                  <a:pt x="698492" y="273200"/>
                </a:lnTo>
                <a:lnTo>
                  <a:pt x="727519" y="227647"/>
                </a:lnTo>
                <a:lnTo>
                  <a:pt x="755118" y="180665"/>
                </a:lnTo>
                <a:lnTo>
                  <a:pt x="778002" y="127254"/>
                </a:lnTo>
                <a:lnTo>
                  <a:pt x="785800" y="175140"/>
                </a:lnTo>
                <a:lnTo>
                  <a:pt x="794099" y="202311"/>
                </a:lnTo>
                <a:lnTo>
                  <a:pt x="804255" y="226052"/>
                </a:lnTo>
                <a:lnTo>
                  <a:pt x="817626" y="263652"/>
                </a:lnTo>
                <a:lnTo>
                  <a:pt x="841593" y="252055"/>
                </a:lnTo>
                <a:lnTo>
                  <a:pt x="861345" y="238315"/>
                </a:lnTo>
                <a:lnTo>
                  <a:pt x="880955" y="224861"/>
                </a:lnTo>
                <a:lnTo>
                  <a:pt x="904494" y="214122"/>
                </a:lnTo>
                <a:lnTo>
                  <a:pt x="914197" y="223849"/>
                </a:lnTo>
                <a:lnTo>
                  <a:pt x="923829" y="233648"/>
                </a:lnTo>
                <a:lnTo>
                  <a:pt x="933319" y="243589"/>
                </a:lnTo>
                <a:lnTo>
                  <a:pt x="942594" y="253746"/>
                </a:lnTo>
                <a:lnTo>
                  <a:pt x="948285" y="261056"/>
                </a:lnTo>
                <a:lnTo>
                  <a:pt x="953262" y="268224"/>
                </a:lnTo>
                <a:lnTo>
                  <a:pt x="958238" y="275391"/>
                </a:lnTo>
                <a:lnTo>
                  <a:pt x="998791" y="319754"/>
                </a:lnTo>
                <a:lnTo>
                  <a:pt x="1021080" y="341376"/>
                </a:lnTo>
                <a:lnTo>
                  <a:pt x="1033545" y="376404"/>
                </a:lnTo>
                <a:lnTo>
                  <a:pt x="1049369" y="407289"/>
                </a:lnTo>
                <a:lnTo>
                  <a:pt x="1070479" y="434173"/>
                </a:lnTo>
                <a:lnTo>
                  <a:pt x="1098804" y="457200"/>
                </a:lnTo>
                <a:lnTo>
                  <a:pt x="1117056" y="441995"/>
                </a:lnTo>
                <a:lnTo>
                  <a:pt x="1135094" y="429291"/>
                </a:lnTo>
                <a:lnTo>
                  <a:pt x="1154418" y="418730"/>
                </a:lnTo>
                <a:lnTo>
                  <a:pt x="1176528" y="409956"/>
                </a:lnTo>
                <a:lnTo>
                  <a:pt x="1195208" y="425898"/>
                </a:lnTo>
                <a:lnTo>
                  <a:pt x="1211675" y="434054"/>
                </a:lnTo>
                <a:lnTo>
                  <a:pt x="1229998" y="434923"/>
                </a:lnTo>
                <a:lnTo>
                  <a:pt x="1254252" y="429006"/>
                </a:lnTo>
                <a:lnTo>
                  <a:pt x="1258859" y="423993"/>
                </a:lnTo>
                <a:lnTo>
                  <a:pt x="1263681" y="419195"/>
                </a:lnTo>
                <a:lnTo>
                  <a:pt x="1268932" y="414539"/>
                </a:lnTo>
                <a:lnTo>
                  <a:pt x="1274826" y="409956"/>
                </a:lnTo>
                <a:lnTo>
                  <a:pt x="1281803" y="404264"/>
                </a:lnTo>
                <a:lnTo>
                  <a:pt x="1318152" y="375451"/>
                </a:lnTo>
                <a:lnTo>
                  <a:pt x="1347275" y="346829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748" y="541210"/>
                </a:lnTo>
                <a:lnTo>
                  <a:pt x="1423261" y="542853"/>
                </a:lnTo>
                <a:lnTo>
                  <a:pt x="1430274" y="546354"/>
                </a:lnTo>
                <a:lnTo>
                  <a:pt x="1443347" y="559569"/>
                </a:lnTo>
                <a:lnTo>
                  <a:pt x="1454848" y="574357"/>
                </a:lnTo>
                <a:lnTo>
                  <a:pt x="1466064" y="589430"/>
                </a:lnTo>
                <a:lnTo>
                  <a:pt x="1478280" y="603504"/>
                </a:lnTo>
                <a:lnTo>
                  <a:pt x="1504033" y="579810"/>
                </a:lnTo>
                <a:lnTo>
                  <a:pt x="1529429" y="557403"/>
                </a:lnTo>
                <a:lnTo>
                  <a:pt x="1553825" y="533852"/>
                </a:lnTo>
                <a:lnTo>
                  <a:pt x="1576578" y="506730"/>
                </a:lnTo>
                <a:lnTo>
                  <a:pt x="1602259" y="540781"/>
                </a:lnTo>
                <a:lnTo>
                  <a:pt x="1610582" y="559117"/>
                </a:lnTo>
                <a:lnTo>
                  <a:pt x="1623619" y="561165"/>
                </a:lnTo>
                <a:lnTo>
                  <a:pt x="1663445" y="546354"/>
                </a:lnTo>
                <a:lnTo>
                  <a:pt x="1670542" y="538591"/>
                </a:lnTo>
                <a:lnTo>
                  <a:pt x="1677352" y="530542"/>
                </a:lnTo>
                <a:lnTo>
                  <a:pt x="1684448" y="522779"/>
                </a:lnTo>
                <a:lnTo>
                  <a:pt x="1728882" y="491394"/>
                </a:lnTo>
                <a:lnTo>
                  <a:pt x="1751076" y="477773"/>
                </a:lnTo>
                <a:lnTo>
                  <a:pt x="1747385" y="433768"/>
                </a:lnTo>
                <a:lnTo>
                  <a:pt x="1742694" y="389763"/>
                </a:lnTo>
                <a:lnTo>
                  <a:pt x="1739717" y="345757"/>
                </a:lnTo>
                <a:lnTo>
                  <a:pt x="1741170" y="301752"/>
                </a:lnTo>
                <a:lnTo>
                  <a:pt x="1744944" y="299537"/>
                </a:lnTo>
                <a:lnTo>
                  <a:pt x="1752504" y="304038"/>
                </a:lnTo>
                <a:lnTo>
                  <a:pt x="1761636" y="309681"/>
                </a:lnTo>
                <a:lnTo>
                  <a:pt x="1770126" y="310896"/>
                </a:lnTo>
                <a:lnTo>
                  <a:pt x="1776424" y="305633"/>
                </a:lnTo>
                <a:lnTo>
                  <a:pt x="1780508" y="297942"/>
                </a:lnTo>
                <a:lnTo>
                  <a:pt x="1784163" y="289679"/>
                </a:lnTo>
                <a:lnTo>
                  <a:pt x="1789176" y="282702"/>
                </a:lnTo>
                <a:lnTo>
                  <a:pt x="1808999" y="267569"/>
                </a:lnTo>
                <a:lnTo>
                  <a:pt x="1829466" y="260508"/>
                </a:lnTo>
                <a:lnTo>
                  <a:pt x="1852076" y="257305"/>
                </a:lnTo>
                <a:lnTo>
                  <a:pt x="1878330" y="253745"/>
                </a:lnTo>
                <a:lnTo>
                  <a:pt x="1903256" y="215542"/>
                </a:lnTo>
                <a:lnTo>
                  <a:pt x="1928878" y="177265"/>
                </a:lnTo>
                <a:lnTo>
                  <a:pt x="1955523" y="139574"/>
                </a:lnTo>
                <a:lnTo>
                  <a:pt x="1983522" y="103126"/>
                </a:lnTo>
                <a:lnTo>
                  <a:pt x="2013204" y="68579"/>
                </a:lnTo>
                <a:lnTo>
                  <a:pt x="2015489" y="61269"/>
                </a:lnTo>
                <a:lnTo>
                  <a:pt x="2017776" y="54102"/>
                </a:lnTo>
                <a:lnTo>
                  <a:pt x="2020062" y="46934"/>
                </a:lnTo>
                <a:lnTo>
                  <a:pt x="2022348" y="39624"/>
                </a:lnTo>
                <a:lnTo>
                  <a:pt x="2024241" y="27324"/>
                </a:lnTo>
                <a:lnTo>
                  <a:pt x="2024919" y="13239"/>
                </a:lnTo>
                <a:lnTo>
                  <a:pt x="2027170" y="2440"/>
                </a:lnTo>
                <a:lnTo>
                  <a:pt x="2033777" y="0"/>
                </a:lnTo>
                <a:lnTo>
                  <a:pt x="2042755" y="7631"/>
                </a:lnTo>
                <a:lnTo>
                  <a:pt x="2046160" y="21050"/>
                </a:lnTo>
                <a:lnTo>
                  <a:pt x="2048136" y="36325"/>
                </a:lnTo>
                <a:lnTo>
                  <a:pt x="2052827" y="49529"/>
                </a:lnTo>
                <a:lnTo>
                  <a:pt x="2065317" y="66651"/>
                </a:lnTo>
                <a:lnTo>
                  <a:pt x="2077878" y="76200"/>
                </a:lnTo>
                <a:lnTo>
                  <a:pt x="2092582" y="82319"/>
                </a:lnTo>
                <a:lnTo>
                  <a:pt x="2111502" y="89154"/>
                </a:lnTo>
                <a:lnTo>
                  <a:pt x="2137719" y="74104"/>
                </a:lnTo>
                <a:lnTo>
                  <a:pt x="2153221" y="60769"/>
                </a:lnTo>
                <a:lnTo>
                  <a:pt x="2169580" y="54006"/>
                </a:lnTo>
                <a:lnTo>
                  <a:pt x="2198370" y="58674"/>
                </a:lnTo>
                <a:lnTo>
                  <a:pt x="2218393" y="79862"/>
                </a:lnTo>
                <a:lnTo>
                  <a:pt x="2227892" y="90013"/>
                </a:lnTo>
                <a:lnTo>
                  <a:pt x="2229875" y="91990"/>
                </a:lnTo>
                <a:lnTo>
                  <a:pt x="2227350" y="88654"/>
                </a:lnTo>
                <a:lnTo>
                  <a:pt x="2223325" y="82867"/>
                </a:lnTo>
                <a:lnTo>
                  <a:pt x="2220809" y="77492"/>
                </a:lnTo>
                <a:lnTo>
                  <a:pt x="2222810" y="75390"/>
                </a:lnTo>
                <a:lnTo>
                  <a:pt x="2286000" y="117347"/>
                </a:lnTo>
                <a:lnTo>
                  <a:pt x="2316480" y="150495"/>
                </a:lnTo>
                <a:lnTo>
                  <a:pt x="2330148" y="168997"/>
                </a:lnTo>
                <a:lnTo>
                  <a:pt x="2344674" y="185927"/>
                </a:lnTo>
                <a:lnTo>
                  <a:pt x="2356604" y="219027"/>
                </a:lnTo>
                <a:lnTo>
                  <a:pt x="2368677" y="236410"/>
                </a:lnTo>
                <a:lnTo>
                  <a:pt x="2388179" y="240363"/>
                </a:lnTo>
                <a:lnTo>
                  <a:pt x="2422398" y="233172"/>
                </a:lnTo>
                <a:lnTo>
                  <a:pt x="2429279" y="225123"/>
                </a:lnTo>
                <a:lnTo>
                  <a:pt x="2435733" y="216217"/>
                </a:lnTo>
                <a:lnTo>
                  <a:pt x="2442757" y="208740"/>
                </a:lnTo>
                <a:lnTo>
                  <a:pt x="2451354" y="204977"/>
                </a:lnTo>
                <a:lnTo>
                  <a:pt x="2468260" y="208954"/>
                </a:lnTo>
                <a:lnTo>
                  <a:pt x="2478595" y="223075"/>
                </a:lnTo>
                <a:lnTo>
                  <a:pt x="2485215" y="240339"/>
                </a:lnTo>
                <a:lnTo>
                  <a:pt x="2490978" y="253745"/>
                </a:lnTo>
                <a:lnTo>
                  <a:pt x="2514838" y="294286"/>
                </a:lnTo>
                <a:lnTo>
                  <a:pt x="2545842" y="335184"/>
                </a:lnTo>
                <a:lnTo>
                  <a:pt x="2583132" y="366795"/>
                </a:lnTo>
                <a:lnTo>
                  <a:pt x="2625852" y="379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186171" y="5785103"/>
            <a:ext cx="13335" cy="104775"/>
          </a:xfrm>
          <a:custGeom>
            <a:avLst/>
            <a:gdLst/>
            <a:ahLst/>
            <a:cxnLst/>
            <a:rect l="l" t="t" r="r" b="b"/>
            <a:pathLst>
              <a:path w="13335" h="104775">
                <a:moveTo>
                  <a:pt x="12953" y="1043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033771" y="5440679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239" y="101095"/>
                </a:lnTo>
                <a:lnTo>
                  <a:pt x="154495" y="105060"/>
                </a:lnTo>
                <a:lnTo>
                  <a:pt x="116181" y="112311"/>
                </a:lnTo>
                <a:lnTo>
                  <a:pt x="68579" y="126492"/>
                </a:lnTo>
                <a:lnTo>
                  <a:pt x="58578" y="141541"/>
                </a:lnTo>
                <a:lnTo>
                  <a:pt x="53470" y="148780"/>
                </a:lnTo>
                <a:lnTo>
                  <a:pt x="48005" y="155448"/>
                </a:lnTo>
                <a:lnTo>
                  <a:pt x="40909" y="160246"/>
                </a:lnTo>
                <a:lnTo>
                  <a:pt x="32956" y="164115"/>
                </a:lnTo>
                <a:lnTo>
                  <a:pt x="25288" y="168413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439"/>
                </a:lnTo>
                <a:lnTo>
                  <a:pt x="2952" y="325564"/>
                </a:lnTo>
                <a:lnTo>
                  <a:pt x="5250" y="371403"/>
                </a:lnTo>
                <a:lnTo>
                  <a:pt x="9905" y="416814"/>
                </a:lnTo>
                <a:lnTo>
                  <a:pt x="24895" y="467820"/>
                </a:lnTo>
                <a:lnTo>
                  <a:pt x="52673" y="505968"/>
                </a:lnTo>
                <a:lnTo>
                  <a:pt x="88022" y="538972"/>
                </a:lnTo>
                <a:lnTo>
                  <a:pt x="125729" y="574548"/>
                </a:lnTo>
                <a:lnTo>
                  <a:pt x="185237" y="570237"/>
                </a:lnTo>
                <a:lnTo>
                  <a:pt x="224599" y="566356"/>
                </a:lnTo>
                <a:lnTo>
                  <a:pt x="292607" y="525018"/>
                </a:lnTo>
                <a:lnTo>
                  <a:pt x="307147" y="470711"/>
                </a:lnTo>
                <a:lnTo>
                  <a:pt x="315227" y="419803"/>
                </a:lnTo>
                <a:lnTo>
                  <a:pt x="316879" y="371912"/>
                </a:lnTo>
                <a:lnTo>
                  <a:pt x="312133" y="326655"/>
                </a:lnTo>
                <a:lnTo>
                  <a:pt x="301022" y="283650"/>
                </a:lnTo>
                <a:lnTo>
                  <a:pt x="283576" y="242513"/>
                </a:lnTo>
                <a:lnTo>
                  <a:pt x="259828" y="202863"/>
                </a:lnTo>
                <a:lnTo>
                  <a:pt x="229808" y="164317"/>
                </a:lnTo>
                <a:lnTo>
                  <a:pt x="193547" y="126492"/>
                </a:lnTo>
                <a:lnTo>
                  <a:pt x="191476" y="119276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950452" y="5886450"/>
            <a:ext cx="12700" cy="104775"/>
          </a:xfrm>
          <a:custGeom>
            <a:avLst/>
            <a:gdLst/>
            <a:ahLst/>
            <a:cxnLst/>
            <a:rect l="l" t="t" r="r" b="b"/>
            <a:pathLst>
              <a:path w="12700" h="104775">
                <a:moveTo>
                  <a:pt x="12192" y="1043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571494" y="6360652"/>
            <a:ext cx="2643505" cy="75565"/>
          </a:xfrm>
          <a:custGeom>
            <a:avLst/>
            <a:gdLst/>
            <a:ahLst/>
            <a:cxnLst/>
            <a:rect l="l" t="t" r="r" b="b"/>
            <a:pathLst>
              <a:path w="2643504" h="75564">
                <a:moveTo>
                  <a:pt x="0" y="75199"/>
                </a:moveTo>
                <a:lnTo>
                  <a:pt x="74967" y="72871"/>
                </a:lnTo>
                <a:lnTo>
                  <a:pt x="129566" y="72156"/>
                </a:lnTo>
                <a:lnTo>
                  <a:pt x="169930" y="71680"/>
                </a:lnTo>
                <a:lnTo>
                  <a:pt x="202189" y="70072"/>
                </a:lnTo>
                <a:lnTo>
                  <a:pt x="232476" y="65958"/>
                </a:lnTo>
                <a:lnTo>
                  <a:pt x="266922" y="57964"/>
                </a:lnTo>
                <a:lnTo>
                  <a:pt x="311658" y="44719"/>
                </a:lnTo>
                <a:lnTo>
                  <a:pt x="351233" y="53802"/>
                </a:lnTo>
                <a:lnTo>
                  <a:pt x="380829" y="60234"/>
                </a:lnTo>
                <a:lnTo>
                  <a:pt x="403904" y="64333"/>
                </a:lnTo>
                <a:lnTo>
                  <a:pt x="423921" y="66421"/>
                </a:lnTo>
                <a:lnTo>
                  <a:pt x="444341" y="66817"/>
                </a:lnTo>
                <a:lnTo>
                  <a:pt x="468623" y="65842"/>
                </a:lnTo>
                <a:lnTo>
                  <a:pt x="500230" y="63815"/>
                </a:lnTo>
                <a:lnTo>
                  <a:pt x="542623" y="61057"/>
                </a:lnTo>
                <a:lnTo>
                  <a:pt x="599261" y="57887"/>
                </a:lnTo>
                <a:lnTo>
                  <a:pt x="673608" y="54625"/>
                </a:lnTo>
                <a:lnTo>
                  <a:pt x="700158" y="41659"/>
                </a:lnTo>
                <a:lnTo>
                  <a:pt x="723138" y="39481"/>
                </a:lnTo>
                <a:lnTo>
                  <a:pt x="746688" y="44874"/>
                </a:lnTo>
                <a:lnTo>
                  <a:pt x="774954" y="54625"/>
                </a:lnTo>
                <a:lnTo>
                  <a:pt x="782073" y="46351"/>
                </a:lnTo>
                <a:lnTo>
                  <a:pt x="789051" y="37576"/>
                </a:lnTo>
                <a:lnTo>
                  <a:pt x="796599" y="30087"/>
                </a:lnTo>
                <a:lnTo>
                  <a:pt x="805434" y="25669"/>
                </a:lnTo>
                <a:lnTo>
                  <a:pt x="817340" y="25931"/>
                </a:lnTo>
                <a:lnTo>
                  <a:pt x="829246" y="29479"/>
                </a:lnTo>
                <a:lnTo>
                  <a:pt x="841438" y="33599"/>
                </a:lnTo>
                <a:lnTo>
                  <a:pt x="854202" y="35575"/>
                </a:lnTo>
                <a:lnTo>
                  <a:pt x="907006" y="34456"/>
                </a:lnTo>
                <a:lnTo>
                  <a:pt x="960024" y="31765"/>
                </a:lnTo>
                <a:lnTo>
                  <a:pt x="1012900" y="28503"/>
                </a:lnTo>
                <a:lnTo>
                  <a:pt x="1065276" y="25669"/>
                </a:lnTo>
                <a:lnTo>
                  <a:pt x="1080480" y="30682"/>
                </a:lnTo>
                <a:lnTo>
                  <a:pt x="1095470" y="35480"/>
                </a:lnTo>
                <a:lnTo>
                  <a:pt x="1110603" y="40135"/>
                </a:lnTo>
                <a:lnTo>
                  <a:pt x="1126236" y="44719"/>
                </a:lnTo>
                <a:lnTo>
                  <a:pt x="1134737" y="47553"/>
                </a:lnTo>
                <a:lnTo>
                  <a:pt x="1144524" y="50815"/>
                </a:lnTo>
                <a:lnTo>
                  <a:pt x="1152596" y="53506"/>
                </a:lnTo>
                <a:lnTo>
                  <a:pt x="1155954" y="54625"/>
                </a:lnTo>
                <a:lnTo>
                  <a:pt x="1185588" y="30110"/>
                </a:lnTo>
                <a:lnTo>
                  <a:pt x="1198149" y="14525"/>
                </a:lnTo>
                <a:lnTo>
                  <a:pt x="1214568" y="9084"/>
                </a:lnTo>
                <a:lnTo>
                  <a:pt x="1255776" y="15001"/>
                </a:lnTo>
                <a:lnTo>
                  <a:pt x="1274837" y="28110"/>
                </a:lnTo>
                <a:lnTo>
                  <a:pt x="1291685" y="38147"/>
                </a:lnTo>
                <a:lnTo>
                  <a:pt x="1310961" y="44041"/>
                </a:lnTo>
                <a:lnTo>
                  <a:pt x="1337310" y="44719"/>
                </a:lnTo>
                <a:lnTo>
                  <a:pt x="1355395" y="41100"/>
                </a:lnTo>
                <a:lnTo>
                  <a:pt x="1375124" y="34623"/>
                </a:lnTo>
                <a:lnTo>
                  <a:pt x="1390995" y="28432"/>
                </a:lnTo>
                <a:lnTo>
                  <a:pt x="1397508" y="25669"/>
                </a:lnTo>
                <a:lnTo>
                  <a:pt x="1431750" y="32146"/>
                </a:lnTo>
                <a:lnTo>
                  <a:pt x="1466278" y="32908"/>
                </a:lnTo>
                <a:lnTo>
                  <a:pt x="1501663" y="32527"/>
                </a:lnTo>
                <a:lnTo>
                  <a:pt x="1538478" y="35575"/>
                </a:lnTo>
                <a:lnTo>
                  <a:pt x="1566291" y="20954"/>
                </a:lnTo>
                <a:lnTo>
                  <a:pt x="1577530" y="7191"/>
                </a:lnTo>
                <a:lnTo>
                  <a:pt x="1589055" y="0"/>
                </a:lnTo>
                <a:lnTo>
                  <a:pt x="1617726" y="5095"/>
                </a:lnTo>
                <a:lnTo>
                  <a:pt x="1645896" y="25288"/>
                </a:lnTo>
                <a:lnTo>
                  <a:pt x="1648777" y="26622"/>
                </a:lnTo>
                <a:lnTo>
                  <a:pt x="1651373" y="19669"/>
                </a:lnTo>
                <a:lnTo>
                  <a:pt x="1678686" y="15001"/>
                </a:lnTo>
                <a:lnTo>
                  <a:pt x="1693878" y="17252"/>
                </a:lnTo>
                <a:lnTo>
                  <a:pt x="1708785" y="22717"/>
                </a:lnTo>
                <a:lnTo>
                  <a:pt x="1723691" y="29467"/>
                </a:lnTo>
                <a:lnTo>
                  <a:pt x="1738883" y="35575"/>
                </a:lnTo>
                <a:lnTo>
                  <a:pt x="1786866" y="21812"/>
                </a:lnTo>
                <a:lnTo>
                  <a:pt x="1820989" y="17478"/>
                </a:lnTo>
                <a:lnTo>
                  <a:pt x="1861685" y="19716"/>
                </a:lnTo>
                <a:lnTo>
                  <a:pt x="1929383" y="25669"/>
                </a:lnTo>
                <a:lnTo>
                  <a:pt x="1955649" y="30753"/>
                </a:lnTo>
                <a:lnTo>
                  <a:pt x="1974913" y="27479"/>
                </a:lnTo>
                <a:lnTo>
                  <a:pt x="2019300" y="15001"/>
                </a:lnTo>
                <a:lnTo>
                  <a:pt x="2062162" y="10989"/>
                </a:lnTo>
                <a:lnTo>
                  <a:pt x="2105025" y="8620"/>
                </a:lnTo>
                <a:lnTo>
                  <a:pt x="2147887" y="6965"/>
                </a:lnTo>
                <a:lnTo>
                  <a:pt x="2190750" y="5095"/>
                </a:lnTo>
                <a:lnTo>
                  <a:pt x="2206704" y="11680"/>
                </a:lnTo>
                <a:lnTo>
                  <a:pt x="2221230" y="20621"/>
                </a:lnTo>
                <a:lnTo>
                  <a:pt x="2235755" y="29420"/>
                </a:lnTo>
                <a:lnTo>
                  <a:pt x="2251710" y="35575"/>
                </a:lnTo>
                <a:lnTo>
                  <a:pt x="2259568" y="34885"/>
                </a:lnTo>
                <a:lnTo>
                  <a:pt x="2267140" y="31765"/>
                </a:lnTo>
                <a:lnTo>
                  <a:pt x="2274427" y="28074"/>
                </a:lnTo>
                <a:lnTo>
                  <a:pt x="2281428" y="25669"/>
                </a:lnTo>
                <a:lnTo>
                  <a:pt x="2296620" y="22502"/>
                </a:lnTo>
                <a:lnTo>
                  <a:pt x="2311527" y="19764"/>
                </a:lnTo>
                <a:lnTo>
                  <a:pt x="2326433" y="17311"/>
                </a:lnTo>
                <a:lnTo>
                  <a:pt x="2341626" y="15001"/>
                </a:lnTo>
                <a:lnTo>
                  <a:pt x="2384750" y="24110"/>
                </a:lnTo>
                <a:lnTo>
                  <a:pt x="2422016" y="29003"/>
                </a:lnTo>
                <a:lnTo>
                  <a:pt x="2459283" y="26896"/>
                </a:lnTo>
                <a:lnTo>
                  <a:pt x="2502408" y="15001"/>
                </a:lnTo>
                <a:lnTo>
                  <a:pt x="2528803" y="25243"/>
                </a:lnTo>
                <a:lnTo>
                  <a:pt x="2532888" y="26523"/>
                </a:lnTo>
                <a:lnTo>
                  <a:pt x="2530937" y="22682"/>
                </a:lnTo>
                <a:lnTo>
                  <a:pt x="2539227" y="17562"/>
                </a:lnTo>
                <a:lnTo>
                  <a:pt x="2574036" y="15001"/>
                </a:lnTo>
                <a:lnTo>
                  <a:pt x="2594836" y="16668"/>
                </a:lnTo>
                <a:lnTo>
                  <a:pt x="2617565" y="20335"/>
                </a:lnTo>
                <a:lnTo>
                  <a:pt x="2635865" y="24002"/>
                </a:lnTo>
                <a:lnTo>
                  <a:pt x="2643378" y="2566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391400" y="6337018"/>
            <a:ext cx="2209800" cy="75565"/>
          </a:xfrm>
          <a:custGeom>
            <a:avLst/>
            <a:gdLst/>
            <a:ahLst/>
            <a:cxnLst/>
            <a:rect l="l" t="t" r="r" b="b"/>
            <a:pathLst>
              <a:path w="2209800" h="75564">
                <a:moveTo>
                  <a:pt x="0" y="75211"/>
                </a:moveTo>
                <a:lnTo>
                  <a:pt x="74964" y="72883"/>
                </a:lnTo>
                <a:lnTo>
                  <a:pt x="129548" y="72168"/>
                </a:lnTo>
                <a:lnTo>
                  <a:pt x="169870" y="71692"/>
                </a:lnTo>
                <a:lnTo>
                  <a:pt x="202047" y="70084"/>
                </a:lnTo>
                <a:lnTo>
                  <a:pt x="232198" y="65970"/>
                </a:lnTo>
                <a:lnTo>
                  <a:pt x="266442" y="57976"/>
                </a:lnTo>
                <a:lnTo>
                  <a:pt x="310896" y="44731"/>
                </a:lnTo>
                <a:lnTo>
                  <a:pt x="350492" y="53814"/>
                </a:lnTo>
                <a:lnTo>
                  <a:pt x="380140" y="60240"/>
                </a:lnTo>
                <a:lnTo>
                  <a:pt x="403286" y="64325"/>
                </a:lnTo>
                <a:lnTo>
                  <a:pt x="423379" y="66384"/>
                </a:lnTo>
                <a:lnTo>
                  <a:pt x="443865" y="66734"/>
                </a:lnTo>
                <a:lnTo>
                  <a:pt x="468191" y="65689"/>
                </a:lnTo>
                <a:lnTo>
                  <a:pt x="499804" y="63566"/>
                </a:lnTo>
                <a:lnTo>
                  <a:pt x="542153" y="60678"/>
                </a:lnTo>
                <a:lnTo>
                  <a:pt x="598685" y="57343"/>
                </a:lnTo>
                <a:lnTo>
                  <a:pt x="672846" y="53875"/>
                </a:lnTo>
                <a:lnTo>
                  <a:pt x="699408" y="41338"/>
                </a:lnTo>
                <a:lnTo>
                  <a:pt x="722471" y="39302"/>
                </a:lnTo>
                <a:lnTo>
                  <a:pt x="746248" y="44553"/>
                </a:lnTo>
                <a:lnTo>
                  <a:pt x="774954" y="53875"/>
                </a:lnTo>
                <a:lnTo>
                  <a:pt x="781740" y="46041"/>
                </a:lnTo>
                <a:lnTo>
                  <a:pt x="788670" y="37492"/>
                </a:lnTo>
                <a:lnTo>
                  <a:pt x="796170" y="30087"/>
                </a:lnTo>
                <a:lnTo>
                  <a:pt x="804672" y="25681"/>
                </a:lnTo>
                <a:lnTo>
                  <a:pt x="816697" y="25824"/>
                </a:lnTo>
                <a:lnTo>
                  <a:pt x="828865" y="29110"/>
                </a:lnTo>
                <a:lnTo>
                  <a:pt x="841319" y="32968"/>
                </a:lnTo>
                <a:lnTo>
                  <a:pt x="854202" y="34825"/>
                </a:lnTo>
                <a:lnTo>
                  <a:pt x="906577" y="33825"/>
                </a:lnTo>
                <a:lnTo>
                  <a:pt x="959453" y="31396"/>
                </a:lnTo>
                <a:lnTo>
                  <a:pt x="1012471" y="28396"/>
                </a:lnTo>
                <a:lnTo>
                  <a:pt x="1065276" y="25681"/>
                </a:lnTo>
                <a:lnTo>
                  <a:pt x="1080468" y="30372"/>
                </a:lnTo>
                <a:lnTo>
                  <a:pt x="1095375" y="35206"/>
                </a:lnTo>
                <a:lnTo>
                  <a:pt x="1110281" y="40040"/>
                </a:lnTo>
                <a:lnTo>
                  <a:pt x="1125474" y="44731"/>
                </a:lnTo>
                <a:lnTo>
                  <a:pt x="1134415" y="47446"/>
                </a:lnTo>
                <a:lnTo>
                  <a:pt x="1144428" y="50446"/>
                </a:lnTo>
                <a:lnTo>
                  <a:pt x="1152584" y="52875"/>
                </a:lnTo>
                <a:lnTo>
                  <a:pt x="1155954" y="53875"/>
                </a:lnTo>
                <a:lnTo>
                  <a:pt x="1185588" y="29467"/>
                </a:lnTo>
                <a:lnTo>
                  <a:pt x="1198149" y="14061"/>
                </a:lnTo>
                <a:lnTo>
                  <a:pt x="1214568" y="8655"/>
                </a:lnTo>
                <a:lnTo>
                  <a:pt x="1255776" y="14251"/>
                </a:lnTo>
                <a:lnTo>
                  <a:pt x="1274504" y="27479"/>
                </a:lnTo>
                <a:lnTo>
                  <a:pt x="1291304" y="37778"/>
                </a:lnTo>
                <a:lnTo>
                  <a:pt x="1310532" y="43934"/>
                </a:lnTo>
                <a:lnTo>
                  <a:pt x="1336548" y="44731"/>
                </a:lnTo>
                <a:lnTo>
                  <a:pt x="1354633" y="41112"/>
                </a:lnTo>
                <a:lnTo>
                  <a:pt x="1374362" y="34635"/>
                </a:lnTo>
                <a:lnTo>
                  <a:pt x="1390233" y="28444"/>
                </a:lnTo>
                <a:lnTo>
                  <a:pt x="1396746" y="25681"/>
                </a:lnTo>
                <a:lnTo>
                  <a:pt x="1431321" y="32146"/>
                </a:lnTo>
                <a:lnTo>
                  <a:pt x="1465897" y="32825"/>
                </a:lnTo>
                <a:lnTo>
                  <a:pt x="1501330" y="32218"/>
                </a:lnTo>
                <a:lnTo>
                  <a:pt x="1538478" y="34825"/>
                </a:lnTo>
                <a:lnTo>
                  <a:pt x="1566291" y="20645"/>
                </a:lnTo>
                <a:lnTo>
                  <a:pt x="1577530" y="7108"/>
                </a:lnTo>
                <a:lnTo>
                  <a:pt x="1589055" y="0"/>
                </a:lnTo>
                <a:lnTo>
                  <a:pt x="1617726" y="5107"/>
                </a:lnTo>
                <a:lnTo>
                  <a:pt x="1645562" y="25181"/>
                </a:lnTo>
                <a:lnTo>
                  <a:pt x="1648396" y="26253"/>
                </a:lnTo>
                <a:lnTo>
                  <a:pt x="1650944" y="19038"/>
                </a:lnTo>
                <a:lnTo>
                  <a:pt x="1677924" y="14251"/>
                </a:lnTo>
                <a:lnTo>
                  <a:pt x="1693116" y="16609"/>
                </a:lnTo>
                <a:lnTo>
                  <a:pt x="1708023" y="22252"/>
                </a:lnTo>
                <a:lnTo>
                  <a:pt x="1722929" y="29039"/>
                </a:lnTo>
                <a:lnTo>
                  <a:pt x="1738122" y="34825"/>
                </a:lnTo>
                <a:lnTo>
                  <a:pt x="1786425" y="21395"/>
                </a:lnTo>
                <a:lnTo>
                  <a:pt x="1820513" y="17109"/>
                </a:lnTo>
                <a:lnTo>
                  <a:pt x="1861030" y="19395"/>
                </a:lnTo>
                <a:lnTo>
                  <a:pt x="1928622" y="25681"/>
                </a:lnTo>
                <a:lnTo>
                  <a:pt x="1955006" y="30753"/>
                </a:lnTo>
                <a:lnTo>
                  <a:pt x="1974532" y="27396"/>
                </a:lnTo>
                <a:lnTo>
                  <a:pt x="2019300" y="14251"/>
                </a:lnTo>
                <a:lnTo>
                  <a:pt x="2062162" y="10679"/>
                </a:lnTo>
                <a:lnTo>
                  <a:pt x="2105025" y="8536"/>
                </a:lnTo>
                <a:lnTo>
                  <a:pt x="2147887" y="6965"/>
                </a:lnTo>
                <a:lnTo>
                  <a:pt x="2190750" y="5107"/>
                </a:lnTo>
                <a:lnTo>
                  <a:pt x="2206371" y="11680"/>
                </a:lnTo>
                <a:lnTo>
                  <a:pt x="2209800" y="13778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9067800" y="6002273"/>
            <a:ext cx="251460" cy="322580"/>
          </a:xfrm>
          <a:custGeom>
            <a:avLst/>
            <a:gdLst/>
            <a:ahLst/>
            <a:cxnLst/>
            <a:rect l="l" t="t" r="r" b="b"/>
            <a:pathLst>
              <a:path w="251459" h="322579">
                <a:moveTo>
                  <a:pt x="79795" y="167479"/>
                </a:moveTo>
                <a:lnTo>
                  <a:pt x="34289" y="133349"/>
                </a:lnTo>
                <a:lnTo>
                  <a:pt x="0" y="322325"/>
                </a:lnTo>
                <a:lnTo>
                  <a:pt x="62483" y="290945"/>
                </a:lnTo>
                <a:lnTo>
                  <a:pt x="62483" y="190499"/>
                </a:lnTo>
                <a:lnTo>
                  <a:pt x="79795" y="167479"/>
                </a:lnTo>
                <a:close/>
              </a:path>
              <a:path w="251459" h="322579">
                <a:moveTo>
                  <a:pt x="125515" y="201769"/>
                </a:moveTo>
                <a:lnTo>
                  <a:pt x="79795" y="167479"/>
                </a:lnTo>
                <a:lnTo>
                  <a:pt x="62483" y="190499"/>
                </a:lnTo>
                <a:lnTo>
                  <a:pt x="108203" y="224789"/>
                </a:lnTo>
                <a:lnTo>
                  <a:pt x="125515" y="201769"/>
                </a:lnTo>
                <a:close/>
              </a:path>
              <a:path w="251459" h="322579">
                <a:moveTo>
                  <a:pt x="171449" y="236219"/>
                </a:moveTo>
                <a:lnTo>
                  <a:pt x="125515" y="201769"/>
                </a:lnTo>
                <a:lnTo>
                  <a:pt x="108203" y="224789"/>
                </a:lnTo>
                <a:lnTo>
                  <a:pt x="62483" y="190499"/>
                </a:lnTo>
                <a:lnTo>
                  <a:pt x="62483" y="290945"/>
                </a:lnTo>
                <a:lnTo>
                  <a:pt x="171449" y="236219"/>
                </a:lnTo>
                <a:close/>
              </a:path>
              <a:path w="251459" h="322579">
                <a:moveTo>
                  <a:pt x="251459" y="34289"/>
                </a:moveTo>
                <a:lnTo>
                  <a:pt x="205739" y="0"/>
                </a:lnTo>
                <a:lnTo>
                  <a:pt x="79795" y="167479"/>
                </a:lnTo>
                <a:lnTo>
                  <a:pt x="125515" y="201769"/>
                </a:lnTo>
                <a:lnTo>
                  <a:pt x="251459" y="3428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686800" y="6002273"/>
            <a:ext cx="251460" cy="322580"/>
          </a:xfrm>
          <a:custGeom>
            <a:avLst/>
            <a:gdLst/>
            <a:ahLst/>
            <a:cxnLst/>
            <a:rect l="l" t="t" r="r" b="b"/>
            <a:pathLst>
              <a:path w="251459" h="322579">
                <a:moveTo>
                  <a:pt x="79795" y="167479"/>
                </a:moveTo>
                <a:lnTo>
                  <a:pt x="34289" y="133349"/>
                </a:lnTo>
                <a:lnTo>
                  <a:pt x="0" y="322325"/>
                </a:lnTo>
                <a:lnTo>
                  <a:pt x="62483" y="290945"/>
                </a:lnTo>
                <a:lnTo>
                  <a:pt x="62483" y="190499"/>
                </a:lnTo>
                <a:lnTo>
                  <a:pt x="79795" y="167479"/>
                </a:lnTo>
                <a:close/>
              </a:path>
              <a:path w="251459" h="322579">
                <a:moveTo>
                  <a:pt x="125515" y="201769"/>
                </a:moveTo>
                <a:lnTo>
                  <a:pt x="79795" y="167479"/>
                </a:lnTo>
                <a:lnTo>
                  <a:pt x="62483" y="190499"/>
                </a:lnTo>
                <a:lnTo>
                  <a:pt x="108203" y="224789"/>
                </a:lnTo>
                <a:lnTo>
                  <a:pt x="125515" y="201769"/>
                </a:lnTo>
                <a:close/>
              </a:path>
              <a:path w="251459" h="322579">
                <a:moveTo>
                  <a:pt x="171449" y="236219"/>
                </a:moveTo>
                <a:lnTo>
                  <a:pt x="125515" y="201769"/>
                </a:lnTo>
                <a:lnTo>
                  <a:pt x="108203" y="224789"/>
                </a:lnTo>
                <a:lnTo>
                  <a:pt x="62483" y="190499"/>
                </a:lnTo>
                <a:lnTo>
                  <a:pt x="62483" y="290945"/>
                </a:lnTo>
                <a:lnTo>
                  <a:pt x="171449" y="236219"/>
                </a:lnTo>
                <a:close/>
              </a:path>
              <a:path w="251459" h="322579">
                <a:moveTo>
                  <a:pt x="251459" y="34289"/>
                </a:moveTo>
                <a:lnTo>
                  <a:pt x="205739" y="0"/>
                </a:lnTo>
                <a:lnTo>
                  <a:pt x="79795" y="167479"/>
                </a:lnTo>
                <a:lnTo>
                  <a:pt x="125515" y="201769"/>
                </a:lnTo>
                <a:lnTo>
                  <a:pt x="251459" y="3428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9372600" y="6002273"/>
            <a:ext cx="228600" cy="322580"/>
          </a:xfrm>
          <a:custGeom>
            <a:avLst/>
            <a:gdLst/>
            <a:ahLst/>
            <a:cxnLst/>
            <a:rect l="l" t="t" r="r" b="b"/>
            <a:pathLst>
              <a:path w="228600" h="322579">
                <a:moveTo>
                  <a:pt x="79795" y="167479"/>
                </a:moveTo>
                <a:lnTo>
                  <a:pt x="34289" y="133349"/>
                </a:lnTo>
                <a:lnTo>
                  <a:pt x="0" y="322325"/>
                </a:lnTo>
                <a:lnTo>
                  <a:pt x="62483" y="290945"/>
                </a:lnTo>
                <a:lnTo>
                  <a:pt x="62483" y="190499"/>
                </a:lnTo>
                <a:lnTo>
                  <a:pt x="79795" y="167479"/>
                </a:lnTo>
                <a:close/>
              </a:path>
              <a:path w="228600" h="322579">
                <a:moveTo>
                  <a:pt x="125515" y="201769"/>
                </a:moveTo>
                <a:lnTo>
                  <a:pt x="79795" y="167479"/>
                </a:lnTo>
                <a:lnTo>
                  <a:pt x="62483" y="190499"/>
                </a:lnTo>
                <a:lnTo>
                  <a:pt x="108203" y="224789"/>
                </a:lnTo>
                <a:lnTo>
                  <a:pt x="125515" y="201769"/>
                </a:lnTo>
                <a:close/>
              </a:path>
              <a:path w="228600" h="322579">
                <a:moveTo>
                  <a:pt x="171449" y="236219"/>
                </a:moveTo>
                <a:lnTo>
                  <a:pt x="125515" y="201769"/>
                </a:lnTo>
                <a:lnTo>
                  <a:pt x="108203" y="224789"/>
                </a:lnTo>
                <a:lnTo>
                  <a:pt x="62483" y="190499"/>
                </a:lnTo>
                <a:lnTo>
                  <a:pt x="62483" y="290945"/>
                </a:lnTo>
                <a:lnTo>
                  <a:pt x="171449" y="236219"/>
                </a:lnTo>
                <a:close/>
              </a:path>
              <a:path w="228600" h="322579">
                <a:moveTo>
                  <a:pt x="228600" y="64688"/>
                </a:moveTo>
                <a:lnTo>
                  <a:pt x="228600" y="17145"/>
                </a:lnTo>
                <a:lnTo>
                  <a:pt x="205739" y="0"/>
                </a:lnTo>
                <a:lnTo>
                  <a:pt x="79795" y="167479"/>
                </a:lnTo>
                <a:lnTo>
                  <a:pt x="125515" y="201769"/>
                </a:lnTo>
                <a:lnTo>
                  <a:pt x="228600" y="64688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696200" y="6002273"/>
            <a:ext cx="251460" cy="322580"/>
          </a:xfrm>
          <a:custGeom>
            <a:avLst/>
            <a:gdLst/>
            <a:ahLst/>
            <a:cxnLst/>
            <a:rect l="l" t="t" r="r" b="b"/>
            <a:pathLst>
              <a:path w="251459" h="322579">
                <a:moveTo>
                  <a:pt x="79795" y="167479"/>
                </a:moveTo>
                <a:lnTo>
                  <a:pt x="34289" y="133349"/>
                </a:lnTo>
                <a:lnTo>
                  <a:pt x="0" y="322325"/>
                </a:lnTo>
                <a:lnTo>
                  <a:pt x="62483" y="290945"/>
                </a:lnTo>
                <a:lnTo>
                  <a:pt x="62483" y="190499"/>
                </a:lnTo>
                <a:lnTo>
                  <a:pt x="79795" y="167479"/>
                </a:lnTo>
                <a:close/>
              </a:path>
              <a:path w="251459" h="322579">
                <a:moveTo>
                  <a:pt x="125515" y="201769"/>
                </a:moveTo>
                <a:lnTo>
                  <a:pt x="79795" y="167479"/>
                </a:lnTo>
                <a:lnTo>
                  <a:pt x="62483" y="190499"/>
                </a:lnTo>
                <a:lnTo>
                  <a:pt x="108203" y="224789"/>
                </a:lnTo>
                <a:lnTo>
                  <a:pt x="125515" y="201769"/>
                </a:lnTo>
                <a:close/>
              </a:path>
              <a:path w="251459" h="322579">
                <a:moveTo>
                  <a:pt x="171449" y="236219"/>
                </a:moveTo>
                <a:lnTo>
                  <a:pt x="125515" y="201769"/>
                </a:lnTo>
                <a:lnTo>
                  <a:pt x="108203" y="224789"/>
                </a:lnTo>
                <a:lnTo>
                  <a:pt x="62483" y="190499"/>
                </a:lnTo>
                <a:lnTo>
                  <a:pt x="62483" y="290945"/>
                </a:lnTo>
                <a:lnTo>
                  <a:pt x="171449" y="236219"/>
                </a:lnTo>
                <a:close/>
              </a:path>
              <a:path w="251459" h="322579">
                <a:moveTo>
                  <a:pt x="251459" y="34289"/>
                </a:moveTo>
                <a:lnTo>
                  <a:pt x="205739" y="0"/>
                </a:lnTo>
                <a:lnTo>
                  <a:pt x="79795" y="167479"/>
                </a:lnTo>
                <a:lnTo>
                  <a:pt x="125515" y="201769"/>
                </a:lnTo>
                <a:lnTo>
                  <a:pt x="251459" y="3428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553" y="689102"/>
            <a:ext cx="830389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Semi-synthetic data: ramp</a:t>
            </a:r>
            <a:r>
              <a:rPr dirty="0" spc="-75"/>
              <a:t> </a:t>
            </a:r>
            <a:r>
              <a:rPr dirty="0"/>
              <a:t>outbreaks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30480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8427" y="2312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2000" y="1371600"/>
            <a:ext cx="3352800" cy="19050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9177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1510"/>
              </a:spcBef>
            </a:pPr>
            <a:r>
              <a:rPr dirty="0" sz="2000" spc="-5">
                <a:latin typeface="Arial"/>
                <a:cs typeface="Arial"/>
              </a:rPr>
              <a:t>1. Take a real time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series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53000" y="22098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00600" y="30480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24628" y="2312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48200" y="1371600"/>
            <a:ext cx="3352800" cy="19050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91770" rIns="0" bIns="0" rtlCol="0" vert="horz">
            <a:spAutoFit/>
          </a:bodyPr>
          <a:lstStyle/>
          <a:p>
            <a:pPr marL="147955" marR="418465" indent="-26670">
              <a:lnSpc>
                <a:spcPct val="100000"/>
              </a:lnSpc>
              <a:spcBef>
                <a:spcPts val="1510"/>
              </a:spcBef>
            </a:pPr>
            <a:r>
              <a:rPr dirty="0" sz="2000" spc="-5">
                <a:latin typeface="Arial"/>
                <a:cs typeface="Arial"/>
              </a:rPr>
              <a:t>2. Add a ramp of </a:t>
            </a:r>
            <a:r>
              <a:rPr dirty="0" sz="2000" spc="-10">
                <a:latin typeface="Arial"/>
                <a:cs typeface="Arial"/>
              </a:rPr>
              <a:t>random  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19800" y="242849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54446" y="22082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6800" y="22098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14600" y="44196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52578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86227" y="45224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09800" y="3581400"/>
            <a:ext cx="3352800" cy="21336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323215" marR="147955" indent="-231775">
              <a:lnSpc>
                <a:spcPct val="100000"/>
              </a:lnSpc>
              <a:spcBef>
                <a:spcPts val="915"/>
              </a:spcBef>
            </a:pPr>
            <a:r>
              <a:rPr dirty="0" sz="1400" spc="-5">
                <a:latin typeface="Arial"/>
                <a:cs typeface="Arial"/>
              </a:rPr>
              <a:t>3. See what alarm levels your algorithm  </a:t>
            </a: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81400" y="463829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16046" y="44180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57272" y="53606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24600" y="44196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72200" y="52578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96228" y="45224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019800" y="3581400"/>
            <a:ext cx="3352800" cy="21336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algn="just" marL="247650" marR="182245" indent="-231775">
              <a:lnSpc>
                <a:spcPct val="100000"/>
              </a:lnSpc>
              <a:spcBef>
                <a:spcPts val="915"/>
              </a:spcBef>
            </a:pPr>
            <a:r>
              <a:rPr dirty="0" sz="1400" spc="-5">
                <a:latin typeface="Arial"/>
                <a:cs typeface="Arial"/>
              </a:rPr>
              <a:t>4. If you allowed a specific false positive  rate, how far into the </a:t>
            </a:r>
            <a:r>
              <a:rPr dirty="0" sz="1400" spc="-10">
                <a:latin typeface="Arial"/>
                <a:cs typeface="Arial"/>
              </a:rPr>
              <a:t>ramp would you  </a:t>
            </a:r>
            <a:r>
              <a:rPr dirty="0" sz="1400" spc="-5">
                <a:latin typeface="Arial"/>
                <a:cs typeface="Arial"/>
              </a:rPr>
              <a:t>be </a:t>
            </a:r>
            <a:r>
              <a:rPr dirty="0" sz="1400" spc="-10">
                <a:latin typeface="Arial"/>
                <a:cs typeface="Arial"/>
              </a:rPr>
              <a:t>before </a:t>
            </a:r>
            <a:r>
              <a:rPr dirty="0" sz="1400" spc="-5">
                <a:latin typeface="Arial"/>
                <a:cs typeface="Arial"/>
              </a:rPr>
              <a:t>you </a:t>
            </a:r>
            <a:r>
              <a:rPr dirty="0" sz="1400" spc="-10">
                <a:latin typeface="Arial"/>
                <a:cs typeface="Arial"/>
              </a:rPr>
              <a:t>signaled </a:t>
            </a:r>
            <a:r>
              <a:rPr dirty="0" sz="1400" spc="-5">
                <a:latin typeface="Arial"/>
                <a:cs typeface="Arial"/>
              </a:rPr>
              <a:t>an</a:t>
            </a:r>
            <a:r>
              <a:rPr dirty="0" sz="1400" spc="-10">
                <a:latin typeface="Arial"/>
                <a:cs typeface="Arial"/>
              </a:rPr>
              <a:t> alarm?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91400" y="463829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67271" y="53606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43600" y="2438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05200" y="4648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13716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50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09800" y="35814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19800" y="35814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6553" y="689102"/>
            <a:ext cx="830389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Semi-synthetic data: ramp</a:t>
            </a:r>
            <a:r>
              <a:rPr dirty="0" spc="-75"/>
              <a:t> </a:t>
            </a:r>
            <a:r>
              <a:rPr dirty="0"/>
              <a:t>outbreaks</a:t>
            </a:r>
          </a:p>
        </p:txBody>
      </p:sp>
      <p:sp>
        <p:nvSpPr>
          <p:cNvPr id="6" name="object 6"/>
          <p:cNvSpPr/>
          <p:nvPr/>
        </p:nvSpPr>
        <p:spPr>
          <a:xfrm>
            <a:off x="5024628" y="2312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70120" y="1587660"/>
            <a:ext cx="2804795" cy="588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2. Add a ramp of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random</a:t>
            </a:r>
            <a:endParaRPr sz="20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54446" y="22082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86227" y="45224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00753" y="3714804"/>
            <a:ext cx="3006090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See what alarm levels 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16046" y="44180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57272" y="53606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96228" y="45224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33144" y="3714804"/>
            <a:ext cx="2950845" cy="623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If you allowed a specific false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positive</a:t>
            </a:r>
            <a:endParaRPr sz="1400">
              <a:latin typeface="Arial"/>
              <a:cs typeface="Arial"/>
            </a:endParaRPr>
          </a:p>
          <a:p>
            <a:pPr marL="34290">
              <a:lnSpc>
                <a:spcPts val="1670"/>
              </a:lnSpc>
              <a:spcBef>
                <a:spcPts val="60"/>
              </a:spcBef>
            </a:pPr>
            <a:r>
              <a:rPr dirty="0" sz="1400" spc="-5">
                <a:latin typeface="Arial"/>
                <a:cs typeface="Arial"/>
              </a:rPr>
              <a:t>rate, how far into the </a:t>
            </a:r>
            <a:r>
              <a:rPr dirty="0" sz="1400" spc="-10">
                <a:latin typeface="Arial"/>
                <a:cs typeface="Arial"/>
              </a:rPr>
              <a:t>ramp would you  </a:t>
            </a:r>
            <a:r>
              <a:rPr dirty="0" sz="1400" spc="-5">
                <a:latin typeface="Arial"/>
                <a:cs typeface="Arial"/>
              </a:rPr>
              <a:t>be </a:t>
            </a:r>
            <a:r>
              <a:rPr dirty="0" sz="1400" spc="-10">
                <a:latin typeface="Arial"/>
                <a:cs typeface="Arial"/>
              </a:rPr>
              <a:t>before </a:t>
            </a:r>
            <a:r>
              <a:rPr dirty="0" sz="1400" spc="-5">
                <a:latin typeface="Arial"/>
                <a:cs typeface="Arial"/>
              </a:rPr>
              <a:t>you </a:t>
            </a:r>
            <a:r>
              <a:rPr dirty="0" sz="1400" spc="-10">
                <a:latin typeface="Arial"/>
                <a:cs typeface="Arial"/>
              </a:rPr>
              <a:t>signaled </a:t>
            </a:r>
            <a:r>
              <a:rPr dirty="0" sz="1400" spc="-5">
                <a:latin typeface="Arial"/>
                <a:cs typeface="Arial"/>
              </a:rPr>
              <a:t>an</a:t>
            </a:r>
            <a:r>
              <a:rPr dirty="0" sz="1400" spc="-10">
                <a:latin typeface="Arial"/>
                <a:cs typeface="Arial"/>
              </a:rPr>
              <a:t> alarm?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67271" y="53606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43600" y="2438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05200" y="4648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00600" y="15240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50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00600" y="15240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50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62200" y="37338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62200" y="37338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72200" y="37338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72200" y="37338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77028" y="24650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922520" y="1740060"/>
            <a:ext cx="2804795" cy="588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2. Add a ramp of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random</a:t>
            </a:r>
            <a:endParaRPr sz="20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06846" y="23606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38627" y="46748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289301" y="3685285"/>
            <a:ext cx="27686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44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165100">
              <a:lnSpc>
                <a:spcPts val="1440"/>
              </a:lnSpc>
            </a:pP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53153" y="3867204"/>
            <a:ext cx="3006090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See what alarm levels 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68446" y="45704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09672" y="55130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8628" y="46748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385544" y="3867204"/>
            <a:ext cx="2950845" cy="623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If you allowed a specific false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positive</a:t>
            </a:r>
            <a:endParaRPr sz="1400">
              <a:latin typeface="Arial"/>
              <a:cs typeface="Arial"/>
            </a:endParaRPr>
          </a:p>
          <a:p>
            <a:pPr marL="34290">
              <a:lnSpc>
                <a:spcPts val="1670"/>
              </a:lnSpc>
              <a:spcBef>
                <a:spcPts val="60"/>
              </a:spcBef>
            </a:pPr>
            <a:r>
              <a:rPr dirty="0" sz="1400" spc="-5">
                <a:latin typeface="Arial"/>
                <a:cs typeface="Arial"/>
              </a:rPr>
              <a:t>rate, how far into the </a:t>
            </a:r>
            <a:r>
              <a:rPr dirty="0" sz="1400" spc="-10">
                <a:latin typeface="Arial"/>
                <a:cs typeface="Arial"/>
              </a:rPr>
              <a:t>ramp would you  </a:t>
            </a:r>
            <a:r>
              <a:rPr dirty="0" sz="1400" spc="-5">
                <a:latin typeface="Arial"/>
                <a:cs typeface="Arial"/>
              </a:rPr>
              <a:t>be </a:t>
            </a:r>
            <a:r>
              <a:rPr dirty="0" sz="1400" spc="-10">
                <a:latin typeface="Arial"/>
                <a:cs typeface="Arial"/>
              </a:rPr>
              <a:t>before </a:t>
            </a:r>
            <a:r>
              <a:rPr dirty="0" sz="1400" spc="-5">
                <a:latin typeface="Arial"/>
                <a:cs typeface="Arial"/>
              </a:rPr>
              <a:t>you </a:t>
            </a:r>
            <a:r>
              <a:rPr dirty="0" sz="1400" spc="-10">
                <a:latin typeface="Arial"/>
                <a:cs typeface="Arial"/>
              </a:rPr>
              <a:t>signaled </a:t>
            </a:r>
            <a:r>
              <a:rPr dirty="0" sz="1400" spc="-5">
                <a:latin typeface="Arial"/>
                <a:cs typeface="Arial"/>
              </a:rPr>
              <a:t>an</a:t>
            </a:r>
            <a:r>
              <a:rPr dirty="0" sz="1400" spc="-10">
                <a:latin typeface="Arial"/>
                <a:cs typeface="Arial"/>
              </a:rPr>
              <a:t> alarm?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19671" y="55130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96000" y="2590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53000" y="16764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53000" y="16764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14600" y="38862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14600" y="38862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24600" y="3886200"/>
            <a:ext cx="3277235" cy="2133600"/>
          </a:xfrm>
          <a:custGeom>
            <a:avLst/>
            <a:gdLst/>
            <a:ahLst/>
            <a:cxnLst/>
            <a:rect l="l" t="t" r="r" b="b"/>
            <a:pathLst>
              <a:path w="3277234" h="2133600">
                <a:moveTo>
                  <a:pt x="0" y="0"/>
                </a:moveTo>
                <a:lnTo>
                  <a:pt x="0" y="2133600"/>
                </a:lnTo>
                <a:lnTo>
                  <a:pt x="3276980" y="2133600"/>
                </a:lnTo>
                <a:lnTo>
                  <a:pt x="3276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24600" y="3886200"/>
            <a:ext cx="3276600" cy="2133600"/>
          </a:xfrm>
          <a:custGeom>
            <a:avLst/>
            <a:gdLst/>
            <a:ahLst/>
            <a:cxnLst/>
            <a:rect l="l" t="t" r="r" b="b"/>
            <a:pathLst>
              <a:path w="3276600" h="2133600">
                <a:moveTo>
                  <a:pt x="0" y="0"/>
                </a:moveTo>
                <a:lnTo>
                  <a:pt x="0" y="2133600"/>
                </a:lnTo>
                <a:lnTo>
                  <a:pt x="3276600" y="2133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763000" y="3886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29428" y="26174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074920" y="1892460"/>
            <a:ext cx="2804795" cy="588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2. Add a ramp of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random</a:t>
            </a:r>
            <a:endParaRPr sz="20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159246" y="25130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91027" y="48272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594101" y="3990085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5553" y="4019604"/>
            <a:ext cx="3006090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See what alarm levels 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20846" y="47228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62072" y="56654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701028" y="48272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324600" y="4038600"/>
            <a:ext cx="177800" cy="1676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5875">
              <a:lnSpc>
                <a:spcPts val="1395"/>
              </a:lnSpc>
            </a:pPr>
            <a:r>
              <a:rPr dirty="0" sz="1400" spc="-10">
                <a:latin typeface="Arial"/>
                <a:cs typeface="Arial"/>
              </a:rPr>
              <a:t>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37944" y="4019604"/>
            <a:ext cx="2950845" cy="623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If you allowed a specific false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positive</a:t>
            </a:r>
            <a:endParaRPr sz="1400">
              <a:latin typeface="Arial"/>
              <a:cs typeface="Arial"/>
            </a:endParaRPr>
          </a:p>
          <a:p>
            <a:pPr marL="34290">
              <a:lnSpc>
                <a:spcPts val="1670"/>
              </a:lnSpc>
              <a:spcBef>
                <a:spcPts val="60"/>
              </a:spcBef>
            </a:pPr>
            <a:r>
              <a:rPr dirty="0" sz="1400" spc="-5">
                <a:latin typeface="Arial"/>
                <a:cs typeface="Arial"/>
              </a:rPr>
              <a:t>rate, how far into the </a:t>
            </a:r>
            <a:r>
              <a:rPr dirty="0" sz="1400" spc="-10">
                <a:latin typeface="Arial"/>
                <a:cs typeface="Arial"/>
              </a:rPr>
              <a:t>ramp would you  </a:t>
            </a:r>
            <a:r>
              <a:rPr dirty="0" sz="1400" spc="-5">
                <a:latin typeface="Arial"/>
                <a:cs typeface="Arial"/>
              </a:rPr>
              <a:t>be </a:t>
            </a:r>
            <a:r>
              <a:rPr dirty="0" sz="1400" spc="-10">
                <a:latin typeface="Arial"/>
                <a:cs typeface="Arial"/>
              </a:rPr>
              <a:t>before </a:t>
            </a:r>
            <a:r>
              <a:rPr dirty="0" sz="1400" spc="-5">
                <a:latin typeface="Arial"/>
                <a:cs typeface="Arial"/>
              </a:rPr>
              <a:t>you </a:t>
            </a:r>
            <a:r>
              <a:rPr dirty="0" sz="1400" spc="-10">
                <a:latin typeface="Arial"/>
                <a:cs typeface="Arial"/>
              </a:rPr>
              <a:t>signaled </a:t>
            </a:r>
            <a:r>
              <a:rPr dirty="0" sz="1400" spc="-5">
                <a:latin typeface="Arial"/>
                <a:cs typeface="Arial"/>
              </a:rPr>
              <a:t>an</a:t>
            </a:r>
            <a:r>
              <a:rPr dirty="0" sz="1400" spc="-10">
                <a:latin typeface="Arial"/>
                <a:cs typeface="Arial"/>
              </a:rPr>
              <a:t> alarm?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672071" y="56654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248400" y="2743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10000" y="4953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05400" y="18288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05400" y="18288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667000" y="40386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67000" y="40386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77000" y="4038600"/>
            <a:ext cx="3124835" cy="2133600"/>
          </a:xfrm>
          <a:custGeom>
            <a:avLst/>
            <a:gdLst/>
            <a:ahLst/>
            <a:cxnLst/>
            <a:rect l="l" t="t" r="r" b="b"/>
            <a:pathLst>
              <a:path w="3124834" h="2133600">
                <a:moveTo>
                  <a:pt x="0" y="0"/>
                </a:moveTo>
                <a:lnTo>
                  <a:pt x="0" y="2133600"/>
                </a:lnTo>
                <a:lnTo>
                  <a:pt x="3124580" y="2133600"/>
                </a:lnTo>
                <a:lnTo>
                  <a:pt x="3124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77000" y="4038600"/>
            <a:ext cx="3124200" cy="2133600"/>
          </a:xfrm>
          <a:custGeom>
            <a:avLst/>
            <a:gdLst/>
            <a:ahLst/>
            <a:cxnLst/>
            <a:rect l="l" t="t" r="r" b="b"/>
            <a:pathLst>
              <a:path w="3124200" h="2133600">
                <a:moveTo>
                  <a:pt x="0" y="0"/>
                </a:moveTo>
                <a:lnTo>
                  <a:pt x="0" y="2133600"/>
                </a:lnTo>
                <a:lnTo>
                  <a:pt x="3124200" y="2133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477000" y="4038600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 h="0">
                <a:moveTo>
                  <a:pt x="31242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481828" y="27698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5227320" y="2044860"/>
            <a:ext cx="2804795" cy="1868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2. Add a ramp of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random</a:t>
            </a:r>
            <a:endParaRPr sz="20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808355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311646" y="26654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043427" y="4979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746501" y="4142485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57953" y="4172004"/>
            <a:ext cx="3006090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See what alarm levels 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873246" y="48752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014472" y="58178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853428" y="4979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480302" y="4142485"/>
            <a:ext cx="1739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690344" y="4172004"/>
            <a:ext cx="2949575" cy="623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If you allowed a specific false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positive</a:t>
            </a:r>
            <a:endParaRPr sz="1400">
              <a:latin typeface="Arial"/>
              <a:cs typeface="Arial"/>
            </a:endParaRPr>
          </a:p>
          <a:p>
            <a:pPr marL="34290">
              <a:lnSpc>
                <a:spcPts val="1670"/>
              </a:lnSpc>
              <a:spcBef>
                <a:spcPts val="60"/>
              </a:spcBef>
            </a:pPr>
            <a:r>
              <a:rPr dirty="0" sz="1400" spc="-5">
                <a:latin typeface="Arial"/>
                <a:cs typeface="Arial"/>
              </a:rPr>
              <a:t>rate, how far into the </a:t>
            </a:r>
            <a:r>
              <a:rPr dirty="0" sz="1400" spc="-10">
                <a:latin typeface="Arial"/>
                <a:cs typeface="Arial"/>
              </a:rPr>
              <a:t>ramp would </a:t>
            </a:r>
            <a:r>
              <a:rPr dirty="0" sz="1400" spc="-5">
                <a:latin typeface="Arial"/>
                <a:cs typeface="Arial"/>
              </a:rPr>
              <a:t>you  be </a:t>
            </a:r>
            <a:r>
              <a:rPr dirty="0" sz="1400" spc="-10">
                <a:latin typeface="Arial"/>
                <a:cs typeface="Arial"/>
              </a:rPr>
              <a:t>before </a:t>
            </a:r>
            <a:r>
              <a:rPr dirty="0" sz="1400" spc="-5">
                <a:latin typeface="Arial"/>
                <a:cs typeface="Arial"/>
              </a:rPr>
              <a:t>you </a:t>
            </a:r>
            <a:r>
              <a:rPr dirty="0" sz="1400" spc="-10">
                <a:latin typeface="Arial"/>
                <a:cs typeface="Arial"/>
              </a:rPr>
              <a:t>signaled </a:t>
            </a:r>
            <a:r>
              <a:rPr dirty="0" sz="1400" spc="-5">
                <a:latin typeface="Arial"/>
                <a:cs typeface="Arial"/>
              </a:rPr>
              <a:t>an</a:t>
            </a:r>
            <a:r>
              <a:rPr dirty="0" sz="1400" spc="-10">
                <a:latin typeface="Arial"/>
                <a:cs typeface="Arial"/>
              </a:rPr>
              <a:t> alarm?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824471" y="58178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400800" y="2895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62400" y="5105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257800" y="19812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257800" y="19812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819400" y="41910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819400" y="41910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629400" y="4191000"/>
            <a:ext cx="2972435" cy="2133600"/>
          </a:xfrm>
          <a:custGeom>
            <a:avLst/>
            <a:gdLst/>
            <a:ahLst/>
            <a:cxnLst/>
            <a:rect l="l" t="t" r="r" b="b"/>
            <a:pathLst>
              <a:path w="2972434" h="2133600">
                <a:moveTo>
                  <a:pt x="0" y="0"/>
                </a:moveTo>
                <a:lnTo>
                  <a:pt x="0" y="2133600"/>
                </a:lnTo>
                <a:lnTo>
                  <a:pt x="2972180" y="2133600"/>
                </a:lnTo>
                <a:lnTo>
                  <a:pt x="2972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629400" y="4191000"/>
            <a:ext cx="2971800" cy="2133600"/>
          </a:xfrm>
          <a:custGeom>
            <a:avLst/>
            <a:gdLst/>
            <a:ahLst/>
            <a:cxnLst/>
            <a:rect l="l" t="t" r="r" b="b"/>
            <a:pathLst>
              <a:path w="2971800" h="2133600">
                <a:moveTo>
                  <a:pt x="0" y="0"/>
                </a:moveTo>
                <a:lnTo>
                  <a:pt x="0" y="2133600"/>
                </a:lnTo>
                <a:lnTo>
                  <a:pt x="2971800" y="2133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629400" y="41910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 h="0">
                <a:moveTo>
                  <a:pt x="29718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634228" y="29222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5379720" y="2197260"/>
            <a:ext cx="2804795" cy="1868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 spc="-5">
                <a:latin typeface="Arial"/>
                <a:cs typeface="Arial"/>
              </a:rPr>
              <a:t>2. Add a ramp of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random</a:t>
            </a:r>
            <a:endParaRPr sz="20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808355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464046" y="28178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195827" y="51320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2898901" y="4294885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010353" y="4324404"/>
            <a:ext cx="3006090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. See what alarm levels 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132715">
              <a:lnSpc>
                <a:spcPts val="1675"/>
              </a:lnSpc>
            </a:pP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25646" y="5027676"/>
            <a:ext cx="317500" cy="574675"/>
          </a:xfrm>
          <a:custGeom>
            <a:avLst/>
            <a:gdLst/>
            <a:ahLst/>
            <a:cxnLst/>
            <a:rect l="l" t="t" r="r" b="b"/>
            <a:pathLst>
              <a:path w="317500" h="574675">
                <a:moveTo>
                  <a:pt x="262127" y="96774"/>
                </a:moveTo>
                <a:lnTo>
                  <a:pt x="198560" y="101107"/>
                </a:lnTo>
                <a:lnTo>
                  <a:pt x="154781" y="105156"/>
                </a:lnTo>
                <a:lnTo>
                  <a:pt x="116288" y="112633"/>
                </a:lnTo>
                <a:lnTo>
                  <a:pt x="68579" y="127254"/>
                </a:lnTo>
                <a:lnTo>
                  <a:pt x="63865" y="134445"/>
                </a:lnTo>
                <a:lnTo>
                  <a:pt x="58864" y="141922"/>
                </a:lnTo>
                <a:lnTo>
                  <a:pt x="53578" y="149113"/>
                </a:lnTo>
                <a:lnTo>
                  <a:pt x="48005" y="155448"/>
                </a:lnTo>
                <a:lnTo>
                  <a:pt x="40909" y="160353"/>
                </a:lnTo>
                <a:lnTo>
                  <a:pt x="32956" y="164401"/>
                </a:lnTo>
                <a:lnTo>
                  <a:pt x="25288" y="168735"/>
                </a:lnTo>
                <a:lnTo>
                  <a:pt x="5524" y="210407"/>
                </a:lnTo>
                <a:lnTo>
                  <a:pt x="0" y="233172"/>
                </a:lnTo>
                <a:lnTo>
                  <a:pt x="1654" y="279558"/>
                </a:lnTo>
                <a:lnTo>
                  <a:pt x="2952" y="325945"/>
                </a:lnTo>
                <a:lnTo>
                  <a:pt x="5250" y="372046"/>
                </a:lnTo>
                <a:lnTo>
                  <a:pt x="9905" y="417576"/>
                </a:lnTo>
                <a:lnTo>
                  <a:pt x="24895" y="468141"/>
                </a:lnTo>
                <a:lnTo>
                  <a:pt x="52673" y="506063"/>
                </a:lnTo>
                <a:lnTo>
                  <a:pt x="88022" y="538984"/>
                </a:lnTo>
                <a:lnTo>
                  <a:pt x="125729" y="574548"/>
                </a:lnTo>
                <a:lnTo>
                  <a:pt x="185237" y="570559"/>
                </a:lnTo>
                <a:lnTo>
                  <a:pt x="224599" y="566642"/>
                </a:lnTo>
                <a:lnTo>
                  <a:pt x="292607" y="525018"/>
                </a:lnTo>
                <a:lnTo>
                  <a:pt x="307147" y="470912"/>
                </a:lnTo>
                <a:lnTo>
                  <a:pt x="315227" y="420119"/>
                </a:lnTo>
                <a:lnTo>
                  <a:pt x="316879" y="372279"/>
                </a:lnTo>
                <a:lnTo>
                  <a:pt x="312133" y="327035"/>
                </a:lnTo>
                <a:lnTo>
                  <a:pt x="301022" y="284031"/>
                </a:lnTo>
                <a:lnTo>
                  <a:pt x="283576" y="242908"/>
                </a:lnTo>
                <a:lnTo>
                  <a:pt x="259828" y="203309"/>
                </a:lnTo>
                <a:lnTo>
                  <a:pt x="229808" y="164877"/>
                </a:lnTo>
                <a:lnTo>
                  <a:pt x="193547" y="127254"/>
                </a:lnTo>
                <a:lnTo>
                  <a:pt x="191476" y="119598"/>
                </a:lnTo>
                <a:lnTo>
                  <a:pt x="174878" y="82867"/>
                </a:lnTo>
                <a:lnTo>
                  <a:pt x="169616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166872" y="59702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05828" y="5132070"/>
            <a:ext cx="2595880" cy="603885"/>
          </a:xfrm>
          <a:custGeom>
            <a:avLst/>
            <a:gdLst/>
            <a:ahLst/>
            <a:cxnLst/>
            <a:rect l="l" t="t" r="r" b="b"/>
            <a:pathLst>
              <a:path w="259587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595371" y="3705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6632702" y="4294885"/>
            <a:ext cx="1739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842690" y="4324404"/>
            <a:ext cx="2759710" cy="623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If you allowed a specific false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positi</a:t>
            </a:r>
            <a:endParaRPr sz="1400">
              <a:latin typeface="Arial"/>
              <a:cs typeface="Arial"/>
            </a:endParaRPr>
          </a:p>
          <a:p>
            <a:pPr marL="34290">
              <a:lnSpc>
                <a:spcPts val="1670"/>
              </a:lnSpc>
              <a:spcBef>
                <a:spcPts val="60"/>
              </a:spcBef>
            </a:pPr>
            <a:r>
              <a:rPr dirty="0" sz="1400" spc="-5">
                <a:latin typeface="Arial"/>
                <a:cs typeface="Arial"/>
              </a:rPr>
              <a:t>rate, how far into the </a:t>
            </a:r>
            <a:r>
              <a:rPr dirty="0" sz="1400" spc="-10">
                <a:latin typeface="Arial"/>
                <a:cs typeface="Arial"/>
              </a:rPr>
              <a:t>ramp would </a:t>
            </a:r>
            <a:r>
              <a:rPr dirty="0" sz="1400" spc="-5">
                <a:latin typeface="Arial"/>
                <a:cs typeface="Arial"/>
              </a:rPr>
              <a:t>y  be </a:t>
            </a:r>
            <a:r>
              <a:rPr dirty="0" sz="1400" spc="-10">
                <a:latin typeface="Arial"/>
                <a:cs typeface="Arial"/>
              </a:rPr>
              <a:t>before </a:t>
            </a:r>
            <a:r>
              <a:rPr dirty="0" sz="1400" spc="-5">
                <a:latin typeface="Arial"/>
                <a:cs typeface="Arial"/>
              </a:rPr>
              <a:t>you </a:t>
            </a:r>
            <a:r>
              <a:rPr dirty="0" sz="1400" spc="-10">
                <a:latin typeface="Arial"/>
                <a:cs typeface="Arial"/>
              </a:rPr>
              <a:t>signaled </a:t>
            </a:r>
            <a:r>
              <a:rPr dirty="0" sz="1400" spc="-5">
                <a:latin typeface="Arial"/>
                <a:cs typeface="Arial"/>
              </a:rPr>
              <a:t>an</a:t>
            </a:r>
            <a:r>
              <a:rPr dirty="0" sz="1400" spc="-10">
                <a:latin typeface="Arial"/>
                <a:cs typeface="Arial"/>
              </a:rPr>
              <a:t> alarm?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976871" y="5970270"/>
            <a:ext cx="2624455" cy="194945"/>
          </a:xfrm>
          <a:custGeom>
            <a:avLst/>
            <a:gdLst/>
            <a:ahLst/>
            <a:cxnLst/>
            <a:rect l="l" t="t" r="r" b="b"/>
            <a:pathLst>
              <a:path w="26244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24328" y="165805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553200" y="3048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114800" y="525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410200" y="21336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410200" y="2133600"/>
            <a:ext cx="3352800" cy="1905000"/>
          </a:xfrm>
          <a:custGeom>
            <a:avLst/>
            <a:gdLst/>
            <a:ahLst/>
            <a:cxnLst/>
            <a:rect l="l" t="t" r="r" b="b"/>
            <a:pathLst>
              <a:path w="3352800" h="1905000">
                <a:moveTo>
                  <a:pt x="0" y="0"/>
                </a:moveTo>
                <a:lnTo>
                  <a:pt x="0" y="1905000"/>
                </a:lnTo>
                <a:lnTo>
                  <a:pt x="3352800" y="1904999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971800" y="43434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971800" y="43434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0" y="2133600"/>
                </a:lnTo>
                <a:lnTo>
                  <a:pt x="3352800" y="2133600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781800" y="4343400"/>
            <a:ext cx="2820035" cy="2133600"/>
          </a:xfrm>
          <a:custGeom>
            <a:avLst/>
            <a:gdLst/>
            <a:ahLst/>
            <a:cxnLst/>
            <a:rect l="l" t="t" r="r" b="b"/>
            <a:pathLst>
              <a:path w="2820034" h="2133600">
                <a:moveTo>
                  <a:pt x="0" y="0"/>
                </a:moveTo>
                <a:lnTo>
                  <a:pt x="0" y="2133600"/>
                </a:lnTo>
                <a:lnTo>
                  <a:pt x="2819780" y="2133600"/>
                </a:lnTo>
                <a:lnTo>
                  <a:pt x="28197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781800" y="4343400"/>
            <a:ext cx="2819400" cy="2133600"/>
          </a:xfrm>
          <a:custGeom>
            <a:avLst/>
            <a:gdLst/>
            <a:ahLst/>
            <a:cxnLst/>
            <a:rect l="l" t="t" r="r" b="b"/>
            <a:pathLst>
              <a:path w="2819400" h="2133600">
                <a:moveTo>
                  <a:pt x="0" y="0"/>
                </a:moveTo>
                <a:lnTo>
                  <a:pt x="0" y="2133600"/>
                </a:lnTo>
                <a:lnTo>
                  <a:pt x="2819400" y="2133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781800" y="434340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 h="0">
                <a:moveTo>
                  <a:pt x="28194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715000" y="29718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562600" y="38100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786628" y="3074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5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5519420" y="2312924"/>
            <a:ext cx="29387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2. Add a ramp of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random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546088" y="2617723"/>
            <a:ext cx="27755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height </a:t>
            </a:r>
            <a:r>
              <a:rPr dirty="0" sz="2000" spc="-5">
                <a:latin typeface="Arial"/>
                <a:cs typeface="Arial"/>
              </a:rPr>
              <a:t>on a </a:t>
            </a:r>
            <a:r>
              <a:rPr dirty="0" sz="2000" spc="-10">
                <a:latin typeface="Arial"/>
                <a:cs typeface="Arial"/>
              </a:rPr>
              <a:t>random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191500" y="30861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026145" y="2865120"/>
            <a:ext cx="317500" cy="575310"/>
          </a:xfrm>
          <a:custGeom>
            <a:avLst/>
            <a:gdLst/>
            <a:ahLst/>
            <a:cxnLst/>
            <a:rect l="l" t="t" r="r" b="b"/>
            <a:pathLst>
              <a:path w="317500" h="575310">
                <a:moveTo>
                  <a:pt x="262127" y="96774"/>
                </a:moveTo>
                <a:lnTo>
                  <a:pt x="198560" y="101536"/>
                </a:lnTo>
                <a:lnTo>
                  <a:pt x="154781" y="105727"/>
                </a:lnTo>
                <a:lnTo>
                  <a:pt x="116288" y="113061"/>
                </a:lnTo>
                <a:lnTo>
                  <a:pt x="68579" y="127254"/>
                </a:lnTo>
                <a:lnTo>
                  <a:pt x="63865" y="134778"/>
                </a:lnTo>
                <a:lnTo>
                  <a:pt x="58864" y="142303"/>
                </a:lnTo>
                <a:lnTo>
                  <a:pt x="53578" y="149542"/>
                </a:lnTo>
                <a:lnTo>
                  <a:pt x="48005" y="156210"/>
                </a:lnTo>
                <a:lnTo>
                  <a:pt x="40909" y="161008"/>
                </a:lnTo>
                <a:lnTo>
                  <a:pt x="32956" y="164877"/>
                </a:lnTo>
                <a:lnTo>
                  <a:pt x="25288" y="169175"/>
                </a:lnTo>
                <a:lnTo>
                  <a:pt x="5524" y="210883"/>
                </a:lnTo>
                <a:lnTo>
                  <a:pt x="0" y="233934"/>
                </a:lnTo>
                <a:lnTo>
                  <a:pt x="1654" y="280201"/>
                </a:lnTo>
                <a:lnTo>
                  <a:pt x="2952" y="326326"/>
                </a:lnTo>
                <a:lnTo>
                  <a:pt x="5250" y="372165"/>
                </a:lnTo>
                <a:lnTo>
                  <a:pt x="9905" y="417576"/>
                </a:lnTo>
                <a:lnTo>
                  <a:pt x="24895" y="468260"/>
                </a:lnTo>
                <a:lnTo>
                  <a:pt x="52673" y="506444"/>
                </a:lnTo>
                <a:lnTo>
                  <a:pt x="88022" y="539626"/>
                </a:lnTo>
                <a:lnTo>
                  <a:pt x="125729" y="575310"/>
                </a:lnTo>
                <a:lnTo>
                  <a:pt x="185237" y="570999"/>
                </a:lnTo>
                <a:lnTo>
                  <a:pt x="224599" y="567118"/>
                </a:lnTo>
                <a:lnTo>
                  <a:pt x="292607" y="525780"/>
                </a:lnTo>
                <a:lnTo>
                  <a:pt x="307147" y="471473"/>
                </a:lnTo>
                <a:lnTo>
                  <a:pt x="315227" y="420565"/>
                </a:lnTo>
                <a:lnTo>
                  <a:pt x="316879" y="372674"/>
                </a:lnTo>
                <a:lnTo>
                  <a:pt x="312133" y="327417"/>
                </a:lnTo>
                <a:lnTo>
                  <a:pt x="301022" y="284412"/>
                </a:lnTo>
                <a:lnTo>
                  <a:pt x="283576" y="243275"/>
                </a:lnTo>
                <a:lnTo>
                  <a:pt x="259828" y="203625"/>
                </a:lnTo>
                <a:lnTo>
                  <a:pt x="229808" y="165079"/>
                </a:lnTo>
                <a:lnTo>
                  <a:pt x="193547" y="127254"/>
                </a:lnTo>
                <a:lnTo>
                  <a:pt x="191476" y="120026"/>
                </a:lnTo>
                <a:lnTo>
                  <a:pt x="174878" y="83534"/>
                </a:lnTo>
                <a:lnTo>
                  <a:pt x="169616" y="76521"/>
                </a:lnTo>
                <a:lnTo>
                  <a:pt x="165353" y="68580"/>
                </a:lnTo>
                <a:lnTo>
                  <a:pt x="150542" y="29575"/>
                </a:lnTo>
                <a:lnTo>
                  <a:pt x="148589" y="16002"/>
                </a:lnTo>
                <a:lnTo>
                  <a:pt x="147780" y="11572"/>
                </a:lnTo>
                <a:lnTo>
                  <a:pt x="136397" y="0"/>
                </a:lnTo>
              </a:path>
            </a:pathLst>
          </a:custGeom>
          <a:ln w="57150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276600" y="51816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124200" y="60198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348228" y="52844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3051301" y="4447285"/>
            <a:ext cx="31210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3. See what alarm levels 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282946" y="4659879"/>
            <a:ext cx="23895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gives </a:t>
            </a: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 spc="-10">
                <a:latin typeface="Arial"/>
                <a:cs typeface="Arial"/>
              </a:rPr>
              <a:t>every </a:t>
            </a:r>
            <a:r>
              <a:rPr dirty="0" sz="1400" spc="-5">
                <a:latin typeface="Arial"/>
                <a:cs typeface="Arial"/>
              </a:rPr>
              <a:t>day of 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727953" y="527989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562600" y="5059679"/>
            <a:ext cx="316865" cy="574675"/>
          </a:xfrm>
          <a:custGeom>
            <a:avLst/>
            <a:gdLst/>
            <a:ahLst/>
            <a:cxnLst/>
            <a:rect l="l" t="t" r="r" b="b"/>
            <a:pathLst>
              <a:path w="316864" h="574675">
                <a:moveTo>
                  <a:pt x="262127" y="96774"/>
                </a:moveTo>
                <a:lnTo>
                  <a:pt x="198239" y="101095"/>
                </a:lnTo>
                <a:lnTo>
                  <a:pt x="154495" y="105060"/>
                </a:lnTo>
                <a:lnTo>
                  <a:pt x="116181" y="112311"/>
                </a:lnTo>
                <a:lnTo>
                  <a:pt x="68579" y="126492"/>
                </a:lnTo>
                <a:lnTo>
                  <a:pt x="63531" y="134016"/>
                </a:lnTo>
                <a:lnTo>
                  <a:pt x="58483" y="141541"/>
                </a:lnTo>
                <a:lnTo>
                  <a:pt x="53149" y="148780"/>
                </a:lnTo>
                <a:lnTo>
                  <a:pt x="47243" y="155448"/>
                </a:lnTo>
                <a:lnTo>
                  <a:pt x="40481" y="160246"/>
                </a:lnTo>
                <a:lnTo>
                  <a:pt x="32575" y="164115"/>
                </a:lnTo>
                <a:lnTo>
                  <a:pt x="24955" y="168413"/>
                </a:lnTo>
                <a:lnTo>
                  <a:pt x="5238" y="210407"/>
                </a:lnTo>
                <a:lnTo>
                  <a:pt x="0" y="233172"/>
                </a:lnTo>
                <a:lnTo>
                  <a:pt x="1643" y="279439"/>
                </a:lnTo>
                <a:lnTo>
                  <a:pt x="2857" y="325564"/>
                </a:lnTo>
                <a:lnTo>
                  <a:pt x="4929" y="371403"/>
                </a:lnTo>
                <a:lnTo>
                  <a:pt x="9143" y="416814"/>
                </a:lnTo>
                <a:lnTo>
                  <a:pt x="24574" y="467820"/>
                </a:lnTo>
                <a:lnTo>
                  <a:pt x="52577" y="505968"/>
                </a:lnTo>
                <a:lnTo>
                  <a:pt x="88010" y="538972"/>
                </a:lnTo>
                <a:lnTo>
                  <a:pt x="125729" y="574548"/>
                </a:lnTo>
                <a:lnTo>
                  <a:pt x="185118" y="570237"/>
                </a:lnTo>
                <a:lnTo>
                  <a:pt x="224218" y="566356"/>
                </a:lnTo>
                <a:lnTo>
                  <a:pt x="291845" y="525018"/>
                </a:lnTo>
                <a:lnTo>
                  <a:pt x="306587" y="470711"/>
                </a:lnTo>
                <a:lnTo>
                  <a:pt x="314781" y="419803"/>
                </a:lnTo>
                <a:lnTo>
                  <a:pt x="316483" y="371912"/>
                </a:lnTo>
                <a:lnTo>
                  <a:pt x="311752" y="326655"/>
                </a:lnTo>
                <a:lnTo>
                  <a:pt x="300641" y="283650"/>
                </a:lnTo>
                <a:lnTo>
                  <a:pt x="283209" y="242513"/>
                </a:lnTo>
                <a:lnTo>
                  <a:pt x="259512" y="202863"/>
                </a:lnTo>
                <a:lnTo>
                  <a:pt x="229606" y="164317"/>
                </a:lnTo>
                <a:lnTo>
                  <a:pt x="193547" y="126492"/>
                </a:lnTo>
                <a:lnTo>
                  <a:pt x="191476" y="119276"/>
                </a:lnTo>
                <a:lnTo>
                  <a:pt x="174593" y="82867"/>
                </a:lnTo>
                <a:lnTo>
                  <a:pt x="169509" y="75771"/>
                </a:lnTo>
                <a:lnTo>
                  <a:pt x="165353" y="67818"/>
                </a:lnTo>
                <a:lnTo>
                  <a:pt x="150542" y="28825"/>
                </a:lnTo>
                <a:lnTo>
                  <a:pt x="148589" y="15335"/>
                </a:lnTo>
                <a:lnTo>
                  <a:pt x="147780" y="11132"/>
                </a:lnTo>
                <a:lnTo>
                  <a:pt x="136397" y="0"/>
                </a:lnTo>
              </a:path>
            </a:pathLst>
          </a:custGeom>
          <a:ln w="57149">
            <a:solidFill>
              <a:srgbClr val="FF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319271" y="6122670"/>
            <a:ext cx="2776855" cy="194945"/>
          </a:xfrm>
          <a:custGeom>
            <a:avLst/>
            <a:gdLst/>
            <a:ahLst/>
            <a:cxnLst/>
            <a:rect l="l" t="t" r="r" b="b"/>
            <a:pathLst>
              <a:path w="27768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93387" y="156607"/>
                </a:lnTo>
                <a:lnTo>
                  <a:pt x="2543578" y="160336"/>
                </a:lnTo>
                <a:lnTo>
                  <a:pt x="2593734" y="163932"/>
                </a:lnTo>
                <a:lnTo>
                  <a:pt x="2643776" y="166995"/>
                </a:lnTo>
                <a:lnTo>
                  <a:pt x="2693624" y="169126"/>
                </a:lnTo>
                <a:lnTo>
                  <a:pt x="2743200" y="169925"/>
                </a:lnTo>
                <a:lnTo>
                  <a:pt x="2776728" y="125729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086600" y="51816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934200" y="60198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158228" y="5284470"/>
            <a:ext cx="2443480" cy="603885"/>
          </a:xfrm>
          <a:custGeom>
            <a:avLst/>
            <a:gdLst/>
            <a:ahLst/>
            <a:cxnLst/>
            <a:rect l="l" t="t" r="r" b="b"/>
            <a:pathLst>
              <a:path w="2443479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42971" y="2084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6785102" y="4447285"/>
            <a:ext cx="28555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4. If you </a:t>
            </a:r>
            <a:r>
              <a:rPr dirty="0" sz="1400" spc="-10">
                <a:latin typeface="Arial"/>
                <a:cs typeface="Arial"/>
              </a:rPr>
              <a:t>allowed </a:t>
            </a:r>
            <a:r>
              <a:rPr dirty="0" sz="1400" spc="-5">
                <a:latin typeface="Arial"/>
                <a:cs typeface="Arial"/>
              </a:rPr>
              <a:t>a specific false </a:t>
            </a:r>
            <a:r>
              <a:rPr dirty="0" sz="1400">
                <a:latin typeface="Arial"/>
                <a:cs typeface="Arial"/>
              </a:rPr>
              <a:t>pos  </a:t>
            </a:r>
            <a:r>
              <a:rPr dirty="0" sz="1400" spc="-5">
                <a:latin typeface="Arial"/>
                <a:cs typeface="Arial"/>
              </a:rPr>
              <a:t>rate, how far into the ramp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would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016750" y="4872477"/>
            <a:ext cx="25552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be </a:t>
            </a:r>
            <a:r>
              <a:rPr dirty="0" sz="1400" spc="-10">
                <a:latin typeface="Arial"/>
                <a:cs typeface="Arial"/>
              </a:rPr>
              <a:t>before </a:t>
            </a:r>
            <a:r>
              <a:rPr dirty="0" sz="1400" spc="-5">
                <a:latin typeface="Arial"/>
                <a:cs typeface="Arial"/>
              </a:rPr>
              <a:t>you </a:t>
            </a:r>
            <a:r>
              <a:rPr dirty="0" sz="1400" spc="-10">
                <a:latin typeface="Arial"/>
                <a:cs typeface="Arial"/>
              </a:rPr>
              <a:t>signaled </a:t>
            </a:r>
            <a:r>
              <a:rPr dirty="0" sz="1400" spc="-5">
                <a:latin typeface="Arial"/>
                <a:cs typeface="Arial"/>
              </a:rPr>
              <a:t>an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alarm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8153400" y="540029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129271" y="6122670"/>
            <a:ext cx="2472055" cy="194945"/>
          </a:xfrm>
          <a:custGeom>
            <a:avLst/>
            <a:gdLst/>
            <a:ahLst/>
            <a:cxnLst/>
            <a:rect l="l" t="t" r="r" b="b"/>
            <a:pathLst>
              <a:path w="2472054" h="194945">
                <a:moveTo>
                  <a:pt x="0" y="190500"/>
                </a:moveTo>
                <a:lnTo>
                  <a:pt x="48220" y="182749"/>
                </a:lnTo>
                <a:lnTo>
                  <a:pt x="85725" y="177069"/>
                </a:lnTo>
                <a:lnTo>
                  <a:pt x="123229" y="175819"/>
                </a:lnTo>
                <a:lnTo>
                  <a:pt x="171450" y="181356"/>
                </a:lnTo>
                <a:lnTo>
                  <a:pt x="200620" y="194452"/>
                </a:lnTo>
                <a:lnTo>
                  <a:pt x="212788" y="183832"/>
                </a:lnTo>
                <a:lnTo>
                  <a:pt x="216669" y="156924"/>
                </a:lnTo>
                <a:lnTo>
                  <a:pt x="220979" y="121157"/>
                </a:lnTo>
                <a:lnTo>
                  <a:pt x="246789" y="141714"/>
                </a:lnTo>
                <a:lnTo>
                  <a:pt x="256003" y="156322"/>
                </a:lnTo>
                <a:lnTo>
                  <a:pt x="258318" y="165258"/>
                </a:lnTo>
                <a:lnTo>
                  <a:pt x="263426" y="168797"/>
                </a:lnTo>
                <a:lnTo>
                  <a:pt x="281022" y="167213"/>
                </a:lnTo>
                <a:lnTo>
                  <a:pt x="320802" y="160781"/>
                </a:lnTo>
                <a:lnTo>
                  <a:pt x="350622" y="170159"/>
                </a:lnTo>
                <a:lnTo>
                  <a:pt x="400743" y="175990"/>
                </a:lnTo>
                <a:lnTo>
                  <a:pt x="463100" y="179116"/>
                </a:lnTo>
                <a:lnTo>
                  <a:pt x="529629" y="180376"/>
                </a:lnTo>
                <a:lnTo>
                  <a:pt x="592267" y="180609"/>
                </a:lnTo>
                <a:lnTo>
                  <a:pt x="642948" y="180656"/>
                </a:lnTo>
                <a:lnTo>
                  <a:pt x="673608" y="181355"/>
                </a:lnTo>
                <a:lnTo>
                  <a:pt x="691515" y="179891"/>
                </a:lnTo>
                <a:lnTo>
                  <a:pt x="709422" y="178784"/>
                </a:lnTo>
                <a:lnTo>
                  <a:pt x="726757" y="176105"/>
                </a:lnTo>
                <a:lnTo>
                  <a:pt x="742950" y="169925"/>
                </a:lnTo>
                <a:lnTo>
                  <a:pt x="747522" y="164210"/>
                </a:lnTo>
                <a:lnTo>
                  <a:pt x="748665" y="155638"/>
                </a:lnTo>
                <a:lnTo>
                  <a:pt x="749807" y="146780"/>
                </a:lnTo>
                <a:lnTo>
                  <a:pt x="754380" y="140207"/>
                </a:lnTo>
                <a:lnTo>
                  <a:pt x="765964" y="134909"/>
                </a:lnTo>
                <a:lnTo>
                  <a:pt x="778478" y="132683"/>
                </a:lnTo>
                <a:lnTo>
                  <a:pt x="791134" y="131742"/>
                </a:lnTo>
                <a:lnTo>
                  <a:pt x="803148" y="130301"/>
                </a:lnTo>
                <a:lnTo>
                  <a:pt x="813113" y="83117"/>
                </a:lnTo>
                <a:lnTo>
                  <a:pt x="814292" y="78581"/>
                </a:lnTo>
                <a:lnTo>
                  <a:pt x="815042" y="97619"/>
                </a:lnTo>
                <a:lnTo>
                  <a:pt x="823722" y="121157"/>
                </a:lnTo>
                <a:lnTo>
                  <a:pt x="830091" y="125372"/>
                </a:lnTo>
                <a:lnTo>
                  <a:pt x="838104" y="127444"/>
                </a:lnTo>
                <a:lnTo>
                  <a:pt x="846546" y="128658"/>
                </a:lnTo>
                <a:lnTo>
                  <a:pt x="854202" y="130301"/>
                </a:lnTo>
                <a:lnTo>
                  <a:pt x="864870" y="163306"/>
                </a:lnTo>
                <a:lnTo>
                  <a:pt x="879538" y="178307"/>
                </a:lnTo>
                <a:lnTo>
                  <a:pt x="911637" y="174450"/>
                </a:lnTo>
                <a:lnTo>
                  <a:pt x="974597" y="150875"/>
                </a:lnTo>
                <a:lnTo>
                  <a:pt x="981182" y="144577"/>
                </a:lnTo>
                <a:lnTo>
                  <a:pt x="983265" y="134207"/>
                </a:lnTo>
                <a:lnTo>
                  <a:pt x="983491" y="122265"/>
                </a:lnTo>
                <a:lnTo>
                  <a:pt x="984504" y="111251"/>
                </a:lnTo>
                <a:lnTo>
                  <a:pt x="987671" y="93523"/>
                </a:lnTo>
                <a:lnTo>
                  <a:pt x="990409" y="75723"/>
                </a:lnTo>
                <a:lnTo>
                  <a:pt x="992862" y="57781"/>
                </a:lnTo>
                <a:lnTo>
                  <a:pt x="995172" y="39623"/>
                </a:lnTo>
                <a:lnTo>
                  <a:pt x="1001839" y="79486"/>
                </a:lnTo>
                <a:lnTo>
                  <a:pt x="1003935" y="117347"/>
                </a:lnTo>
                <a:lnTo>
                  <a:pt x="1014031" y="148923"/>
                </a:lnTo>
                <a:lnTo>
                  <a:pt x="1044702" y="169925"/>
                </a:lnTo>
                <a:lnTo>
                  <a:pt x="1089707" y="165389"/>
                </a:lnTo>
                <a:lnTo>
                  <a:pt x="1131570" y="164496"/>
                </a:lnTo>
                <a:lnTo>
                  <a:pt x="1172860" y="169175"/>
                </a:lnTo>
                <a:lnTo>
                  <a:pt x="1216152" y="181355"/>
                </a:lnTo>
                <a:lnTo>
                  <a:pt x="1223914" y="176855"/>
                </a:lnTo>
                <a:lnTo>
                  <a:pt x="1259252" y="143982"/>
                </a:lnTo>
                <a:lnTo>
                  <a:pt x="1282207" y="107525"/>
                </a:lnTo>
                <a:lnTo>
                  <a:pt x="1286256" y="100583"/>
                </a:lnTo>
                <a:lnTo>
                  <a:pt x="1303103" y="134743"/>
                </a:lnTo>
                <a:lnTo>
                  <a:pt x="1325022" y="147542"/>
                </a:lnTo>
                <a:lnTo>
                  <a:pt x="1355371" y="146768"/>
                </a:lnTo>
                <a:lnTo>
                  <a:pt x="1397508" y="140207"/>
                </a:lnTo>
                <a:lnTo>
                  <a:pt x="1412486" y="147851"/>
                </a:lnTo>
                <a:lnTo>
                  <a:pt x="1427035" y="157352"/>
                </a:lnTo>
                <a:lnTo>
                  <a:pt x="1441870" y="165711"/>
                </a:lnTo>
                <a:lnTo>
                  <a:pt x="1457706" y="169925"/>
                </a:lnTo>
                <a:lnTo>
                  <a:pt x="1479256" y="169414"/>
                </a:lnTo>
                <a:lnTo>
                  <a:pt x="1502664" y="164687"/>
                </a:lnTo>
                <a:lnTo>
                  <a:pt x="1526071" y="157817"/>
                </a:lnTo>
                <a:lnTo>
                  <a:pt x="1547622" y="150875"/>
                </a:lnTo>
                <a:lnTo>
                  <a:pt x="1573410" y="157352"/>
                </a:lnTo>
                <a:lnTo>
                  <a:pt x="1598485" y="164401"/>
                </a:lnTo>
                <a:lnTo>
                  <a:pt x="1623274" y="172307"/>
                </a:lnTo>
                <a:lnTo>
                  <a:pt x="1648206" y="181355"/>
                </a:lnTo>
                <a:lnTo>
                  <a:pt x="1698662" y="173989"/>
                </a:lnTo>
                <a:lnTo>
                  <a:pt x="1751175" y="151804"/>
                </a:lnTo>
                <a:lnTo>
                  <a:pt x="1764394" y="101201"/>
                </a:lnTo>
                <a:lnTo>
                  <a:pt x="1765731" y="58311"/>
                </a:lnTo>
                <a:lnTo>
                  <a:pt x="1768602" y="0"/>
                </a:lnTo>
                <a:lnTo>
                  <a:pt x="1772114" y="51482"/>
                </a:lnTo>
                <a:lnTo>
                  <a:pt x="1778412" y="100964"/>
                </a:lnTo>
                <a:lnTo>
                  <a:pt x="1794855" y="145303"/>
                </a:lnTo>
                <a:lnTo>
                  <a:pt x="1828800" y="181355"/>
                </a:lnTo>
                <a:lnTo>
                  <a:pt x="1856529" y="165663"/>
                </a:lnTo>
                <a:lnTo>
                  <a:pt x="1868900" y="151256"/>
                </a:lnTo>
                <a:lnTo>
                  <a:pt x="1881413" y="144279"/>
                </a:lnTo>
                <a:lnTo>
                  <a:pt x="1909572" y="150875"/>
                </a:lnTo>
                <a:lnTo>
                  <a:pt x="1925419" y="149209"/>
                </a:lnTo>
                <a:lnTo>
                  <a:pt x="1940909" y="147827"/>
                </a:lnTo>
                <a:lnTo>
                  <a:pt x="1979771" y="126872"/>
                </a:lnTo>
                <a:lnTo>
                  <a:pt x="1983712" y="118562"/>
                </a:lnTo>
                <a:lnTo>
                  <a:pt x="1989582" y="111251"/>
                </a:lnTo>
                <a:lnTo>
                  <a:pt x="1996154" y="107441"/>
                </a:lnTo>
                <a:lnTo>
                  <a:pt x="2003869" y="104774"/>
                </a:lnTo>
                <a:lnTo>
                  <a:pt x="2011870" y="102679"/>
                </a:lnTo>
                <a:lnTo>
                  <a:pt x="2019300" y="100583"/>
                </a:lnTo>
                <a:lnTo>
                  <a:pt x="2040814" y="117848"/>
                </a:lnTo>
                <a:lnTo>
                  <a:pt x="2059400" y="135826"/>
                </a:lnTo>
                <a:lnTo>
                  <a:pt x="2078128" y="153519"/>
                </a:lnTo>
                <a:lnTo>
                  <a:pt x="2100072" y="169925"/>
                </a:lnTo>
                <a:lnTo>
                  <a:pt x="2147699" y="160336"/>
                </a:lnTo>
                <a:lnTo>
                  <a:pt x="2195924" y="153810"/>
                </a:lnTo>
                <a:lnTo>
                  <a:pt x="2244667" y="149948"/>
                </a:lnTo>
                <a:lnTo>
                  <a:pt x="2293849" y="148349"/>
                </a:lnTo>
                <a:lnTo>
                  <a:pt x="2343391" y="148616"/>
                </a:lnTo>
                <a:lnTo>
                  <a:pt x="2393214" y="150347"/>
                </a:lnTo>
                <a:lnTo>
                  <a:pt x="2443239" y="153144"/>
                </a:lnTo>
                <a:lnTo>
                  <a:pt x="2471928" y="155125"/>
                </a:lnTo>
              </a:path>
            </a:pathLst>
          </a:custGeom>
          <a:ln w="31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115300" y="309524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651753" y="528980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21030" y="4329684"/>
            <a:ext cx="2567940" cy="2523490"/>
          </a:xfrm>
          <a:custGeom>
            <a:avLst/>
            <a:gdLst/>
            <a:ahLst/>
            <a:cxnLst/>
            <a:rect l="l" t="t" r="r" b="b"/>
            <a:pathLst>
              <a:path w="2567940" h="2523490">
                <a:moveTo>
                  <a:pt x="2567940" y="1794510"/>
                </a:moveTo>
                <a:lnTo>
                  <a:pt x="699516" y="0"/>
                </a:lnTo>
                <a:lnTo>
                  <a:pt x="0" y="728472"/>
                </a:lnTo>
                <a:lnTo>
                  <a:pt x="1868424" y="2522982"/>
                </a:lnTo>
                <a:lnTo>
                  <a:pt x="2567940" y="179451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21030" y="4329684"/>
            <a:ext cx="2567940" cy="2523490"/>
          </a:xfrm>
          <a:custGeom>
            <a:avLst/>
            <a:gdLst/>
            <a:ahLst/>
            <a:cxnLst/>
            <a:rect l="l" t="t" r="r" b="b"/>
            <a:pathLst>
              <a:path w="2567940" h="2523490">
                <a:moveTo>
                  <a:pt x="699516" y="0"/>
                </a:moveTo>
                <a:lnTo>
                  <a:pt x="0" y="728472"/>
                </a:lnTo>
                <a:lnTo>
                  <a:pt x="1868424" y="2522982"/>
                </a:lnTo>
                <a:lnTo>
                  <a:pt x="2567940" y="1794510"/>
                </a:lnTo>
                <a:lnTo>
                  <a:pt x="69951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 rot="2580000">
            <a:off x="910105" y="5250966"/>
            <a:ext cx="2401704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95"/>
              </a:lnSpc>
            </a:pPr>
            <a:r>
              <a:rPr dirty="0" baseline="2777" sz="3000" spc="-30">
                <a:latin typeface="Arial"/>
                <a:cs typeface="Arial"/>
              </a:rPr>
              <a:t>Do </a:t>
            </a:r>
            <a:r>
              <a:rPr dirty="0" baseline="1388" sz="3000" spc="-30">
                <a:latin typeface="Arial"/>
                <a:cs typeface="Arial"/>
              </a:rPr>
              <a:t>this </a:t>
            </a:r>
            <a:r>
              <a:rPr dirty="0" sz="2000" spc="-15">
                <a:latin typeface="Arial"/>
                <a:cs typeface="Arial"/>
              </a:rPr>
              <a:t>1000 </a:t>
            </a:r>
            <a:r>
              <a:rPr dirty="0" baseline="-1388" sz="3000" spc="-52">
                <a:latin typeface="Arial"/>
                <a:cs typeface="Arial"/>
              </a:rPr>
              <a:t>ti</a:t>
            </a:r>
            <a:r>
              <a:rPr dirty="0" baseline="-2777" sz="3000" spc="-52">
                <a:latin typeface="Arial"/>
                <a:cs typeface="Arial"/>
              </a:rPr>
              <a:t>mes</a:t>
            </a:r>
            <a:r>
              <a:rPr dirty="0" baseline="-2777" sz="3000" spc="-225">
                <a:latin typeface="Arial"/>
                <a:cs typeface="Arial"/>
              </a:rPr>
              <a:t> </a:t>
            </a:r>
            <a:r>
              <a:rPr dirty="0" baseline="-4166" sz="3000" spc="-30">
                <a:latin typeface="Arial"/>
                <a:cs typeface="Arial"/>
              </a:rPr>
              <a:t>to</a:t>
            </a:r>
            <a:endParaRPr baseline="-4166" sz="30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 rot="2580000">
            <a:off x="1041989" y="5470035"/>
            <a:ext cx="1716254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95"/>
              </a:lnSpc>
            </a:pPr>
            <a:r>
              <a:rPr dirty="0" baseline="5555" sz="3000" spc="-22">
                <a:latin typeface="Arial"/>
                <a:cs typeface="Arial"/>
              </a:rPr>
              <a:t>ge</a:t>
            </a:r>
            <a:r>
              <a:rPr dirty="0" baseline="4166" sz="3000" spc="-22">
                <a:latin typeface="Arial"/>
                <a:cs typeface="Arial"/>
              </a:rPr>
              <a:t>t </a:t>
            </a:r>
            <a:r>
              <a:rPr dirty="0" baseline="4166" sz="3000" spc="-7">
                <a:latin typeface="Arial"/>
                <a:cs typeface="Arial"/>
              </a:rPr>
              <a:t>an</a:t>
            </a:r>
            <a:r>
              <a:rPr dirty="0" baseline="4166" sz="3000" spc="-187">
                <a:latin typeface="Arial"/>
                <a:cs typeface="Arial"/>
              </a:rPr>
              <a:t> </a:t>
            </a:r>
            <a:r>
              <a:rPr dirty="0" baseline="2777" sz="3000" spc="-37">
                <a:latin typeface="Arial"/>
                <a:cs typeface="Arial"/>
              </a:rPr>
              <a:t>av</a:t>
            </a:r>
            <a:r>
              <a:rPr dirty="0" baseline="1388" sz="3000" spc="-37">
                <a:latin typeface="Arial"/>
                <a:cs typeface="Arial"/>
              </a:rPr>
              <a:t>erag</a:t>
            </a:r>
            <a:r>
              <a:rPr dirty="0" sz="2000" spc="-25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 rot="2580000">
            <a:off x="962828" y="5689128"/>
            <a:ext cx="1450526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95"/>
              </a:lnSpc>
            </a:pPr>
            <a:r>
              <a:rPr dirty="0" baseline="1388" sz="3000" spc="-30">
                <a:latin typeface="Arial"/>
                <a:cs typeface="Arial"/>
              </a:rPr>
              <a:t>pe</a:t>
            </a:r>
            <a:r>
              <a:rPr dirty="0" sz="2000" spc="-20">
                <a:latin typeface="Arial"/>
                <a:cs typeface="Arial"/>
              </a:rPr>
              <a:t>rfor</a:t>
            </a:r>
            <a:r>
              <a:rPr dirty="0" baseline="-1388" sz="3000" spc="-30">
                <a:latin typeface="Arial"/>
                <a:cs typeface="Arial"/>
              </a:rPr>
              <a:t>manc</a:t>
            </a:r>
            <a:r>
              <a:rPr dirty="0" baseline="-2777" sz="3000" spc="-30">
                <a:latin typeface="Arial"/>
                <a:cs typeface="Arial"/>
              </a:rPr>
              <a:t>e</a:t>
            </a:r>
            <a:endParaRPr baseline="-2777" sz="30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828800" y="4419600"/>
            <a:ext cx="1905000" cy="1828800"/>
          </a:xfrm>
          <a:custGeom>
            <a:avLst/>
            <a:gdLst/>
            <a:ahLst/>
            <a:cxnLst/>
            <a:rect l="l" t="t" r="r" b="b"/>
            <a:pathLst>
              <a:path w="1905000" h="1828800">
                <a:moveTo>
                  <a:pt x="243840" y="76200"/>
                </a:moveTo>
                <a:lnTo>
                  <a:pt x="0" y="0"/>
                </a:lnTo>
                <a:lnTo>
                  <a:pt x="86106" y="240792"/>
                </a:lnTo>
                <a:lnTo>
                  <a:pt x="111252" y="214552"/>
                </a:lnTo>
                <a:lnTo>
                  <a:pt x="111252" y="159258"/>
                </a:lnTo>
                <a:lnTo>
                  <a:pt x="163830" y="104394"/>
                </a:lnTo>
                <a:lnTo>
                  <a:pt x="191425" y="130893"/>
                </a:lnTo>
                <a:lnTo>
                  <a:pt x="243840" y="76200"/>
                </a:lnTo>
                <a:close/>
              </a:path>
              <a:path w="1905000" h="1828800">
                <a:moveTo>
                  <a:pt x="191425" y="130893"/>
                </a:moveTo>
                <a:lnTo>
                  <a:pt x="163830" y="104394"/>
                </a:lnTo>
                <a:lnTo>
                  <a:pt x="111252" y="159258"/>
                </a:lnTo>
                <a:lnTo>
                  <a:pt x="138847" y="185757"/>
                </a:lnTo>
                <a:lnTo>
                  <a:pt x="191425" y="130893"/>
                </a:lnTo>
                <a:close/>
              </a:path>
              <a:path w="1905000" h="1828800">
                <a:moveTo>
                  <a:pt x="138847" y="185757"/>
                </a:moveTo>
                <a:lnTo>
                  <a:pt x="111252" y="159258"/>
                </a:lnTo>
                <a:lnTo>
                  <a:pt x="111252" y="214552"/>
                </a:lnTo>
                <a:lnTo>
                  <a:pt x="138847" y="185757"/>
                </a:lnTo>
                <a:close/>
              </a:path>
              <a:path w="1905000" h="1828800">
                <a:moveTo>
                  <a:pt x="1766152" y="1643042"/>
                </a:moveTo>
                <a:lnTo>
                  <a:pt x="191425" y="130893"/>
                </a:lnTo>
                <a:lnTo>
                  <a:pt x="138847" y="185757"/>
                </a:lnTo>
                <a:lnTo>
                  <a:pt x="1713574" y="1697906"/>
                </a:lnTo>
                <a:lnTo>
                  <a:pt x="1766152" y="1643042"/>
                </a:lnTo>
                <a:close/>
              </a:path>
              <a:path w="1905000" h="1828800">
                <a:moveTo>
                  <a:pt x="1793748" y="1794033"/>
                </a:moveTo>
                <a:lnTo>
                  <a:pt x="1793748" y="1669542"/>
                </a:lnTo>
                <a:lnTo>
                  <a:pt x="1741170" y="1724406"/>
                </a:lnTo>
                <a:lnTo>
                  <a:pt x="1713574" y="1697906"/>
                </a:lnTo>
                <a:lnTo>
                  <a:pt x="1661160" y="1752600"/>
                </a:lnTo>
                <a:lnTo>
                  <a:pt x="1793748" y="1794033"/>
                </a:lnTo>
                <a:close/>
              </a:path>
              <a:path w="1905000" h="1828800">
                <a:moveTo>
                  <a:pt x="1793748" y="1669542"/>
                </a:moveTo>
                <a:lnTo>
                  <a:pt x="1766152" y="1643042"/>
                </a:lnTo>
                <a:lnTo>
                  <a:pt x="1713574" y="1697906"/>
                </a:lnTo>
                <a:lnTo>
                  <a:pt x="1741170" y="1724406"/>
                </a:lnTo>
                <a:lnTo>
                  <a:pt x="1793748" y="1669542"/>
                </a:lnTo>
                <a:close/>
              </a:path>
              <a:path w="1905000" h="1828800">
                <a:moveTo>
                  <a:pt x="1905000" y="1828800"/>
                </a:moveTo>
                <a:lnTo>
                  <a:pt x="1818894" y="1588008"/>
                </a:lnTo>
                <a:lnTo>
                  <a:pt x="1766152" y="1643042"/>
                </a:lnTo>
                <a:lnTo>
                  <a:pt x="1793748" y="1669542"/>
                </a:lnTo>
                <a:lnTo>
                  <a:pt x="1793748" y="1794033"/>
                </a:lnTo>
                <a:lnTo>
                  <a:pt x="1905000" y="182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914400" y="30480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138427" y="2312670"/>
            <a:ext cx="2626360" cy="603885"/>
          </a:xfrm>
          <a:custGeom>
            <a:avLst/>
            <a:gdLst/>
            <a:ahLst/>
            <a:cxnLst/>
            <a:rect l="l" t="t" r="r" b="b"/>
            <a:pathLst>
              <a:path w="2626360" h="603885">
                <a:moveTo>
                  <a:pt x="0" y="575310"/>
                </a:moveTo>
                <a:lnTo>
                  <a:pt x="17716" y="544960"/>
                </a:lnTo>
                <a:lnTo>
                  <a:pt x="29146" y="530256"/>
                </a:lnTo>
                <a:lnTo>
                  <a:pt x="45434" y="530840"/>
                </a:lnTo>
                <a:lnTo>
                  <a:pt x="77724" y="546354"/>
                </a:lnTo>
                <a:lnTo>
                  <a:pt x="96678" y="530971"/>
                </a:lnTo>
                <a:lnTo>
                  <a:pt x="112776" y="529018"/>
                </a:lnTo>
                <a:lnTo>
                  <a:pt x="128301" y="538210"/>
                </a:lnTo>
                <a:lnTo>
                  <a:pt x="145542" y="556260"/>
                </a:lnTo>
                <a:lnTo>
                  <a:pt x="171259" y="528077"/>
                </a:lnTo>
                <a:lnTo>
                  <a:pt x="187261" y="493680"/>
                </a:lnTo>
                <a:lnTo>
                  <a:pt x="199548" y="456283"/>
                </a:lnTo>
                <a:lnTo>
                  <a:pt x="214122" y="419100"/>
                </a:lnTo>
                <a:lnTo>
                  <a:pt x="232850" y="389882"/>
                </a:lnTo>
                <a:lnTo>
                  <a:pt x="255936" y="364236"/>
                </a:lnTo>
                <a:lnTo>
                  <a:pt x="280023" y="339161"/>
                </a:lnTo>
                <a:lnTo>
                  <a:pt x="301752" y="311658"/>
                </a:lnTo>
                <a:lnTo>
                  <a:pt x="332922" y="344459"/>
                </a:lnTo>
                <a:lnTo>
                  <a:pt x="355663" y="378047"/>
                </a:lnTo>
                <a:lnTo>
                  <a:pt x="380404" y="407777"/>
                </a:lnTo>
                <a:lnTo>
                  <a:pt x="417576" y="429006"/>
                </a:lnTo>
                <a:lnTo>
                  <a:pt x="433101" y="455425"/>
                </a:lnTo>
                <a:lnTo>
                  <a:pt x="448056" y="456914"/>
                </a:lnTo>
                <a:lnTo>
                  <a:pt x="464724" y="441971"/>
                </a:lnTo>
                <a:lnTo>
                  <a:pt x="485394" y="419100"/>
                </a:lnTo>
                <a:lnTo>
                  <a:pt x="512695" y="448639"/>
                </a:lnTo>
                <a:lnTo>
                  <a:pt x="530637" y="447960"/>
                </a:lnTo>
                <a:lnTo>
                  <a:pt x="547866" y="430565"/>
                </a:lnTo>
                <a:lnTo>
                  <a:pt x="573024" y="409956"/>
                </a:lnTo>
                <a:lnTo>
                  <a:pt x="581894" y="406372"/>
                </a:lnTo>
                <a:lnTo>
                  <a:pt x="591978" y="404145"/>
                </a:lnTo>
                <a:lnTo>
                  <a:pt x="602491" y="402347"/>
                </a:lnTo>
                <a:lnTo>
                  <a:pt x="612648" y="400050"/>
                </a:lnTo>
                <a:lnTo>
                  <a:pt x="628673" y="380083"/>
                </a:lnTo>
                <a:lnTo>
                  <a:pt x="641413" y="360330"/>
                </a:lnTo>
                <a:lnTo>
                  <a:pt x="654438" y="341006"/>
                </a:lnTo>
                <a:lnTo>
                  <a:pt x="671322" y="322326"/>
                </a:lnTo>
                <a:lnTo>
                  <a:pt x="698492" y="273522"/>
                </a:lnTo>
                <a:lnTo>
                  <a:pt x="727519" y="227933"/>
                </a:lnTo>
                <a:lnTo>
                  <a:pt x="755118" y="180772"/>
                </a:lnTo>
                <a:lnTo>
                  <a:pt x="778002" y="127254"/>
                </a:lnTo>
                <a:lnTo>
                  <a:pt x="785800" y="175569"/>
                </a:lnTo>
                <a:lnTo>
                  <a:pt x="794099" y="202882"/>
                </a:lnTo>
                <a:lnTo>
                  <a:pt x="804255" y="226480"/>
                </a:lnTo>
                <a:lnTo>
                  <a:pt x="817626" y="263652"/>
                </a:lnTo>
                <a:lnTo>
                  <a:pt x="841486" y="252388"/>
                </a:lnTo>
                <a:lnTo>
                  <a:pt x="861060" y="238696"/>
                </a:lnTo>
                <a:lnTo>
                  <a:pt x="880633" y="225290"/>
                </a:lnTo>
                <a:lnTo>
                  <a:pt x="904494" y="214884"/>
                </a:lnTo>
                <a:lnTo>
                  <a:pt x="914197" y="224182"/>
                </a:lnTo>
                <a:lnTo>
                  <a:pt x="923829" y="233838"/>
                </a:lnTo>
                <a:lnTo>
                  <a:pt x="953166" y="268605"/>
                </a:lnTo>
                <a:lnTo>
                  <a:pt x="957917" y="275724"/>
                </a:lnTo>
                <a:lnTo>
                  <a:pt x="963168" y="282702"/>
                </a:lnTo>
                <a:lnTo>
                  <a:pt x="979491" y="300549"/>
                </a:lnTo>
                <a:lnTo>
                  <a:pt x="998315" y="319754"/>
                </a:lnTo>
                <a:lnTo>
                  <a:pt x="1013852" y="335101"/>
                </a:lnTo>
                <a:lnTo>
                  <a:pt x="1020318" y="341376"/>
                </a:lnTo>
                <a:lnTo>
                  <a:pt x="1033212" y="376404"/>
                </a:lnTo>
                <a:lnTo>
                  <a:pt x="1049178" y="407289"/>
                </a:lnTo>
                <a:lnTo>
                  <a:pt x="1070145" y="434173"/>
                </a:lnTo>
                <a:lnTo>
                  <a:pt x="1098042" y="457200"/>
                </a:lnTo>
                <a:lnTo>
                  <a:pt x="1116722" y="441995"/>
                </a:lnTo>
                <a:lnTo>
                  <a:pt x="1134903" y="429291"/>
                </a:lnTo>
                <a:lnTo>
                  <a:pt x="1154084" y="418730"/>
                </a:lnTo>
                <a:lnTo>
                  <a:pt x="1175766" y="409956"/>
                </a:lnTo>
                <a:lnTo>
                  <a:pt x="1194887" y="426005"/>
                </a:lnTo>
                <a:lnTo>
                  <a:pt x="1211580" y="434340"/>
                </a:lnTo>
                <a:lnTo>
                  <a:pt x="1229987" y="435244"/>
                </a:lnTo>
                <a:lnTo>
                  <a:pt x="1254252" y="429006"/>
                </a:lnTo>
                <a:lnTo>
                  <a:pt x="1258859" y="424314"/>
                </a:lnTo>
                <a:lnTo>
                  <a:pt x="1263681" y="419481"/>
                </a:lnTo>
                <a:lnTo>
                  <a:pt x="1268932" y="414647"/>
                </a:lnTo>
                <a:lnTo>
                  <a:pt x="1274826" y="409956"/>
                </a:lnTo>
                <a:lnTo>
                  <a:pt x="1281803" y="404276"/>
                </a:lnTo>
                <a:lnTo>
                  <a:pt x="1288923" y="399383"/>
                </a:lnTo>
                <a:lnTo>
                  <a:pt x="1296042" y="394632"/>
                </a:lnTo>
                <a:lnTo>
                  <a:pt x="1303020" y="389382"/>
                </a:lnTo>
                <a:lnTo>
                  <a:pt x="1318152" y="375773"/>
                </a:lnTo>
                <a:lnTo>
                  <a:pt x="1334357" y="359949"/>
                </a:lnTo>
                <a:lnTo>
                  <a:pt x="1347275" y="346840"/>
                </a:lnTo>
                <a:lnTo>
                  <a:pt x="1352550" y="341376"/>
                </a:lnTo>
                <a:lnTo>
                  <a:pt x="1358074" y="381845"/>
                </a:lnTo>
                <a:lnTo>
                  <a:pt x="1363599" y="421671"/>
                </a:lnTo>
                <a:lnTo>
                  <a:pt x="1373124" y="460212"/>
                </a:lnTo>
                <a:lnTo>
                  <a:pt x="1390650" y="496824"/>
                </a:lnTo>
                <a:lnTo>
                  <a:pt x="1392293" y="506956"/>
                </a:lnTo>
                <a:lnTo>
                  <a:pt x="1414462" y="541496"/>
                </a:lnTo>
                <a:lnTo>
                  <a:pt x="1422939" y="543175"/>
                </a:lnTo>
                <a:lnTo>
                  <a:pt x="1430274" y="546354"/>
                </a:lnTo>
                <a:lnTo>
                  <a:pt x="1443228" y="559569"/>
                </a:lnTo>
                <a:lnTo>
                  <a:pt x="1454467" y="574357"/>
                </a:lnTo>
                <a:lnTo>
                  <a:pt x="1465421" y="589430"/>
                </a:lnTo>
                <a:lnTo>
                  <a:pt x="1477518" y="603504"/>
                </a:lnTo>
                <a:lnTo>
                  <a:pt x="1503699" y="579810"/>
                </a:lnTo>
                <a:lnTo>
                  <a:pt x="1529238" y="557403"/>
                </a:lnTo>
                <a:lnTo>
                  <a:pt x="1553491" y="533852"/>
                </a:lnTo>
                <a:lnTo>
                  <a:pt x="1575816" y="506730"/>
                </a:lnTo>
                <a:lnTo>
                  <a:pt x="1601616" y="540889"/>
                </a:lnTo>
                <a:lnTo>
                  <a:pt x="1610201" y="559403"/>
                </a:lnTo>
                <a:lnTo>
                  <a:pt x="1623500" y="561486"/>
                </a:lnTo>
                <a:lnTo>
                  <a:pt x="1663445" y="546354"/>
                </a:lnTo>
                <a:lnTo>
                  <a:pt x="1670542" y="538912"/>
                </a:lnTo>
                <a:lnTo>
                  <a:pt x="1677352" y="530828"/>
                </a:lnTo>
                <a:lnTo>
                  <a:pt x="1684448" y="522886"/>
                </a:lnTo>
                <a:lnTo>
                  <a:pt x="1728882" y="491680"/>
                </a:lnTo>
                <a:lnTo>
                  <a:pt x="1751076" y="477774"/>
                </a:lnTo>
                <a:lnTo>
                  <a:pt x="1747063" y="433768"/>
                </a:lnTo>
                <a:lnTo>
                  <a:pt x="1742408" y="389763"/>
                </a:lnTo>
                <a:lnTo>
                  <a:pt x="1739610" y="345757"/>
                </a:lnTo>
                <a:lnTo>
                  <a:pt x="1741170" y="301752"/>
                </a:lnTo>
                <a:lnTo>
                  <a:pt x="1744944" y="299870"/>
                </a:lnTo>
                <a:lnTo>
                  <a:pt x="1752504" y="304419"/>
                </a:lnTo>
                <a:lnTo>
                  <a:pt x="1761636" y="310110"/>
                </a:lnTo>
                <a:lnTo>
                  <a:pt x="1770126" y="311658"/>
                </a:lnTo>
                <a:lnTo>
                  <a:pt x="1776424" y="306062"/>
                </a:lnTo>
                <a:lnTo>
                  <a:pt x="1780508" y="298323"/>
                </a:lnTo>
                <a:lnTo>
                  <a:pt x="1784163" y="290012"/>
                </a:lnTo>
                <a:lnTo>
                  <a:pt x="1789176" y="282702"/>
                </a:lnTo>
                <a:lnTo>
                  <a:pt x="1808880" y="267902"/>
                </a:lnTo>
                <a:lnTo>
                  <a:pt x="1829085" y="260889"/>
                </a:lnTo>
                <a:lnTo>
                  <a:pt x="1851433" y="257734"/>
                </a:lnTo>
                <a:lnTo>
                  <a:pt x="1877568" y="254508"/>
                </a:lnTo>
                <a:lnTo>
                  <a:pt x="1902567" y="215932"/>
                </a:lnTo>
                <a:lnTo>
                  <a:pt x="1928335" y="177430"/>
                </a:lnTo>
                <a:lnTo>
                  <a:pt x="1955090" y="139622"/>
                </a:lnTo>
                <a:lnTo>
                  <a:pt x="1983053" y="103132"/>
                </a:lnTo>
                <a:lnTo>
                  <a:pt x="2012442" y="68580"/>
                </a:lnTo>
                <a:lnTo>
                  <a:pt x="2015168" y="61269"/>
                </a:lnTo>
                <a:lnTo>
                  <a:pt x="2024824" y="13525"/>
                </a:lnTo>
                <a:lnTo>
                  <a:pt x="2026848" y="2547"/>
                </a:lnTo>
                <a:lnTo>
                  <a:pt x="2033016" y="0"/>
                </a:lnTo>
                <a:lnTo>
                  <a:pt x="2042100" y="7953"/>
                </a:lnTo>
                <a:lnTo>
                  <a:pt x="2045684" y="21336"/>
                </a:lnTo>
                <a:lnTo>
                  <a:pt x="2047696" y="36433"/>
                </a:lnTo>
                <a:lnTo>
                  <a:pt x="2052066" y="49530"/>
                </a:lnTo>
                <a:lnTo>
                  <a:pt x="2064674" y="66972"/>
                </a:lnTo>
                <a:lnTo>
                  <a:pt x="2077497" y="76485"/>
                </a:lnTo>
                <a:lnTo>
                  <a:pt x="2092463" y="82426"/>
                </a:lnTo>
                <a:lnTo>
                  <a:pt x="2111502" y="89154"/>
                </a:lnTo>
                <a:lnTo>
                  <a:pt x="2137612" y="74211"/>
                </a:lnTo>
                <a:lnTo>
                  <a:pt x="2152935" y="61055"/>
                </a:lnTo>
                <a:lnTo>
                  <a:pt x="2169259" y="54328"/>
                </a:lnTo>
                <a:lnTo>
                  <a:pt x="2198370" y="58674"/>
                </a:lnTo>
                <a:lnTo>
                  <a:pt x="2218373" y="79862"/>
                </a:lnTo>
                <a:lnTo>
                  <a:pt x="2227819" y="90019"/>
                </a:lnTo>
                <a:lnTo>
                  <a:pt x="2229731" y="92010"/>
                </a:lnTo>
                <a:lnTo>
                  <a:pt x="2227130" y="88702"/>
                </a:lnTo>
                <a:lnTo>
                  <a:pt x="2223039" y="82962"/>
                </a:lnTo>
                <a:lnTo>
                  <a:pt x="2220480" y="77656"/>
                </a:lnTo>
                <a:lnTo>
                  <a:pt x="2222474" y="75652"/>
                </a:lnTo>
                <a:lnTo>
                  <a:pt x="2286000" y="118109"/>
                </a:lnTo>
                <a:lnTo>
                  <a:pt x="2316480" y="150590"/>
                </a:lnTo>
                <a:lnTo>
                  <a:pt x="2330148" y="169009"/>
                </a:lnTo>
                <a:lnTo>
                  <a:pt x="2344674" y="185928"/>
                </a:lnTo>
                <a:lnTo>
                  <a:pt x="2356604" y="219039"/>
                </a:lnTo>
                <a:lnTo>
                  <a:pt x="2368677" y="236505"/>
                </a:lnTo>
                <a:lnTo>
                  <a:pt x="2388179" y="240684"/>
                </a:lnTo>
                <a:lnTo>
                  <a:pt x="2422398" y="233934"/>
                </a:lnTo>
                <a:lnTo>
                  <a:pt x="2428946" y="225444"/>
                </a:lnTo>
                <a:lnTo>
                  <a:pt x="2435352" y="216312"/>
                </a:lnTo>
                <a:lnTo>
                  <a:pt x="2442329" y="208752"/>
                </a:lnTo>
                <a:lnTo>
                  <a:pt x="2450592" y="204978"/>
                </a:lnTo>
                <a:lnTo>
                  <a:pt x="2467927" y="208966"/>
                </a:lnTo>
                <a:lnTo>
                  <a:pt x="2478405" y="223170"/>
                </a:lnTo>
                <a:lnTo>
                  <a:pt x="2484882" y="240661"/>
                </a:lnTo>
                <a:lnTo>
                  <a:pt x="2490216" y="254508"/>
                </a:lnTo>
                <a:lnTo>
                  <a:pt x="2514409" y="294608"/>
                </a:lnTo>
                <a:lnTo>
                  <a:pt x="2545461" y="335280"/>
                </a:lnTo>
                <a:lnTo>
                  <a:pt x="2582799" y="366807"/>
                </a:lnTo>
                <a:lnTo>
                  <a:pt x="2625852" y="379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762000" y="1371600"/>
            <a:ext cx="3352800" cy="19050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9177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1510"/>
              </a:spcBef>
            </a:pPr>
            <a:r>
              <a:rPr dirty="0" sz="2000" spc="-5">
                <a:latin typeface="Arial"/>
                <a:cs typeface="Arial"/>
              </a:rPr>
              <a:t>1. Take a real time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series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066800" y="22098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21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Evaluation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494" y="1295400"/>
            <a:ext cx="29819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</a:t>
            </a:r>
            <a:r>
              <a:rPr dirty="0" sz="24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9A00"/>
                </a:solidFill>
                <a:latin typeface="Arial"/>
                <a:cs typeface="Arial"/>
              </a:rPr>
              <a:t>synthetic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627380"/>
            <a:ext cx="49364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Evaluation</a:t>
            </a:r>
            <a:r>
              <a:rPr dirty="0" sz="4400" spc="-25"/>
              <a:t> </a:t>
            </a:r>
            <a:r>
              <a:rPr dirty="0" sz="4400" spc="-5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494" y="1295400"/>
            <a:ext cx="29819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</a:t>
            </a:r>
            <a:r>
              <a:rPr dirty="0" sz="24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9A00"/>
                </a:solidFill>
                <a:latin typeface="Arial"/>
                <a:cs typeface="Arial"/>
              </a:rPr>
              <a:t>synthetic</a:t>
            </a:r>
            <a:endParaRPr sz="2400">
              <a:latin typeface="Arial"/>
              <a:cs typeface="Arial"/>
            </a:endParaRPr>
          </a:p>
          <a:p>
            <a:pPr marL="711200" marR="10223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latin typeface="Arial"/>
                <a:cs typeface="Arial"/>
              </a:rPr>
              <a:t>You can account for  variation in the </a:t>
            </a:r>
            <a:r>
              <a:rPr dirty="0" sz="1800" spc="-10">
                <a:latin typeface="Arial"/>
                <a:cs typeface="Arial"/>
              </a:rPr>
              <a:t>way  </a:t>
            </a:r>
            <a:r>
              <a:rPr dirty="0" sz="1800" spc="-5">
                <a:latin typeface="Arial"/>
                <a:cs typeface="Arial"/>
              </a:rPr>
              <a:t>the baseline will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look.</a:t>
            </a:r>
            <a:endParaRPr sz="1800">
              <a:latin typeface="Arial"/>
              <a:cs typeface="Arial"/>
            </a:endParaRPr>
          </a:p>
          <a:p>
            <a:pPr marL="711200" marR="167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can </a:t>
            </a:r>
            <a:r>
              <a:rPr dirty="0" sz="1800" spc="-10">
                <a:latin typeface="Arial"/>
                <a:cs typeface="Arial"/>
              </a:rPr>
              <a:t>publish  </a:t>
            </a:r>
            <a:r>
              <a:rPr dirty="0" sz="1800" spc="-5">
                <a:latin typeface="Arial"/>
                <a:cs typeface="Arial"/>
              </a:rPr>
              <a:t>evaluation data and  share results </a:t>
            </a:r>
            <a:r>
              <a:rPr dirty="0" sz="1800" spc="-10">
                <a:latin typeface="Arial"/>
                <a:cs typeface="Arial"/>
              </a:rPr>
              <a:t>without 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agreement  problems</a:t>
            </a:r>
            <a:endParaRPr sz="1800">
              <a:latin typeface="Arial"/>
              <a:cs typeface="Arial"/>
            </a:endParaRPr>
          </a:p>
          <a:p>
            <a:pPr marL="711200" marR="573405">
              <a:lnSpc>
                <a:spcPct val="100000"/>
              </a:lnSpc>
              <a:spcBef>
                <a:spcPts val="1545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711200" marR="19177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95" y="2199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654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869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6750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1727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695" y="32095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654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869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750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1727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5695" y="5647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654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4869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6750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1727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5695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0654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4869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6750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1727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627380"/>
            <a:ext cx="49364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Evaluation</a:t>
            </a:r>
            <a:r>
              <a:rPr dirty="0" sz="4400" spc="-25"/>
              <a:t> </a:t>
            </a:r>
            <a:r>
              <a:rPr dirty="0" sz="4400" spc="-5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494" y="1295400"/>
            <a:ext cx="29819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</a:t>
            </a:r>
            <a:r>
              <a:rPr dirty="0" sz="24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9A00"/>
                </a:solidFill>
                <a:latin typeface="Arial"/>
                <a:cs typeface="Arial"/>
              </a:rPr>
              <a:t>synthetic</a:t>
            </a:r>
            <a:endParaRPr sz="2400">
              <a:latin typeface="Arial"/>
              <a:cs typeface="Arial"/>
            </a:endParaRPr>
          </a:p>
          <a:p>
            <a:pPr marL="711200" marR="10223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latin typeface="Arial"/>
                <a:cs typeface="Arial"/>
              </a:rPr>
              <a:t>You can account for  variation in the </a:t>
            </a:r>
            <a:r>
              <a:rPr dirty="0" sz="1800" spc="-10">
                <a:latin typeface="Arial"/>
                <a:cs typeface="Arial"/>
              </a:rPr>
              <a:t>way  </a:t>
            </a:r>
            <a:r>
              <a:rPr dirty="0" sz="1800" spc="-5">
                <a:latin typeface="Arial"/>
                <a:cs typeface="Arial"/>
              </a:rPr>
              <a:t>the baseline will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look.</a:t>
            </a:r>
            <a:endParaRPr sz="1800">
              <a:latin typeface="Arial"/>
              <a:cs typeface="Arial"/>
            </a:endParaRPr>
          </a:p>
          <a:p>
            <a:pPr marL="711200" marR="167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can </a:t>
            </a:r>
            <a:r>
              <a:rPr dirty="0" sz="1800" spc="-10">
                <a:latin typeface="Arial"/>
                <a:cs typeface="Arial"/>
              </a:rPr>
              <a:t>publish  </a:t>
            </a:r>
            <a:r>
              <a:rPr dirty="0" sz="1800" spc="-5">
                <a:latin typeface="Arial"/>
                <a:cs typeface="Arial"/>
              </a:rPr>
              <a:t>evaluation data and  share results </a:t>
            </a:r>
            <a:r>
              <a:rPr dirty="0" sz="1800" spc="-10">
                <a:latin typeface="Arial"/>
                <a:cs typeface="Arial"/>
              </a:rPr>
              <a:t>without 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agreement  problems</a:t>
            </a:r>
            <a:endParaRPr sz="1800">
              <a:latin typeface="Arial"/>
              <a:cs typeface="Arial"/>
            </a:endParaRPr>
          </a:p>
          <a:p>
            <a:pPr marL="711200" marR="573405">
              <a:lnSpc>
                <a:spcPct val="100000"/>
              </a:lnSpc>
              <a:spcBef>
                <a:spcPts val="1545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711200" marR="19177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711200" marR="294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baseline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95" y="2199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654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869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6750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1727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695" y="32095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654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869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750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1727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5695" y="5647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654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4869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6750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1727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5695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0654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4869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6750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1727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9600" y="6409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09">
                <a:moveTo>
                  <a:pt x="451104" y="219455"/>
                </a:moveTo>
                <a:lnTo>
                  <a:pt x="446960" y="172795"/>
                </a:lnTo>
                <a:lnTo>
                  <a:pt x="443103" y="122777"/>
                </a:lnTo>
                <a:lnTo>
                  <a:pt x="430101" y="79188"/>
                </a:lnTo>
                <a:lnTo>
                  <a:pt x="398526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2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8" y="22097"/>
                </a:lnTo>
                <a:lnTo>
                  <a:pt x="150114" y="35813"/>
                </a:lnTo>
                <a:lnTo>
                  <a:pt x="129944" y="54840"/>
                </a:lnTo>
                <a:lnTo>
                  <a:pt x="104775" y="70865"/>
                </a:lnTo>
                <a:lnTo>
                  <a:pt x="77890" y="84034"/>
                </a:lnTo>
                <a:lnTo>
                  <a:pt x="52578" y="94487"/>
                </a:lnTo>
                <a:lnTo>
                  <a:pt x="40493" y="107822"/>
                </a:lnTo>
                <a:lnTo>
                  <a:pt x="12954" y="152399"/>
                </a:lnTo>
                <a:lnTo>
                  <a:pt x="7703" y="180474"/>
                </a:lnTo>
                <a:lnTo>
                  <a:pt x="6096" y="189737"/>
                </a:lnTo>
                <a:lnTo>
                  <a:pt x="4572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0277" y="624687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8397" y="625449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0173" y="611505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7353" y="611809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4380" y="617829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5" y="64008"/>
                </a:moveTo>
                <a:lnTo>
                  <a:pt x="4571" y="60198"/>
                </a:lnTo>
                <a:lnTo>
                  <a:pt x="0" y="55626"/>
                </a:lnTo>
                <a:lnTo>
                  <a:pt x="1523" y="52578"/>
                </a:lnTo>
                <a:lnTo>
                  <a:pt x="3047" y="46482"/>
                </a:lnTo>
                <a:lnTo>
                  <a:pt x="10667" y="38100"/>
                </a:lnTo>
                <a:lnTo>
                  <a:pt x="10667" y="30480"/>
                </a:lnTo>
                <a:lnTo>
                  <a:pt x="7619" y="24384"/>
                </a:lnTo>
                <a:lnTo>
                  <a:pt x="7619" y="16002"/>
                </a:lnTo>
                <a:lnTo>
                  <a:pt x="7619" y="11430"/>
                </a:lnTo>
                <a:lnTo>
                  <a:pt x="1066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4850" y="620039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3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8273" y="623239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6" y="27431"/>
                </a:moveTo>
                <a:lnTo>
                  <a:pt x="9906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444" y="622172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0496" y="617220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30" y="79247"/>
                </a:moveTo>
                <a:lnTo>
                  <a:pt x="5334" y="74675"/>
                </a:lnTo>
                <a:lnTo>
                  <a:pt x="5334" y="71627"/>
                </a:lnTo>
                <a:lnTo>
                  <a:pt x="0" y="64769"/>
                </a:lnTo>
                <a:lnTo>
                  <a:pt x="5334" y="58673"/>
                </a:lnTo>
                <a:lnTo>
                  <a:pt x="9906" y="52577"/>
                </a:lnTo>
                <a:lnTo>
                  <a:pt x="14478" y="45719"/>
                </a:lnTo>
                <a:lnTo>
                  <a:pt x="12954" y="38099"/>
                </a:lnTo>
                <a:lnTo>
                  <a:pt x="6858" y="25145"/>
                </a:lnTo>
                <a:lnTo>
                  <a:pt x="12144" y="20466"/>
                </a:lnTo>
                <a:lnTo>
                  <a:pt x="14859" y="15144"/>
                </a:lnTo>
                <a:lnTo>
                  <a:pt x="15859" y="8536"/>
                </a:lnTo>
                <a:lnTo>
                  <a:pt x="1600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71550" y="622325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6300" y="628802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627380"/>
            <a:ext cx="49364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Evaluation</a:t>
            </a:r>
            <a:r>
              <a:rPr dirty="0" sz="4400" spc="-25"/>
              <a:t> </a:t>
            </a:r>
            <a:r>
              <a:rPr dirty="0" sz="4400" spc="-5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494" y="1295400"/>
            <a:ext cx="29819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</a:t>
            </a:r>
            <a:r>
              <a:rPr dirty="0" sz="24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9A00"/>
                </a:solidFill>
                <a:latin typeface="Arial"/>
                <a:cs typeface="Arial"/>
              </a:rPr>
              <a:t>synthetic</a:t>
            </a:r>
            <a:endParaRPr sz="2400">
              <a:latin typeface="Arial"/>
              <a:cs typeface="Arial"/>
            </a:endParaRPr>
          </a:p>
          <a:p>
            <a:pPr marL="711200" marR="10223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latin typeface="Arial"/>
                <a:cs typeface="Arial"/>
              </a:rPr>
              <a:t>You can account for  variation in the </a:t>
            </a:r>
            <a:r>
              <a:rPr dirty="0" sz="1800" spc="-10">
                <a:latin typeface="Arial"/>
                <a:cs typeface="Arial"/>
              </a:rPr>
              <a:t>way  </a:t>
            </a:r>
            <a:r>
              <a:rPr dirty="0" sz="1800" spc="-5">
                <a:latin typeface="Arial"/>
                <a:cs typeface="Arial"/>
              </a:rPr>
              <a:t>the baseline will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look.</a:t>
            </a:r>
            <a:endParaRPr sz="1800">
              <a:latin typeface="Arial"/>
              <a:cs typeface="Arial"/>
            </a:endParaRPr>
          </a:p>
          <a:p>
            <a:pPr marL="711200" marR="167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can </a:t>
            </a:r>
            <a:r>
              <a:rPr dirty="0" sz="1800" spc="-10">
                <a:latin typeface="Arial"/>
                <a:cs typeface="Arial"/>
              </a:rPr>
              <a:t>publish  </a:t>
            </a:r>
            <a:r>
              <a:rPr dirty="0" sz="1800" spc="-5">
                <a:latin typeface="Arial"/>
                <a:cs typeface="Arial"/>
              </a:rPr>
              <a:t>evaluation data and  share results </a:t>
            </a:r>
            <a:r>
              <a:rPr dirty="0" sz="1800" spc="-10">
                <a:latin typeface="Arial"/>
                <a:cs typeface="Arial"/>
              </a:rPr>
              <a:t>without 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agreement  problems</a:t>
            </a:r>
            <a:endParaRPr sz="1800">
              <a:latin typeface="Arial"/>
              <a:cs typeface="Arial"/>
            </a:endParaRPr>
          </a:p>
          <a:p>
            <a:pPr marL="711200" marR="573405">
              <a:lnSpc>
                <a:spcPct val="100000"/>
              </a:lnSpc>
              <a:spcBef>
                <a:spcPts val="1545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711200" marR="19177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711200" marR="294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baseline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95" y="2199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654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869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6750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1727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695" y="32095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654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869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750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1727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5695" y="5647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654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4869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6750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1727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5695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0654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4869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6750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1727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9600" y="6409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09">
                <a:moveTo>
                  <a:pt x="451104" y="219455"/>
                </a:moveTo>
                <a:lnTo>
                  <a:pt x="446960" y="172795"/>
                </a:lnTo>
                <a:lnTo>
                  <a:pt x="443103" y="122777"/>
                </a:lnTo>
                <a:lnTo>
                  <a:pt x="430101" y="79188"/>
                </a:lnTo>
                <a:lnTo>
                  <a:pt x="398526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2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8" y="22097"/>
                </a:lnTo>
                <a:lnTo>
                  <a:pt x="150114" y="35813"/>
                </a:lnTo>
                <a:lnTo>
                  <a:pt x="129944" y="54840"/>
                </a:lnTo>
                <a:lnTo>
                  <a:pt x="104775" y="70865"/>
                </a:lnTo>
                <a:lnTo>
                  <a:pt x="77890" y="84034"/>
                </a:lnTo>
                <a:lnTo>
                  <a:pt x="52578" y="94487"/>
                </a:lnTo>
                <a:lnTo>
                  <a:pt x="40493" y="107822"/>
                </a:lnTo>
                <a:lnTo>
                  <a:pt x="12954" y="152399"/>
                </a:lnTo>
                <a:lnTo>
                  <a:pt x="7703" y="180474"/>
                </a:lnTo>
                <a:lnTo>
                  <a:pt x="6096" y="189737"/>
                </a:lnTo>
                <a:lnTo>
                  <a:pt x="4572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0277" y="624687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8397" y="625449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0173" y="611505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7353" y="611809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4380" y="617829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5" y="64008"/>
                </a:moveTo>
                <a:lnTo>
                  <a:pt x="4571" y="60198"/>
                </a:lnTo>
                <a:lnTo>
                  <a:pt x="0" y="55626"/>
                </a:lnTo>
                <a:lnTo>
                  <a:pt x="1523" y="52578"/>
                </a:lnTo>
                <a:lnTo>
                  <a:pt x="3047" y="46482"/>
                </a:lnTo>
                <a:lnTo>
                  <a:pt x="10667" y="38100"/>
                </a:lnTo>
                <a:lnTo>
                  <a:pt x="10667" y="30480"/>
                </a:lnTo>
                <a:lnTo>
                  <a:pt x="7619" y="24384"/>
                </a:lnTo>
                <a:lnTo>
                  <a:pt x="7619" y="16002"/>
                </a:lnTo>
                <a:lnTo>
                  <a:pt x="7619" y="11430"/>
                </a:lnTo>
                <a:lnTo>
                  <a:pt x="1066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4850" y="620039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3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8273" y="623239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6" y="27431"/>
                </a:moveTo>
                <a:lnTo>
                  <a:pt x="9906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444" y="622172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0496" y="617220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30" y="79247"/>
                </a:moveTo>
                <a:lnTo>
                  <a:pt x="5334" y="74675"/>
                </a:lnTo>
                <a:lnTo>
                  <a:pt x="5334" y="71627"/>
                </a:lnTo>
                <a:lnTo>
                  <a:pt x="0" y="64769"/>
                </a:lnTo>
                <a:lnTo>
                  <a:pt x="5334" y="58673"/>
                </a:lnTo>
                <a:lnTo>
                  <a:pt x="9906" y="52577"/>
                </a:lnTo>
                <a:lnTo>
                  <a:pt x="14478" y="45719"/>
                </a:lnTo>
                <a:lnTo>
                  <a:pt x="12954" y="38099"/>
                </a:lnTo>
                <a:lnTo>
                  <a:pt x="6858" y="25145"/>
                </a:lnTo>
                <a:lnTo>
                  <a:pt x="12144" y="20466"/>
                </a:lnTo>
                <a:lnTo>
                  <a:pt x="14859" y="15144"/>
                </a:lnTo>
                <a:lnTo>
                  <a:pt x="15859" y="8536"/>
                </a:lnTo>
                <a:lnTo>
                  <a:pt x="1600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71550" y="622325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6300" y="628802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647694" y="1295400"/>
            <a:ext cx="29057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Semi-Synthetic</a:t>
            </a:r>
            <a:endParaRPr sz="2400">
              <a:latin typeface="Arial"/>
              <a:cs typeface="Arial"/>
            </a:endParaRPr>
          </a:p>
          <a:p>
            <a:pPr marL="677545" marR="492759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Can’t account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for  variation in the 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baseline.</a:t>
            </a:r>
            <a:endParaRPr sz="180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  <a:spcBef>
                <a:spcPts val="154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share</a:t>
            </a:r>
            <a:r>
              <a:rPr dirty="0" sz="18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677545" marR="530225">
              <a:lnSpc>
                <a:spcPct val="100000"/>
              </a:lnSpc>
              <a:spcBef>
                <a:spcPts val="1520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677545" marR="14922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33800" y="21236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24478" y="19606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22597" y="19682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54373" y="18288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51553" y="18318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78579" y="18920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29050" y="19141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92473" y="19461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09644" y="19354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44696" y="18859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95750" y="19370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00500" y="20017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33800" y="2961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24478" y="279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22597" y="280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54373" y="266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51553" y="26700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878579" y="273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829050" y="27523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792473" y="27843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09644" y="27736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44696" y="272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95750" y="277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00500" y="283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816096" y="36667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861053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065270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67150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72128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16096" y="45811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61053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65270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867150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072128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627380"/>
            <a:ext cx="49364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Evaluation</a:t>
            </a:r>
            <a:r>
              <a:rPr dirty="0" sz="4400" spc="-25"/>
              <a:t> </a:t>
            </a:r>
            <a:r>
              <a:rPr dirty="0" sz="4400" spc="-5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494" y="1295400"/>
            <a:ext cx="29819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</a:t>
            </a:r>
            <a:r>
              <a:rPr dirty="0" sz="24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9A00"/>
                </a:solidFill>
                <a:latin typeface="Arial"/>
                <a:cs typeface="Arial"/>
              </a:rPr>
              <a:t>synthetic</a:t>
            </a:r>
            <a:endParaRPr sz="2400">
              <a:latin typeface="Arial"/>
              <a:cs typeface="Arial"/>
            </a:endParaRPr>
          </a:p>
          <a:p>
            <a:pPr marL="711200" marR="10223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latin typeface="Arial"/>
                <a:cs typeface="Arial"/>
              </a:rPr>
              <a:t>You can account for  variation in the </a:t>
            </a:r>
            <a:r>
              <a:rPr dirty="0" sz="1800" spc="-10">
                <a:latin typeface="Arial"/>
                <a:cs typeface="Arial"/>
              </a:rPr>
              <a:t>way  </a:t>
            </a:r>
            <a:r>
              <a:rPr dirty="0" sz="1800" spc="-5">
                <a:latin typeface="Arial"/>
                <a:cs typeface="Arial"/>
              </a:rPr>
              <a:t>the baseline will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look.</a:t>
            </a:r>
            <a:endParaRPr sz="1800">
              <a:latin typeface="Arial"/>
              <a:cs typeface="Arial"/>
            </a:endParaRPr>
          </a:p>
          <a:p>
            <a:pPr marL="711200" marR="167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can </a:t>
            </a:r>
            <a:r>
              <a:rPr dirty="0" sz="1800" spc="-10">
                <a:latin typeface="Arial"/>
                <a:cs typeface="Arial"/>
              </a:rPr>
              <a:t>publish  </a:t>
            </a:r>
            <a:r>
              <a:rPr dirty="0" sz="1800" spc="-5">
                <a:latin typeface="Arial"/>
                <a:cs typeface="Arial"/>
              </a:rPr>
              <a:t>evaluation data and  share results </a:t>
            </a:r>
            <a:r>
              <a:rPr dirty="0" sz="1800" spc="-10">
                <a:latin typeface="Arial"/>
                <a:cs typeface="Arial"/>
              </a:rPr>
              <a:t>without 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agreement  problems</a:t>
            </a:r>
            <a:endParaRPr sz="1800">
              <a:latin typeface="Arial"/>
              <a:cs typeface="Arial"/>
            </a:endParaRPr>
          </a:p>
          <a:p>
            <a:pPr marL="711200" marR="573405">
              <a:lnSpc>
                <a:spcPct val="100000"/>
              </a:lnSpc>
              <a:spcBef>
                <a:spcPts val="1545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711200" marR="19177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711200" marR="294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baseline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95" y="2199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654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869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6750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1727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695" y="32095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654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869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750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1727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5695" y="5647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654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4869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6750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1727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5695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0654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4869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6750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1727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9600" y="6409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09">
                <a:moveTo>
                  <a:pt x="451104" y="219455"/>
                </a:moveTo>
                <a:lnTo>
                  <a:pt x="446960" y="172795"/>
                </a:lnTo>
                <a:lnTo>
                  <a:pt x="443103" y="122777"/>
                </a:lnTo>
                <a:lnTo>
                  <a:pt x="430101" y="79188"/>
                </a:lnTo>
                <a:lnTo>
                  <a:pt x="398526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2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8" y="22097"/>
                </a:lnTo>
                <a:lnTo>
                  <a:pt x="150114" y="35813"/>
                </a:lnTo>
                <a:lnTo>
                  <a:pt x="129944" y="54840"/>
                </a:lnTo>
                <a:lnTo>
                  <a:pt x="104775" y="70865"/>
                </a:lnTo>
                <a:lnTo>
                  <a:pt x="77890" y="84034"/>
                </a:lnTo>
                <a:lnTo>
                  <a:pt x="52578" y="94487"/>
                </a:lnTo>
                <a:lnTo>
                  <a:pt x="40493" y="107822"/>
                </a:lnTo>
                <a:lnTo>
                  <a:pt x="12954" y="152399"/>
                </a:lnTo>
                <a:lnTo>
                  <a:pt x="7703" y="180474"/>
                </a:lnTo>
                <a:lnTo>
                  <a:pt x="6096" y="189737"/>
                </a:lnTo>
                <a:lnTo>
                  <a:pt x="4572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0277" y="624687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8397" y="625449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0173" y="611505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7353" y="611809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4380" y="617829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5" y="64008"/>
                </a:moveTo>
                <a:lnTo>
                  <a:pt x="4571" y="60198"/>
                </a:lnTo>
                <a:lnTo>
                  <a:pt x="0" y="55626"/>
                </a:lnTo>
                <a:lnTo>
                  <a:pt x="1523" y="52578"/>
                </a:lnTo>
                <a:lnTo>
                  <a:pt x="3047" y="46482"/>
                </a:lnTo>
                <a:lnTo>
                  <a:pt x="10667" y="38100"/>
                </a:lnTo>
                <a:lnTo>
                  <a:pt x="10667" y="30480"/>
                </a:lnTo>
                <a:lnTo>
                  <a:pt x="7619" y="24384"/>
                </a:lnTo>
                <a:lnTo>
                  <a:pt x="7619" y="16002"/>
                </a:lnTo>
                <a:lnTo>
                  <a:pt x="7619" y="11430"/>
                </a:lnTo>
                <a:lnTo>
                  <a:pt x="1066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4850" y="620039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3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8273" y="623239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6" y="27431"/>
                </a:moveTo>
                <a:lnTo>
                  <a:pt x="9906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444" y="622172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0496" y="617220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30" y="79247"/>
                </a:moveTo>
                <a:lnTo>
                  <a:pt x="5334" y="74675"/>
                </a:lnTo>
                <a:lnTo>
                  <a:pt x="5334" y="71627"/>
                </a:lnTo>
                <a:lnTo>
                  <a:pt x="0" y="64769"/>
                </a:lnTo>
                <a:lnTo>
                  <a:pt x="5334" y="58673"/>
                </a:lnTo>
                <a:lnTo>
                  <a:pt x="9906" y="52577"/>
                </a:lnTo>
                <a:lnTo>
                  <a:pt x="14478" y="45719"/>
                </a:lnTo>
                <a:lnTo>
                  <a:pt x="12954" y="38099"/>
                </a:lnTo>
                <a:lnTo>
                  <a:pt x="6858" y="25145"/>
                </a:lnTo>
                <a:lnTo>
                  <a:pt x="12144" y="20466"/>
                </a:lnTo>
                <a:lnTo>
                  <a:pt x="14859" y="15144"/>
                </a:lnTo>
                <a:lnTo>
                  <a:pt x="15859" y="8536"/>
                </a:lnTo>
                <a:lnTo>
                  <a:pt x="1600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71550" y="622325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6300" y="628802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647694" y="1295400"/>
            <a:ext cx="29057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Semi-Synthetic</a:t>
            </a:r>
            <a:endParaRPr sz="2400">
              <a:latin typeface="Arial"/>
              <a:cs typeface="Arial"/>
            </a:endParaRPr>
          </a:p>
          <a:p>
            <a:pPr marL="677545" marR="492759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Can’t account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for  variation in the 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baseline.</a:t>
            </a:r>
            <a:endParaRPr sz="180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  <a:spcBef>
                <a:spcPts val="154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share</a:t>
            </a:r>
            <a:r>
              <a:rPr dirty="0" sz="18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677545" marR="530225">
              <a:lnSpc>
                <a:spcPct val="100000"/>
              </a:lnSpc>
              <a:spcBef>
                <a:spcPts val="1520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677545" marR="14922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677545" marR="20002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Don’t know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where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the outbreaks</a:t>
            </a:r>
            <a:r>
              <a:rPr dirty="0" sz="18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aren’t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33800" y="21236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24478" y="19606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22597" y="19682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54373" y="18288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51553" y="18318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78579" y="18920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29050" y="19141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92473" y="19461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09644" y="19354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44696" y="18859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95750" y="19370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00500" y="20017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10000" y="53240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00678" y="51610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98797" y="51686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30573" y="50292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27753" y="50322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54779" y="50924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05250" y="51145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68673" y="51465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85844" y="51358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120896" y="50863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71950" y="51374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5"/>
                </a:moveTo>
                <a:lnTo>
                  <a:pt x="1131" y="15859"/>
                </a:lnTo>
                <a:lnTo>
                  <a:pt x="2190" y="16001"/>
                </a:lnTo>
                <a:lnTo>
                  <a:pt x="6536" y="17859"/>
                </a:lnTo>
                <a:lnTo>
                  <a:pt x="17526" y="13715"/>
                </a:lnTo>
                <a:lnTo>
                  <a:pt x="22098" y="10667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76700" y="52021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733800" y="2961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24478" y="279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22597" y="280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754373" y="266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051553" y="26700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78579" y="273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829050" y="27523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792473" y="27843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009644" y="27736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44696" y="272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95750" y="277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00500" y="283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816096" y="36667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861053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065270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867150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072128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816096" y="45811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861053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065270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67150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072128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627380"/>
            <a:ext cx="49364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Evaluation</a:t>
            </a:r>
            <a:r>
              <a:rPr dirty="0" sz="4400" spc="-25"/>
              <a:t> </a:t>
            </a:r>
            <a:r>
              <a:rPr dirty="0" sz="4400" spc="-5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494" y="1295400"/>
            <a:ext cx="29819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</a:t>
            </a:r>
            <a:r>
              <a:rPr dirty="0" sz="24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9A00"/>
                </a:solidFill>
                <a:latin typeface="Arial"/>
                <a:cs typeface="Arial"/>
              </a:rPr>
              <a:t>synthetic</a:t>
            </a:r>
            <a:endParaRPr sz="2400">
              <a:latin typeface="Arial"/>
              <a:cs typeface="Arial"/>
            </a:endParaRPr>
          </a:p>
          <a:p>
            <a:pPr marL="711200" marR="10223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latin typeface="Arial"/>
                <a:cs typeface="Arial"/>
              </a:rPr>
              <a:t>You can account for  variation in the </a:t>
            </a:r>
            <a:r>
              <a:rPr dirty="0" sz="1800" spc="-10">
                <a:latin typeface="Arial"/>
                <a:cs typeface="Arial"/>
              </a:rPr>
              <a:t>way  </a:t>
            </a:r>
            <a:r>
              <a:rPr dirty="0" sz="1800" spc="-5">
                <a:latin typeface="Arial"/>
                <a:cs typeface="Arial"/>
              </a:rPr>
              <a:t>the baseline will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look.</a:t>
            </a:r>
            <a:endParaRPr sz="1800">
              <a:latin typeface="Arial"/>
              <a:cs typeface="Arial"/>
            </a:endParaRPr>
          </a:p>
          <a:p>
            <a:pPr marL="711200" marR="167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can </a:t>
            </a:r>
            <a:r>
              <a:rPr dirty="0" sz="1800" spc="-10">
                <a:latin typeface="Arial"/>
                <a:cs typeface="Arial"/>
              </a:rPr>
              <a:t>publish  </a:t>
            </a:r>
            <a:r>
              <a:rPr dirty="0" sz="1800" spc="-5">
                <a:latin typeface="Arial"/>
                <a:cs typeface="Arial"/>
              </a:rPr>
              <a:t>evaluation data and  share results </a:t>
            </a:r>
            <a:r>
              <a:rPr dirty="0" sz="1800" spc="-10">
                <a:latin typeface="Arial"/>
                <a:cs typeface="Arial"/>
              </a:rPr>
              <a:t>without 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agreement  problems</a:t>
            </a:r>
            <a:endParaRPr sz="1800">
              <a:latin typeface="Arial"/>
              <a:cs typeface="Arial"/>
            </a:endParaRPr>
          </a:p>
          <a:p>
            <a:pPr marL="711200" marR="573405">
              <a:lnSpc>
                <a:spcPct val="100000"/>
              </a:lnSpc>
              <a:spcBef>
                <a:spcPts val="1545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711200" marR="19177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711200" marR="294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baseline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95" y="2199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654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869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6750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1727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695" y="32095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654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869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750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1727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5695" y="5647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654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4869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6750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1727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5695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0654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4869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6750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1727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9600" y="6409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09">
                <a:moveTo>
                  <a:pt x="451104" y="219455"/>
                </a:moveTo>
                <a:lnTo>
                  <a:pt x="446960" y="172795"/>
                </a:lnTo>
                <a:lnTo>
                  <a:pt x="443103" y="122777"/>
                </a:lnTo>
                <a:lnTo>
                  <a:pt x="430101" y="79188"/>
                </a:lnTo>
                <a:lnTo>
                  <a:pt x="398526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2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8" y="22097"/>
                </a:lnTo>
                <a:lnTo>
                  <a:pt x="150114" y="35813"/>
                </a:lnTo>
                <a:lnTo>
                  <a:pt x="129944" y="54840"/>
                </a:lnTo>
                <a:lnTo>
                  <a:pt x="104775" y="70865"/>
                </a:lnTo>
                <a:lnTo>
                  <a:pt x="77890" y="84034"/>
                </a:lnTo>
                <a:lnTo>
                  <a:pt x="52578" y="94487"/>
                </a:lnTo>
                <a:lnTo>
                  <a:pt x="40493" y="107822"/>
                </a:lnTo>
                <a:lnTo>
                  <a:pt x="12954" y="152399"/>
                </a:lnTo>
                <a:lnTo>
                  <a:pt x="7703" y="180474"/>
                </a:lnTo>
                <a:lnTo>
                  <a:pt x="6096" y="189737"/>
                </a:lnTo>
                <a:lnTo>
                  <a:pt x="4572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0277" y="624687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8397" y="625449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0173" y="611505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7353" y="611809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4380" y="617829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5" y="64008"/>
                </a:moveTo>
                <a:lnTo>
                  <a:pt x="4571" y="60198"/>
                </a:lnTo>
                <a:lnTo>
                  <a:pt x="0" y="55626"/>
                </a:lnTo>
                <a:lnTo>
                  <a:pt x="1523" y="52578"/>
                </a:lnTo>
                <a:lnTo>
                  <a:pt x="3047" y="46482"/>
                </a:lnTo>
                <a:lnTo>
                  <a:pt x="10667" y="38100"/>
                </a:lnTo>
                <a:lnTo>
                  <a:pt x="10667" y="30480"/>
                </a:lnTo>
                <a:lnTo>
                  <a:pt x="7619" y="24384"/>
                </a:lnTo>
                <a:lnTo>
                  <a:pt x="7619" y="16002"/>
                </a:lnTo>
                <a:lnTo>
                  <a:pt x="7619" y="11430"/>
                </a:lnTo>
                <a:lnTo>
                  <a:pt x="1066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4850" y="620039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3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8273" y="623239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6" y="27431"/>
                </a:moveTo>
                <a:lnTo>
                  <a:pt x="9906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444" y="622172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0496" y="617220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30" y="79247"/>
                </a:moveTo>
                <a:lnTo>
                  <a:pt x="5334" y="74675"/>
                </a:lnTo>
                <a:lnTo>
                  <a:pt x="5334" y="71627"/>
                </a:lnTo>
                <a:lnTo>
                  <a:pt x="0" y="64769"/>
                </a:lnTo>
                <a:lnTo>
                  <a:pt x="5334" y="58673"/>
                </a:lnTo>
                <a:lnTo>
                  <a:pt x="9906" y="52577"/>
                </a:lnTo>
                <a:lnTo>
                  <a:pt x="14478" y="45719"/>
                </a:lnTo>
                <a:lnTo>
                  <a:pt x="12954" y="38099"/>
                </a:lnTo>
                <a:lnTo>
                  <a:pt x="6858" y="25145"/>
                </a:lnTo>
                <a:lnTo>
                  <a:pt x="12144" y="20466"/>
                </a:lnTo>
                <a:lnTo>
                  <a:pt x="14859" y="15144"/>
                </a:lnTo>
                <a:lnTo>
                  <a:pt x="15859" y="8536"/>
                </a:lnTo>
                <a:lnTo>
                  <a:pt x="1600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71550" y="622325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6300" y="628802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647694" y="1295400"/>
            <a:ext cx="29057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Semi-Synthetic</a:t>
            </a:r>
            <a:endParaRPr sz="2400">
              <a:latin typeface="Arial"/>
              <a:cs typeface="Arial"/>
            </a:endParaRPr>
          </a:p>
          <a:p>
            <a:pPr marL="677545" marR="492759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Can’t account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for  variation in the 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baseline.</a:t>
            </a:r>
            <a:endParaRPr sz="180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  <a:spcBef>
                <a:spcPts val="154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share</a:t>
            </a:r>
            <a:r>
              <a:rPr dirty="0" sz="18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677545" marR="530225">
              <a:lnSpc>
                <a:spcPct val="100000"/>
              </a:lnSpc>
              <a:spcBef>
                <a:spcPts val="1520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677545" marR="14922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677545" marR="20002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Don’t know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where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the outbreaks</a:t>
            </a:r>
            <a:r>
              <a:rPr dirty="0" sz="18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aren’t</a:t>
            </a:r>
            <a:endParaRPr sz="1800">
              <a:latin typeface="Arial"/>
              <a:cs typeface="Arial"/>
            </a:endParaRPr>
          </a:p>
          <a:p>
            <a:pPr marL="678180" marR="8636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Your baseline data </a:t>
            </a:r>
            <a:r>
              <a:rPr dirty="0" sz="1800" spc="-10">
                <a:latin typeface="Arial"/>
                <a:cs typeface="Arial"/>
              </a:rPr>
              <a:t>is  </a:t>
            </a:r>
            <a:r>
              <a:rPr dirty="0" sz="1800" spc="-5">
                <a:latin typeface="Arial"/>
                <a:cs typeface="Arial"/>
              </a:rPr>
              <a:t>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33800" y="21236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24478" y="19606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22597" y="19682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54373" y="18288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51553" y="18318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78579" y="18920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29050" y="19141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92473" y="19461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09644" y="19354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44696" y="18859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95750" y="19370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00500" y="20017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10000" y="53240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00678" y="51610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98797" y="51686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30573" y="50292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27753" y="50322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54779" y="50924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05250" y="51145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68673" y="51465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85844" y="51358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120896" y="50863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71950" y="51374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5"/>
                </a:moveTo>
                <a:lnTo>
                  <a:pt x="1131" y="15859"/>
                </a:lnTo>
                <a:lnTo>
                  <a:pt x="2190" y="16001"/>
                </a:lnTo>
                <a:lnTo>
                  <a:pt x="6536" y="17859"/>
                </a:lnTo>
                <a:lnTo>
                  <a:pt x="17526" y="13715"/>
                </a:lnTo>
                <a:lnTo>
                  <a:pt x="22098" y="10667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76700" y="52021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733800" y="2961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24478" y="279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22597" y="280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754373" y="266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051553" y="26700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78579" y="273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829050" y="27523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792473" y="27843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009644" y="27736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44696" y="272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95750" y="277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00500" y="283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816096" y="6028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861053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065270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867150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072128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816096" y="36667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861053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065270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67150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072128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16096" y="45811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861053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065270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867150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072128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627380"/>
            <a:ext cx="49364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Evaluation</a:t>
            </a:r>
            <a:r>
              <a:rPr dirty="0" sz="4400" spc="-25"/>
              <a:t> </a:t>
            </a:r>
            <a:r>
              <a:rPr dirty="0" sz="4400" spc="-5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494" y="1295400"/>
            <a:ext cx="29819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</a:t>
            </a:r>
            <a:r>
              <a:rPr dirty="0" sz="24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9A00"/>
                </a:solidFill>
                <a:latin typeface="Arial"/>
                <a:cs typeface="Arial"/>
              </a:rPr>
              <a:t>synthetic</a:t>
            </a:r>
            <a:endParaRPr sz="2400">
              <a:latin typeface="Arial"/>
              <a:cs typeface="Arial"/>
            </a:endParaRPr>
          </a:p>
          <a:p>
            <a:pPr marL="711200" marR="10223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latin typeface="Arial"/>
                <a:cs typeface="Arial"/>
              </a:rPr>
              <a:t>You can account for  variation in the </a:t>
            </a:r>
            <a:r>
              <a:rPr dirty="0" sz="1800" spc="-10">
                <a:latin typeface="Arial"/>
                <a:cs typeface="Arial"/>
              </a:rPr>
              <a:t>way  </a:t>
            </a:r>
            <a:r>
              <a:rPr dirty="0" sz="1800" spc="-5">
                <a:latin typeface="Arial"/>
                <a:cs typeface="Arial"/>
              </a:rPr>
              <a:t>the baseline will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look.</a:t>
            </a:r>
            <a:endParaRPr sz="1800">
              <a:latin typeface="Arial"/>
              <a:cs typeface="Arial"/>
            </a:endParaRPr>
          </a:p>
          <a:p>
            <a:pPr marL="711200" marR="167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can </a:t>
            </a:r>
            <a:r>
              <a:rPr dirty="0" sz="1800" spc="-10">
                <a:latin typeface="Arial"/>
                <a:cs typeface="Arial"/>
              </a:rPr>
              <a:t>publish  </a:t>
            </a:r>
            <a:r>
              <a:rPr dirty="0" sz="1800" spc="-5">
                <a:latin typeface="Arial"/>
                <a:cs typeface="Arial"/>
              </a:rPr>
              <a:t>evaluation data and  share results </a:t>
            </a:r>
            <a:r>
              <a:rPr dirty="0" sz="1800" spc="-10">
                <a:latin typeface="Arial"/>
                <a:cs typeface="Arial"/>
              </a:rPr>
              <a:t>without 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agreement  problems</a:t>
            </a:r>
            <a:endParaRPr sz="1800">
              <a:latin typeface="Arial"/>
              <a:cs typeface="Arial"/>
            </a:endParaRPr>
          </a:p>
          <a:p>
            <a:pPr marL="711200" marR="573405">
              <a:lnSpc>
                <a:spcPct val="100000"/>
              </a:lnSpc>
              <a:spcBef>
                <a:spcPts val="1545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711200" marR="19177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711200" marR="294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baseline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95" y="2199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654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869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6750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1727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695" y="32095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654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869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750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1727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5695" y="5647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654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4869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6750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1727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5695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0654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4869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6750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1727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9600" y="6409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09">
                <a:moveTo>
                  <a:pt x="451104" y="219455"/>
                </a:moveTo>
                <a:lnTo>
                  <a:pt x="446960" y="172795"/>
                </a:lnTo>
                <a:lnTo>
                  <a:pt x="443103" y="122777"/>
                </a:lnTo>
                <a:lnTo>
                  <a:pt x="430101" y="79188"/>
                </a:lnTo>
                <a:lnTo>
                  <a:pt x="398526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2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8" y="22097"/>
                </a:lnTo>
                <a:lnTo>
                  <a:pt x="150114" y="35813"/>
                </a:lnTo>
                <a:lnTo>
                  <a:pt x="129944" y="54840"/>
                </a:lnTo>
                <a:lnTo>
                  <a:pt x="104775" y="70865"/>
                </a:lnTo>
                <a:lnTo>
                  <a:pt x="77890" y="84034"/>
                </a:lnTo>
                <a:lnTo>
                  <a:pt x="52578" y="94487"/>
                </a:lnTo>
                <a:lnTo>
                  <a:pt x="40493" y="107822"/>
                </a:lnTo>
                <a:lnTo>
                  <a:pt x="12954" y="152399"/>
                </a:lnTo>
                <a:lnTo>
                  <a:pt x="7703" y="180474"/>
                </a:lnTo>
                <a:lnTo>
                  <a:pt x="6096" y="189737"/>
                </a:lnTo>
                <a:lnTo>
                  <a:pt x="4572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0277" y="624687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8397" y="625449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0173" y="611505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7353" y="611809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4380" y="617829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5" y="64008"/>
                </a:moveTo>
                <a:lnTo>
                  <a:pt x="4571" y="60198"/>
                </a:lnTo>
                <a:lnTo>
                  <a:pt x="0" y="55626"/>
                </a:lnTo>
                <a:lnTo>
                  <a:pt x="1523" y="52578"/>
                </a:lnTo>
                <a:lnTo>
                  <a:pt x="3047" y="46482"/>
                </a:lnTo>
                <a:lnTo>
                  <a:pt x="10667" y="38100"/>
                </a:lnTo>
                <a:lnTo>
                  <a:pt x="10667" y="30480"/>
                </a:lnTo>
                <a:lnTo>
                  <a:pt x="7619" y="24384"/>
                </a:lnTo>
                <a:lnTo>
                  <a:pt x="7619" y="16002"/>
                </a:lnTo>
                <a:lnTo>
                  <a:pt x="7619" y="11430"/>
                </a:lnTo>
                <a:lnTo>
                  <a:pt x="1066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4850" y="620039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3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8273" y="623239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6" y="27431"/>
                </a:moveTo>
                <a:lnTo>
                  <a:pt x="9906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444" y="622172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0496" y="617220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30" y="79247"/>
                </a:moveTo>
                <a:lnTo>
                  <a:pt x="5334" y="74675"/>
                </a:lnTo>
                <a:lnTo>
                  <a:pt x="5334" y="71627"/>
                </a:lnTo>
                <a:lnTo>
                  <a:pt x="0" y="64769"/>
                </a:lnTo>
                <a:lnTo>
                  <a:pt x="5334" y="58673"/>
                </a:lnTo>
                <a:lnTo>
                  <a:pt x="9906" y="52577"/>
                </a:lnTo>
                <a:lnTo>
                  <a:pt x="14478" y="45719"/>
                </a:lnTo>
                <a:lnTo>
                  <a:pt x="12954" y="38099"/>
                </a:lnTo>
                <a:lnTo>
                  <a:pt x="6858" y="25145"/>
                </a:lnTo>
                <a:lnTo>
                  <a:pt x="12144" y="20466"/>
                </a:lnTo>
                <a:lnTo>
                  <a:pt x="14859" y="15144"/>
                </a:lnTo>
                <a:lnTo>
                  <a:pt x="15859" y="8536"/>
                </a:lnTo>
                <a:lnTo>
                  <a:pt x="1600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71550" y="622325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6300" y="628802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647694" y="1295400"/>
            <a:ext cx="29057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Semi-Synthetic</a:t>
            </a:r>
            <a:endParaRPr sz="2400">
              <a:latin typeface="Arial"/>
              <a:cs typeface="Arial"/>
            </a:endParaRPr>
          </a:p>
          <a:p>
            <a:pPr marL="677545" marR="492759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Can’t account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for  variation in the 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baseline.</a:t>
            </a:r>
            <a:endParaRPr sz="180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  <a:spcBef>
                <a:spcPts val="154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share</a:t>
            </a:r>
            <a:r>
              <a:rPr dirty="0" sz="18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677545" marR="530225">
              <a:lnSpc>
                <a:spcPct val="100000"/>
              </a:lnSpc>
              <a:spcBef>
                <a:spcPts val="1520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677545" marR="14922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677545" marR="20002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Don’t know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where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the outbreaks</a:t>
            </a:r>
            <a:r>
              <a:rPr dirty="0" sz="18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aren’t</a:t>
            </a:r>
            <a:endParaRPr sz="1800">
              <a:latin typeface="Arial"/>
              <a:cs typeface="Arial"/>
            </a:endParaRPr>
          </a:p>
          <a:p>
            <a:pPr marL="678180" marR="8636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Your baseline data </a:t>
            </a:r>
            <a:r>
              <a:rPr dirty="0" sz="1800" spc="-10">
                <a:latin typeface="Arial"/>
                <a:cs typeface="Arial"/>
              </a:rPr>
              <a:t>is  </a:t>
            </a:r>
            <a:r>
              <a:rPr dirty="0" sz="1800" spc="-5">
                <a:latin typeface="Arial"/>
                <a:cs typeface="Arial"/>
              </a:rPr>
              <a:t>realistic</a:t>
            </a:r>
            <a:endParaRPr sz="1800">
              <a:latin typeface="Arial"/>
              <a:cs typeface="Arial"/>
            </a:endParaRPr>
          </a:p>
          <a:p>
            <a:pPr marL="67818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outbreak</a:t>
            </a:r>
            <a:r>
              <a:rPr dirty="0" sz="18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33800" y="21236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24478" y="19606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22597" y="19682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54373" y="18288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51553" y="18318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78579" y="18920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29050" y="19141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92473" y="19461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09644" y="19354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44696" y="18859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95750" y="19370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00500" y="20017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10000" y="6771893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09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61053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61053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65270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65270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00678" y="660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98797" y="661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30573" y="647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27753" y="64800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54779" y="654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4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05250" y="6562343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4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68673" y="65943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40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85844" y="6583680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120896" y="653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7"/>
                </a:moveTo>
                <a:lnTo>
                  <a:pt x="5333" y="74675"/>
                </a:lnTo>
                <a:lnTo>
                  <a:pt x="5333" y="71627"/>
                </a:lnTo>
                <a:lnTo>
                  <a:pt x="0" y="64769"/>
                </a:lnTo>
                <a:lnTo>
                  <a:pt x="5333" y="58673"/>
                </a:lnTo>
                <a:lnTo>
                  <a:pt x="9905" y="52577"/>
                </a:lnTo>
                <a:lnTo>
                  <a:pt x="14477" y="45719"/>
                </a:lnTo>
                <a:lnTo>
                  <a:pt x="12953" y="38099"/>
                </a:lnTo>
                <a:lnTo>
                  <a:pt x="6857" y="25145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71950" y="658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76700" y="664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09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810000" y="53240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00678" y="51610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98797" y="51686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30573" y="50292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127753" y="50322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954779" y="50924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05250" y="51145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68673" y="51465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085844" y="51358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120896" y="50863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71950" y="51374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5"/>
                </a:moveTo>
                <a:lnTo>
                  <a:pt x="1131" y="15859"/>
                </a:lnTo>
                <a:lnTo>
                  <a:pt x="2190" y="16001"/>
                </a:lnTo>
                <a:lnTo>
                  <a:pt x="6536" y="17859"/>
                </a:lnTo>
                <a:lnTo>
                  <a:pt x="17526" y="13715"/>
                </a:lnTo>
                <a:lnTo>
                  <a:pt x="22098" y="10667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76700" y="52021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733800" y="2961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824478" y="279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022597" y="280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754373" y="266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051553" y="26700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78579" y="273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29050" y="27523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792473" y="27843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009644" y="27736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044696" y="272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095750" y="277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000500" y="283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816096" y="6028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861053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065270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867150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72128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816096" y="36667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861053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065270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867150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072128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816096" y="45811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861053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065270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867150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072128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4313173" y="6771696"/>
            <a:ext cx="19939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1" name="object 1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29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654" y="689102"/>
            <a:ext cx="655193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9910" algn="l"/>
                <a:tab pos="2328545" algn="l"/>
                <a:tab pos="3628390" algn="l"/>
                <a:tab pos="4334510" algn="l"/>
              </a:tabLst>
            </a:pPr>
            <a:r>
              <a:rPr dirty="0"/>
              <a:t>(When)</a:t>
            </a:r>
            <a:r>
              <a:rPr dirty="0"/>
              <a:t>	</a:t>
            </a:r>
            <a:r>
              <a:rPr dirty="0"/>
              <a:t>is</a:t>
            </a:r>
            <a:r>
              <a:rPr dirty="0"/>
              <a:t>	</a:t>
            </a:r>
            <a:r>
              <a:rPr dirty="0"/>
              <a:t>there</a:t>
            </a:r>
            <a:r>
              <a:rPr dirty="0"/>
              <a:t>	</a:t>
            </a:r>
            <a:r>
              <a:rPr dirty="0"/>
              <a:t>an</a:t>
            </a:r>
            <a:r>
              <a:rPr dirty="0"/>
              <a:t>	</a:t>
            </a:r>
            <a:r>
              <a:rPr dirty="0"/>
              <a:t>anomaly?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627380"/>
            <a:ext cx="49364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Evaluation</a:t>
            </a:r>
            <a:r>
              <a:rPr dirty="0" sz="4400" spc="-25"/>
              <a:t> </a:t>
            </a:r>
            <a:r>
              <a:rPr dirty="0" sz="4400" spc="-5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494" y="1295400"/>
            <a:ext cx="29819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</a:t>
            </a:r>
            <a:r>
              <a:rPr dirty="0" sz="24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9A00"/>
                </a:solidFill>
                <a:latin typeface="Arial"/>
                <a:cs typeface="Arial"/>
              </a:rPr>
              <a:t>synthetic</a:t>
            </a:r>
            <a:endParaRPr sz="2400">
              <a:latin typeface="Arial"/>
              <a:cs typeface="Arial"/>
            </a:endParaRPr>
          </a:p>
          <a:p>
            <a:pPr marL="711200" marR="10223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latin typeface="Arial"/>
                <a:cs typeface="Arial"/>
              </a:rPr>
              <a:t>You can account for  variation in the </a:t>
            </a:r>
            <a:r>
              <a:rPr dirty="0" sz="1800" spc="-10">
                <a:latin typeface="Arial"/>
                <a:cs typeface="Arial"/>
              </a:rPr>
              <a:t>way  </a:t>
            </a:r>
            <a:r>
              <a:rPr dirty="0" sz="1800" spc="-5">
                <a:latin typeface="Arial"/>
                <a:cs typeface="Arial"/>
              </a:rPr>
              <a:t>the baseline will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look.</a:t>
            </a:r>
            <a:endParaRPr sz="1800">
              <a:latin typeface="Arial"/>
              <a:cs typeface="Arial"/>
            </a:endParaRPr>
          </a:p>
          <a:p>
            <a:pPr marL="711200" marR="167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can </a:t>
            </a:r>
            <a:r>
              <a:rPr dirty="0" sz="1800" spc="-10">
                <a:latin typeface="Arial"/>
                <a:cs typeface="Arial"/>
              </a:rPr>
              <a:t>publish  </a:t>
            </a:r>
            <a:r>
              <a:rPr dirty="0" sz="1800" spc="-5">
                <a:latin typeface="Arial"/>
                <a:cs typeface="Arial"/>
              </a:rPr>
              <a:t>evaluation data and  share results </a:t>
            </a:r>
            <a:r>
              <a:rPr dirty="0" sz="1800" spc="-10">
                <a:latin typeface="Arial"/>
                <a:cs typeface="Arial"/>
              </a:rPr>
              <a:t>without 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agreement  problems</a:t>
            </a:r>
            <a:endParaRPr sz="1800">
              <a:latin typeface="Arial"/>
              <a:cs typeface="Arial"/>
            </a:endParaRPr>
          </a:p>
          <a:p>
            <a:pPr marL="711200" marR="573405">
              <a:lnSpc>
                <a:spcPct val="100000"/>
              </a:lnSpc>
              <a:spcBef>
                <a:spcPts val="1545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711200" marR="19177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711200" marR="294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baseline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95" y="2199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654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869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6750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1727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695" y="32095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654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869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750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1727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5695" y="5647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654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4869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6750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1727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5695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0654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4869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6750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1727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9600" y="6409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09">
                <a:moveTo>
                  <a:pt x="451104" y="219455"/>
                </a:moveTo>
                <a:lnTo>
                  <a:pt x="446960" y="172795"/>
                </a:lnTo>
                <a:lnTo>
                  <a:pt x="443103" y="122777"/>
                </a:lnTo>
                <a:lnTo>
                  <a:pt x="430101" y="79188"/>
                </a:lnTo>
                <a:lnTo>
                  <a:pt x="398526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2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8" y="22097"/>
                </a:lnTo>
                <a:lnTo>
                  <a:pt x="150114" y="35813"/>
                </a:lnTo>
                <a:lnTo>
                  <a:pt x="129944" y="54840"/>
                </a:lnTo>
                <a:lnTo>
                  <a:pt x="104775" y="70865"/>
                </a:lnTo>
                <a:lnTo>
                  <a:pt x="77890" y="84034"/>
                </a:lnTo>
                <a:lnTo>
                  <a:pt x="52578" y="94487"/>
                </a:lnTo>
                <a:lnTo>
                  <a:pt x="40493" y="107822"/>
                </a:lnTo>
                <a:lnTo>
                  <a:pt x="12954" y="152399"/>
                </a:lnTo>
                <a:lnTo>
                  <a:pt x="7703" y="180474"/>
                </a:lnTo>
                <a:lnTo>
                  <a:pt x="6096" y="189737"/>
                </a:lnTo>
                <a:lnTo>
                  <a:pt x="4572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0277" y="624687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8397" y="625449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0173" y="611505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7353" y="611809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4380" y="617829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5" y="64008"/>
                </a:moveTo>
                <a:lnTo>
                  <a:pt x="4571" y="60198"/>
                </a:lnTo>
                <a:lnTo>
                  <a:pt x="0" y="55626"/>
                </a:lnTo>
                <a:lnTo>
                  <a:pt x="1523" y="52578"/>
                </a:lnTo>
                <a:lnTo>
                  <a:pt x="3047" y="46482"/>
                </a:lnTo>
                <a:lnTo>
                  <a:pt x="10667" y="38100"/>
                </a:lnTo>
                <a:lnTo>
                  <a:pt x="10667" y="30480"/>
                </a:lnTo>
                <a:lnTo>
                  <a:pt x="7619" y="24384"/>
                </a:lnTo>
                <a:lnTo>
                  <a:pt x="7619" y="16002"/>
                </a:lnTo>
                <a:lnTo>
                  <a:pt x="7619" y="11430"/>
                </a:lnTo>
                <a:lnTo>
                  <a:pt x="1066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4850" y="620039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3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8273" y="623239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6" y="27431"/>
                </a:moveTo>
                <a:lnTo>
                  <a:pt x="9906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444" y="622172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0496" y="617220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30" y="79247"/>
                </a:moveTo>
                <a:lnTo>
                  <a:pt x="5334" y="74675"/>
                </a:lnTo>
                <a:lnTo>
                  <a:pt x="5334" y="71627"/>
                </a:lnTo>
                <a:lnTo>
                  <a:pt x="0" y="64769"/>
                </a:lnTo>
                <a:lnTo>
                  <a:pt x="5334" y="58673"/>
                </a:lnTo>
                <a:lnTo>
                  <a:pt x="9906" y="52577"/>
                </a:lnTo>
                <a:lnTo>
                  <a:pt x="14478" y="45719"/>
                </a:lnTo>
                <a:lnTo>
                  <a:pt x="12954" y="38099"/>
                </a:lnTo>
                <a:lnTo>
                  <a:pt x="6858" y="25145"/>
                </a:lnTo>
                <a:lnTo>
                  <a:pt x="12144" y="20466"/>
                </a:lnTo>
                <a:lnTo>
                  <a:pt x="14859" y="15144"/>
                </a:lnTo>
                <a:lnTo>
                  <a:pt x="15859" y="8536"/>
                </a:lnTo>
                <a:lnTo>
                  <a:pt x="1600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71550" y="622325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6300" y="628802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647694" y="1295400"/>
            <a:ext cx="29057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Semi-Synthetic</a:t>
            </a:r>
            <a:endParaRPr sz="2400">
              <a:latin typeface="Arial"/>
              <a:cs typeface="Arial"/>
            </a:endParaRPr>
          </a:p>
          <a:p>
            <a:pPr marL="677545" marR="492759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Can’t account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for  variation in the 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baseline.</a:t>
            </a:r>
            <a:endParaRPr sz="180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  <a:spcBef>
                <a:spcPts val="154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share</a:t>
            </a:r>
            <a:r>
              <a:rPr dirty="0" sz="18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677545" marR="530225">
              <a:lnSpc>
                <a:spcPct val="100000"/>
              </a:lnSpc>
              <a:spcBef>
                <a:spcPts val="1520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677545" marR="14922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677545" marR="20002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Don’t know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where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the outbreaks</a:t>
            </a:r>
            <a:r>
              <a:rPr dirty="0" sz="18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aren’t</a:t>
            </a:r>
            <a:endParaRPr sz="1800">
              <a:latin typeface="Arial"/>
              <a:cs typeface="Arial"/>
            </a:endParaRPr>
          </a:p>
          <a:p>
            <a:pPr marL="678180" marR="8636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Your baseline data </a:t>
            </a:r>
            <a:r>
              <a:rPr dirty="0" sz="1800" spc="-10">
                <a:latin typeface="Arial"/>
                <a:cs typeface="Arial"/>
              </a:rPr>
              <a:t>is  </a:t>
            </a:r>
            <a:r>
              <a:rPr dirty="0" sz="1800" spc="-5">
                <a:latin typeface="Arial"/>
                <a:cs typeface="Arial"/>
              </a:rPr>
              <a:t>realistic</a:t>
            </a:r>
            <a:endParaRPr sz="1800">
              <a:latin typeface="Arial"/>
              <a:cs typeface="Arial"/>
            </a:endParaRPr>
          </a:p>
          <a:p>
            <a:pPr marL="67818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outbreak</a:t>
            </a:r>
            <a:r>
              <a:rPr dirty="0" sz="18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29400" y="1295400"/>
            <a:ext cx="289560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 real</a:t>
            </a:r>
            <a:endParaRPr sz="2400">
              <a:latin typeface="Arial"/>
              <a:cs typeface="Arial"/>
            </a:endParaRPr>
          </a:p>
          <a:p>
            <a:pPr marL="629920" marR="30162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get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many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outbreaks to</a:t>
            </a:r>
            <a:r>
              <a:rPr dirty="0" sz="18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marL="629920" marR="21336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need experts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to  decide what is an 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outbreak</a:t>
            </a:r>
            <a:endParaRPr sz="1800">
              <a:latin typeface="Arial"/>
              <a:cs typeface="Arial"/>
            </a:endParaRPr>
          </a:p>
          <a:p>
            <a:pPr marL="629920" marR="49149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Some kinds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outbreak have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no  available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154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share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33800" y="21236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24478" y="19606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22597" y="19682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54373" y="18288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51553" y="18318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78579" y="18920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29050" y="19141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92473" y="19461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09644" y="19354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44696" y="18859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95750" y="19370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00500" y="20017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10000" y="6771893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09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61053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61053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65270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65270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00678" y="660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98797" y="661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30573" y="647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27753" y="64800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54779" y="654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4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05250" y="6562343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4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68673" y="65943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40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85844" y="6583680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20896" y="653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7"/>
                </a:moveTo>
                <a:lnTo>
                  <a:pt x="5333" y="74675"/>
                </a:lnTo>
                <a:lnTo>
                  <a:pt x="5333" y="71627"/>
                </a:lnTo>
                <a:lnTo>
                  <a:pt x="0" y="64769"/>
                </a:lnTo>
                <a:lnTo>
                  <a:pt x="5333" y="58673"/>
                </a:lnTo>
                <a:lnTo>
                  <a:pt x="9905" y="52577"/>
                </a:lnTo>
                <a:lnTo>
                  <a:pt x="14477" y="45719"/>
                </a:lnTo>
                <a:lnTo>
                  <a:pt x="12953" y="38099"/>
                </a:lnTo>
                <a:lnTo>
                  <a:pt x="6857" y="25145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171950" y="658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076700" y="664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09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810000" y="53240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00678" y="51610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98797" y="51686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830573" y="50292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127753" y="50322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54779" y="50924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905250" y="51145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68673" y="51465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85844" y="51358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20896" y="50863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171950" y="51374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5"/>
                </a:moveTo>
                <a:lnTo>
                  <a:pt x="1131" y="15859"/>
                </a:lnTo>
                <a:lnTo>
                  <a:pt x="2190" y="16001"/>
                </a:lnTo>
                <a:lnTo>
                  <a:pt x="6536" y="17859"/>
                </a:lnTo>
                <a:lnTo>
                  <a:pt x="17526" y="13715"/>
                </a:lnTo>
                <a:lnTo>
                  <a:pt x="22098" y="10667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76700" y="52021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705600" y="21236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756654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756654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960869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960869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796278" y="19606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994397" y="19682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726173" y="18288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023354" y="18318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850380" y="18920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800850" y="19141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764273" y="19461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981443" y="19354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80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016495" y="18859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067550" y="19370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972300" y="20017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705600" y="2961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756654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756654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60869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960869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796278" y="279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994397" y="280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726173" y="266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023354" y="26700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50380" y="273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00850" y="27523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764273" y="27843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981443" y="27736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80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016495" y="272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067550" y="277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972300" y="283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705600" y="3952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6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6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8"/>
                </a:lnTo>
                <a:lnTo>
                  <a:pt x="150113" y="35814"/>
                </a:lnTo>
                <a:lnTo>
                  <a:pt x="129944" y="54840"/>
                </a:lnTo>
                <a:lnTo>
                  <a:pt x="104774" y="70866"/>
                </a:lnTo>
                <a:lnTo>
                  <a:pt x="77890" y="84034"/>
                </a:lnTo>
                <a:lnTo>
                  <a:pt x="52577" y="94488"/>
                </a:lnTo>
                <a:lnTo>
                  <a:pt x="40493" y="107823"/>
                </a:lnTo>
                <a:lnTo>
                  <a:pt x="12953" y="152400"/>
                </a:lnTo>
                <a:lnTo>
                  <a:pt x="7703" y="180474"/>
                </a:lnTo>
                <a:lnTo>
                  <a:pt x="6095" y="189738"/>
                </a:lnTo>
                <a:lnTo>
                  <a:pt x="4571" y="196596"/>
                </a:lnTo>
                <a:lnTo>
                  <a:pt x="0" y="212598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756654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756654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960869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960869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796278" y="37894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994397" y="37970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726173" y="36576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023354" y="36606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850380" y="37208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800850" y="37429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764273" y="37749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981443" y="37642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016495" y="37147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067550" y="37658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972300" y="38305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705600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6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6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8"/>
                </a:lnTo>
                <a:lnTo>
                  <a:pt x="150113" y="35814"/>
                </a:lnTo>
                <a:lnTo>
                  <a:pt x="129944" y="54840"/>
                </a:lnTo>
                <a:lnTo>
                  <a:pt x="104774" y="70866"/>
                </a:lnTo>
                <a:lnTo>
                  <a:pt x="77890" y="84034"/>
                </a:lnTo>
                <a:lnTo>
                  <a:pt x="52577" y="94488"/>
                </a:lnTo>
                <a:lnTo>
                  <a:pt x="40493" y="107823"/>
                </a:lnTo>
                <a:lnTo>
                  <a:pt x="12953" y="152400"/>
                </a:lnTo>
                <a:lnTo>
                  <a:pt x="7703" y="180474"/>
                </a:lnTo>
                <a:lnTo>
                  <a:pt x="6095" y="189738"/>
                </a:lnTo>
                <a:lnTo>
                  <a:pt x="4571" y="196596"/>
                </a:lnTo>
                <a:lnTo>
                  <a:pt x="0" y="212598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756654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756654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960869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960869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796278" y="45514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94397" y="45590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726173" y="44196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023354" y="44226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850380" y="44828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800850" y="45049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764273" y="45369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981443" y="45262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016495" y="44767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067550" y="45278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972300" y="45925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733800" y="2961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824478" y="279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022597" y="280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754373" y="266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051553" y="26700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878579" y="273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829050" y="27523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792473" y="27843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009644" y="27736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044696" y="272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095750" y="277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000500" y="283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816096" y="6028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861053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065270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867150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072128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816096" y="36667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861053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065270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867150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072128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816096" y="45811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861053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065270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867150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072128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4313173" y="6771696"/>
            <a:ext cx="19939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6" name="object 18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29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627380"/>
            <a:ext cx="49364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Evaluation</a:t>
            </a:r>
            <a:r>
              <a:rPr dirty="0" sz="4400" spc="-25"/>
              <a:t> </a:t>
            </a:r>
            <a:r>
              <a:rPr dirty="0" sz="4400" spc="-5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494" y="1295400"/>
            <a:ext cx="29819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</a:t>
            </a:r>
            <a:r>
              <a:rPr dirty="0" sz="24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9A00"/>
                </a:solidFill>
                <a:latin typeface="Arial"/>
                <a:cs typeface="Arial"/>
              </a:rPr>
              <a:t>synthetic</a:t>
            </a:r>
            <a:endParaRPr sz="2400">
              <a:latin typeface="Arial"/>
              <a:cs typeface="Arial"/>
            </a:endParaRPr>
          </a:p>
          <a:p>
            <a:pPr marL="711200" marR="10223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latin typeface="Arial"/>
                <a:cs typeface="Arial"/>
              </a:rPr>
              <a:t>You can account for  variation in the </a:t>
            </a:r>
            <a:r>
              <a:rPr dirty="0" sz="1800" spc="-10">
                <a:latin typeface="Arial"/>
                <a:cs typeface="Arial"/>
              </a:rPr>
              <a:t>way  </a:t>
            </a:r>
            <a:r>
              <a:rPr dirty="0" sz="1800" spc="-5">
                <a:latin typeface="Arial"/>
                <a:cs typeface="Arial"/>
              </a:rPr>
              <a:t>the baseline will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look.</a:t>
            </a:r>
            <a:endParaRPr sz="1800">
              <a:latin typeface="Arial"/>
              <a:cs typeface="Arial"/>
            </a:endParaRPr>
          </a:p>
          <a:p>
            <a:pPr marL="711200" marR="167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can </a:t>
            </a:r>
            <a:r>
              <a:rPr dirty="0" sz="1800" spc="-10">
                <a:latin typeface="Arial"/>
                <a:cs typeface="Arial"/>
              </a:rPr>
              <a:t>publish  </a:t>
            </a:r>
            <a:r>
              <a:rPr dirty="0" sz="1800" spc="-5">
                <a:latin typeface="Arial"/>
                <a:cs typeface="Arial"/>
              </a:rPr>
              <a:t>evaluation data and  share results </a:t>
            </a:r>
            <a:r>
              <a:rPr dirty="0" sz="1800" spc="-10">
                <a:latin typeface="Arial"/>
                <a:cs typeface="Arial"/>
              </a:rPr>
              <a:t>without 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agreement  problems</a:t>
            </a:r>
            <a:endParaRPr sz="1800">
              <a:latin typeface="Arial"/>
              <a:cs typeface="Arial"/>
            </a:endParaRPr>
          </a:p>
          <a:p>
            <a:pPr marL="711200" marR="573405">
              <a:lnSpc>
                <a:spcPct val="100000"/>
              </a:lnSpc>
              <a:spcBef>
                <a:spcPts val="1545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711200" marR="19177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711200" marR="294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baseline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95" y="2199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654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869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6750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1727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695" y="32095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654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869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750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1727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5695" y="5647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654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4869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6750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1727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5695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0654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4869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6750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1727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9600" y="6409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09">
                <a:moveTo>
                  <a:pt x="451104" y="219455"/>
                </a:moveTo>
                <a:lnTo>
                  <a:pt x="446960" y="172795"/>
                </a:lnTo>
                <a:lnTo>
                  <a:pt x="443103" y="122777"/>
                </a:lnTo>
                <a:lnTo>
                  <a:pt x="430101" y="79188"/>
                </a:lnTo>
                <a:lnTo>
                  <a:pt x="398526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2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8" y="22097"/>
                </a:lnTo>
                <a:lnTo>
                  <a:pt x="150114" y="35813"/>
                </a:lnTo>
                <a:lnTo>
                  <a:pt x="129944" y="54840"/>
                </a:lnTo>
                <a:lnTo>
                  <a:pt x="104775" y="70865"/>
                </a:lnTo>
                <a:lnTo>
                  <a:pt x="77890" y="84034"/>
                </a:lnTo>
                <a:lnTo>
                  <a:pt x="52578" y="94487"/>
                </a:lnTo>
                <a:lnTo>
                  <a:pt x="40493" y="107822"/>
                </a:lnTo>
                <a:lnTo>
                  <a:pt x="12954" y="152399"/>
                </a:lnTo>
                <a:lnTo>
                  <a:pt x="7703" y="180474"/>
                </a:lnTo>
                <a:lnTo>
                  <a:pt x="6096" y="189737"/>
                </a:lnTo>
                <a:lnTo>
                  <a:pt x="4572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0277" y="624687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8397" y="625449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0173" y="611505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7353" y="611809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4380" y="617829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5" y="64008"/>
                </a:moveTo>
                <a:lnTo>
                  <a:pt x="4571" y="60198"/>
                </a:lnTo>
                <a:lnTo>
                  <a:pt x="0" y="55626"/>
                </a:lnTo>
                <a:lnTo>
                  <a:pt x="1523" y="52578"/>
                </a:lnTo>
                <a:lnTo>
                  <a:pt x="3047" y="46482"/>
                </a:lnTo>
                <a:lnTo>
                  <a:pt x="10667" y="38100"/>
                </a:lnTo>
                <a:lnTo>
                  <a:pt x="10667" y="30480"/>
                </a:lnTo>
                <a:lnTo>
                  <a:pt x="7619" y="24384"/>
                </a:lnTo>
                <a:lnTo>
                  <a:pt x="7619" y="16002"/>
                </a:lnTo>
                <a:lnTo>
                  <a:pt x="7619" y="11430"/>
                </a:lnTo>
                <a:lnTo>
                  <a:pt x="1066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4850" y="620039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3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8273" y="623239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6" y="27431"/>
                </a:moveTo>
                <a:lnTo>
                  <a:pt x="9906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444" y="622172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0496" y="617220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30" y="79247"/>
                </a:moveTo>
                <a:lnTo>
                  <a:pt x="5334" y="74675"/>
                </a:lnTo>
                <a:lnTo>
                  <a:pt x="5334" y="71627"/>
                </a:lnTo>
                <a:lnTo>
                  <a:pt x="0" y="64769"/>
                </a:lnTo>
                <a:lnTo>
                  <a:pt x="5334" y="58673"/>
                </a:lnTo>
                <a:lnTo>
                  <a:pt x="9906" y="52577"/>
                </a:lnTo>
                <a:lnTo>
                  <a:pt x="14478" y="45719"/>
                </a:lnTo>
                <a:lnTo>
                  <a:pt x="12954" y="38099"/>
                </a:lnTo>
                <a:lnTo>
                  <a:pt x="6858" y="25145"/>
                </a:lnTo>
                <a:lnTo>
                  <a:pt x="12144" y="20466"/>
                </a:lnTo>
                <a:lnTo>
                  <a:pt x="14859" y="15144"/>
                </a:lnTo>
                <a:lnTo>
                  <a:pt x="15859" y="8536"/>
                </a:lnTo>
                <a:lnTo>
                  <a:pt x="1600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71550" y="622325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6300" y="628802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647694" y="1295400"/>
            <a:ext cx="29057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Semi-Synthetic</a:t>
            </a:r>
            <a:endParaRPr sz="2400">
              <a:latin typeface="Arial"/>
              <a:cs typeface="Arial"/>
            </a:endParaRPr>
          </a:p>
          <a:p>
            <a:pPr marL="677545" marR="492759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Can’t account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for  variation in the 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baseline.</a:t>
            </a:r>
            <a:endParaRPr sz="180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  <a:spcBef>
                <a:spcPts val="154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share</a:t>
            </a:r>
            <a:r>
              <a:rPr dirty="0" sz="18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677545" marR="530225">
              <a:lnSpc>
                <a:spcPct val="100000"/>
              </a:lnSpc>
              <a:spcBef>
                <a:spcPts val="1520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677545" marR="14922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677545" marR="20002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Don’t know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where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the outbreaks</a:t>
            </a:r>
            <a:r>
              <a:rPr dirty="0" sz="18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aren’t</a:t>
            </a:r>
            <a:endParaRPr sz="1800">
              <a:latin typeface="Arial"/>
              <a:cs typeface="Arial"/>
            </a:endParaRPr>
          </a:p>
          <a:p>
            <a:pPr marL="678180" marR="8636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Your baseline data </a:t>
            </a:r>
            <a:r>
              <a:rPr dirty="0" sz="1800" spc="-10">
                <a:latin typeface="Arial"/>
                <a:cs typeface="Arial"/>
              </a:rPr>
              <a:t>is  </a:t>
            </a:r>
            <a:r>
              <a:rPr dirty="0" sz="1800" spc="-5">
                <a:latin typeface="Arial"/>
                <a:cs typeface="Arial"/>
              </a:rPr>
              <a:t>realistic</a:t>
            </a:r>
            <a:endParaRPr sz="1800">
              <a:latin typeface="Arial"/>
              <a:cs typeface="Arial"/>
            </a:endParaRPr>
          </a:p>
          <a:p>
            <a:pPr marL="67818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outbreak</a:t>
            </a:r>
            <a:r>
              <a:rPr dirty="0" sz="18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29400" y="1295400"/>
            <a:ext cx="289560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 real</a:t>
            </a:r>
            <a:endParaRPr sz="2400">
              <a:latin typeface="Arial"/>
              <a:cs typeface="Arial"/>
            </a:endParaRPr>
          </a:p>
          <a:p>
            <a:pPr marL="629920" marR="30162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get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many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outbreaks to</a:t>
            </a:r>
            <a:r>
              <a:rPr dirty="0" sz="18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marL="629920" marR="21336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need experts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to  decide what is an 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outbreak</a:t>
            </a:r>
            <a:endParaRPr sz="1800">
              <a:latin typeface="Arial"/>
              <a:cs typeface="Arial"/>
            </a:endParaRPr>
          </a:p>
          <a:p>
            <a:pPr marL="629920" marR="49149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Some kinds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outbreak have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no  available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154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share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629920" marR="124460">
              <a:lnSpc>
                <a:spcPct val="100000"/>
              </a:lnSpc>
              <a:spcBef>
                <a:spcPts val="1520"/>
              </a:spcBef>
            </a:pPr>
            <a:r>
              <a:rPr dirty="0" sz="1800" spc="-5">
                <a:latin typeface="Arial"/>
                <a:cs typeface="Arial"/>
              </a:rPr>
              <a:t>Your baseline data </a:t>
            </a:r>
            <a:r>
              <a:rPr dirty="0" sz="1800" spc="-10">
                <a:latin typeface="Arial"/>
                <a:cs typeface="Arial"/>
              </a:rPr>
              <a:t>is  </a:t>
            </a:r>
            <a:r>
              <a:rPr dirty="0" sz="1800" spc="-5">
                <a:latin typeface="Arial"/>
                <a:cs typeface="Arial"/>
              </a:rPr>
              <a:t>realistic</a:t>
            </a:r>
            <a:endParaRPr sz="1800">
              <a:latin typeface="Arial"/>
              <a:cs typeface="Arial"/>
            </a:endParaRPr>
          </a:p>
          <a:p>
            <a:pPr marL="629920" marR="31496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Your outbreak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data 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33800" y="21236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24478" y="19606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22597" y="19682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54373" y="18288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51553" y="18318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78579" y="18920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29050" y="19141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92473" y="19461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09644" y="19354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44696" y="18859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95750" y="19370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00500" y="20017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10000" y="6771893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09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61053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61053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65270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65270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00678" y="660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98797" y="661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30573" y="647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27753" y="64800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54779" y="654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4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05250" y="6562343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4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68673" y="65943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40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85844" y="6583680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20896" y="653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7"/>
                </a:moveTo>
                <a:lnTo>
                  <a:pt x="5333" y="74675"/>
                </a:lnTo>
                <a:lnTo>
                  <a:pt x="5333" y="71627"/>
                </a:lnTo>
                <a:lnTo>
                  <a:pt x="0" y="64769"/>
                </a:lnTo>
                <a:lnTo>
                  <a:pt x="5333" y="58673"/>
                </a:lnTo>
                <a:lnTo>
                  <a:pt x="9905" y="52577"/>
                </a:lnTo>
                <a:lnTo>
                  <a:pt x="14477" y="45719"/>
                </a:lnTo>
                <a:lnTo>
                  <a:pt x="12953" y="38099"/>
                </a:lnTo>
                <a:lnTo>
                  <a:pt x="6857" y="25145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171950" y="658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076700" y="664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09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810000" y="53240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00678" y="51610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98797" y="51686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830573" y="50292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127753" y="50322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54779" y="50924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905250" y="51145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68673" y="51465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85844" y="51358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20896" y="50863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171950" y="51374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5"/>
                </a:moveTo>
                <a:lnTo>
                  <a:pt x="1131" y="15859"/>
                </a:lnTo>
                <a:lnTo>
                  <a:pt x="2190" y="16001"/>
                </a:lnTo>
                <a:lnTo>
                  <a:pt x="6536" y="17859"/>
                </a:lnTo>
                <a:lnTo>
                  <a:pt x="17526" y="13715"/>
                </a:lnTo>
                <a:lnTo>
                  <a:pt x="22098" y="10667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76700" y="52021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705600" y="21236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756654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756654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960869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960869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796278" y="19606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994397" y="19682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726173" y="18288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023354" y="18318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850380" y="18920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800850" y="19141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764273" y="19461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981443" y="19354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80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016495" y="18859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067550" y="19370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972300" y="20017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705600" y="2961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756654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756654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60869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960869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796278" y="279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994397" y="280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726173" y="266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023354" y="26700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50380" y="273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00850" y="27523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764273" y="27843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981443" y="27736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80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016495" y="272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067550" y="277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972300" y="283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705600" y="3952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6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6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8"/>
                </a:lnTo>
                <a:lnTo>
                  <a:pt x="150113" y="35814"/>
                </a:lnTo>
                <a:lnTo>
                  <a:pt x="129944" y="54840"/>
                </a:lnTo>
                <a:lnTo>
                  <a:pt x="104774" y="70866"/>
                </a:lnTo>
                <a:lnTo>
                  <a:pt x="77890" y="84034"/>
                </a:lnTo>
                <a:lnTo>
                  <a:pt x="52577" y="94488"/>
                </a:lnTo>
                <a:lnTo>
                  <a:pt x="40493" y="107823"/>
                </a:lnTo>
                <a:lnTo>
                  <a:pt x="12953" y="152400"/>
                </a:lnTo>
                <a:lnTo>
                  <a:pt x="7703" y="180474"/>
                </a:lnTo>
                <a:lnTo>
                  <a:pt x="6095" y="189738"/>
                </a:lnTo>
                <a:lnTo>
                  <a:pt x="4571" y="196596"/>
                </a:lnTo>
                <a:lnTo>
                  <a:pt x="0" y="212598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756654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756654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960869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960869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796278" y="37894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994397" y="37970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726173" y="36576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023354" y="36606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850380" y="37208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800850" y="37429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764273" y="37749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981443" y="37642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016495" y="37147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067550" y="37658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972300" y="38305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705600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6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6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8"/>
                </a:lnTo>
                <a:lnTo>
                  <a:pt x="150113" y="35814"/>
                </a:lnTo>
                <a:lnTo>
                  <a:pt x="129944" y="54840"/>
                </a:lnTo>
                <a:lnTo>
                  <a:pt x="104774" y="70866"/>
                </a:lnTo>
                <a:lnTo>
                  <a:pt x="77890" y="84034"/>
                </a:lnTo>
                <a:lnTo>
                  <a:pt x="52577" y="94488"/>
                </a:lnTo>
                <a:lnTo>
                  <a:pt x="40493" y="107823"/>
                </a:lnTo>
                <a:lnTo>
                  <a:pt x="12953" y="152400"/>
                </a:lnTo>
                <a:lnTo>
                  <a:pt x="7703" y="180474"/>
                </a:lnTo>
                <a:lnTo>
                  <a:pt x="6095" y="189738"/>
                </a:lnTo>
                <a:lnTo>
                  <a:pt x="4571" y="196596"/>
                </a:lnTo>
                <a:lnTo>
                  <a:pt x="0" y="212598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756654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756654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960869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960869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796278" y="45514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94397" y="45590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726173" y="44196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023354" y="44226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850380" y="44828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800850" y="45049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764273" y="45369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981443" y="45262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016495" y="44767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067550" y="45278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972300" y="45925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733800" y="2961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824478" y="279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022597" y="280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754373" y="266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051553" y="26700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878579" y="273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829050" y="27523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792473" y="27843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009644" y="27736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044696" y="272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095750" y="277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000500" y="283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816096" y="6028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861053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065270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867150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072128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816096" y="36667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861053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065270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867150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072128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816096" y="45811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861053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065270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867150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072128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711695" y="5266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756654" y="5029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960869" y="5029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69758"/>
                </a:lnTo>
                <a:lnTo>
                  <a:pt x="131444" y="33432"/>
                </a:lnTo>
                <a:lnTo>
                  <a:pt x="106989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762750" y="5051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70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70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967728" y="5051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711695" y="6028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756654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960869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69758"/>
                </a:lnTo>
                <a:lnTo>
                  <a:pt x="131444" y="33432"/>
                </a:lnTo>
                <a:lnTo>
                  <a:pt x="106989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762750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70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70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967728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 txBox="1"/>
          <p:nvPr/>
        </p:nvSpPr>
        <p:spPr>
          <a:xfrm>
            <a:off x="4313173" y="6771696"/>
            <a:ext cx="19939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8991854" y="6986228"/>
            <a:ext cx="1949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627380"/>
            <a:ext cx="49364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Evaluation</a:t>
            </a:r>
            <a:r>
              <a:rPr dirty="0" sz="4400" spc="-25"/>
              <a:t> </a:t>
            </a:r>
            <a:r>
              <a:rPr dirty="0" sz="4400" spc="-5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494" y="1295400"/>
            <a:ext cx="29819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</a:t>
            </a:r>
            <a:r>
              <a:rPr dirty="0" sz="24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9A00"/>
                </a:solidFill>
                <a:latin typeface="Arial"/>
                <a:cs typeface="Arial"/>
              </a:rPr>
              <a:t>synthetic</a:t>
            </a:r>
            <a:endParaRPr sz="2400">
              <a:latin typeface="Arial"/>
              <a:cs typeface="Arial"/>
            </a:endParaRPr>
          </a:p>
          <a:p>
            <a:pPr marL="711200" marR="10223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latin typeface="Arial"/>
                <a:cs typeface="Arial"/>
              </a:rPr>
              <a:t>You can account for  variation in the </a:t>
            </a:r>
            <a:r>
              <a:rPr dirty="0" sz="1800" spc="-10">
                <a:latin typeface="Arial"/>
                <a:cs typeface="Arial"/>
              </a:rPr>
              <a:t>way  </a:t>
            </a:r>
            <a:r>
              <a:rPr dirty="0" sz="1800" spc="-5">
                <a:latin typeface="Arial"/>
                <a:cs typeface="Arial"/>
              </a:rPr>
              <a:t>the baseline will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look.</a:t>
            </a:r>
            <a:endParaRPr sz="1800">
              <a:latin typeface="Arial"/>
              <a:cs typeface="Arial"/>
            </a:endParaRPr>
          </a:p>
          <a:p>
            <a:pPr marL="711200" marR="167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can </a:t>
            </a:r>
            <a:r>
              <a:rPr dirty="0" sz="1800" spc="-10">
                <a:latin typeface="Arial"/>
                <a:cs typeface="Arial"/>
              </a:rPr>
              <a:t>publish  </a:t>
            </a:r>
            <a:r>
              <a:rPr dirty="0" sz="1800" spc="-5">
                <a:latin typeface="Arial"/>
                <a:cs typeface="Arial"/>
              </a:rPr>
              <a:t>evaluation data and  share results </a:t>
            </a:r>
            <a:r>
              <a:rPr dirty="0" sz="1800" spc="-10">
                <a:latin typeface="Arial"/>
                <a:cs typeface="Arial"/>
              </a:rPr>
              <a:t>without 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agreement  problems</a:t>
            </a:r>
            <a:endParaRPr sz="1800">
              <a:latin typeface="Arial"/>
              <a:cs typeface="Arial"/>
            </a:endParaRPr>
          </a:p>
          <a:p>
            <a:pPr marL="711200" marR="573405">
              <a:lnSpc>
                <a:spcPct val="100000"/>
              </a:lnSpc>
              <a:spcBef>
                <a:spcPts val="1545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711200" marR="19177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711200" marR="29400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baseline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95" y="2199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654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869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6750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1727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695" y="32095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654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869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750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1727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5695" y="5647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654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4869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6750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1727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5695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0654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4869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6750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1727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9600" y="6409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09">
                <a:moveTo>
                  <a:pt x="451104" y="219455"/>
                </a:moveTo>
                <a:lnTo>
                  <a:pt x="446960" y="172795"/>
                </a:lnTo>
                <a:lnTo>
                  <a:pt x="443103" y="122777"/>
                </a:lnTo>
                <a:lnTo>
                  <a:pt x="430101" y="79188"/>
                </a:lnTo>
                <a:lnTo>
                  <a:pt x="398526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2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8" y="22097"/>
                </a:lnTo>
                <a:lnTo>
                  <a:pt x="150114" y="35813"/>
                </a:lnTo>
                <a:lnTo>
                  <a:pt x="129944" y="54840"/>
                </a:lnTo>
                <a:lnTo>
                  <a:pt x="104775" y="70865"/>
                </a:lnTo>
                <a:lnTo>
                  <a:pt x="77890" y="84034"/>
                </a:lnTo>
                <a:lnTo>
                  <a:pt x="52578" y="94487"/>
                </a:lnTo>
                <a:lnTo>
                  <a:pt x="40493" y="107822"/>
                </a:lnTo>
                <a:lnTo>
                  <a:pt x="12954" y="152399"/>
                </a:lnTo>
                <a:lnTo>
                  <a:pt x="7703" y="180474"/>
                </a:lnTo>
                <a:lnTo>
                  <a:pt x="6096" y="189737"/>
                </a:lnTo>
                <a:lnTo>
                  <a:pt x="4572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0277" y="624687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8397" y="625449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0173" y="611505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7353" y="611809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4380" y="617829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5" y="64008"/>
                </a:moveTo>
                <a:lnTo>
                  <a:pt x="4571" y="60198"/>
                </a:lnTo>
                <a:lnTo>
                  <a:pt x="0" y="55626"/>
                </a:lnTo>
                <a:lnTo>
                  <a:pt x="1523" y="52578"/>
                </a:lnTo>
                <a:lnTo>
                  <a:pt x="3047" y="46482"/>
                </a:lnTo>
                <a:lnTo>
                  <a:pt x="10667" y="38100"/>
                </a:lnTo>
                <a:lnTo>
                  <a:pt x="10667" y="30480"/>
                </a:lnTo>
                <a:lnTo>
                  <a:pt x="7619" y="24384"/>
                </a:lnTo>
                <a:lnTo>
                  <a:pt x="7619" y="16002"/>
                </a:lnTo>
                <a:lnTo>
                  <a:pt x="7619" y="11430"/>
                </a:lnTo>
                <a:lnTo>
                  <a:pt x="1066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4850" y="620039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3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8273" y="623239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6" y="27431"/>
                </a:moveTo>
                <a:lnTo>
                  <a:pt x="9906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444" y="622172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0496" y="617220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30" y="79247"/>
                </a:moveTo>
                <a:lnTo>
                  <a:pt x="5334" y="74675"/>
                </a:lnTo>
                <a:lnTo>
                  <a:pt x="5334" y="71627"/>
                </a:lnTo>
                <a:lnTo>
                  <a:pt x="0" y="64769"/>
                </a:lnTo>
                <a:lnTo>
                  <a:pt x="5334" y="58673"/>
                </a:lnTo>
                <a:lnTo>
                  <a:pt x="9906" y="52577"/>
                </a:lnTo>
                <a:lnTo>
                  <a:pt x="14478" y="45719"/>
                </a:lnTo>
                <a:lnTo>
                  <a:pt x="12954" y="38099"/>
                </a:lnTo>
                <a:lnTo>
                  <a:pt x="6858" y="25145"/>
                </a:lnTo>
                <a:lnTo>
                  <a:pt x="12144" y="20466"/>
                </a:lnTo>
                <a:lnTo>
                  <a:pt x="14859" y="15144"/>
                </a:lnTo>
                <a:lnTo>
                  <a:pt x="15859" y="8536"/>
                </a:lnTo>
                <a:lnTo>
                  <a:pt x="1600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71550" y="622325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6300" y="628802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647694" y="1295400"/>
            <a:ext cx="290576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Semi-Synthetic</a:t>
            </a:r>
            <a:endParaRPr sz="2400">
              <a:latin typeface="Arial"/>
              <a:cs typeface="Arial"/>
            </a:endParaRPr>
          </a:p>
          <a:p>
            <a:pPr marL="677545" marR="492759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Can’t account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for  variation in the 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baseline.</a:t>
            </a:r>
            <a:endParaRPr sz="180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  <a:spcBef>
                <a:spcPts val="154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share</a:t>
            </a:r>
            <a:r>
              <a:rPr dirty="0" sz="18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677545" marR="530225">
              <a:lnSpc>
                <a:spcPct val="100000"/>
              </a:lnSpc>
              <a:spcBef>
                <a:spcPts val="1520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677545" marR="14922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677545" marR="20002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Don’t know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where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the outbreaks</a:t>
            </a:r>
            <a:r>
              <a:rPr dirty="0" sz="18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aren’t</a:t>
            </a:r>
            <a:endParaRPr sz="1800">
              <a:latin typeface="Arial"/>
              <a:cs typeface="Arial"/>
            </a:endParaRPr>
          </a:p>
          <a:p>
            <a:pPr marL="678180" marR="8636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Your baseline data </a:t>
            </a:r>
            <a:r>
              <a:rPr dirty="0" sz="1800" spc="-10">
                <a:latin typeface="Arial"/>
                <a:cs typeface="Arial"/>
              </a:rPr>
              <a:t>is  </a:t>
            </a:r>
            <a:r>
              <a:rPr dirty="0" sz="1800" spc="-5">
                <a:latin typeface="Arial"/>
                <a:cs typeface="Arial"/>
              </a:rPr>
              <a:t>realistic</a:t>
            </a:r>
            <a:endParaRPr sz="1800">
              <a:latin typeface="Arial"/>
              <a:cs typeface="Arial"/>
            </a:endParaRPr>
          </a:p>
          <a:p>
            <a:pPr marL="67818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outbreak</a:t>
            </a:r>
            <a:r>
              <a:rPr dirty="0" sz="18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29400" y="1295400"/>
            <a:ext cx="2895600" cy="5791200"/>
          </a:xfrm>
          <a:prstGeom prst="rect">
            <a:avLst/>
          </a:prstGeom>
          <a:ln w="3175">
            <a:solidFill>
              <a:srgbClr val="0099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 real</a:t>
            </a:r>
            <a:endParaRPr sz="2400">
              <a:latin typeface="Arial"/>
              <a:cs typeface="Arial"/>
            </a:endParaRPr>
          </a:p>
          <a:p>
            <a:pPr marL="629920" marR="30162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get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many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outbreaks to</a:t>
            </a:r>
            <a:r>
              <a:rPr dirty="0" sz="18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marL="629920" marR="21336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need experts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to  decide what is an 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outbreak</a:t>
            </a:r>
            <a:endParaRPr sz="1800">
              <a:latin typeface="Arial"/>
              <a:cs typeface="Arial"/>
            </a:endParaRPr>
          </a:p>
          <a:p>
            <a:pPr marL="629920" marR="49149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Some kinds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outbreak have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no  available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154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share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629920" marR="124460">
              <a:lnSpc>
                <a:spcPct val="100000"/>
              </a:lnSpc>
              <a:spcBef>
                <a:spcPts val="1520"/>
              </a:spcBef>
            </a:pPr>
            <a:r>
              <a:rPr dirty="0" sz="1800" spc="-5">
                <a:latin typeface="Arial"/>
                <a:cs typeface="Arial"/>
              </a:rPr>
              <a:t>Your baseline data </a:t>
            </a:r>
            <a:r>
              <a:rPr dirty="0" sz="1800" spc="-10">
                <a:latin typeface="Arial"/>
                <a:cs typeface="Arial"/>
              </a:rPr>
              <a:t>is  </a:t>
            </a:r>
            <a:r>
              <a:rPr dirty="0" sz="1800" spc="-5">
                <a:latin typeface="Arial"/>
                <a:cs typeface="Arial"/>
              </a:rPr>
              <a:t>realistic</a:t>
            </a:r>
            <a:endParaRPr sz="1800">
              <a:latin typeface="Arial"/>
              <a:cs typeface="Arial"/>
            </a:endParaRPr>
          </a:p>
          <a:p>
            <a:pPr marL="629920" marR="31496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Your outbreak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data 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realistic</a:t>
            </a:r>
            <a:endParaRPr sz="180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153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Is the test</a:t>
            </a:r>
            <a:r>
              <a:rPr dirty="0" sz="18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typical?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33800" y="21236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24478" y="19606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22597" y="19682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54373" y="18288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51553" y="18318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78579" y="18920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29050" y="19141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92473" y="19461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09644" y="19354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44696" y="18859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95750" y="19370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00500" y="20017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10000" y="6771893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09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61053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61053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65270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65270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00678" y="660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98797" y="661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30573" y="647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27753" y="64800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54779" y="654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4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05250" y="6562343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4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68673" y="65943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40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85844" y="6583680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20896" y="653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7"/>
                </a:moveTo>
                <a:lnTo>
                  <a:pt x="5333" y="74675"/>
                </a:lnTo>
                <a:lnTo>
                  <a:pt x="5333" y="71627"/>
                </a:lnTo>
                <a:lnTo>
                  <a:pt x="0" y="64769"/>
                </a:lnTo>
                <a:lnTo>
                  <a:pt x="5333" y="58673"/>
                </a:lnTo>
                <a:lnTo>
                  <a:pt x="9905" y="52577"/>
                </a:lnTo>
                <a:lnTo>
                  <a:pt x="14477" y="45719"/>
                </a:lnTo>
                <a:lnTo>
                  <a:pt x="12953" y="38099"/>
                </a:lnTo>
                <a:lnTo>
                  <a:pt x="6857" y="25145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171950" y="658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076700" y="664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09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810000" y="53240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00678" y="51610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98797" y="51686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830573" y="50292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127753" y="50322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54779" y="50924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905250" y="51145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68673" y="51465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85844" y="51358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20896" y="50863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171950" y="51374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5"/>
                </a:moveTo>
                <a:lnTo>
                  <a:pt x="1131" y="15859"/>
                </a:lnTo>
                <a:lnTo>
                  <a:pt x="2190" y="16001"/>
                </a:lnTo>
                <a:lnTo>
                  <a:pt x="6536" y="17859"/>
                </a:lnTo>
                <a:lnTo>
                  <a:pt x="17526" y="13715"/>
                </a:lnTo>
                <a:lnTo>
                  <a:pt x="22098" y="10667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76700" y="52021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705600" y="21236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756654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756654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960869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960869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796278" y="19606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994397" y="19682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726173" y="18288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023354" y="18318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850380" y="18920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800850" y="19141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764273" y="19461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981443" y="19354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80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016495" y="18859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067550" y="19370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972300" y="20017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705600" y="2961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756654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756654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60869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960869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796278" y="279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994397" y="280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726173" y="266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023354" y="26700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50380" y="273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00850" y="27523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764273" y="27843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981443" y="27736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80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016495" y="272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067550" y="277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972300" y="283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705600" y="3952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6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6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8"/>
                </a:lnTo>
                <a:lnTo>
                  <a:pt x="150113" y="35814"/>
                </a:lnTo>
                <a:lnTo>
                  <a:pt x="129944" y="54840"/>
                </a:lnTo>
                <a:lnTo>
                  <a:pt x="104774" y="70866"/>
                </a:lnTo>
                <a:lnTo>
                  <a:pt x="77890" y="84034"/>
                </a:lnTo>
                <a:lnTo>
                  <a:pt x="52577" y="94488"/>
                </a:lnTo>
                <a:lnTo>
                  <a:pt x="40493" y="107823"/>
                </a:lnTo>
                <a:lnTo>
                  <a:pt x="12953" y="152400"/>
                </a:lnTo>
                <a:lnTo>
                  <a:pt x="7703" y="180474"/>
                </a:lnTo>
                <a:lnTo>
                  <a:pt x="6095" y="189738"/>
                </a:lnTo>
                <a:lnTo>
                  <a:pt x="4571" y="196596"/>
                </a:lnTo>
                <a:lnTo>
                  <a:pt x="0" y="212598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756654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756654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960869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960869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796278" y="37894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994397" y="37970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726173" y="36576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023354" y="36606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850380" y="37208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800850" y="37429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764273" y="37749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981443" y="37642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016495" y="37147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067550" y="37658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972300" y="38305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705600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6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6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8"/>
                </a:lnTo>
                <a:lnTo>
                  <a:pt x="150113" y="35814"/>
                </a:lnTo>
                <a:lnTo>
                  <a:pt x="129944" y="54840"/>
                </a:lnTo>
                <a:lnTo>
                  <a:pt x="104774" y="70866"/>
                </a:lnTo>
                <a:lnTo>
                  <a:pt x="77890" y="84034"/>
                </a:lnTo>
                <a:lnTo>
                  <a:pt x="52577" y="94488"/>
                </a:lnTo>
                <a:lnTo>
                  <a:pt x="40493" y="107823"/>
                </a:lnTo>
                <a:lnTo>
                  <a:pt x="12953" y="152400"/>
                </a:lnTo>
                <a:lnTo>
                  <a:pt x="7703" y="180474"/>
                </a:lnTo>
                <a:lnTo>
                  <a:pt x="6095" y="189738"/>
                </a:lnTo>
                <a:lnTo>
                  <a:pt x="4571" y="196596"/>
                </a:lnTo>
                <a:lnTo>
                  <a:pt x="0" y="212598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756654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756654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960869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960869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796278" y="45514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94397" y="45590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726173" y="44196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023354" y="44226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850380" y="44828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800850" y="45049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764273" y="45369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981443" y="45262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016495" y="44767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067550" y="45278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972300" y="45925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705600" y="6771893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09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756654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756654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960869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960869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796278" y="660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994397" y="661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726173" y="647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023354" y="64800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850380" y="654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4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800850" y="6562343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4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764273" y="65943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40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981443" y="6583680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7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016495" y="653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7"/>
                </a:moveTo>
                <a:lnTo>
                  <a:pt x="5333" y="74675"/>
                </a:lnTo>
                <a:lnTo>
                  <a:pt x="5333" y="71627"/>
                </a:lnTo>
                <a:lnTo>
                  <a:pt x="0" y="64769"/>
                </a:lnTo>
                <a:lnTo>
                  <a:pt x="5333" y="58673"/>
                </a:lnTo>
                <a:lnTo>
                  <a:pt x="9905" y="52577"/>
                </a:lnTo>
                <a:lnTo>
                  <a:pt x="14477" y="45719"/>
                </a:lnTo>
                <a:lnTo>
                  <a:pt x="12953" y="38099"/>
                </a:lnTo>
                <a:lnTo>
                  <a:pt x="6857" y="25145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067550" y="658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972300" y="664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09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733800" y="2961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824478" y="279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022597" y="280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754373" y="266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051553" y="26700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878579" y="273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829050" y="27523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792473" y="27843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009644" y="27736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044696" y="272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095750" y="277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000500" y="283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816096" y="6028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861053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065270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867150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072128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816096" y="36667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861053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065270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867150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072128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816096" y="45811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861053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065270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867150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072128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711695" y="5266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756654" y="5029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960869" y="5029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69758"/>
                </a:lnTo>
                <a:lnTo>
                  <a:pt x="131444" y="33432"/>
                </a:lnTo>
                <a:lnTo>
                  <a:pt x="106989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762750" y="5051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70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70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967728" y="5051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711695" y="6028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756654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960869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69758"/>
                </a:lnTo>
                <a:lnTo>
                  <a:pt x="131444" y="33432"/>
                </a:lnTo>
                <a:lnTo>
                  <a:pt x="106989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762750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70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70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967728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 txBox="1"/>
          <p:nvPr/>
        </p:nvSpPr>
        <p:spPr>
          <a:xfrm>
            <a:off x="4313173" y="6771696"/>
            <a:ext cx="19939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2" name="object 2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627380"/>
            <a:ext cx="49364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Evaluation</a:t>
            </a:r>
            <a:r>
              <a:rPr dirty="0" sz="4400" spc="-25"/>
              <a:t> </a:t>
            </a:r>
            <a:r>
              <a:rPr dirty="0" sz="4400" spc="-5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1242060"/>
            <a:ext cx="2642870" cy="393509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</a:t>
            </a:r>
            <a:r>
              <a:rPr dirty="0" sz="24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9A00"/>
                </a:solidFill>
                <a:latin typeface="Arial"/>
                <a:cs typeface="Arial"/>
              </a:rPr>
              <a:t>synthetic</a:t>
            </a:r>
            <a:endParaRPr sz="24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latin typeface="Arial"/>
                <a:cs typeface="Arial"/>
              </a:rPr>
              <a:t>You can account for  variation in the </a:t>
            </a:r>
            <a:r>
              <a:rPr dirty="0" sz="1800" spc="-10">
                <a:latin typeface="Arial"/>
                <a:cs typeface="Arial"/>
              </a:rPr>
              <a:t>way  </a:t>
            </a:r>
            <a:r>
              <a:rPr dirty="0" sz="1800" spc="-5">
                <a:latin typeface="Arial"/>
                <a:cs typeface="Arial"/>
              </a:rPr>
              <a:t>the baseline will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look.</a:t>
            </a:r>
            <a:endParaRPr sz="1800">
              <a:latin typeface="Arial"/>
              <a:cs typeface="Arial"/>
            </a:endParaRPr>
          </a:p>
          <a:p>
            <a:pPr marL="469900" marR="6921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can </a:t>
            </a:r>
            <a:r>
              <a:rPr dirty="0" sz="1800" spc="-10">
                <a:latin typeface="Arial"/>
                <a:cs typeface="Arial"/>
              </a:rPr>
              <a:t>publish  </a:t>
            </a:r>
            <a:r>
              <a:rPr dirty="0" sz="1800" spc="-5">
                <a:latin typeface="Arial"/>
                <a:cs typeface="Arial"/>
              </a:rPr>
              <a:t>evaluation data and  share results </a:t>
            </a:r>
            <a:r>
              <a:rPr dirty="0" sz="1800" spc="-10">
                <a:latin typeface="Arial"/>
                <a:cs typeface="Arial"/>
              </a:rPr>
              <a:t>without 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agreement  problems</a:t>
            </a:r>
            <a:endParaRPr sz="1800">
              <a:latin typeface="Arial"/>
              <a:cs typeface="Arial"/>
            </a:endParaRPr>
          </a:p>
          <a:p>
            <a:pPr marL="469900" marR="475615">
              <a:lnSpc>
                <a:spcPct val="100000"/>
              </a:lnSpc>
              <a:spcBef>
                <a:spcPts val="1545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5344906"/>
            <a:ext cx="2096135" cy="131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baseline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5695" y="2199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654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4869" y="19621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6750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1727" y="198424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5695" y="32095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0654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4869" y="29718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6750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1727" y="2993898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5695" y="5647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0654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64869" y="5410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6750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71727" y="5432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5695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0654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64869" y="447675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6750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1727" y="449884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69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9600" y="6409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09">
                <a:moveTo>
                  <a:pt x="451104" y="219455"/>
                </a:moveTo>
                <a:lnTo>
                  <a:pt x="446960" y="172795"/>
                </a:lnTo>
                <a:lnTo>
                  <a:pt x="443103" y="122777"/>
                </a:lnTo>
                <a:lnTo>
                  <a:pt x="430101" y="79188"/>
                </a:lnTo>
                <a:lnTo>
                  <a:pt x="398526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2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8" y="22097"/>
                </a:lnTo>
                <a:lnTo>
                  <a:pt x="150114" y="35813"/>
                </a:lnTo>
                <a:lnTo>
                  <a:pt x="129944" y="54840"/>
                </a:lnTo>
                <a:lnTo>
                  <a:pt x="104775" y="70865"/>
                </a:lnTo>
                <a:lnTo>
                  <a:pt x="77890" y="84034"/>
                </a:lnTo>
                <a:lnTo>
                  <a:pt x="52578" y="94487"/>
                </a:lnTo>
                <a:lnTo>
                  <a:pt x="40493" y="107822"/>
                </a:lnTo>
                <a:lnTo>
                  <a:pt x="12954" y="152399"/>
                </a:lnTo>
                <a:lnTo>
                  <a:pt x="7703" y="180474"/>
                </a:lnTo>
                <a:lnTo>
                  <a:pt x="6096" y="189737"/>
                </a:lnTo>
                <a:lnTo>
                  <a:pt x="4572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0654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64869" y="614324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5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0277" y="624687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98397" y="625449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0173" y="611505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27353" y="611809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4380" y="617829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5" y="64008"/>
                </a:moveTo>
                <a:lnTo>
                  <a:pt x="4571" y="60198"/>
                </a:lnTo>
                <a:lnTo>
                  <a:pt x="0" y="55626"/>
                </a:lnTo>
                <a:lnTo>
                  <a:pt x="1523" y="52578"/>
                </a:lnTo>
                <a:lnTo>
                  <a:pt x="3047" y="46482"/>
                </a:lnTo>
                <a:lnTo>
                  <a:pt x="10667" y="38100"/>
                </a:lnTo>
                <a:lnTo>
                  <a:pt x="10667" y="30480"/>
                </a:lnTo>
                <a:lnTo>
                  <a:pt x="7619" y="24384"/>
                </a:lnTo>
                <a:lnTo>
                  <a:pt x="7619" y="16002"/>
                </a:lnTo>
                <a:lnTo>
                  <a:pt x="7619" y="11430"/>
                </a:lnTo>
                <a:lnTo>
                  <a:pt x="1066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4850" y="620039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3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68273" y="623239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6" y="27431"/>
                </a:moveTo>
                <a:lnTo>
                  <a:pt x="9906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444" y="622172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20496" y="617220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30" y="79247"/>
                </a:moveTo>
                <a:lnTo>
                  <a:pt x="5334" y="74675"/>
                </a:lnTo>
                <a:lnTo>
                  <a:pt x="5334" y="71627"/>
                </a:lnTo>
                <a:lnTo>
                  <a:pt x="0" y="64769"/>
                </a:lnTo>
                <a:lnTo>
                  <a:pt x="5334" y="58673"/>
                </a:lnTo>
                <a:lnTo>
                  <a:pt x="9906" y="52577"/>
                </a:lnTo>
                <a:lnTo>
                  <a:pt x="14478" y="45719"/>
                </a:lnTo>
                <a:lnTo>
                  <a:pt x="12954" y="38099"/>
                </a:lnTo>
                <a:lnTo>
                  <a:pt x="6858" y="25145"/>
                </a:lnTo>
                <a:lnTo>
                  <a:pt x="12144" y="20466"/>
                </a:lnTo>
                <a:lnTo>
                  <a:pt x="14859" y="15144"/>
                </a:lnTo>
                <a:lnTo>
                  <a:pt x="15859" y="8536"/>
                </a:lnTo>
                <a:lnTo>
                  <a:pt x="1600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71550" y="622325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76300" y="628802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3494" y="1295400"/>
            <a:ext cx="2981960" cy="5791200"/>
          </a:xfrm>
          <a:custGeom>
            <a:avLst/>
            <a:gdLst/>
            <a:ahLst/>
            <a:cxnLst/>
            <a:rect l="l" t="t" r="r" b="b"/>
            <a:pathLst>
              <a:path w="2981960" h="5791200">
                <a:moveTo>
                  <a:pt x="0" y="0"/>
                </a:moveTo>
                <a:lnTo>
                  <a:pt x="0" y="5791200"/>
                </a:lnTo>
                <a:lnTo>
                  <a:pt x="2981706" y="5791200"/>
                </a:lnTo>
                <a:lnTo>
                  <a:pt x="2981706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855973" y="1242060"/>
            <a:ext cx="2578100" cy="357886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Semi-Synthetic</a:t>
            </a:r>
            <a:endParaRPr sz="2400">
              <a:latin typeface="Arial"/>
              <a:cs typeface="Arial"/>
            </a:endParaRPr>
          </a:p>
          <a:p>
            <a:pPr marL="469900" marR="373380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Can’t account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for  variation in the 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baseline.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4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share</a:t>
            </a:r>
            <a:r>
              <a:rPr dirty="0" sz="1800" spc="-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469900" marR="410845">
              <a:lnSpc>
                <a:spcPct val="100000"/>
              </a:lnSpc>
              <a:spcBef>
                <a:spcPts val="1520"/>
              </a:spcBef>
            </a:pPr>
            <a:r>
              <a:rPr dirty="0" sz="1800" spc="-5">
                <a:latin typeface="Arial"/>
                <a:cs typeface="Arial"/>
              </a:rPr>
              <a:t>You can easily  generate large  numbers of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469900" marR="2984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 know where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outbreaks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13173" y="4989067"/>
            <a:ext cx="2159000" cy="1318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747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Don’t know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where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the outbreaks</a:t>
            </a:r>
            <a:r>
              <a:rPr dirty="0" sz="18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aren’t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Your baseline data </a:t>
            </a:r>
            <a:r>
              <a:rPr dirty="0" sz="1800" spc="-10">
                <a:latin typeface="Arial"/>
                <a:cs typeface="Arial"/>
              </a:rPr>
              <a:t>is  </a:t>
            </a:r>
            <a:r>
              <a:rPr dirty="0" sz="1800" spc="-5">
                <a:latin typeface="Arial"/>
                <a:cs typeface="Arial"/>
              </a:rPr>
              <a:t>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13173" y="6474967"/>
            <a:ext cx="1968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Your outbreak</a:t>
            </a:r>
            <a:r>
              <a:rPr dirty="0" sz="1800" spc="-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89673" y="1242060"/>
            <a:ext cx="2527300" cy="209296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All real</a:t>
            </a:r>
            <a:endParaRPr sz="2400">
              <a:latin typeface="Arial"/>
              <a:cs typeface="Arial"/>
            </a:endParaRPr>
          </a:p>
          <a:p>
            <a:pPr marL="469900" marR="9334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get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many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outbreaks to</a:t>
            </a:r>
            <a:r>
              <a:rPr dirty="0" sz="18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need experts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to  decide what is an 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outbreak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46873" y="3503167"/>
            <a:ext cx="179197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Some kinds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outbreak have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no  available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46873" y="4521192"/>
            <a:ext cx="2120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You can’t share</a:t>
            </a:r>
            <a:r>
              <a:rPr dirty="0" sz="1800" spc="-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46873" y="4989067"/>
            <a:ext cx="2159000" cy="1318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Your baseline data </a:t>
            </a:r>
            <a:r>
              <a:rPr dirty="0" sz="1800" spc="-10">
                <a:latin typeface="Arial"/>
                <a:cs typeface="Arial"/>
              </a:rPr>
              <a:t>is  </a:t>
            </a:r>
            <a:r>
              <a:rPr dirty="0" sz="1800" spc="-5">
                <a:latin typeface="Arial"/>
                <a:cs typeface="Arial"/>
              </a:rPr>
              <a:t>realistic</a:t>
            </a:r>
            <a:endParaRPr sz="1800">
              <a:latin typeface="Arial"/>
              <a:cs typeface="Arial"/>
            </a:endParaRPr>
          </a:p>
          <a:p>
            <a:pPr marL="12700" marR="194945">
              <a:lnSpc>
                <a:spcPct val="100000"/>
              </a:lnSpc>
              <a:spcBef>
                <a:spcPts val="1530"/>
              </a:spcBef>
            </a:pPr>
            <a:r>
              <a:rPr dirty="0" sz="1800" spc="-5">
                <a:latin typeface="Arial"/>
                <a:cs typeface="Arial"/>
              </a:rPr>
              <a:t>Your outbreak </a:t>
            </a:r>
            <a:r>
              <a:rPr dirty="0" sz="1800" spc="-10">
                <a:latin typeface="Arial"/>
                <a:cs typeface="Arial"/>
              </a:rPr>
              <a:t>data 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46873" y="6474967"/>
            <a:ext cx="185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Is the test</a:t>
            </a:r>
            <a:r>
              <a:rPr dirty="0" sz="18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typical?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47694" y="1295400"/>
            <a:ext cx="2905760" cy="5791200"/>
          </a:xfrm>
          <a:custGeom>
            <a:avLst/>
            <a:gdLst/>
            <a:ahLst/>
            <a:cxnLst/>
            <a:rect l="l" t="t" r="r" b="b"/>
            <a:pathLst>
              <a:path w="2905759" h="5791200">
                <a:moveTo>
                  <a:pt x="0" y="0"/>
                </a:moveTo>
                <a:lnTo>
                  <a:pt x="0" y="5791200"/>
                </a:lnTo>
                <a:lnTo>
                  <a:pt x="2905505" y="5791200"/>
                </a:lnTo>
                <a:lnTo>
                  <a:pt x="290550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29400" y="1295400"/>
            <a:ext cx="2895600" cy="5791200"/>
          </a:xfrm>
          <a:custGeom>
            <a:avLst/>
            <a:gdLst/>
            <a:ahLst/>
            <a:cxnLst/>
            <a:rect l="l" t="t" r="r" b="b"/>
            <a:pathLst>
              <a:path w="2895600" h="5791200">
                <a:moveTo>
                  <a:pt x="0" y="0"/>
                </a:moveTo>
                <a:lnTo>
                  <a:pt x="0" y="5791200"/>
                </a:lnTo>
                <a:lnTo>
                  <a:pt x="2895600" y="5791200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33800" y="21236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84853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89070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24478" y="19606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22597" y="19682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54373" y="18288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51553" y="18318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78579" y="18920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29050" y="19141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92473" y="19461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09644" y="19354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44696" y="18859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095750" y="19370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000500" y="20017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10000" y="6771893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09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61053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861053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65270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65270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900678" y="660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098797" y="661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30573" y="647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127753" y="64800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54779" y="654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4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05250" y="6562343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4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68673" y="65943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40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85844" y="6583680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120896" y="653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7"/>
                </a:moveTo>
                <a:lnTo>
                  <a:pt x="5333" y="74675"/>
                </a:lnTo>
                <a:lnTo>
                  <a:pt x="5333" y="71627"/>
                </a:lnTo>
                <a:lnTo>
                  <a:pt x="0" y="64769"/>
                </a:lnTo>
                <a:lnTo>
                  <a:pt x="5333" y="58673"/>
                </a:lnTo>
                <a:lnTo>
                  <a:pt x="9905" y="52577"/>
                </a:lnTo>
                <a:lnTo>
                  <a:pt x="14477" y="45719"/>
                </a:lnTo>
                <a:lnTo>
                  <a:pt x="12953" y="38099"/>
                </a:lnTo>
                <a:lnTo>
                  <a:pt x="6857" y="25145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171950" y="658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076700" y="664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09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10000" y="53240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861053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65270" y="50573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900678" y="51610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098797" y="51686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830573" y="50292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127753" y="50322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54779" y="50924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905250" y="51145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868673" y="51465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085844" y="51358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79">
                <a:moveTo>
                  <a:pt x="25908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120896" y="50863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171950" y="51374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5"/>
                </a:moveTo>
                <a:lnTo>
                  <a:pt x="1131" y="15859"/>
                </a:lnTo>
                <a:lnTo>
                  <a:pt x="2190" y="16001"/>
                </a:lnTo>
                <a:lnTo>
                  <a:pt x="6536" y="17859"/>
                </a:lnTo>
                <a:lnTo>
                  <a:pt x="17526" y="13715"/>
                </a:lnTo>
                <a:lnTo>
                  <a:pt x="22098" y="10667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076700" y="52021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705600" y="21236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756654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756654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960869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960869" y="18569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796278" y="19606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994397" y="19682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726173" y="18288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023354" y="18318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850380" y="18920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00850" y="19141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764273" y="19461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981443" y="19354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80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016495" y="18859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067550" y="19370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972300" y="20017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705600" y="2961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756654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756654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960869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960869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796278" y="279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994397" y="280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726173" y="266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023354" y="26700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850380" y="273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800850" y="27523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764273" y="27843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981443" y="27736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80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016495" y="272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067550" y="277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972300" y="283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705600" y="3952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6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6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8"/>
                </a:lnTo>
                <a:lnTo>
                  <a:pt x="150113" y="35814"/>
                </a:lnTo>
                <a:lnTo>
                  <a:pt x="129944" y="54840"/>
                </a:lnTo>
                <a:lnTo>
                  <a:pt x="104774" y="70866"/>
                </a:lnTo>
                <a:lnTo>
                  <a:pt x="77890" y="84034"/>
                </a:lnTo>
                <a:lnTo>
                  <a:pt x="52577" y="94488"/>
                </a:lnTo>
                <a:lnTo>
                  <a:pt x="40493" y="107823"/>
                </a:lnTo>
                <a:lnTo>
                  <a:pt x="12953" y="152400"/>
                </a:lnTo>
                <a:lnTo>
                  <a:pt x="7703" y="180474"/>
                </a:lnTo>
                <a:lnTo>
                  <a:pt x="6095" y="189738"/>
                </a:lnTo>
                <a:lnTo>
                  <a:pt x="4571" y="196596"/>
                </a:lnTo>
                <a:lnTo>
                  <a:pt x="0" y="212598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756654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756654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960869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960869" y="3685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796278" y="37894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994397" y="37970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726173" y="36576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023354" y="36606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850380" y="37208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800850" y="37429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764273" y="37749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81443" y="37642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016495" y="37147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067550" y="37658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972300" y="38305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705600" y="47144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451103" y="219456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6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8"/>
                </a:lnTo>
                <a:lnTo>
                  <a:pt x="150113" y="35814"/>
                </a:lnTo>
                <a:lnTo>
                  <a:pt x="129944" y="54840"/>
                </a:lnTo>
                <a:lnTo>
                  <a:pt x="104774" y="70866"/>
                </a:lnTo>
                <a:lnTo>
                  <a:pt x="77890" y="84034"/>
                </a:lnTo>
                <a:lnTo>
                  <a:pt x="52577" y="94488"/>
                </a:lnTo>
                <a:lnTo>
                  <a:pt x="40493" y="107823"/>
                </a:lnTo>
                <a:lnTo>
                  <a:pt x="12953" y="152400"/>
                </a:lnTo>
                <a:lnTo>
                  <a:pt x="7703" y="180474"/>
                </a:lnTo>
                <a:lnTo>
                  <a:pt x="6095" y="189738"/>
                </a:lnTo>
                <a:lnTo>
                  <a:pt x="4571" y="196596"/>
                </a:lnTo>
                <a:lnTo>
                  <a:pt x="0" y="212598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756654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756654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960869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960869" y="44477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796278" y="45514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994397" y="4559046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726173" y="44196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023354" y="44226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850380" y="4482846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800850" y="45049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4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764273" y="45369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981443" y="45262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7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016495" y="44767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067550" y="4527803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972300" y="45925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705600" y="6771893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09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756654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756654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9072"/>
                </a:lnTo>
                <a:lnTo>
                  <a:pt x="22478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960869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3" y="114300"/>
                </a:move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960869" y="6505193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70080"/>
                </a:lnTo>
                <a:lnTo>
                  <a:pt x="131444" y="33718"/>
                </a:lnTo>
                <a:lnTo>
                  <a:pt x="106989" y="9072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796278" y="660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994397" y="661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40" h="114300">
                <a:moveTo>
                  <a:pt x="103632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2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726173" y="647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023354" y="6480047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4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850380" y="654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4">
                <a:moveTo>
                  <a:pt x="6096" y="64007"/>
                </a:moveTo>
                <a:lnTo>
                  <a:pt x="4572" y="60197"/>
                </a:lnTo>
                <a:lnTo>
                  <a:pt x="0" y="55625"/>
                </a:lnTo>
                <a:lnTo>
                  <a:pt x="1524" y="52577"/>
                </a:lnTo>
                <a:lnTo>
                  <a:pt x="3048" y="46481"/>
                </a:lnTo>
                <a:lnTo>
                  <a:pt x="10668" y="38099"/>
                </a:lnTo>
                <a:lnTo>
                  <a:pt x="10668" y="30479"/>
                </a:lnTo>
                <a:lnTo>
                  <a:pt x="7620" y="24383"/>
                </a:lnTo>
                <a:lnTo>
                  <a:pt x="7620" y="16001"/>
                </a:lnTo>
                <a:lnTo>
                  <a:pt x="7620" y="11429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800850" y="6562343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4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764273" y="6594347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40">
                <a:moveTo>
                  <a:pt x="36575" y="27431"/>
                </a:moveTo>
                <a:lnTo>
                  <a:pt x="9905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981443" y="6583680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25907" y="42671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016495" y="653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09" h="79375">
                <a:moveTo>
                  <a:pt x="11429" y="79247"/>
                </a:moveTo>
                <a:lnTo>
                  <a:pt x="5333" y="74675"/>
                </a:lnTo>
                <a:lnTo>
                  <a:pt x="5333" y="71627"/>
                </a:lnTo>
                <a:lnTo>
                  <a:pt x="0" y="64769"/>
                </a:lnTo>
                <a:lnTo>
                  <a:pt x="5333" y="58673"/>
                </a:lnTo>
                <a:lnTo>
                  <a:pt x="9905" y="52577"/>
                </a:lnTo>
                <a:lnTo>
                  <a:pt x="14477" y="45719"/>
                </a:lnTo>
                <a:lnTo>
                  <a:pt x="12953" y="38099"/>
                </a:lnTo>
                <a:lnTo>
                  <a:pt x="6857" y="25145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067550" y="658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972300" y="664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09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733800" y="296189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451103" y="219455"/>
                </a:moveTo>
                <a:lnTo>
                  <a:pt x="446960" y="172795"/>
                </a:lnTo>
                <a:lnTo>
                  <a:pt x="443102" y="122777"/>
                </a:lnTo>
                <a:lnTo>
                  <a:pt x="430101" y="79188"/>
                </a:lnTo>
                <a:lnTo>
                  <a:pt x="398525" y="51815"/>
                </a:lnTo>
                <a:lnTo>
                  <a:pt x="377582" y="37397"/>
                </a:lnTo>
                <a:lnTo>
                  <a:pt x="356139" y="25050"/>
                </a:lnTo>
                <a:lnTo>
                  <a:pt x="334553" y="13132"/>
                </a:lnTo>
                <a:lnTo>
                  <a:pt x="313181" y="0"/>
                </a:lnTo>
                <a:lnTo>
                  <a:pt x="266890" y="4095"/>
                </a:lnTo>
                <a:lnTo>
                  <a:pt x="228314" y="11144"/>
                </a:lnTo>
                <a:lnTo>
                  <a:pt x="189737" y="22097"/>
                </a:lnTo>
                <a:lnTo>
                  <a:pt x="150113" y="35813"/>
                </a:lnTo>
                <a:lnTo>
                  <a:pt x="129944" y="54840"/>
                </a:lnTo>
                <a:lnTo>
                  <a:pt x="104774" y="70865"/>
                </a:lnTo>
                <a:lnTo>
                  <a:pt x="77890" y="84034"/>
                </a:lnTo>
                <a:lnTo>
                  <a:pt x="52577" y="94487"/>
                </a:lnTo>
                <a:lnTo>
                  <a:pt x="40493" y="107822"/>
                </a:lnTo>
                <a:lnTo>
                  <a:pt x="12953" y="152399"/>
                </a:lnTo>
                <a:lnTo>
                  <a:pt x="7703" y="180474"/>
                </a:lnTo>
                <a:lnTo>
                  <a:pt x="6095" y="189737"/>
                </a:lnTo>
                <a:lnTo>
                  <a:pt x="4571" y="196595"/>
                </a:lnTo>
                <a:lnTo>
                  <a:pt x="0" y="212597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784853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9072"/>
                </a:lnTo>
                <a:lnTo>
                  <a:pt x="22479" y="33718"/>
                </a:lnTo>
                <a:lnTo>
                  <a:pt x="6024" y="70080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70080"/>
                </a:lnTo>
                <a:lnTo>
                  <a:pt x="131159" y="33718"/>
                </a:lnTo>
                <a:lnTo>
                  <a:pt x="106668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153924" y="114300"/>
                </a:move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989070" y="2695194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9072"/>
                </a:lnTo>
                <a:lnTo>
                  <a:pt x="22764" y="33718"/>
                </a:lnTo>
                <a:lnTo>
                  <a:pt x="6131" y="70080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70080"/>
                </a:lnTo>
                <a:lnTo>
                  <a:pt x="131445" y="33718"/>
                </a:lnTo>
                <a:lnTo>
                  <a:pt x="106989" y="9072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824478" y="2798826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4718"/>
                </a:lnTo>
                <a:lnTo>
                  <a:pt x="87820" y="16573"/>
                </a:lnTo>
                <a:lnTo>
                  <a:pt x="71366" y="4429"/>
                </a:lnTo>
                <a:lnTo>
                  <a:pt x="51053" y="0"/>
                </a:lnTo>
                <a:lnTo>
                  <a:pt x="31182" y="4429"/>
                </a:lnTo>
                <a:lnTo>
                  <a:pt x="14954" y="16573"/>
                </a:lnTo>
                <a:lnTo>
                  <a:pt x="4012" y="34718"/>
                </a:lnTo>
                <a:lnTo>
                  <a:pt x="0" y="57150"/>
                </a:lnTo>
                <a:lnTo>
                  <a:pt x="4012" y="79259"/>
                </a:lnTo>
                <a:lnTo>
                  <a:pt x="14954" y="97440"/>
                </a:lnTo>
                <a:lnTo>
                  <a:pt x="31182" y="109763"/>
                </a:lnTo>
                <a:lnTo>
                  <a:pt x="51053" y="114300"/>
                </a:lnTo>
                <a:lnTo>
                  <a:pt x="71366" y="109763"/>
                </a:lnTo>
                <a:lnTo>
                  <a:pt x="87820" y="97440"/>
                </a:lnTo>
                <a:lnTo>
                  <a:pt x="98845" y="79259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022597" y="280644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103631" y="57150"/>
                </a:moveTo>
                <a:lnTo>
                  <a:pt x="99500" y="35040"/>
                </a:lnTo>
                <a:lnTo>
                  <a:pt x="88296" y="16859"/>
                </a:lnTo>
                <a:lnTo>
                  <a:pt x="71806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806" y="109870"/>
                </a:lnTo>
                <a:lnTo>
                  <a:pt x="88296" y="97726"/>
                </a:lnTo>
                <a:lnTo>
                  <a:pt x="99500" y="79581"/>
                </a:lnTo>
                <a:lnTo>
                  <a:pt x="103631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754373" y="2667000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8298"/>
                </a:moveTo>
                <a:lnTo>
                  <a:pt x="121920" y="0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051553" y="2670048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0" y="0"/>
                </a:moveTo>
                <a:lnTo>
                  <a:pt x="101346" y="109728"/>
                </a:lnTo>
              </a:path>
            </a:pathLst>
          </a:custGeom>
          <a:ln w="28574">
            <a:solidFill>
              <a:srgbClr val="99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878579" y="273024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5">
                <a:moveTo>
                  <a:pt x="6096" y="64008"/>
                </a:moveTo>
                <a:lnTo>
                  <a:pt x="4572" y="60198"/>
                </a:lnTo>
                <a:lnTo>
                  <a:pt x="0" y="55626"/>
                </a:lnTo>
                <a:lnTo>
                  <a:pt x="1524" y="52578"/>
                </a:lnTo>
                <a:lnTo>
                  <a:pt x="3048" y="46482"/>
                </a:lnTo>
                <a:lnTo>
                  <a:pt x="10668" y="38100"/>
                </a:lnTo>
                <a:lnTo>
                  <a:pt x="10668" y="30480"/>
                </a:lnTo>
                <a:lnTo>
                  <a:pt x="7620" y="24384"/>
                </a:lnTo>
                <a:lnTo>
                  <a:pt x="7620" y="16002"/>
                </a:lnTo>
                <a:lnTo>
                  <a:pt x="7620" y="11430"/>
                </a:lnTo>
                <a:lnTo>
                  <a:pt x="10668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829050" y="275234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28194" y="32003"/>
                </a:moveTo>
                <a:lnTo>
                  <a:pt x="26253" y="18966"/>
                </a:lnTo>
                <a:lnTo>
                  <a:pt x="21812" y="8858"/>
                </a:lnTo>
                <a:lnTo>
                  <a:pt x="13513" y="2321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792473" y="2784348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9905" y="6096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009644" y="2773679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5" h="43180">
                <a:moveTo>
                  <a:pt x="25908" y="42672"/>
                </a:moveTo>
                <a:lnTo>
                  <a:pt x="7608" y="12322"/>
                </a:lnTo>
                <a:lnTo>
                  <a:pt x="6762" y="7715"/>
                </a:lnTo>
                <a:lnTo>
                  <a:pt x="4631" y="4393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044696" y="2724150"/>
            <a:ext cx="16510" cy="79375"/>
          </a:xfrm>
          <a:custGeom>
            <a:avLst/>
            <a:gdLst/>
            <a:ahLst/>
            <a:cxnLst/>
            <a:rect l="l" t="t" r="r" b="b"/>
            <a:pathLst>
              <a:path w="16510" h="79375">
                <a:moveTo>
                  <a:pt x="11429" y="79248"/>
                </a:moveTo>
                <a:lnTo>
                  <a:pt x="5333" y="74676"/>
                </a:lnTo>
                <a:lnTo>
                  <a:pt x="5333" y="71628"/>
                </a:lnTo>
                <a:lnTo>
                  <a:pt x="0" y="64770"/>
                </a:lnTo>
                <a:lnTo>
                  <a:pt x="5333" y="58674"/>
                </a:lnTo>
                <a:lnTo>
                  <a:pt x="9905" y="52578"/>
                </a:lnTo>
                <a:lnTo>
                  <a:pt x="14477" y="45720"/>
                </a:lnTo>
                <a:lnTo>
                  <a:pt x="12953" y="38100"/>
                </a:lnTo>
                <a:lnTo>
                  <a:pt x="6857" y="25146"/>
                </a:lnTo>
                <a:lnTo>
                  <a:pt x="12144" y="20466"/>
                </a:lnTo>
                <a:lnTo>
                  <a:pt x="14858" y="15144"/>
                </a:lnTo>
                <a:lnTo>
                  <a:pt x="15859" y="8536"/>
                </a:lnTo>
                <a:lnTo>
                  <a:pt x="160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095750" y="2775204"/>
            <a:ext cx="22225" cy="25400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25146"/>
                </a:moveTo>
                <a:lnTo>
                  <a:pt x="1131" y="15859"/>
                </a:lnTo>
                <a:lnTo>
                  <a:pt x="2190" y="16002"/>
                </a:lnTo>
                <a:lnTo>
                  <a:pt x="6536" y="17859"/>
                </a:lnTo>
                <a:lnTo>
                  <a:pt x="17526" y="13716"/>
                </a:lnTo>
                <a:lnTo>
                  <a:pt x="22098" y="10668"/>
                </a:lnTo>
                <a:lnTo>
                  <a:pt x="2057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000500" y="28399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525" y="16001"/>
                </a:moveTo>
                <a:lnTo>
                  <a:pt x="13501" y="9429"/>
                </a:lnTo>
                <a:lnTo>
                  <a:pt x="7619" y="8000"/>
                </a:lnTo>
                <a:lnTo>
                  <a:pt x="2309" y="657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816096" y="6028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861053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065270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867150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072128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816096" y="36667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861053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065270" y="34290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867150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072128" y="34510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816096" y="45811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5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861053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6934" y="8965"/>
                </a:lnTo>
                <a:lnTo>
                  <a:pt x="22479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9" y="195167"/>
                </a:lnTo>
                <a:lnTo>
                  <a:pt x="46934" y="219634"/>
                </a:lnTo>
                <a:lnTo>
                  <a:pt x="76962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4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065270" y="43434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2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2" y="228600"/>
                </a:lnTo>
                <a:lnTo>
                  <a:pt x="106989" y="219634"/>
                </a:lnTo>
                <a:lnTo>
                  <a:pt x="131445" y="195167"/>
                </a:lnTo>
                <a:lnTo>
                  <a:pt x="147899" y="158841"/>
                </a:lnTo>
                <a:lnTo>
                  <a:pt x="153924" y="114300"/>
                </a:lnTo>
                <a:lnTo>
                  <a:pt x="147899" y="69758"/>
                </a:lnTo>
                <a:lnTo>
                  <a:pt x="131445" y="33432"/>
                </a:lnTo>
                <a:lnTo>
                  <a:pt x="106989" y="8965"/>
                </a:lnTo>
                <a:lnTo>
                  <a:pt x="769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867150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5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5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072128" y="43654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711695" y="5266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756654" y="5029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960869" y="5029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69758"/>
                </a:lnTo>
                <a:lnTo>
                  <a:pt x="131444" y="33432"/>
                </a:lnTo>
                <a:lnTo>
                  <a:pt x="106989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762750" y="5051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70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70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967728" y="5051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711695" y="6028944"/>
            <a:ext cx="451484" cy="219710"/>
          </a:xfrm>
          <a:custGeom>
            <a:avLst/>
            <a:gdLst/>
            <a:ahLst/>
            <a:cxnLst/>
            <a:rect l="l" t="t" r="r" b="b"/>
            <a:pathLst>
              <a:path w="451484" h="219710">
                <a:moveTo>
                  <a:pt x="0" y="0"/>
                </a:moveTo>
                <a:lnTo>
                  <a:pt x="4143" y="47101"/>
                </a:lnTo>
                <a:lnTo>
                  <a:pt x="8001" y="97345"/>
                </a:lnTo>
                <a:lnTo>
                  <a:pt x="21002" y="141017"/>
                </a:lnTo>
                <a:lnTo>
                  <a:pt x="52578" y="168402"/>
                </a:lnTo>
                <a:lnTo>
                  <a:pt x="73521" y="182701"/>
                </a:lnTo>
                <a:lnTo>
                  <a:pt x="94964" y="194786"/>
                </a:lnTo>
                <a:lnTo>
                  <a:pt x="116550" y="206442"/>
                </a:lnTo>
                <a:lnTo>
                  <a:pt x="137922" y="219456"/>
                </a:lnTo>
                <a:lnTo>
                  <a:pt x="184213" y="215372"/>
                </a:lnTo>
                <a:lnTo>
                  <a:pt x="222789" y="208633"/>
                </a:lnTo>
                <a:lnTo>
                  <a:pt x="261365" y="198119"/>
                </a:lnTo>
                <a:lnTo>
                  <a:pt x="300990" y="183642"/>
                </a:lnTo>
                <a:lnTo>
                  <a:pt x="321052" y="164627"/>
                </a:lnTo>
                <a:lnTo>
                  <a:pt x="346043" y="148685"/>
                </a:lnTo>
                <a:lnTo>
                  <a:pt x="372891" y="135743"/>
                </a:lnTo>
                <a:lnTo>
                  <a:pt x="398526" y="125729"/>
                </a:lnTo>
                <a:lnTo>
                  <a:pt x="410610" y="112383"/>
                </a:lnTo>
                <a:lnTo>
                  <a:pt x="438150" y="67055"/>
                </a:lnTo>
                <a:lnTo>
                  <a:pt x="443400" y="39302"/>
                </a:lnTo>
                <a:lnTo>
                  <a:pt x="445008" y="30479"/>
                </a:lnTo>
                <a:lnTo>
                  <a:pt x="446531" y="22859"/>
                </a:lnTo>
                <a:lnTo>
                  <a:pt x="451104" y="7619"/>
                </a:lnTo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756654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6934" y="8965"/>
                </a:lnTo>
                <a:lnTo>
                  <a:pt x="22478" y="33432"/>
                </a:lnTo>
                <a:lnTo>
                  <a:pt x="6024" y="69758"/>
                </a:lnTo>
                <a:lnTo>
                  <a:pt x="0" y="114300"/>
                </a:lnTo>
                <a:lnTo>
                  <a:pt x="6024" y="158841"/>
                </a:lnTo>
                <a:lnTo>
                  <a:pt x="22478" y="195167"/>
                </a:lnTo>
                <a:lnTo>
                  <a:pt x="46934" y="219634"/>
                </a:lnTo>
                <a:lnTo>
                  <a:pt x="76961" y="228600"/>
                </a:lnTo>
                <a:lnTo>
                  <a:pt x="106668" y="219634"/>
                </a:lnTo>
                <a:lnTo>
                  <a:pt x="131159" y="195167"/>
                </a:lnTo>
                <a:lnTo>
                  <a:pt x="147792" y="158841"/>
                </a:lnTo>
                <a:lnTo>
                  <a:pt x="153923" y="114300"/>
                </a:lnTo>
                <a:lnTo>
                  <a:pt x="147792" y="69758"/>
                </a:lnTo>
                <a:lnTo>
                  <a:pt x="131159" y="33432"/>
                </a:lnTo>
                <a:lnTo>
                  <a:pt x="106668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960869" y="5791200"/>
            <a:ext cx="154305" cy="228600"/>
          </a:xfrm>
          <a:custGeom>
            <a:avLst/>
            <a:gdLst/>
            <a:ahLst/>
            <a:cxnLst/>
            <a:rect l="l" t="t" r="r" b="b"/>
            <a:pathLst>
              <a:path w="154304" h="228600">
                <a:moveTo>
                  <a:pt x="76961" y="0"/>
                </a:moveTo>
                <a:lnTo>
                  <a:pt x="47255" y="8965"/>
                </a:lnTo>
                <a:lnTo>
                  <a:pt x="22764" y="33432"/>
                </a:lnTo>
                <a:lnTo>
                  <a:pt x="6131" y="69758"/>
                </a:lnTo>
                <a:lnTo>
                  <a:pt x="0" y="114300"/>
                </a:lnTo>
                <a:lnTo>
                  <a:pt x="6131" y="158841"/>
                </a:lnTo>
                <a:lnTo>
                  <a:pt x="22764" y="195167"/>
                </a:lnTo>
                <a:lnTo>
                  <a:pt x="47255" y="219634"/>
                </a:lnTo>
                <a:lnTo>
                  <a:pt x="76961" y="228600"/>
                </a:lnTo>
                <a:lnTo>
                  <a:pt x="106989" y="219634"/>
                </a:lnTo>
                <a:lnTo>
                  <a:pt x="131444" y="195167"/>
                </a:lnTo>
                <a:lnTo>
                  <a:pt x="147899" y="158841"/>
                </a:lnTo>
                <a:lnTo>
                  <a:pt x="153923" y="114300"/>
                </a:lnTo>
                <a:lnTo>
                  <a:pt x="147899" y="69758"/>
                </a:lnTo>
                <a:lnTo>
                  <a:pt x="131444" y="33432"/>
                </a:lnTo>
                <a:lnTo>
                  <a:pt x="106989" y="8965"/>
                </a:lnTo>
                <a:lnTo>
                  <a:pt x="769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762750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70" y="57150"/>
                </a:moveTo>
                <a:lnTo>
                  <a:pt x="98857" y="35040"/>
                </a:lnTo>
                <a:lnTo>
                  <a:pt x="87915" y="16859"/>
                </a:lnTo>
                <a:lnTo>
                  <a:pt x="71687" y="4536"/>
                </a:lnTo>
                <a:lnTo>
                  <a:pt x="51816" y="0"/>
                </a:lnTo>
                <a:lnTo>
                  <a:pt x="31503" y="4536"/>
                </a:lnTo>
                <a:lnTo>
                  <a:pt x="15049" y="16859"/>
                </a:lnTo>
                <a:lnTo>
                  <a:pt x="4024" y="35040"/>
                </a:lnTo>
                <a:lnTo>
                  <a:pt x="0" y="57150"/>
                </a:lnTo>
                <a:lnTo>
                  <a:pt x="4024" y="79581"/>
                </a:lnTo>
                <a:lnTo>
                  <a:pt x="15049" y="97726"/>
                </a:lnTo>
                <a:lnTo>
                  <a:pt x="31503" y="109870"/>
                </a:lnTo>
                <a:lnTo>
                  <a:pt x="51816" y="114300"/>
                </a:lnTo>
                <a:lnTo>
                  <a:pt x="71687" y="109870"/>
                </a:lnTo>
                <a:lnTo>
                  <a:pt x="87915" y="97726"/>
                </a:lnTo>
                <a:lnTo>
                  <a:pt x="98857" y="79581"/>
                </a:lnTo>
                <a:lnTo>
                  <a:pt x="102870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967728" y="5813297"/>
            <a:ext cx="102870" cy="114300"/>
          </a:xfrm>
          <a:custGeom>
            <a:avLst/>
            <a:gdLst/>
            <a:ahLst/>
            <a:cxnLst/>
            <a:rect l="l" t="t" r="r" b="b"/>
            <a:pathLst>
              <a:path w="102870" h="114300">
                <a:moveTo>
                  <a:pt x="102869" y="57150"/>
                </a:moveTo>
                <a:lnTo>
                  <a:pt x="98845" y="35040"/>
                </a:lnTo>
                <a:lnTo>
                  <a:pt x="87820" y="16859"/>
                </a:lnTo>
                <a:lnTo>
                  <a:pt x="71366" y="4536"/>
                </a:lnTo>
                <a:lnTo>
                  <a:pt x="51053" y="0"/>
                </a:lnTo>
                <a:lnTo>
                  <a:pt x="31182" y="4536"/>
                </a:lnTo>
                <a:lnTo>
                  <a:pt x="14954" y="16859"/>
                </a:lnTo>
                <a:lnTo>
                  <a:pt x="4012" y="35040"/>
                </a:lnTo>
                <a:lnTo>
                  <a:pt x="0" y="57150"/>
                </a:lnTo>
                <a:lnTo>
                  <a:pt x="4012" y="79581"/>
                </a:lnTo>
                <a:lnTo>
                  <a:pt x="14954" y="97726"/>
                </a:lnTo>
                <a:lnTo>
                  <a:pt x="31182" y="109870"/>
                </a:lnTo>
                <a:lnTo>
                  <a:pt x="51053" y="114300"/>
                </a:lnTo>
                <a:lnTo>
                  <a:pt x="71366" y="109870"/>
                </a:lnTo>
                <a:lnTo>
                  <a:pt x="87820" y="97726"/>
                </a:lnTo>
                <a:lnTo>
                  <a:pt x="98845" y="79581"/>
                </a:lnTo>
                <a:lnTo>
                  <a:pt x="102869" y="571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431797" y="4056126"/>
            <a:ext cx="7042784" cy="2767330"/>
          </a:xfrm>
          <a:custGeom>
            <a:avLst/>
            <a:gdLst/>
            <a:ahLst/>
            <a:cxnLst/>
            <a:rect l="l" t="t" r="r" b="b"/>
            <a:pathLst>
              <a:path w="7042784" h="2767329">
                <a:moveTo>
                  <a:pt x="7042404" y="1714499"/>
                </a:moveTo>
                <a:lnTo>
                  <a:pt x="6776466" y="0"/>
                </a:lnTo>
                <a:lnTo>
                  <a:pt x="0" y="1052322"/>
                </a:lnTo>
                <a:lnTo>
                  <a:pt x="265938" y="2766822"/>
                </a:lnTo>
                <a:lnTo>
                  <a:pt x="7042404" y="17144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 txBox="1"/>
          <p:nvPr/>
        </p:nvSpPr>
        <p:spPr>
          <a:xfrm rot="21120000">
            <a:off x="2358704" y="4663469"/>
            <a:ext cx="4994693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baseline="-8101" sz="3600" spc="-44">
                <a:solidFill>
                  <a:srgbClr val="FFFF9A"/>
                </a:solidFill>
                <a:latin typeface="Arial"/>
                <a:cs typeface="Arial"/>
              </a:rPr>
              <a:t>N</a:t>
            </a:r>
            <a:r>
              <a:rPr dirty="0" baseline="-6944" sz="3600" spc="-44">
                <a:solidFill>
                  <a:srgbClr val="FFFF9A"/>
                </a:solidFill>
                <a:latin typeface="Arial"/>
                <a:cs typeface="Arial"/>
              </a:rPr>
              <a:t>one </a:t>
            </a:r>
            <a:r>
              <a:rPr dirty="0" baseline="-5787" sz="3600" spc="-30">
                <a:solidFill>
                  <a:srgbClr val="FFFF9A"/>
                </a:solidFill>
                <a:latin typeface="Arial"/>
                <a:cs typeface="Arial"/>
              </a:rPr>
              <a:t>of </a:t>
            </a:r>
            <a:r>
              <a:rPr dirty="0" baseline="-4629" sz="3600" spc="-37">
                <a:solidFill>
                  <a:srgbClr val="FFFF9A"/>
                </a:solidFill>
                <a:latin typeface="Arial"/>
                <a:cs typeface="Arial"/>
              </a:rPr>
              <a:t>the</a:t>
            </a:r>
            <a:r>
              <a:rPr dirty="0" baseline="-3472" sz="3600" spc="-37">
                <a:solidFill>
                  <a:srgbClr val="FFFF9A"/>
                </a:solidFill>
                <a:latin typeface="Arial"/>
                <a:cs typeface="Arial"/>
              </a:rPr>
              <a:t>se </a:t>
            </a:r>
            <a:r>
              <a:rPr dirty="0" baseline="-2314" sz="3600" spc="-44">
                <a:solidFill>
                  <a:srgbClr val="FFFF9A"/>
                </a:solidFill>
                <a:latin typeface="Arial"/>
                <a:cs typeface="Arial"/>
              </a:rPr>
              <a:t>opti</a:t>
            </a:r>
            <a:r>
              <a:rPr dirty="0" baseline="-1157" sz="3600" spc="-44">
                <a:solidFill>
                  <a:srgbClr val="FFFF9A"/>
                </a:solidFill>
                <a:latin typeface="Arial"/>
                <a:cs typeface="Arial"/>
              </a:rPr>
              <a:t>ons </a:t>
            </a:r>
            <a:r>
              <a:rPr dirty="0" sz="2400" spc="-25">
                <a:solidFill>
                  <a:srgbClr val="FFFF9A"/>
                </a:solidFill>
                <a:latin typeface="Arial"/>
                <a:cs typeface="Arial"/>
              </a:rPr>
              <a:t>is</a:t>
            </a:r>
            <a:r>
              <a:rPr dirty="0" sz="2400" spc="-114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1157" sz="3600" spc="-52">
                <a:solidFill>
                  <a:srgbClr val="FFFF9A"/>
                </a:solidFill>
                <a:latin typeface="Arial"/>
                <a:cs typeface="Arial"/>
              </a:rPr>
              <a:t>sati</a:t>
            </a:r>
            <a:r>
              <a:rPr dirty="0" baseline="2314" sz="3600" spc="-52">
                <a:solidFill>
                  <a:srgbClr val="FFFF9A"/>
                </a:solidFill>
                <a:latin typeface="Arial"/>
                <a:cs typeface="Arial"/>
              </a:rPr>
              <a:t>sfa</a:t>
            </a:r>
            <a:r>
              <a:rPr dirty="0" baseline="3472" sz="3600" spc="-52">
                <a:solidFill>
                  <a:srgbClr val="FFFF9A"/>
                </a:solidFill>
                <a:latin typeface="Arial"/>
                <a:cs typeface="Arial"/>
              </a:rPr>
              <a:t>ctor</a:t>
            </a:r>
            <a:r>
              <a:rPr dirty="0" baseline="4629" sz="3600" spc="-52">
                <a:solidFill>
                  <a:srgbClr val="FFFF9A"/>
                </a:solidFill>
                <a:latin typeface="Arial"/>
                <a:cs typeface="Arial"/>
              </a:rPr>
              <a:t>y.</a:t>
            </a:r>
            <a:endParaRPr baseline="4629" sz="36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4313173" y="6771696"/>
            <a:ext cx="19939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might be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unrealistic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7" name="object 2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32</a:t>
            </a:fld>
          </a:p>
        </p:txBody>
      </p:sp>
      <p:sp>
        <p:nvSpPr>
          <p:cNvPr id="223" name="object 223"/>
          <p:cNvSpPr txBox="1"/>
          <p:nvPr/>
        </p:nvSpPr>
        <p:spPr>
          <a:xfrm rot="21120000">
            <a:off x="1677867" y="5203856"/>
            <a:ext cx="6525397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baseline="-10416" sz="3600" spc="-52">
                <a:solidFill>
                  <a:srgbClr val="FFFF9A"/>
                </a:solidFill>
                <a:latin typeface="Arial"/>
                <a:cs typeface="Arial"/>
              </a:rPr>
              <a:t>E</a:t>
            </a:r>
            <a:r>
              <a:rPr dirty="0" baseline="-9259" sz="3600" spc="-52">
                <a:solidFill>
                  <a:srgbClr val="FFFF9A"/>
                </a:solidFill>
                <a:latin typeface="Arial"/>
                <a:cs typeface="Arial"/>
              </a:rPr>
              <a:t>val</a:t>
            </a:r>
            <a:r>
              <a:rPr dirty="0" baseline="-8101" sz="3600" spc="-52">
                <a:solidFill>
                  <a:srgbClr val="FFFF9A"/>
                </a:solidFill>
                <a:latin typeface="Arial"/>
                <a:cs typeface="Arial"/>
              </a:rPr>
              <a:t>uati</a:t>
            </a:r>
            <a:r>
              <a:rPr dirty="0" baseline="-6944" sz="3600" spc="-52">
                <a:solidFill>
                  <a:srgbClr val="FFFF9A"/>
                </a:solidFill>
                <a:latin typeface="Arial"/>
                <a:cs typeface="Arial"/>
              </a:rPr>
              <a:t>on </a:t>
            </a:r>
            <a:r>
              <a:rPr dirty="0" baseline="-5787" sz="3600" spc="-37">
                <a:solidFill>
                  <a:srgbClr val="FFFF9A"/>
                </a:solidFill>
                <a:latin typeface="Arial"/>
                <a:cs typeface="Arial"/>
              </a:rPr>
              <a:t>of </a:t>
            </a:r>
            <a:r>
              <a:rPr dirty="0" baseline="-5787" sz="3600" spc="-60">
                <a:solidFill>
                  <a:srgbClr val="FFFF9A"/>
                </a:solidFill>
                <a:latin typeface="Arial"/>
                <a:cs typeface="Arial"/>
              </a:rPr>
              <a:t>B</a:t>
            </a:r>
            <a:r>
              <a:rPr dirty="0" baseline="-4629" sz="3600" spc="-60">
                <a:solidFill>
                  <a:srgbClr val="FFFF9A"/>
                </a:solidFill>
                <a:latin typeface="Arial"/>
                <a:cs typeface="Arial"/>
              </a:rPr>
              <a:t>ios</a:t>
            </a:r>
            <a:r>
              <a:rPr dirty="0" baseline="-3472" sz="3600" spc="-60">
                <a:solidFill>
                  <a:srgbClr val="FFFF9A"/>
                </a:solidFill>
                <a:latin typeface="Arial"/>
                <a:cs typeface="Arial"/>
              </a:rPr>
              <a:t>urv</a:t>
            </a:r>
            <a:r>
              <a:rPr dirty="0" baseline="-2314" sz="3600" spc="-60">
                <a:solidFill>
                  <a:srgbClr val="FFFF9A"/>
                </a:solidFill>
                <a:latin typeface="Arial"/>
                <a:cs typeface="Arial"/>
              </a:rPr>
              <a:t>eilla</a:t>
            </a:r>
            <a:r>
              <a:rPr dirty="0" baseline="-1157" sz="3600" spc="-60">
                <a:solidFill>
                  <a:srgbClr val="FFFF9A"/>
                </a:solidFill>
                <a:latin typeface="Arial"/>
                <a:cs typeface="Arial"/>
              </a:rPr>
              <a:t>nce </a:t>
            </a:r>
            <a:r>
              <a:rPr dirty="0" sz="2400" spc="-30">
                <a:solidFill>
                  <a:srgbClr val="FFFF9A"/>
                </a:solidFill>
                <a:latin typeface="Arial"/>
                <a:cs typeface="Arial"/>
              </a:rPr>
              <a:t>al</a:t>
            </a:r>
            <a:r>
              <a:rPr dirty="0" baseline="1157" sz="3600" spc="-44">
                <a:solidFill>
                  <a:srgbClr val="FFFF9A"/>
                </a:solidFill>
                <a:latin typeface="Arial"/>
                <a:cs typeface="Arial"/>
              </a:rPr>
              <a:t>gor</a:t>
            </a:r>
            <a:r>
              <a:rPr dirty="0" baseline="2314" sz="3600" spc="-44">
                <a:solidFill>
                  <a:srgbClr val="FFFF9A"/>
                </a:solidFill>
                <a:latin typeface="Arial"/>
                <a:cs typeface="Arial"/>
              </a:rPr>
              <a:t>ithm</a:t>
            </a:r>
            <a:r>
              <a:rPr dirty="0" baseline="3472" sz="3600" spc="-44">
                <a:solidFill>
                  <a:srgbClr val="FFFF9A"/>
                </a:solidFill>
                <a:latin typeface="Arial"/>
                <a:cs typeface="Arial"/>
              </a:rPr>
              <a:t>s </a:t>
            </a:r>
            <a:r>
              <a:rPr dirty="0" baseline="3472" sz="3600" spc="-37">
                <a:solidFill>
                  <a:srgbClr val="FFFF9A"/>
                </a:solidFill>
                <a:latin typeface="Arial"/>
                <a:cs typeface="Arial"/>
              </a:rPr>
              <a:t>i</a:t>
            </a:r>
            <a:r>
              <a:rPr dirty="0" baseline="4629" sz="3600" spc="-37">
                <a:solidFill>
                  <a:srgbClr val="FFFF9A"/>
                </a:solidFill>
                <a:latin typeface="Arial"/>
                <a:cs typeface="Arial"/>
              </a:rPr>
              <a:t>s</a:t>
            </a:r>
            <a:r>
              <a:rPr dirty="0" baseline="4629" sz="3600" spc="-112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4629" sz="3600" spc="-52">
                <a:solidFill>
                  <a:srgbClr val="FFFF9A"/>
                </a:solidFill>
                <a:latin typeface="Arial"/>
                <a:cs typeface="Arial"/>
              </a:rPr>
              <a:t>re</a:t>
            </a:r>
            <a:r>
              <a:rPr dirty="0" baseline="5787" sz="3600" spc="-52">
                <a:solidFill>
                  <a:srgbClr val="FFFF9A"/>
                </a:solidFill>
                <a:latin typeface="Arial"/>
                <a:cs typeface="Arial"/>
              </a:rPr>
              <a:t>ally</a:t>
            </a:r>
            <a:endParaRPr baseline="5787" sz="3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 rot="21120000">
            <a:off x="1712556" y="5565611"/>
            <a:ext cx="6567262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35">
                <a:solidFill>
                  <a:srgbClr val="FFFF9A"/>
                </a:solidFill>
                <a:latin typeface="Arial"/>
                <a:cs typeface="Arial"/>
              </a:rPr>
              <a:t>ha</a:t>
            </a:r>
            <a:r>
              <a:rPr dirty="0" baseline="1157" sz="3600" spc="-52">
                <a:solidFill>
                  <a:srgbClr val="FFFF9A"/>
                </a:solidFill>
                <a:latin typeface="Arial"/>
                <a:cs typeface="Arial"/>
              </a:rPr>
              <a:t>rd. </a:t>
            </a:r>
            <a:r>
              <a:rPr dirty="0" baseline="2314" sz="3600">
                <a:solidFill>
                  <a:srgbClr val="FFFF9A"/>
                </a:solidFill>
                <a:latin typeface="Arial"/>
                <a:cs typeface="Arial"/>
              </a:rPr>
              <a:t>It </a:t>
            </a:r>
            <a:r>
              <a:rPr dirty="0" baseline="2314" sz="3600" spc="-44">
                <a:solidFill>
                  <a:srgbClr val="FFFF9A"/>
                </a:solidFill>
                <a:latin typeface="Arial"/>
                <a:cs typeface="Arial"/>
              </a:rPr>
              <a:t>h</a:t>
            </a:r>
            <a:r>
              <a:rPr dirty="0" baseline="3472" sz="3600" spc="-44">
                <a:solidFill>
                  <a:srgbClr val="FFFF9A"/>
                </a:solidFill>
                <a:latin typeface="Arial"/>
                <a:cs typeface="Arial"/>
              </a:rPr>
              <a:t>as </a:t>
            </a:r>
            <a:r>
              <a:rPr dirty="0" baseline="4629" sz="3600" spc="-44">
                <a:solidFill>
                  <a:srgbClr val="FFFF9A"/>
                </a:solidFill>
                <a:latin typeface="Arial"/>
                <a:cs typeface="Arial"/>
              </a:rPr>
              <a:t>got </a:t>
            </a:r>
            <a:r>
              <a:rPr dirty="0" baseline="5787" sz="3600">
                <a:solidFill>
                  <a:srgbClr val="FFFF9A"/>
                </a:solidFill>
                <a:latin typeface="Arial"/>
                <a:cs typeface="Arial"/>
              </a:rPr>
              <a:t>to </a:t>
            </a:r>
            <a:r>
              <a:rPr dirty="0" baseline="5787" sz="3600" spc="-44">
                <a:solidFill>
                  <a:srgbClr val="FFFF9A"/>
                </a:solidFill>
                <a:latin typeface="Arial"/>
                <a:cs typeface="Arial"/>
              </a:rPr>
              <a:t>b</a:t>
            </a:r>
            <a:r>
              <a:rPr dirty="0" baseline="6944" sz="3600" spc="-44">
                <a:solidFill>
                  <a:srgbClr val="FFFF9A"/>
                </a:solidFill>
                <a:latin typeface="Arial"/>
                <a:cs typeface="Arial"/>
              </a:rPr>
              <a:t>e. </a:t>
            </a:r>
            <a:r>
              <a:rPr dirty="0" baseline="8101" sz="3600" spc="-52">
                <a:solidFill>
                  <a:srgbClr val="FFFF9A"/>
                </a:solidFill>
                <a:latin typeface="Arial"/>
                <a:cs typeface="Arial"/>
              </a:rPr>
              <a:t>This </a:t>
            </a:r>
            <a:r>
              <a:rPr dirty="0" baseline="9259" sz="3600" spc="-30">
                <a:solidFill>
                  <a:srgbClr val="FFFF9A"/>
                </a:solidFill>
                <a:latin typeface="Arial"/>
                <a:cs typeface="Arial"/>
              </a:rPr>
              <a:t>is </a:t>
            </a:r>
            <a:r>
              <a:rPr dirty="0" baseline="10416" sz="3600" spc="-7">
                <a:solidFill>
                  <a:srgbClr val="FFFF9A"/>
                </a:solidFill>
                <a:latin typeface="Arial"/>
                <a:cs typeface="Arial"/>
              </a:rPr>
              <a:t>a </a:t>
            </a:r>
            <a:r>
              <a:rPr dirty="0" baseline="10416" sz="3600" spc="-44">
                <a:solidFill>
                  <a:srgbClr val="FFFF9A"/>
                </a:solidFill>
                <a:latin typeface="Arial"/>
                <a:cs typeface="Arial"/>
              </a:rPr>
              <a:t>re</a:t>
            </a:r>
            <a:r>
              <a:rPr dirty="0" baseline="11574" sz="3600" spc="-44">
                <a:solidFill>
                  <a:srgbClr val="FFFF9A"/>
                </a:solidFill>
                <a:latin typeface="Arial"/>
                <a:cs typeface="Arial"/>
              </a:rPr>
              <a:t>al </a:t>
            </a:r>
            <a:r>
              <a:rPr dirty="0" baseline="12731" sz="3600" spc="-52">
                <a:solidFill>
                  <a:srgbClr val="FFFF9A"/>
                </a:solidFill>
                <a:latin typeface="Arial"/>
                <a:cs typeface="Arial"/>
              </a:rPr>
              <a:t>prob</a:t>
            </a:r>
            <a:r>
              <a:rPr dirty="0" baseline="13888" sz="3600" spc="-52">
                <a:solidFill>
                  <a:srgbClr val="FFFF9A"/>
                </a:solidFill>
                <a:latin typeface="Arial"/>
                <a:cs typeface="Arial"/>
              </a:rPr>
              <a:t>lem</a:t>
            </a:r>
            <a:r>
              <a:rPr dirty="0" baseline="15046" sz="3600" spc="-52">
                <a:solidFill>
                  <a:srgbClr val="FFFF9A"/>
                </a:solidFill>
                <a:latin typeface="Arial"/>
                <a:cs typeface="Arial"/>
              </a:rPr>
              <a:t>,</a:t>
            </a:r>
            <a:r>
              <a:rPr dirty="0" baseline="15046" sz="3600" spc="-405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15046" sz="3600" spc="-44">
                <a:solidFill>
                  <a:srgbClr val="FFFF9A"/>
                </a:solidFill>
                <a:latin typeface="Arial"/>
                <a:cs typeface="Arial"/>
              </a:rPr>
              <a:t>a</a:t>
            </a:r>
            <a:r>
              <a:rPr dirty="0" baseline="16203" sz="3600" spc="-44">
                <a:solidFill>
                  <a:srgbClr val="FFFF9A"/>
                </a:solidFill>
                <a:latin typeface="Arial"/>
                <a:cs typeface="Arial"/>
              </a:rPr>
              <a:t>nd</a:t>
            </a:r>
            <a:endParaRPr baseline="16203" sz="3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 rot="21120000">
            <a:off x="3179775" y="5926037"/>
            <a:ext cx="3744954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baseline="-4629" sz="3600" spc="-30">
                <a:solidFill>
                  <a:srgbClr val="FFFF9A"/>
                </a:solidFill>
                <a:latin typeface="Arial"/>
                <a:cs typeface="Arial"/>
              </a:rPr>
              <a:t>we </a:t>
            </a:r>
            <a:r>
              <a:rPr dirty="0" baseline="-3472" sz="3600" spc="-44">
                <a:solidFill>
                  <a:srgbClr val="FFFF9A"/>
                </a:solidFill>
                <a:latin typeface="Arial"/>
                <a:cs typeface="Arial"/>
              </a:rPr>
              <a:t>mu</a:t>
            </a:r>
            <a:r>
              <a:rPr dirty="0" baseline="-2314" sz="3600" spc="-44">
                <a:solidFill>
                  <a:srgbClr val="FFFF9A"/>
                </a:solidFill>
                <a:latin typeface="Arial"/>
                <a:cs typeface="Arial"/>
              </a:rPr>
              <a:t>st </a:t>
            </a:r>
            <a:r>
              <a:rPr dirty="0" baseline="-2314" sz="3600" spc="-52">
                <a:solidFill>
                  <a:srgbClr val="FFFF9A"/>
                </a:solidFill>
                <a:latin typeface="Arial"/>
                <a:cs typeface="Arial"/>
              </a:rPr>
              <a:t>le</a:t>
            </a:r>
            <a:r>
              <a:rPr dirty="0" baseline="-1157" sz="3600" spc="-52">
                <a:solidFill>
                  <a:srgbClr val="FFFF9A"/>
                </a:solidFill>
                <a:latin typeface="Arial"/>
                <a:cs typeface="Arial"/>
              </a:rPr>
              <a:t>arn </a:t>
            </a:r>
            <a:r>
              <a:rPr dirty="0" sz="2400">
                <a:solidFill>
                  <a:srgbClr val="FFFF9A"/>
                </a:solidFill>
                <a:latin typeface="Arial"/>
                <a:cs typeface="Arial"/>
              </a:rPr>
              <a:t>to </a:t>
            </a:r>
            <a:r>
              <a:rPr dirty="0" baseline="1157" sz="3600" spc="-44">
                <a:solidFill>
                  <a:srgbClr val="FFFF9A"/>
                </a:solidFill>
                <a:latin typeface="Arial"/>
                <a:cs typeface="Arial"/>
              </a:rPr>
              <a:t>live </a:t>
            </a:r>
            <a:r>
              <a:rPr dirty="0" baseline="2314" sz="3600" spc="-44">
                <a:solidFill>
                  <a:srgbClr val="FFFF9A"/>
                </a:solidFill>
                <a:latin typeface="Arial"/>
                <a:cs typeface="Arial"/>
              </a:rPr>
              <a:t>wi</a:t>
            </a:r>
            <a:r>
              <a:rPr dirty="0" baseline="3472" sz="3600" spc="-44">
                <a:solidFill>
                  <a:srgbClr val="FFFF9A"/>
                </a:solidFill>
                <a:latin typeface="Arial"/>
                <a:cs typeface="Arial"/>
              </a:rPr>
              <a:t>th</a:t>
            </a:r>
            <a:r>
              <a:rPr dirty="0" baseline="3472" sz="3600" spc="-277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3472" sz="3600" spc="-22">
                <a:solidFill>
                  <a:srgbClr val="FFFF9A"/>
                </a:solidFill>
                <a:latin typeface="Arial"/>
                <a:cs typeface="Arial"/>
              </a:rPr>
              <a:t>it.</a:t>
            </a:r>
            <a:endParaRPr baseline="3472"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92" y="1222501"/>
            <a:ext cx="29356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Performance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71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2940000">
            <a:off x="7378258" y="1645730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940000">
            <a:off x="7301258" y="1548555"/>
            <a:ext cx="66872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940000">
            <a:off x="6653864" y="1609719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44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940000">
            <a:off x="6410332" y="1846763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940000">
            <a:off x="5778038" y="1569517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940000">
            <a:off x="5701322" y="1472011"/>
            <a:ext cx="66812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940000">
            <a:off x="5053632" y="1533531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37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940000">
            <a:off x="4810119" y="1770547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7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SIX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609600"/>
            <a:ext cx="3657600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72200" y="609600"/>
            <a:ext cx="2971800" cy="647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18794" y="3097456"/>
            <a:ext cx="772096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480">
                <a:latin typeface="Arial"/>
                <a:cs typeface="Arial"/>
              </a:rPr>
              <a:t>M</a:t>
            </a:r>
            <a:r>
              <a:rPr dirty="0" sz="1700" spc="260">
                <a:latin typeface="Arial"/>
                <a:cs typeface="Arial"/>
              </a:rPr>
              <a:t>o</a:t>
            </a:r>
            <a:r>
              <a:rPr dirty="0" sz="1700" spc="10">
                <a:latin typeface="Arial"/>
                <a:cs typeface="Arial"/>
              </a:rPr>
              <a:t>v</a:t>
            </a:r>
            <a:r>
              <a:rPr dirty="0" sz="1700" spc="140">
                <a:latin typeface="Arial"/>
                <a:cs typeface="Arial"/>
              </a:rPr>
              <a:t>i</a:t>
            </a:r>
            <a:r>
              <a:rPr dirty="0" sz="1700" spc="260">
                <a:latin typeface="Arial"/>
                <a:cs typeface="Arial"/>
              </a:rPr>
              <a:t>n</a:t>
            </a:r>
            <a:r>
              <a:rPr dirty="0" sz="1700" spc="305">
                <a:latin typeface="Arial"/>
                <a:cs typeface="Arial"/>
              </a:rPr>
              <a:t>g</a:t>
            </a:r>
            <a:r>
              <a:rPr dirty="0" sz="1700" spc="175">
                <a:latin typeface="Arial"/>
                <a:cs typeface="Arial"/>
              </a:rPr>
              <a:t> </a:t>
            </a:r>
            <a:r>
              <a:rPr dirty="0" sz="1700" spc="425">
                <a:latin typeface="Arial"/>
                <a:cs typeface="Arial"/>
              </a:rPr>
              <a:t>A</a:t>
            </a:r>
            <a:r>
              <a:rPr dirty="0" sz="1700" spc="10">
                <a:latin typeface="Arial"/>
                <a:cs typeface="Arial"/>
              </a:rPr>
              <a:t>v</a:t>
            </a:r>
            <a:r>
              <a:rPr dirty="0" sz="1700" spc="260">
                <a:latin typeface="Arial"/>
                <a:cs typeface="Arial"/>
              </a:rPr>
              <a:t>e</a:t>
            </a:r>
            <a:r>
              <a:rPr dirty="0" sz="1700" spc="114">
                <a:latin typeface="Arial"/>
                <a:cs typeface="Arial"/>
              </a:rPr>
              <a:t>r</a:t>
            </a:r>
            <a:r>
              <a:rPr dirty="0" sz="1700" spc="260">
                <a:latin typeface="Arial"/>
                <a:cs typeface="Arial"/>
              </a:rPr>
              <a:t>ag</a:t>
            </a:r>
            <a:r>
              <a:rPr dirty="0" sz="1700" spc="305">
                <a:latin typeface="Arial"/>
                <a:cs typeface="Arial"/>
              </a:rPr>
              <a:t>e</a:t>
            </a:r>
            <a:r>
              <a:rPr dirty="0" sz="1700" spc="175">
                <a:latin typeface="Arial"/>
                <a:cs typeface="Arial"/>
              </a:rPr>
              <a:t> </a:t>
            </a:r>
            <a:r>
              <a:rPr dirty="0" sz="1700" spc="305">
                <a:latin typeface="Arial"/>
                <a:cs typeface="Arial"/>
              </a:rPr>
              <a:t>3</a:t>
            </a:r>
            <a:r>
              <a:rPr dirty="0" sz="1700">
                <a:latin typeface="Arial"/>
                <a:cs typeface="Arial"/>
              </a:rPr>
              <a:t>	</a:t>
            </a:r>
            <a:r>
              <a:rPr dirty="0" sz="1700" spc="260">
                <a:latin typeface="Arial"/>
                <a:cs typeface="Arial"/>
              </a:rPr>
              <a:t>0</a:t>
            </a:r>
            <a:r>
              <a:rPr dirty="0" sz="1700" spc="215">
                <a:latin typeface="Arial"/>
                <a:cs typeface="Arial"/>
              </a:rPr>
              <a:t>.</a:t>
            </a:r>
            <a:r>
              <a:rPr dirty="0" sz="1700" spc="260">
                <a:latin typeface="Arial"/>
                <a:cs typeface="Arial"/>
              </a:rPr>
              <a:t>3</a:t>
            </a:r>
            <a:r>
              <a:rPr dirty="0" sz="1700" spc="305">
                <a:latin typeface="Arial"/>
                <a:cs typeface="Arial"/>
              </a:rPr>
              <a:t>6</a:t>
            </a:r>
            <a:r>
              <a:rPr dirty="0" sz="1700">
                <a:latin typeface="Arial"/>
                <a:cs typeface="Arial"/>
              </a:rPr>
              <a:t>	</a:t>
            </a:r>
            <a:r>
              <a:rPr dirty="0" sz="1700" spc="260">
                <a:latin typeface="Arial"/>
                <a:cs typeface="Arial"/>
              </a:rPr>
              <a:t>3</a:t>
            </a:r>
            <a:r>
              <a:rPr dirty="0" sz="1700" spc="210">
                <a:latin typeface="Arial"/>
                <a:cs typeface="Arial"/>
              </a:rPr>
              <a:t>.</a:t>
            </a:r>
            <a:r>
              <a:rPr dirty="0" sz="1700" spc="260">
                <a:latin typeface="Arial"/>
                <a:cs typeface="Arial"/>
              </a:rPr>
              <a:t>4</a:t>
            </a:r>
            <a:r>
              <a:rPr dirty="0" sz="1700" spc="305">
                <a:latin typeface="Arial"/>
                <a:cs typeface="Arial"/>
              </a:rPr>
              <a:t>5</a:t>
            </a:r>
            <a:r>
              <a:rPr dirty="0" sz="1700">
                <a:latin typeface="Arial"/>
                <a:cs typeface="Arial"/>
              </a:rPr>
              <a:t>	</a:t>
            </a:r>
            <a:r>
              <a:rPr dirty="0" sz="1700" spc="260">
                <a:latin typeface="Arial"/>
                <a:cs typeface="Arial"/>
              </a:rPr>
              <a:t>0</a:t>
            </a:r>
            <a:r>
              <a:rPr dirty="0" sz="1700" spc="210">
                <a:latin typeface="Arial"/>
                <a:cs typeface="Arial"/>
              </a:rPr>
              <a:t>.</a:t>
            </a:r>
            <a:r>
              <a:rPr dirty="0" sz="1700" spc="260">
                <a:latin typeface="Arial"/>
                <a:cs typeface="Arial"/>
              </a:rPr>
              <a:t>3</a:t>
            </a:r>
            <a:r>
              <a:rPr dirty="0" sz="1700" spc="305">
                <a:latin typeface="Arial"/>
                <a:cs typeface="Arial"/>
              </a:rPr>
              <a:t>3</a:t>
            </a:r>
            <a:r>
              <a:rPr dirty="0" sz="1700">
                <a:latin typeface="Arial"/>
                <a:cs typeface="Arial"/>
              </a:rPr>
              <a:t>	</a:t>
            </a:r>
            <a:r>
              <a:rPr dirty="0" sz="1700" spc="260">
                <a:latin typeface="Arial"/>
                <a:cs typeface="Arial"/>
              </a:rPr>
              <a:t>3</a:t>
            </a:r>
            <a:r>
              <a:rPr dirty="0" sz="1700" spc="215">
                <a:latin typeface="Arial"/>
                <a:cs typeface="Arial"/>
              </a:rPr>
              <a:t>.</a:t>
            </a:r>
            <a:r>
              <a:rPr dirty="0" sz="1700" spc="260">
                <a:latin typeface="Arial"/>
                <a:cs typeface="Arial"/>
              </a:rPr>
              <a:t>7</a:t>
            </a:r>
            <a:r>
              <a:rPr dirty="0" sz="1700" spc="305">
                <a:latin typeface="Arial"/>
                <a:cs typeface="Arial"/>
              </a:rPr>
              <a:t>9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8794" y="3662843"/>
            <a:ext cx="8155305" cy="3506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  <a:tabLst>
                <a:tab pos="4857115" algn="l"/>
                <a:tab pos="5626735" algn="l"/>
                <a:tab pos="6395720" algn="l"/>
                <a:tab pos="7164705" algn="l"/>
              </a:tabLst>
            </a:pPr>
            <a:r>
              <a:rPr dirty="0" sz="1700" spc="245">
                <a:latin typeface="Arial"/>
                <a:cs typeface="Arial"/>
              </a:rPr>
              <a:t>Moving</a:t>
            </a:r>
            <a:r>
              <a:rPr dirty="0" sz="1700" spc="180">
                <a:latin typeface="Arial"/>
                <a:cs typeface="Arial"/>
              </a:rPr>
              <a:t> </a:t>
            </a:r>
            <a:r>
              <a:rPr dirty="0" sz="1700" spc="235">
                <a:latin typeface="Arial"/>
                <a:cs typeface="Arial"/>
              </a:rPr>
              <a:t>Average</a:t>
            </a:r>
            <a:r>
              <a:rPr dirty="0" sz="1700" spc="180">
                <a:latin typeface="Arial"/>
                <a:cs typeface="Arial"/>
              </a:rPr>
              <a:t> </a:t>
            </a:r>
            <a:r>
              <a:rPr dirty="0" sz="1700" spc="285">
                <a:latin typeface="Arial"/>
                <a:cs typeface="Arial"/>
              </a:rPr>
              <a:t>56	</a:t>
            </a:r>
            <a:r>
              <a:rPr dirty="0" sz="1700" spc="260">
                <a:latin typeface="Arial"/>
                <a:cs typeface="Arial"/>
              </a:rPr>
              <a:t>0.54	2.72	0.44	</a:t>
            </a:r>
            <a:r>
              <a:rPr dirty="0" sz="1700" spc="250">
                <a:latin typeface="Arial"/>
                <a:cs typeface="Arial"/>
              </a:rPr>
              <a:t>3.54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750" algn="l"/>
                <a:tab pos="5627370" algn="l"/>
                <a:tab pos="6396990" algn="l"/>
                <a:tab pos="7319645" algn="l"/>
              </a:tabLst>
            </a:pPr>
            <a:r>
              <a:rPr dirty="0" sz="1700" spc="229">
                <a:latin typeface="Arial"/>
                <a:cs typeface="Arial"/>
              </a:rPr>
              <a:t>hours_of_daylight	</a:t>
            </a:r>
            <a:r>
              <a:rPr dirty="0" sz="1700" spc="260">
                <a:latin typeface="Arial"/>
                <a:cs typeface="Arial"/>
              </a:rPr>
              <a:t>0.58	2.73	0.43	3.9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5010785" algn="l"/>
                <a:tab pos="5626100" algn="l"/>
                <a:tab pos="6395720" algn="l"/>
                <a:tab pos="7164705" algn="l"/>
              </a:tabLst>
            </a:pPr>
            <a:r>
              <a:rPr dirty="0" sz="1700" spc="229">
                <a:latin typeface="Arial"/>
                <a:cs typeface="Arial"/>
              </a:rPr>
              <a:t>hours_of_daylight</a:t>
            </a:r>
            <a:r>
              <a:rPr dirty="0" sz="1700" spc="310">
                <a:latin typeface="Arial"/>
                <a:cs typeface="Arial"/>
              </a:rPr>
              <a:t> </a:t>
            </a:r>
            <a:r>
              <a:rPr dirty="0" sz="1700" spc="300">
                <a:latin typeface="Arial"/>
                <a:cs typeface="Arial"/>
              </a:rPr>
              <a:t>is_mon	</a:t>
            </a:r>
            <a:r>
              <a:rPr dirty="0" sz="1700" spc="260">
                <a:latin typeface="Arial"/>
                <a:cs typeface="Arial"/>
              </a:rPr>
              <a:t>0.7	2.25	0.57	3.12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tabLst>
                <a:tab pos="4857750" algn="l"/>
                <a:tab pos="5627370" algn="l"/>
                <a:tab pos="6396990" algn="l"/>
                <a:tab pos="7165340" algn="l"/>
              </a:tabLst>
            </a:pPr>
            <a:r>
              <a:rPr dirty="0" sz="1700" spc="229">
                <a:latin typeface="Arial"/>
                <a:cs typeface="Arial"/>
              </a:rPr>
              <a:t>hours_of_daylight </a:t>
            </a:r>
            <a:r>
              <a:rPr dirty="0" sz="1700" spc="300">
                <a:latin typeface="Arial"/>
                <a:cs typeface="Arial"/>
              </a:rPr>
              <a:t>is_mon</a:t>
            </a:r>
            <a:r>
              <a:rPr dirty="0" sz="1700" spc="260">
                <a:latin typeface="Arial"/>
                <a:cs typeface="Arial"/>
              </a:rPr>
              <a:t> </a:t>
            </a:r>
            <a:r>
              <a:rPr dirty="0" sz="1700" spc="195">
                <a:latin typeface="Arial"/>
                <a:cs typeface="Arial"/>
              </a:rPr>
              <a:t>...</a:t>
            </a:r>
            <a:r>
              <a:rPr dirty="0" sz="1700" spc="305">
                <a:latin typeface="Arial"/>
                <a:cs typeface="Arial"/>
              </a:rPr>
              <a:t> </a:t>
            </a:r>
            <a:r>
              <a:rPr dirty="0" sz="1700" spc="254">
                <a:latin typeface="Arial"/>
                <a:cs typeface="Arial"/>
              </a:rPr>
              <a:t>is_tue	</a:t>
            </a:r>
            <a:r>
              <a:rPr dirty="0" sz="1700" spc="260">
                <a:latin typeface="Arial"/>
                <a:cs typeface="Arial"/>
              </a:rPr>
              <a:t>0.72	1.83	0.57	</a:t>
            </a:r>
            <a:r>
              <a:rPr dirty="0" sz="1700" spc="250">
                <a:latin typeface="Arial"/>
                <a:cs typeface="Arial"/>
              </a:rPr>
              <a:t>3.16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750" algn="l"/>
                <a:tab pos="5627370" algn="l"/>
                <a:tab pos="6396990" algn="l"/>
                <a:tab pos="7165340" algn="l"/>
              </a:tabLst>
            </a:pPr>
            <a:r>
              <a:rPr dirty="0" sz="1700" spc="229">
                <a:latin typeface="Arial"/>
                <a:cs typeface="Arial"/>
              </a:rPr>
              <a:t>hours_of_daylight </a:t>
            </a:r>
            <a:r>
              <a:rPr dirty="0" sz="1700" spc="300">
                <a:latin typeface="Arial"/>
                <a:cs typeface="Arial"/>
              </a:rPr>
              <a:t>is_mon</a:t>
            </a:r>
            <a:r>
              <a:rPr dirty="0" sz="1700" spc="254">
                <a:latin typeface="Arial"/>
                <a:cs typeface="Arial"/>
              </a:rPr>
              <a:t> </a:t>
            </a:r>
            <a:r>
              <a:rPr dirty="0" sz="1700" spc="195">
                <a:latin typeface="Arial"/>
                <a:cs typeface="Arial"/>
              </a:rPr>
              <a:t>...</a:t>
            </a:r>
            <a:r>
              <a:rPr dirty="0" sz="1700" spc="300">
                <a:latin typeface="Arial"/>
                <a:cs typeface="Arial"/>
              </a:rPr>
              <a:t> </a:t>
            </a:r>
            <a:r>
              <a:rPr dirty="0" sz="1700" spc="254">
                <a:latin typeface="Arial"/>
                <a:cs typeface="Arial"/>
              </a:rPr>
              <a:t>is_sat	</a:t>
            </a:r>
            <a:r>
              <a:rPr dirty="0" sz="1700" spc="260">
                <a:latin typeface="Arial"/>
                <a:cs typeface="Arial"/>
              </a:rPr>
              <a:t>0.77	2.11	0.59	</a:t>
            </a:r>
            <a:r>
              <a:rPr dirty="0" sz="1700" spc="250">
                <a:latin typeface="Arial"/>
                <a:cs typeface="Arial"/>
              </a:rPr>
              <a:t>3.26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6355" algn="l"/>
                <a:tab pos="7165340" algn="l"/>
              </a:tabLst>
            </a:pPr>
            <a:r>
              <a:rPr dirty="0" sz="1700" spc="370">
                <a:latin typeface="Arial"/>
                <a:cs typeface="Arial"/>
              </a:rPr>
              <a:t>CUSUM	</a:t>
            </a:r>
            <a:r>
              <a:rPr dirty="0" sz="1700" spc="260">
                <a:latin typeface="Arial"/>
                <a:cs typeface="Arial"/>
              </a:rPr>
              <a:t>0.45	2.03	0.15	3.55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	</a:t>
            </a:r>
            <a:r>
              <a:rPr dirty="0" sz="1700" spc="260">
                <a:latin typeface="Arial"/>
                <a:cs typeface="Arial"/>
              </a:rPr>
              <a:t>0.86	1.88	0.74	</a:t>
            </a:r>
            <a:r>
              <a:rPr dirty="0" sz="1700" spc="250">
                <a:latin typeface="Arial"/>
                <a:cs typeface="Arial"/>
              </a:rPr>
              <a:t>2.73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sa-mav-7	</a:t>
            </a:r>
            <a:r>
              <a:rPr dirty="0" sz="1700" spc="260">
                <a:latin typeface="Arial"/>
                <a:cs typeface="Arial"/>
              </a:rPr>
              <a:t>0.87	1.28	0.83	</a:t>
            </a:r>
            <a:r>
              <a:rPr dirty="0" sz="1700" spc="250">
                <a:latin typeface="Arial"/>
                <a:cs typeface="Arial"/>
              </a:rPr>
              <a:t>1.87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sa-mav-14	</a:t>
            </a:r>
            <a:r>
              <a:rPr dirty="0" sz="1700" spc="260">
                <a:latin typeface="Arial"/>
                <a:cs typeface="Arial"/>
              </a:rPr>
              <a:t>0.86	1.27	0.82	1.62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5720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sa-regress	</a:t>
            </a:r>
            <a:r>
              <a:rPr dirty="0" sz="1700" spc="260">
                <a:latin typeface="Arial"/>
                <a:cs typeface="Arial"/>
              </a:rPr>
              <a:t>0.73	1.76	0.67	2.21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6480" algn="l"/>
                <a:tab pos="5626100" algn="l"/>
                <a:tab pos="6395720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260">
                <a:latin typeface="Arial"/>
                <a:cs typeface="Arial"/>
              </a:rPr>
              <a:t>denominator	0.78	2.15	0.59	</a:t>
            </a:r>
            <a:r>
              <a:rPr dirty="0" sz="1700" spc="250">
                <a:latin typeface="Arial"/>
                <a:cs typeface="Arial"/>
              </a:rPr>
              <a:t>2.41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20"/>
              </a:lnSpc>
              <a:spcBef>
                <a:spcPts val="19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425">
                <a:latin typeface="Arial"/>
                <a:cs typeface="Arial"/>
              </a:rPr>
              <a:t>MA	</a:t>
            </a:r>
            <a:r>
              <a:rPr dirty="0" sz="1700" spc="260">
                <a:latin typeface="Arial"/>
                <a:cs typeface="Arial"/>
              </a:rPr>
              <a:t>0.65	2.78	0.57	</a:t>
            </a:r>
            <a:r>
              <a:rPr dirty="0" sz="1700" spc="250">
                <a:latin typeface="Arial"/>
                <a:cs typeface="Arial"/>
              </a:rPr>
              <a:t>3.24</a:t>
            </a:r>
            <a:endParaRPr sz="1700">
              <a:latin typeface="Arial"/>
              <a:cs typeface="Arial"/>
            </a:endParaRPr>
          </a:p>
          <a:p>
            <a:pPr algn="r">
              <a:lnSpc>
                <a:spcPts val="1320"/>
              </a:lnSpc>
            </a:pPr>
            <a:r>
              <a:rPr dirty="0" sz="1200" spc="-10"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952119" y="2514219"/>
          <a:ext cx="7860030" cy="583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7895"/>
                <a:gridCol w="769620"/>
                <a:gridCol w="768985"/>
                <a:gridCol w="768985"/>
                <a:gridCol w="769620"/>
              </a:tblGrid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54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700" spc="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chart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65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7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yesterday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85800" y="3657600"/>
            <a:ext cx="8610600" cy="3543300"/>
          </a:xfrm>
          <a:custGeom>
            <a:avLst/>
            <a:gdLst/>
            <a:ahLst/>
            <a:cxnLst/>
            <a:rect l="l" t="t" r="r" b="b"/>
            <a:pathLst>
              <a:path w="8610600" h="3543300">
                <a:moveTo>
                  <a:pt x="0" y="0"/>
                </a:moveTo>
                <a:lnTo>
                  <a:pt x="0" y="3543300"/>
                </a:lnTo>
                <a:lnTo>
                  <a:pt x="8610600" y="3543300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952119" y="3363086"/>
          <a:ext cx="7860030" cy="29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7895"/>
                <a:gridCol w="769620"/>
                <a:gridCol w="768985"/>
                <a:gridCol w="768985"/>
                <a:gridCol w="769620"/>
              </a:tblGrid>
              <a:tr h="280035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950"/>
                        </a:lnSpc>
                      </a:pPr>
                      <a:r>
                        <a:rPr dirty="0" sz="1700" spc="260">
                          <a:latin typeface="Arial"/>
                          <a:cs typeface="Arial"/>
                        </a:rPr>
                        <a:t>0.58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950"/>
                        </a:lnSpc>
                      </a:pPr>
                      <a:r>
                        <a:rPr dirty="0" sz="1700" spc="260">
                          <a:latin typeface="Arial"/>
                          <a:cs typeface="Arial"/>
                        </a:rPr>
                        <a:t>2.79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950"/>
                        </a:lnSpc>
                      </a:pPr>
                      <a:r>
                        <a:rPr dirty="0" sz="1700" spc="260">
                          <a:latin typeface="Arial"/>
                          <a:cs typeface="Arial"/>
                        </a:rPr>
                        <a:t>0.51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950"/>
                        </a:lnSpc>
                      </a:pPr>
                      <a:r>
                        <a:rPr dirty="0" sz="1700" spc="260">
                          <a:latin typeface="Arial"/>
                          <a:cs typeface="Arial"/>
                        </a:rPr>
                        <a:t>3.31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609600" y="3100577"/>
            <a:ext cx="8610600" cy="252729"/>
          </a:xfrm>
          <a:custGeom>
            <a:avLst/>
            <a:gdLst/>
            <a:ahLst/>
            <a:cxnLst/>
            <a:rect l="l" t="t" r="r" b="b"/>
            <a:pathLst>
              <a:path w="8610600" h="252729">
                <a:moveTo>
                  <a:pt x="0" y="0"/>
                </a:moveTo>
                <a:lnTo>
                  <a:pt x="0" y="252222"/>
                </a:lnTo>
                <a:lnTo>
                  <a:pt x="8610600" y="252222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9995" y="3368802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152399"/>
                </a:moveTo>
                <a:lnTo>
                  <a:pt x="0" y="0"/>
                </a:lnTo>
                <a:lnTo>
                  <a:pt x="0" y="304800"/>
                </a:lnTo>
                <a:lnTo>
                  <a:pt x="22860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92" y="1222501"/>
            <a:ext cx="29356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Performance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71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2940000">
            <a:off x="7378258" y="1645730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940000">
            <a:off x="7301258" y="1548555"/>
            <a:ext cx="66872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940000">
            <a:off x="6653864" y="1609719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44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940000">
            <a:off x="6410332" y="1846763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940000">
            <a:off x="5778038" y="1569517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940000">
            <a:off x="5701322" y="1472011"/>
            <a:ext cx="66812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940000">
            <a:off x="5053632" y="1533531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37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940000">
            <a:off x="4810119" y="1770547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7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SIX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609600"/>
            <a:ext cx="3657600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72200" y="609600"/>
            <a:ext cx="2971800" cy="647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18794" y="3946316"/>
            <a:ext cx="8155305" cy="3223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  <a:tabLst>
                <a:tab pos="4857750" algn="l"/>
                <a:tab pos="5627370" algn="l"/>
                <a:tab pos="6396990" algn="l"/>
                <a:tab pos="7319645" algn="l"/>
              </a:tabLst>
            </a:pPr>
            <a:r>
              <a:rPr dirty="0" sz="1700" spc="229">
                <a:latin typeface="Arial"/>
                <a:cs typeface="Arial"/>
              </a:rPr>
              <a:t>hours_of_daylight	</a:t>
            </a:r>
            <a:r>
              <a:rPr dirty="0" sz="1700" spc="260">
                <a:latin typeface="Arial"/>
                <a:cs typeface="Arial"/>
              </a:rPr>
              <a:t>0.58	2.73	0.43	3.9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5010785" algn="l"/>
                <a:tab pos="5626100" algn="l"/>
                <a:tab pos="6395720" algn="l"/>
                <a:tab pos="7164705" algn="l"/>
              </a:tabLst>
            </a:pPr>
            <a:r>
              <a:rPr dirty="0" sz="1700" spc="229">
                <a:latin typeface="Arial"/>
                <a:cs typeface="Arial"/>
              </a:rPr>
              <a:t>hours_of_daylight</a:t>
            </a:r>
            <a:r>
              <a:rPr dirty="0" sz="1700" spc="310">
                <a:latin typeface="Arial"/>
                <a:cs typeface="Arial"/>
              </a:rPr>
              <a:t> </a:t>
            </a:r>
            <a:r>
              <a:rPr dirty="0" sz="1700" spc="300">
                <a:latin typeface="Arial"/>
                <a:cs typeface="Arial"/>
              </a:rPr>
              <a:t>is_mon	</a:t>
            </a:r>
            <a:r>
              <a:rPr dirty="0" sz="1700" spc="260">
                <a:latin typeface="Arial"/>
                <a:cs typeface="Arial"/>
              </a:rPr>
              <a:t>0.7	2.25	0.57	3.12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750" algn="l"/>
                <a:tab pos="5627370" algn="l"/>
                <a:tab pos="6396990" algn="l"/>
                <a:tab pos="7165340" algn="l"/>
              </a:tabLst>
            </a:pPr>
            <a:r>
              <a:rPr dirty="0" sz="1700" spc="229">
                <a:latin typeface="Arial"/>
                <a:cs typeface="Arial"/>
              </a:rPr>
              <a:t>hours_of_daylight </a:t>
            </a:r>
            <a:r>
              <a:rPr dirty="0" sz="1700" spc="300">
                <a:latin typeface="Arial"/>
                <a:cs typeface="Arial"/>
              </a:rPr>
              <a:t>is_mon</a:t>
            </a:r>
            <a:r>
              <a:rPr dirty="0" sz="1700" spc="260">
                <a:latin typeface="Arial"/>
                <a:cs typeface="Arial"/>
              </a:rPr>
              <a:t> </a:t>
            </a:r>
            <a:r>
              <a:rPr dirty="0" sz="1700" spc="195">
                <a:latin typeface="Arial"/>
                <a:cs typeface="Arial"/>
              </a:rPr>
              <a:t>...</a:t>
            </a:r>
            <a:r>
              <a:rPr dirty="0" sz="1700" spc="305">
                <a:latin typeface="Arial"/>
                <a:cs typeface="Arial"/>
              </a:rPr>
              <a:t> </a:t>
            </a:r>
            <a:r>
              <a:rPr dirty="0" sz="1700" spc="254">
                <a:latin typeface="Arial"/>
                <a:cs typeface="Arial"/>
              </a:rPr>
              <a:t>is_tue	</a:t>
            </a:r>
            <a:r>
              <a:rPr dirty="0" sz="1700" spc="260">
                <a:latin typeface="Arial"/>
                <a:cs typeface="Arial"/>
              </a:rPr>
              <a:t>0.72	1.83	0.57	</a:t>
            </a:r>
            <a:r>
              <a:rPr dirty="0" sz="1700" spc="250">
                <a:latin typeface="Arial"/>
                <a:cs typeface="Arial"/>
              </a:rPr>
              <a:t>3.16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750" algn="l"/>
                <a:tab pos="5627370" algn="l"/>
                <a:tab pos="6396990" algn="l"/>
                <a:tab pos="7165340" algn="l"/>
              </a:tabLst>
            </a:pPr>
            <a:r>
              <a:rPr dirty="0" sz="1700" spc="229">
                <a:latin typeface="Arial"/>
                <a:cs typeface="Arial"/>
              </a:rPr>
              <a:t>hours_of_daylight </a:t>
            </a:r>
            <a:r>
              <a:rPr dirty="0" sz="1700" spc="300">
                <a:latin typeface="Arial"/>
                <a:cs typeface="Arial"/>
              </a:rPr>
              <a:t>is_mon</a:t>
            </a:r>
            <a:r>
              <a:rPr dirty="0" sz="1700" spc="254">
                <a:latin typeface="Arial"/>
                <a:cs typeface="Arial"/>
              </a:rPr>
              <a:t> </a:t>
            </a:r>
            <a:r>
              <a:rPr dirty="0" sz="1700" spc="195">
                <a:latin typeface="Arial"/>
                <a:cs typeface="Arial"/>
              </a:rPr>
              <a:t>...</a:t>
            </a:r>
            <a:r>
              <a:rPr dirty="0" sz="1700" spc="300">
                <a:latin typeface="Arial"/>
                <a:cs typeface="Arial"/>
              </a:rPr>
              <a:t> </a:t>
            </a:r>
            <a:r>
              <a:rPr dirty="0" sz="1700" spc="254">
                <a:latin typeface="Arial"/>
                <a:cs typeface="Arial"/>
              </a:rPr>
              <a:t>is_sat	</a:t>
            </a:r>
            <a:r>
              <a:rPr dirty="0" sz="1700" spc="260">
                <a:latin typeface="Arial"/>
                <a:cs typeface="Arial"/>
              </a:rPr>
              <a:t>0.77	2.11	0.59	</a:t>
            </a:r>
            <a:r>
              <a:rPr dirty="0" sz="1700" spc="250">
                <a:latin typeface="Arial"/>
                <a:cs typeface="Arial"/>
              </a:rPr>
              <a:t>3.26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5340" algn="l"/>
              </a:tabLst>
            </a:pPr>
            <a:r>
              <a:rPr dirty="0" sz="1700" spc="370">
                <a:latin typeface="Arial"/>
                <a:cs typeface="Arial"/>
              </a:rPr>
              <a:t>CUSUM	</a:t>
            </a:r>
            <a:r>
              <a:rPr dirty="0" sz="1700" spc="260">
                <a:latin typeface="Arial"/>
                <a:cs typeface="Arial"/>
              </a:rPr>
              <a:t>0.45	2.03	0.15	3.55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	</a:t>
            </a:r>
            <a:r>
              <a:rPr dirty="0" sz="1700" spc="260">
                <a:latin typeface="Arial"/>
                <a:cs typeface="Arial"/>
              </a:rPr>
              <a:t>0.86	1.88	0.74	</a:t>
            </a:r>
            <a:r>
              <a:rPr dirty="0" sz="1700" spc="250">
                <a:latin typeface="Arial"/>
                <a:cs typeface="Arial"/>
              </a:rPr>
              <a:t>2.73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sa-mav-7	</a:t>
            </a:r>
            <a:r>
              <a:rPr dirty="0" sz="1700" spc="260">
                <a:latin typeface="Arial"/>
                <a:cs typeface="Arial"/>
              </a:rPr>
              <a:t>0.87	1.28	0.83	</a:t>
            </a:r>
            <a:r>
              <a:rPr dirty="0" sz="1700" spc="250">
                <a:latin typeface="Arial"/>
                <a:cs typeface="Arial"/>
              </a:rPr>
              <a:t>1.87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sa-mav-14	</a:t>
            </a:r>
            <a:r>
              <a:rPr dirty="0" sz="1700" spc="260">
                <a:latin typeface="Arial"/>
                <a:cs typeface="Arial"/>
              </a:rPr>
              <a:t>0.86	1.27	0.82	1.62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5720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sa-regress	</a:t>
            </a:r>
            <a:r>
              <a:rPr dirty="0" sz="1700" spc="260">
                <a:latin typeface="Arial"/>
                <a:cs typeface="Arial"/>
              </a:rPr>
              <a:t>0.73	1.76	0.67	2.21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6480" algn="l"/>
                <a:tab pos="5626100" algn="l"/>
                <a:tab pos="6395720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260">
                <a:latin typeface="Arial"/>
                <a:cs typeface="Arial"/>
              </a:rPr>
              <a:t>denominator	0.78	2.15	0.59	</a:t>
            </a:r>
            <a:r>
              <a:rPr dirty="0" sz="1700" spc="250">
                <a:latin typeface="Arial"/>
                <a:cs typeface="Arial"/>
              </a:rPr>
              <a:t>2.41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2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425">
                <a:latin typeface="Arial"/>
                <a:cs typeface="Arial"/>
              </a:rPr>
              <a:t>MA	</a:t>
            </a:r>
            <a:r>
              <a:rPr dirty="0" sz="1700" spc="260">
                <a:latin typeface="Arial"/>
                <a:cs typeface="Arial"/>
              </a:rPr>
              <a:t>0.65	2.78	0.57	</a:t>
            </a:r>
            <a:r>
              <a:rPr dirty="0" sz="1700" spc="250">
                <a:latin typeface="Arial"/>
                <a:cs typeface="Arial"/>
              </a:rPr>
              <a:t>3.24</a:t>
            </a:r>
            <a:endParaRPr sz="1700">
              <a:latin typeface="Arial"/>
              <a:cs typeface="Arial"/>
            </a:endParaRPr>
          </a:p>
          <a:p>
            <a:pPr algn="r">
              <a:lnSpc>
                <a:spcPts val="1320"/>
              </a:lnSpc>
            </a:pPr>
            <a:r>
              <a:rPr dirty="0" sz="1200" spc="-10"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2119" y="2514219"/>
          <a:ext cx="7860030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7895"/>
                <a:gridCol w="769620"/>
                <a:gridCol w="768985"/>
                <a:gridCol w="768985"/>
                <a:gridCol w="769620"/>
              </a:tblGrid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54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700" spc="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chart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65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7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yesterday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5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56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85800" y="3962400"/>
            <a:ext cx="8610600" cy="3238500"/>
          </a:xfrm>
          <a:custGeom>
            <a:avLst/>
            <a:gdLst/>
            <a:ahLst/>
            <a:cxnLst/>
            <a:rect l="l" t="t" r="r" b="b"/>
            <a:pathLst>
              <a:path w="8610600" h="3238500">
                <a:moveTo>
                  <a:pt x="0" y="0"/>
                </a:moveTo>
                <a:lnTo>
                  <a:pt x="0" y="3238500"/>
                </a:lnTo>
                <a:lnTo>
                  <a:pt x="8610600" y="3238500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1854" y="6971792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7189" y="703580"/>
            <a:ext cx="422338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Seasonal</a:t>
            </a:r>
            <a:r>
              <a:rPr dirty="0" sz="4400" spc="-35"/>
              <a:t> </a:t>
            </a:r>
            <a:r>
              <a:rPr dirty="0" sz="4400" spc="-5"/>
              <a:t>Effects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600200" y="1752600"/>
            <a:ext cx="0" cy="2743200"/>
          </a:xfrm>
          <a:custGeom>
            <a:avLst/>
            <a:gdLst/>
            <a:ahLst/>
            <a:cxnLst/>
            <a:rect l="l" t="t" r="r" b="b"/>
            <a:pathLst>
              <a:path w="0"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7800" y="4267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9029" y="4519676"/>
            <a:ext cx="704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5244" y="4686300"/>
            <a:ext cx="1096010" cy="76200"/>
          </a:xfrm>
          <a:custGeom>
            <a:avLst/>
            <a:gdLst/>
            <a:ahLst/>
            <a:cxnLst/>
            <a:rect l="l" t="t" r="r" b="b"/>
            <a:pathLst>
              <a:path w="1096010" h="76200">
                <a:moveTo>
                  <a:pt x="1032509" y="44196"/>
                </a:moveTo>
                <a:lnTo>
                  <a:pt x="1032509" y="32003"/>
                </a:lnTo>
                <a:lnTo>
                  <a:pt x="0" y="32003"/>
                </a:lnTo>
                <a:lnTo>
                  <a:pt x="0" y="44196"/>
                </a:lnTo>
                <a:lnTo>
                  <a:pt x="1032509" y="44196"/>
                </a:lnTo>
                <a:close/>
              </a:path>
              <a:path w="1096010" h="76200">
                <a:moveTo>
                  <a:pt x="1095755" y="38100"/>
                </a:moveTo>
                <a:lnTo>
                  <a:pt x="1019555" y="0"/>
                </a:lnTo>
                <a:lnTo>
                  <a:pt x="1019555" y="32003"/>
                </a:lnTo>
                <a:lnTo>
                  <a:pt x="1032509" y="32003"/>
                </a:lnTo>
                <a:lnTo>
                  <a:pt x="1032509" y="69723"/>
                </a:lnTo>
                <a:lnTo>
                  <a:pt x="1095755" y="38100"/>
                </a:lnTo>
                <a:close/>
              </a:path>
              <a:path w="1096010" h="76200">
                <a:moveTo>
                  <a:pt x="1032509" y="69723"/>
                </a:moveTo>
                <a:lnTo>
                  <a:pt x="1032509" y="44196"/>
                </a:lnTo>
                <a:lnTo>
                  <a:pt x="1019555" y="44196"/>
                </a:lnTo>
                <a:lnTo>
                  <a:pt x="1019555" y="76200"/>
                </a:lnTo>
                <a:lnTo>
                  <a:pt x="1032509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67148" y="3068066"/>
            <a:ext cx="366395" cy="8743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400" spc="-5">
                <a:latin typeface="Arial"/>
                <a:cs typeface="Arial"/>
              </a:rPr>
              <a:t>Signal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4900" y="1447800"/>
            <a:ext cx="76200" cy="1447800"/>
          </a:xfrm>
          <a:custGeom>
            <a:avLst/>
            <a:gdLst/>
            <a:ahLst/>
            <a:cxnLst/>
            <a:rect l="l" t="t" r="r" b="b"/>
            <a:pathLst>
              <a:path w="76200" h="1447800">
                <a:moveTo>
                  <a:pt x="76200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2003" y="76200"/>
                </a:lnTo>
                <a:lnTo>
                  <a:pt x="32003" y="63246"/>
                </a:lnTo>
                <a:lnTo>
                  <a:pt x="44195" y="63246"/>
                </a:lnTo>
                <a:lnTo>
                  <a:pt x="44195" y="76200"/>
                </a:lnTo>
                <a:lnTo>
                  <a:pt x="76200" y="76200"/>
                </a:lnTo>
                <a:close/>
              </a:path>
              <a:path w="76200" h="1447800">
                <a:moveTo>
                  <a:pt x="44195" y="76200"/>
                </a:moveTo>
                <a:lnTo>
                  <a:pt x="44195" y="63246"/>
                </a:lnTo>
                <a:lnTo>
                  <a:pt x="32003" y="63246"/>
                </a:lnTo>
                <a:lnTo>
                  <a:pt x="32003" y="76200"/>
                </a:lnTo>
                <a:lnTo>
                  <a:pt x="44195" y="76200"/>
                </a:lnTo>
                <a:close/>
              </a:path>
              <a:path w="76200" h="1447800">
                <a:moveTo>
                  <a:pt x="44195" y="1447800"/>
                </a:moveTo>
                <a:lnTo>
                  <a:pt x="44195" y="76200"/>
                </a:lnTo>
                <a:lnTo>
                  <a:pt x="32003" y="76200"/>
                </a:lnTo>
                <a:lnTo>
                  <a:pt x="32003" y="1447800"/>
                </a:lnTo>
                <a:lnTo>
                  <a:pt x="44195" y="1447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2003" y="4832603"/>
            <a:ext cx="5463540" cy="210502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439420" marR="113664" indent="-342900">
              <a:lnSpc>
                <a:spcPts val="1950"/>
              </a:lnSpc>
            </a:pPr>
            <a:r>
              <a:rPr dirty="0" sz="1800">
                <a:latin typeface="Arial"/>
                <a:cs typeface="Arial"/>
              </a:rPr>
              <a:t>Fit </a:t>
            </a:r>
            <a:r>
              <a:rPr dirty="0" sz="1800" spc="-5">
                <a:latin typeface="Arial"/>
                <a:cs typeface="Arial"/>
              </a:rPr>
              <a:t>a periodic function </a:t>
            </a:r>
            <a:r>
              <a:rPr dirty="0" sz="1800">
                <a:latin typeface="Arial"/>
                <a:cs typeface="Arial"/>
              </a:rPr>
              <a:t>(e.g. </a:t>
            </a:r>
            <a:r>
              <a:rPr dirty="0" sz="1800" spc="-5">
                <a:latin typeface="Arial"/>
                <a:cs typeface="Arial"/>
              </a:rPr>
              <a:t>sine wave)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previous  </a:t>
            </a:r>
            <a:r>
              <a:rPr dirty="0" sz="1800">
                <a:latin typeface="Arial"/>
                <a:cs typeface="Arial"/>
              </a:rPr>
              <a:t>data. Predict today’s </a:t>
            </a:r>
            <a:r>
              <a:rPr dirty="0" sz="1800" spc="-5">
                <a:latin typeface="Arial"/>
                <a:cs typeface="Arial"/>
              </a:rPr>
              <a:t>signal and 3-sigma  confidence intervals. Signal an alarm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we’re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off.</a:t>
            </a:r>
            <a:endParaRPr sz="1800">
              <a:latin typeface="Arial"/>
              <a:cs typeface="Arial"/>
            </a:endParaRPr>
          </a:p>
          <a:p>
            <a:pPr marL="96520" marR="179070">
              <a:lnSpc>
                <a:spcPts val="3040"/>
              </a:lnSpc>
              <a:spcBef>
                <a:spcPts val="215"/>
              </a:spcBef>
            </a:pPr>
            <a:r>
              <a:rPr dirty="0" sz="1800" spc="-5">
                <a:latin typeface="Arial"/>
                <a:cs typeface="Arial"/>
              </a:rPr>
              <a:t>Reduces False alarms from Natural outbreaks.  Different times of year deserve different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thresholds.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8102" y="1981200"/>
            <a:ext cx="7000875" cy="1657350"/>
          </a:xfrm>
          <a:custGeom>
            <a:avLst/>
            <a:gdLst/>
            <a:ahLst/>
            <a:cxnLst/>
            <a:rect l="l" t="t" r="r" b="b"/>
            <a:pathLst>
              <a:path w="7000875" h="1657350">
                <a:moveTo>
                  <a:pt x="0" y="330708"/>
                </a:moveTo>
                <a:lnTo>
                  <a:pt x="71628" y="246126"/>
                </a:lnTo>
                <a:lnTo>
                  <a:pt x="161544" y="121158"/>
                </a:lnTo>
                <a:lnTo>
                  <a:pt x="294894" y="40386"/>
                </a:lnTo>
                <a:lnTo>
                  <a:pt x="483870" y="58674"/>
                </a:lnTo>
                <a:lnTo>
                  <a:pt x="592074" y="205740"/>
                </a:lnTo>
                <a:lnTo>
                  <a:pt x="681228" y="330708"/>
                </a:lnTo>
                <a:lnTo>
                  <a:pt x="779526" y="496062"/>
                </a:lnTo>
                <a:lnTo>
                  <a:pt x="850391" y="705612"/>
                </a:lnTo>
                <a:lnTo>
                  <a:pt x="950976" y="870966"/>
                </a:lnTo>
                <a:lnTo>
                  <a:pt x="1039368" y="1076706"/>
                </a:lnTo>
                <a:lnTo>
                  <a:pt x="1110996" y="1201674"/>
                </a:lnTo>
                <a:lnTo>
                  <a:pt x="1191768" y="1326642"/>
                </a:lnTo>
                <a:lnTo>
                  <a:pt x="1299972" y="1491996"/>
                </a:lnTo>
                <a:lnTo>
                  <a:pt x="1408176" y="1639062"/>
                </a:lnTo>
                <a:lnTo>
                  <a:pt x="1568196" y="1657350"/>
                </a:lnTo>
                <a:lnTo>
                  <a:pt x="1748027" y="1554480"/>
                </a:lnTo>
                <a:lnTo>
                  <a:pt x="1855470" y="1348740"/>
                </a:lnTo>
                <a:lnTo>
                  <a:pt x="1936242" y="1179576"/>
                </a:lnTo>
                <a:lnTo>
                  <a:pt x="2007870" y="995934"/>
                </a:lnTo>
                <a:lnTo>
                  <a:pt x="2088642" y="870966"/>
                </a:lnTo>
                <a:lnTo>
                  <a:pt x="2160270" y="683514"/>
                </a:lnTo>
                <a:lnTo>
                  <a:pt x="2268474" y="518160"/>
                </a:lnTo>
                <a:lnTo>
                  <a:pt x="2330196" y="352806"/>
                </a:lnTo>
                <a:lnTo>
                  <a:pt x="2420874" y="205740"/>
                </a:lnTo>
                <a:lnTo>
                  <a:pt x="2545842" y="80772"/>
                </a:lnTo>
                <a:lnTo>
                  <a:pt x="2671572" y="58674"/>
                </a:lnTo>
                <a:lnTo>
                  <a:pt x="2804922" y="40386"/>
                </a:lnTo>
                <a:lnTo>
                  <a:pt x="2913126" y="121158"/>
                </a:lnTo>
                <a:lnTo>
                  <a:pt x="3020568" y="246126"/>
                </a:lnTo>
                <a:lnTo>
                  <a:pt x="3092196" y="393192"/>
                </a:lnTo>
                <a:lnTo>
                  <a:pt x="3190494" y="580644"/>
                </a:lnTo>
                <a:lnTo>
                  <a:pt x="3262122" y="723900"/>
                </a:lnTo>
                <a:lnTo>
                  <a:pt x="3370326" y="973836"/>
                </a:lnTo>
                <a:lnTo>
                  <a:pt x="3460241" y="1179576"/>
                </a:lnTo>
                <a:lnTo>
                  <a:pt x="3593591" y="1389126"/>
                </a:lnTo>
                <a:lnTo>
                  <a:pt x="3675126" y="1491996"/>
                </a:lnTo>
                <a:lnTo>
                  <a:pt x="3819144" y="1616964"/>
                </a:lnTo>
                <a:lnTo>
                  <a:pt x="3934967" y="1639062"/>
                </a:lnTo>
                <a:lnTo>
                  <a:pt x="4069841" y="1576578"/>
                </a:lnTo>
                <a:lnTo>
                  <a:pt x="4168902" y="1411224"/>
                </a:lnTo>
                <a:lnTo>
                  <a:pt x="4311396" y="1139189"/>
                </a:lnTo>
                <a:lnTo>
                  <a:pt x="4446270" y="826769"/>
                </a:lnTo>
                <a:lnTo>
                  <a:pt x="4589526" y="518159"/>
                </a:lnTo>
                <a:lnTo>
                  <a:pt x="4741926" y="268223"/>
                </a:lnTo>
                <a:lnTo>
                  <a:pt x="4885944" y="80771"/>
                </a:lnTo>
                <a:lnTo>
                  <a:pt x="5046726" y="0"/>
                </a:lnTo>
                <a:lnTo>
                  <a:pt x="5208270" y="40385"/>
                </a:lnTo>
                <a:lnTo>
                  <a:pt x="5324094" y="143255"/>
                </a:lnTo>
                <a:lnTo>
                  <a:pt x="5432298" y="352805"/>
                </a:lnTo>
                <a:lnTo>
                  <a:pt x="5548122" y="580643"/>
                </a:lnTo>
                <a:lnTo>
                  <a:pt x="5675376" y="870965"/>
                </a:lnTo>
                <a:lnTo>
                  <a:pt x="5791200" y="1117092"/>
                </a:lnTo>
                <a:lnTo>
                  <a:pt x="5916168" y="1367027"/>
                </a:lnTo>
                <a:lnTo>
                  <a:pt x="6068568" y="1554480"/>
                </a:lnTo>
                <a:lnTo>
                  <a:pt x="6211824" y="1594866"/>
                </a:lnTo>
                <a:lnTo>
                  <a:pt x="6310122" y="1594866"/>
                </a:lnTo>
                <a:lnTo>
                  <a:pt x="6437376" y="1514094"/>
                </a:lnTo>
                <a:lnTo>
                  <a:pt x="6570726" y="1264158"/>
                </a:lnTo>
                <a:lnTo>
                  <a:pt x="6678168" y="1076705"/>
                </a:lnTo>
                <a:lnTo>
                  <a:pt x="6786372" y="848867"/>
                </a:lnTo>
                <a:lnTo>
                  <a:pt x="7000494" y="393191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4772" y="1290827"/>
            <a:ext cx="7180580" cy="2546350"/>
          </a:xfrm>
          <a:custGeom>
            <a:avLst/>
            <a:gdLst/>
            <a:ahLst/>
            <a:cxnLst/>
            <a:rect l="l" t="t" r="r" b="b"/>
            <a:pathLst>
              <a:path w="7180580" h="2546350">
                <a:moveTo>
                  <a:pt x="0" y="1326642"/>
                </a:moveTo>
                <a:lnTo>
                  <a:pt x="80771" y="592074"/>
                </a:lnTo>
                <a:lnTo>
                  <a:pt x="115823" y="995172"/>
                </a:lnTo>
                <a:lnTo>
                  <a:pt x="169926" y="779526"/>
                </a:lnTo>
                <a:lnTo>
                  <a:pt x="224027" y="842772"/>
                </a:lnTo>
                <a:lnTo>
                  <a:pt x="268223" y="592074"/>
                </a:lnTo>
                <a:lnTo>
                  <a:pt x="349757" y="906018"/>
                </a:lnTo>
                <a:lnTo>
                  <a:pt x="349757" y="653796"/>
                </a:lnTo>
                <a:lnTo>
                  <a:pt x="430530" y="879348"/>
                </a:lnTo>
                <a:lnTo>
                  <a:pt x="474726" y="699516"/>
                </a:lnTo>
                <a:lnTo>
                  <a:pt x="546354" y="1165098"/>
                </a:lnTo>
                <a:lnTo>
                  <a:pt x="565404" y="779526"/>
                </a:lnTo>
                <a:lnTo>
                  <a:pt x="617982" y="1110996"/>
                </a:lnTo>
                <a:lnTo>
                  <a:pt x="690372" y="968502"/>
                </a:lnTo>
                <a:lnTo>
                  <a:pt x="816102" y="1568196"/>
                </a:lnTo>
                <a:lnTo>
                  <a:pt x="851154" y="1442466"/>
                </a:lnTo>
                <a:lnTo>
                  <a:pt x="914400" y="1820418"/>
                </a:lnTo>
                <a:lnTo>
                  <a:pt x="949452" y="1479042"/>
                </a:lnTo>
                <a:lnTo>
                  <a:pt x="1040130" y="1990344"/>
                </a:lnTo>
                <a:lnTo>
                  <a:pt x="1101852" y="1568196"/>
                </a:lnTo>
                <a:lnTo>
                  <a:pt x="1128522" y="2079498"/>
                </a:lnTo>
                <a:lnTo>
                  <a:pt x="1219200" y="1918716"/>
                </a:lnTo>
                <a:lnTo>
                  <a:pt x="1327404" y="2403348"/>
                </a:lnTo>
                <a:lnTo>
                  <a:pt x="1362456" y="1972818"/>
                </a:lnTo>
                <a:lnTo>
                  <a:pt x="1469898" y="2545842"/>
                </a:lnTo>
                <a:lnTo>
                  <a:pt x="1506474" y="2330196"/>
                </a:lnTo>
                <a:lnTo>
                  <a:pt x="1604772" y="2465070"/>
                </a:lnTo>
                <a:lnTo>
                  <a:pt x="1639824" y="2116074"/>
                </a:lnTo>
                <a:lnTo>
                  <a:pt x="1765554" y="2384298"/>
                </a:lnTo>
                <a:lnTo>
                  <a:pt x="1774698" y="1909572"/>
                </a:lnTo>
                <a:lnTo>
                  <a:pt x="1882902" y="2079498"/>
                </a:lnTo>
                <a:lnTo>
                  <a:pt x="1954530" y="1524000"/>
                </a:lnTo>
                <a:lnTo>
                  <a:pt x="2016252" y="1676400"/>
                </a:lnTo>
                <a:lnTo>
                  <a:pt x="2070354" y="1533144"/>
                </a:lnTo>
                <a:lnTo>
                  <a:pt x="2097024" y="1263396"/>
                </a:lnTo>
                <a:lnTo>
                  <a:pt x="2178558" y="1165098"/>
                </a:lnTo>
                <a:lnTo>
                  <a:pt x="2241804" y="1263396"/>
                </a:lnTo>
                <a:lnTo>
                  <a:pt x="2276856" y="968502"/>
                </a:lnTo>
                <a:lnTo>
                  <a:pt x="2375154" y="1031748"/>
                </a:lnTo>
                <a:lnTo>
                  <a:pt x="2411730" y="798576"/>
                </a:lnTo>
                <a:lnTo>
                  <a:pt x="2546604" y="798576"/>
                </a:lnTo>
                <a:lnTo>
                  <a:pt x="2599182" y="663702"/>
                </a:lnTo>
                <a:lnTo>
                  <a:pt x="2778252" y="771144"/>
                </a:lnTo>
                <a:lnTo>
                  <a:pt x="2814828" y="707898"/>
                </a:lnTo>
                <a:lnTo>
                  <a:pt x="2957322" y="968502"/>
                </a:lnTo>
                <a:lnTo>
                  <a:pt x="3011424" y="869442"/>
                </a:lnTo>
                <a:lnTo>
                  <a:pt x="3109722" y="1049274"/>
                </a:lnTo>
                <a:lnTo>
                  <a:pt x="3163824" y="1506474"/>
                </a:lnTo>
                <a:lnTo>
                  <a:pt x="3254502" y="1344168"/>
                </a:lnTo>
                <a:lnTo>
                  <a:pt x="3272028" y="1712976"/>
                </a:lnTo>
                <a:lnTo>
                  <a:pt x="3316224" y="1524000"/>
                </a:lnTo>
                <a:lnTo>
                  <a:pt x="3424428" y="1981200"/>
                </a:lnTo>
                <a:lnTo>
                  <a:pt x="3451098" y="1774698"/>
                </a:lnTo>
                <a:lnTo>
                  <a:pt x="3522726" y="2142744"/>
                </a:lnTo>
                <a:lnTo>
                  <a:pt x="3559302" y="1981200"/>
                </a:lnTo>
                <a:lnTo>
                  <a:pt x="3613404" y="2106168"/>
                </a:lnTo>
                <a:lnTo>
                  <a:pt x="3657600" y="2375916"/>
                </a:lnTo>
                <a:lnTo>
                  <a:pt x="3729228" y="2384298"/>
                </a:lnTo>
                <a:lnTo>
                  <a:pt x="3755898" y="2303526"/>
                </a:lnTo>
                <a:lnTo>
                  <a:pt x="3827526" y="2501646"/>
                </a:lnTo>
                <a:lnTo>
                  <a:pt x="3845052" y="2204466"/>
                </a:lnTo>
                <a:lnTo>
                  <a:pt x="3944874" y="2366772"/>
                </a:lnTo>
                <a:lnTo>
                  <a:pt x="3970782" y="2214372"/>
                </a:lnTo>
                <a:lnTo>
                  <a:pt x="4088129" y="2250948"/>
                </a:lnTo>
                <a:lnTo>
                  <a:pt x="4097274" y="2052066"/>
                </a:lnTo>
                <a:lnTo>
                  <a:pt x="4203954" y="2079498"/>
                </a:lnTo>
                <a:lnTo>
                  <a:pt x="4203954" y="1793748"/>
                </a:lnTo>
                <a:lnTo>
                  <a:pt x="4328922" y="1828800"/>
                </a:lnTo>
                <a:lnTo>
                  <a:pt x="4375404" y="1720596"/>
                </a:lnTo>
                <a:lnTo>
                  <a:pt x="4410456" y="1541526"/>
                </a:lnTo>
                <a:lnTo>
                  <a:pt x="4508754" y="1578102"/>
                </a:lnTo>
                <a:lnTo>
                  <a:pt x="4554474" y="968502"/>
                </a:lnTo>
                <a:lnTo>
                  <a:pt x="4616958" y="1066800"/>
                </a:lnTo>
                <a:lnTo>
                  <a:pt x="4652772" y="771144"/>
                </a:lnTo>
                <a:lnTo>
                  <a:pt x="4805172" y="896874"/>
                </a:lnTo>
                <a:lnTo>
                  <a:pt x="4832604" y="511302"/>
                </a:lnTo>
                <a:lnTo>
                  <a:pt x="4885182" y="250698"/>
                </a:lnTo>
                <a:lnTo>
                  <a:pt x="4965954" y="341376"/>
                </a:lnTo>
                <a:lnTo>
                  <a:pt x="5037582" y="0"/>
                </a:lnTo>
                <a:lnTo>
                  <a:pt x="5118354" y="161544"/>
                </a:lnTo>
                <a:lnTo>
                  <a:pt x="5154930" y="17526"/>
                </a:lnTo>
                <a:lnTo>
                  <a:pt x="5199126" y="269748"/>
                </a:lnTo>
                <a:lnTo>
                  <a:pt x="5243322" y="124968"/>
                </a:lnTo>
                <a:lnTo>
                  <a:pt x="5342382" y="564642"/>
                </a:lnTo>
                <a:lnTo>
                  <a:pt x="5449824" y="501396"/>
                </a:lnTo>
                <a:lnTo>
                  <a:pt x="5558028" y="1004316"/>
                </a:lnTo>
                <a:lnTo>
                  <a:pt x="5575554" y="744474"/>
                </a:lnTo>
                <a:lnTo>
                  <a:pt x="5692902" y="1130046"/>
                </a:lnTo>
                <a:lnTo>
                  <a:pt x="5727954" y="968502"/>
                </a:lnTo>
                <a:lnTo>
                  <a:pt x="5852922" y="1568196"/>
                </a:lnTo>
                <a:lnTo>
                  <a:pt x="5899404" y="1415796"/>
                </a:lnTo>
                <a:lnTo>
                  <a:pt x="5926074" y="1936242"/>
                </a:lnTo>
                <a:lnTo>
                  <a:pt x="6078474" y="2492502"/>
                </a:lnTo>
                <a:lnTo>
                  <a:pt x="6123432" y="2204466"/>
                </a:lnTo>
                <a:lnTo>
                  <a:pt x="6211824" y="2384298"/>
                </a:lnTo>
                <a:lnTo>
                  <a:pt x="6283452" y="2142744"/>
                </a:lnTo>
                <a:lnTo>
                  <a:pt x="6374130" y="2330196"/>
                </a:lnTo>
                <a:lnTo>
                  <a:pt x="6383274" y="1972818"/>
                </a:lnTo>
                <a:lnTo>
                  <a:pt x="6499098" y="2088642"/>
                </a:lnTo>
                <a:lnTo>
                  <a:pt x="6526530" y="1184148"/>
                </a:lnTo>
                <a:lnTo>
                  <a:pt x="6614922" y="1309116"/>
                </a:lnTo>
                <a:lnTo>
                  <a:pt x="6624828" y="950976"/>
                </a:lnTo>
                <a:lnTo>
                  <a:pt x="6688074" y="1093470"/>
                </a:lnTo>
                <a:lnTo>
                  <a:pt x="6723126" y="985266"/>
                </a:lnTo>
                <a:lnTo>
                  <a:pt x="6831330" y="1354074"/>
                </a:lnTo>
                <a:lnTo>
                  <a:pt x="6938772" y="1210818"/>
                </a:lnTo>
                <a:lnTo>
                  <a:pt x="6973824" y="968502"/>
                </a:lnTo>
                <a:lnTo>
                  <a:pt x="7072122" y="1021842"/>
                </a:lnTo>
                <a:lnTo>
                  <a:pt x="7180326" y="906018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92" y="1222501"/>
            <a:ext cx="29356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Performance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71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2940000">
            <a:off x="7378258" y="1645730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940000">
            <a:off x="7301258" y="1548555"/>
            <a:ext cx="66872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940000">
            <a:off x="6653864" y="1609719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44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940000">
            <a:off x="6410332" y="1846763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940000">
            <a:off x="5778038" y="1569517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940000">
            <a:off x="5701322" y="1472011"/>
            <a:ext cx="66812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940000">
            <a:off x="5053632" y="1533531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37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940000">
            <a:off x="4810119" y="1770547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7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SIX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609600"/>
            <a:ext cx="3657600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72200" y="609600"/>
            <a:ext cx="2971800" cy="647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18794" y="4229010"/>
            <a:ext cx="8155305" cy="2940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  <a:tabLst>
                <a:tab pos="5010785" algn="l"/>
                <a:tab pos="5626100" algn="l"/>
                <a:tab pos="6395720" algn="l"/>
                <a:tab pos="7164705" algn="l"/>
              </a:tabLst>
            </a:pPr>
            <a:r>
              <a:rPr dirty="0" sz="1700" spc="229">
                <a:latin typeface="Arial"/>
                <a:cs typeface="Arial"/>
              </a:rPr>
              <a:t>hours_of_daylight</a:t>
            </a:r>
            <a:r>
              <a:rPr dirty="0" sz="1700" spc="310">
                <a:latin typeface="Arial"/>
                <a:cs typeface="Arial"/>
              </a:rPr>
              <a:t> </a:t>
            </a:r>
            <a:r>
              <a:rPr dirty="0" sz="1700" spc="300">
                <a:latin typeface="Arial"/>
                <a:cs typeface="Arial"/>
              </a:rPr>
              <a:t>is_mon	</a:t>
            </a:r>
            <a:r>
              <a:rPr dirty="0" sz="1700" spc="260">
                <a:latin typeface="Arial"/>
                <a:cs typeface="Arial"/>
              </a:rPr>
              <a:t>0.7	2.25	0.57	3.12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750" algn="l"/>
                <a:tab pos="5627370" algn="l"/>
                <a:tab pos="6396990" algn="l"/>
                <a:tab pos="7165340" algn="l"/>
              </a:tabLst>
            </a:pPr>
            <a:r>
              <a:rPr dirty="0" sz="1700" spc="229">
                <a:latin typeface="Arial"/>
                <a:cs typeface="Arial"/>
              </a:rPr>
              <a:t>hours_of_daylight </a:t>
            </a:r>
            <a:r>
              <a:rPr dirty="0" sz="1700" spc="300">
                <a:latin typeface="Arial"/>
                <a:cs typeface="Arial"/>
              </a:rPr>
              <a:t>is_mon</a:t>
            </a:r>
            <a:r>
              <a:rPr dirty="0" sz="1700" spc="260">
                <a:latin typeface="Arial"/>
                <a:cs typeface="Arial"/>
              </a:rPr>
              <a:t> </a:t>
            </a:r>
            <a:r>
              <a:rPr dirty="0" sz="1700" spc="195">
                <a:latin typeface="Arial"/>
                <a:cs typeface="Arial"/>
              </a:rPr>
              <a:t>...</a:t>
            </a:r>
            <a:r>
              <a:rPr dirty="0" sz="1700" spc="305">
                <a:latin typeface="Arial"/>
                <a:cs typeface="Arial"/>
              </a:rPr>
              <a:t> </a:t>
            </a:r>
            <a:r>
              <a:rPr dirty="0" sz="1700" spc="254">
                <a:latin typeface="Arial"/>
                <a:cs typeface="Arial"/>
              </a:rPr>
              <a:t>is_tue	</a:t>
            </a:r>
            <a:r>
              <a:rPr dirty="0" sz="1700" spc="260">
                <a:latin typeface="Arial"/>
                <a:cs typeface="Arial"/>
              </a:rPr>
              <a:t>0.72	1.83	0.57	</a:t>
            </a:r>
            <a:r>
              <a:rPr dirty="0" sz="1700" spc="250">
                <a:latin typeface="Arial"/>
                <a:cs typeface="Arial"/>
              </a:rPr>
              <a:t>3.16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750" algn="l"/>
                <a:tab pos="5627370" algn="l"/>
                <a:tab pos="6396990" algn="l"/>
                <a:tab pos="7165340" algn="l"/>
              </a:tabLst>
            </a:pPr>
            <a:r>
              <a:rPr dirty="0" sz="1700" spc="229">
                <a:latin typeface="Arial"/>
                <a:cs typeface="Arial"/>
              </a:rPr>
              <a:t>hours_of_daylight </a:t>
            </a:r>
            <a:r>
              <a:rPr dirty="0" sz="1700" spc="300">
                <a:latin typeface="Arial"/>
                <a:cs typeface="Arial"/>
              </a:rPr>
              <a:t>is_mon</a:t>
            </a:r>
            <a:r>
              <a:rPr dirty="0" sz="1700" spc="254">
                <a:latin typeface="Arial"/>
                <a:cs typeface="Arial"/>
              </a:rPr>
              <a:t> </a:t>
            </a:r>
            <a:r>
              <a:rPr dirty="0" sz="1700" spc="195">
                <a:latin typeface="Arial"/>
                <a:cs typeface="Arial"/>
              </a:rPr>
              <a:t>...</a:t>
            </a:r>
            <a:r>
              <a:rPr dirty="0" sz="1700" spc="300">
                <a:latin typeface="Arial"/>
                <a:cs typeface="Arial"/>
              </a:rPr>
              <a:t> </a:t>
            </a:r>
            <a:r>
              <a:rPr dirty="0" sz="1700" spc="254">
                <a:latin typeface="Arial"/>
                <a:cs typeface="Arial"/>
              </a:rPr>
              <a:t>is_sat	</a:t>
            </a:r>
            <a:r>
              <a:rPr dirty="0" sz="1700" spc="260">
                <a:latin typeface="Arial"/>
                <a:cs typeface="Arial"/>
              </a:rPr>
              <a:t>0.77	2.11	0.59	</a:t>
            </a:r>
            <a:r>
              <a:rPr dirty="0" sz="1700" spc="250">
                <a:latin typeface="Arial"/>
                <a:cs typeface="Arial"/>
              </a:rPr>
              <a:t>3.26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6355" algn="l"/>
                <a:tab pos="7165340" algn="l"/>
              </a:tabLst>
            </a:pPr>
            <a:r>
              <a:rPr dirty="0" sz="1700" spc="370">
                <a:latin typeface="Arial"/>
                <a:cs typeface="Arial"/>
              </a:rPr>
              <a:t>CUSUM	</a:t>
            </a:r>
            <a:r>
              <a:rPr dirty="0" sz="1700" spc="260">
                <a:latin typeface="Arial"/>
                <a:cs typeface="Arial"/>
              </a:rPr>
              <a:t>0.45	2.03	0.15	3.55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	</a:t>
            </a:r>
            <a:r>
              <a:rPr dirty="0" sz="1700" spc="260">
                <a:latin typeface="Arial"/>
                <a:cs typeface="Arial"/>
              </a:rPr>
              <a:t>0.86	1.88	0.74	</a:t>
            </a:r>
            <a:r>
              <a:rPr dirty="0" sz="1700" spc="250">
                <a:latin typeface="Arial"/>
                <a:cs typeface="Arial"/>
              </a:rPr>
              <a:t>2.73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sa-mav-7	</a:t>
            </a:r>
            <a:r>
              <a:rPr dirty="0" sz="1700" spc="260">
                <a:latin typeface="Arial"/>
                <a:cs typeface="Arial"/>
              </a:rPr>
              <a:t>0.87	1.28	0.83	</a:t>
            </a:r>
            <a:r>
              <a:rPr dirty="0" sz="1700" spc="250">
                <a:latin typeface="Arial"/>
                <a:cs typeface="Arial"/>
              </a:rPr>
              <a:t>1.87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sa-mav-14	</a:t>
            </a:r>
            <a:r>
              <a:rPr dirty="0" sz="1700" spc="260">
                <a:latin typeface="Arial"/>
                <a:cs typeface="Arial"/>
              </a:rPr>
              <a:t>0.86	1.27	0.82	1.62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5720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sa-regress	</a:t>
            </a:r>
            <a:r>
              <a:rPr dirty="0" sz="1700" spc="260">
                <a:latin typeface="Arial"/>
                <a:cs typeface="Arial"/>
              </a:rPr>
              <a:t>0.73	1.76	0.67	2.21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6480" algn="l"/>
                <a:tab pos="5626100" algn="l"/>
                <a:tab pos="6395720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260">
                <a:latin typeface="Arial"/>
                <a:cs typeface="Arial"/>
              </a:rPr>
              <a:t>denominator	0.78	2.15	0.59	</a:t>
            </a:r>
            <a:r>
              <a:rPr dirty="0" sz="1700" spc="250">
                <a:latin typeface="Arial"/>
                <a:cs typeface="Arial"/>
              </a:rPr>
              <a:t>2.41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2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425">
                <a:latin typeface="Arial"/>
                <a:cs typeface="Arial"/>
              </a:rPr>
              <a:t>MA	</a:t>
            </a:r>
            <a:r>
              <a:rPr dirty="0" sz="1700" spc="260">
                <a:latin typeface="Arial"/>
                <a:cs typeface="Arial"/>
              </a:rPr>
              <a:t>0.65	2.78	0.57	</a:t>
            </a:r>
            <a:r>
              <a:rPr dirty="0" sz="1700" spc="250">
                <a:latin typeface="Arial"/>
                <a:cs typeface="Arial"/>
              </a:rPr>
              <a:t>3.24</a:t>
            </a:r>
            <a:endParaRPr sz="1700">
              <a:latin typeface="Arial"/>
              <a:cs typeface="Arial"/>
            </a:endParaRPr>
          </a:p>
          <a:p>
            <a:pPr algn="r">
              <a:lnSpc>
                <a:spcPts val="1320"/>
              </a:lnSpc>
            </a:pPr>
            <a:r>
              <a:rPr dirty="0" sz="1200" spc="-10"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2119" y="2514219"/>
          <a:ext cx="7860030" cy="454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7895"/>
                <a:gridCol w="769620"/>
                <a:gridCol w="768985"/>
                <a:gridCol w="768985"/>
                <a:gridCol w="769620"/>
              </a:tblGrid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54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700" spc="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chart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65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7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yesterday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5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56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78510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85800" y="4219955"/>
            <a:ext cx="8610600" cy="2981325"/>
          </a:xfrm>
          <a:custGeom>
            <a:avLst/>
            <a:gdLst/>
            <a:ahLst/>
            <a:cxnLst/>
            <a:rect l="l" t="t" r="r" b="b"/>
            <a:pathLst>
              <a:path w="8610600" h="2981325">
                <a:moveTo>
                  <a:pt x="0" y="0"/>
                </a:moveTo>
                <a:lnTo>
                  <a:pt x="0" y="2980944"/>
                </a:lnTo>
                <a:lnTo>
                  <a:pt x="8610600" y="2980944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9995" y="3914394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152399"/>
                </a:moveTo>
                <a:lnTo>
                  <a:pt x="0" y="0"/>
                </a:lnTo>
                <a:lnTo>
                  <a:pt x="0" y="304800"/>
                </a:lnTo>
                <a:lnTo>
                  <a:pt x="22860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6354" y="453643"/>
            <a:ext cx="4064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Day-of-week</a:t>
            </a:r>
            <a:r>
              <a:rPr dirty="0" sz="3600" spc="-90"/>
              <a:t> </a:t>
            </a:r>
            <a:r>
              <a:rPr dirty="0" sz="3600" spc="-5"/>
              <a:t>effects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36725" y="2240279"/>
            <a:ext cx="7656830" cy="3284220"/>
          </a:xfrm>
          <a:custGeom>
            <a:avLst/>
            <a:gdLst/>
            <a:ahLst/>
            <a:cxnLst/>
            <a:rect l="l" t="t" r="r" b="b"/>
            <a:pathLst>
              <a:path w="7656830" h="3284220">
                <a:moveTo>
                  <a:pt x="0" y="0"/>
                </a:moveTo>
                <a:lnTo>
                  <a:pt x="0" y="3284220"/>
                </a:lnTo>
                <a:lnTo>
                  <a:pt x="7656576" y="3284219"/>
                </a:lnTo>
                <a:lnTo>
                  <a:pt x="765657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3103" y="5615178"/>
            <a:ext cx="3286125" cy="1186180"/>
          </a:xfrm>
          <a:custGeom>
            <a:avLst/>
            <a:gdLst/>
            <a:ahLst/>
            <a:cxnLst/>
            <a:rect l="l" t="t" r="r" b="b"/>
            <a:pathLst>
              <a:path w="3286125" h="1186179">
                <a:moveTo>
                  <a:pt x="2133600" y="1185672"/>
                </a:moveTo>
                <a:lnTo>
                  <a:pt x="2133600" y="271272"/>
                </a:lnTo>
                <a:lnTo>
                  <a:pt x="0" y="271272"/>
                </a:lnTo>
                <a:lnTo>
                  <a:pt x="0" y="1185672"/>
                </a:lnTo>
                <a:lnTo>
                  <a:pt x="2133600" y="1185672"/>
                </a:lnTo>
                <a:close/>
              </a:path>
              <a:path w="3286125" h="1186179">
                <a:moveTo>
                  <a:pt x="3285744" y="0"/>
                </a:moveTo>
                <a:lnTo>
                  <a:pt x="2133600" y="423672"/>
                </a:lnTo>
                <a:lnTo>
                  <a:pt x="2133600" y="652272"/>
                </a:lnTo>
                <a:lnTo>
                  <a:pt x="328574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3103" y="5615178"/>
            <a:ext cx="3286125" cy="1186180"/>
          </a:xfrm>
          <a:custGeom>
            <a:avLst/>
            <a:gdLst/>
            <a:ahLst/>
            <a:cxnLst/>
            <a:rect l="l" t="t" r="r" b="b"/>
            <a:pathLst>
              <a:path w="3286125" h="1186179">
                <a:moveTo>
                  <a:pt x="0" y="271272"/>
                </a:moveTo>
                <a:lnTo>
                  <a:pt x="0" y="1185672"/>
                </a:lnTo>
                <a:lnTo>
                  <a:pt x="2133600" y="1185672"/>
                </a:lnTo>
                <a:lnTo>
                  <a:pt x="2133600" y="652272"/>
                </a:lnTo>
                <a:lnTo>
                  <a:pt x="3285744" y="0"/>
                </a:lnTo>
                <a:lnTo>
                  <a:pt x="2133600" y="423672"/>
                </a:lnTo>
                <a:lnTo>
                  <a:pt x="2133600" y="271272"/>
                </a:lnTo>
                <a:lnTo>
                  <a:pt x="1244346" y="271272"/>
                </a:lnTo>
                <a:lnTo>
                  <a:pt x="0" y="271272"/>
                </a:lnTo>
                <a:close/>
              </a:path>
            </a:pathLst>
          </a:custGeom>
          <a:ln w="9524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0000" y="2490789"/>
            <a:ext cx="7522845" cy="4180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 marR="2860675">
              <a:lnSpc>
                <a:spcPct val="140200"/>
              </a:lnSpc>
              <a:spcBef>
                <a:spcPts val="95"/>
              </a:spcBef>
            </a:pPr>
            <a:r>
              <a:rPr dirty="0" sz="2800">
                <a:latin typeface="Arial"/>
                <a:cs typeface="Arial"/>
              </a:rPr>
              <a:t>Fit a day-of-week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component  E[Signal] = a +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delta</a:t>
            </a:r>
            <a:r>
              <a:rPr dirty="0" baseline="-20467" sz="2850">
                <a:latin typeface="Arial"/>
                <a:cs typeface="Arial"/>
              </a:rPr>
              <a:t>day</a:t>
            </a:r>
            <a:endParaRPr baseline="-20467" sz="2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marL="63500">
              <a:lnSpc>
                <a:spcPts val="3190"/>
              </a:lnSpc>
            </a:pPr>
            <a:r>
              <a:rPr dirty="0" sz="2800" spc="-5">
                <a:latin typeface="Arial"/>
                <a:cs typeface="Arial"/>
              </a:rPr>
              <a:t>E.G: delta</a:t>
            </a:r>
            <a:r>
              <a:rPr dirty="0" baseline="-20467" sz="2850" spc="-7">
                <a:latin typeface="Arial"/>
                <a:cs typeface="Arial"/>
              </a:rPr>
              <a:t>mon</a:t>
            </a:r>
            <a:r>
              <a:rPr dirty="0" sz="2800" spc="-5">
                <a:latin typeface="Arial"/>
                <a:cs typeface="Arial"/>
              </a:rPr>
              <a:t>= </a:t>
            </a:r>
            <a:r>
              <a:rPr dirty="0" sz="2800">
                <a:latin typeface="Arial"/>
                <a:cs typeface="Arial"/>
              </a:rPr>
              <a:t>+5.42, delta</a:t>
            </a:r>
            <a:r>
              <a:rPr dirty="0" baseline="-20467" sz="2850">
                <a:latin typeface="Arial"/>
                <a:cs typeface="Arial"/>
              </a:rPr>
              <a:t>tue</a:t>
            </a:r>
            <a:r>
              <a:rPr dirty="0" sz="2800">
                <a:latin typeface="Arial"/>
                <a:cs typeface="Arial"/>
              </a:rPr>
              <a:t>= +2.20,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delta</a:t>
            </a:r>
            <a:r>
              <a:rPr dirty="0" baseline="-20467" sz="2850">
                <a:latin typeface="Arial"/>
                <a:cs typeface="Arial"/>
              </a:rPr>
              <a:t>wed</a:t>
            </a:r>
            <a:r>
              <a:rPr dirty="0" sz="280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406400">
              <a:lnSpc>
                <a:spcPts val="3025"/>
              </a:lnSpc>
            </a:pPr>
            <a:r>
              <a:rPr dirty="0" sz="2800">
                <a:latin typeface="Arial"/>
                <a:cs typeface="Arial"/>
              </a:rPr>
              <a:t>+3.33, delta</a:t>
            </a:r>
            <a:r>
              <a:rPr dirty="0" baseline="-20467" sz="2850">
                <a:latin typeface="Arial"/>
                <a:cs typeface="Arial"/>
              </a:rPr>
              <a:t>thu</a:t>
            </a:r>
            <a:r>
              <a:rPr dirty="0" sz="2800">
                <a:latin typeface="Arial"/>
                <a:cs typeface="Arial"/>
              </a:rPr>
              <a:t>= +3.10, delta</a:t>
            </a:r>
            <a:r>
              <a:rPr dirty="0" baseline="-20467" sz="2850">
                <a:latin typeface="Arial"/>
                <a:cs typeface="Arial"/>
              </a:rPr>
              <a:t>fri</a:t>
            </a:r>
            <a:r>
              <a:rPr dirty="0" sz="2800">
                <a:latin typeface="Arial"/>
                <a:cs typeface="Arial"/>
              </a:rPr>
              <a:t>=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+4.02,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ts val="3190"/>
              </a:lnSpc>
            </a:pPr>
            <a:r>
              <a:rPr dirty="0" sz="2800">
                <a:latin typeface="Arial"/>
                <a:cs typeface="Arial"/>
              </a:rPr>
              <a:t>delta</a:t>
            </a:r>
            <a:r>
              <a:rPr dirty="0" baseline="-20467" sz="2850">
                <a:latin typeface="Arial"/>
                <a:cs typeface="Arial"/>
              </a:rPr>
              <a:t>sat</a:t>
            </a:r>
            <a:r>
              <a:rPr dirty="0" sz="2800">
                <a:latin typeface="Arial"/>
                <a:cs typeface="Arial"/>
              </a:rPr>
              <a:t>= -12.2, delta</a:t>
            </a:r>
            <a:r>
              <a:rPr dirty="0" baseline="-20467" sz="2850">
                <a:latin typeface="Arial"/>
                <a:cs typeface="Arial"/>
              </a:rPr>
              <a:t>sun</a:t>
            </a:r>
            <a:r>
              <a:rPr dirty="0" sz="2800">
                <a:latin typeface="Arial"/>
                <a:cs typeface="Arial"/>
              </a:rPr>
              <a:t>=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-23.42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477520" marR="5574030" indent="-40005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simple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form 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ANOVA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38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6667" y="814832"/>
            <a:ext cx="785050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Regression using Hours-in-day </a:t>
            </a:r>
            <a:r>
              <a:rPr dirty="0" sz="3200" spc="-5"/>
              <a:t>&amp;</a:t>
            </a:r>
            <a:r>
              <a:rPr dirty="0" sz="3200" spc="55"/>
              <a:t> </a:t>
            </a:r>
            <a:r>
              <a:rPr dirty="0" sz="3200" spc="-10"/>
              <a:t>IsMonday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590800" y="1532334"/>
            <a:ext cx="5315098" cy="4976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38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654" y="689102"/>
            <a:ext cx="655193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9910" algn="l"/>
                <a:tab pos="2328545" algn="l"/>
                <a:tab pos="3628390" algn="l"/>
                <a:tab pos="4334510" algn="l"/>
              </a:tabLst>
            </a:pPr>
            <a:r>
              <a:rPr dirty="0"/>
              <a:t>(When)</a:t>
            </a:r>
            <a:r>
              <a:rPr dirty="0"/>
              <a:t>	</a:t>
            </a:r>
            <a:r>
              <a:rPr dirty="0"/>
              <a:t>is</a:t>
            </a:r>
            <a:r>
              <a:rPr dirty="0"/>
              <a:t>	</a:t>
            </a:r>
            <a:r>
              <a:rPr dirty="0"/>
              <a:t>there</a:t>
            </a:r>
            <a:r>
              <a:rPr dirty="0"/>
              <a:t>	</a:t>
            </a:r>
            <a:r>
              <a:rPr dirty="0"/>
              <a:t>an</a:t>
            </a:r>
            <a:r>
              <a:rPr dirty="0"/>
              <a:t>	</a:t>
            </a:r>
            <a:r>
              <a:rPr dirty="0"/>
              <a:t>anomaly?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295525"/>
            <a:ext cx="8534102" cy="394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9600" y="1524000"/>
            <a:ext cx="4495800" cy="229235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6520" marR="240029">
              <a:lnSpc>
                <a:spcPct val="100000"/>
              </a:lnSpc>
              <a:spcBef>
                <a:spcPts val="320"/>
              </a:spcBef>
            </a:pPr>
            <a:r>
              <a:rPr dirty="0" sz="2400" spc="-5">
                <a:latin typeface="Arial"/>
                <a:cs typeface="Arial"/>
              </a:rPr>
              <a:t>This is a </a:t>
            </a:r>
            <a:r>
              <a:rPr dirty="0" sz="2400">
                <a:latin typeface="Arial"/>
                <a:cs typeface="Arial"/>
              </a:rPr>
              <a:t>time </a:t>
            </a:r>
            <a:r>
              <a:rPr dirty="0" sz="2400" spc="-5">
                <a:latin typeface="Arial"/>
                <a:cs typeface="Arial"/>
              </a:rPr>
              <a:t>series </a:t>
            </a:r>
            <a:r>
              <a:rPr dirty="0" sz="2400">
                <a:latin typeface="Arial"/>
                <a:cs typeface="Arial"/>
              </a:rPr>
              <a:t>of counts  of </a:t>
            </a:r>
            <a:r>
              <a:rPr dirty="0" sz="2400" spc="-5">
                <a:latin typeface="Arial"/>
                <a:cs typeface="Arial"/>
              </a:rPr>
              <a:t>primary-physician </a:t>
            </a:r>
            <a:r>
              <a:rPr dirty="0" sz="2400">
                <a:latin typeface="Arial"/>
                <a:cs typeface="Arial"/>
              </a:rPr>
              <a:t>visits </a:t>
            </a:r>
            <a:r>
              <a:rPr dirty="0" sz="2400" spc="-5">
                <a:latin typeface="Arial"/>
                <a:cs typeface="Arial"/>
              </a:rPr>
              <a:t>in  data </a:t>
            </a:r>
            <a:r>
              <a:rPr dirty="0" sz="2400">
                <a:latin typeface="Arial"/>
                <a:cs typeface="Arial"/>
              </a:rPr>
              <a:t>from </a:t>
            </a:r>
            <a:r>
              <a:rPr dirty="0" sz="2400" spc="-5">
                <a:latin typeface="Arial"/>
                <a:cs typeface="Arial"/>
              </a:rPr>
              <a:t>Norfolk in December  2001. </a:t>
            </a:r>
            <a:r>
              <a:rPr dirty="0" sz="2400">
                <a:latin typeface="Arial"/>
                <a:cs typeface="Arial"/>
              </a:rPr>
              <a:t>I </a:t>
            </a:r>
            <a:r>
              <a:rPr dirty="0" sz="2400" spc="-5">
                <a:latin typeface="Arial"/>
                <a:cs typeface="Arial"/>
              </a:rPr>
              <a:t>added a fake </a:t>
            </a:r>
            <a:r>
              <a:rPr dirty="0" sz="2400" spc="-10">
                <a:latin typeface="Arial"/>
                <a:cs typeface="Arial"/>
              </a:rPr>
              <a:t>outbreak,  </a:t>
            </a:r>
            <a:r>
              <a:rPr dirty="0" sz="2400" spc="-5">
                <a:latin typeface="Arial"/>
                <a:cs typeface="Arial"/>
              </a:rPr>
              <a:t>starting at a certain date. </a:t>
            </a:r>
            <a:r>
              <a:rPr dirty="0" sz="2400" spc="-10">
                <a:latin typeface="Arial"/>
                <a:cs typeface="Arial"/>
              </a:rPr>
              <a:t>Can  </a:t>
            </a:r>
            <a:r>
              <a:rPr dirty="0" sz="2400" spc="-5">
                <a:latin typeface="Arial"/>
                <a:cs typeface="Arial"/>
              </a:rPr>
              <a:t>you guess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when?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6667" y="814832"/>
            <a:ext cx="785050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Regression using Hours-in-day </a:t>
            </a:r>
            <a:r>
              <a:rPr dirty="0" sz="3200" spc="-5"/>
              <a:t>&amp;</a:t>
            </a:r>
            <a:r>
              <a:rPr dirty="0" sz="3200" spc="55"/>
              <a:t> </a:t>
            </a:r>
            <a:r>
              <a:rPr dirty="0" sz="3200" spc="-10"/>
              <a:t>IsMonday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590800" y="1532334"/>
            <a:ext cx="5315098" cy="4976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90800" y="1447800"/>
            <a:ext cx="5486400" cy="548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38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92" y="1222501"/>
            <a:ext cx="29356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Performance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71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2940000">
            <a:off x="7378258" y="1645730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940000">
            <a:off x="7301258" y="1548555"/>
            <a:ext cx="66872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940000">
            <a:off x="6653864" y="1609719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44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940000">
            <a:off x="6410332" y="1846763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940000">
            <a:off x="5778038" y="1569517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940000">
            <a:off x="5701322" y="1472011"/>
            <a:ext cx="66812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940000">
            <a:off x="5053632" y="1533531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37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940000">
            <a:off x="4810119" y="1770547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7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SIX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609600"/>
            <a:ext cx="3657600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72200" y="609600"/>
            <a:ext cx="2971800" cy="647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18794" y="4512483"/>
            <a:ext cx="8155305" cy="2656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  <a:tabLst>
                <a:tab pos="4857750" algn="l"/>
                <a:tab pos="5627370" algn="l"/>
                <a:tab pos="6396990" algn="l"/>
                <a:tab pos="7165340" algn="l"/>
              </a:tabLst>
            </a:pPr>
            <a:r>
              <a:rPr dirty="0" sz="1700" spc="229">
                <a:latin typeface="Arial"/>
                <a:cs typeface="Arial"/>
              </a:rPr>
              <a:t>hours_of_daylight </a:t>
            </a:r>
            <a:r>
              <a:rPr dirty="0" sz="1700" spc="300">
                <a:latin typeface="Arial"/>
                <a:cs typeface="Arial"/>
              </a:rPr>
              <a:t>is_mon</a:t>
            </a:r>
            <a:r>
              <a:rPr dirty="0" sz="1700" spc="260">
                <a:latin typeface="Arial"/>
                <a:cs typeface="Arial"/>
              </a:rPr>
              <a:t> </a:t>
            </a:r>
            <a:r>
              <a:rPr dirty="0" sz="1700" spc="195">
                <a:latin typeface="Arial"/>
                <a:cs typeface="Arial"/>
              </a:rPr>
              <a:t>...</a:t>
            </a:r>
            <a:r>
              <a:rPr dirty="0" sz="1700" spc="305">
                <a:latin typeface="Arial"/>
                <a:cs typeface="Arial"/>
              </a:rPr>
              <a:t> </a:t>
            </a:r>
            <a:r>
              <a:rPr dirty="0" sz="1700" spc="254">
                <a:latin typeface="Arial"/>
                <a:cs typeface="Arial"/>
              </a:rPr>
              <a:t>is_tue	</a:t>
            </a:r>
            <a:r>
              <a:rPr dirty="0" sz="1700" spc="260">
                <a:latin typeface="Arial"/>
                <a:cs typeface="Arial"/>
              </a:rPr>
              <a:t>0.72	1.83	0.57	</a:t>
            </a:r>
            <a:r>
              <a:rPr dirty="0" sz="1700" spc="250">
                <a:latin typeface="Arial"/>
                <a:cs typeface="Arial"/>
              </a:rPr>
              <a:t>3.16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750" algn="l"/>
                <a:tab pos="5627370" algn="l"/>
                <a:tab pos="6396990" algn="l"/>
                <a:tab pos="7165340" algn="l"/>
              </a:tabLst>
            </a:pPr>
            <a:r>
              <a:rPr dirty="0" sz="1700" spc="229">
                <a:latin typeface="Arial"/>
                <a:cs typeface="Arial"/>
              </a:rPr>
              <a:t>hours_of_daylight </a:t>
            </a:r>
            <a:r>
              <a:rPr dirty="0" sz="1700" spc="300">
                <a:latin typeface="Arial"/>
                <a:cs typeface="Arial"/>
              </a:rPr>
              <a:t>is_mon</a:t>
            </a:r>
            <a:r>
              <a:rPr dirty="0" sz="1700" spc="254">
                <a:latin typeface="Arial"/>
                <a:cs typeface="Arial"/>
              </a:rPr>
              <a:t> </a:t>
            </a:r>
            <a:r>
              <a:rPr dirty="0" sz="1700" spc="195">
                <a:latin typeface="Arial"/>
                <a:cs typeface="Arial"/>
              </a:rPr>
              <a:t>...</a:t>
            </a:r>
            <a:r>
              <a:rPr dirty="0" sz="1700" spc="300">
                <a:latin typeface="Arial"/>
                <a:cs typeface="Arial"/>
              </a:rPr>
              <a:t> </a:t>
            </a:r>
            <a:r>
              <a:rPr dirty="0" sz="1700" spc="254">
                <a:latin typeface="Arial"/>
                <a:cs typeface="Arial"/>
              </a:rPr>
              <a:t>is_sat	</a:t>
            </a:r>
            <a:r>
              <a:rPr dirty="0" sz="1700" spc="260">
                <a:latin typeface="Arial"/>
                <a:cs typeface="Arial"/>
              </a:rPr>
              <a:t>0.77	2.11	0.59	</a:t>
            </a:r>
            <a:r>
              <a:rPr dirty="0" sz="1700" spc="250">
                <a:latin typeface="Arial"/>
                <a:cs typeface="Arial"/>
              </a:rPr>
              <a:t>3.26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6355" algn="l"/>
                <a:tab pos="7165340" algn="l"/>
              </a:tabLst>
            </a:pPr>
            <a:r>
              <a:rPr dirty="0" sz="1700" spc="370">
                <a:latin typeface="Arial"/>
                <a:cs typeface="Arial"/>
              </a:rPr>
              <a:t>CUSUM	</a:t>
            </a:r>
            <a:r>
              <a:rPr dirty="0" sz="1700" spc="260">
                <a:latin typeface="Arial"/>
                <a:cs typeface="Arial"/>
              </a:rPr>
              <a:t>0.45	2.03	0.15	3.55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	</a:t>
            </a:r>
            <a:r>
              <a:rPr dirty="0" sz="1700" spc="260">
                <a:latin typeface="Arial"/>
                <a:cs typeface="Arial"/>
              </a:rPr>
              <a:t>0.86	1.88	0.74	</a:t>
            </a:r>
            <a:r>
              <a:rPr dirty="0" sz="1700" spc="250">
                <a:latin typeface="Arial"/>
                <a:cs typeface="Arial"/>
              </a:rPr>
              <a:t>2.73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sa-mav-7	</a:t>
            </a:r>
            <a:r>
              <a:rPr dirty="0" sz="1700" spc="260">
                <a:latin typeface="Arial"/>
                <a:cs typeface="Arial"/>
              </a:rPr>
              <a:t>0.87	1.28	0.83	</a:t>
            </a:r>
            <a:r>
              <a:rPr dirty="0" sz="1700" spc="250">
                <a:latin typeface="Arial"/>
                <a:cs typeface="Arial"/>
              </a:rPr>
              <a:t>1.87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sa-mav-14	</a:t>
            </a:r>
            <a:r>
              <a:rPr dirty="0" sz="1700" spc="260">
                <a:latin typeface="Arial"/>
                <a:cs typeface="Arial"/>
              </a:rPr>
              <a:t>0.86	1.27	0.82	1.62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5720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sa-regress	</a:t>
            </a:r>
            <a:r>
              <a:rPr dirty="0" sz="1700" spc="260">
                <a:latin typeface="Arial"/>
                <a:cs typeface="Arial"/>
              </a:rPr>
              <a:t>0.73	1.76	0.67	2.21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6480" algn="l"/>
                <a:tab pos="5626100" algn="l"/>
                <a:tab pos="6395720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260">
                <a:latin typeface="Arial"/>
                <a:cs typeface="Arial"/>
              </a:rPr>
              <a:t>denominator	0.78	2.15	0.59	</a:t>
            </a:r>
            <a:r>
              <a:rPr dirty="0" sz="1700" spc="250">
                <a:latin typeface="Arial"/>
                <a:cs typeface="Arial"/>
              </a:rPr>
              <a:t>2.41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20"/>
              </a:lnSpc>
              <a:spcBef>
                <a:spcPts val="19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425">
                <a:latin typeface="Arial"/>
                <a:cs typeface="Arial"/>
              </a:rPr>
              <a:t>MA	</a:t>
            </a:r>
            <a:r>
              <a:rPr dirty="0" sz="1700" spc="260">
                <a:latin typeface="Arial"/>
                <a:cs typeface="Arial"/>
              </a:rPr>
              <a:t>0.65	2.78	0.57	</a:t>
            </a:r>
            <a:r>
              <a:rPr dirty="0" sz="1700" spc="250">
                <a:latin typeface="Arial"/>
                <a:cs typeface="Arial"/>
              </a:rPr>
              <a:t>3.24</a:t>
            </a:r>
            <a:endParaRPr sz="1700">
              <a:latin typeface="Arial"/>
              <a:cs typeface="Arial"/>
            </a:endParaRPr>
          </a:p>
          <a:p>
            <a:pPr algn="r">
              <a:lnSpc>
                <a:spcPts val="1320"/>
              </a:lnSpc>
            </a:pPr>
            <a:r>
              <a:rPr dirty="0" sz="1200" spc="-10"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2119" y="2514219"/>
          <a:ext cx="7860030" cy="454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7895"/>
                <a:gridCol w="769620"/>
                <a:gridCol w="768985"/>
                <a:gridCol w="768985"/>
                <a:gridCol w="769620"/>
              </a:tblGrid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54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700" spc="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chart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65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7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yesterday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5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56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74510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</a:t>
                      </a:r>
                      <a:r>
                        <a:rPr dirty="0" sz="1700" spc="2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95">
                          <a:latin typeface="Arial"/>
                          <a:cs typeface="Arial"/>
                        </a:rPr>
                        <a:t>is_mon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31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31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31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31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317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85800" y="4495800"/>
            <a:ext cx="8610600" cy="2705100"/>
          </a:xfrm>
          <a:custGeom>
            <a:avLst/>
            <a:gdLst/>
            <a:ahLst/>
            <a:cxnLst/>
            <a:rect l="l" t="t" r="r" b="b"/>
            <a:pathLst>
              <a:path w="8610600" h="2705100">
                <a:moveTo>
                  <a:pt x="0" y="0"/>
                </a:moveTo>
                <a:lnTo>
                  <a:pt x="0" y="2705100"/>
                </a:lnTo>
                <a:lnTo>
                  <a:pt x="8610600" y="2705100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9995" y="3914394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152399"/>
                </a:moveTo>
                <a:lnTo>
                  <a:pt x="0" y="0"/>
                </a:lnTo>
                <a:lnTo>
                  <a:pt x="0" y="304800"/>
                </a:lnTo>
                <a:lnTo>
                  <a:pt x="22860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9995" y="4207002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152399"/>
                </a:moveTo>
                <a:lnTo>
                  <a:pt x="0" y="0"/>
                </a:lnTo>
                <a:lnTo>
                  <a:pt x="0" y="304800"/>
                </a:lnTo>
                <a:lnTo>
                  <a:pt x="22860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1854" y="6971792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9251" y="689102"/>
            <a:ext cx="612648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Regression using</a:t>
            </a:r>
            <a:r>
              <a:rPr dirty="0" spc="-95"/>
              <a:t> </a:t>
            </a:r>
            <a:r>
              <a:rPr dirty="0"/>
              <a:t>Mon-Tue</a:t>
            </a:r>
          </a:p>
        </p:txBody>
      </p:sp>
      <p:sp>
        <p:nvSpPr>
          <p:cNvPr id="4" name="object 4"/>
          <p:cNvSpPr/>
          <p:nvPr/>
        </p:nvSpPr>
        <p:spPr>
          <a:xfrm>
            <a:off x="2590800" y="1533525"/>
            <a:ext cx="5389959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92" y="1222501"/>
            <a:ext cx="29356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Performance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71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2940000">
            <a:off x="7378258" y="1645730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940000">
            <a:off x="7301258" y="1548555"/>
            <a:ext cx="66872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940000">
            <a:off x="6653864" y="1609719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44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940000">
            <a:off x="6410332" y="1846763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940000">
            <a:off x="5778038" y="1569517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940000">
            <a:off x="5701322" y="1472011"/>
            <a:ext cx="66812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940000">
            <a:off x="5053632" y="1533531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37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940000">
            <a:off x="4810119" y="1770547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7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SIX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609600"/>
            <a:ext cx="3657600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72200" y="609600"/>
            <a:ext cx="2971800" cy="647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18794" y="5077870"/>
            <a:ext cx="8155305" cy="2091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  <a:tabLst>
                <a:tab pos="4857115" algn="l"/>
                <a:tab pos="5626735" algn="l"/>
                <a:tab pos="6396355" algn="l"/>
                <a:tab pos="7165340" algn="l"/>
              </a:tabLst>
            </a:pPr>
            <a:r>
              <a:rPr dirty="0" sz="1700" spc="370">
                <a:latin typeface="Arial"/>
                <a:cs typeface="Arial"/>
              </a:rPr>
              <a:t>CUSUM	</a:t>
            </a:r>
            <a:r>
              <a:rPr dirty="0" sz="1700" spc="260">
                <a:latin typeface="Arial"/>
                <a:cs typeface="Arial"/>
              </a:rPr>
              <a:t>0.45	2.03	0.15	3.55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	</a:t>
            </a:r>
            <a:r>
              <a:rPr dirty="0" sz="1700" spc="260">
                <a:latin typeface="Arial"/>
                <a:cs typeface="Arial"/>
              </a:rPr>
              <a:t>0.86	1.88	0.74	</a:t>
            </a:r>
            <a:r>
              <a:rPr dirty="0" sz="1700" spc="250">
                <a:latin typeface="Arial"/>
                <a:cs typeface="Arial"/>
              </a:rPr>
              <a:t>2.73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sa-mav-7	</a:t>
            </a:r>
            <a:r>
              <a:rPr dirty="0" sz="1700" spc="260">
                <a:latin typeface="Arial"/>
                <a:cs typeface="Arial"/>
              </a:rPr>
              <a:t>0.87	1.28	0.83	</a:t>
            </a:r>
            <a:r>
              <a:rPr dirty="0" sz="1700" spc="250">
                <a:latin typeface="Arial"/>
                <a:cs typeface="Arial"/>
              </a:rPr>
              <a:t>1.87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sa-mav-14	</a:t>
            </a:r>
            <a:r>
              <a:rPr dirty="0" sz="1700" spc="260">
                <a:latin typeface="Arial"/>
                <a:cs typeface="Arial"/>
              </a:rPr>
              <a:t>0.86	1.27	0.82	1.62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5720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sa-regress	</a:t>
            </a:r>
            <a:r>
              <a:rPr dirty="0" sz="1700" spc="260">
                <a:latin typeface="Arial"/>
                <a:cs typeface="Arial"/>
              </a:rPr>
              <a:t>0.73	1.76	0.67	2.21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6480" algn="l"/>
                <a:tab pos="5626100" algn="l"/>
                <a:tab pos="6395720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260">
                <a:latin typeface="Arial"/>
                <a:cs typeface="Arial"/>
              </a:rPr>
              <a:t>denominator	0.78	2.15	0.59	</a:t>
            </a:r>
            <a:r>
              <a:rPr dirty="0" sz="1700" spc="250">
                <a:latin typeface="Arial"/>
                <a:cs typeface="Arial"/>
              </a:rPr>
              <a:t>2.41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20"/>
              </a:lnSpc>
              <a:spcBef>
                <a:spcPts val="19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425">
                <a:latin typeface="Arial"/>
                <a:cs typeface="Arial"/>
              </a:rPr>
              <a:t>MA	</a:t>
            </a:r>
            <a:r>
              <a:rPr dirty="0" sz="1700" spc="260">
                <a:latin typeface="Arial"/>
                <a:cs typeface="Arial"/>
              </a:rPr>
              <a:t>0.65	2.78	0.57	</a:t>
            </a:r>
            <a:r>
              <a:rPr dirty="0" sz="1700" spc="250">
                <a:latin typeface="Arial"/>
                <a:cs typeface="Arial"/>
              </a:rPr>
              <a:t>3.24</a:t>
            </a:r>
            <a:endParaRPr sz="1700">
              <a:latin typeface="Arial"/>
              <a:cs typeface="Arial"/>
            </a:endParaRPr>
          </a:p>
          <a:p>
            <a:pPr algn="r">
              <a:lnSpc>
                <a:spcPts val="1320"/>
              </a:lnSpc>
            </a:pPr>
            <a:r>
              <a:rPr dirty="0" sz="1200" spc="-10"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2119" y="2514219"/>
          <a:ext cx="7860030" cy="454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7895"/>
                <a:gridCol w="769620"/>
                <a:gridCol w="768985"/>
                <a:gridCol w="768985"/>
                <a:gridCol w="769620"/>
              </a:tblGrid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54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700" spc="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chart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65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7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yesterday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5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56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</a:t>
                      </a:r>
                      <a:r>
                        <a:rPr dirty="0" sz="1700" spc="2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95">
                          <a:latin typeface="Arial"/>
                          <a:cs typeface="Arial"/>
                        </a:rPr>
                        <a:t>is_mon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1700" spc="30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1700" spc="1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1700" spc="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50">
                          <a:latin typeface="Arial"/>
                          <a:cs typeface="Arial"/>
                        </a:rPr>
                        <a:t>is_tue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42506">
                <a:tc>
                  <a:txBody>
                    <a:bodyPr/>
                    <a:lstStyle/>
                    <a:p>
                      <a:pPr marL="55244">
                        <a:lnSpc>
                          <a:spcPts val="181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1700" spc="30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1700" spc="1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170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45">
                          <a:latin typeface="Arial"/>
                          <a:cs typeface="Arial"/>
                        </a:rPr>
                        <a:t>is_sat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81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81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81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81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85800" y="5029200"/>
            <a:ext cx="8610600" cy="2171700"/>
          </a:xfrm>
          <a:custGeom>
            <a:avLst/>
            <a:gdLst/>
            <a:ahLst/>
            <a:cxnLst/>
            <a:rect l="l" t="t" r="r" b="b"/>
            <a:pathLst>
              <a:path w="8610600" h="2171700">
                <a:moveTo>
                  <a:pt x="0" y="0"/>
                </a:moveTo>
                <a:lnTo>
                  <a:pt x="0" y="2171700"/>
                </a:lnTo>
                <a:lnTo>
                  <a:pt x="8610600" y="2171700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9995" y="4473702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152399"/>
                </a:moveTo>
                <a:lnTo>
                  <a:pt x="0" y="0"/>
                </a:lnTo>
                <a:lnTo>
                  <a:pt x="0" y="304800"/>
                </a:lnTo>
                <a:lnTo>
                  <a:pt x="22860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9995" y="4740402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152399"/>
                </a:moveTo>
                <a:lnTo>
                  <a:pt x="0" y="0"/>
                </a:lnTo>
                <a:lnTo>
                  <a:pt x="0" y="304800"/>
                </a:lnTo>
                <a:lnTo>
                  <a:pt x="22860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171" y="1008380"/>
            <a:ext cx="20732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/>
              <a:t>CUSUM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289" y="1851151"/>
            <a:ext cx="8260080" cy="3240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</a:t>
            </a:r>
            <a:r>
              <a:rPr dirty="0" sz="3200" spc="-5">
                <a:latin typeface="Arial"/>
                <a:cs typeface="Arial"/>
              </a:rPr>
              <a:t>mulative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SUM</a:t>
            </a:r>
            <a:r>
              <a:rPr dirty="0" sz="3200" spc="-5">
                <a:latin typeface="Arial"/>
                <a:cs typeface="Arial"/>
              </a:rPr>
              <a:t> Statistics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Keep a </a:t>
            </a:r>
            <a:r>
              <a:rPr dirty="0" sz="3200" spc="-10">
                <a:latin typeface="Arial"/>
                <a:cs typeface="Arial"/>
              </a:rPr>
              <a:t>running </a:t>
            </a:r>
            <a:r>
              <a:rPr dirty="0" sz="3200" spc="-5">
                <a:latin typeface="Arial"/>
                <a:cs typeface="Arial"/>
              </a:rPr>
              <a:t>sum of </a:t>
            </a:r>
            <a:r>
              <a:rPr dirty="0" sz="3200" spc="-10">
                <a:latin typeface="Arial"/>
                <a:cs typeface="Arial"/>
              </a:rPr>
              <a:t>“surprises”: </a:t>
            </a:r>
            <a:r>
              <a:rPr dirty="0" sz="3200" spc="-5">
                <a:latin typeface="Arial"/>
                <a:cs typeface="Arial"/>
              </a:rPr>
              <a:t>a sum </a:t>
            </a:r>
            <a:r>
              <a:rPr dirty="0" sz="3200" spc="-10">
                <a:latin typeface="Arial"/>
                <a:cs typeface="Arial"/>
              </a:rPr>
              <a:t>of  excesses each </a:t>
            </a:r>
            <a:r>
              <a:rPr dirty="0" sz="3200" spc="-5">
                <a:latin typeface="Arial"/>
                <a:cs typeface="Arial"/>
              </a:rPr>
              <a:t>day over the</a:t>
            </a:r>
            <a:r>
              <a:rPr dirty="0" sz="320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prediction</a:t>
            </a:r>
            <a:endParaRPr sz="3200">
              <a:latin typeface="Arial"/>
              <a:cs typeface="Arial"/>
            </a:endParaRPr>
          </a:p>
          <a:p>
            <a:pPr marL="355600" marR="522605" indent="-343535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When </a:t>
            </a:r>
            <a:r>
              <a:rPr dirty="0" sz="3200" spc="-5">
                <a:latin typeface="Arial"/>
                <a:cs typeface="Arial"/>
              </a:rPr>
              <a:t>this sum </a:t>
            </a:r>
            <a:r>
              <a:rPr dirty="0" sz="3200" spc="-10">
                <a:latin typeface="Arial"/>
                <a:cs typeface="Arial"/>
              </a:rPr>
              <a:t>exceeds threshold, signal  alarm </a:t>
            </a:r>
            <a:r>
              <a:rPr dirty="0" sz="3200" spc="-5">
                <a:latin typeface="Arial"/>
                <a:cs typeface="Arial"/>
              </a:rPr>
              <a:t>and reset</a:t>
            </a:r>
            <a:r>
              <a:rPr dirty="0" sz="3200" spc="-10">
                <a:latin typeface="Arial"/>
                <a:cs typeface="Arial"/>
              </a:rPr>
              <a:t> sum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135" y="612902"/>
            <a:ext cx="188722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CUSUM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486400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44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135" y="612902"/>
            <a:ext cx="188722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CUSUM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1532334"/>
            <a:ext cx="5410200" cy="4976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44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92" y="1222501"/>
            <a:ext cx="29356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Performance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71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2940000">
            <a:off x="7378258" y="1645730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940000">
            <a:off x="7301258" y="1548555"/>
            <a:ext cx="66872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940000">
            <a:off x="6653864" y="1609719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44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940000">
            <a:off x="6410332" y="1846763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940000">
            <a:off x="5778038" y="1569517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940000">
            <a:off x="5701322" y="1472011"/>
            <a:ext cx="66812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940000">
            <a:off x="5053632" y="1533531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37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940000">
            <a:off x="4810119" y="1770547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7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SIX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609600"/>
            <a:ext cx="3657600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72200" y="609600"/>
            <a:ext cx="2971800" cy="647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18794" y="5361343"/>
            <a:ext cx="8155305" cy="1807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	</a:t>
            </a:r>
            <a:r>
              <a:rPr dirty="0" sz="1700" spc="260">
                <a:latin typeface="Arial"/>
                <a:cs typeface="Arial"/>
              </a:rPr>
              <a:t>0.86	1.88	0.74	</a:t>
            </a:r>
            <a:r>
              <a:rPr dirty="0" sz="1700" spc="250">
                <a:latin typeface="Arial"/>
                <a:cs typeface="Arial"/>
              </a:rPr>
              <a:t>2.73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sa-mav-7	</a:t>
            </a:r>
            <a:r>
              <a:rPr dirty="0" sz="1700" spc="260">
                <a:latin typeface="Arial"/>
                <a:cs typeface="Arial"/>
              </a:rPr>
              <a:t>0.87	1.28	0.83	</a:t>
            </a:r>
            <a:r>
              <a:rPr dirty="0" sz="1700" spc="250">
                <a:latin typeface="Arial"/>
                <a:cs typeface="Arial"/>
              </a:rPr>
              <a:t>1.87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sa-mav-14	</a:t>
            </a:r>
            <a:r>
              <a:rPr dirty="0" sz="1700" spc="260">
                <a:latin typeface="Arial"/>
                <a:cs typeface="Arial"/>
              </a:rPr>
              <a:t>0.86	1.27	0.82	1.62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7115" algn="l"/>
                <a:tab pos="5626735" algn="l"/>
                <a:tab pos="6395720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sa-regress	</a:t>
            </a:r>
            <a:r>
              <a:rPr dirty="0" sz="1700" spc="260">
                <a:latin typeface="Arial"/>
                <a:cs typeface="Arial"/>
              </a:rPr>
              <a:t>0.73	1.76	0.67	2.21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4856480" algn="l"/>
                <a:tab pos="5626100" algn="l"/>
                <a:tab pos="6395720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260">
                <a:latin typeface="Arial"/>
                <a:cs typeface="Arial"/>
              </a:rPr>
              <a:t>denominator	0.78	2.15	0.59	</a:t>
            </a:r>
            <a:r>
              <a:rPr dirty="0" sz="1700" spc="250">
                <a:latin typeface="Arial"/>
                <a:cs typeface="Arial"/>
              </a:rPr>
              <a:t>2.41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2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425">
                <a:latin typeface="Arial"/>
                <a:cs typeface="Arial"/>
              </a:rPr>
              <a:t>MA	</a:t>
            </a:r>
            <a:r>
              <a:rPr dirty="0" sz="1700" spc="260">
                <a:latin typeface="Arial"/>
                <a:cs typeface="Arial"/>
              </a:rPr>
              <a:t>0.65	2.78	0.57	</a:t>
            </a:r>
            <a:r>
              <a:rPr dirty="0" sz="1700" spc="250">
                <a:latin typeface="Arial"/>
                <a:cs typeface="Arial"/>
              </a:rPr>
              <a:t>3.24</a:t>
            </a:r>
            <a:endParaRPr sz="1700">
              <a:latin typeface="Arial"/>
              <a:cs typeface="Arial"/>
            </a:endParaRPr>
          </a:p>
          <a:p>
            <a:pPr algn="r">
              <a:lnSpc>
                <a:spcPts val="1320"/>
              </a:lnSpc>
            </a:pPr>
            <a:r>
              <a:rPr dirty="0" sz="1200" spc="-10"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2119" y="2514219"/>
          <a:ext cx="7860030" cy="454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7895"/>
                <a:gridCol w="769620"/>
                <a:gridCol w="768985"/>
                <a:gridCol w="768985"/>
                <a:gridCol w="769620"/>
              </a:tblGrid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54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700" spc="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chart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65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7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yesterday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5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56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</a:t>
                      </a:r>
                      <a:r>
                        <a:rPr dirty="0" sz="1700" spc="2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95">
                          <a:latin typeface="Arial"/>
                          <a:cs typeface="Arial"/>
                        </a:rPr>
                        <a:t>is_mon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1700" spc="30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1700" spc="1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1700" spc="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50">
                          <a:latin typeface="Arial"/>
                          <a:cs typeface="Arial"/>
                        </a:rPr>
                        <a:t>is_tue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1700" spc="30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1700" spc="1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170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45">
                          <a:latin typeface="Arial"/>
                          <a:cs typeface="Arial"/>
                        </a:rPr>
                        <a:t>is_sat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64604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370">
                          <a:latin typeface="Arial"/>
                          <a:cs typeface="Arial"/>
                        </a:rPr>
                        <a:t>CUSUM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85800" y="5334000"/>
            <a:ext cx="8610600" cy="1866900"/>
          </a:xfrm>
          <a:custGeom>
            <a:avLst/>
            <a:gdLst/>
            <a:ahLst/>
            <a:cxnLst/>
            <a:rect l="l" t="t" r="r" b="b"/>
            <a:pathLst>
              <a:path w="8610600" h="1866900">
                <a:moveTo>
                  <a:pt x="0" y="0"/>
                </a:moveTo>
                <a:lnTo>
                  <a:pt x="0" y="1866900"/>
                </a:lnTo>
                <a:lnTo>
                  <a:pt x="8610600" y="1866900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9995" y="5032247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152399"/>
                </a:moveTo>
                <a:lnTo>
                  <a:pt x="0" y="0"/>
                </a:lnTo>
                <a:lnTo>
                  <a:pt x="0" y="304800"/>
                </a:lnTo>
                <a:lnTo>
                  <a:pt x="22860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144" y="1008380"/>
            <a:ext cx="7855584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The Sickness/Availability</a:t>
            </a:r>
            <a:r>
              <a:rPr dirty="0" sz="4400" spc="20"/>
              <a:t> </a:t>
            </a:r>
            <a:r>
              <a:rPr dirty="0" sz="4400" spc="-5"/>
              <a:t>Model</a:t>
            </a:r>
            <a:endParaRPr sz="4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522" y="630427"/>
            <a:ext cx="71399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Sickness/Availability</a:t>
            </a:r>
            <a:r>
              <a:rPr dirty="0" spc="-75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486400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48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654" y="689102"/>
            <a:ext cx="655193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9910" algn="l"/>
                <a:tab pos="2328545" algn="l"/>
                <a:tab pos="3628390" algn="l"/>
                <a:tab pos="4334510" algn="l"/>
              </a:tabLst>
            </a:pPr>
            <a:r>
              <a:rPr dirty="0"/>
              <a:t>(When)</a:t>
            </a:r>
            <a:r>
              <a:rPr dirty="0"/>
              <a:t>	</a:t>
            </a:r>
            <a:r>
              <a:rPr dirty="0"/>
              <a:t>is</a:t>
            </a:r>
            <a:r>
              <a:rPr dirty="0"/>
              <a:t>	</a:t>
            </a:r>
            <a:r>
              <a:rPr dirty="0"/>
              <a:t>there</a:t>
            </a:r>
            <a:r>
              <a:rPr dirty="0"/>
              <a:t>	</a:t>
            </a:r>
            <a:r>
              <a:rPr dirty="0"/>
              <a:t>an</a:t>
            </a:r>
            <a:r>
              <a:rPr dirty="0"/>
              <a:t>	</a:t>
            </a:r>
            <a:r>
              <a:rPr dirty="0"/>
              <a:t>anomaly?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295525"/>
            <a:ext cx="8534102" cy="394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8200" y="1752600"/>
            <a:ext cx="4495800" cy="229235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6520" marR="240029">
              <a:lnSpc>
                <a:spcPct val="100000"/>
              </a:lnSpc>
              <a:spcBef>
                <a:spcPts val="320"/>
              </a:spcBef>
            </a:pPr>
            <a:r>
              <a:rPr dirty="0" sz="2400" spc="-5">
                <a:latin typeface="Arial"/>
                <a:cs typeface="Arial"/>
              </a:rPr>
              <a:t>This is a </a:t>
            </a:r>
            <a:r>
              <a:rPr dirty="0" sz="2400">
                <a:latin typeface="Arial"/>
                <a:cs typeface="Arial"/>
              </a:rPr>
              <a:t>time </a:t>
            </a:r>
            <a:r>
              <a:rPr dirty="0" sz="2400" spc="-5">
                <a:latin typeface="Arial"/>
                <a:cs typeface="Arial"/>
              </a:rPr>
              <a:t>series </a:t>
            </a:r>
            <a:r>
              <a:rPr dirty="0" sz="2400">
                <a:latin typeface="Arial"/>
                <a:cs typeface="Arial"/>
              </a:rPr>
              <a:t>of counts  of </a:t>
            </a:r>
            <a:r>
              <a:rPr dirty="0" sz="2400" spc="-5">
                <a:latin typeface="Arial"/>
                <a:cs typeface="Arial"/>
              </a:rPr>
              <a:t>primary-physician </a:t>
            </a:r>
            <a:r>
              <a:rPr dirty="0" sz="2400">
                <a:latin typeface="Arial"/>
                <a:cs typeface="Arial"/>
              </a:rPr>
              <a:t>visits </a:t>
            </a:r>
            <a:r>
              <a:rPr dirty="0" sz="2400" spc="-5">
                <a:latin typeface="Arial"/>
                <a:cs typeface="Arial"/>
              </a:rPr>
              <a:t>in  data </a:t>
            </a:r>
            <a:r>
              <a:rPr dirty="0" sz="2400">
                <a:latin typeface="Arial"/>
                <a:cs typeface="Arial"/>
              </a:rPr>
              <a:t>from </a:t>
            </a:r>
            <a:r>
              <a:rPr dirty="0" sz="2400" spc="-5">
                <a:latin typeface="Arial"/>
                <a:cs typeface="Arial"/>
              </a:rPr>
              <a:t>Norfolk in December  2001. </a:t>
            </a:r>
            <a:r>
              <a:rPr dirty="0" sz="2400">
                <a:latin typeface="Arial"/>
                <a:cs typeface="Arial"/>
              </a:rPr>
              <a:t>I </a:t>
            </a:r>
            <a:r>
              <a:rPr dirty="0" sz="2400" spc="-5">
                <a:latin typeface="Arial"/>
                <a:cs typeface="Arial"/>
              </a:rPr>
              <a:t>added a fake </a:t>
            </a:r>
            <a:r>
              <a:rPr dirty="0" sz="2400" spc="-10">
                <a:latin typeface="Arial"/>
                <a:cs typeface="Arial"/>
              </a:rPr>
              <a:t>outbreak,  </a:t>
            </a:r>
            <a:r>
              <a:rPr dirty="0" sz="2400" spc="-5">
                <a:latin typeface="Arial"/>
                <a:cs typeface="Arial"/>
              </a:rPr>
              <a:t>starting at a certain date. </a:t>
            </a:r>
            <a:r>
              <a:rPr dirty="0" sz="2400" spc="-10">
                <a:latin typeface="Arial"/>
                <a:cs typeface="Arial"/>
              </a:rPr>
              <a:t>Can  </a:t>
            </a:r>
            <a:r>
              <a:rPr dirty="0" sz="2400" spc="-5">
                <a:latin typeface="Arial"/>
                <a:cs typeface="Arial"/>
              </a:rPr>
              <a:t>you guess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when?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4352" y="1447800"/>
            <a:ext cx="2670175" cy="3005455"/>
          </a:xfrm>
          <a:custGeom>
            <a:avLst/>
            <a:gdLst/>
            <a:ahLst/>
            <a:cxnLst/>
            <a:rect l="l" t="t" r="r" b="b"/>
            <a:pathLst>
              <a:path w="2670175" h="3005454">
                <a:moveTo>
                  <a:pt x="955548" y="1794669"/>
                </a:moveTo>
                <a:lnTo>
                  <a:pt x="955548" y="1143000"/>
                </a:lnTo>
                <a:lnTo>
                  <a:pt x="0" y="3005328"/>
                </a:lnTo>
                <a:lnTo>
                  <a:pt x="955548" y="1794669"/>
                </a:lnTo>
                <a:close/>
              </a:path>
              <a:path w="2670175" h="3005454">
                <a:moveTo>
                  <a:pt x="2670048" y="1142999"/>
                </a:moveTo>
                <a:lnTo>
                  <a:pt x="2670048" y="0"/>
                </a:lnTo>
                <a:lnTo>
                  <a:pt x="612648" y="0"/>
                </a:lnTo>
                <a:lnTo>
                  <a:pt x="612648" y="1143000"/>
                </a:lnTo>
                <a:lnTo>
                  <a:pt x="955548" y="1143000"/>
                </a:lnTo>
                <a:lnTo>
                  <a:pt x="955548" y="1794669"/>
                </a:lnTo>
                <a:lnTo>
                  <a:pt x="1469898" y="1143000"/>
                </a:lnTo>
                <a:lnTo>
                  <a:pt x="2670048" y="11429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64352" y="1447800"/>
            <a:ext cx="2670175" cy="3005455"/>
          </a:xfrm>
          <a:custGeom>
            <a:avLst/>
            <a:gdLst/>
            <a:ahLst/>
            <a:cxnLst/>
            <a:rect l="l" t="t" r="r" b="b"/>
            <a:pathLst>
              <a:path w="2670175" h="3005454">
                <a:moveTo>
                  <a:pt x="612648" y="0"/>
                </a:moveTo>
                <a:lnTo>
                  <a:pt x="612648" y="1143000"/>
                </a:lnTo>
                <a:lnTo>
                  <a:pt x="955548" y="1143000"/>
                </a:lnTo>
                <a:lnTo>
                  <a:pt x="0" y="3005328"/>
                </a:lnTo>
                <a:lnTo>
                  <a:pt x="1469898" y="1143000"/>
                </a:lnTo>
                <a:lnTo>
                  <a:pt x="2670048" y="1142999"/>
                </a:lnTo>
                <a:lnTo>
                  <a:pt x="2670048" y="0"/>
                </a:lnTo>
                <a:lnTo>
                  <a:pt x="955548" y="0"/>
                </a:lnTo>
                <a:lnTo>
                  <a:pt x="612648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61073" y="1476247"/>
            <a:ext cx="1804670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Here (much  too high for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  Friday)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2800" y="4114800"/>
            <a:ext cx="3962400" cy="1752600"/>
          </a:xfrm>
          <a:custGeom>
            <a:avLst/>
            <a:gdLst/>
            <a:ahLst/>
            <a:cxnLst/>
            <a:rect l="l" t="t" r="r" b="b"/>
            <a:pathLst>
              <a:path w="3962400" h="1752600">
                <a:moveTo>
                  <a:pt x="0" y="1752600"/>
                </a:moveTo>
                <a:lnTo>
                  <a:pt x="2133600" y="1752600"/>
                </a:lnTo>
                <a:lnTo>
                  <a:pt x="39624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97650" y="5281676"/>
            <a:ext cx="2314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(Ramp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outbreak)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522" y="630427"/>
            <a:ext cx="71399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Sickness/Availability</a:t>
            </a:r>
            <a:r>
              <a:rPr dirty="0" spc="-75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486400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48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522" y="630427"/>
            <a:ext cx="71399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Sickness/Availability</a:t>
            </a:r>
            <a:r>
              <a:rPr dirty="0" spc="-75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486400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48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522" y="630427"/>
            <a:ext cx="71399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Sickness/Availability</a:t>
            </a:r>
            <a:r>
              <a:rPr dirty="0" spc="-75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486400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48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522" y="630427"/>
            <a:ext cx="71399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Sickness/Availability</a:t>
            </a:r>
            <a:r>
              <a:rPr dirty="0" spc="-75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389959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48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522" y="630427"/>
            <a:ext cx="71399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Sickness/Availability</a:t>
            </a:r>
            <a:r>
              <a:rPr dirty="0" spc="-75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486400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48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522" y="630427"/>
            <a:ext cx="71399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Sickness/Availability</a:t>
            </a:r>
            <a:r>
              <a:rPr dirty="0" spc="-75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486400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48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92" y="1222501"/>
            <a:ext cx="29356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Performance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71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2940000">
            <a:off x="7378258" y="1645730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940000">
            <a:off x="7301258" y="1548555"/>
            <a:ext cx="66872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940000">
            <a:off x="6653864" y="1609719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44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940000">
            <a:off x="6410332" y="1846763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940000">
            <a:off x="5778038" y="1569517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940000">
            <a:off x="5701322" y="1472011"/>
            <a:ext cx="66812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940000">
            <a:off x="5053632" y="1533531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37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940000">
            <a:off x="4810119" y="1770547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7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SIX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609600"/>
            <a:ext cx="3657600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72200" y="609600"/>
            <a:ext cx="2971800" cy="647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18794" y="6210203"/>
            <a:ext cx="8155305" cy="959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  <a:tabLst>
                <a:tab pos="4857115" algn="l"/>
                <a:tab pos="5626735" algn="l"/>
                <a:tab pos="6395720" algn="l"/>
                <a:tab pos="7164705" algn="l"/>
              </a:tabLst>
            </a:pPr>
            <a:r>
              <a:rPr dirty="0" sz="1700" spc="240">
                <a:latin typeface="Arial"/>
                <a:cs typeface="Arial"/>
              </a:rPr>
              <a:t>sa-regress	</a:t>
            </a:r>
            <a:r>
              <a:rPr dirty="0" sz="1700" spc="260">
                <a:latin typeface="Arial"/>
                <a:cs typeface="Arial"/>
              </a:rPr>
              <a:t>0.73	1.76	0.67	2.21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856480" algn="l"/>
                <a:tab pos="5626100" algn="l"/>
                <a:tab pos="6395720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260">
                <a:latin typeface="Arial"/>
                <a:cs typeface="Arial"/>
              </a:rPr>
              <a:t>denominator	0.78	2.15	0.59	</a:t>
            </a:r>
            <a:r>
              <a:rPr dirty="0" sz="1700" spc="250">
                <a:latin typeface="Arial"/>
                <a:cs typeface="Arial"/>
              </a:rPr>
              <a:t>2.41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2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425">
                <a:latin typeface="Arial"/>
                <a:cs typeface="Arial"/>
              </a:rPr>
              <a:t>MA	</a:t>
            </a:r>
            <a:r>
              <a:rPr dirty="0" sz="1700" spc="260">
                <a:latin typeface="Arial"/>
                <a:cs typeface="Arial"/>
              </a:rPr>
              <a:t>0.65	2.78	0.57	</a:t>
            </a:r>
            <a:r>
              <a:rPr dirty="0" sz="1700" spc="250">
                <a:latin typeface="Arial"/>
                <a:cs typeface="Arial"/>
              </a:rPr>
              <a:t>3.24</a:t>
            </a:r>
            <a:endParaRPr sz="1700">
              <a:latin typeface="Arial"/>
              <a:cs typeface="Arial"/>
            </a:endParaRPr>
          </a:p>
          <a:p>
            <a:pPr algn="r">
              <a:lnSpc>
                <a:spcPts val="1320"/>
              </a:lnSpc>
            </a:pPr>
            <a:r>
              <a:rPr dirty="0" sz="1200" spc="-10"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2119" y="2514219"/>
          <a:ext cx="7860030" cy="454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7895"/>
                <a:gridCol w="769620"/>
                <a:gridCol w="768985"/>
                <a:gridCol w="768985"/>
                <a:gridCol w="769620"/>
              </a:tblGrid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54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700" spc="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chart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65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7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yesterday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5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56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</a:t>
                      </a:r>
                      <a:r>
                        <a:rPr dirty="0" sz="1700" spc="2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95">
                          <a:latin typeface="Arial"/>
                          <a:cs typeface="Arial"/>
                        </a:rPr>
                        <a:t>is_mon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1700" spc="30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1700" spc="1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1700" spc="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50">
                          <a:latin typeface="Arial"/>
                          <a:cs typeface="Arial"/>
                        </a:rPr>
                        <a:t>is_tue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1700" spc="30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1700" spc="1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170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45">
                          <a:latin typeface="Arial"/>
                          <a:cs typeface="Arial"/>
                        </a:rPr>
                        <a:t>is_sat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370">
                          <a:latin typeface="Arial"/>
                          <a:cs typeface="Arial"/>
                        </a:rPr>
                        <a:t>CUSUM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0">
                          <a:latin typeface="Arial"/>
                          <a:cs typeface="Arial"/>
                        </a:rPr>
                        <a:t>sa-mav-1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0">
                          <a:latin typeface="Arial"/>
                          <a:cs typeface="Arial"/>
                        </a:rPr>
                        <a:t>sa-mav-7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53936">
                <a:tc>
                  <a:txBody>
                    <a:bodyPr/>
                    <a:lstStyle/>
                    <a:p>
                      <a:pPr marL="55244">
                        <a:lnSpc>
                          <a:spcPts val="1900"/>
                        </a:lnSpc>
                      </a:pPr>
                      <a:r>
                        <a:rPr dirty="0" sz="1700" spc="240">
                          <a:latin typeface="Arial"/>
                          <a:cs typeface="Arial"/>
                        </a:rPr>
                        <a:t>sa-mav-14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0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0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0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0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85800" y="6172200"/>
            <a:ext cx="8610600" cy="1028700"/>
          </a:xfrm>
          <a:custGeom>
            <a:avLst/>
            <a:gdLst/>
            <a:ahLst/>
            <a:cxnLst/>
            <a:rect l="l" t="t" r="r" b="b"/>
            <a:pathLst>
              <a:path w="8610600" h="1028700">
                <a:moveTo>
                  <a:pt x="0" y="0"/>
                </a:moveTo>
                <a:lnTo>
                  <a:pt x="0" y="1028700"/>
                </a:lnTo>
                <a:lnTo>
                  <a:pt x="8610600" y="1028700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9995" y="5335523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152399"/>
                </a:moveTo>
                <a:lnTo>
                  <a:pt x="0" y="0"/>
                </a:lnTo>
                <a:lnTo>
                  <a:pt x="0" y="304800"/>
                </a:lnTo>
                <a:lnTo>
                  <a:pt x="22860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2950" y="562737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152399"/>
                </a:moveTo>
                <a:lnTo>
                  <a:pt x="0" y="0"/>
                </a:lnTo>
                <a:lnTo>
                  <a:pt x="0" y="304800"/>
                </a:lnTo>
                <a:lnTo>
                  <a:pt x="22860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2950" y="5868923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152399"/>
                </a:moveTo>
                <a:lnTo>
                  <a:pt x="0" y="0"/>
                </a:lnTo>
                <a:lnTo>
                  <a:pt x="0" y="304800"/>
                </a:lnTo>
                <a:lnTo>
                  <a:pt x="22860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92" y="1222501"/>
            <a:ext cx="29356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Performance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71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2940000">
            <a:off x="7378258" y="1645730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940000">
            <a:off x="7301258" y="1548555"/>
            <a:ext cx="66872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940000">
            <a:off x="6653864" y="1609719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44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940000">
            <a:off x="6410332" y="1846763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940000">
            <a:off x="5778038" y="1569517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940000">
            <a:off x="5701322" y="1472011"/>
            <a:ext cx="66812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940000">
            <a:off x="5053632" y="1533531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37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940000">
            <a:off x="4810119" y="1770547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7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SIX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609600"/>
            <a:ext cx="3657600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72200" y="609600"/>
            <a:ext cx="2971800" cy="647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18794" y="6492897"/>
            <a:ext cx="8155305" cy="676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  <a:tabLst>
                <a:tab pos="4856480" algn="l"/>
                <a:tab pos="5626100" algn="l"/>
                <a:tab pos="6395720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260">
                <a:latin typeface="Arial"/>
                <a:cs typeface="Arial"/>
              </a:rPr>
              <a:t>denominator	0.78	2.15	0.59	</a:t>
            </a:r>
            <a:r>
              <a:rPr dirty="0" sz="1700" spc="250">
                <a:latin typeface="Arial"/>
                <a:cs typeface="Arial"/>
              </a:rPr>
              <a:t>2.41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20"/>
              </a:lnSpc>
              <a:spcBef>
                <a:spcPts val="190"/>
              </a:spcBef>
              <a:tabLst>
                <a:tab pos="4857115" algn="l"/>
                <a:tab pos="5626735" algn="l"/>
                <a:tab pos="6396355" algn="l"/>
                <a:tab pos="7164705" algn="l"/>
              </a:tabLst>
            </a:pPr>
            <a:r>
              <a:rPr dirty="0" sz="1700" spc="280">
                <a:latin typeface="Arial"/>
                <a:cs typeface="Arial"/>
              </a:rPr>
              <a:t>Cough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245">
                <a:latin typeface="Arial"/>
                <a:cs typeface="Arial"/>
              </a:rPr>
              <a:t>with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425">
                <a:latin typeface="Arial"/>
                <a:cs typeface="Arial"/>
              </a:rPr>
              <a:t>MA	</a:t>
            </a:r>
            <a:r>
              <a:rPr dirty="0" sz="1700" spc="260">
                <a:latin typeface="Arial"/>
                <a:cs typeface="Arial"/>
              </a:rPr>
              <a:t>0.65	2.78	0.57	</a:t>
            </a:r>
            <a:r>
              <a:rPr dirty="0" sz="1700" spc="250">
                <a:latin typeface="Arial"/>
                <a:cs typeface="Arial"/>
              </a:rPr>
              <a:t>3.24</a:t>
            </a:r>
            <a:endParaRPr sz="1700">
              <a:latin typeface="Arial"/>
              <a:cs typeface="Arial"/>
            </a:endParaRPr>
          </a:p>
          <a:p>
            <a:pPr algn="r">
              <a:lnSpc>
                <a:spcPts val="1320"/>
              </a:lnSpc>
            </a:pPr>
            <a:r>
              <a:rPr dirty="0" sz="1200" spc="-10"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2119" y="2514219"/>
          <a:ext cx="7860030" cy="454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7895"/>
                <a:gridCol w="769620"/>
                <a:gridCol w="768985"/>
                <a:gridCol w="768985"/>
                <a:gridCol w="769620"/>
              </a:tblGrid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54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700" spc="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chart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65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7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yesterday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5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56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</a:t>
                      </a:r>
                      <a:r>
                        <a:rPr dirty="0" sz="1700" spc="2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95">
                          <a:latin typeface="Arial"/>
                          <a:cs typeface="Arial"/>
                        </a:rPr>
                        <a:t>is_mon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1700" spc="30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1700" spc="1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1700" spc="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50">
                          <a:latin typeface="Arial"/>
                          <a:cs typeface="Arial"/>
                        </a:rPr>
                        <a:t>is_tue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1700" spc="30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1700" spc="1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170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45">
                          <a:latin typeface="Arial"/>
                          <a:cs typeface="Arial"/>
                        </a:rPr>
                        <a:t>is_sat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370">
                          <a:latin typeface="Arial"/>
                          <a:cs typeface="Arial"/>
                        </a:rPr>
                        <a:t>CUSUM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0">
                          <a:latin typeface="Arial"/>
                          <a:cs typeface="Arial"/>
                        </a:rPr>
                        <a:t>sa-mav-1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0">
                          <a:latin typeface="Arial"/>
                          <a:cs typeface="Arial"/>
                        </a:rPr>
                        <a:t>sa-mav-7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463">
                <a:tc>
                  <a:txBody>
                    <a:bodyPr/>
                    <a:lstStyle/>
                    <a:p>
                      <a:pPr marL="55244">
                        <a:lnSpc>
                          <a:spcPts val="1955"/>
                        </a:lnSpc>
                      </a:pPr>
                      <a:r>
                        <a:rPr dirty="0" sz="1700" spc="240">
                          <a:latin typeface="Arial"/>
                          <a:cs typeface="Arial"/>
                        </a:rPr>
                        <a:t>sa-mav-14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62318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0">
                          <a:latin typeface="Arial"/>
                          <a:cs typeface="Arial"/>
                        </a:rPr>
                        <a:t>sa-regress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85800" y="6464046"/>
            <a:ext cx="8610600" cy="737235"/>
          </a:xfrm>
          <a:custGeom>
            <a:avLst/>
            <a:gdLst/>
            <a:ahLst/>
            <a:cxnLst/>
            <a:rect l="l" t="t" r="r" b="b"/>
            <a:pathLst>
              <a:path w="8610600" h="737234">
                <a:moveTo>
                  <a:pt x="0" y="0"/>
                </a:moveTo>
                <a:lnTo>
                  <a:pt x="0" y="736854"/>
                </a:lnTo>
                <a:lnTo>
                  <a:pt x="8610600" y="736854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9995" y="619887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152399"/>
                </a:moveTo>
                <a:lnTo>
                  <a:pt x="0" y="0"/>
                </a:lnTo>
                <a:lnTo>
                  <a:pt x="0" y="304800"/>
                </a:lnTo>
                <a:lnTo>
                  <a:pt x="22860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997" y="703580"/>
            <a:ext cx="714248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Exploiting Denominator</a:t>
            </a:r>
            <a:r>
              <a:rPr dirty="0" sz="4400" spc="5"/>
              <a:t> </a:t>
            </a:r>
            <a:r>
              <a:rPr dirty="0" sz="4400" spc="-5"/>
              <a:t>Data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164931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997" y="703580"/>
            <a:ext cx="714248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Exploiting Denominator</a:t>
            </a:r>
            <a:r>
              <a:rPr dirty="0" sz="4400" spc="5"/>
              <a:t> </a:t>
            </a:r>
            <a:r>
              <a:rPr dirty="0" sz="4400" spc="-5"/>
              <a:t>Data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486400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052" y="703580"/>
            <a:ext cx="338391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An easy</a:t>
            </a:r>
            <a:r>
              <a:rPr dirty="0" sz="4400" spc="-50"/>
              <a:t> </a:t>
            </a:r>
            <a:r>
              <a:rPr dirty="0" sz="4400" spc="-5"/>
              <a:t>case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00200" y="1752600"/>
            <a:ext cx="0" cy="2743200"/>
          </a:xfrm>
          <a:custGeom>
            <a:avLst/>
            <a:gdLst/>
            <a:ahLst/>
            <a:cxnLst/>
            <a:rect l="l" t="t" r="r" b="b"/>
            <a:pathLst>
              <a:path w="0"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4267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99029" y="4519676"/>
            <a:ext cx="704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5244" y="4686300"/>
            <a:ext cx="1096010" cy="76200"/>
          </a:xfrm>
          <a:custGeom>
            <a:avLst/>
            <a:gdLst/>
            <a:ahLst/>
            <a:cxnLst/>
            <a:rect l="l" t="t" r="r" b="b"/>
            <a:pathLst>
              <a:path w="1096010" h="76200">
                <a:moveTo>
                  <a:pt x="1032509" y="44196"/>
                </a:moveTo>
                <a:lnTo>
                  <a:pt x="1032509" y="32003"/>
                </a:lnTo>
                <a:lnTo>
                  <a:pt x="0" y="32003"/>
                </a:lnTo>
                <a:lnTo>
                  <a:pt x="0" y="44196"/>
                </a:lnTo>
                <a:lnTo>
                  <a:pt x="1032509" y="44196"/>
                </a:lnTo>
                <a:close/>
              </a:path>
              <a:path w="1096010" h="76200">
                <a:moveTo>
                  <a:pt x="1095755" y="38100"/>
                </a:moveTo>
                <a:lnTo>
                  <a:pt x="1019555" y="0"/>
                </a:lnTo>
                <a:lnTo>
                  <a:pt x="1019555" y="32003"/>
                </a:lnTo>
                <a:lnTo>
                  <a:pt x="1032509" y="32003"/>
                </a:lnTo>
                <a:lnTo>
                  <a:pt x="1032509" y="69723"/>
                </a:lnTo>
                <a:lnTo>
                  <a:pt x="1095755" y="38100"/>
                </a:lnTo>
                <a:close/>
              </a:path>
              <a:path w="1096010" h="76200">
                <a:moveTo>
                  <a:pt x="1032509" y="69723"/>
                </a:moveTo>
                <a:lnTo>
                  <a:pt x="1032509" y="44196"/>
                </a:lnTo>
                <a:lnTo>
                  <a:pt x="1019555" y="44196"/>
                </a:lnTo>
                <a:lnTo>
                  <a:pt x="1019555" y="76200"/>
                </a:lnTo>
                <a:lnTo>
                  <a:pt x="1032509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67148" y="3068066"/>
            <a:ext cx="366395" cy="8743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400" spc="-5">
                <a:latin typeface="Arial"/>
                <a:cs typeface="Arial"/>
              </a:rPr>
              <a:t>Signal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900" y="1447800"/>
            <a:ext cx="76200" cy="1447800"/>
          </a:xfrm>
          <a:custGeom>
            <a:avLst/>
            <a:gdLst/>
            <a:ahLst/>
            <a:cxnLst/>
            <a:rect l="l" t="t" r="r" b="b"/>
            <a:pathLst>
              <a:path w="76200" h="1447800">
                <a:moveTo>
                  <a:pt x="76200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2003" y="76200"/>
                </a:lnTo>
                <a:lnTo>
                  <a:pt x="32003" y="63246"/>
                </a:lnTo>
                <a:lnTo>
                  <a:pt x="44195" y="63246"/>
                </a:lnTo>
                <a:lnTo>
                  <a:pt x="44195" y="76200"/>
                </a:lnTo>
                <a:lnTo>
                  <a:pt x="76200" y="76200"/>
                </a:lnTo>
                <a:close/>
              </a:path>
              <a:path w="76200" h="1447800">
                <a:moveTo>
                  <a:pt x="44195" y="76200"/>
                </a:moveTo>
                <a:lnTo>
                  <a:pt x="44195" y="63246"/>
                </a:lnTo>
                <a:lnTo>
                  <a:pt x="32003" y="63246"/>
                </a:lnTo>
                <a:lnTo>
                  <a:pt x="32003" y="76200"/>
                </a:lnTo>
                <a:lnTo>
                  <a:pt x="44195" y="76200"/>
                </a:lnTo>
                <a:close/>
              </a:path>
              <a:path w="76200" h="1447800">
                <a:moveTo>
                  <a:pt x="44195" y="1447800"/>
                </a:moveTo>
                <a:lnTo>
                  <a:pt x="44195" y="76200"/>
                </a:lnTo>
                <a:lnTo>
                  <a:pt x="32003" y="76200"/>
                </a:lnTo>
                <a:lnTo>
                  <a:pt x="32003" y="1447800"/>
                </a:lnTo>
                <a:lnTo>
                  <a:pt x="44195" y="1447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95800" y="4572000"/>
            <a:ext cx="4800600" cy="18573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186690" rIns="0" bIns="0" rtlCol="0" vert="horz">
            <a:spAutoFit/>
          </a:bodyPr>
          <a:lstStyle/>
          <a:p>
            <a:pPr marL="96520" marR="250190">
              <a:lnSpc>
                <a:spcPct val="140600"/>
              </a:lnSpc>
              <a:spcBef>
                <a:spcPts val="1470"/>
              </a:spcBef>
            </a:pPr>
            <a:r>
              <a:rPr dirty="0" sz="1800" spc="-5">
                <a:latin typeface="Arial"/>
                <a:cs typeface="Arial"/>
              </a:rPr>
              <a:t>Dealt with by </a:t>
            </a:r>
            <a:r>
              <a:rPr dirty="0" sz="1800">
                <a:latin typeface="Arial"/>
                <a:cs typeface="Arial"/>
              </a:rPr>
              <a:t>Statistical Quality </a:t>
            </a:r>
            <a:r>
              <a:rPr dirty="0" sz="1800" spc="-5">
                <a:latin typeface="Arial"/>
                <a:cs typeface="Arial"/>
              </a:rPr>
              <a:t>Control  Record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mean and standard deviation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up</a:t>
            </a:r>
            <a:endParaRPr sz="1800">
              <a:latin typeface="Arial"/>
              <a:cs typeface="Arial"/>
            </a:endParaRPr>
          </a:p>
          <a:p>
            <a:pPr marL="439420">
              <a:lnSpc>
                <a:spcPts val="1950"/>
              </a:lnSpc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current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880"/>
              </a:spcBef>
            </a:pPr>
            <a:r>
              <a:rPr dirty="0" sz="1800" spc="-5">
                <a:latin typeface="Arial"/>
                <a:cs typeface="Arial"/>
              </a:rPr>
              <a:t>Signal an alarm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we go outside 3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sigmas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8800" y="2209800"/>
            <a:ext cx="7239000" cy="1447800"/>
          </a:xfrm>
          <a:custGeom>
            <a:avLst/>
            <a:gdLst/>
            <a:ahLst/>
            <a:cxnLst/>
            <a:rect l="l" t="t" r="r" b="b"/>
            <a:pathLst>
              <a:path w="7239000" h="1447800">
                <a:moveTo>
                  <a:pt x="0" y="1295400"/>
                </a:moveTo>
                <a:lnTo>
                  <a:pt x="228600" y="1219200"/>
                </a:lnTo>
                <a:lnTo>
                  <a:pt x="457200" y="1295400"/>
                </a:lnTo>
                <a:lnTo>
                  <a:pt x="609600" y="1219200"/>
                </a:lnTo>
                <a:lnTo>
                  <a:pt x="762000" y="1295400"/>
                </a:lnTo>
                <a:lnTo>
                  <a:pt x="762000" y="1143000"/>
                </a:lnTo>
                <a:lnTo>
                  <a:pt x="990600" y="1219200"/>
                </a:lnTo>
                <a:lnTo>
                  <a:pt x="1143000" y="1219200"/>
                </a:lnTo>
                <a:lnTo>
                  <a:pt x="1371600" y="1295400"/>
                </a:lnTo>
                <a:lnTo>
                  <a:pt x="1447800" y="1066800"/>
                </a:lnTo>
                <a:lnTo>
                  <a:pt x="1600200" y="1219199"/>
                </a:lnTo>
                <a:lnTo>
                  <a:pt x="1828800" y="1371599"/>
                </a:lnTo>
                <a:lnTo>
                  <a:pt x="1905000" y="1142999"/>
                </a:lnTo>
                <a:lnTo>
                  <a:pt x="1981200" y="1219199"/>
                </a:lnTo>
                <a:lnTo>
                  <a:pt x="2133600" y="1219199"/>
                </a:lnTo>
                <a:lnTo>
                  <a:pt x="2362200" y="1142999"/>
                </a:lnTo>
                <a:lnTo>
                  <a:pt x="2590800" y="1219199"/>
                </a:lnTo>
                <a:lnTo>
                  <a:pt x="2743200" y="1066799"/>
                </a:lnTo>
                <a:lnTo>
                  <a:pt x="3048000" y="1295399"/>
                </a:lnTo>
                <a:lnTo>
                  <a:pt x="3200400" y="1219199"/>
                </a:lnTo>
                <a:lnTo>
                  <a:pt x="3429000" y="1219199"/>
                </a:lnTo>
                <a:lnTo>
                  <a:pt x="3581400" y="990599"/>
                </a:lnTo>
                <a:lnTo>
                  <a:pt x="3657600" y="380999"/>
                </a:lnTo>
                <a:lnTo>
                  <a:pt x="3810000" y="76199"/>
                </a:lnTo>
                <a:lnTo>
                  <a:pt x="3962400" y="304799"/>
                </a:lnTo>
                <a:lnTo>
                  <a:pt x="3962400" y="0"/>
                </a:lnTo>
                <a:lnTo>
                  <a:pt x="4114800" y="228599"/>
                </a:lnTo>
                <a:lnTo>
                  <a:pt x="4343400" y="533399"/>
                </a:lnTo>
                <a:lnTo>
                  <a:pt x="4419600" y="228599"/>
                </a:lnTo>
                <a:lnTo>
                  <a:pt x="4724400" y="1066799"/>
                </a:lnTo>
                <a:lnTo>
                  <a:pt x="5105400" y="1219199"/>
                </a:lnTo>
                <a:lnTo>
                  <a:pt x="5181600" y="1447799"/>
                </a:lnTo>
                <a:lnTo>
                  <a:pt x="5334000" y="1219199"/>
                </a:lnTo>
                <a:lnTo>
                  <a:pt x="5562600" y="1371599"/>
                </a:lnTo>
                <a:lnTo>
                  <a:pt x="5638800" y="1219199"/>
                </a:lnTo>
                <a:lnTo>
                  <a:pt x="6019800" y="1142999"/>
                </a:lnTo>
                <a:lnTo>
                  <a:pt x="6172200" y="1371599"/>
                </a:lnTo>
                <a:lnTo>
                  <a:pt x="6400800" y="1447799"/>
                </a:lnTo>
                <a:lnTo>
                  <a:pt x="6705600" y="1219199"/>
                </a:lnTo>
                <a:lnTo>
                  <a:pt x="7086600" y="1447799"/>
                </a:lnTo>
                <a:lnTo>
                  <a:pt x="7086600" y="1371599"/>
                </a:lnTo>
                <a:lnTo>
                  <a:pt x="7239000" y="1295399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997" y="703580"/>
            <a:ext cx="714248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Exploiting Denominator</a:t>
            </a:r>
            <a:r>
              <a:rPr dirty="0" sz="4400" spc="5"/>
              <a:t> </a:t>
            </a:r>
            <a:r>
              <a:rPr dirty="0" sz="4400" spc="-5"/>
              <a:t>Data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486400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997" y="703580"/>
            <a:ext cx="714248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Exploiting Denominator</a:t>
            </a:r>
            <a:r>
              <a:rPr dirty="0" sz="4400" spc="5"/>
              <a:t> </a:t>
            </a:r>
            <a:r>
              <a:rPr dirty="0" sz="4400" spc="-5"/>
              <a:t>Data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164931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92" y="1222501"/>
            <a:ext cx="29356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Performance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71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2940000">
            <a:off x="7378258" y="1645730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940000">
            <a:off x="7301258" y="1548555"/>
            <a:ext cx="66872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940000">
            <a:off x="6653864" y="1609719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44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940000">
            <a:off x="6410332" y="1846763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940000">
            <a:off x="5778038" y="1569517"/>
            <a:ext cx="131949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44">
                <a:latin typeface="Arial"/>
                <a:cs typeface="Arial"/>
              </a:rPr>
              <a:t>D</a:t>
            </a:r>
            <a:r>
              <a:rPr dirty="0" baseline="5208" sz="2400" spc="-60">
                <a:latin typeface="Arial"/>
                <a:cs typeface="Arial"/>
              </a:rPr>
              <a:t>a</a:t>
            </a:r>
            <a:r>
              <a:rPr dirty="0" baseline="3472" sz="2400" spc="-44">
                <a:latin typeface="Arial"/>
                <a:cs typeface="Arial"/>
              </a:rPr>
              <a:t>y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t</a:t>
            </a:r>
            <a:r>
              <a:rPr dirty="0" baseline="3472" sz="2400">
                <a:latin typeface="Arial"/>
                <a:cs typeface="Arial"/>
              </a:rPr>
              <a:t>o</a:t>
            </a:r>
            <a:r>
              <a:rPr dirty="0" baseline="3472" sz="2400" spc="-30">
                <a:latin typeface="Arial"/>
                <a:cs typeface="Arial"/>
              </a:rPr>
              <a:t> </a:t>
            </a:r>
            <a:r>
              <a:rPr dirty="0" baseline="1736" sz="2400" spc="-52">
                <a:latin typeface="Arial"/>
                <a:cs typeface="Arial"/>
              </a:rPr>
              <a:t>de</a:t>
            </a:r>
            <a:r>
              <a:rPr dirty="0" baseline="1736" sz="2400">
                <a:latin typeface="Arial"/>
                <a:cs typeface="Arial"/>
              </a:rPr>
              <a:t>t</a:t>
            </a:r>
            <a:r>
              <a:rPr dirty="0" baseline="1736" sz="2400" spc="-52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940000">
            <a:off x="5701322" y="1472011"/>
            <a:ext cx="66812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1736" sz="2400">
                <a:latin typeface="Arial"/>
                <a:cs typeface="Arial"/>
              </a:rPr>
              <a:t>a</a:t>
            </a:r>
            <a:r>
              <a:rPr dirty="0" baseline="1736" sz="2400" spc="-37">
                <a:latin typeface="Arial"/>
                <a:cs typeface="Arial"/>
              </a:rPr>
              <a:t> </a:t>
            </a:r>
            <a:r>
              <a:rPr dirty="0" baseline="1736" sz="2400" spc="-44">
                <a:latin typeface="Arial"/>
                <a:cs typeface="Arial"/>
              </a:rPr>
              <a:t>r</a:t>
            </a:r>
            <a:r>
              <a:rPr dirty="0" baseline="1736" sz="2400" spc="-52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940000">
            <a:off x="5053632" y="1533531"/>
            <a:ext cx="13025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baseline="-20833" sz="2400" spc="-44">
                <a:latin typeface="Arial"/>
                <a:cs typeface="Arial"/>
              </a:rPr>
              <a:t>F</a:t>
            </a:r>
            <a:r>
              <a:rPr dirty="0" baseline="-22569" sz="2400" spc="-44">
                <a:latin typeface="Arial"/>
                <a:cs typeface="Arial"/>
              </a:rPr>
              <a:t>r</a:t>
            </a:r>
            <a:r>
              <a:rPr dirty="0" baseline="-22569" sz="2400" spc="-44">
                <a:latin typeface="Arial"/>
                <a:cs typeface="Arial"/>
              </a:rPr>
              <a:t>a</a:t>
            </a:r>
            <a:r>
              <a:rPr dirty="0" baseline="-22569" sz="2400" spc="-52">
                <a:latin typeface="Arial"/>
                <a:cs typeface="Arial"/>
              </a:rPr>
              <a:t>c</a:t>
            </a:r>
            <a:r>
              <a:rPr dirty="0" baseline="-22569" sz="2400" spc="-44">
                <a:latin typeface="Arial"/>
                <a:cs typeface="Arial"/>
              </a:rPr>
              <a:t>t</a:t>
            </a:r>
            <a:r>
              <a:rPr dirty="0" baseline="-22569" sz="2400" spc="-247">
                <a:latin typeface="Arial"/>
                <a:cs typeface="Arial"/>
              </a:rPr>
              <a:t>i</a:t>
            </a:r>
            <a:r>
              <a:rPr dirty="0" baseline="1736" sz="2400" spc="-52">
                <a:latin typeface="Arial"/>
                <a:cs typeface="Arial"/>
              </a:rPr>
              <a:t>o</a:t>
            </a:r>
            <a:r>
              <a:rPr dirty="0" baseline="1736" sz="2400" spc="-1185">
                <a:latin typeface="Arial"/>
                <a:cs typeface="Arial"/>
              </a:rPr>
              <a:t>u</a:t>
            </a:r>
            <a:r>
              <a:rPr dirty="0" baseline="-24305" sz="2400" spc="-240">
                <a:latin typeface="Arial"/>
                <a:cs typeface="Arial"/>
              </a:rPr>
              <a:t>n</a:t>
            </a:r>
            <a:r>
              <a:rPr dirty="0" baseline="1736" sz="2400" spc="-60">
                <a:latin typeface="Arial"/>
                <a:cs typeface="Arial"/>
              </a:rPr>
              <a:t>t</a:t>
            </a:r>
            <a:r>
              <a:rPr dirty="0" baseline="1736" sz="2400" spc="-1185">
                <a:latin typeface="Arial"/>
                <a:cs typeface="Arial"/>
              </a:rPr>
              <a:t>b</a:t>
            </a:r>
            <a:r>
              <a:rPr dirty="0" baseline="-24305" sz="2400" spc="-247">
                <a:latin typeface="Arial"/>
                <a:cs typeface="Arial"/>
              </a:rPr>
              <a:t>o</a:t>
            </a:r>
            <a:r>
              <a:rPr dirty="0" baseline="1736" sz="2400" spc="-637">
                <a:latin typeface="Arial"/>
                <a:cs typeface="Arial"/>
              </a:rPr>
              <a:t>r</a:t>
            </a:r>
            <a:r>
              <a:rPr dirty="0" baseline="-24305" sz="2400" spc="-112">
                <a:latin typeface="Arial"/>
                <a:cs typeface="Arial"/>
              </a:rPr>
              <a:t>f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940000">
            <a:off x="4810119" y="1770547"/>
            <a:ext cx="142938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5208" sz="2400" spc="-37">
                <a:latin typeface="Arial"/>
                <a:cs typeface="Arial"/>
              </a:rPr>
              <a:t>s</a:t>
            </a:r>
            <a:r>
              <a:rPr dirty="0" baseline="5208" sz="2400" spc="-44">
                <a:latin typeface="Arial"/>
                <a:cs typeface="Arial"/>
              </a:rPr>
              <a:t>p</a:t>
            </a:r>
            <a:r>
              <a:rPr dirty="0" baseline="5208" sz="2400" spc="-60">
                <a:latin typeface="Arial"/>
                <a:cs typeface="Arial"/>
              </a:rPr>
              <a:t>i</a:t>
            </a:r>
            <a:r>
              <a:rPr dirty="0" baseline="5208" sz="2400" spc="-37">
                <a:latin typeface="Arial"/>
                <a:cs typeface="Arial"/>
              </a:rPr>
              <a:t>k</a:t>
            </a:r>
            <a:r>
              <a:rPr dirty="0" baseline="3472" sz="2400" spc="-60">
                <a:latin typeface="Arial"/>
                <a:cs typeface="Arial"/>
              </a:rPr>
              <a:t>e</a:t>
            </a:r>
            <a:r>
              <a:rPr dirty="0" baseline="3472" sz="2400">
                <a:latin typeface="Arial"/>
                <a:cs typeface="Arial"/>
              </a:rPr>
              <a:t>s</a:t>
            </a:r>
            <a:r>
              <a:rPr dirty="0" baseline="3472" sz="2400" spc="-44">
                <a:latin typeface="Arial"/>
                <a:cs typeface="Arial"/>
              </a:rPr>
              <a:t> </a:t>
            </a:r>
            <a:r>
              <a:rPr dirty="0" baseline="3472" sz="2400" spc="-52">
                <a:latin typeface="Arial"/>
                <a:cs typeface="Arial"/>
              </a:rPr>
              <a:t>d</a:t>
            </a:r>
            <a:r>
              <a:rPr dirty="0" baseline="1736" sz="2400">
                <a:latin typeface="Arial"/>
                <a:cs typeface="Arial"/>
              </a:rPr>
              <a:t>e</a:t>
            </a:r>
            <a:r>
              <a:rPr dirty="0" baseline="1736" sz="2400" spc="-52">
                <a:latin typeface="Arial"/>
                <a:cs typeface="Arial"/>
              </a:rPr>
              <a:t>t</a:t>
            </a:r>
            <a:r>
              <a:rPr dirty="0" baseline="1736" sz="2400" spc="-44">
                <a:latin typeface="Arial"/>
                <a:cs typeface="Arial"/>
              </a:rPr>
              <a:t>e</a:t>
            </a:r>
            <a:r>
              <a:rPr dirty="0" baseline="1736" sz="2400" spc="-37">
                <a:latin typeface="Arial"/>
                <a:cs typeface="Arial"/>
              </a:rPr>
              <a:t>c</a:t>
            </a:r>
            <a:r>
              <a:rPr dirty="0" sz="1600" spc="-35">
                <a:latin typeface="Arial"/>
                <a:cs typeface="Arial"/>
              </a:rPr>
              <a:t>t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702" y="638048"/>
            <a:ext cx="231457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Allowing one False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Alarm  per </a:t>
            </a:r>
            <a:r>
              <a:rPr dirty="0" sz="1600">
                <a:latin typeface="Arial"/>
                <a:cs typeface="Arial"/>
              </a:rPr>
              <a:t>SIX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weeks…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609600"/>
            <a:ext cx="3657600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72200" y="609600"/>
            <a:ext cx="2971800" cy="647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52119" y="2514219"/>
          <a:ext cx="7860030" cy="454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7895"/>
                <a:gridCol w="769620"/>
                <a:gridCol w="768985"/>
                <a:gridCol w="768985"/>
                <a:gridCol w="769620"/>
              </a:tblGrid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54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700" spc="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29">
                          <a:latin typeface="Arial"/>
                          <a:cs typeface="Arial"/>
                        </a:rPr>
                        <a:t>chart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65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7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yesterday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5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05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5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1700" spc="235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7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60">
                          <a:latin typeface="Arial"/>
                          <a:cs typeface="Arial"/>
                        </a:rPr>
                        <a:t>56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</a:t>
                      </a:r>
                      <a:r>
                        <a:rPr dirty="0" sz="1700" spc="2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95">
                          <a:latin typeface="Arial"/>
                          <a:cs typeface="Arial"/>
                        </a:rPr>
                        <a:t>is_mon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1700" spc="30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1700" spc="1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1700" spc="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50">
                          <a:latin typeface="Arial"/>
                          <a:cs typeface="Arial"/>
                        </a:rPr>
                        <a:t>is_tue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29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1700" spc="30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1700" spc="1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170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45">
                          <a:latin typeface="Arial"/>
                          <a:cs typeface="Arial"/>
                        </a:rPr>
                        <a:t>is_sat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370">
                          <a:latin typeface="Arial"/>
                          <a:cs typeface="Arial"/>
                        </a:rPr>
                        <a:t>CUSUM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0">
                          <a:latin typeface="Arial"/>
                          <a:cs typeface="Arial"/>
                        </a:rPr>
                        <a:t>sa-mav-1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0">
                          <a:latin typeface="Arial"/>
                          <a:cs typeface="Arial"/>
                        </a:rPr>
                        <a:t>sa-mav-7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463">
                <a:tc>
                  <a:txBody>
                    <a:bodyPr/>
                    <a:lstStyle/>
                    <a:p>
                      <a:pPr marL="55244">
                        <a:lnSpc>
                          <a:spcPts val="1955"/>
                        </a:lnSpc>
                      </a:pPr>
                      <a:r>
                        <a:rPr dirty="0" sz="1700" spc="240">
                          <a:latin typeface="Arial"/>
                          <a:cs typeface="Arial"/>
                        </a:rPr>
                        <a:t>sa-mav-14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5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2701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40">
                          <a:latin typeface="Arial"/>
                          <a:cs typeface="Arial"/>
                        </a:rPr>
                        <a:t>sa-regress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80">
                          <a:latin typeface="Arial"/>
                          <a:cs typeface="Arial"/>
                        </a:rPr>
                        <a:t>Cough </a:t>
                      </a:r>
                      <a:r>
                        <a:rPr dirty="0" sz="1700" spc="245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254">
                          <a:latin typeface="Arial"/>
                          <a:cs typeface="Arial"/>
                        </a:rPr>
                        <a:t>denominator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15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41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83082">
                <a:tc>
                  <a:txBody>
                    <a:bodyPr/>
                    <a:lstStyle/>
                    <a:p>
                      <a:pPr marL="55244">
                        <a:lnSpc>
                          <a:spcPts val="1950"/>
                        </a:lnSpc>
                      </a:pPr>
                      <a:r>
                        <a:rPr dirty="0" sz="1700" spc="280">
                          <a:latin typeface="Arial"/>
                          <a:cs typeface="Arial"/>
                        </a:rPr>
                        <a:t>Cough </a:t>
                      </a:r>
                      <a:r>
                        <a:rPr dirty="0" sz="1700" spc="245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425">
                          <a:latin typeface="Arial"/>
                          <a:cs typeface="Arial"/>
                        </a:rPr>
                        <a:t>MA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65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78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700" spc="6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57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950"/>
                        </a:lnSpc>
                      </a:pPr>
                      <a:r>
                        <a:rPr dirty="0" sz="1700" spc="-4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700" spc="6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24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729995" y="646557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152399"/>
                </a:moveTo>
                <a:lnTo>
                  <a:pt x="0" y="0"/>
                </a:lnTo>
                <a:lnTo>
                  <a:pt x="0" y="304800"/>
                </a:lnTo>
                <a:lnTo>
                  <a:pt x="22860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9995" y="6720078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152399"/>
                </a:moveTo>
                <a:lnTo>
                  <a:pt x="0" y="0"/>
                </a:lnTo>
                <a:lnTo>
                  <a:pt x="0" y="304800"/>
                </a:lnTo>
                <a:lnTo>
                  <a:pt x="22860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585" y="1008380"/>
            <a:ext cx="611632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Show Walkerton</a:t>
            </a:r>
            <a:r>
              <a:rPr dirty="0" sz="4400" spc="-15"/>
              <a:t> </a:t>
            </a:r>
            <a:r>
              <a:rPr dirty="0" sz="4400" spc="-5"/>
              <a:t>Results</a:t>
            </a:r>
            <a:endParaRPr sz="4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067" y="1008380"/>
            <a:ext cx="754824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Other state-of-the-art</a:t>
            </a:r>
            <a:r>
              <a:rPr dirty="0" sz="4400" spc="25"/>
              <a:t> </a:t>
            </a:r>
            <a:r>
              <a:rPr dirty="0" sz="4400" spc="-5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1754082"/>
            <a:ext cx="4563110" cy="236283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Wavelets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Change-point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detection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Kalman</a:t>
            </a:r>
            <a:r>
              <a:rPr dirty="0" sz="3200" spc="-10">
                <a:latin typeface="Arial"/>
                <a:cs typeface="Arial"/>
              </a:rPr>
              <a:t> filters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Hidden </a:t>
            </a:r>
            <a:r>
              <a:rPr dirty="0" sz="3200" spc="-10">
                <a:latin typeface="Arial"/>
                <a:cs typeface="Arial"/>
              </a:rPr>
              <a:t>Markov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Models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474" y="703580"/>
            <a:ext cx="72986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An easy case: Control</a:t>
            </a:r>
            <a:r>
              <a:rPr dirty="0" sz="4400" spc="20"/>
              <a:t> </a:t>
            </a:r>
            <a:r>
              <a:rPr dirty="0" sz="4400" spc="-5"/>
              <a:t>Charts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00200" y="1752600"/>
            <a:ext cx="0" cy="2743200"/>
          </a:xfrm>
          <a:custGeom>
            <a:avLst/>
            <a:gdLst/>
            <a:ahLst/>
            <a:cxnLst/>
            <a:rect l="l" t="t" r="r" b="b"/>
            <a:pathLst>
              <a:path w="0"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4267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99029" y="4519676"/>
            <a:ext cx="704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5244" y="4686300"/>
            <a:ext cx="1096010" cy="76200"/>
          </a:xfrm>
          <a:custGeom>
            <a:avLst/>
            <a:gdLst/>
            <a:ahLst/>
            <a:cxnLst/>
            <a:rect l="l" t="t" r="r" b="b"/>
            <a:pathLst>
              <a:path w="1096010" h="76200">
                <a:moveTo>
                  <a:pt x="1032509" y="44196"/>
                </a:moveTo>
                <a:lnTo>
                  <a:pt x="1032509" y="32003"/>
                </a:lnTo>
                <a:lnTo>
                  <a:pt x="0" y="32003"/>
                </a:lnTo>
                <a:lnTo>
                  <a:pt x="0" y="44196"/>
                </a:lnTo>
                <a:lnTo>
                  <a:pt x="1032509" y="44196"/>
                </a:lnTo>
                <a:close/>
              </a:path>
              <a:path w="1096010" h="76200">
                <a:moveTo>
                  <a:pt x="1095755" y="38100"/>
                </a:moveTo>
                <a:lnTo>
                  <a:pt x="1019555" y="0"/>
                </a:lnTo>
                <a:lnTo>
                  <a:pt x="1019555" y="32003"/>
                </a:lnTo>
                <a:lnTo>
                  <a:pt x="1032509" y="32003"/>
                </a:lnTo>
                <a:lnTo>
                  <a:pt x="1032509" y="69723"/>
                </a:lnTo>
                <a:lnTo>
                  <a:pt x="1095755" y="38100"/>
                </a:lnTo>
                <a:close/>
              </a:path>
              <a:path w="1096010" h="76200">
                <a:moveTo>
                  <a:pt x="1032509" y="69723"/>
                </a:moveTo>
                <a:lnTo>
                  <a:pt x="1032509" y="44196"/>
                </a:lnTo>
                <a:lnTo>
                  <a:pt x="1019555" y="44196"/>
                </a:lnTo>
                <a:lnTo>
                  <a:pt x="1019555" y="76200"/>
                </a:lnTo>
                <a:lnTo>
                  <a:pt x="1032509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67148" y="3068066"/>
            <a:ext cx="366395" cy="8743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400" spc="-5">
                <a:latin typeface="Arial"/>
                <a:cs typeface="Arial"/>
              </a:rPr>
              <a:t>Signal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900" y="1447800"/>
            <a:ext cx="76200" cy="1447800"/>
          </a:xfrm>
          <a:custGeom>
            <a:avLst/>
            <a:gdLst/>
            <a:ahLst/>
            <a:cxnLst/>
            <a:rect l="l" t="t" r="r" b="b"/>
            <a:pathLst>
              <a:path w="76200" h="1447800">
                <a:moveTo>
                  <a:pt x="76200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2003" y="76200"/>
                </a:lnTo>
                <a:lnTo>
                  <a:pt x="32003" y="63246"/>
                </a:lnTo>
                <a:lnTo>
                  <a:pt x="44195" y="63246"/>
                </a:lnTo>
                <a:lnTo>
                  <a:pt x="44195" y="76200"/>
                </a:lnTo>
                <a:lnTo>
                  <a:pt x="76200" y="76200"/>
                </a:lnTo>
                <a:close/>
              </a:path>
              <a:path w="76200" h="1447800">
                <a:moveTo>
                  <a:pt x="44195" y="76200"/>
                </a:moveTo>
                <a:lnTo>
                  <a:pt x="44195" y="63246"/>
                </a:lnTo>
                <a:lnTo>
                  <a:pt x="32003" y="63246"/>
                </a:lnTo>
                <a:lnTo>
                  <a:pt x="32003" y="76200"/>
                </a:lnTo>
                <a:lnTo>
                  <a:pt x="44195" y="76200"/>
                </a:lnTo>
                <a:close/>
              </a:path>
              <a:path w="76200" h="1447800">
                <a:moveTo>
                  <a:pt x="44195" y="1447800"/>
                </a:moveTo>
                <a:lnTo>
                  <a:pt x="44195" y="76200"/>
                </a:lnTo>
                <a:lnTo>
                  <a:pt x="32003" y="76200"/>
                </a:lnTo>
                <a:lnTo>
                  <a:pt x="32003" y="1447800"/>
                </a:lnTo>
                <a:lnTo>
                  <a:pt x="44195" y="1447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95800" y="4572000"/>
            <a:ext cx="4800600" cy="18573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186690" rIns="0" bIns="0" rtlCol="0" vert="horz">
            <a:spAutoFit/>
          </a:bodyPr>
          <a:lstStyle/>
          <a:p>
            <a:pPr marL="96520" marR="250190">
              <a:lnSpc>
                <a:spcPct val="140600"/>
              </a:lnSpc>
              <a:spcBef>
                <a:spcPts val="1470"/>
              </a:spcBef>
            </a:pPr>
            <a:r>
              <a:rPr dirty="0" sz="1800" spc="-5">
                <a:latin typeface="Arial"/>
                <a:cs typeface="Arial"/>
              </a:rPr>
              <a:t>Dealt with by </a:t>
            </a:r>
            <a:r>
              <a:rPr dirty="0" sz="1800">
                <a:latin typeface="Arial"/>
                <a:cs typeface="Arial"/>
              </a:rPr>
              <a:t>Statistical Quality </a:t>
            </a:r>
            <a:r>
              <a:rPr dirty="0" sz="1800" spc="-5">
                <a:latin typeface="Arial"/>
                <a:cs typeface="Arial"/>
              </a:rPr>
              <a:t>Control  Record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mean and standard deviation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up</a:t>
            </a:r>
            <a:endParaRPr sz="1800">
              <a:latin typeface="Arial"/>
              <a:cs typeface="Arial"/>
            </a:endParaRPr>
          </a:p>
          <a:p>
            <a:pPr marL="439420">
              <a:lnSpc>
                <a:spcPts val="1950"/>
              </a:lnSpc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current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880"/>
              </a:spcBef>
            </a:pPr>
            <a:r>
              <a:rPr dirty="0" sz="1800" spc="-5">
                <a:latin typeface="Arial"/>
                <a:cs typeface="Arial"/>
              </a:rPr>
              <a:t>Signal an alarm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we go outside 3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sigmas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8800" y="2209800"/>
            <a:ext cx="7239000" cy="1447800"/>
          </a:xfrm>
          <a:custGeom>
            <a:avLst/>
            <a:gdLst/>
            <a:ahLst/>
            <a:cxnLst/>
            <a:rect l="l" t="t" r="r" b="b"/>
            <a:pathLst>
              <a:path w="7239000" h="1447800">
                <a:moveTo>
                  <a:pt x="0" y="1295400"/>
                </a:moveTo>
                <a:lnTo>
                  <a:pt x="228600" y="1219200"/>
                </a:lnTo>
                <a:lnTo>
                  <a:pt x="457200" y="1295400"/>
                </a:lnTo>
                <a:lnTo>
                  <a:pt x="609600" y="1219200"/>
                </a:lnTo>
                <a:lnTo>
                  <a:pt x="762000" y="1295400"/>
                </a:lnTo>
                <a:lnTo>
                  <a:pt x="762000" y="1143000"/>
                </a:lnTo>
                <a:lnTo>
                  <a:pt x="990600" y="1219200"/>
                </a:lnTo>
                <a:lnTo>
                  <a:pt x="1143000" y="1219200"/>
                </a:lnTo>
                <a:lnTo>
                  <a:pt x="1371600" y="1295400"/>
                </a:lnTo>
                <a:lnTo>
                  <a:pt x="1447800" y="1066800"/>
                </a:lnTo>
                <a:lnTo>
                  <a:pt x="1600200" y="1219199"/>
                </a:lnTo>
                <a:lnTo>
                  <a:pt x="1828800" y="1371599"/>
                </a:lnTo>
                <a:lnTo>
                  <a:pt x="1905000" y="1142999"/>
                </a:lnTo>
                <a:lnTo>
                  <a:pt x="1981200" y="1219199"/>
                </a:lnTo>
                <a:lnTo>
                  <a:pt x="2133600" y="1219199"/>
                </a:lnTo>
                <a:lnTo>
                  <a:pt x="2362200" y="1142999"/>
                </a:lnTo>
                <a:lnTo>
                  <a:pt x="2590800" y="1219199"/>
                </a:lnTo>
                <a:lnTo>
                  <a:pt x="2743200" y="1066799"/>
                </a:lnTo>
                <a:lnTo>
                  <a:pt x="3048000" y="1295399"/>
                </a:lnTo>
                <a:lnTo>
                  <a:pt x="3200400" y="1219199"/>
                </a:lnTo>
                <a:lnTo>
                  <a:pt x="3429000" y="1219199"/>
                </a:lnTo>
                <a:lnTo>
                  <a:pt x="3581400" y="990599"/>
                </a:lnTo>
                <a:lnTo>
                  <a:pt x="3657600" y="380999"/>
                </a:lnTo>
                <a:lnTo>
                  <a:pt x="3810000" y="76199"/>
                </a:lnTo>
                <a:lnTo>
                  <a:pt x="3962400" y="304799"/>
                </a:lnTo>
                <a:lnTo>
                  <a:pt x="3962400" y="0"/>
                </a:lnTo>
                <a:lnTo>
                  <a:pt x="4114800" y="228599"/>
                </a:lnTo>
                <a:lnTo>
                  <a:pt x="4343400" y="533399"/>
                </a:lnTo>
                <a:lnTo>
                  <a:pt x="4419600" y="228599"/>
                </a:lnTo>
                <a:lnTo>
                  <a:pt x="4724400" y="1066799"/>
                </a:lnTo>
                <a:lnTo>
                  <a:pt x="5105400" y="1219199"/>
                </a:lnTo>
                <a:lnTo>
                  <a:pt x="5181600" y="1447799"/>
                </a:lnTo>
                <a:lnTo>
                  <a:pt x="5334000" y="1219199"/>
                </a:lnTo>
                <a:lnTo>
                  <a:pt x="5562600" y="1371599"/>
                </a:lnTo>
                <a:lnTo>
                  <a:pt x="5638800" y="1219199"/>
                </a:lnTo>
                <a:lnTo>
                  <a:pt x="6019800" y="1142999"/>
                </a:lnTo>
                <a:lnTo>
                  <a:pt x="6172200" y="1371599"/>
                </a:lnTo>
                <a:lnTo>
                  <a:pt x="6400800" y="1447799"/>
                </a:lnTo>
                <a:lnTo>
                  <a:pt x="6705600" y="1219199"/>
                </a:lnTo>
                <a:lnTo>
                  <a:pt x="7086600" y="1447799"/>
                </a:lnTo>
                <a:lnTo>
                  <a:pt x="7086600" y="1371599"/>
                </a:lnTo>
                <a:lnTo>
                  <a:pt x="7239000" y="1295399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76400" y="3438144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 h="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28575">
            <a:solidFill>
              <a:srgbClr val="3333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76400" y="3200400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 h="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2857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76400" y="3657600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 h="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1476" y="3489197"/>
            <a:ext cx="1297305" cy="321310"/>
          </a:xfrm>
          <a:custGeom>
            <a:avLst/>
            <a:gdLst/>
            <a:ahLst/>
            <a:cxnLst/>
            <a:rect l="l" t="t" r="r" b="b"/>
            <a:pathLst>
              <a:path w="1297304" h="321310">
                <a:moveTo>
                  <a:pt x="306324" y="16001"/>
                </a:moveTo>
                <a:lnTo>
                  <a:pt x="306324" y="67055"/>
                </a:lnTo>
                <a:lnTo>
                  <a:pt x="0" y="0"/>
                </a:lnTo>
                <a:lnTo>
                  <a:pt x="306324" y="143255"/>
                </a:lnTo>
                <a:lnTo>
                  <a:pt x="306324" y="320801"/>
                </a:lnTo>
                <a:lnTo>
                  <a:pt x="1296924" y="320801"/>
                </a:lnTo>
                <a:lnTo>
                  <a:pt x="1296924" y="16001"/>
                </a:lnTo>
                <a:lnTo>
                  <a:pt x="471678" y="16001"/>
                </a:lnTo>
                <a:lnTo>
                  <a:pt x="306324" y="16001"/>
                </a:lnTo>
                <a:close/>
              </a:path>
            </a:pathLst>
          </a:custGeom>
          <a:ln w="9524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0800" y="2667000"/>
            <a:ext cx="2286000" cy="498475"/>
          </a:xfrm>
          <a:custGeom>
            <a:avLst/>
            <a:gdLst/>
            <a:ahLst/>
            <a:cxnLst/>
            <a:rect l="l" t="t" r="r" b="b"/>
            <a:pathLst>
              <a:path w="2286000" h="498475">
                <a:moveTo>
                  <a:pt x="0" y="0"/>
                </a:moveTo>
                <a:lnTo>
                  <a:pt x="0" y="304800"/>
                </a:lnTo>
                <a:lnTo>
                  <a:pt x="1333500" y="304799"/>
                </a:lnTo>
                <a:lnTo>
                  <a:pt x="1768602" y="498347"/>
                </a:lnTo>
                <a:lnTo>
                  <a:pt x="1905000" y="304799"/>
                </a:lnTo>
                <a:lnTo>
                  <a:pt x="2286000" y="304799"/>
                </a:lnTo>
                <a:lnTo>
                  <a:pt x="2286000" y="0"/>
                </a:lnTo>
                <a:lnTo>
                  <a:pt x="13335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73933" y="2698496"/>
            <a:ext cx="3277870" cy="113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Upper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Safe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Range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-5">
                <a:solidFill>
                  <a:srgbClr val="3333CC"/>
                </a:solidFill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908" y="689102"/>
            <a:ext cx="7820659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Control Charts on the Norfolk</a:t>
            </a:r>
            <a:r>
              <a:rPr dirty="0" sz="4000" spc="-10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Data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389959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22997" y="2133600"/>
            <a:ext cx="2150110" cy="381000"/>
          </a:xfrm>
          <a:custGeom>
            <a:avLst/>
            <a:gdLst/>
            <a:ahLst/>
            <a:cxnLst/>
            <a:rect l="l" t="t" r="r" b="b"/>
            <a:pathLst>
              <a:path w="2150109" h="381000">
                <a:moveTo>
                  <a:pt x="473201" y="0"/>
                </a:moveTo>
                <a:lnTo>
                  <a:pt x="473201" y="63246"/>
                </a:lnTo>
                <a:lnTo>
                  <a:pt x="0" y="96774"/>
                </a:lnTo>
                <a:lnTo>
                  <a:pt x="473201" y="158496"/>
                </a:lnTo>
                <a:lnTo>
                  <a:pt x="473201" y="381000"/>
                </a:lnTo>
                <a:lnTo>
                  <a:pt x="2149602" y="380999"/>
                </a:lnTo>
                <a:lnTo>
                  <a:pt x="2149602" y="0"/>
                </a:lnTo>
                <a:lnTo>
                  <a:pt x="752855" y="0"/>
                </a:lnTo>
                <a:lnTo>
                  <a:pt x="473201" y="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80273" y="2165857"/>
            <a:ext cx="13671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Alarm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908" y="689102"/>
            <a:ext cx="7820659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Control Charts on the Norfolk</a:t>
            </a:r>
            <a:r>
              <a:rPr dirty="0" sz="4000" spc="-10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Data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800" y="1533525"/>
            <a:ext cx="5486400" cy="50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22997" y="2133600"/>
            <a:ext cx="2150110" cy="381000"/>
          </a:xfrm>
          <a:custGeom>
            <a:avLst/>
            <a:gdLst/>
            <a:ahLst/>
            <a:cxnLst/>
            <a:rect l="l" t="t" r="r" b="b"/>
            <a:pathLst>
              <a:path w="2150109" h="381000">
                <a:moveTo>
                  <a:pt x="473201" y="0"/>
                </a:moveTo>
                <a:lnTo>
                  <a:pt x="473201" y="63246"/>
                </a:lnTo>
                <a:lnTo>
                  <a:pt x="0" y="96774"/>
                </a:lnTo>
                <a:lnTo>
                  <a:pt x="473201" y="158496"/>
                </a:lnTo>
                <a:lnTo>
                  <a:pt x="473201" y="381000"/>
                </a:lnTo>
                <a:lnTo>
                  <a:pt x="2149602" y="380999"/>
                </a:lnTo>
                <a:lnTo>
                  <a:pt x="2149602" y="0"/>
                </a:lnTo>
                <a:lnTo>
                  <a:pt x="752855" y="0"/>
                </a:lnTo>
                <a:lnTo>
                  <a:pt x="473201" y="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80273" y="2165857"/>
            <a:ext cx="13671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Alarm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time_series_methods</dc:title>
  <dcterms:created xsi:type="dcterms:W3CDTF">2019-03-23T11:40:14Z</dcterms:created>
  <dcterms:modified xsi:type="dcterms:W3CDTF">2019-03-23T11:40:14Z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2007-05-10T00:00:00Z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2019-03-23T00:00:00Z</vt:filetime>
  </property>
</Properties>
</file>