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66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66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66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7225" y="1330325"/>
            <a:ext cx="1292225" cy="356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0066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425" y="1675129"/>
            <a:ext cx="4216400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42150" y="9374336"/>
            <a:ext cx="22225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iteseer.nj.nec.com/burges98tutorial.html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8725" y="4540250"/>
            <a:ext cx="61277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solidFill>
                  <a:srgbClr val="1B1B1B"/>
                </a:solidFill>
                <a:latin typeface="Arial"/>
                <a:cs typeface="Arial"/>
              </a:rPr>
              <a:t>Nov 20th,</a:t>
            </a:r>
            <a:r>
              <a:rPr dirty="0" sz="650" spc="2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50" spc="15">
                <a:solidFill>
                  <a:srgbClr val="1B1B1B"/>
                </a:solidFill>
                <a:latin typeface="Arial"/>
                <a:cs typeface="Arial"/>
              </a:rPr>
              <a:t>2001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4540250"/>
            <a:ext cx="146050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solidFill>
                  <a:srgbClr val="1B1B1B"/>
                </a:solidFill>
                <a:latin typeface="Arial"/>
                <a:cs typeface="Arial"/>
              </a:rPr>
              <a:t>Copyright © 2001, Andrew W.</a:t>
            </a:r>
            <a:r>
              <a:rPr dirty="0" sz="650" spc="16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50" spc="1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3775" y="1473200"/>
            <a:ext cx="320230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Arial"/>
                <a:cs typeface="Arial"/>
              </a:rPr>
              <a:t>VC-dimension</a:t>
            </a:r>
            <a:r>
              <a:rPr dirty="0" sz="3000" spc="-40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for  </a:t>
            </a:r>
            <a:r>
              <a:rPr dirty="0" sz="3000" spc="-15" b="1">
                <a:latin typeface="Arial"/>
                <a:cs typeface="Arial"/>
              </a:rPr>
              <a:t>characterizing  </a:t>
            </a:r>
            <a:r>
              <a:rPr dirty="0" sz="3000" spc="-10" b="1">
                <a:latin typeface="Arial"/>
                <a:cs typeface="Arial"/>
              </a:rPr>
              <a:t>classifiers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6725" y="2964814"/>
            <a:ext cx="1749425" cy="1151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69240" marR="252095" indent="-10160">
              <a:lnSpc>
                <a:spcPct val="131600"/>
              </a:lnSpc>
              <a:spcBef>
                <a:spcPts val="95"/>
              </a:spcBef>
            </a:pPr>
            <a:r>
              <a:rPr dirty="0" sz="950" spc="20" b="1">
                <a:latin typeface="Arial"/>
                <a:cs typeface="Arial"/>
              </a:rPr>
              <a:t>Andrew W. Moore  </a:t>
            </a:r>
            <a:r>
              <a:rPr dirty="0" sz="950" spc="15" b="1">
                <a:latin typeface="Arial"/>
                <a:cs typeface="Arial"/>
              </a:rPr>
              <a:t>Associate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spc="15" b="1">
                <a:latin typeface="Arial"/>
                <a:cs typeface="Arial"/>
              </a:rPr>
              <a:t>Professor</a:t>
            </a:r>
            <a:endParaRPr sz="950">
              <a:latin typeface="Arial"/>
              <a:cs typeface="Arial"/>
            </a:endParaRPr>
          </a:p>
          <a:p>
            <a:pPr algn="ctr" marL="12700" marR="5080">
              <a:lnSpc>
                <a:spcPct val="125000"/>
              </a:lnSpc>
            </a:pPr>
            <a:r>
              <a:rPr dirty="0" sz="950" spc="15" b="1">
                <a:latin typeface="Arial"/>
                <a:cs typeface="Arial"/>
              </a:rPr>
              <a:t>School </a:t>
            </a:r>
            <a:r>
              <a:rPr dirty="0" sz="950" spc="10" b="1">
                <a:latin typeface="Arial"/>
                <a:cs typeface="Arial"/>
              </a:rPr>
              <a:t>of </a:t>
            </a:r>
            <a:r>
              <a:rPr dirty="0" sz="950" spc="15" b="1">
                <a:latin typeface="Arial"/>
                <a:cs typeface="Arial"/>
              </a:rPr>
              <a:t>Computer Science  Carnegie Mellon</a:t>
            </a:r>
            <a:r>
              <a:rPr dirty="0" sz="950" spc="35" b="1">
                <a:latin typeface="Arial"/>
                <a:cs typeface="Arial"/>
              </a:rPr>
              <a:t> </a:t>
            </a:r>
            <a:r>
              <a:rPr dirty="0" sz="950" spc="15" b="1">
                <a:latin typeface="Arial"/>
                <a:cs typeface="Arial"/>
              </a:rPr>
              <a:t>University</a:t>
            </a:r>
            <a:endParaRPr sz="950">
              <a:latin typeface="Arial"/>
              <a:cs typeface="Arial"/>
            </a:endParaRPr>
          </a:p>
          <a:p>
            <a:pPr algn="ctr" marL="412750" marR="404495">
              <a:lnSpc>
                <a:spcPts val="1050"/>
              </a:lnSpc>
              <a:spcBef>
                <a:spcPts val="20"/>
              </a:spcBef>
            </a:pPr>
            <a:r>
              <a:rPr dirty="0" sz="650" spc="15">
                <a:latin typeface="Arial"/>
                <a:cs typeface="Arial"/>
                <a:hlinkClick r:id="rId2"/>
              </a:rPr>
              <a:t>www.cs.cmu.edu/~awm </a:t>
            </a:r>
            <a:r>
              <a:rPr dirty="0" sz="650" spc="15">
                <a:latin typeface="Arial"/>
                <a:cs typeface="Arial"/>
              </a:rPr>
              <a:t> </a:t>
            </a:r>
            <a:r>
              <a:rPr dirty="0" sz="650" spc="25">
                <a:latin typeface="Arial"/>
                <a:cs typeface="Arial"/>
                <a:hlinkClick r:id="rId3"/>
              </a:rPr>
              <a:t>awm@cs.cmu.edu</a:t>
            </a:r>
            <a:endParaRPr sz="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dirty="0" sz="650" spc="15">
                <a:latin typeface="Arial"/>
                <a:cs typeface="Arial"/>
              </a:rPr>
              <a:t>412-268-7599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5317" y="3061493"/>
            <a:ext cx="1257300" cy="11144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28575" marR="55880">
              <a:lnSpc>
                <a:spcPct val="100000"/>
              </a:lnSpc>
              <a:spcBef>
                <a:spcPts val="365"/>
              </a:spcBef>
            </a:pPr>
            <a:r>
              <a:rPr dirty="0" sz="500" spc="5">
                <a:latin typeface="Tahoma"/>
                <a:cs typeface="Tahoma"/>
              </a:rPr>
              <a:t>Note to other teachers </a:t>
            </a:r>
            <a:r>
              <a:rPr dirty="0" sz="500" spc="10">
                <a:latin typeface="Tahoma"/>
                <a:cs typeface="Tahoma"/>
              </a:rPr>
              <a:t>and </a:t>
            </a:r>
            <a:r>
              <a:rPr dirty="0" sz="500" spc="5">
                <a:latin typeface="Tahoma"/>
                <a:cs typeface="Tahoma"/>
              </a:rPr>
              <a:t>users of  </a:t>
            </a:r>
            <a:r>
              <a:rPr dirty="0" sz="500" spc="-5">
                <a:latin typeface="Tahoma"/>
                <a:cs typeface="Tahoma"/>
              </a:rPr>
              <a:t>these slides. </a:t>
            </a:r>
            <a:r>
              <a:rPr dirty="0" sz="500" spc="5">
                <a:latin typeface="Tahoma"/>
                <a:cs typeface="Tahoma"/>
              </a:rPr>
              <a:t>Andrew </a:t>
            </a:r>
            <a:r>
              <a:rPr dirty="0" sz="500">
                <a:latin typeface="Tahoma"/>
                <a:cs typeface="Tahoma"/>
              </a:rPr>
              <a:t>would </a:t>
            </a:r>
            <a:r>
              <a:rPr dirty="0" sz="500" spc="5">
                <a:latin typeface="Tahoma"/>
                <a:cs typeface="Tahoma"/>
              </a:rPr>
              <a:t>be </a:t>
            </a:r>
            <a:r>
              <a:rPr dirty="0" sz="500">
                <a:latin typeface="Tahoma"/>
                <a:cs typeface="Tahoma"/>
              </a:rPr>
              <a:t>delighted  if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you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found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this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source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material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useful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-5">
                <a:latin typeface="Tahoma"/>
                <a:cs typeface="Tahoma"/>
              </a:rPr>
              <a:t>in  </a:t>
            </a:r>
            <a:r>
              <a:rPr dirty="0" sz="500">
                <a:latin typeface="Tahoma"/>
                <a:cs typeface="Tahoma"/>
              </a:rPr>
              <a:t>giving</a:t>
            </a:r>
            <a:r>
              <a:rPr dirty="0" sz="500" spc="-4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your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own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lectures.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Feel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free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to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use  these slides verbatim, </a:t>
            </a:r>
            <a:r>
              <a:rPr dirty="0" sz="500" spc="5">
                <a:latin typeface="Tahoma"/>
                <a:cs typeface="Tahoma"/>
              </a:rPr>
              <a:t>or to </a:t>
            </a:r>
            <a:r>
              <a:rPr dirty="0" sz="500">
                <a:latin typeface="Tahoma"/>
                <a:cs typeface="Tahoma"/>
              </a:rPr>
              <a:t>modify them  to </a:t>
            </a:r>
            <a:r>
              <a:rPr dirty="0" sz="500" spc="-5">
                <a:latin typeface="Tahoma"/>
                <a:cs typeface="Tahoma"/>
              </a:rPr>
              <a:t>fit </a:t>
            </a:r>
            <a:r>
              <a:rPr dirty="0" sz="500">
                <a:latin typeface="Tahoma"/>
                <a:cs typeface="Tahoma"/>
              </a:rPr>
              <a:t>your </a:t>
            </a:r>
            <a:r>
              <a:rPr dirty="0" sz="500" spc="5">
                <a:latin typeface="Tahoma"/>
                <a:cs typeface="Tahoma"/>
              </a:rPr>
              <a:t>own </a:t>
            </a:r>
            <a:r>
              <a:rPr dirty="0" sz="500" spc="-5">
                <a:latin typeface="Tahoma"/>
                <a:cs typeface="Tahoma"/>
              </a:rPr>
              <a:t>needs. PowerPoint  </a:t>
            </a:r>
            <a:r>
              <a:rPr dirty="0" sz="500">
                <a:latin typeface="Tahoma"/>
                <a:cs typeface="Tahoma"/>
              </a:rPr>
              <a:t>originals </a:t>
            </a:r>
            <a:r>
              <a:rPr dirty="0" sz="500" spc="5">
                <a:latin typeface="Tahoma"/>
                <a:cs typeface="Tahoma"/>
              </a:rPr>
              <a:t>are </a:t>
            </a:r>
            <a:r>
              <a:rPr dirty="0" sz="500">
                <a:latin typeface="Tahoma"/>
                <a:cs typeface="Tahoma"/>
              </a:rPr>
              <a:t>available. If </a:t>
            </a:r>
            <a:r>
              <a:rPr dirty="0" sz="500" spc="5">
                <a:latin typeface="Tahoma"/>
                <a:cs typeface="Tahoma"/>
              </a:rPr>
              <a:t>you make </a:t>
            </a:r>
            <a:r>
              <a:rPr dirty="0" sz="500">
                <a:latin typeface="Tahoma"/>
                <a:cs typeface="Tahoma"/>
              </a:rPr>
              <a:t>use  </a:t>
            </a:r>
            <a:r>
              <a:rPr dirty="0" sz="500" spc="5">
                <a:latin typeface="Tahoma"/>
                <a:cs typeface="Tahoma"/>
              </a:rPr>
              <a:t>of </a:t>
            </a:r>
            <a:r>
              <a:rPr dirty="0" sz="500" spc="10">
                <a:latin typeface="Tahoma"/>
                <a:cs typeface="Tahoma"/>
              </a:rPr>
              <a:t>a </a:t>
            </a:r>
            <a:r>
              <a:rPr dirty="0" sz="500" spc="5">
                <a:latin typeface="Tahoma"/>
                <a:cs typeface="Tahoma"/>
              </a:rPr>
              <a:t>significant portion of these slides </a:t>
            </a:r>
            <a:r>
              <a:rPr dirty="0" sz="500">
                <a:latin typeface="Tahoma"/>
                <a:cs typeface="Tahoma"/>
              </a:rPr>
              <a:t>in  </a:t>
            </a:r>
            <a:r>
              <a:rPr dirty="0" sz="500" spc="5">
                <a:latin typeface="Tahoma"/>
                <a:cs typeface="Tahoma"/>
              </a:rPr>
              <a:t>your </a:t>
            </a:r>
            <a:r>
              <a:rPr dirty="0" sz="500" spc="10">
                <a:latin typeface="Tahoma"/>
                <a:cs typeface="Tahoma"/>
              </a:rPr>
              <a:t>own </a:t>
            </a:r>
            <a:r>
              <a:rPr dirty="0" sz="500" spc="5">
                <a:latin typeface="Tahoma"/>
                <a:cs typeface="Tahoma"/>
              </a:rPr>
              <a:t>lecture, please include </a:t>
            </a:r>
            <a:r>
              <a:rPr dirty="0" sz="500">
                <a:latin typeface="Tahoma"/>
                <a:cs typeface="Tahoma"/>
              </a:rPr>
              <a:t>this  </a:t>
            </a:r>
            <a:r>
              <a:rPr dirty="0" sz="500" spc="5">
                <a:latin typeface="Tahoma"/>
                <a:cs typeface="Tahoma"/>
              </a:rPr>
              <a:t>message, or the following link to the  </a:t>
            </a:r>
            <a:r>
              <a:rPr dirty="0" sz="500">
                <a:latin typeface="Tahoma"/>
                <a:cs typeface="Tahoma"/>
              </a:rPr>
              <a:t>source repository </a:t>
            </a:r>
            <a:r>
              <a:rPr dirty="0" sz="500" spc="5">
                <a:latin typeface="Tahoma"/>
                <a:cs typeface="Tahoma"/>
              </a:rPr>
              <a:t>of </a:t>
            </a:r>
            <a:r>
              <a:rPr dirty="0" sz="500">
                <a:latin typeface="Tahoma"/>
                <a:cs typeface="Tahoma"/>
              </a:rPr>
              <a:t>Andrew’s </a:t>
            </a:r>
            <a:r>
              <a:rPr dirty="0" sz="500" spc="-5">
                <a:latin typeface="Tahoma"/>
                <a:cs typeface="Tahoma"/>
              </a:rPr>
              <a:t>tutorials:  </a:t>
            </a:r>
            <a:r>
              <a:rPr dirty="0" u="heavy" sz="5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</a:t>
            </a:r>
            <a:r>
              <a:rPr dirty="0" sz="50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s</a:t>
            </a:r>
            <a:r>
              <a:rPr dirty="0" sz="500" spc="-10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500" spc="5">
                <a:latin typeface="Tahoma"/>
                <a:cs typeface="Tahoma"/>
                <a:hlinkClick r:id="rId4"/>
              </a:rPr>
              <a:t>. </a:t>
            </a:r>
            <a:r>
              <a:rPr dirty="0" sz="500" spc="5">
                <a:latin typeface="Tahoma"/>
                <a:cs typeface="Tahoma"/>
              </a:rPr>
              <a:t> Comments and </a:t>
            </a:r>
            <a:r>
              <a:rPr dirty="0" sz="500">
                <a:latin typeface="Tahoma"/>
                <a:cs typeface="Tahoma"/>
              </a:rPr>
              <a:t>corrections gratefully  </a:t>
            </a:r>
            <a:r>
              <a:rPr dirty="0" sz="500" spc="10">
                <a:latin typeface="Tahoma"/>
                <a:cs typeface="Tahoma"/>
              </a:rPr>
              <a:t>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0175" y="8550275"/>
            <a:ext cx="7600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6725" y="5236176"/>
            <a:ext cx="3904615" cy="112839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949325">
              <a:lnSpc>
                <a:spcPct val="100000"/>
              </a:lnSpc>
              <a:spcBef>
                <a:spcPts val="720"/>
              </a:spcBef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A learning</a:t>
            </a:r>
            <a:r>
              <a:rPr dirty="0" sz="2150" spc="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machine</a:t>
            </a:r>
            <a:endParaRPr sz="2150">
              <a:latin typeface="Arial"/>
              <a:cs typeface="Arial"/>
            </a:endParaRPr>
          </a:p>
          <a:p>
            <a:pPr marL="196850" marR="30480" indent="-171450">
              <a:lnSpc>
                <a:spcPct val="100400"/>
              </a:lnSpc>
              <a:spcBef>
                <a:spcPts val="409"/>
              </a:spcBef>
              <a:buChar char="•"/>
              <a:tabLst>
                <a:tab pos="196850" algn="l"/>
              </a:tabLst>
            </a:pPr>
            <a:r>
              <a:rPr dirty="0" sz="1400" spc="15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learning machine </a:t>
            </a:r>
            <a:r>
              <a:rPr dirty="0" sz="1400" spc="5" b="1" i="1">
                <a:latin typeface="Arial"/>
                <a:cs typeface="Arial"/>
              </a:rPr>
              <a:t>f </a:t>
            </a:r>
            <a:r>
              <a:rPr dirty="0" sz="1400" spc="5">
                <a:latin typeface="Arial"/>
                <a:cs typeface="Arial"/>
              </a:rPr>
              <a:t>takes </a:t>
            </a:r>
            <a:r>
              <a:rPr dirty="0" sz="1400" spc="10">
                <a:latin typeface="Arial"/>
                <a:cs typeface="Arial"/>
              </a:rPr>
              <a:t>an </a:t>
            </a:r>
            <a:r>
              <a:rPr dirty="0" sz="1400" spc="5">
                <a:latin typeface="Arial"/>
                <a:cs typeface="Arial"/>
              </a:rPr>
              <a:t>input </a:t>
            </a:r>
            <a:r>
              <a:rPr dirty="0" sz="1400" spc="10" b="1" i="1">
                <a:latin typeface="Arial"/>
                <a:cs typeface="Arial"/>
              </a:rPr>
              <a:t>x </a:t>
            </a:r>
            <a:r>
              <a:rPr dirty="0" sz="1400" spc="-10">
                <a:latin typeface="Arial"/>
                <a:cs typeface="Arial"/>
              </a:rPr>
              <a:t>and  </a:t>
            </a:r>
            <a:r>
              <a:rPr dirty="0" sz="1400">
                <a:latin typeface="Arial"/>
                <a:cs typeface="Arial"/>
              </a:rPr>
              <a:t>transforms </a:t>
            </a:r>
            <a:r>
              <a:rPr dirty="0" sz="1400" spc="-5">
                <a:latin typeface="Arial"/>
                <a:cs typeface="Arial"/>
              </a:rPr>
              <a:t>it, </a:t>
            </a:r>
            <a:r>
              <a:rPr dirty="0" sz="1400" spc="5">
                <a:latin typeface="Arial"/>
                <a:cs typeface="Arial"/>
              </a:rPr>
              <a:t>somehow </a:t>
            </a:r>
            <a:r>
              <a:rPr dirty="0" sz="1400">
                <a:latin typeface="Arial"/>
                <a:cs typeface="Arial"/>
              </a:rPr>
              <a:t>using weights </a:t>
            </a:r>
            <a:r>
              <a:rPr dirty="0" sz="1400" spc="45">
                <a:latin typeface="Symbol"/>
                <a:cs typeface="Symbol"/>
              </a:rPr>
              <a:t></a:t>
            </a:r>
            <a:r>
              <a:rPr dirty="0" sz="1400" spc="45">
                <a:latin typeface="Arial"/>
                <a:cs typeface="Arial"/>
              </a:rPr>
              <a:t>,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into </a:t>
            </a:r>
            <a:r>
              <a:rPr dirty="0" sz="1400" spc="10">
                <a:latin typeface="Arial"/>
                <a:cs typeface="Arial"/>
              </a:rPr>
              <a:t>a  </a:t>
            </a:r>
            <a:r>
              <a:rPr dirty="0" sz="1400" spc="5">
                <a:latin typeface="Arial"/>
                <a:cs typeface="Arial"/>
              </a:rPr>
              <a:t>predicted output </a:t>
            </a:r>
            <a:r>
              <a:rPr dirty="0" sz="1400" spc="15" i="1">
                <a:latin typeface="Arial"/>
                <a:cs typeface="Arial"/>
              </a:rPr>
              <a:t>y</a:t>
            </a:r>
            <a:r>
              <a:rPr dirty="0" baseline="20467" sz="1425" spc="22" i="1">
                <a:latin typeface="Arial"/>
                <a:cs typeface="Arial"/>
              </a:rPr>
              <a:t>est </a:t>
            </a:r>
            <a:r>
              <a:rPr dirty="0" sz="1400" spc="10">
                <a:latin typeface="Arial"/>
                <a:cs typeface="Arial"/>
              </a:rPr>
              <a:t>= </a:t>
            </a:r>
            <a:r>
              <a:rPr dirty="0" sz="1400">
                <a:latin typeface="Arial"/>
                <a:cs typeface="Arial"/>
              </a:rPr>
              <a:t>+/-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00317" y="7111470"/>
            <a:ext cx="800100" cy="323850"/>
          </a:xfrm>
          <a:custGeom>
            <a:avLst/>
            <a:gdLst/>
            <a:ahLst/>
            <a:cxnLst/>
            <a:rect l="l" t="t" r="r" b="b"/>
            <a:pathLst>
              <a:path w="800100" h="323850">
                <a:moveTo>
                  <a:pt x="0" y="323850"/>
                </a:moveTo>
                <a:lnTo>
                  <a:pt x="800100" y="323850"/>
                </a:lnTo>
                <a:lnTo>
                  <a:pt x="80010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00317" y="7111470"/>
            <a:ext cx="800100" cy="323850"/>
          </a:xfrm>
          <a:custGeom>
            <a:avLst/>
            <a:gdLst/>
            <a:ahLst/>
            <a:cxnLst/>
            <a:rect l="l" t="t" r="r" b="b"/>
            <a:pathLst>
              <a:path w="800100" h="323850">
                <a:moveTo>
                  <a:pt x="0" y="323850"/>
                </a:moveTo>
                <a:lnTo>
                  <a:pt x="800100" y="323850"/>
                </a:lnTo>
                <a:lnTo>
                  <a:pt x="80010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14517" y="7254345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 h="0">
                <a:moveTo>
                  <a:pt x="0" y="0"/>
                </a:moveTo>
                <a:lnTo>
                  <a:pt x="6572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33775" y="73056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43217" y="6911445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05250" y="71247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0" y="0"/>
                </a:lnTo>
                <a:lnTo>
                  <a:pt x="1905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57625" y="6674325"/>
            <a:ext cx="162560" cy="80454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dirty="0" sz="1550" spc="15">
                <a:latin typeface="Symbol"/>
                <a:cs typeface="Symbol"/>
              </a:rPr>
              <a:t></a:t>
            </a:r>
            <a:endParaRPr sz="1550">
              <a:latin typeface="Symbol"/>
              <a:cs typeface="Symbol"/>
            </a:endParaRPr>
          </a:p>
          <a:p>
            <a:pPr marL="85725">
              <a:lnSpc>
                <a:spcPct val="100000"/>
              </a:lnSpc>
              <a:spcBef>
                <a:spcPts val="1115"/>
              </a:spcBef>
            </a:pPr>
            <a:r>
              <a:rPr dirty="0" sz="1800" i="1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00417" y="7254345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 h="0">
                <a:moveTo>
                  <a:pt x="0" y="0"/>
                </a:moveTo>
                <a:lnTo>
                  <a:pt x="6572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19675" y="73056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089525" y="7150100"/>
            <a:ext cx="34925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19713" sz="2325" spc="22">
                <a:latin typeface="Arial"/>
                <a:cs typeface="Arial"/>
              </a:rPr>
              <a:t>y</a:t>
            </a:r>
            <a:r>
              <a:rPr dirty="0" sz="1050" spc="15">
                <a:latin typeface="Arial"/>
                <a:cs typeface="Arial"/>
              </a:rPr>
              <a:t>est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47717" y="6797145"/>
            <a:ext cx="2009775" cy="304800"/>
          </a:xfrm>
          <a:custGeom>
            <a:avLst/>
            <a:gdLst/>
            <a:ahLst/>
            <a:cxnLst/>
            <a:rect l="l" t="t" r="r" b="b"/>
            <a:pathLst>
              <a:path w="2009775" h="304800">
                <a:moveTo>
                  <a:pt x="1447800" y="0"/>
                </a:moveTo>
                <a:lnTo>
                  <a:pt x="0" y="0"/>
                </a:lnTo>
                <a:lnTo>
                  <a:pt x="0" y="304800"/>
                </a:lnTo>
                <a:lnTo>
                  <a:pt x="1447800" y="304800"/>
                </a:lnTo>
                <a:lnTo>
                  <a:pt x="1447800" y="123825"/>
                </a:lnTo>
                <a:lnTo>
                  <a:pt x="2009775" y="104775"/>
                </a:lnTo>
                <a:lnTo>
                  <a:pt x="1447800" y="47625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47717" y="6797145"/>
            <a:ext cx="2009775" cy="304800"/>
          </a:xfrm>
          <a:custGeom>
            <a:avLst/>
            <a:gdLst/>
            <a:ahLst/>
            <a:cxnLst/>
            <a:rect l="l" t="t" r="r" b="b"/>
            <a:pathLst>
              <a:path w="2009775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123825"/>
                </a:lnTo>
                <a:lnTo>
                  <a:pt x="2009775" y="104775"/>
                </a:lnTo>
                <a:lnTo>
                  <a:pt x="1447800" y="47625"/>
                </a:lnTo>
                <a:lnTo>
                  <a:pt x="1447800" y="0"/>
                </a:lnTo>
                <a:lnTo>
                  <a:pt x="847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76425" y="6864350"/>
            <a:ext cx="1137285" cy="55689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R="508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Symbol"/>
                <a:cs typeface="Symbol"/>
              </a:rPr>
              <a:t>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>
                <a:latin typeface="Arial"/>
                <a:cs typeface="Arial"/>
              </a:rPr>
              <a:t>is some vector </a:t>
            </a:r>
            <a:r>
              <a:rPr dirty="0" sz="900" spc="5">
                <a:latin typeface="Arial"/>
                <a:cs typeface="Arial"/>
              </a:rPr>
              <a:t>of  </a:t>
            </a:r>
            <a:r>
              <a:rPr dirty="0" sz="900" spc="-5">
                <a:latin typeface="Arial"/>
                <a:cs typeface="Arial"/>
              </a:rPr>
              <a:t>adjustable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parameters</a:t>
            </a:r>
            <a:endParaRPr sz="900">
              <a:latin typeface="Arial"/>
              <a:cs typeface="Arial"/>
            </a:endParaRPr>
          </a:p>
          <a:p>
            <a:pPr algn="r" marR="142240">
              <a:lnSpc>
                <a:spcPct val="100000"/>
              </a:lnSpc>
              <a:spcBef>
                <a:spcPts val="340"/>
              </a:spcBef>
            </a:pPr>
            <a:r>
              <a:rPr dirty="0" sz="1400" spc="10" b="1" i="1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2075" y="456882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5725" y="1330325"/>
            <a:ext cx="244475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Reformulated</a:t>
            </a:r>
            <a:r>
              <a:rPr dirty="0" spc="-30"/>
              <a:t> </a:t>
            </a:r>
            <a:r>
              <a:rPr dirty="0" spc="20"/>
              <a:t>circle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9425" y="1672823"/>
            <a:ext cx="3810000" cy="93281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200" spc="-10">
                <a:latin typeface="Arial"/>
                <a:cs typeface="Arial"/>
              </a:rPr>
              <a:t>Given machine </a:t>
            </a:r>
            <a:r>
              <a:rPr dirty="0" sz="1200" spc="-15" b="1" i="1">
                <a:latin typeface="Arial"/>
                <a:cs typeface="Arial"/>
              </a:rPr>
              <a:t>f</a:t>
            </a:r>
            <a:r>
              <a:rPr dirty="0" sz="1200" spc="-15">
                <a:latin typeface="Arial"/>
                <a:cs typeface="Arial"/>
              </a:rPr>
              <a:t>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VC-dimension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110" i="1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327025" marR="27940">
              <a:lnSpc>
                <a:spcPts val="1650"/>
              </a:lnSpc>
              <a:spcBef>
                <a:spcPts val="465"/>
              </a:spcBef>
            </a:pPr>
            <a:r>
              <a:rPr dirty="0" sz="1400" spc="5">
                <a:latin typeface="Arial"/>
                <a:cs typeface="Arial"/>
              </a:rPr>
              <a:t>The maximum number of </a:t>
            </a:r>
            <a:r>
              <a:rPr dirty="0" sz="1400">
                <a:latin typeface="Arial"/>
                <a:cs typeface="Arial"/>
              </a:rPr>
              <a:t>points that </a:t>
            </a:r>
            <a:r>
              <a:rPr dirty="0" sz="1400" spc="5">
                <a:latin typeface="Arial"/>
                <a:cs typeface="Arial"/>
              </a:rPr>
              <a:t>can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  arranged </a:t>
            </a:r>
            <a:r>
              <a:rPr dirty="0" sz="1400" spc="5">
                <a:latin typeface="Arial"/>
                <a:cs typeface="Arial"/>
              </a:rPr>
              <a:t>so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5" b="1" i="1">
                <a:latin typeface="Arial"/>
                <a:cs typeface="Arial"/>
              </a:rPr>
              <a:t>f </a:t>
            </a:r>
            <a:r>
              <a:rPr dirty="0" sz="1400" spc="5">
                <a:latin typeface="Arial"/>
                <a:cs typeface="Arial"/>
              </a:rPr>
              <a:t>shatter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Example: </a:t>
            </a:r>
            <a:r>
              <a:rPr dirty="0" sz="1200" spc="5">
                <a:latin typeface="Arial"/>
                <a:cs typeface="Arial"/>
              </a:rPr>
              <a:t>What’s </a:t>
            </a:r>
            <a:r>
              <a:rPr dirty="0" sz="1200">
                <a:latin typeface="Arial"/>
                <a:cs typeface="Arial"/>
              </a:rPr>
              <a:t>VC </a:t>
            </a:r>
            <a:r>
              <a:rPr dirty="0" sz="1200" spc="5">
                <a:latin typeface="Arial"/>
                <a:cs typeface="Arial"/>
              </a:rPr>
              <a:t>dimension of </a:t>
            </a:r>
            <a:r>
              <a:rPr dirty="0" sz="1200" spc="-10">
                <a:latin typeface="Arial"/>
                <a:cs typeface="Arial"/>
              </a:rPr>
              <a:t>f(x,</a:t>
            </a:r>
            <a:r>
              <a:rPr dirty="0" sz="1200" spc="-10">
                <a:solidFill>
                  <a:srgbClr val="00CC00"/>
                </a:solidFill>
                <a:latin typeface="Arial"/>
                <a:cs typeface="Arial"/>
              </a:rPr>
              <a:t>q,b</a:t>
            </a:r>
            <a:r>
              <a:rPr dirty="0" sz="1200" spc="-10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21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sign(</a:t>
            </a:r>
            <a:r>
              <a:rPr dirty="0" sz="1200" spc="5">
                <a:solidFill>
                  <a:srgbClr val="00CC00"/>
                </a:solidFill>
                <a:latin typeface="Arial"/>
                <a:cs typeface="Arial"/>
              </a:rPr>
              <a:t>q</a:t>
            </a:r>
            <a:r>
              <a:rPr dirty="0" sz="1200" spc="5">
                <a:latin typeface="Arial"/>
                <a:cs typeface="Arial"/>
              </a:rPr>
              <a:t>x.x-</a:t>
            </a:r>
            <a:r>
              <a:rPr dirty="0" sz="1200" spc="5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1200" spc="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8325" y="3273425"/>
            <a:ext cx="82994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70815" indent="-170815">
              <a:lnSpc>
                <a:spcPct val="100000"/>
              </a:lnSpc>
              <a:spcBef>
                <a:spcPts val="125"/>
              </a:spcBef>
              <a:buChar char="•"/>
              <a:tabLst>
                <a:tab pos="170815" algn="l"/>
                <a:tab pos="171450" algn="l"/>
              </a:tabLst>
            </a:pPr>
            <a:r>
              <a:rPr dirty="0" sz="950" spc="25">
                <a:latin typeface="Arial"/>
                <a:cs typeface="Arial"/>
              </a:rPr>
              <a:t>Answer </a:t>
            </a:r>
            <a:r>
              <a:rPr dirty="0" sz="950" spc="10">
                <a:latin typeface="Arial"/>
                <a:cs typeface="Arial"/>
              </a:rPr>
              <a:t>=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1917" y="36710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90917" y="39758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147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81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43117" y="36710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62117" y="39758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859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193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0" y="0"/>
                </a:lnTo>
                <a:lnTo>
                  <a:pt x="0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193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90617" y="36710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09617" y="39758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334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334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668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0" y="0"/>
                </a:lnTo>
                <a:lnTo>
                  <a:pt x="0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668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76317" y="38615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52617" y="3785393"/>
            <a:ext cx="381000" cy="342900"/>
          </a:xfrm>
          <a:custGeom>
            <a:avLst/>
            <a:gdLst/>
            <a:ahLst/>
            <a:cxnLst/>
            <a:rect l="l" t="t" r="r" b="b"/>
            <a:pathLst>
              <a:path w="381000" h="342900">
                <a:moveTo>
                  <a:pt x="381000" y="171450"/>
                </a:moveTo>
                <a:lnTo>
                  <a:pt x="374164" y="125677"/>
                </a:lnTo>
                <a:lnTo>
                  <a:pt x="354894" y="84666"/>
                </a:lnTo>
                <a:lnTo>
                  <a:pt x="325040" y="50006"/>
                </a:lnTo>
                <a:lnTo>
                  <a:pt x="286455" y="23283"/>
                </a:lnTo>
                <a:lnTo>
                  <a:pt x="240991" y="6085"/>
                </a:lnTo>
                <a:lnTo>
                  <a:pt x="190500" y="0"/>
                </a:lnTo>
                <a:lnTo>
                  <a:pt x="140008" y="6085"/>
                </a:lnTo>
                <a:lnTo>
                  <a:pt x="94544" y="23283"/>
                </a:lnTo>
                <a:lnTo>
                  <a:pt x="55959" y="50006"/>
                </a:lnTo>
                <a:lnTo>
                  <a:pt x="26105" y="84666"/>
                </a:lnTo>
                <a:lnTo>
                  <a:pt x="6835" y="125677"/>
                </a:lnTo>
                <a:lnTo>
                  <a:pt x="0" y="171450"/>
                </a:lnTo>
                <a:lnTo>
                  <a:pt x="6835" y="217222"/>
                </a:lnTo>
                <a:lnTo>
                  <a:pt x="26105" y="258233"/>
                </a:lnTo>
                <a:lnTo>
                  <a:pt x="55959" y="292893"/>
                </a:lnTo>
                <a:lnTo>
                  <a:pt x="94544" y="319616"/>
                </a:lnTo>
                <a:lnTo>
                  <a:pt x="140008" y="336814"/>
                </a:lnTo>
                <a:lnTo>
                  <a:pt x="190500" y="342900"/>
                </a:lnTo>
                <a:lnTo>
                  <a:pt x="240991" y="336814"/>
                </a:lnTo>
                <a:lnTo>
                  <a:pt x="286455" y="319616"/>
                </a:lnTo>
                <a:lnTo>
                  <a:pt x="325040" y="292893"/>
                </a:lnTo>
                <a:lnTo>
                  <a:pt x="354894" y="258233"/>
                </a:lnTo>
                <a:lnTo>
                  <a:pt x="374164" y="217222"/>
                </a:lnTo>
                <a:lnTo>
                  <a:pt x="38100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05217" y="3709193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533400" y="247650"/>
                </a:moveTo>
                <a:lnTo>
                  <a:pt x="529271" y="204036"/>
                </a:lnTo>
                <a:lnTo>
                  <a:pt x="517302" y="162617"/>
                </a:lnTo>
                <a:lnTo>
                  <a:pt x="498122" y="124177"/>
                </a:lnTo>
                <a:lnTo>
                  <a:pt x="472356" y="89501"/>
                </a:lnTo>
                <a:lnTo>
                  <a:pt x="440632" y="59371"/>
                </a:lnTo>
                <a:lnTo>
                  <a:pt x="403577" y="34572"/>
                </a:lnTo>
                <a:lnTo>
                  <a:pt x="361819" y="15888"/>
                </a:lnTo>
                <a:lnTo>
                  <a:pt x="315984" y="4102"/>
                </a:lnTo>
                <a:lnTo>
                  <a:pt x="266700" y="0"/>
                </a:lnTo>
                <a:lnTo>
                  <a:pt x="219924" y="4102"/>
                </a:lnTo>
                <a:lnTo>
                  <a:pt x="175422" y="15888"/>
                </a:lnTo>
                <a:lnTo>
                  <a:pt x="134055" y="34572"/>
                </a:lnTo>
                <a:lnTo>
                  <a:pt x="96687" y="59371"/>
                </a:lnTo>
                <a:lnTo>
                  <a:pt x="64179" y="89501"/>
                </a:lnTo>
                <a:lnTo>
                  <a:pt x="37394" y="124177"/>
                </a:lnTo>
                <a:lnTo>
                  <a:pt x="17194" y="162617"/>
                </a:lnTo>
                <a:lnTo>
                  <a:pt x="4442" y="204036"/>
                </a:lnTo>
                <a:lnTo>
                  <a:pt x="0" y="247650"/>
                </a:lnTo>
                <a:lnTo>
                  <a:pt x="4442" y="291263"/>
                </a:lnTo>
                <a:lnTo>
                  <a:pt x="17194" y="332682"/>
                </a:lnTo>
                <a:lnTo>
                  <a:pt x="37394" y="371122"/>
                </a:lnTo>
                <a:lnTo>
                  <a:pt x="64179" y="405798"/>
                </a:lnTo>
                <a:lnTo>
                  <a:pt x="96687" y="435928"/>
                </a:lnTo>
                <a:lnTo>
                  <a:pt x="134055" y="460727"/>
                </a:lnTo>
                <a:lnTo>
                  <a:pt x="175422" y="479411"/>
                </a:lnTo>
                <a:lnTo>
                  <a:pt x="219924" y="491197"/>
                </a:lnTo>
                <a:lnTo>
                  <a:pt x="266700" y="495300"/>
                </a:lnTo>
                <a:lnTo>
                  <a:pt x="315984" y="491197"/>
                </a:lnTo>
                <a:lnTo>
                  <a:pt x="361819" y="479411"/>
                </a:lnTo>
                <a:lnTo>
                  <a:pt x="403577" y="460727"/>
                </a:lnTo>
                <a:lnTo>
                  <a:pt x="440632" y="435928"/>
                </a:lnTo>
                <a:lnTo>
                  <a:pt x="472356" y="405798"/>
                </a:lnTo>
                <a:lnTo>
                  <a:pt x="498122" y="371122"/>
                </a:lnTo>
                <a:lnTo>
                  <a:pt x="517302" y="332682"/>
                </a:lnTo>
                <a:lnTo>
                  <a:pt x="529271" y="291263"/>
                </a:lnTo>
                <a:lnTo>
                  <a:pt x="53340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71542" y="4356893"/>
            <a:ext cx="447675" cy="171450"/>
          </a:xfrm>
          <a:custGeom>
            <a:avLst/>
            <a:gdLst/>
            <a:ahLst/>
            <a:cxnLst/>
            <a:rect l="l" t="t" r="r" b="b"/>
            <a:pathLst>
              <a:path w="447675" h="171450">
                <a:moveTo>
                  <a:pt x="0" y="76200"/>
                </a:moveTo>
                <a:lnTo>
                  <a:pt x="25598" y="89296"/>
                </a:lnTo>
                <a:lnTo>
                  <a:pt x="47625" y="109537"/>
                </a:lnTo>
                <a:lnTo>
                  <a:pt x="69651" y="129778"/>
                </a:lnTo>
                <a:lnTo>
                  <a:pt x="95250" y="142875"/>
                </a:lnTo>
                <a:lnTo>
                  <a:pt x="129331" y="150018"/>
                </a:lnTo>
                <a:lnTo>
                  <a:pt x="160734" y="157162"/>
                </a:lnTo>
                <a:lnTo>
                  <a:pt x="190351" y="164306"/>
                </a:lnTo>
                <a:lnTo>
                  <a:pt x="219075" y="171450"/>
                </a:lnTo>
                <a:lnTo>
                  <a:pt x="247501" y="171301"/>
                </a:lnTo>
                <a:lnTo>
                  <a:pt x="275034" y="170259"/>
                </a:lnTo>
                <a:lnTo>
                  <a:pt x="300781" y="167431"/>
                </a:lnTo>
                <a:lnTo>
                  <a:pt x="323850" y="161925"/>
                </a:lnTo>
                <a:lnTo>
                  <a:pt x="339328" y="158948"/>
                </a:lnTo>
                <a:lnTo>
                  <a:pt x="354806" y="152400"/>
                </a:lnTo>
                <a:lnTo>
                  <a:pt x="366712" y="145851"/>
                </a:lnTo>
                <a:lnTo>
                  <a:pt x="371475" y="142875"/>
                </a:lnTo>
                <a:lnTo>
                  <a:pt x="382637" y="127843"/>
                </a:lnTo>
                <a:lnTo>
                  <a:pt x="382190" y="129778"/>
                </a:lnTo>
                <a:lnTo>
                  <a:pt x="383530" y="133498"/>
                </a:lnTo>
                <a:lnTo>
                  <a:pt x="400050" y="123825"/>
                </a:lnTo>
                <a:lnTo>
                  <a:pt x="405705" y="115192"/>
                </a:lnTo>
                <a:lnTo>
                  <a:pt x="409575" y="104775"/>
                </a:lnTo>
                <a:lnTo>
                  <a:pt x="413444" y="94357"/>
                </a:lnTo>
                <a:lnTo>
                  <a:pt x="419100" y="85725"/>
                </a:lnTo>
                <a:lnTo>
                  <a:pt x="431601" y="64293"/>
                </a:lnTo>
                <a:lnTo>
                  <a:pt x="440531" y="42862"/>
                </a:lnTo>
                <a:lnTo>
                  <a:pt x="445889" y="21431"/>
                </a:lnTo>
                <a:lnTo>
                  <a:pt x="44767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28717" y="4280693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76200" y="0"/>
                </a:move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28717" y="4280693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152400" y="66675"/>
                </a:move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80621" y="4250035"/>
            <a:ext cx="154940" cy="137795"/>
          </a:xfrm>
          <a:custGeom>
            <a:avLst/>
            <a:gdLst/>
            <a:ahLst/>
            <a:cxnLst/>
            <a:rect l="l" t="t" r="r" b="b"/>
            <a:pathLst>
              <a:path w="154939" h="137795">
                <a:moveTo>
                  <a:pt x="87213" y="0"/>
                </a:moveTo>
                <a:lnTo>
                  <a:pt x="57596" y="2083"/>
                </a:lnTo>
                <a:lnTo>
                  <a:pt x="31253" y="19645"/>
                </a:lnTo>
                <a:lnTo>
                  <a:pt x="11162" y="42564"/>
                </a:lnTo>
                <a:lnTo>
                  <a:pt x="0" y="69056"/>
                </a:lnTo>
                <a:lnTo>
                  <a:pt x="446" y="97333"/>
                </a:lnTo>
                <a:lnTo>
                  <a:pt x="18008" y="116681"/>
                </a:lnTo>
                <a:lnTo>
                  <a:pt x="40927" y="130671"/>
                </a:lnTo>
                <a:lnTo>
                  <a:pt x="67419" y="137517"/>
                </a:lnTo>
                <a:lnTo>
                  <a:pt x="95696" y="135433"/>
                </a:lnTo>
                <a:lnTo>
                  <a:pt x="126057" y="117871"/>
                </a:lnTo>
                <a:lnTo>
                  <a:pt x="145702" y="94952"/>
                </a:lnTo>
                <a:lnTo>
                  <a:pt x="154632" y="68460"/>
                </a:lnTo>
                <a:lnTo>
                  <a:pt x="152846" y="40183"/>
                </a:lnTo>
                <a:lnTo>
                  <a:pt x="139303" y="20835"/>
                </a:lnTo>
                <a:lnTo>
                  <a:pt x="115937" y="6846"/>
                </a:lnTo>
                <a:lnTo>
                  <a:pt x="87213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80621" y="4250035"/>
            <a:ext cx="154940" cy="137795"/>
          </a:xfrm>
          <a:custGeom>
            <a:avLst/>
            <a:gdLst/>
            <a:ahLst/>
            <a:cxnLst/>
            <a:rect l="l" t="t" r="r" b="b"/>
            <a:pathLst>
              <a:path w="154939" h="137795">
                <a:moveTo>
                  <a:pt x="57596" y="2083"/>
                </a:moveTo>
                <a:lnTo>
                  <a:pt x="31253" y="19645"/>
                </a:lnTo>
                <a:lnTo>
                  <a:pt x="11162" y="42564"/>
                </a:lnTo>
                <a:lnTo>
                  <a:pt x="0" y="69056"/>
                </a:lnTo>
                <a:lnTo>
                  <a:pt x="446" y="97333"/>
                </a:lnTo>
                <a:lnTo>
                  <a:pt x="18008" y="116681"/>
                </a:lnTo>
                <a:lnTo>
                  <a:pt x="40927" y="130671"/>
                </a:lnTo>
                <a:lnTo>
                  <a:pt x="67419" y="137517"/>
                </a:lnTo>
                <a:lnTo>
                  <a:pt x="95696" y="135433"/>
                </a:lnTo>
                <a:lnTo>
                  <a:pt x="126057" y="117871"/>
                </a:lnTo>
                <a:lnTo>
                  <a:pt x="145702" y="94952"/>
                </a:lnTo>
                <a:lnTo>
                  <a:pt x="154632" y="68460"/>
                </a:lnTo>
                <a:lnTo>
                  <a:pt x="152846" y="40183"/>
                </a:lnTo>
                <a:lnTo>
                  <a:pt x="139303" y="20835"/>
                </a:lnTo>
                <a:lnTo>
                  <a:pt x="115937" y="6846"/>
                </a:lnTo>
                <a:lnTo>
                  <a:pt x="87213" y="0"/>
                </a:lnTo>
                <a:lnTo>
                  <a:pt x="57596" y="2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66817" y="4318793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8575" y="0"/>
                </a:move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66817" y="4318793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47625" y="19050"/>
                </a:move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76317" y="4318793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12055" y="7143"/>
                </a:lnTo>
                <a:lnTo>
                  <a:pt x="5953" y="14287"/>
                </a:lnTo>
                <a:lnTo>
                  <a:pt x="1637" y="21431"/>
                </a:lnTo>
                <a:lnTo>
                  <a:pt x="0" y="28575"/>
                </a:lnTo>
                <a:lnTo>
                  <a:pt x="7292" y="39588"/>
                </a:lnTo>
                <a:lnTo>
                  <a:pt x="15478" y="45243"/>
                </a:lnTo>
                <a:lnTo>
                  <a:pt x="25449" y="47327"/>
                </a:lnTo>
                <a:lnTo>
                  <a:pt x="38100" y="47625"/>
                </a:lnTo>
                <a:lnTo>
                  <a:pt x="45094" y="40332"/>
                </a:lnTo>
                <a:lnTo>
                  <a:pt x="51196" y="32146"/>
                </a:lnTo>
                <a:lnTo>
                  <a:pt x="55512" y="22175"/>
                </a:lnTo>
                <a:lnTo>
                  <a:pt x="57150" y="9525"/>
                </a:lnTo>
                <a:lnTo>
                  <a:pt x="49857" y="4018"/>
                </a:lnTo>
                <a:lnTo>
                  <a:pt x="41671" y="1190"/>
                </a:lnTo>
                <a:lnTo>
                  <a:pt x="31700" y="148"/>
                </a:lnTo>
                <a:lnTo>
                  <a:pt x="190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76317" y="4318793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100" y="47625"/>
                </a:moveTo>
                <a:lnTo>
                  <a:pt x="25449" y="47327"/>
                </a:lnTo>
                <a:lnTo>
                  <a:pt x="15478" y="45243"/>
                </a:lnTo>
                <a:lnTo>
                  <a:pt x="7292" y="39588"/>
                </a:lnTo>
                <a:lnTo>
                  <a:pt x="0" y="28575"/>
                </a:lnTo>
                <a:lnTo>
                  <a:pt x="1637" y="21431"/>
                </a:lnTo>
                <a:lnTo>
                  <a:pt x="5953" y="14287"/>
                </a:lnTo>
                <a:lnTo>
                  <a:pt x="12055" y="7143"/>
                </a:lnTo>
                <a:lnTo>
                  <a:pt x="19050" y="0"/>
                </a:lnTo>
                <a:lnTo>
                  <a:pt x="31700" y="148"/>
                </a:lnTo>
                <a:lnTo>
                  <a:pt x="41671" y="1190"/>
                </a:lnTo>
                <a:lnTo>
                  <a:pt x="49857" y="4018"/>
                </a:lnTo>
                <a:lnTo>
                  <a:pt x="57150" y="9525"/>
                </a:lnTo>
                <a:lnTo>
                  <a:pt x="55512" y="22175"/>
                </a:lnTo>
                <a:lnTo>
                  <a:pt x="51196" y="32146"/>
                </a:lnTo>
                <a:lnTo>
                  <a:pt x="45094" y="40332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952617" y="4347368"/>
            <a:ext cx="447675" cy="171450"/>
          </a:xfrm>
          <a:custGeom>
            <a:avLst/>
            <a:gdLst/>
            <a:ahLst/>
            <a:cxnLst/>
            <a:rect l="l" t="t" r="r" b="b"/>
            <a:pathLst>
              <a:path w="447675" h="171450">
                <a:moveTo>
                  <a:pt x="0" y="76200"/>
                </a:moveTo>
                <a:lnTo>
                  <a:pt x="27086" y="89296"/>
                </a:lnTo>
                <a:lnTo>
                  <a:pt x="52387" y="109537"/>
                </a:lnTo>
                <a:lnTo>
                  <a:pt x="77688" y="129778"/>
                </a:lnTo>
                <a:lnTo>
                  <a:pt x="104775" y="142875"/>
                </a:lnTo>
                <a:lnTo>
                  <a:pt x="133350" y="151358"/>
                </a:lnTo>
                <a:lnTo>
                  <a:pt x="161925" y="160734"/>
                </a:lnTo>
                <a:lnTo>
                  <a:pt x="190500" y="168324"/>
                </a:lnTo>
                <a:lnTo>
                  <a:pt x="219075" y="171450"/>
                </a:lnTo>
                <a:lnTo>
                  <a:pt x="247650" y="171450"/>
                </a:lnTo>
                <a:lnTo>
                  <a:pt x="276225" y="171450"/>
                </a:lnTo>
                <a:lnTo>
                  <a:pt x="304800" y="171450"/>
                </a:lnTo>
                <a:lnTo>
                  <a:pt x="333375" y="171450"/>
                </a:lnTo>
                <a:lnTo>
                  <a:pt x="348853" y="162966"/>
                </a:lnTo>
                <a:lnTo>
                  <a:pt x="392013" y="127843"/>
                </a:lnTo>
                <a:lnTo>
                  <a:pt x="417462" y="94357"/>
                </a:lnTo>
                <a:lnTo>
                  <a:pt x="419100" y="85725"/>
                </a:lnTo>
                <a:lnTo>
                  <a:pt x="431601" y="65633"/>
                </a:lnTo>
                <a:lnTo>
                  <a:pt x="440531" y="46434"/>
                </a:lnTo>
                <a:lnTo>
                  <a:pt x="445889" y="25449"/>
                </a:lnTo>
                <a:lnTo>
                  <a:pt x="44767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09792" y="4271168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76200" y="0"/>
                </a:move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09792" y="4271168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152400" y="66675"/>
                </a:move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65714" y="4240510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30" h="137795">
                <a:moveTo>
                  <a:pt x="83194" y="0"/>
                </a:moveTo>
                <a:lnTo>
                  <a:pt x="53578" y="2083"/>
                </a:ln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65714" y="4240510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30" h="137795">
                <a:moveTo>
                  <a:pt x="53578" y="2083"/>
                </a:move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lnTo>
                  <a:pt x="53578" y="2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47892" y="4309268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8575" y="0"/>
                </a:move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47892" y="4309268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47625" y="19050"/>
                </a:move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57392" y="4309268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12055" y="7143"/>
                </a:lnTo>
                <a:lnTo>
                  <a:pt x="5953" y="14287"/>
                </a:lnTo>
                <a:lnTo>
                  <a:pt x="1637" y="21431"/>
                </a:lnTo>
                <a:lnTo>
                  <a:pt x="0" y="28575"/>
                </a:lnTo>
                <a:lnTo>
                  <a:pt x="7292" y="39588"/>
                </a:lnTo>
                <a:lnTo>
                  <a:pt x="15478" y="45243"/>
                </a:lnTo>
                <a:lnTo>
                  <a:pt x="25449" y="47327"/>
                </a:lnTo>
                <a:lnTo>
                  <a:pt x="38100" y="47625"/>
                </a:lnTo>
                <a:lnTo>
                  <a:pt x="45094" y="40481"/>
                </a:lnTo>
                <a:lnTo>
                  <a:pt x="51196" y="33337"/>
                </a:lnTo>
                <a:lnTo>
                  <a:pt x="55512" y="26193"/>
                </a:lnTo>
                <a:lnTo>
                  <a:pt x="57150" y="19050"/>
                </a:lnTo>
                <a:lnTo>
                  <a:pt x="49857" y="8036"/>
                </a:lnTo>
                <a:lnTo>
                  <a:pt x="41671" y="2381"/>
                </a:lnTo>
                <a:lnTo>
                  <a:pt x="31700" y="297"/>
                </a:lnTo>
                <a:lnTo>
                  <a:pt x="190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57392" y="4309268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100" y="47625"/>
                </a:moveTo>
                <a:lnTo>
                  <a:pt x="25449" y="47327"/>
                </a:lnTo>
                <a:lnTo>
                  <a:pt x="15478" y="45243"/>
                </a:lnTo>
                <a:lnTo>
                  <a:pt x="7292" y="39588"/>
                </a:lnTo>
                <a:lnTo>
                  <a:pt x="0" y="28575"/>
                </a:lnTo>
                <a:lnTo>
                  <a:pt x="1637" y="21431"/>
                </a:lnTo>
                <a:lnTo>
                  <a:pt x="5953" y="14287"/>
                </a:lnTo>
                <a:lnTo>
                  <a:pt x="12055" y="7143"/>
                </a:lnTo>
                <a:lnTo>
                  <a:pt x="19050" y="0"/>
                </a:lnTo>
                <a:lnTo>
                  <a:pt x="31700" y="297"/>
                </a:lnTo>
                <a:lnTo>
                  <a:pt x="41671" y="2381"/>
                </a:lnTo>
                <a:lnTo>
                  <a:pt x="49857" y="8036"/>
                </a:lnTo>
                <a:lnTo>
                  <a:pt x="57150" y="19050"/>
                </a:lnTo>
                <a:lnTo>
                  <a:pt x="55512" y="26193"/>
                </a:lnTo>
                <a:lnTo>
                  <a:pt x="51196" y="33337"/>
                </a:lnTo>
                <a:lnTo>
                  <a:pt x="45094" y="40481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81417" y="4385468"/>
            <a:ext cx="447675" cy="171450"/>
          </a:xfrm>
          <a:custGeom>
            <a:avLst/>
            <a:gdLst/>
            <a:ahLst/>
            <a:cxnLst/>
            <a:rect l="l" t="t" r="r" b="b"/>
            <a:pathLst>
              <a:path w="447675" h="171450">
                <a:moveTo>
                  <a:pt x="0" y="76200"/>
                </a:moveTo>
                <a:lnTo>
                  <a:pt x="27086" y="89296"/>
                </a:lnTo>
                <a:lnTo>
                  <a:pt x="52387" y="109537"/>
                </a:lnTo>
                <a:lnTo>
                  <a:pt x="77688" y="129778"/>
                </a:lnTo>
                <a:lnTo>
                  <a:pt x="104775" y="142875"/>
                </a:lnTo>
                <a:lnTo>
                  <a:pt x="133350" y="151358"/>
                </a:lnTo>
                <a:lnTo>
                  <a:pt x="161925" y="160734"/>
                </a:lnTo>
                <a:lnTo>
                  <a:pt x="190500" y="168324"/>
                </a:lnTo>
                <a:lnTo>
                  <a:pt x="219075" y="171450"/>
                </a:lnTo>
                <a:lnTo>
                  <a:pt x="247650" y="171450"/>
                </a:lnTo>
                <a:lnTo>
                  <a:pt x="276225" y="171450"/>
                </a:lnTo>
                <a:lnTo>
                  <a:pt x="304800" y="171450"/>
                </a:lnTo>
                <a:lnTo>
                  <a:pt x="333375" y="171450"/>
                </a:lnTo>
                <a:lnTo>
                  <a:pt x="348853" y="162966"/>
                </a:lnTo>
                <a:lnTo>
                  <a:pt x="392013" y="127843"/>
                </a:lnTo>
                <a:lnTo>
                  <a:pt x="417462" y="94357"/>
                </a:lnTo>
                <a:lnTo>
                  <a:pt x="419100" y="85725"/>
                </a:lnTo>
                <a:lnTo>
                  <a:pt x="431601" y="65633"/>
                </a:lnTo>
                <a:lnTo>
                  <a:pt x="440531" y="46434"/>
                </a:lnTo>
                <a:lnTo>
                  <a:pt x="445889" y="25449"/>
                </a:lnTo>
                <a:lnTo>
                  <a:pt x="44767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38592" y="4309268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76200" y="0"/>
                </a:move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038592" y="4309268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152400" y="66675"/>
                </a:move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94514" y="4278610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83194" y="0"/>
                </a:moveTo>
                <a:lnTo>
                  <a:pt x="53578" y="2083"/>
                </a:ln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94514" y="4278610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53578" y="2083"/>
                </a:move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lnTo>
                  <a:pt x="53578" y="2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76692" y="4347368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8575" y="0"/>
                </a:move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076692" y="4347368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47625" y="19050"/>
                </a:move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86192" y="4347368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12055" y="7143"/>
                </a:lnTo>
                <a:lnTo>
                  <a:pt x="5953" y="14287"/>
                </a:lnTo>
                <a:lnTo>
                  <a:pt x="1637" y="21431"/>
                </a:lnTo>
                <a:lnTo>
                  <a:pt x="0" y="28575"/>
                </a:lnTo>
                <a:lnTo>
                  <a:pt x="7292" y="39588"/>
                </a:lnTo>
                <a:lnTo>
                  <a:pt x="15478" y="45243"/>
                </a:lnTo>
                <a:lnTo>
                  <a:pt x="25449" y="47327"/>
                </a:lnTo>
                <a:lnTo>
                  <a:pt x="38100" y="47625"/>
                </a:lnTo>
                <a:lnTo>
                  <a:pt x="45094" y="40481"/>
                </a:lnTo>
                <a:lnTo>
                  <a:pt x="51196" y="33337"/>
                </a:lnTo>
                <a:lnTo>
                  <a:pt x="55512" y="26193"/>
                </a:lnTo>
                <a:lnTo>
                  <a:pt x="57150" y="19050"/>
                </a:lnTo>
                <a:lnTo>
                  <a:pt x="49857" y="8036"/>
                </a:lnTo>
                <a:lnTo>
                  <a:pt x="41671" y="2381"/>
                </a:lnTo>
                <a:lnTo>
                  <a:pt x="31700" y="297"/>
                </a:lnTo>
                <a:lnTo>
                  <a:pt x="190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886192" y="4347368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100" y="47625"/>
                </a:moveTo>
                <a:lnTo>
                  <a:pt x="25449" y="47327"/>
                </a:lnTo>
                <a:lnTo>
                  <a:pt x="15478" y="45243"/>
                </a:lnTo>
                <a:lnTo>
                  <a:pt x="7292" y="39588"/>
                </a:lnTo>
                <a:lnTo>
                  <a:pt x="0" y="28575"/>
                </a:lnTo>
                <a:lnTo>
                  <a:pt x="1637" y="21431"/>
                </a:lnTo>
                <a:lnTo>
                  <a:pt x="5953" y="14287"/>
                </a:lnTo>
                <a:lnTo>
                  <a:pt x="12055" y="7143"/>
                </a:lnTo>
                <a:lnTo>
                  <a:pt x="19050" y="0"/>
                </a:lnTo>
                <a:lnTo>
                  <a:pt x="31700" y="297"/>
                </a:lnTo>
                <a:lnTo>
                  <a:pt x="41671" y="2381"/>
                </a:lnTo>
                <a:lnTo>
                  <a:pt x="49857" y="8036"/>
                </a:lnTo>
                <a:lnTo>
                  <a:pt x="57150" y="19050"/>
                </a:lnTo>
                <a:lnTo>
                  <a:pt x="55512" y="26193"/>
                </a:lnTo>
                <a:lnTo>
                  <a:pt x="51196" y="33337"/>
                </a:lnTo>
                <a:lnTo>
                  <a:pt x="45094" y="40481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57517" y="36710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76517" y="39758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003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2003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337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67017" y="3785393"/>
            <a:ext cx="381000" cy="342900"/>
          </a:xfrm>
          <a:custGeom>
            <a:avLst/>
            <a:gdLst/>
            <a:ahLst/>
            <a:cxnLst/>
            <a:rect l="l" t="t" r="r" b="b"/>
            <a:pathLst>
              <a:path w="381000" h="342900">
                <a:moveTo>
                  <a:pt x="381000" y="171450"/>
                </a:moveTo>
                <a:lnTo>
                  <a:pt x="374164" y="125677"/>
                </a:lnTo>
                <a:lnTo>
                  <a:pt x="354894" y="84666"/>
                </a:lnTo>
                <a:lnTo>
                  <a:pt x="325040" y="50006"/>
                </a:lnTo>
                <a:lnTo>
                  <a:pt x="286455" y="23283"/>
                </a:lnTo>
                <a:lnTo>
                  <a:pt x="240991" y="6085"/>
                </a:lnTo>
                <a:lnTo>
                  <a:pt x="190500" y="0"/>
                </a:lnTo>
                <a:lnTo>
                  <a:pt x="140008" y="6085"/>
                </a:lnTo>
                <a:lnTo>
                  <a:pt x="94544" y="23283"/>
                </a:lnTo>
                <a:lnTo>
                  <a:pt x="55959" y="50006"/>
                </a:lnTo>
                <a:lnTo>
                  <a:pt x="26105" y="84666"/>
                </a:lnTo>
                <a:lnTo>
                  <a:pt x="6835" y="125677"/>
                </a:lnTo>
                <a:lnTo>
                  <a:pt x="0" y="171450"/>
                </a:lnTo>
                <a:lnTo>
                  <a:pt x="6835" y="217222"/>
                </a:lnTo>
                <a:lnTo>
                  <a:pt x="26105" y="258233"/>
                </a:lnTo>
                <a:lnTo>
                  <a:pt x="55959" y="292893"/>
                </a:lnTo>
                <a:lnTo>
                  <a:pt x="94544" y="319616"/>
                </a:lnTo>
                <a:lnTo>
                  <a:pt x="140008" y="336814"/>
                </a:lnTo>
                <a:lnTo>
                  <a:pt x="190500" y="342900"/>
                </a:lnTo>
                <a:lnTo>
                  <a:pt x="240991" y="336814"/>
                </a:lnTo>
                <a:lnTo>
                  <a:pt x="286455" y="319616"/>
                </a:lnTo>
                <a:lnTo>
                  <a:pt x="325040" y="292893"/>
                </a:lnTo>
                <a:lnTo>
                  <a:pt x="354894" y="258233"/>
                </a:lnTo>
                <a:lnTo>
                  <a:pt x="374164" y="217222"/>
                </a:lnTo>
                <a:lnTo>
                  <a:pt x="38100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67017" y="4347368"/>
            <a:ext cx="447675" cy="171450"/>
          </a:xfrm>
          <a:custGeom>
            <a:avLst/>
            <a:gdLst/>
            <a:ahLst/>
            <a:cxnLst/>
            <a:rect l="l" t="t" r="r" b="b"/>
            <a:pathLst>
              <a:path w="447675" h="171450">
                <a:moveTo>
                  <a:pt x="0" y="76200"/>
                </a:moveTo>
                <a:lnTo>
                  <a:pt x="27086" y="89296"/>
                </a:lnTo>
                <a:lnTo>
                  <a:pt x="52387" y="109537"/>
                </a:lnTo>
                <a:lnTo>
                  <a:pt x="77688" y="129778"/>
                </a:lnTo>
                <a:lnTo>
                  <a:pt x="104775" y="142875"/>
                </a:lnTo>
                <a:lnTo>
                  <a:pt x="133350" y="151358"/>
                </a:lnTo>
                <a:lnTo>
                  <a:pt x="161925" y="160734"/>
                </a:lnTo>
                <a:lnTo>
                  <a:pt x="190500" y="168324"/>
                </a:lnTo>
                <a:lnTo>
                  <a:pt x="219075" y="171450"/>
                </a:lnTo>
                <a:lnTo>
                  <a:pt x="247650" y="171450"/>
                </a:lnTo>
                <a:lnTo>
                  <a:pt x="276225" y="171450"/>
                </a:lnTo>
                <a:lnTo>
                  <a:pt x="304800" y="171450"/>
                </a:lnTo>
                <a:lnTo>
                  <a:pt x="333375" y="171450"/>
                </a:lnTo>
                <a:lnTo>
                  <a:pt x="348853" y="162966"/>
                </a:lnTo>
                <a:lnTo>
                  <a:pt x="392013" y="127843"/>
                </a:lnTo>
                <a:lnTo>
                  <a:pt x="417462" y="94357"/>
                </a:lnTo>
                <a:lnTo>
                  <a:pt x="419100" y="85725"/>
                </a:lnTo>
                <a:lnTo>
                  <a:pt x="431601" y="65633"/>
                </a:lnTo>
                <a:lnTo>
                  <a:pt x="440531" y="46434"/>
                </a:lnTo>
                <a:lnTo>
                  <a:pt x="445889" y="25449"/>
                </a:lnTo>
                <a:lnTo>
                  <a:pt x="44767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124192" y="4271168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76200" y="0"/>
                </a:move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124192" y="4271168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152400" y="66675"/>
                </a:move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80114" y="4240510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83194" y="0"/>
                </a:moveTo>
                <a:lnTo>
                  <a:pt x="53578" y="2083"/>
                </a:ln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80114" y="4240510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53578" y="2083"/>
                </a:move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lnTo>
                  <a:pt x="53578" y="2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162292" y="4309268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8575" y="0"/>
                </a:move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62292" y="4309268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47625" y="19050"/>
                </a:move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971792" y="4309268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12055" y="7143"/>
                </a:lnTo>
                <a:lnTo>
                  <a:pt x="5953" y="14287"/>
                </a:lnTo>
                <a:lnTo>
                  <a:pt x="1637" y="21431"/>
                </a:lnTo>
                <a:lnTo>
                  <a:pt x="0" y="28575"/>
                </a:lnTo>
                <a:lnTo>
                  <a:pt x="7292" y="39588"/>
                </a:lnTo>
                <a:lnTo>
                  <a:pt x="15478" y="45243"/>
                </a:lnTo>
                <a:lnTo>
                  <a:pt x="25449" y="47327"/>
                </a:lnTo>
                <a:lnTo>
                  <a:pt x="38100" y="47625"/>
                </a:lnTo>
                <a:lnTo>
                  <a:pt x="45094" y="40481"/>
                </a:lnTo>
                <a:lnTo>
                  <a:pt x="51196" y="33337"/>
                </a:lnTo>
                <a:lnTo>
                  <a:pt x="55512" y="26193"/>
                </a:lnTo>
                <a:lnTo>
                  <a:pt x="57150" y="19050"/>
                </a:lnTo>
                <a:lnTo>
                  <a:pt x="49857" y="8036"/>
                </a:lnTo>
                <a:lnTo>
                  <a:pt x="41671" y="2381"/>
                </a:lnTo>
                <a:lnTo>
                  <a:pt x="31700" y="297"/>
                </a:lnTo>
                <a:lnTo>
                  <a:pt x="190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971792" y="4309268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100" y="47625"/>
                </a:moveTo>
                <a:lnTo>
                  <a:pt x="25449" y="47327"/>
                </a:lnTo>
                <a:lnTo>
                  <a:pt x="15478" y="45243"/>
                </a:lnTo>
                <a:lnTo>
                  <a:pt x="7292" y="39588"/>
                </a:lnTo>
                <a:lnTo>
                  <a:pt x="0" y="28575"/>
                </a:lnTo>
                <a:lnTo>
                  <a:pt x="1637" y="21431"/>
                </a:lnTo>
                <a:lnTo>
                  <a:pt x="5953" y="14287"/>
                </a:lnTo>
                <a:lnTo>
                  <a:pt x="12055" y="7143"/>
                </a:lnTo>
                <a:lnTo>
                  <a:pt x="19050" y="0"/>
                </a:lnTo>
                <a:lnTo>
                  <a:pt x="31700" y="297"/>
                </a:lnTo>
                <a:lnTo>
                  <a:pt x="41671" y="2381"/>
                </a:lnTo>
                <a:lnTo>
                  <a:pt x="49857" y="8036"/>
                </a:lnTo>
                <a:lnTo>
                  <a:pt x="57150" y="19050"/>
                </a:lnTo>
                <a:lnTo>
                  <a:pt x="55512" y="26193"/>
                </a:lnTo>
                <a:lnTo>
                  <a:pt x="51196" y="33337"/>
                </a:lnTo>
                <a:lnTo>
                  <a:pt x="45094" y="40481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038467" y="3509168"/>
            <a:ext cx="885825" cy="314325"/>
          </a:xfrm>
          <a:custGeom>
            <a:avLst/>
            <a:gdLst/>
            <a:ahLst/>
            <a:cxnLst/>
            <a:rect l="l" t="t" r="r" b="b"/>
            <a:pathLst>
              <a:path w="885825" h="314325">
                <a:moveTo>
                  <a:pt x="371475" y="152400"/>
                </a:moveTo>
                <a:lnTo>
                  <a:pt x="152400" y="152400"/>
                </a:lnTo>
                <a:lnTo>
                  <a:pt x="190500" y="314325"/>
                </a:lnTo>
                <a:lnTo>
                  <a:pt x="371475" y="152400"/>
                </a:lnTo>
                <a:close/>
              </a:path>
              <a:path w="885825" h="314325">
                <a:moveTo>
                  <a:pt x="885825" y="0"/>
                </a:moveTo>
                <a:lnTo>
                  <a:pt x="0" y="0"/>
                </a:lnTo>
                <a:lnTo>
                  <a:pt x="0" y="152400"/>
                </a:lnTo>
                <a:lnTo>
                  <a:pt x="885825" y="152400"/>
                </a:lnTo>
                <a:lnTo>
                  <a:pt x="885825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038467" y="3509168"/>
            <a:ext cx="885825" cy="314325"/>
          </a:xfrm>
          <a:custGeom>
            <a:avLst/>
            <a:gdLst/>
            <a:ahLst/>
            <a:cxnLst/>
            <a:rect l="l" t="t" r="r" b="b"/>
            <a:pathLst>
              <a:path w="885825" h="314325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90500" y="314325"/>
                </a:lnTo>
                <a:lnTo>
                  <a:pt x="371475" y="152400"/>
                </a:lnTo>
                <a:lnTo>
                  <a:pt x="885825" y="152400"/>
                </a:lnTo>
                <a:lnTo>
                  <a:pt x="885825" y="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4171950" y="3511550"/>
            <a:ext cx="6127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Arial"/>
                <a:cs typeface="Arial"/>
              </a:rPr>
              <a:t>q,b are</a:t>
            </a:r>
            <a:r>
              <a:rPr dirty="0" sz="950" spc="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-ve</a:t>
            </a:r>
            <a:endParaRPr sz="9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72075" y="855027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20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62125" y="5222001"/>
            <a:ext cx="3797300" cy="136525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876300">
              <a:lnSpc>
                <a:spcPct val="100000"/>
              </a:lnSpc>
              <a:spcBef>
                <a:spcPts val="830"/>
              </a:spcBef>
            </a:pPr>
            <a:r>
              <a:rPr dirty="0" sz="2150" spc="25">
                <a:solidFill>
                  <a:srgbClr val="006600"/>
                </a:solidFill>
                <a:latin typeface="Arial"/>
                <a:cs typeface="Arial"/>
              </a:rPr>
              <a:t>Reformulated</a:t>
            </a:r>
            <a:r>
              <a:rPr dirty="0" sz="2150" spc="1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circle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1200" spc="-10">
                <a:latin typeface="Arial"/>
                <a:cs typeface="Arial"/>
              </a:rPr>
              <a:t>Given machine </a:t>
            </a:r>
            <a:r>
              <a:rPr dirty="0" sz="1200" spc="-15" b="1" i="1">
                <a:latin typeface="Arial"/>
                <a:cs typeface="Arial"/>
              </a:rPr>
              <a:t>f</a:t>
            </a:r>
            <a:r>
              <a:rPr dirty="0" sz="1200" spc="-15">
                <a:latin typeface="Arial"/>
                <a:cs typeface="Arial"/>
              </a:rPr>
              <a:t>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VC-dimension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110" i="1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314325" marR="27940">
              <a:lnSpc>
                <a:spcPts val="1650"/>
              </a:lnSpc>
              <a:spcBef>
                <a:spcPts val="465"/>
              </a:spcBef>
            </a:pPr>
            <a:r>
              <a:rPr dirty="0" sz="1400" spc="5">
                <a:latin typeface="Arial"/>
                <a:cs typeface="Arial"/>
              </a:rPr>
              <a:t>The maximum number of </a:t>
            </a:r>
            <a:r>
              <a:rPr dirty="0" sz="1400">
                <a:latin typeface="Arial"/>
                <a:cs typeface="Arial"/>
              </a:rPr>
              <a:t>points that </a:t>
            </a:r>
            <a:r>
              <a:rPr dirty="0" sz="1400" spc="5">
                <a:latin typeface="Arial"/>
                <a:cs typeface="Arial"/>
              </a:rPr>
              <a:t>can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  arranged </a:t>
            </a:r>
            <a:r>
              <a:rPr dirty="0" sz="1400" spc="5">
                <a:latin typeface="Arial"/>
                <a:cs typeface="Arial"/>
              </a:rPr>
              <a:t>so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5" b="1" i="1">
                <a:latin typeface="Arial"/>
                <a:cs typeface="Arial"/>
              </a:rPr>
              <a:t>f </a:t>
            </a:r>
            <a:r>
              <a:rPr dirty="0" sz="1400" spc="5">
                <a:latin typeface="Arial"/>
                <a:cs typeface="Arial"/>
              </a:rPr>
              <a:t>shatter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Example: </a:t>
            </a:r>
            <a:r>
              <a:rPr dirty="0" sz="1200" spc="5">
                <a:latin typeface="Arial"/>
                <a:cs typeface="Arial"/>
              </a:rPr>
              <a:t>What’s </a:t>
            </a:r>
            <a:r>
              <a:rPr dirty="0" sz="1200">
                <a:latin typeface="Arial"/>
                <a:cs typeface="Arial"/>
              </a:rPr>
              <a:t>VC </a:t>
            </a:r>
            <a:r>
              <a:rPr dirty="0" sz="1200" spc="5">
                <a:latin typeface="Arial"/>
                <a:cs typeface="Arial"/>
              </a:rPr>
              <a:t>dimension of </a:t>
            </a:r>
            <a:r>
              <a:rPr dirty="0" sz="1200" spc="-10">
                <a:latin typeface="Arial"/>
                <a:cs typeface="Arial"/>
              </a:rPr>
              <a:t>f(x,</a:t>
            </a:r>
            <a:r>
              <a:rPr dirty="0" sz="1200" spc="-10">
                <a:solidFill>
                  <a:srgbClr val="00CC00"/>
                </a:solidFill>
                <a:latin typeface="Arial"/>
                <a:cs typeface="Arial"/>
              </a:rPr>
              <a:t>q,b</a:t>
            </a:r>
            <a:r>
              <a:rPr dirty="0" sz="1200" spc="-10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21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sign(</a:t>
            </a:r>
            <a:r>
              <a:rPr dirty="0" sz="1200" spc="5">
                <a:solidFill>
                  <a:srgbClr val="00CC00"/>
                </a:solidFill>
                <a:latin typeface="Arial"/>
                <a:cs typeface="Arial"/>
              </a:rPr>
              <a:t>q</a:t>
            </a:r>
            <a:r>
              <a:rPr dirty="0" sz="1200" spc="5">
                <a:latin typeface="Arial"/>
                <a:cs typeface="Arial"/>
              </a:rPr>
              <a:t>x.x-</a:t>
            </a:r>
            <a:r>
              <a:rPr dirty="0" sz="1200" spc="5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1200" spc="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971917" y="759724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590917" y="790204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114792" y="7816320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048117" y="76734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143117" y="759724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762117" y="790204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285992" y="7816320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19317" y="76734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0" y="0"/>
                </a:lnTo>
                <a:lnTo>
                  <a:pt x="0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219317" y="76734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90617" y="759724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809617" y="790204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333492" y="7816320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333492" y="7816320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266817" y="76734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0" y="0"/>
                </a:lnTo>
                <a:lnTo>
                  <a:pt x="0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266817" y="76734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076317" y="77877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952617" y="7711545"/>
            <a:ext cx="381000" cy="342900"/>
          </a:xfrm>
          <a:custGeom>
            <a:avLst/>
            <a:gdLst/>
            <a:ahLst/>
            <a:cxnLst/>
            <a:rect l="l" t="t" r="r" b="b"/>
            <a:pathLst>
              <a:path w="381000" h="342900">
                <a:moveTo>
                  <a:pt x="381000" y="171450"/>
                </a:moveTo>
                <a:lnTo>
                  <a:pt x="374164" y="125677"/>
                </a:lnTo>
                <a:lnTo>
                  <a:pt x="354894" y="84666"/>
                </a:lnTo>
                <a:lnTo>
                  <a:pt x="325040" y="50006"/>
                </a:lnTo>
                <a:lnTo>
                  <a:pt x="286455" y="23283"/>
                </a:lnTo>
                <a:lnTo>
                  <a:pt x="240991" y="6085"/>
                </a:lnTo>
                <a:lnTo>
                  <a:pt x="190500" y="0"/>
                </a:lnTo>
                <a:lnTo>
                  <a:pt x="140008" y="6085"/>
                </a:lnTo>
                <a:lnTo>
                  <a:pt x="94544" y="23283"/>
                </a:lnTo>
                <a:lnTo>
                  <a:pt x="55959" y="50006"/>
                </a:lnTo>
                <a:lnTo>
                  <a:pt x="26105" y="84666"/>
                </a:lnTo>
                <a:lnTo>
                  <a:pt x="6835" y="125677"/>
                </a:lnTo>
                <a:lnTo>
                  <a:pt x="0" y="171450"/>
                </a:lnTo>
                <a:lnTo>
                  <a:pt x="6835" y="217222"/>
                </a:lnTo>
                <a:lnTo>
                  <a:pt x="26105" y="258233"/>
                </a:lnTo>
                <a:lnTo>
                  <a:pt x="55959" y="292893"/>
                </a:lnTo>
                <a:lnTo>
                  <a:pt x="94544" y="319616"/>
                </a:lnTo>
                <a:lnTo>
                  <a:pt x="140008" y="336814"/>
                </a:lnTo>
                <a:lnTo>
                  <a:pt x="190500" y="342900"/>
                </a:lnTo>
                <a:lnTo>
                  <a:pt x="240991" y="336814"/>
                </a:lnTo>
                <a:lnTo>
                  <a:pt x="286455" y="319616"/>
                </a:lnTo>
                <a:lnTo>
                  <a:pt x="325040" y="292893"/>
                </a:lnTo>
                <a:lnTo>
                  <a:pt x="354894" y="258233"/>
                </a:lnTo>
                <a:lnTo>
                  <a:pt x="374164" y="217222"/>
                </a:lnTo>
                <a:lnTo>
                  <a:pt x="38100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705217" y="763534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533400" y="247650"/>
                </a:moveTo>
                <a:lnTo>
                  <a:pt x="529271" y="204036"/>
                </a:lnTo>
                <a:lnTo>
                  <a:pt x="517302" y="162617"/>
                </a:lnTo>
                <a:lnTo>
                  <a:pt x="498122" y="124177"/>
                </a:lnTo>
                <a:lnTo>
                  <a:pt x="472356" y="89501"/>
                </a:lnTo>
                <a:lnTo>
                  <a:pt x="440632" y="59371"/>
                </a:lnTo>
                <a:lnTo>
                  <a:pt x="403577" y="34572"/>
                </a:lnTo>
                <a:lnTo>
                  <a:pt x="361819" y="15888"/>
                </a:lnTo>
                <a:lnTo>
                  <a:pt x="315984" y="4102"/>
                </a:lnTo>
                <a:lnTo>
                  <a:pt x="266700" y="0"/>
                </a:lnTo>
                <a:lnTo>
                  <a:pt x="219924" y="4102"/>
                </a:lnTo>
                <a:lnTo>
                  <a:pt x="175422" y="15888"/>
                </a:lnTo>
                <a:lnTo>
                  <a:pt x="134055" y="34572"/>
                </a:lnTo>
                <a:lnTo>
                  <a:pt x="96687" y="59371"/>
                </a:lnTo>
                <a:lnTo>
                  <a:pt x="64179" y="89501"/>
                </a:lnTo>
                <a:lnTo>
                  <a:pt x="37394" y="124177"/>
                </a:lnTo>
                <a:lnTo>
                  <a:pt x="17194" y="162617"/>
                </a:lnTo>
                <a:lnTo>
                  <a:pt x="4442" y="204036"/>
                </a:lnTo>
                <a:lnTo>
                  <a:pt x="0" y="247650"/>
                </a:lnTo>
                <a:lnTo>
                  <a:pt x="4442" y="291263"/>
                </a:lnTo>
                <a:lnTo>
                  <a:pt x="17194" y="332682"/>
                </a:lnTo>
                <a:lnTo>
                  <a:pt x="37394" y="371122"/>
                </a:lnTo>
                <a:lnTo>
                  <a:pt x="64179" y="405798"/>
                </a:lnTo>
                <a:lnTo>
                  <a:pt x="96687" y="435928"/>
                </a:lnTo>
                <a:lnTo>
                  <a:pt x="134055" y="460727"/>
                </a:lnTo>
                <a:lnTo>
                  <a:pt x="175422" y="479411"/>
                </a:lnTo>
                <a:lnTo>
                  <a:pt x="219924" y="491197"/>
                </a:lnTo>
                <a:lnTo>
                  <a:pt x="266700" y="495300"/>
                </a:lnTo>
                <a:lnTo>
                  <a:pt x="315984" y="491197"/>
                </a:lnTo>
                <a:lnTo>
                  <a:pt x="361819" y="479411"/>
                </a:lnTo>
                <a:lnTo>
                  <a:pt x="403577" y="460727"/>
                </a:lnTo>
                <a:lnTo>
                  <a:pt x="440632" y="435928"/>
                </a:lnTo>
                <a:lnTo>
                  <a:pt x="472356" y="405798"/>
                </a:lnTo>
                <a:lnTo>
                  <a:pt x="498122" y="371122"/>
                </a:lnTo>
                <a:lnTo>
                  <a:pt x="517302" y="332682"/>
                </a:lnTo>
                <a:lnTo>
                  <a:pt x="529271" y="291263"/>
                </a:lnTo>
                <a:lnTo>
                  <a:pt x="53340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971542" y="8283045"/>
            <a:ext cx="447675" cy="171450"/>
          </a:xfrm>
          <a:custGeom>
            <a:avLst/>
            <a:gdLst/>
            <a:ahLst/>
            <a:cxnLst/>
            <a:rect l="l" t="t" r="r" b="b"/>
            <a:pathLst>
              <a:path w="447675" h="171450">
                <a:moveTo>
                  <a:pt x="0" y="76200"/>
                </a:moveTo>
                <a:lnTo>
                  <a:pt x="25598" y="89296"/>
                </a:lnTo>
                <a:lnTo>
                  <a:pt x="47625" y="109537"/>
                </a:lnTo>
                <a:lnTo>
                  <a:pt x="69651" y="129778"/>
                </a:lnTo>
                <a:lnTo>
                  <a:pt x="95250" y="142875"/>
                </a:lnTo>
                <a:lnTo>
                  <a:pt x="129331" y="150018"/>
                </a:lnTo>
                <a:lnTo>
                  <a:pt x="160734" y="157162"/>
                </a:lnTo>
                <a:lnTo>
                  <a:pt x="190351" y="164306"/>
                </a:lnTo>
                <a:lnTo>
                  <a:pt x="219075" y="171450"/>
                </a:lnTo>
                <a:lnTo>
                  <a:pt x="247501" y="171301"/>
                </a:lnTo>
                <a:lnTo>
                  <a:pt x="275034" y="170259"/>
                </a:lnTo>
                <a:lnTo>
                  <a:pt x="300781" y="167431"/>
                </a:lnTo>
                <a:lnTo>
                  <a:pt x="323850" y="161925"/>
                </a:lnTo>
                <a:lnTo>
                  <a:pt x="339328" y="158948"/>
                </a:lnTo>
                <a:lnTo>
                  <a:pt x="354806" y="152400"/>
                </a:lnTo>
                <a:lnTo>
                  <a:pt x="366712" y="145851"/>
                </a:lnTo>
                <a:lnTo>
                  <a:pt x="371475" y="142875"/>
                </a:lnTo>
                <a:lnTo>
                  <a:pt x="382637" y="127843"/>
                </a:lnTo>
                <a:lnTo>
                  <a:pt x="382190" y="129778"/>
                </a:lnTo>
                <a:lnTo>
                  <a:pt x="383530" y="133498"/>
                </a:lnTo>
                <a:lnTo>
                  <a:pt x="400050" y="123825"/>
                </a:lnTo>
                <a:lnTo>
                  <a:pt x="405705" y="115192"/>
                </a:lnTo>
                <a:lnTo>
                  <a:pt x="409575" y="104775"/>
                </a:lnTo>
                <a:lnTo>
                  <a:pt x="413444" y="94357"/>
                </a:lnTo>
                <a:lnTo>
                  <a:pt x="419100" y="85725"/>
                </a:lnTo>
                <a:lnTo>
                  <a:pt x="431601" y="64293"/>
                </a:lnTo>
                <a:lnTo>
                  <a:pt x="440531" y="42862"/>
                </a:lnTo>
                <a:lnTo>
                  <a:pt x="445889" y="21431"/>
                </a:lnTo>
                <a:lnTo>
                  <a:pt x="44767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228717" y="8206845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76200" y="0"/>
                </a:move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228717" y="8206845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152400" y="66675"/>
                </a:move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980621" y="8176186"/>
            <a:ext cx="154940" cy="137795"/>
          </a:xfrm>
          <a:custGeom>
            <a:avLst/>
            <a:gdLst/>
            <a:ahLst/>
            <a:cxnLst/>
            <a:rect l="l" t="t" r="r" b="b"/>
            <a:pathLst>
              <a:path w="154939" h="137795">
                <a:moveTo>
                  <a:pt x="87213" y="0"/>
                </a:moveTo>
                <a:lnTo>
                  <a:pt x="57596" y="2083"/>
                </a:lnTo>
                <a:lnTo>
                  <a:pt x="31253" y="19645"/>
                </a:lnTo>
                <a:lnTo>
                  <a:pt x="11162" y="42564"/>
                </a:lnTo>
                <a:lnTo>
                  <a:pt x="0" y="69056"/>
                </a:lnTo>
                <a:lnTo>
                  <a:pt x="446" y="97333"/>
                </a:lnTo>
                <a:lnTo>
                  <a:pt x="18008" y="116681"/>
                </a:lnTo>
                <a:lnTo>
                  <a:pt x="40927" y="130671"/>
                </a:lnTo>
                <a:lnTo>
                  <a:pt x="67419" y="137517"/>
                </a:lnTo>
                <a:lnTo>
                  <a:pt x="95696" y="135433"/>
                </a:lnTo>
                <a:lnTo>
                  <a:pt x="126057" y="117871"/>
                </a:lnTo>
                <a:lnTo>
                  <a:pt x="145702" y="94952"/>
                </a:lnTo>
                <a:lnTo>
                  <a:pt x="154632" y="68460"/>
                </a:lnTo>
                <a:lnTo>
                  <a:pt x="152846" y="40183"/>
                </a:lnTo>
                <a:lnTo>
                  <a:pt x="139303" y="20835"/>
                </a:lnTo>
                <a:lnTo>
                  <a:pt x="115937" y="6846"/>
                </a:lnTo>
                <a:lnTo>
                  <a:pt x="87213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980621" y="8176186"/>
            <a:ext cx="154940" cy="137795"/>
          </a:xfrm>
          <a:custGeom>
            <a:avLst/>
            <a:gdLst/>
            <a:ahLst/>
            <a:cxnLst/>
            <a:rect l="l" t="t" r="r" b="b"/>
            <a:pathLst>
              <a:path w="154939" h="137795">
                <a:moveTo>
                  <a:pt x="57596" y="2083"/>
                </a:moveTo>
                <a:lnTo>
                  <a:pt x="31253" y="19645"/>
                </a:lnTo>
                <a:lnTo>
                  <a:pt x="11162" y="42564"/>
                </a:lnTo>
                <a:lnTo>
                  <a:pt x="0" y="69056"/>
                </a:lnTo>
                <a:lnTo>
                  <a:pt x="446" y="97333"/>
                </a:lnTo>
                <a:lnTo>
                  <a:pt x="18008" y="116681"/>
                </a:lnTo>
                <a:lnTo>
                  <a:pt x="40927" y="130671"/>
                </a:lnTo>
                <a:lnTo>
                  <a:pt x="67419" y="137517"/>
                </a:lnTo>
                <a:lnTo>
                  <a:pt x="95696" y="135433"/>
                </a:lnTo>
                <a:lnTo>
                  <a:pt x="126057" y="117871"/>
                </a:lnTo>
                <a:lnTo>
                  <a:pt x="145702" y="94952"/>
                </a:lnTo>
                <a:lnTo>
                  <a:pt x="154632" y="68460"/>
                </a:lnTo>
                <a:lnTo>
                  <a:pt x="152846" y="40183"/>
                </a:lnTo>
                <a:lnTo>
                  <a:pt x="139303" y="20835"/>
                </a:lnTo>
                <a:lnTo>
                  <a:pt x="115937" y="6846"/>
                </a:lnTo>
                <a:lnTo>
                  <a:pt x="87213" y="0"/>
                </a:lnTo>
                <a:lnTo>
                  <a:pt x="57596" y="2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266817" y="8244945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8575" y="0"/>
                </a:move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266817" y="8244945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47625" y="19050"/>
                </a:move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076317" y="824494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12055" y="7143"/>
                </a:lnTo>
                <a:lnTo>
                  <a:pt x="5953" y="14287"/>
                </a:lnTo>
                <a:lnTo>
                  <a:pt x="1637" y="21431"/>
                </a:lnTo>
                <a:lnTo>
                  <a:pt x="0" y="28575"/>
                </a:lnTo>
                <a:lnTo>
                  <a:pt x="7292" y="39588"/>
                </a:lnTo>
                <a:lnTo>
                  <a:pt x="15478" y="45243"/>
                </a:lnTo>
                <a:lnTo>
                  <a:pt x="25449" y="47327"/>
                </a:lnTo>
                <a:lnTo>
                  <a:pt x="38100" y="47625"/>
                </a:lnTo>
                <a:lnTo>
                  <a:pt x="45094" y="40332"/>
                </a:lnTo>
                <a:lnTo>
                  <a:pt x="51196" y="32146"/>
                </a:lnTo>
                <a:lnTo>
                  <a:pt x="55512" y="22175"/>
                </a:lnTo>
                <a:lnTo>
                  <a:pt x="57150" y="9525"/>
                </a:lnTo>
                <a:lnTo>
                  <a:pt x="49857" y="4018"/>
                </a:lnTo>
                <a:lnTo>
                  <a:pt x="41671" y="1190"/>
                </a:lnTo>
                <a:lnTo>
                  <a:pt x="31700" y="148"/>
                </a:lnTo>
                <a:lnTo>
                  <a:pt x="190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076317" y="824494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100" y="47625"/>
                </a:moveTo>
                <a:lnTo>
                  <a:pt x="25449" y="47327"/>
                </a:lnTo>
                <a:lnTo>
                  <a:pt x="15478" y="45243"/>
                </a:lnTo>
                <a:lnTo>
                  <a:pt x="7292" y="39588"/>
                </a:lnTo>
                <a:lnTo>
                  <a:pt x="0" y="28575"/>
                </a:lnTo>
                <a:lnTo>
                  <a:pt x="1637" y="21431"/>
                </a:lnTo>
                <a:lnTo>
                  <a:pt x="5953" y="14287"/>
                </a:lnTo>
                <a:lnTo>
                  <a:pt x="12055" y="7143"/>
                </a:lnTo>
                <a:lnTo>
                  <a:pt x="19050" y="0"/>
                </a:lnTo>
                <a:lnTo>
                  <a:pt x="31700" y="148"/>
                </a:lnTo>
                <a:lnTo>
                  <a:pt x="41671" y="1190"/>
                </a:lnTo>
                <a:lnTo>
                  <a:pt x="49857" y="4018"/>
                </a:lnTo>
                <a:lnTo>
                  <a:pt x="57150" y="9525"/>
                </a:lnTo>
                <a:lnTo>
                  <a:pt x="55512" y="22175"/>
                </a:lnTo>
                <a:lnTo>
                  <a:pt x="51196" y="32146"/>
                </a:lnTo>
                <a:lnTo>
                  <a:pt x="45094" y="40332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952617" y="8273520"/>
            <a:ext cx="447675" cy="171450"/>
          </a:xfrm>
          <a:custGeom>
            <a:avLst/>
            <a:gdLst/>
            <a:ahLst/>
            <a:cxnLst/>
            <a:rect l="l" t="t" r="r" b="b"/>
            <a:pathLst>
              <a:path w="447675" h="171450">
                <a:moveTo>
                  <a:pt x="0" y="76200"/>
                </a:moveTo>
                <a:lnTo>
                  <a:pt x="27086" y="89296"/>
                </a:lnTo>
                <a:lnTo>
                  <a:pt x="52387" y="109537"/>
                </a:lnTo>
                <a:lnTo>
                  <a:pt x="77688" y="129778"/>
                </a:lnTo>
                <a:lnTo>
                  <a:pt x="104775" y="142875"/>
                </a:lnTo>
                <a:lnTo>
                  <a:pt x="133350" y="151358"/>
                </a:lnTo>
                <a:lnTo>
                  <a:pt x="161925" y="160734"/>
                </a:lnTo>
                <a:lnTo>
                  <a:pt x="190500" y="168324"/>
                </a:lnTo>
                <a:lnTo>
                  <a:pt x="219075" y="171450"/>
                </a:lnTo>
                <a:lnTo>
                  <a:pt x="247650" y="171450"/>
                </a:lnTo>
                <a:lnTo>
                  <a:pt x="276225" y="171450"/>
                </a:lnTo>
                <a:lnTo>
                  <a:pt x="304800" y="171450"/>
                </a:lnTo>
                <a:lnTo>
                  <a:pt x="333375" y="171450"/>
                </a:lnTo>
                <a:lnTo>
                  <a:pt x="348853" y="162966"/>
                </a:lnTo>
                <a:lnTo>
                  <a:pt x="392013" y="127843"/>
                </a:lnTo>
                <a:lnTo>
                  <a:pt x="417462" y="94357"/>
                </a:lnTo>
                <a:lnTo>
                  <a:pt x="419100" y="85725"/>
                </a:lnTo>
                <a:lnTo>
                  <a:pt x="431601" y="65633"/>
                </a:lnTo>
                <a:lnTo>
                  <a:pt x="440531" y="46434"/>
                </a:lnTo>
                <a:lnTo>
                  <a:pt x="445889" y="25449"/>
                </a:lnTo>
                <a:lnTo>
                  <a:pt x="44767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209792" y="8197320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76200" y="0"/>
                </a:move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09792" y="8197320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152400" y="66675"/>
                </a:move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965714" y="8166661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30" h="137795">
                <a:moveTo>
                  <a:pt x="83194" y="0"/>
                </a:moveTo>
                <a:lnTo>
                  <a:pt x="53578" y="2083"/>
                </a:ln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965714" y="8166661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30" h="137795">
                <a:moveTo>
                  <a:pt x="53578" y="2083"/>
                </a:move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lnTo>
                  <a:pt x="53578" y="2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247892" y="8235420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8575" y="0"/>
                </a:move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247892" y="8235420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47625" y="19050"/>
                </a:move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057392" y="8235420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12055" y="7143"/>
                </a:lnTo>
                <a:lnTo>
                  <a:pt x="5953" y="14287"/>
                </a:lnTo>
                <a:lnTo>
                  <a:pt x="1637" y="21431"/>
                </a:lnTo>
                <a:lnTo>
                  <a:pt x="0" y="28575"/>
                </a:lnTo>
                <a:lnTo>
                  <a:pt x="7292" y="39588"/>
                </a:lnTo>
                <a:lnTo>
                  <a:pt x="15478" y="45243"/>
                </a:lnTo>
                <a:lnTo>
                  <a:pt x="25449" y="47327"/>
                </a:lnTo>
                <a:lnTo>
                  <a:pt x="38100" y="47625"/>
                </a:lnTo>
                <a:lnTo>
                  <a:pt x="45094" y="40481"/>
                </a:lnTo>
                <a:lnTo>
                  <a:pt x="51196" y="33337"/>
                </a:lnTo>
                <a:lnTo>
                  <a:pt x="55512" y="26193"/>
                </a:lnTo>
                <a:lnTo>
                  <a:pt x="57150" y="19050"/>
                </a:lnTo>
                <a:lnTo>
                  <a:pt x="49857" y="8036"/>
                </a:lnTo>
                <a:lnTo>
                  <a:pt x="41671" y="2381"/>
                </a:lnTo>
                <a:lnTo>
                  <a:pt x="31700" y="297"/>
                </a:lnTo>
                <a:lnTo>
                  <a:pt x="190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057392" y="8235420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100" y="47625"/>
                </a:moveTo>
                <a:lnTo>
                  <a:pt x="25449" y="47327"/>
                </a:lnTo>
                <a:lnTo>
                  <a:pt x="15478" y="45243"/>
                </a:lnTo>
                <a:lnTo>
                  <a:pt x="7292" y="39588"/>
                </a:lnTo>
                <a:lnTo>
                  <a:pt x="0" y="28575"/>
                </a:lnTo>
                <a:lnTo>
                  <a:pt x="1637" y="21431"/>
                </a:lnTo>
                <a:lnTo>
                  <a:pt x="5953" y="14287"/>
                </a:lnTo>
                <a:lnTo>
                  <a:pt x="12055" y="7143"/>
                </a:lnTo>
                <a:lnTo>
                  <a:pt x="19050" y="0"/>
                </a:lnTo>
                <a:lnTo>
                  <a:pt x="31700" y="297"/>
                </a:lnTo>
                <a:lnTo>
                  <a:pt x="41671" y="2381"/>
                </a:lnTo>
                <a:lnTo>
                  <a:pt x="49857" y="8036"/>
                </a:lnTo>
                <a:lnTo>
                  <a:pt x="57150" y="19050"/>
                </a:lnTo>
                <a:lnTo>
                  <a:pt x="55512" y="26193"/>
                </a:lnTo>
                <a:lnTo>
                  <a:pt x="51196" y="33337"/>
                </a:lnTo>
                <a:lnTo>
                  <a:pt x="45094" y="40481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781417" y="8311620"/>
            <a:ext cx="447675" cy="171450"/>
          </a:xfrm>
          <a:custGeom>
            <a:avLst/>
            <a:gdLst/>
            <a:ahLst/>
            <a:cxnLst/>
            <a:rect l="l" t="t" r="r" b="b"/>
            <a:pathLst>
              <a:path w="447675" h="171450">
                <a:moveTo>
                  <a:pt x="0" y="76200"/>
                </a:moveTo>
                <a:lnTo>
                  <a:pt x="27086" y="89296"/>
                </a:lnTo>
                <a:lnTo>
                  <a:pt x="52387" y="109537"/>
                </a:lnTo>
                <a:lnTo>
                  <a:pt x="77688" y="129778"/>
                </a:lnTo>
                <a:lnTo>
                  <a:pt x="104775" y="142875"/>
                </a:lnTo>
                <a:lnTo>
                  <a:pt x="133350" y="151358"/>
                </a:lnTo>
                <a:lnTo>
                  <a:pt x="161925" y="160734"/>
                </a:lnTo>
                <a:lnTo>
                  <a:pt x="190500" y="168324"/>
                </a:lnTo>
                <a:lnTo>
                  <a:pt x="219075" y="171450"/>
                </a:lnTo>
                <a:lnTo>
                  <a:pt x="247650" y="171450"/>
                </a:lnTo>
                <a:lnTo>
                  <a:pt x="276225" y="171450"/>
                </a:lnTo>
                <a:lnTo>
                  <a:pt x="304800" y="171450"/>
                </a:lnTo>
                <a:lnTo>
                  <a:pt x="333375" y="171450"/>
                </a:lnTo>
                <a:lnTo>
                  <a:pt x="348853" y="162966"/>
                </a:lnTo>
                <a:lnTo>
                  <a:pt x="392013" y="127843"/>
                </a:lnTo>
                <a:lnTo>
                  <a:pt x="417462" y="94357"/>
                </a:lnTo>
                <a:lnTo>
                  <a:pt x="419100" y="85725"/>
                </a:lnTo>
                <a:lnTo>
                  <a:pt x="431601" y="65633"/>
                </a:lnTo>
                <a:lnTo>
                  <a:pt x="440531" y="46434"/>
                </a:lnTo>
                <a:lnTo>
                  <a:pt x="445889" y="25449"/>
                </a:lnTo>
                <a:lnTo>
                  <a:pt x="44767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038592" y="8235420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76200" y="0"/>
                </a:move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038592" y="8235420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152400" y="66675"/>
                </a:move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794514" y="8204761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83194" y="0"/>
                </a:moveTo>
                <a:lnTo>
                  <a:pt x="53578" y="2083"/>
                </a:ln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794514" y="8204761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53578" y="2083"/>
                </a:move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lnTo>
                  <a:pt x="53578" y="2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076692" y="8273520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8575" y="0"/>
                </a:move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076692" y="8273520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47625" y="19050"/>
                </a:move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886192" y="8273520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12055" y="7143"/>
                </a:lnTo>
                <a:lnTo>
                  <a:pt x="5953" y="14287"/>
                </a:lnTo>
                <a:lnTo>
                  <a:pt x="1637" y="21431"/>
                </a:lnTo>
                <a:lnTo>
                  <a:pt x="0" y="28575"/>
                </a:lnTo>
                <a:lnTo>
                  <a:pt x="7292" y="39588"/>
                </a:lnTo>
                <a:lnTo>
                  <a:pt x="15478" y="45243"/>
                </a:lnTo>
                <a:lnTo>
                  <a:pt x="25449" y="47327"/>
                </a:lnTo>
                <a:lnTo>
                  <a:pt x="38100" y="47625"/>
                </a:lnTo>
                <a:lnTo>
                  <a:pt x="45094" y="40481"/>
                </a:lnTo>
                <a:lnTo>
                  <a:pt x="51196" y="33337"/>
                </a:lnTo>
                <a:lnTo>
                  <a:pt x="55512" y="26193"/>
                </a:lnTo>
                <a:lnTo>
                  <a:pt x="57150" y="19050"/>
                </a:lnTo>
                <a:lnTo>
                  <a:pt x="49857" y="8036"/>
                </a:lnTo>
                <a:lnTo>
                  <a:pt x="41671" y="2381"/>
                </a:lnTo>
                <a:lnTo>
                  <a:pt x="31700" y="297"/>
                </a:lnTo>
                <a:lnTo>
                  <a:pt x="190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886192" y="8273520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100" y="47625"/>
                </a:moveTo>
                <a:lnTo>
                  <a:pt x="25449" y="47327"/>
                </a:lnTo>
                <a:lnTo>
                  <a:pt x="15478" y="45243"/>
                </a:lnTo>
                <a:lnTo>
                  <a:pt x="7292" y="39588"/>
                </a:lnTo>
                <a:lnTo>
                  <a:pt x="0" y="28575"/>
                </a:lnTo>
                <a:lnTo>
                  <a:pt x="1637" y="21431"/>
                </a:lnTo>
                <a:lnTo>
                  <a:pt x="5953" y="14287"/>
                </a:lnTo>
                <a:lnTo>
                  <a:pt x="12055" y="7143"/>
                </a:lnTo>
                <a:lnTo>
                  <a:pt x="19050" y="0"/>
                </a:lnTo>
                <a:lnTo>
                  <a:pt x="31700" y="297"/>
                </a:lnTo>
                <a:lnTo>
                  <a:pt x="41671" y="2381"/>
                </a:lnTo>
                <a:lnTo>
                  <a:pt x="49857" y="8036"/>
                </a:lnTo>
                <a:lnTo>
                  <a:pt x="57150" y="19050"/>
                </a:lnTo>
                <a:lnTo>
                  <a:pt x="55512" y="26193"/>
                </a:lnTo>
                <a:lnTo>
                  <a:pt x="51196" y="33337"/>
                </a:lnTo>
                <a:lnTo>
                  <a:pt x="45094" y="40481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057517" y="759724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676517" y="790204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200392" y="7816320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200392" y="7816320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133717" y="76734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867017" y="7711545"/>
            <a:ext cx="381000" cy="342900"/>
          </a:xfrm>
          <a:custGeom>
            <a:avLst/>
            <a:gdLst/>
            <a:ahLst/>
            <a:cxnLst/>
            <a:rect l="l" t="t" r="r" b="b"/>
            <a:pathLst>
              <a:path w="381000" h="342900">
                <a:moveTo>
                  <a:pt x="381000" y="171450"/>
                </a:moveTo>
                <a:lnTo>
                  <a:pt x="374164" y="125677"/>
                </a:lnTo>
                <a:lnTo>
                  <a:pt x="354894" y="84666"/>
                </a:lnTo>
                <a:lnTo>
                  <a:pt x="325040" y="50006"/>
                </a:lnTo>
                <a:lnTo>
                  <a:pt x="286455" y="23283"/>
                </a:lnTo>
                <a:lnTo>
                  <a:pt x="240991" y="6085"/>
                </a:lnTo>
                <a:lnTo>
                  <a:pt x="190500" y="0"/>
                </a:lnTo>
                <a:lnTo>
                  <a:pt x="140008" y="6085"/>
                </a:lnTo>
                <a:lnTo>
                  <a:pt x="94544" y="23283"/>
                </a:lnTo>
                <a:lnTo>
                  <a:pt x="55959" y="50006"/>
                </a:lnTo>
                <a:lnTo>
                  <a:pt x="26105" y="84666"/>
                </a:lnTo>
                <a:lnTo>
                  <a:pt x="6835" y="125677"/>
                </a:lnTo>
                <a:lnTo>
                  <a:pt x="0" y="171450"/>
                </a:lnTo>
                <a:lnTo>
                  <a:pt x="6835" y="217222"/>
                </a:lnTo>
                <a:lnTo>
                  <a:pt x="26105" y="258233"/>
                </a:lnTo>
                <a:lnTo>
                  <a:pt x="55959" y="292893"/>
                </a:lnTo>
                <a:lnTo>
                  <a:pt x="94544" y="319616"/>
                </a:lnTo>
                <a:lnTo>
                  <a:pt x="140008" y="336814"/>
                </a:lnTo>
                <a:lnTo>
                  <a:pt x="190500" y="342900"/>
                </a:lnTo>
                <a:lnTo>
                  <a:pt x="240991" y="336814"/>
                </a:lnTo>
                <a:lnTo>
                  <a:pt x="286455" y="319616"/>
                </a:lnTo>
                <a:lnTo>
                  <a:pt x="325040" y="292893"/>
                </a:lnTo>
                <a:lnTo>
                  <a:pt x="354894" y="258233"/>
                </a:lnTo>
                <a:lnTo>
                  <a:pt x="374164" y="217222"/>
                </a:lnTo>
                <a:lnTo>
                  <a:pt x="38100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867017" y="8273520"/>
            <a:ext cx="447675" cy="171450"/>
          </a:xfrm>
          <a:custGeom>
            <a:avLst/>
            <a:gdLst/>
            <a:ahLst/>
            <a:cxnLst/>
            <a:rect l="l" t="t" r="r" b="b"/>
            <a:pathLst>
              <a:path w="447675" h="171450">
                <a:moveTo>
                  <a:pt x="0" y="76200"/>
                </a:moveTo>
                <a:lnTo>
                  <a:pt x="27086" y="89296"/>
                </a:lnTo>
                <a:lnTo>
                  <a:pt x="52387" y="109537"/>
                </a:lnTo>
                <a:lnTo>
                  <a:pt x="77688" y="129778"/>
                </a:lnTo>
                <a:lnTo>
                  <a:pt x="104775" y="142875"/>
                </a:lnTo>
                <a:lnTo>
                  <a:pt x="133350" y="151358"/>
                </a:lnTo>
                <a:lnTo>
                  <a:pt x="161925" y="160734"/>
                </a:lnTo>
                <a:lnTo>
                  <a:pt x="190500" y="168324"/>
                </a:lnTo>
                <a:lnTo>
                  <a:pt x="219075" y="171450"/>
                </a:lnTo>
                <a:lnTo>
                  <a:pt x="247650" y="171450"/>
                </a:lnTo>
                <a:lnTo>
                  <a:pt x="276225" y="171450"/>
                </a:lnTo>
                <a:lnTo>
                  <a:pt x="304800" y="171450"/>
                </a:lnTo>
                <a:lnTo>
                  <a:pt x="333375" y="171450"/>
                </a:lnTo>
                <a:lnTo>
                  <a:pt x="348853" y="162966"/>
                </a:lnTo>
                <a:lnTo>
                  <a:pt x="392013" y="127843"/>
                </a:lnTo>
                <a:lnTo>
                  <a:pt x="417462" y="94357"/>
                </a:lnTo>
                <a:lnTo>
                  <a:pt x="419100" y="85725"/>
                </a:lnTo>
                <a:lnTo>
                  <a:pt x="431601" y="65633"/>
                </a:lnTo>
                <a:lnTo>
                  <a:pt x="440531" y="46434"/>
                </a:lnTo>
                <a:lnTo>
                  <a:pt x="445889" y="25449"/>
                </a:lnTo>
                <a:lnTo>
                  <a:pt x="44767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124192" y="8197320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76200" y="0"/>
                </a:move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124192" y="8197320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152400" y="66675"/>
                </a:move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880114" y="8166661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83194" y="0"/>
                </a:moveTo>
                <a:lnTo>
                  <a:pt x="53578" y="2083"/>
                </a:ln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880114" y="8166661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53578" y="2083"/>
                </a:move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lnTo>
                  <a:pt x="53578" y="2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162292" y="8235420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8575" y="0"/>
                </a:move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162292" y="8235420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47625" y="19050"/>
                </a:move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971792" y="8235420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12055" y="7143"/>
                </a:lnTo>
                <a:lnTo>
                  <a:pt x="5953" y="14287"/>
                </a:lnTo>
                <a:lnTo>
                  <a:pt x="1637" y="21431"/>
                </a:lnTo>
                <a:lnTo>
                  <a:pt x="0" y="28575"/>
                </a:lnTo>
                <a:lnTo>
                  <a:pt x="7292" y="39588"/>
                </a:lnTo>
                <a:lnTo>
                  <a:pt x="15478" y="45243"/>
                </a:lnTo>
                <a:lnTo>
                  <a:pt x="25449" y="47327"/>
                </a:lnTo>
                <a:lnTo>
                  <a:pt x="38100" y="47625"/>
                </a:lnTo>
                <a:lnTo>
                  <a:pt x="45094" y="40481"/>
                </a:lnTo>
                <a:lnTo>
                  <a:pt x="51196" y="33337"/>
                </a:lnTo>
                <a:lnTo>
                  <a:pt x="55512" y="26193"/>
                </a:lnTo>
                <a:lnTo>
                  <a:pt x="57150" y="19050"/>
                </a:lnTo>
                <a:lnTo>
                  <a:pt x="49857" y="8036"/>
                </a:lnTo>
                <a:lnTo>
                  <a:pt x="41671" y="2381"/>
                </a:lnTo>
                <a:lnTo>
                  <a:pt x="31700" y="297"/>
                </a:lnTo>
                <a:lnTo>
                  <a:pt x="190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971792" y="8235420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100" y="47625"/>
                </a:moveTo>
                <a:lnTo>
                  <a:pt x="25449" y="47327"/>
                </a:lnTo>
                <a:lnTo>
                  <a:pt x="15478" y="45243"/>
                </a:lnTo>
                <a:lnTo>
                  <a:pt x="7292" y="39588"/>
                </a:lnTo>
                <a:lnTo>
                  <a:pt x="0" y="28575"/>
                </a:lnTo>
                <a:lnTo>
                  <a:pt x="1637" y="21431"/>
                </a:lnTo>
                <a:lnTo>
                  <a:pt x="5953" y="14287"/>
                </a:lnTo>
                <a:lnTo>
                  <a:pt x="12055" y="7143"/>
                </a:lnTo>
                <a:lnTo>
                  <a:pt x="19050" y="0"/>
                </a:lnTo>
                <a:lnTo>
                  <a:pt x="31700" y="297"/>
                </a:lnTo>
                <a:lnTo>
                  <a:pt x="41671" y="2381"/>
                </a:lnTo>
                <a:lnTo>
                  <a:pt x="49857" y="8036"/>
                </a:lnTo>
                <a:lnTo>
                  <a:pt x="57150" y="19050"/>
                </a:lnTo>
                <a:lnTo>
                  <a:pt x="55512" y="26193"/>
                </a:lnTo>
                <a:lnTo>
                  <a:pt x="51196" y="33337"/>
                </a:lnTo>
                <a:lnTo>
                  <a:pt x="45094" y="40481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038467" y="7435320"/>
            <a:ext cx="885825" cy="314325"/>
          </a:xfrm>
          <a:custGeom>
            <a:avLst/>
            <a:gdLst/>
            <a:ahLst/>
            <a:cxnLst/>
            <a:rect l="l" t="t" r="r" b="b"/>
            <a:pathLst>
              <a:path w="885825" h="314325">
                <a:moveTo>
                  <a:pt x="371475" y="152400"/>
                </a:moveTo>
                <a:lnTo>
                  <a:pt x="152400" y="152400"/>
                </a:lnTo>
                <a:lnTo>
                  <a:pt x="190500" y="314325"/>
                </a:lnTo>
                <a:lnTo>
                  <a:pt x="371475" y="152400"/>
                </a:lnTo>
                <a:close/>
              </a:path>
              <a:path w="885825" h="314325">
                <a:moveTo>
                  <a:pt x="885825" y="0"/>
                </a:moveTo>
                <a:lnTo>
                  <a:pt x="0" y="0"/>
                </a:lnTo>
                <a:lnTo>
                  <a:pt x="0" y="152400"/>
                </a:lnTo>
                <a:lnTo>
                  <a:pt x="885825" y="152400"/>
                </a:lnTo>
                <a:lnTo>
                  <a:pt x="885825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038467" y="7435320"/>
            <a:ext cx="885825" cy="314325"/>
          </a:xfrm>
          <a:custGeom>
            <a:avLst/>
            <a:gdLst/>
            <a:ahLst/>
            <a:cxnLst/>
            <a:rect l="l" t="t" r="r" b="b"/>
            <a:pathLst>
              <a:path w="885825" h="314325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90500" y="314325"/>
                </a:lnTo>
                <a:lnTo>
                  <a:pt x="371475" y="152400"/>
                </a:lnTo>
                <a:lnTo>
                  <a:pt x="885825" y="152400"/>
                </a:lnTo>
                <a:lnTo>
                  <a:pt x="885825" y="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1838325" y="7254875"/>
            <a:ext cx="2946400" cy="4121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70815" indent="-170815">
              <a:lnSpc>
                <a:spcPct val="100000"/>
              </a:lnSpc>
              <a:spcBef>
                <a:spcPts val="125"/>
              </a:spcBef>
              <a:buChar char="•"/>
              <a:tabLst>
                <a:tab pos="170815" algn="l"/>
                <a:tab pos="171450" algn="l"/>
              </a:tabLst>
            </a:pPr>
            <a:r>
              <a:rPr dirty="0" sz="950" spc="15">
                <a:latin typeface="Arial"/>
                <a:cs typeface="Arial"/>
              </a:rPr>
              <a:t>Answer </a:t>
            </a:r>
            <a:r>
              <a:rPr dirty="0" sz="950" spc="10">
                <a:latin typeface="Arial"/>
                <a:cs typeface="Arial"/>
              </a:rPr>
              <a:t>= 2 </a:t>
            </a:r>
            <a:r>
              <a:rPr dirty="0" sz="950" spc="10">
                <a:solidFill>
                  <a:srgbClr val="3333CC"/>
                </a:solidFill>
                <a:latin typeface="Arial"/>
                <a:cs typeface="Arial"/>
              </a:rPr>
              <a:t>(clearly can’t </a:t>
            </a:r>
            <a:r>
              <a:rPr dirty="0" sz="950" spc="15">
                <a:solidFill>
                  <a:srgbClr val="3333CC"/>
                </a:solidFill>
                <a:latin typeface="Arial"/>
                <a:cs typeface="Arial"/>
              </a:rPr>
              <a:t>do</a:t>
            </a:r>
            <a:r>
              <a:rPr dirty="0" sz="950" spc="18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950" spc="15">
                <a:solidFill>
                  <a:srgbClr val="3333CC"/>
                </a:solidFill>
                <a:latin typeface="Arial"/>
                <a:cs typeface="Arial"/>
              </a:rPr>
              <a:t>3)</a:t>
            </a:r>
            <a:endParaRPr sz="9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35"/>
              </a:spcBef>
            </a:pPr>
            <a:r>
              <a:rPr dirty="0" sz="950">
                <a:latin typeface="Arial"/>
                <a:cs typeface="Arial"/>
              </a:rPr>
              <a:t>q,b are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-ve</a:t>
            </a:r>
            <a:endParaRPr sz="95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5429117" y="668284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048117" y="698764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571992" y="6901920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505317" y="67590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0" y="0"/>
                </a:lnTo>
                <a:lnTo>
                  <a:pt x="0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505317" y="67590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238617" y="6797145"/>
            <a:ext cx="381000" cy="342900"/>
          </a:xfrm>
          <a:custGeom>
            <a:avLst/>
            <a:gdLst/>
            <a:ahLst/>
            <a:cxnLst/>
            <a:rect l="l" t="t" r="r" b="b"/>
            <a:pathLst>
              <a:path w="381000" h="342900">
                <a:moveTo>
                  <a:pt x="381000" y="171450"/>
                </a:moveTo>
                <a:lnTo>
                  <a:pt x="374164" y="125677"/>
                </a:lnTo>
                <a:lnTo>
                  <a:pt x="354894" y="84666"/>
                </a:lnTo>
                <a:lnTo>
                  <a:pt x="325040" y="50006"/>
                </a:lnTo>
                <a:lnTo>
                  <a:pt x="286455" y="23283"/>
                </a:lnTo>
                <a:lnTo>
                  <a:pt x="240991" y="6085"/>
                </a:lnTo>
                <a:lnTo>
                  <a:pt x="190500" y="0"/>
                </a:lnTo>
                <a:lnTo>
                  <a:pt x="140008" y="6085"/>
                </a:lnTo>
                <a:lnTo>
                  <a:pt x="94544" y="23283"/>
                </a:lnTo>
                <a:lnTo>
                  <a:pt x="55959" y="50006"/>
                </a:lnTo>
                <a:lnTo>
                  <a:pt x="26105" y="84666"/>
                </a:lnTo>
                <a:lnTo>
                  <a:pt x="6835" y="125677"/>
                </a:lnTo>
                <a:lnTo>
                  <a:pt x="0" y="171450"/>
                </a:lnTo>
                <a:lnTo>
                  <a:pt x="6835" y="217222"/>
                </a:lnTo>
                <a:lnTo>
                  <a:pt x="26105" y="258233"/>
                </a:lnTo>
                <a:lnTo>
                  <a:pt x="55959" y="292893"/>
                </a:lnTo>
                <a:lnTo>
                  <a:pt x="94544" y="319616"/>
                </a:lnTo>
                <a:lnTo>
                  <a:pt x="140008" y="336814"/>
                </a:lnTo>
                <a:lnTo>
                  <a:pt x="190500" y="342900"/>
                </a:lnTo>
                <a:lnTo>
                  <a:pt x="240991" y="336814"/>
                </a:lnTo>
                <a:lnTo>
                  <a:pt x="286455" y="319616"/>
                </a:lnTo>
                <a:lnTo>
                  <a:pt x="325040" y="292893"/>
                </a:lnTo>
                <a:lnTo>
                  <a:pt x="354894" y="258233"/>
                </a:lnTo>
                <a:lnTo>
                  <a:pt x="374164" y="217222"/>
                </a:lnTo>
                <a:lnTo>
                  <a:pt x="38100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238617" y="7406745"/>
            <a:ext cx="447675" cy="171450"/>
          </a:xfrm>
          <a:custGeom>
            <a:avLst/>
            <a:gdLst/>
            <a:ahLst/>
            <a:cxnLst/>
            <a:rect l="l" t="t" r="r" b="b"/>
            <a:pathLst>
              <a:path w="447675" h="171450">
                <a:moveTo>
                  <a:pt x="0" y="95250"/>
                </a:moveTo>
                <a:lnTo>
                  <a:pt x="27086" y="82153"/>
                </a:lnTo>
                <a:lnTo>
                  <a:pt x="52387" y="61912"/>
                </a:lnTo>
                <a:lnTo>
                  <a:pt x="77688" y="41671"/>
                </a:lnTo>
                <a:lnTo>
                  <a:pt x="104775" y="28575"/>
                </a:lnTo>
                <a:lnTo>
                  <a:pt x="133350" y="20091"/>
                </a:lnTo>
                <a:lnTo>
                  <a:pt x="161925" y="10715"/>
                </a:lnTo>
                <a:lnTo>
                  <a:pt x="190500" y="3125"/>
                </a:lnTo>
                <a:lnTo>
                  <a:pt x="219075" y="0"/>
                </a:lnTo>
                <a:lnTo>
                  <a:pt x="247650" y="0"/>
                </a:lnTo>
                <a:lnTo>
                  <a:pt x="276225" y="0"/>
                </a:lnTo>
                <a:lnTo>
                  <a:pt x="304800" y="0"/>
                </a:lnTo>
                <a:lnTo>
                  <a:pt x="333375" y="0"/>
                </a:lnTo>
                <a:lnTo>
                  <a:pt x="348853" y="8483"/>
                </a:lnTo>
                <a:lnTo>
                  <a:pt x="392013" y="43606"/>
                </a:lnTo>
                <a:lnTo>
                  <a:pt x="417462" y="77092"/>
                </a:lnTo>
                <a:lnTo>
                  <a:pt x="419100" y="85725"/>
                </a:lnTo>
                <a:lnTo>
                  <a:pt x="431601" y="105816"/>
                </a:lnTo>
                <a:lnTo>
                  <a:pt x="440531" y="125015"/>
                </a:lnTo>
                <a:lnTo>
                  <a:pt x="445889" y="146000"/>
                </a:lnTo>
                <a:lnTo>
                  <a:pt x="447675" y="17145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495792" y="7282920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76200" y="0"/>
                </a:move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495792" y="7282920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152400" y="66675"/>
                </a:move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251714" y="7252261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83194" y="0"/>
                </a:moveTo>
                <a:lnTo>
                  <a:pt x="53578" y="2083"/>
                </a:ln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251714" y="7252261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53578" y="2083"/>
                </a:move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lnTo>
                  <a:pt x="53578" y="2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533892" y="7321020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8575" y="0"/>
                </a:move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533892" y="7321020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47625" y="19050"/>
                </a:move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343392" y="7321020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12055" y="7143"/>
                </a:lnTo>
                <a:lnTo>
                  <a:pt x="5953" y="14287"/>
                </a:lnTo>
                <a:lnTo>
                  <a:pt x="1637" y="21431"/>
                </a:lnTo>
                <a:lnTo>
                  <a:pt x="0" y="28575"/>
                </a:lnTo>
                <a:lnTo>
                  <a:pt x="7292" y="39588"/>
                </a:lnTo>
                <a:lnTo>
                  <a:pt x="15478" y="45243"/>
                </a:lnTo>
                <a:lnTo>
                  <a:pt x="25449" y="47327"/>
                </a:lnTo>
                <a:lnTo>
                  <a:pt x="38100" y="47625"/>
                </a:lnTo>
                <a:lnTo>
                  <a:pt x="45094" y="40481"/>
                </a:lnTo>
                <a:lnTo>
                  <a:pt x="51196" y="33337"/>
                </a:lnTo>
                <a:lnTo>
                  <a:pt x="55512" y="26193"/>
                </a:lnTo>
                <a:lnTo>
                  <a:pt x="57150" y="19050"/>
                </a:lnTo>
                <a:lnTo>
                  <a:pt x="49857" y="8036"/>
                </a:lnTo>
                <a:lnTo>
                  <a:pt x="41671" y="2381"/>
                </a:lnTo>
                <a:lnTo>
                  <a:pt x="31700" y="297"/>
                </a:lnTo>
                <a:lnTo>
                  <a:pt x="190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343392" y="7321020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100" y="47625"/>
                </a:moveTo>
                <a:lnTo>
                  <a:pt x="25449" y="47327"/>
                </a:lnTo>
                <a:lnTo>
                  <a:pt x="15478" y="45243"/>
                </a:lnTo>
                <a:lnTo>
                  <a:pt x="7292" y="39588"/>
                </a:lnTo>
                <a:lnTo>
                  <a:pt x="0" y="28575"/>
                </a:lnTo>
                <a:lnTo>
                  <a:pt x="1637" y="21431"/>
                </a:lnTo>
                <a:lnTo>
                  <a:pt x="5953" y="14287"/>
                </a:lnTo>
                <a:lnTo>
                  <a:pt x="12055" y="7143"/>
                </a:lnTo>
                <a:lnTo>
                  <a:pt x="19050" y="0"/>
                </a:lnTo>
                <a:lnTo>
                  <a:pt x="31700" y="297"/>
                </a:lnTo>
                <a:lnTo>
                  <a:pt x="41671" y="2381"/>
                </a:lnTo>
                <a:lnTo>
                  <a:pt x="49857" y="8036"/>
                </a:lnTo>
                <a:lnTo>
                  <a:pt x="57150" y="19050"/>
                </a:lnTo>
                <a:lnTo>
                  <a:pt x="55512" y="26193"/>
                </a:lnTo>
                <a:lnTo>
                  <a:pt x="51196" y="33337"/>
                </a:lnTo>
                <a:lnTo>
                  <a:pt x="45094" y="40481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695817" y="67209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905117" y="6911445"/>
            <a:ext cx="895350" cy="314325"/>
          </a:xfrm>
          <a:custGeom>
            <a:avLst/>
            <a:gdLst/>
            <a:ahLst/>
            <a:cxnLst/>
            <a:rect l="l" t="t" r="r" b="b"/>
            <a:pathLst>
              <a:path w="895350" h="314325">
                <a:moveTo>
                  <a:pt x="0" y="314325"/>
                </a:moveTo>
                <a:lnTo>
                  <a:pt x="18305" y="305544"/>
                </a:lnTo>
                <a:lnTo>
                  <a:pt x="32146" y="294084"/>
                </a:lnTo>
                <a:lnTo>
                  <a:pt x="44201" y="280838"/>
                </a:lnTo>
                <a:lnTo>
                  <a:pt x="57150" y="266700"/>
                </a:lnTo>
                <a:lnTo>
                  <a:pt x="78581" y="250924"/>
                </a:lnTo>
                <a:lnTo>
                  <a:pt x="100012" y="233362"/>
                </a:lnTo>
                <a:lnTo>
                  <a:pt x="121443" y="215800"/>
                </a:lnTo>
                <a:lnTo>
                  <a:pt x="180230" y="180230"/>
                </a:lnTo>
                <a:lnTo>
                  <a:pt x="220265" y="163115"/>
                </a:lnTo>
                <a:lnTo>
                  <a:pt x="262086" y="147786"/>
                </a:lnTo>
                <a:lnTo>
                  <a:pt x="304800" y="133350"/>
                </a:lnTo>
                <a:lnTo>
                  <a:pt x="351586" y="111632"/>
                </a:lnTo>
                <a:lnTo>
                  <a:pt x="400202" y="92201"/>
                </a:lnTo>
                <a:lnTo>
                  <a:pt x="450189" y="75056"/>
                </a:lnTo>
                <a:lnTo>
                  <a:pt x="501091" y="60198"/>
                </a:lnTo>
                <a:lnTo>
                  <a:pt x="552450" y="47625"/>
                </a:lnTo>
                <a:lnTo>
                  <a:pt x="625078" y="33337"/>
                </a:lnTo>
                <a:lnTo>
                  <a:pt x="663624" y="26193"/>
                </a:lnTo>
                <a:lnTo>
                  <a:pt x="704850" y="19050"/>
                </a:lnTo>
                <a:lnTo>
                  <a:pt x="749349" y="8036"/>
                </a:lnTo>
                <a:lnTo>
                  <a:pt x="796528" y="2381"/>
                </a:lnTo>
                <a:lnTo>
                  <a:pt x="845492" y="297"/>
                </a:lnTo>
                <a:lnTo>
                  <a:pt x="895350" y="0"/>
                </a:lnTo>
              </a:path>
            </a:pathLst>
          </a:custGeom>
          <a:ln w="38100">
            <a:solidFill>
              <a:srgbClr val="ACC6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781550" y="6924675"/>
            <a:ext cx="133350" cy="123825"/>
          </a:xfrm>
          <a:custGeom>
            <a:avLst/>
            <a:gdLst/>
            <a:ahLst/>
            <a:cxnLst/>
            <a:rect l="l" t="t" r="r" b="b"/>
            <a:pathLst>
              <a:path w="133350" h="123825">
                <a:moveTo>
                  <a:pt x="0" y="0"/>
                </a:moveTo>
                <a:lnTo>
                  <a:pt x="0" y="123825"/>
                </a:lnTo>
                <a:lnTo>
                  <a:pt x="13335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C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2075" y="456882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3300" y="1330325"/>
            <a:ext cx="314071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VC </a:t>
            </a:r>
            <a:r>
              <a:rPr dirty="0" spc="15"/>
              <a:t>dim of </a:t>
            </a:r>
            <a:r>
              <a:rPr dirty="0" spc="20"/>
              <a:t>separating</a:t>
            </a:r>
            <a:r>
              <a:rPr dirty="0" spc="-65"/>
              <a:t> </a:t>
            </a:r>
            <a:r>
              <a:rPr dirty="0" spc="15"/>
              <a:t>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9425" y="1672823"/>
            <a:ext cx="3787140" cy="10795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200" spc="-10">
                <a:latin typeface="Arial"/>
                <a:cs typeface="Arial"/>
              </a:rPr>
              <a:t>Given machine </a:t>
            </a:r>
            <a:r>
              <a:rPr dirty="0" sz="1200" spc="-15" b="1" i="1">
                <a:latin typeface="Arial"/>
                <a:cs typeface="Arial"/>
              </a:rPr>
              <a:t>f</a:t>
            </a:r>
            <a:r>
              <a:rPr dirty="0" sz="1200" spc="-15">
                <a:latin typeface="Arial"/>
                <a:cs typeface="Arial"/>
              </a:rPr>
              <a:t>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VC-dimension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110" i="1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327025" marR="5080">
              <a:lnSpc>
                <a:spcPts val="1650"/>
              </a:lnSpc>
              <a:spcBef>
                <a:spcPts val="465"/>
              </a:spcBef>
            </a:pPr>
            <a:r>
              <a:rPr dirty="0" sz="1400" spc="5">
                <a:latin typeface="Arial"/>
                <a:cs typeface="Arial"/>
              </a:rPr>
              <a:t>The maximum number of </a:t>
            </a:r>
            <a:r>
              <a:rPr dirty="0" sz="1400">
                <a:latin typeface="Arial"/>
                <a:cs typeface="Arial"/>
              </a:rPr>
              <a:t>points that </a:t>
            </a:r>
            <a:r>
              <a:rPr dirty="0" sz="1400" spc="5">
                <a:latin typeface="Arial"/>
                <a:cs typeface="Arial"/>
              </a:rPr>
              <a:t>can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  arranged </a:t>
            </a:r>
            <a:r>
              <a:rPr dirty="0" sz="1400" spc="5">
                <a:latin typeface="Arial"/>
                <a:cs typeface="Arial"/>
              </a:rPr>
              <a:t>so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5" b="1" i="1">
                <a:latin typeface="Arial"/>
                <a:cs typeface="Arial"/>
              </a:rPr>
              <a:t>f </a:t>
            </a:r>
            <a:r>
              <a:rPr dirty="0" sz="1400" spc="5">
                <a:latin typeface="Arial"/>
                <a:cs typeface="Arial"/>
              </a:rPr>
              <a:t>shatter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  <a:p>
            <a:pPr marL="12700" marR="60960">
              <a:lnSpc>
                <a:spcPts val="1430"/>
              </a:lnSpc>
              <a:spcBef>
                <a:spcPts val="30"/>
              </a:spcBef>
            </a:pPr>
            <a:r>
              <a:rPr dirty="0" sz="950" spc="15">
                <a:solidFill>
                  <a:srgbClr val="FF0000"/>
                </a:solidFill>
                <a:latin typeface="Arial"/>
                <a:cs typeface="Arial"/>
              </a:rPr>
              <a:t>Example: </a:t>
            </a:r>
            <a:r>
              <a:rPr dirty="0" sz="950" spc="15">
                <a:latin typeface="Arial"/>
                <a:cs typeface="Arial"/>
              </a:rPr>
              <a:t>For </a:t>
            </a:r>
            <a:r>
              <a:rPr dirty="0" sz="950" spc="5">
                <a:latin typeface="Arial"/>
                <a:cs typeface="Arial"/>
              </a:rPr>
              <a:t>2-d </a:t>
            </a:r>
            <a:r>
              <a:rPr dirty="0" sz="950" spc="15">
                <a:latin typeface="Arial"/>
                <a:cs typeface="Arial"/>
              </a:rPr>
              <a:t>inputs, </a:t>
            </a:r>
            <a:r>
              <a:rPr dirty="0" sz="950" spc="20">
                <a:latin typeface="Arial"/>
                <a:cs typeface="Arial"/>
              </a:rPr>
              <a:t>what’s </a:t>
            </a:r>
            <a:r>
              <a:rPr dirty="0" sz="950" spc="15">
                <a:latin typeface="Arial"/>
                <a:cs typeface="Arial"/>
              </a:rPr>
              <a:t>VC-dim of f(x,</a:t>
            </a:r>
            <a:r>
              <a:rPr dirty="0" sz="950" spc="15" b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,b</a:t>
            </a:r>
            <a:r>
              <a:rPr dirty="0" sz="950" spc="15">
                <a:latin typeface="Arial"/>
                <a:cs typeface="Arial"/>
              </a:rPr>
              <a:t>) </a:t>
            </a:r>
            <a:r>
              <a:rPr dirty="0" sz="950" spc="10">
                <a:latin typeface="Arial"/>
                <a:cs typeface="Arial"/>
              </a:rPr>
              <a:t>= </a:t>
            </a:r>
            <a:r>
              <a:rPr dirty="0" sz="950" spc="15">
                <a:latin typeface="Arial"/>
                <a:cs typeface="Arial"/>
              </a:rPr>
              <a:t>sign(</a:t>
            </a:r>
            <a:r>
              <a:rPr dirty="0" sz="950" spc="15" b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5">
                <a:latin typeface="Arial"/>
                <a:cs typeface="Arial"/>
              </a:rPr>
              <a:t>.x+b)?  Well, can </a:t>
            </a:r>
            <a:r>
              <a:rPr dirty="0" sz="950" spc="5">
                <a:latin typeface="Arial"/>
                <a:cs typeface="Arial"/>
              </a:rPr>
              <a:t>f </a:t>
            </a:r>
            <a:r>
              <a:rPr dirty="0" sz="950" spc="15">
                <a:latin typeface="Arial"/>
                <a:cs typeface="Arial"/>
              </a:rPr>
              <a:t>shatter these three</a:t>
            </a:r>
            <a:r>
              <a:rPr dirty="0" sz="950" spc="16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points?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4917" y="33662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33517" y="33281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57317" y="35186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2075" y="855027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22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4917" y="72924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33517" y="72543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57317" y="74448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62125" y="5222001"/>
            <a:ext cx="3774440" cy="266446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algn="ctr" marL="387985">
              <a:lnSpc>
                <a:spcPct val="100000"/>
              </a:lnSpc>
              <a:spcBef>
                <a:spcPts val="830"/>
              </a:spcBef>
            </a:pP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VC </a:t>
            </a: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dim of line</a:t>
            </a:r>
            <a:r>
              <a:rPr dirty="0" sz="2150" spc="-2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machine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1200" spc="-10">
                <a:latin typeface="Arial"/>
                <a:cs typeface="Arial"/>
              </a:rPr>
              <a:t>Given machine </a:t>
            </a:r>
            <a:r>
              <a:rPr dirty="0" sz="1200" spc="-15" b="1" i="1">
                <a:latin typeface="Arial"/>
                <a:cs typeface="Arial"/>
              </a:rPr>
              <a:t>f</a:t>
            </a:r>
            <a:r>
              <a:rPr dirty="0" sz="1200" spc="-15">
                <a:latin typeface="Arial"/>
                <a:cs typeface="Arial"/>
              </a:rPr>
              <a:t>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VC-dimension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110" i="1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314325" marR="5080">
              <a:lnSpc>
                <a:spcPts val="1650"/>
              </a:lnSpc>
              <a:spcBef>
                <a:spcPts val="465"/>
              </a:spcBef>
            </a:pPr>
            <a:r>
              <a:rPr dirty="0" sz="1400" spc="5">
                <a:latin typeface="Arial"/>
                <a:cs typeface="Arial"/>
              </a:rPr>
              <a:t>The maximum number of </a:t>
            </a:r>
            <a:r>
              <a:rPr dirty="0" sz="1400">
                <a:latin typeface="Arial"/>
                <a:cs typeface="Arial"/>
              </a:rPr>
              <a:t>points that </a:t>
            </a:r>
            <a:r>
              <a:rPr dirty="0" sz="1400" spc="5">
                <a:latin typeface="Arial"/>
                <a:cs typeface="Arial"/>
              </a:rPr>
              <a:t>can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  arranged </a:t>
            </a:r>
            <a:r>
              <a:rPr dirty="0" sz="1400" spc="5">
                <a:latin typeface="Arial"/>
                <a:cs typeface="Arial"/>
              </a:rPr>
              <a:t>so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5" b="1" i="1">
                <a:latin typeface="Arial"/>
                <a:cs typeface="Arial"/>
              </a:rPr>
              <a:t>f </a:t>
            </a:r>
            <a:r>
              <a:rPr dirty="0" sz="1400" spc="5">
                <a:latin typeface="Arial"/>
                <a:cs typeface="Arial"/>
              </a:rPr>
              <a:t>shatter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  <a:p>
            <a:pPr marR="60960">
              <a:lnSpc>
                <a:spcPts val="1430"/>
              </a:lnSpc>
              <a:spcBef>
                <a:spcPts val="25"/>
              </a:spcBef>
            </a:pPr>
            <a:r>
              <a:rPr dirty="0" sz="950" spc="15">
                <a:solidFill>
                  <a:srgbClr val="FF0000"/>
                </a:solidFill>
                <a:latin typeface="Arial"/>
                <a:cs typeface="Arial"/>
              </a:rPr>
              <a:t>Example: </a:t>
            </a:r>
            <a:r>
              <a:rPr dirty="0" sz="950" spc="15">
                <a:latin typeface="Arial"/>
                <a:cs typeface="Arial"/>
              </a:rPr>
              <a:t>For </a:t>
            </a:r>
            <a:r>
              <a:rPr dirty="0" sz="950" spc="5">
                <a:latin typeface="Arial"/>
                <a:cs typeface="Arial"/>
              </a:rPr>
              <a:t>2-d </a:t>
            </a:r>
            <a:r>
              <a:rPr dirty="0" sz="950" spc="15">
                <a:latin typeface="Arial"/>
                <a:cs typeface="Arial"/>
              </a:rPr>
              <a:t>inputs, </a:t>
            </a:r>
            <a:r>
              <a:rPr dirty="0" sz="950" spc="20">
                <a:latin typeface="Arial"/>
                <a:cs typeface="Arial"/>
              </a:rPr>
              <a:t>what’s </a:t>
            </a:r>
            <a:r>
              <a:rPr dirty="0" sz="950" spc="15">
                <a:latin typeface="Arial"/>
                <a:cs typeface="Arial"/>
              </a:rPr>
              <a:t>VC-dim of f(x,</a:t>
            </a:r>
            <a:r>
              <a:rPr dirty="0" sz="950" spc="15" b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,b</a:t>
            </a:r>
            <a:r>
              <a:rPr dirty="0" sz="950" spc="15">
                <a:latin typeface="Arial"/>
                <a:cs typeface="Arial"/>
              </a:rPr>
              <a:t>) </a:t>
            </a:r>
            <a:r>
              <a:rPr dirty="0" sz="950" spc="10">
                <a:latin typeface="Arial"/>
                <a:cs typeface="Arial"/>
              </a:rPr>
              <a:t>= </a:t>
            </a:r>
            <a:r>
              <a:rPr dirty="0" sz="950" spc="15">
                <a:latin typeface="Arial"/>
                <a:cs typeface="Arial"/>
              </a:rPr>
              <a:t>sign(</a:t>
            </a:r>
            <a:r>
              <a:rPr dirty="0" sz="950" spc="15" b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5">
                <a:latin typeface="Arial"/>
                <a:cs typeface="Arial"/>
              </a:rPr>
              <a:t>.x+b)?  Well, can </a:t>
            </a:r>
            <a:r>
              <a:rPr dirty="0" sz="950" spc="5">
                <a:latin typeface="Arial"/>
                <a:cs typeface="Arial"/>
              </a:rPr>
              <a:t>f </a:t>
            </a:r>
            <a:r>
              <a:rPr dirty="0" sz="950" spc="15">
                <a:latin typeface="Arial"/>
                <a:cs typeface="Arial"/>
              </a:rPr>
              <a:t>shatter these three</a:t>
            </a:r>
            <a:r>
              <a:rPr dirty="0" sz="950" spc="16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points?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95400">
              <a:lnSpc>
                <a:spcPct val="100000"/>
              </a:lnSpc>
            </a:pPr>
            <a:r>
              <a:rPr dirty="0" sz="950" spc="5">
                <a:latin typeface="Arial"/>
                <a:cs typeface="Arial"/>
              </a:rPr>
              <a:t>Yes, of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course.</a:t>
            </a:r>
            <a:endParaRPr sz="950">
              <a:latin typeface="Arial"/>
              <a:cs typeface="Arial"/>
            </a:endParaRPr>
          </a:p>
          <a:p>
            <a:pPr marL="1295400">
              <a:lnSpc>
                <a:spcPct val="100000"/>
              </a:lnSpc>
              <a:spcBef>
                <a:spcPts val="660"/>
              </a:spcBef>
            </a:pPr>
            <a:r>
              <a:rPr dirty="0" sz="950" spc="15">
                <a:latin typeface="Arial"/>
                <a:cs typeface="Arial"/>
              </a:rPr>
              <a:t>All </a:t>
            </a:r>
            <a:r>
              <a:rPr dirty="0" sz="950" spc="20">
                <a:latin typeface="Arial"/>
                <a:cs typeface="Arial"/>
              </a:rPr>
              <a:t>-ve </a:t>
            </a:r>
            <a:r>
              <a:rPr dirty="0" sz="950" spc="5">
                <a:latin typeface="Arial"/>
                <a:cs typeface="Arial"/>
              </a:rPr>
              <a:t>or </a:t>
            </a:r>
            <a:r>
              <a:rPr dirty="0" sz="950">
                <a:latin typeface="Arial"/>
                <a:cs typeface="Arial"/>
              </a:rPr>
              <a:t>all </a:t>
            </a:r>
            <a:r>
              <a:rPr dirty="0" sz="950" spc="5">
                <a:latin typeface="Arial"/>
                <a:cs typeface="Arial"/>
              </a:rPr>
              <a:t>+ve </a:t>
            </a:r>
            <a:r>
              <a:rPr dirty="0" sz="950">
                <a:latin typeface="Arial"/>
                <a:cs typeface="Arial"/>
              </a:rPr>
              <a:t>is</a:t>
            </a:r>
            <a:r>
              <a:rPr dirty="0" sz="950" spc="14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trivial</a:t>
            </a:r>
            <a:endParaRPr sz="950">
              <a:latin typeface="Arial"/>
              <a:cs typeface="Arial"/>
            </a:endParaRPr>
          </a:p>
          <a:p>
            <a:pPr marL="1295400" marR="499109">
              <a:lnSpc>
                <a:spcPct val="157900"/>
              </a:lnSpc>
            </a:pPr>
            <a:r>
              <a:rPr dirty="0" sz="950" spc="15">
                <a:latin typeface="Arial"/>
                <a:cs typeface="Arial"/>
              </a:rPr>
              <a:t>One </a:t>
            </a:r>
            <a:r>
              <a:rPr dirty="0" sz="950" spc="10">
                <a:latin typeface="Arial"/>
                <a:cs typeface="Arial"/>
              </a:rPr>
              <a:t>+ve can be picked </a:t>
            </a:r>
            <a:r>
              <a:rPr dirty="0" sz="950" spc="5">
                <a:latin typeface="Arial"/>
                <a:cs typeface="Arial"/>
              </a:rPr>
              <a:t>off </a:t>
            </a:r>
            <a:r>
              <a:rPr dirty="0" sz="950" spc="10">
                <a:latin typeface="Arial"/>
                <a:cs typeface="Arial"/>
              </a:rPr>
              <a:t>by a </a:t>
            </a:r>
            <a:r>
              <a:rPr dirty="0" sz="950" spc="5">
                <a:latin typeface="Arial"/>
                <a:cs typeface="Arial"/>
              </a:rPr>
              <a:t>line  One </a:t>
            </a:r>
            <a:r>
              <a:rPr dirty="0" sz="950" spc="25">
                <a:latin typeface="Arial"/>
                <a:cs typeface="Arial"/>
              </a:rPr>
              <a:t>-ve </a:t>
            </a:r>
            <a:r>
              <a:rPr dirty="0" sz="950" spc="10">
                <a:latin typeface="Arial"/>
                <a:cs typeface="Arial"/>
              </a:rPr>
              <a:t>can be picked </a:t>
            </a:r>
            <a:r>
              <a:rPr dirty="0" sz="950" spc="5">
                <a:latin typeface="Arial"/>
                <a:cs typeface="Arial"/>
              </a:rPr>
              <a:t>off</a:t>
            </a:r>
            <a:r>
              <a:rPr dirty="0" sz="950" spc="14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too.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2075" y="456882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7125" y="1330325"/>
            <a:ext cx="289242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VC </a:t>
            </a:r>
            <a:r>
              <a:rPr dirty="0" spc="15"/>
              <a:t>dim of line</a:t>
            </a:r>
            <a:r>
              <a:rPr dirty="0" spc="-40"/>
              <a:t> </a:t>
            </a:r>
            <a:r>
              <a:rPr dirty="0" spc="20"/>
              <a:t>machine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9425" y="1672823"/>
            <a:ext cx="3787140" cy="10795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200" spc="-10">
                <a:latin typeface="Arial"/>
                <a:cs typeface="Arial"/>
              </a:rPr>
              <a:t>Given machine </a:t>
            </a:r>
            <a:r>
              <a:rPr dirty="0" sz="1200" spc="-15" b="1" i="1">
                <a:latin typeface="Arial"/>
                <a:cs typeface="Arial"/>
              </a:rPr>
              <a:t>f</a:t>
            </a:r>
            <a:r>
              <a:rPr dirty="0" sz="1200" spc="-15">
                <a:latin typeface="Arial"/>
                <a:cs typeface="Arial"/>
              </a:rPr>
              <a:t>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VC-dimension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110" i="1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327025" marR="5080">
              <a:lnSpc>
                <a:spcPts val="1650"/>
              </a:lnSpc>
              <a:spcBef>
                <a:spcPts val="465"/>
              </a:spcBef>
            </a:pPr>
            <a:r>
              <a:rPr dirty="0" sz="1400" spc="5">
                <a:latin typeface="Arial"/>
                <a:cs typeface="Arial"/>
              </a:rPr>
              <a:t>The maximum number of </a:t>
            </a:r>
            <a:r>
              <a:rPr dirty="0" sz="1400">
                <a:latin typeface="Arial"/>
                <a:cs typeface="Arial"/>
              </a:rPr>
              <a:t>points that </a:t>
            </a:r>
            <a:r>
              <a:rPr dirty="0" sz="1400" spc="5">
                <a:latin typeface="Arial"/>
                <a:cs typeface="Arial"/>
              </a:rPr>
              <a:t>can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  arranged </a:t>
            </a:r>
            <a:r>
              <a:rPr dirty="0" sz="1400" spc="5">
                <a:latin typeface="Arial"/>
                <a:cs typeface="Arial"/>
              </a:rPr>
              <a:t>so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5" b="1" i="1">
                <a:latin typeface="Arial"/>
                <a:cs typeface="Arial"/>
              </a:rPr>
              <a:t>f </a:t>
            </a:r>
            <a:r>
              <a:rPr dirty="0" sz="1400" spc="5">
                <a:latin typeface="Arial"/>
                <a:cs typeface="Arial"/>
              </a:rPr>
              <a:t>shatter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  <a:p>
            <a:pPr marL="12700" marR="60960">
              <a:lnSpc>
                <a:spcPts val="1430"/>
              </a:lnSpc>
              <a:spcBef>
                <a:spcPts val="30"/>
              </a:spcBef>
            </a:pPr>
            <a:r>
              <a:rPr dirty="0" sz="950" spc="15">
                <a:solidFill>
                  <a:srgbClr val="FF0000"/>
                </a:solidFill>
                <a:latin typeface="Arial"/>
                <a:cs typeface="Arial"/>
              </a:rPr>
              <a:t>Example: </a:t>
            </a:r>
            <a:r>
              <a:rPr dirty="0" sz="950" spc="15">
                <a:latin typeface="Arial"/>
                <a:cs typeface="Arial"/>
              </a:rPr>
              <a:t>For </a:t>
            </a:r>
            <a:r>
              <a:rPr dirty="0" sz="950" spc="5">
                <a:latin typeface="Arial"/>
                <a:cs typeface="Arial"/>
              </a:rPr>
              <a:t>2-d </a:t>
            </a:r>
            <a:r>
              <a:rPr dirty="0" sz="950" spc="15">
                <a:latin typeface="Arial"/>
                <a:cs typeface="Arial"/>
              </a:rPr>
              <a:t>inputs, </a:t>
            </a:r>
            <a:r>
              <a:rPr dirty="0" sz="950" spc="20">
                <a:latin typeface="Arial"/>
                <a:cs typeface="Arial"/>
              </a:rPr>
              <a:t>what’s </a:t>
            </a:r>
            <a:r>
              <a:rPr dirty="0" sz="950" spc="15">
                <a:latin typeface="Arial"/>
                <a:cs typeface="Arial"/>
              </a:rPr>
              <a:t>VC-dim of f(x,</a:t>
            </a:r>
            <a:r>
              <a:rPr dirty="0" sz="950" spc="15" b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,b</a:t>
            </a:r>
            <a:r>
              <a:rPr dirty="0" sz="950" spc="15">
                <a:latin typeface="Arial"/>
                <a:cs typeface="Arial"/>
              </a:rPr>
              <a:t>) </a:t>
            </a:r>
            <a:r>
              <a:rPr dirty="0" sz="950" spc="10">
                <a:latin typeface="Arial"/>
                <a:cs typeface="Arial"/>
              </a:rPr>
              <a:t>= </a:t>
            </a:r>
            <a:r>
              <a:rPr dirty="0" sz="950" spc="15">
                <a:latin typeface="Arial"/>
                <a:cs typeface="Arial"/>
              </a:rPr>
              <a:t>sign(</a:t>
            </a:r>
            <a:r>
              <a:rPr dirty="0" sz="950" spc="15" b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5">
                <a:latin typeface="Arial"/>
                <a:cs typeface="Arial"/>
              </a:rPr>
              <a:t>.x+b)?  </a:t>
            </a:r>
            <a:r>
              <a:rPr dirty="0" sz="950" spc="10">
                <a:latin typeface="Arial"/>
                <a:cs typeface="Arial"/>
              </a:rPr>
              <a:t>Well, can </a:t>
            </a:r>
            <a:r>
              <a:rPr dirty="0" sz="950" spc="15">
                <a:latin typeface="Arial"/>
                <a:cs typeface="Arial"/>
              </a:rPr>
              <a:t>we </a:t>
            </a:r>
            <a:r>
              <a:rPr dirty="0" sz="950" spc="10">
                <a:latin typeface="Arial"/>
                <a:cs typeface="Arial"/>
              </a:rPr>
              <a:t>find four points that </a:t>
            </a:r>
            <a:r>
              <a:rPr dirty="0" sz="950" spc="5" b="1" i="1">
                <a:latin typeface="Arial"/>
                <a:cs typeface="Arial"/>
              </a:rPr>
              <a:t>f </a:t>
            </a:r>
            <a:r>
              <a:rPr dirty="0" sz="950" spc="10">
                <a:latin typeface="Arial"/>
                <a:cs typeface="Arial"/>
              </a:rPr>
              <a:t>can</a:t>
            </a:r>
            <a:r>
              <a:rPr dirty="0" sz="950" spc="229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shatter?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4917" y="33662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33517" y="33281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57317" y="35186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04917" y="30995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2075" y="855027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24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04917" y="72924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33517" y="72543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57317" y="74448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04917" y="70257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62125" y="5222001"/>
            <a:ext cx="4003675" cy="216916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algn="ctr" marL="158750">
              <a:lnSpc>
                <a:spcPct val="100000"/>
              </a:lnSpc>
              <a:spcBef>
                <a:spcPts val="830"/>
              </a:spcBef>
            </a:pP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VC </a:t>
            </a: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dim of line</a:t>
            </a:r>
            <a:r>
              <a:rPr dirty="0" sz="2150" spc="-1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machine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1200" spc="-10">
                <a:latin typeface="Arial"/>
                <a:cs typeface="Arial"/>
              </a:rPr>
              <a:t>Given machine </a:t>
            </a:r>
            <a:r>
              <a:rPr dirty="0" sz="1200" spc="-15" b="1" i="1">
                <a:latin typeface="Arial"/>
                <a:cs typeface="Arial"/>
              </a:rPr>
              <a:t>f</a:t>
            </a:r>
            <a:r>
              <a:rPr dirty="0" sz="1200" spc="-15">
                <a:latin typeface="Arial"/>
                <a:cs typeface="Arial"/>
              </a:rPr>
              <a:t>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VC-dimension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114" i="1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314325" marR="234315">
              <a:lnSpc>
                <a:spcPts val="1650"/>
              </a:lnSpc>
              <a:spcBef>
                <a:spcPts val="465"/>
              </a:spcBef>
            </a:pPr>
            <a:r>
              <a:rPr dirty="0" sz="1400" spc="5">
                <a:latin typeface="Arial"/>
                <a:cs typeface="Arial"/>
              </a:rPr>
              <a:t>The maximum number of </a:t>
            </a:r>
            <a:r>
              <a:rPr dirty="0" sz="1400">
                <a:latin typeface="Arial"/>
                <a:cs typeface="Arial"/>
              </a:rPr>
              <a:t>points that </a:t>
            </a:r>
            <a:r>
              <a:rPr dirty="0" sz="1400" spc="5">
                <a:latin typeface="Arial"/>
                <a:cs typeface="Arial"/>
              </a:rPr>
              <a:t>can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  arranged </a:t>
            </a:r>
            <a:r>
              <a:rPr dirty="0" sz="1400" spc="5">
                <a:latin typeface="Arial"/>
                <a:cs typeface="Arial"/>
              </a:rPr>
              <a:t>so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5" b="1" i="1">
                <a:latin typeface="Arial"/>
                <a:cs typeface="Arial"/>
              </a:rPr>
              <a:t>f </a:t>
            </a:r>
            <a:r>
              <a:rPr dirty="0" sz="1400" spc="5">
                <a:latin typeface="Arial"/>
                <a:cs typeface="Arial"/>
              </a:rPr>
              <a:t>shatter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  <a:p>
            <a:pPr marR="290195">
              <a:lnSpc>
                <a:spcPts val="1430"/>
              </a:lnSpc>
              <a:spcBef>
                <a:spcPts val="25"/>
              </a:spcBef>
            </a:pPr>
            <a:r>
              <a:rPr dirty="0" sz="950" spc="15">
                <a:solidFill>
                  <a:srgbClr val="FF0000"/>
                </a:solidFill>
                <a:latin typeface="Arial"/>
                <a:cs typeface="Arial"/>
              </a:rPr>
              <a:t>Example: </a:t>
            </a:r>
            <a:r>
              <a:rPr dirty="0" sz="950" spc="15">
                <a:latin typeface="Arial"/>
                <a:cs typeface="Arial"/>
              </a:rPr>
              <a:t>For </a:t>
            </a:r>
            <a:r>
              <a:rPr dirty="0" sz="950" spc="5">
                <a:latin typeface="Arial"/>
                <a:cs typeface="Arial"/>
              </a:rPr>
              <a:t>2-d </a:t>
            </a:r>
            <a:r>
              <a:rPr dirty="0" sz="950" spc="15">
                <a:latin typeface="Arial"/>
                <a:cs typeface="Arial"/>
              </a:rPr>
              <a:t>inputs, </a:t>
            </a:r>
            <a:r>
              <a:rPr dirty="0" sz="950" spc="20">
                <a:latin typeface="Arial"/>
                <a:cs typeface="Arial"/>
              </a:rPr>
              <a:t>what’s </a:t>
            </a:r>
            <a:r>
              <a:rPr dirty="0" sz="950" spc="15">
                <a:latin typeface="Arial"/>
                <a:cs typeface="Arial"/>
              </a:rPr>
              <a:t>VC-dim of f(x,</a:t>
            </a:r>
            <a:r>
              <a:rPr dirty="0" sz="950" spc="15" b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,b</a:t>
            </a:r>
            <a:r>
              <a:rPr dirty="0" sz="950" spc="15">
                <a:latin typeface="Arial"/>
                <a:cs typeface="Arial"/>
              </a:rPr>
              <a:t>) </a:t>
            </a:r>
            <a:r>
              <a:rPr dirty="0" sz="950" spc="10">
                <a:latin typeface="Arial"/>
                <a:cs typeface="Arial"/>
              </a:rPr>
              <a:t>= </a:t>
            </a:r>
            <a:r>
              <a:rPr dirty="0" sz="950" spc="15">
                <a:latin typeface="Arial"/>
                <a:cs typeface="Arial"/>
              </a:rPr>
              <a:t>sign(</a:t>
            </a:r>
            <a:r>
              <a:rPr dirty="0" sz="950" spc="15" b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5">
                <a:latin typeface="Arial"/>
                <a:cs typeface="Arial"/>
              </a:rPr>
              <a:t>.x+b)?  </a:t>
            </a:r>
            <a:r>
              <a:rPr dirty="0" sz="950" spc="10">
                <a:latin typeface="Arial"/>
                <a:cs typeface="Arial"/>
              </a:rPr>
              <a:t>Well, can </a:t>
            </a:r>
            <a:r>
              <a:rPr dirty="0" sz="950" spc="15">
                <a:latin typeface="Arial"/>
                <a:cs typeface="Arial"/>
              </a:rPr>
              <a:t>we </a:t>
            </a:r>
            <a:r>
              <a:rPr dirty="0" sz="950" spc="10">
                <a:latin typeface="Arial"/>
                <a:cs typeface="Arial"/>
              </a:rPr>
              <a:t>find four points that </a:t>
            </a:r>
            <a:r>
              <a:rPr dirty="0" sz="950" spc="5" b="1" i="1">
                <a:latin typeface="Arial"/>
                <a:cs typeface="Arial"/>
              </a:rPr>
              <a:t>f </a:t>
            </a:r>
            <a:r>
              <a:rPr dirty="0" sz="950" spc="10">
                <a:latin typeface="Arial"/>
                <a:cs typeface="Arial"/>
              </a:rPr>
              <a:t>can</a:t>
            </a:r>
            <a:r>
              <a:rPr dirty="0" sz="950" spc="229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shatter?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333500" marR="5080">
              <a:lnSpc>
                <a:spcPct val="105300"/>
              </a:lnSpc>
            </a:pPr>
            <a:r>
              <a:rPr dirty="0" sz="950" spc="15">
                <a:latin typeface="Arial"/>
                <a:cs typeface="Arial"/>
              </a:rPr>
              <a:t>Can </a:t>
            </a:r>
            <a:r>
              <a:rPr dirty="0" sz="950" spc="10">
                <a:latin typeface="Arial"/>
                <a:cs typeface="Arial"/>
              </a:rPr>
              <a:t>always draw six lines between pairs of four  </a:t>
            </a:r>
            <a:r>
              <a:rPr dirty="0" sz="950" spc="15">
                <a:latin typeface="Arial"/>
                <a:cs typeface="Arial"/>
              </a:rPr>
              <a:t>points.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23967" y="7044795"/>
            <a:ext cx="228600" cy="419100"/>
          </a:xfrm>
          <a:custGeom>
            <a:avLst/>
            <a:gdLst/>
            <a:ahLst/>
            <a:cxnLst/>
            <a:rect l="l" t="t" r="r" b="b"/>
            <a:pathLst>
              <a:path w="228600" h="419100">
                <a:moveTo>
                  <a:pt x="152400" y="419100"/>
                </a:moveTo>
                <a:lnTo>
                  <a:pt x="228600" y="219075"/>
                </a:lnTo>
                <a:lnTo>
                  <a:pt x="0" y="0"/>
                </a:lnTo>
                <a:lnTo>
                  <a:pt x="0" y="266700"/>
                </a:lnTo>
                <a:lnTo>
                  <a:pt x="152400" y="4191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14442" y="7035270"/>
            <a:ext cx="161925" cy="428625"/>
          </a:xfrm>
          <a:custGeom>
            <a:avLst/>
            <a:gdLst/>
            <a:ahLst/>
            <a:cxnLst/>
            <a:rect l="l" t="t" r="r" b="b"/>
            <a:pathLst>
              <a:path w="161925" h="428625">
                <a:moveTo>
                  <a:pt x="161925" y="428625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23967" y="7273395"/>
            <a:ext cx="228600" cy="47625"/>
          </a:xfrm>
          <a:custGeom>
            <a:avLst/>
            <a:gdLst/>
            <a:ahLst/>
            <a:cxnLst/>
            <a:rect l="l" t="t" r="r" b="b"/>
            <a:pathLst>
              <a:path w="228600" h="47625">
                <a:moveTo>
                  <a:pt x="0" y="47625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2075" y="456882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7125" y="1330325"/>
            <a:ext cx="289242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VC </a:t>
            </a:r>
            <a:r>
              <a:rPr dirty="0" spc="15"/>
              <a:t>dim of line</a:t>
            </a:r>
            <a:r>
              <a:rPr dirty="0" spc="-40"/>
              <a:t> </a:t>
            </a:r>
            <a:r>
              <a:rPr dirty="0" spc="20"/>
              <a:t>machine</a:t>
            </a:r>
          </a:p>
        </p:txBody>
      </p:sp>
      <p:sp>
        <p:nvSpPr>
          <p:cNvPr id="5" name="object 5"/>
          <p:cNvSpPr/>
          <p:nvPr/>
        </p:nvSpPr>
        <p:spPr>
          <a:xfrm>
            <a:off x="2304917" y="33662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33517" y="33281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57317" y="35186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4917" y="30995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49425" y="1672823"/>
            <a:ext cx="4016375" cy="196532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200" spc="-10">
                <a:latin typeface="Arial"/>
                <a:cs typeface="Arial"/>
              </a:rPr>
              <a:t>Given machine </a:t>
            </a:r>
            <a:r>
              <a:rPr dirty="0" sz="1200" spc="-15" b="1" i="1">
                <a:latin typeface="Arial"/>
                <a:cs typeface="Arial"/>
              </a:rPr>
              <a:t>f</a:t>
            </a:r>
            <a:r>
              <a:rPr dirty="0" sz="1200" spc="-15">
                <a:latin typeface="Arial"/>
                <a:cs typeface="Arial"/>
              </a:rPr>
              <a:t>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VC-dimension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114" i="1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327025" marR="234315">
              <a:lnSpc>
                <a:spcPts val="1650"/>
              </a:lnSpc>
              <a:spcBef>
                <a:spcPts val="465"/>
              </a:spcBef>
            </a:pPr>
            <a:r>
              <a:rPr dirty="0" sz="1400" spc="5">
                <a:latin typeface="Arial"/>
                <a:cs typeface="Arial"/>
              </a:rPr>
              <a:t>The maximum number of </a:t>
            </a:r>
            <a:r>
              <a:rPr dirty="0" sz="1400">
                <a:latin typeface="Arial"/>
                <a:cs typeface="Arial"/>
              </a:rPr>
              <a:t>points that </a:t>
            </a:r>
            <a:r>
              <a:rPr dirty="0" sz="1400" spc="5">
                <a:latin typeface="Arial"/>
                <a:cs typeface="Arial"/>
              </a:rPr>
              <a:t>can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  arranged </a:t>
            </a:r>
            <a:r>
              <a:rPr dirty="0" sz="1400" spc="5">
                <a:latin typeface="Arial"/>
                <a:cs typeface="Arial"/>
              </a:rPr>
              <a:t>so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5" b="1" i="1">
                <a:latin typeface="Arial"/>
                <a:cs typeface="Arial"/>
              </a:rPr>
              <a:t>f </a:t>
            </a:r>
            <a:r>
              <a:rPr dirty="0" sz="1400" spc="5">
                <a:latin typeface="Arial"/>
                <a:cs typeface="Arial"/>
              </a:rPr>
              <a:t>shatter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  <a:p>
            <a:pPr marL="12700" marR="290195">
              <a:lnSpc>
                <a:spcPts val="1430"/>
              </a:lnSpc>
              <a:spcBef>
                <a:spcPts val="30"/>
              </a:spcBef>
            </a:pPr>
            <a:r>
              <a:rPr dirty="0" sz="950" spc="15">
                <a:solidFill>
                  <a:srgbClr val="FF0000"/>
                </a:solidFill>
                <a:latin typeface="Arial"/>
                <a:cs typeface="Arial"/>
              </a:rPr>
              <a:t>Example: </a:t>
            </a:r>
            <a:r>
              <a:rPr dirty="0" sz="950" spc="15">
                <a:latin typeface="Arial"/>
                <a:cs typeface="Arial"/>
              </a:rPr>
              <a:t>For </a:t>
            </a:r>
            <a:r>
              <a:rPr dirty="0" sz="950" spc="5">
                <a:latin typeface="Arial"/>
                <a:cs typeface="Arial"/>
              </a:rPr>
              <a:t>2-d </a:t>
            </a:r>
            <a:r>
              <a:rPr dirty="0" sz="950" spc="15">
                <a:latin typeface="Arial"/>
                <a:cs typeface="Arial"/>
              </a:rPr>
              <a:t>inputs, </a:t>
            </a:r>
            <a:r>
              <a:rPr dirty="0" sz="950" spc="20">
                <a:latin typeface="Arial"/>
                <a:cs typeface="Arial"/>
              </a:rPr>
              <a:t>what’s </a:t>
            </a:r>
            <a:r>
              <a:rPr dirty="0" sz="950" spc="15">
                <a:latin typeface="Arial"/>
                <a:cs typeface="Arial"/>
              </a:rPr>
              <a:t>VC-dim of f(x,</a:t>
            </a:r>
            <a:r>
              <a:rPr dirty="0" sz="950" spc="15" b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,b</a:t>
            </a:r>
            <a:r>
              <a:rPr dirty="0" sz="950" spc="15">
                <a:latin typeface="Arial"/>
                <a:cs typeface="Arial"/>
              </a:rPr>
              <a:t>) </a:t>
            </a:r>
            <a:r>
              <a:rPr dirty="0" sz="950" spc="10">
                <a:latin typeface="Arial"/>
                <a:cs typeface="Arial"/>
              </a:rPr>
              <a:t>= </a:t>
            </a:r>
            <a:r>
              <a:rPr dirty="0" sz="950" spc="15">
                <a:latin typeface="Arial"/>
                <a:cs typeface="Arial"/>
              </a:rPr>
              <a:t>sign(</a:t>
            </a:r>
            <a:r>
              <a:rPr dirty="0" sz="950" spc="15" b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5">
                <a:latin typeface="Arial"/>
                <a:cs typeface="Arial"/>
              </a:rPr>
              <a:t>.x+b)?  </a:t>
            </a:r>
            <a:r>
              <a:rPr dirty="0" sz="950" spc="10">
                <a:latin typeface="Arial"/>
                <a:cs typeface="Arial"/>
              </a:rPr>
              <a:t>Well, can </a:t>
            </a:r>
            <a:r>
              <a:rPr dirty="0" sz="950" spc="15">
                <a:latin typeface="Arial"/>
                <a:cs typeface="Arial"/>
              </a:rPr>
              <a:t>we </a:t>
            </a:r>
            <a:r>
              <a:rPr dirty="0" sz="950" spc="10">
                <a:latin typeface="Arial"/>
                <a:cs typeface="Arial"/>
              </a:rPr>
              <a:t>find four points that </a:t>
            </a:r>
            <a:r>
              <a:rPr dirty="0" sz="950" spc="5" b="1" i="1">
                <a:latin typeface="Arial"/>
                <a:cs typeface="Arial"/>
              </a:rPr>
              <a:t>f </a:t>
            </a:r>
            <a:r>
              <a:rPr dirty="0" sz="950" spc="10">
                <a:latin typeface="Arial"/>
                <a:cs typeface="Arial"/>
              </a:rPr>
              <a:t>can</a:t>
            </a:r>
            <a:r>
              <a:rPr dirty="0" sz="950" spc="229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shatter?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346200" marR="5080">
              <a:lnSpc>
                <a:spcPct val="105300"/>
              </a:lnSpc>
            </a:pPr>
            <a:r>
              <a:rPr dirty="0" sz="950" spc="15">
                <a:latin typeface="Arial"/>
                <a:cs typeface="Arial"/>
              </a:rPr>
              <a:t>Can </a:t>
            </a:r>
            <a:r>
              <a:rPr dirty="0" sz="950" spc="10">
                <a:latin typeface="Arial"/>
                <a:cs typeface="Arial"/>
              </a:rPr>
              <a:t>always draw six lines between pairs of four  </a:t>
            </a:r>
            <a:r>
              <a:rPr dirty="0" sz="950" spc="15">
                <a:latin typeface="Arial"/>
                <a:cs typeface="Arial"/>
              </a:rPr>
              <a:t>points.</a:t>
            </a:r>
            <a:endParaRPr sz="950">
              <a:latin typeface="Arial"/>
              <a:cs typeface="Arial"/>
            </a:endParaRPr>
          </a:p>
          <a:p>
            <a:pPr marL="1346200">
              <a:lnSpc>
                <a:spcPct val="100000"/>
              </a:lnSpc>
              <a:spcBef>
                <a:spcPts val="660"/>
              </a:spcBef>
            </a:pPr>
            <a:r>
              <a:rPr dirty="0" sz="950" spc="15">
                <a:latin typeface="Arial"/>
                <a:cs typeface="Arial"/>
              </a:rPr>
              <a:t>Two </a:t>
            </a:r>
            <a:r>
              <a:rPr dirty="0" sz="950" spc="10">
                <a:latin typeface="Arial"/>
                <a:cs typeface="Arial"/>
              </a:rPr>
              <a:t>of </a:t>
            </a:r>
            <a:r>
              <a:rPr dirty="0" sz="950" spc="15">
                <a:latin typeface="Arial"/>
                <a:cs typeface="Arial"/>
              </a:rPr>
              <a:t>those </a:t>
            </a:r>
            <a:r>
              <a:rPr dirty="0" sz="950" spc="10">
                <a:latin typeface="Arial"/>
                <a:cs typeface="Arial"/>
              </a:rPr>
              <a:t>lines will</a:t>
            </a:r>
            <a:r>
              <a:rPr dirty="0" sz="950" spc="14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cross.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14442" y="3109118"/>
            <a:ext cx="161925" cy="428625"/>
          </a:xfrm>
          <a:custGeom>
            <a:avLst/>
            <a:gdLst/>
            <a:ahLst/>
            <a:cxnLst/>
            <a:rect l="l" t="t" r="r" b="b"/>
            <a:pathLst>
              <a:path w="161925" h="428625">
                <a:moveTo>
                  <a:pt x="161925" y="428625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23967" y="3347243"/>
            <a:ext cx="228600" cy="47625"/>
          </a:xfrm>
          <a:custGeom>
            <a:avLst/>
            <a:gdLst/>
            <a:ahLst/>
            <a:cxnLst/>
            <a:rect l="l" t="t" r="r" b="b"/>
            <a:pathLst>
              <a:path w="228600" h="47625">
                <a:moveTo>
                  <a:pt x="0" y="47625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2075" y="855027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26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04917" y="72924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33517" y="72543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57317" y="74448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57317" y="74448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04917" y="70257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04917" y="70257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762125" y="5222001"/>
            <a:ext cx="4079875" cy="323596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algn="ctr" marL="82550">
              <a:lnSpc>
                <a:spcPct val="100000"/>
              </a:lnSpc>
              <a:spcBef>
                <a:spcPts val="830"/>
              </a:spcBef>
            </a:pP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VC </a:t>
            </a: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dim of line</a:t>
            </a:r>
            <a:r>
              <a:rPr dirty="0" sz="2150" spc="-1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machine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1200" spc="-10">
                <a:latin typeface="Arial"/>
                <a:cs typeface="Arial"/>
              </a:rPr>
              <a:t>Given machine </a:t>
            </a:r>
            <a:r>
              <a:rPr dirty="0" sz="1200" spc="-15" b="1" i="1">
                <a:latin typeface="Arial"/>
                <a:cs typeface="Arial"/>
              </a:rPr>
              <a:t>f</a:t>
            </a:r>
            <a:r>
              <a:rPr dirty="0" sz="1200" spc="-15">
                <a:latin typeface="Arial"/>
                <a:cs typeface="Arial"/>
              </a:rPr>
              <a:t>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VC-dimension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114" i="1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314325" marR="310515">
              <a:lnSpc>
                <a:spcPts val="1650"/>
              </a:lnSpc>
              <a:spcBef>
                <a:spcPts val="465"/>
              </a:spcBef>
            </a:pPr>
            <a:r>
              <a:rPr dirty="0" sz="1400" spc="5">
                <a:latin typeface="Arial"/>
                <a:cs typeface="Arial"/>
              </a:rPr>
              <a:t>The maximum number of </a:t>
            </a:r>
            <a:r>
              <a:rPr dirty="0" sz="1400">
                <a:latin typeface="Arial"/>
                <a:cs typeface="Arial"/>
              </a:rPr>
              <a:t>points that </a:t>
            </a:r>
            <a:r>
              <a:rPr dirty="0" sz="1400" spc="5">
                <a:latin typeface="Arial"/>
                <a:cs typeface="Arial"/>
              </a:rPr>
              <a:t>can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  arranged </a:t>
            </a:r>
            <a:r>
              <a:rPr dirty="0" sz="1400" spc="5">
                <a:latin typeface="Arial"/>
                <a:cs typeface="Arial"/>
              </a:rPr>
              <a:t>so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5" b="1" i="1">
                <a:latin typeface="Arial"/>
                <a:cs typeface="Arial"/>
              </a:rPr>
              <a:t>f </a:t>
            </a:r>
            <a:r>
              <a:rPr dirty="0" sz="1400" spc="5">
                <a:latin typeface="Arial"/>
                <a:cs typeface="Arial"/>
              </a:rPr>
              <a:t>shatter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  <a:p>
            <a:pPr marR="367665">
              <a:lnSpc>
                <a:spcPts val="1430"/>
              </a:lnSpc>
              <a:spcBef>
                <a:spcPts val="25"/>
              </a:spcBef>
            </a:pPr>
            <a:r>
              <a:rPr dirty="0" sz="950" spc="15">
                <a:solidFill>
                  <a:srgbClr val="FF0000"/>
                </a:solidFill>
                <a:latin typeface="Arial"/>
                <a:cs typeface="Arial"/>
              </a:rPr>
              <a:t>Example: </a:t>
            </a:r>
            <a:r>
              <a:rPr dirty="0" sz="950" spc="15">
                <a:latin typeface="Arial"/>
                <a:cs typeface="Arial"/>
              </a:rPr>
              <a:t>For </a:t>
            </a:r>
            <a:r>
              <a:rPr dirty="0" sz="950" spc="5">
                <a:latin typeface="Arial"/>
                <a:cs typeface="Arial"/>
              </a:rPr>
              <a:t>2-d </a:t>
            </a:r>
            <a:r>
              <a:rPr dirty="0" sz="950" spc="15">
                <a:latin typeface="Arial"/>
                <a:cs typeface="Arial"/>
              </a:rPr>
              <a:t>inputs, </a:t>
            </a:r>
            <a:r>
              <a:rPr dirty="0" sz="950" spc="20">
                <a:latin typeface="Arial"/>
                <a:cs typeface="Arial"/>
              </a:rPr>
              <a:t>what’s </a:t>
            </a:r>
            <a:r>
              <a:rPr dirty="0" sz="950" spc="15">
                <a:latin typeface="Arial"/>
                <a:cs typeface="Arial"/>
              </a:rPr>
              <a:t>VC-dim of f(x,</a:t>
            </a:r>
            <a:r>
              <a:rPr dirty="0" sz="950" spc="15" b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,b</a:t>
            </a:r>
            <a:r>
              <a:rPr dirty="0" sz="950" spc="15">
                <a:latin typeface="Arial"/>
                <a:cs typeface="Arial"/>
              </a:rPr>
              <a:t>) </a:t>
            </a:r>
            <a:r>
              <a:rPr dirty="0" sz="950" spc="10">
                <a:latin typeface="Arial"/>
                <a:cs typeface="Arial"/>
              </a:rPr>
              <a:t>= </a:t>
            </a:r>
            <a:r>
              <a:rPr dirty="0" sz="950" spc="15">
                <a:latin typeface="Arial"/>
                <a:cs typeface="Arial"/>
              </a:rPr>
              <a:t>sign(</a:t>
            </a:r>
            <a:r>
              <a:rPr dirty="0" sz="950" spc="15" b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5">
                <a:latin typeface="Arial"/>
                <a:cs typeface="Arial"/>
              </a:rPr>
              <a:t>.x+b)?  </a:t>
            </a:r>
            <a:r>
              <a:rPr dirty="0" sz="950" spc="10">
                <a:latin typeface="Arial"/>
                <a:cs typeface="Arial"/>
              </a:rPr>
              <a:t>Well, can </a:t>
            </a:r>
            <a:r>
              <a:rPr dirty="0" sz="950" spc="15">
                <a:latin typeface="Arial"/>
                <a:cs typeface="Arial"/>
              </a:rPr>
              <a:t>we </a:t>
            </a:r>
            <a:r>
              <a:rPr dirty="0" sz="950" spc="10">
                <a:latin typeface="Arial"/>
                <a:cs typeface="Arial"/>
              </a:rPr>
              <a:t>find four points that </a:t>
            </a:r>
            <a:r>
              <a:rPr dirty="0" sz="950" spc="5" b="1" i="1">
                <a:latin typeface="Arial"/>
                <a:cs typeface="Arial"/>
              </a:rPr>
              <a:t>f </a:t>
            </a:r>
            <a:r>
              <a:rPr dirty="0" sz="950" spc="10">
                <a:latin typeface="Arial"/>
                <a:cs typeface="Arial"/>
              </a:rPr>
              <a:t>can</a:t>
            </a:r>
            <a:r>
              <a:rPr dirty="0" sz="950" spc="229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shatter?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333500" marR="81280">
              <a:lnSpc>
                <a:spcPct val="105300"/>
              </a:lnSpc>
            </a:pPr>
            <a:r>
              <a:rPr dirty="0" sz="950" spc="15">
                <a:latin typeface="Arial"/>
                <a:cs typeface="Arial"/>
              </a:rPr>
              <a:t>Can </a:t>
            </a:r>
            <a:r>
              <a:rPr dirty="0" sz="950" spc="10">
                <a:latin typeface="Arial"/>
                <a:cs typeface="Arial"/>
              </a:rPr>
              <a:t>always draw six lines between pairs of four  </a:t>
            </a:r>
            <a:r>
              <a:rPr dirty="0" sz="950" spc="15">
                <a:latin typeface="Arial"/>
                <a:cs typeface="Arial"/>
              </a:rPr>
              <a:t>points.</a:t>
            </a:r>
            <a:endParaRPr sz="950">
              <a:latin typeface="Arial"/>
              <a:cs typeface="Arial"/>
            </a:endParaRPr>
          </a:p>
          <a:p>
            <a:pPr marL="1333500">
              <a:lnSpc>
                <a:spcPct val="100000"/>
              </a:lnSpc>
              <a:spcBef>
                <a:spcPts val="660"/>
              </a:spcBef>
            </a:pPr>
            <a:r>
              <a:rPr dirty="0" sz="950" spc="15">
                <a:latin typeface="Arial"/>
                <a:cs typeface="Arial"/>
              </a:rPr>
              <a:t>Two </a:t>
            </a:r>
            <a:r>
              <a:rPr dirty="0" sz="950" spc="10">
                <a:latin typeface="Arial"/>
                <a:cs typeface="Arial"/>
              </a:rPr>
              <a:t>of </a:t>
            </a:r>
            <a:r>
              <a:rPr dirty="0" sz="950" spc="15">
                <a:latin typeface="Arial"/>
                <a:cs typeface="Arial"/>
              </a:rPr>
              <a:t>those </a:t>
            </a:r>
            <a:r>
              <a:rPr dirty="0" sz="950" spc="10">
                <a:latin typeface="Arial"/>
                <a:cs typeface="Arial"/>
              </a:rPr>
              <a:t>lines will</a:t>
            </a:r>
            <a:r>
              <a:rPr dirty="0" sz="950" spc="14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cross.</a:t>
            </a:r>
            <a:endParaRPr sz="950">
              <a:latin typeface="Arial"/>
              <a:cs typeface="Arial"/>
            </a:endParaRPr>
          </a:p>
          <a:p>
            <a:pPr marL="1333500" marR="5080">
              <a:lnSpc>
                <a:spcPct val="105300"/>
              </a:lnSpc>
              <a:spcBef>
                <a:spcPts val="600"/>
              </a:spcBef>
            </a:pPr>
            <a:r>
              <a:rPr dirty="0" sz="950" spc="5">
                <a:latin typeface="Arial"/>
                <a:cs typeface="Arial"/>
              </a:rPr>
              <a:t>If </a:t>
            </a:r>
            <a:r>
              <a:rPr dirty="0" sz="950" spc="15">
                <a:latin typeface="Arial"/>
                <a:cs typeface="Arial"/>
              </a:rPr>
              <a:t>we </a:t>
            </a:r>
            <a:r>
              <a:rPr dirty="0" sz="950" spc="10">
                <a:latin typeface="Arial"/>
                <a:cs typeface="Arial"/>
              </a:rPr>
              <a:t>put points linked by the crossing lines </a:t>
            </a:r>
            <a:r>
              <a:rPr dirty="0" sz="950" spc="5">
                <a:latin typeface="Arial"/>
                <a:cs typeface="Arial"/>
              </a:rPr>
              <a:t>in </a:t>
            </a:r>
            <a:r>
              <a:rPr dirty="0" sz="950" spc="10">
                <a:latin typeface="Arial"/>
                <a:cs typeface="Arial"/>
              </a:rPr>
              <a:t>the  </a:t>
            </a:r>
            <a:r>
              <a:rPr dirty="0" sz="950" spc="15">
                <a:latin typeface="Arial"/>
                <a:cs typeface="Arial"/>
              </a:rPr>
              <a:t>same class they </a:t>
            </a:r>
            <a:r>
              <a:rPr dirty="0" sz="950" spc="10">
                <a:latin typeface="Arial"/>
                <a:cs typeface="Arial"/>
              </a:rPr>
              <a:t>can’t </a:t>
            </a:r>
            <a:r>
              <a:rPr dirty="0" sz="950" spc="15">
                <a:latin typeface="Arial"/>
                <a:cs typeface="Arial"/>
              </a:rPr>
              <a:t>be </a:t>
            </a:r>
            <a:r>
              <a:rPr dirty="0" sz="950" spc="10">
                <a:latin typeface="Arial"/>
                <a:cs typeface="Arial"/>
              </a:rPr>
              <a:t>linearly</a:t>
            </a:r>
            <a:r>
              <a:rPr dirty="0" sz="950" spc="16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separated</a:t>
            </a:r>
            <a:endParaRPr sz="950">
              <a:latin typeface="Arial"/>
              <a:cs typeface="Arial"/>
            </a:endParaRPr>
          </a:p>
          <a:p>
            <a:pPr marL="1333500" marR="576580">
              <a:lnSpc>
                <a:spcPct val="157900"/>
              </a:lnSpc>
            </a:pPr>
            <a:r>
              <a:rPr dirty="0" sz="950" spc="15">
                <a:latin typeface="Arial"/>
                <a:cs typeface="Arial"/>
              </a:rPr>
              <a:t>So </a:t>
            </a:r>
            <a:r>
              <a:rPr dirty="0" sz="950" spc="10">
                <a:latin typeface="Arial"/>
                <a:cs typeface="Arial"/>
              </a:rPr>
              <a:t>a </a:t>
            </a:r>
            <a:r>
              <a:rPr dirty="0" sz="950" spc="5">
                <a:latin typeface="Arial"/>
                <a:cs typeface="Arial"/>
              </a:rPr>
              <a:t>line </a:t>
            </a:r>
            <a:r>
              <a:rPr dirty="0" sz="950" spc="10">
                <a:latin typeface="Arial"/>
                <a:cs typeface="Arial"/>
              </a:rPr>
              <a:t>can shatter 3 points but not 4  </a:t>
            </a:r>
            <a:r>
              <a:rPr dirty="0" sz="950" spc="20">
                <a:latin typeface="Arial"/>
                <a:cs typeface="Arial"/>
              </a:rPr>
              <a:t>So </a:t>
            </a:r>
            <a:r>
              <a:rPr dirty="0" sz="950" spc="5">
                <a:latin typeface="Arial"/>
                <a:cs typeface="Arial"/>
              </a:rPr>
              <a:t>VC-dim </a:t>
            </a:r>
            <a:r>
              <a:rPr dirty="0" sz="950" spc="15">
                <a:latin typeface="Arial"/>
                <a:cs typeface="Arial"/>
              </a:rPr>
              <a:t>of Line </a:t>
            </a:r>
            <a:r>
              <a:rPr dirty="0" sz="950" spc="20">
                <a:latin typeface="Arial"/>
                <a:cs typeface="Arial"/>
              </a:rPr>
              <a:t>Machine </a:t>
            </a:r>
            <a:r>
              <a:rPr dirty="0" sz="950" spc="10">
                <a:latin typeface="Arial"/>
                <a:cs typeface="Arial"/>
              </a:rPr>
              <a:t>is</a:t>
            </a:r>
            <a:r>
              <a:rPr dirty="0" sz="950" spc="18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14442" y="7035270"/>
            <a:ext cx="161925" cy="428625"/>
          </a:xfrm>
          <a:custGeom>
            <a:avLst/>
            <a:gdLst/>
            <a:ahLst/>
            <a:cxnLst/>
            <a:rect l="l" t="t" r="r" b="b"/>
            <a:pathLst>
              <a:path w="161925" h="428625">
                <a:moveTo>
                  <a:pt x="161925" y="428625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23967" y="7273395"/>
            <a:ext cx="228600" cy="47625"/>
          </a:xfrm>
          <a:custGeom>
            <a:avLst/>
            <a:gdLst/>
            <a:ahLst/>
            <a:cxnLst/>
            <a:rect l="l" t="t" r="r" b="b"/>
            <a:pathLst>
              <a:path w="228600" h="47625">
                <a:moveTo>
                  <a:pt x="0" y="47625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28717" y="6920970"/>
            <a:ext cx="438150" cy="733425"/>
          </a:xfrm>
          <a:custGeom>
            <a:avLst/>
            <a:gdLst/>
            <a:ahLst/>
            <a:cxnLst/>
            <a:rect l="l" t="t" r="r" b="b"/>
            <a:pathLst>
              <a:path w="438150" h="733425">
                <a:moveTo>
                  <a:pt x="171450" y="0"/>
                </a:moveTo>
                <a:lnTo>
                  <a:pt x="175766" y="15329"/>
                </a:lnTo>
                <a:lnTo>
                  <a:pt x="177403" y="22621"/>
                </a:lnTo>
                <a:lnTo>
                  <a:pt x="180826" y="28128"/>
                </a:lnTo>
                <a:lnTo>
                  <a:pt x="203596" y="80962"/>
                </a:lnTo>
                <a:lnTo>
                  <a:pt x="209550" y="123825"/>
                </a:lnTo>
                <a:lnTo>
                  <a:pt x="209401" y="136921"/>
                </a:lnTo>
                <a:lnTo>
                  <a:pt x="205531" y="177403"/>
                </a:lnTo>
                <a:lnTo>
                  <a:pt x="166687" y="217884"/>
                </a:lnTo>
                <a:lnTo>
                  <a:pt x="133350" y="238125"/>
                </a:lnTo>
                <a:lnTo>
                  <a:pt x="104775" y="247650"/>
                </a:lnTo>
                <a:lnTo>
                  <a:pt x="90487" y="251519"/>
                </a:lnTo>
                <a:lnTo>
                  <a:pt x="48815" y="277415"/>
                </a:lnTo>
                <a:lnTo>
                  <a:pt x="17412" y="323254"/>
                </a:lnTo>
                <a:lnTo>
                  <a:pt x="0" y="371475"/>
                </a:lnTo>
                <a:lnTo>
                  <a:pt x="1488" y="381595"/>
                </a:lnTo>
                <a:lnTo>
                  <a:pt x="4762" y="395287"/>
                </a:lnTo>
                <a:lnTo>
                  <a:pt x="8036" y="408979"/>
                </a:lnTo>
                <a:lnTo>
                  <a:pt x="9525" y="419100"/>
                </a:lnTo>
                <a:lnTo>
                  <a:pt x="15180" y="428922"/>
                </a:lnTo>
                <a:lnTo>
                  <a:pt x="19050" y="433387"/>
                </a:lnTo>
                <a:lnTo>
                  <a:pt x="22919" y="437852"/>
                </a:lnTo>
                <a:lnTo>
                  <a:pt x="28575" y="447675"/>
                </a:lnTo>
                <a:lnTo>
                  <a:pt x="71883" y="479226"/>
                </a:lnTo>
                <a:lnTo>
                  <a:pt x="117871" y="492918"/>
                </a:lnTo>
                <a:lnTo>
                  <a:pt x="169217" y="495895"/>
                </a:lnTo>
                <a:lnTo>
                  <a:pt x="228600" y="495300"/>
                </a:lnTo>
                <a:lnTo>
                  <a:pt x="241399" y="500955"/>
                </a:lnTo>
                <a:lnTo>
                  <a:pt x="252412" y="504825"/>
                </a:lnTo>
                <a:lnTo>
                  <a:pt x="263425" y="508694"/>
                </a:lnTo>
                <a:lnTo>
                  <a:pt x="276225" y="514350"/>
                </a:lnTo>
                <a:lnTo>
                  <a:pt x="314176" y="546199"/>
                </a:lnTo>
                <a:lnTo>
                  <a:pt x="344090" y="583406"/>
                </a:lnTo>
                <a:lnTo>
                  <a:pt x="368647" y="624185"/>
                </a:lnTo>
                <a:lnTo>
                  <a:pt x="390525" y="666750"/>
                </a:lnTo>
                <a:lnTo>
                  <a:pt x="403324" y="682525"/>
                </a:lnTo>
                <a:lnTo>
                  <a:pt x="414337" y="700087"/>
                </a:lnTo>
                <a:lnTo>
                  <a:pt x="425350" y="717649"/>
                </a:lnTo>
                <a:lnTo>
                  <a:pt x="438150" y="733425"/>
                </a:lnTo>
              </a:path>
            </a:pathLst>
          </a:custGeom>
          <a:ln w="9525">
            <a:solidFill>
              <a:srgbClr val="66895B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2075" y="456882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27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125" y="1365567"/>
            <a:ext cx="4127500" cy="117348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595"/>
              </a:spcBef>
            </a:pPr>
            <a:r>
              <a:rPr dirty="0" sz="1550" spc="20">
                <a:solidFill>
                  <a:srgbClr val="006600"/>
                </a:solidFill>
                <a:latin typeface="Arial"/>
                <a:cs typeface="Arial"/>
              </a:rPr>
              <a:t>VC </a:t>
            </a:r>
            <a:r>
              <a:rPr dirty="0" sz="1550" spc="15">
                <a:solidFill>
                  <a:srgbClr val="006600"/>
                </a:solidFill>
                <a:latin typeface="Arial"/>
                <a:cs typeface="Arial"/>
              </a:rPr>
              <a:t>dim of linear classifiers </a:t>
            </a:r>
            <a:r>
              <a:rPr dirty="0" sz="1550" spc="10">
                <a:solidFill>
                  <a:srgbClr val="006600"/>
                </a:solidFill>
                <a:latin typeface="Arial"/>
                <a:cs typeface="Arial"/>
              </a:rPr>
              <a:t>in</a:t>
            </a:r>
            <a:r>
              <a:rPr dirty="0" sz="1550" spc="12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06600"/>
                </a:solidFill>
                <a:latin typeface="Arial"/>
                <a:cs typeface="Arial"/>
              </a:rPr>
              <a:t>m-dimensions</a:t>
            </a:r>
            <a:endParaRPr sz="1550">
              <a:latin typeface="Arial"/>
              <a:cs typeface="Arial"/>
            </a:endParaRPr>
          </a:p>
          <a:p>
            <a:pPr marL="171450" marR="5080" indent="-171450">
              <a:lnSpc>
                <a:spcPts val="1430"/>
              </a:lnSpc>
              <a:spcBef>
                <a:spcPts val="420"/>
              </a:spcBef>
            </a:pP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input space is </a:t>
            </a:r>
            <a:r>
              <a:rPr dirty="0" sz="1200">
                <a:latin typeface="Arial"/>
                <a:cs typeface="Arial"/>
              </a:rPr>
              <a:t>m-dimensional and if </a:t>
            </a:r>
            <a:r>
              <a:rPr dirty="0" sz="1200" b="1">
                <a:latin typeface="Arial"/>
                <a:cs typeface="Arial"/>
              </a:rPr>
              <a:t>f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 i="1">
                <a:latin typeface="Arial"/>
                <a:cs typeface="Arial"/>
              </a:rPr>
              <a:t>sign(</a:t>
            </a:r>
            <a:r>
              <a:rPr dirty="0" sz="1200" spc="-5" b="1" i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1200" spc="-5" i="1">
                <a:latin typeface="Arial"/>
                <a:cs typeface="Arial"/>
              </a:rPr>
              <a:t>.</a:t>
            </a:r>
            <a:r>
              <a:rPr dirty="0" sz="1200" spc="-5" b="1" i="1">
                <a:latin typeface="Arial"/>
                <a:cs typeface="Arial"/>
              </a:rPr>
              <a:t>x</a:t>
            </a:r>
            <a:r>
              <a:rPr dirty="0" sz="1200" spc="-5" i="1">
                <a:latin typeface="Arial"/>
                <a:cs typeface="Arial"/>
              </a:rPr>
              <a:t>-</a:t>
            </a:r>
            <a:r>
              <a:rPr dirty="0" sz="1200" spc="-5" i="1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1200" spc="-5" i="1">
                <a:latin typeface="Arial"/>
                <a:cs typeface="Arial"/>
              </a:rPr>
              <a:t>)</a:t>
            </a:r>
            <a:r>
              <a:rPr dirty="0" sz="1200" spc="-5">
                <a:latin typeface="Arial"/>
                <a:cs typeface="Arial"/>
              </a:rPr>
              <a:t>, </a:t>
            </a:r>
            <a:r>
              <a:rPr dirty="0" sz="1200" spc="5">
                <a:latin typeface="Arial"/>
                <a:cs typeface="Arial"/>
              </a:rPr>
              <a:t>what</a:t>
            </a:r>
            <a:r>
              <a:rPr dirty="0" sz="1200" spc="-19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is 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VC-dimension?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r>
              <a:rPr dirty="0" sz="1200">
                <a:latin typeface="Arial"/>
                <a:cs typeface="Arial"/>
              </a:rPr>
              <a:t>Proof that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25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&gt;=</a:t>
            </a:r>
            <a:r>
              <a:rPr dirty="0" sz="1200" spc="-35" i="1">
                <a:latin typeface="Arial"/>
                <a:cs typeface="Arial"/>
              </a:rPr>
              <a:t> </a:t>
            </a:r>
            <a:r>
              <a:rPr dirty="0" sz="1200" spc="35" i="1">
                <a:latin typeface="Arial"/>
                <a:cs typeface="Arial"/>
              </a:rPr>
              <a:t>m</a:t>
            </a:r>
            <a:r>
              <a:rPr dirty="0" sz="1200" spc="35">
                <a:latin typeface="Arial"/>
                <a:cs typeface="Arial"/>
              </a:rPr>
              <a:t>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Show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m</a:t>
            </a:r>
            <a:r>
              <a:rPr dirty="0" sz="1200" spc="15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points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can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shattered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r>
              <a:rPr dirty="0" sz="1200" spc="-10" i="1">
                <a:solidFill>
                  <a:srgbClr val="00CC00"/>
                </a:solidFill>
                <a:latin typeface="Arial"/>
                <a:cs typeface="Arial"/>
              </a:rPr>
              <a:t>Can you guess</a:t>
            </a:r>
            <a:r>
              <a:rPr dirty="0" sz="1200" spc="-105" i="1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1200" spc="-15" i="1">
                <a:solidFill>
                  <a:srgbClr val="00CC00"/>
                </a:solidFill>
                <a:latin typeface="Arial"/>
                <a:cs typeface="Arial"/>
              </a:rPr>
              <a:t>how?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2075" y="855027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28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6725" y="5347017"/>
            <a:ext cx="4178300" cy="278320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595"/>
              </a:spcBef>
            </a:pPr>
            <a:r>
              <a:rPr dirty="0" sz="1550" spc="20">
                <a:solidFill>
                  <a:srgbClr val="006600"/>
                </a:solidFill>
                <a:latin typeface="Arial"/>
                <a:cs typeface="Arial"/>
              </a:rPr>
              <a:t>VC </a:t>
            </a:r>
            <a:r>
              <a:rPr dirty="0" sz="1550" spc="15">
                <a:solidFill>
                  <a:srgbClr val="006600"/>
                </a:solidFill>
                <a:latin typeface="Arial"/>
                <a:cs typeface="Arial"/>
              </a:rPr>
              <a:t>dim of linear classifiers </a:t>
            </a:r>
            <a:r>
              <a:rPr dirty="0" sz="1550" spc="10">
                <a:solidFill>
                  <a:srgbClr val="006600"/>
                </a:solidFill>
                <a:latin typeface="Arial"/>
                <a:cs typeface="Arial"/>
              </a:rPr>
              <a:t>in</a:t>
            </a:r>
            <a:r>
              <a:rPr dirty="0" sz="1550" spc="12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06600"/>
                </a:solidFill>
                <a:latin typeface="Arial"/>
                <a:cs typeface="Arial"/>
              </a:rPr>
              <a:t>m-dimensions</a:t>
            </a:r>
            <a:endParaRPr sz="1550">
              <a:latin typeface="Arial"/>
              <a:cs typeface="Arial"/>
            </a:endParaRPr>
          </a:p>
          <a:p>
            <a:pPr marL="196850" marR="30480" indent="-171450">
              <a:lnSpc>
                <a:spcPts val="1430"/>
              </a:lnSpc>
              <a:spcBef>
                <a:spcPts val="420"/>
              </a:spcBef>
            </a:pP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input space is </a:t>
            </a:r>
            <a:r>
              <a:rPr dirty="0" sz="1200">
                <a:latin typeface="Arial"/>
                <a:cs typeface="Arial"/>
              </a:rPr>
              <a:t>m-dimensional and if </a:t>
            </a:r>
            <a:r>
              <a:rPr dirty="0" sz="1200" b="1">
                <a:latin typeface="Arial"/>
                <a:cs typeface="Arial"/>
              </a:rPr>
              <a:t>f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 i="1">
                <a:latin typeface="Arial"/>
                <a:cs typeface="Arial"/>
              </a:rPr>
              <a:t>sign(</a:t>
            </a:r>
            <a:r>
              <a:rPr dirty="0" sz="1200" spc="-5" b="1" i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1200" spc="-5" i="1">
                <a:latin typeface="Arial"/>
                <a:cs typeface="Arial"/>
              </a:rPr>
              <a:t>.</a:t>
            </a:r>
            <a:r>
              <a:rPr dirty="0" sz="1200" spc="-5" b="1" i="1">
                <a:latin typeface="Arial"/>
                <a:cs typeface="Arial"/>
              </a:rPr>
              <a:t>x</a:t>
            </a:r>
            <a:r>
              <a:rPr dirty="0" sz="1200" spc="-5" i="1">
                <a:latin typeface="Arial"/>
                <a:cs typeface="Arial"/>
              </a:rPr>
              <a:t>-</a:t>
            </a:r>
            <a:r>
              <a:rPr dirty="0" sz="1200" spc="-5" i="1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1200" spc="-5" i="1">
                <a:latin typeface="Arial"/>
                <a:cs typeface="Arial"/>
              </a:rPr>
              <a:t>)</a:t>
            </a:r>
            <a:r>
              <a:rPr dirty="0" sz="1200" spc="-5">
                <a:latin typeface="Arial"/>
                <a:cs typeface="Arial"/>
              </a:rPr>
              <a:t>, </a:t>
            </a:r>
            <a:r>
              <a:rPr dirty="0" sz="1200" spc="5">
                <a:latin typeface="Arial"/>
                <a:cs typeface="Arial"/>
              </a:rPr>
              <a:t>what</a:t>
            </a:r>
            <a:r>
              <a:rPr dirty="0" sz="1200" spc="-19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is 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VC-dimension?</a:t>
            </a:r>
            <a:endParaRPr sz="1200">
              <a:latin typeface="Arial"/>
              <a:cs typeface="Arial"/>
            </a:endParaRPr>
          </a:p>
          <a:p>
            <a:pPr marL="25400" marR="421640">
              <a:lnSpc>
                <a:spcPts val="1730"/>
              </a:lnSpc>
              <a:spcBef>
                <a:spcPts val="50"/>
              </a:spcBef>
            </a:pPr>
            <a:r>
              <a:rPr dirty="0" sz="1200">
                <a:latin typeface="Arial"/>
                <a:cs typeface="Arial"/>
              </a:rPr>
              <a:t>Proof that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3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&gt;=</a:t>
            </a:r>
            <a:r>
              <a:rPr dirty="0" sz="1200" spc="-30" i="1">
                <a:latin typeface="Arial"/>
                <a:cs typeface="Arial"/>
              </a:rPr>
              <a:t> </a:t>
            </a:r>
            <a:r>
              <a:rPr dirty="0" sz="1200" spc="35" i="1">
                <a:latin typeface="Arial"/>
                <a:cs typeface="Arial"/>
              </a:rPr>
              <a:t>m</a:t>
            </a:r>
            <a:r>
              <a:rPr dirty="0" sz="1200" spc="35">
                <a:latin typeface="Arial"/>
                <a:cs typeface="Arial"/>
              </a:rPr>
              <a:t>: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Show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m</a:t>
            </a:r>
            <a:r>
              <a:rPr dirty="0" sz="1200" spc="20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points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can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shattered  </a:t>
            </a:r>
            <a:r>
              <a:rPr dirty="0" sz="1200">
                <a:latin typeface="Arial"/>
                <a:cs typeface="Arial"/>
              </a:rPr>
              <a:t>Define m input points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thus: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339725">
              <a:lnSpc>
                <a:spcPct val="100000"/>
              </a:lnSpc>
            </a:pPr>
            <a:r>
              <a:rPr dirty="0" sz="900" spc="-30" b="1" i="1">
                <a:latin typeface="Arial"/>
                <a:cs typeface="Arial"/>
              </a:rPr>
              <a:t>x</a:t>
            </a:r>
            <a:r>
              <a:rPr dirty="0" baseline="-23148" sz="900" spc="-44" i="1">
                <a:latin typeface="Arial"/>
                <a:cs typeface="Arial"/>
              </a:rPr>
              <a:t>1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30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(1,0,0,…,0)</a:t>
            </a:r>
            <a:endParaRPr sz="900">
              <a:latin typeface="Arial"/>
              <a:cs typeface="Arial"/>
            </a:endParaRPr>
          </a:p>
          <a:p>
            <a:pPr marL="339725">
              <a:lnSpc>
                <a:spcPct val="100000"/>
              </a:lnSpc>
              <a:spcBef>
                <a:spcPts val="270"/>
              </a:spcBef>
            </a:pPr>
            <a:r>
              <a:rPr dirty="0" sz="900" spc="-30" b="1" i="1">
                <a:latin typeface="Arial"/>
                <a:cs typeface="Arial"/>
              </a:rPr>
              <a:t>x</a:t>
            </a:r>
            <a:r>
              <a:rPr dirty="0" baseline="-23148" sz="900" spc="-44" i="1">
                <a:latin typeface="Arial"/>
                <a:cs typeface="Arial"/>
              </a:rPr>
              <a:t>2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30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(0,1,0,…,0)</a:t>
            </a:r>
            <a:endParaRPr sz="900">
              <a:latin typeface="Arial"/>
              <a:cs typeface="Arial"/>
            </a:endParaRPr>
          </a:p>
          <a:p>
            <a:pPr marL="339725">
              <a:lnSpc>
                <a:spcPct val="100000"/>
              </a:lnSpc>
              <a:spcBef>
                <a:spcPts val="195"/>
              </a:spcBef>
            </a:pPr>
            <a:r>
              <a:rPr dirty="0" sz="900" i="1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339725">
              <a:lnSpc>
                <a:spcPct val="100000"/>
              </a:lnSpc>
              <a:spcBef>
                <a:spcPts val="195"/>
              </a:spcBef>
              <a:tabLst>
                <a:tab pos="1377315" algn="l"/>
              </a:tabLst>
            </a:pPr>
            <a:r>
              <a:rPr dirty="0" sz="900" spc="5" b="1" i="1">
                <a:latin typeface="Arial"/>
                <a:cs typeface="Arial"/>
              </a:rPr>
              <a:t>x</a:t>
            </a:r>
            <a:r>
              <a:rPr dirty="0" baseline="-23148" sz="900" spc="7" i="1">
                <a:latin typeface="Arial"/>
                <a:cs typeface="Arial"/>
              </a:rPr>
              <a:t>m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1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(0,0,0,…,1)	</a:t>
            </a: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So </a:t>
            </a:r>
            <a:r>
              <a:rPr dirty="0" sz="900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baseline="-23148" sz="900" i="1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dirty="0" sz="900" spc="-5" i="1">
                <a:solidFill>
                  <a:srgbClr val="FF0000"/>
                </a:solidFill>
                <a:latin typeface="Arial"/>
                <a:cs typeface="Arial"/>
              </a:rPr>
              <a:t>[j] </a:t>
            </a:r>
            <a:r>
              <a:rPr dirty="0" sz="900" i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900" spc="-5" i="1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dirty="0" sz="900" spc="15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dirty="0" sz="900" spc="15" i="1">
                <a:solidFill>
                  <a:srgbClr val="FF0000"/>
                </a:solidFill>
                <a:latin typeface="Arial"/>
                <a:cs typeface="Arial"/>
              </a:rPr>
              <a:t>k=j </a:t>
            </a:r>
            <a:r>
              <a:rPr dirty="0" sz="900" spc="1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dirty="0" sz="900" spc="-5" i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z="9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FF0000"/>
                </a:solidFill>
                <a:latin typeface="Arial"/>
                <a:cs typeface="Arial"/>
              </a:rPr>
              <a:t>otherwise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96850" marR="137795" indent="-171450">
              <a:lnSpc>
                <a:spcPts val="1430"/>
              </a:lnSpc>
            </a:pPr>
            <a:r>
              <a:rPr dirty="0" sz="1200" spc="-10">
                <a:latin typeface="Arial"/>
                <a:cs typeface="Arial"/>
              </a:rPr>
              <a:t>Let </a:t>
            </a:r>
            <a:r>
              <a:rPr dirty="0" sz="1200" i="1">
                <a:latin typeface="Arial"/>
                <a:cs typeface="Arial"/>
              </a:rPr>
              <a:t>y</a:t>
            </a:r>
            <a:r>
              <a:rPr dirty="0" baseline="-20833" sz="1200" i="1">
                <a:latin typeface="Arial"/>
                <a:cs typeface="Arial"/>
              </a:rPr>
              <a:t>1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10" i="1">
                <a:latin typeface="Arial"/>
                <a:cs typeface="Arial"/>
              </a:rPr>
              <a:t>y</a:t>
            </a:r>
            <a:r>
              <a:rPr dirty="0" baseline="-20833" sz="1200" spc="15" i="1">
                <a:latin typeface="Arial"/>
                <a:cs typeface="Arial"/>
              </a:rPr>
              <a:t>2</a:t>
            </a:r>
            <a:r>
              <a:rPr dirty="0" sz="1200" spc="10">
                <a:latin typeface="Arial"/>
                <a:cs typeface="Arial"/>
              </a:rPr>
              <a:t>,… </a:t>
            </a:r>
            <a:r>
              <a:rPr dirty="0" sz="1200" spc="10" i="1">
                <a:latin typeface="Arial"/>
                <a:cs typeface="Arial"/>
              </a:rPr>
              <a:t>y</a:t>
            </a:r>
            <a:r>
              <a:rPr dirty="0" baseline="-20833" sz="1200" spc="15" i="1">
                <a:latin typeface="Arial"/>
                <a:cs typeface="Arial"/>
              </a:rPr>
              <a:t>m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-5">
                <a:latin typeface="Arial"/>
                <a:cs typeface="Arial"/>
              </a:rPr>
              <a:t>be any one </a:t>
            </a:r>
            <a:r>
              <a:rPr dirty="0" sz="1200">
                <a:latin typeface="Arial"/>
                <a:cs typeface="Arial"/>
              </a:rPr>
              <a:t>of the </a:t>
            </a:r>
            <a:r>
              <a:rPr dirty="0" sz="1200" spc="10" i="1">
                <a:latin typeface="Arial"/>
                <a:cs typeface="Arial"/>
              </a:rPr>
              <a:t>2</a:t>
            </a:r>
            <a:r>
              <a:rPr dirty="0" baseline="24305" sz="1200" spc="15" i="1">
                <a:latin typeface="Arial"/>
                <a:cs typeface="Arial"/>
              </a:rPr>
              <a:t>m </a:t>
            </a:r>
            <a:r>
              <a:rPr dirty="0" sz="1200">
                <a:latin typeface="Arial"/>
                <a:cs typeface="Arial"/>
              </a:rPr>
              <a:t>combinations of class  </a:t>
            </a:r>
            <a:r>
              <a:rPr dirty="0" sz="1200" spc="-20">
                <a:latin typeface="Arial"/>
                <a:cs typeface="Arial"/>
              </a:rPr>
              <a:t>labels.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35"/>
              </a:spcBef>
            </a:pPr>
            <a:r>
              <a:rPr dirty="0" sz="1200">
                <a:latin typeface="Arial"/>
                <a:cs typeface="Arial"/>
              </a:rPr>
              <a:t>Guess </a:t>
            </a:r>
            <a:r>
              <a:rPr dirty="0" sz="1200" spc="-5">
                <a:latin typeface="Arial"/>
                <a:cs typeface="Arial"/>
              </a:rPr>
              <a:t>how we can define </a:t>
            </a:r>
            <a:r>
              <a:rPr dirty="0" sz="1200" spc="-15" i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baseline="-20833" sz="1200" spc="-22" i="1">
                <a:solidFill>
                  <a:srgbClr val="00CC00"/>
                </a:solidFill>
                <a:latin typeface="Arial"/>
                <a:cs typeface="Arial"/>
              </a:rPr>
              <a:t>1</a:t>
            </a:r>
            <a:r>
              <a:rPr dirty="0" sz="1200" spc="-15">
                <a:solidFill>
                  <a:srgbClr val="00CC00"/>
                </a:solidFill>
                <a:latin typeface="Arial"/>
                <a:cs typeface="Arial"/>
              </a:rPr>
              <a:t>, </a:t>
            </a:r>
            <a:r>
              <a:rPr dirty="0" sz="1200" spc="-40" i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baseline="-20833" sz="1200" spc="-60" i="1">
                <a:solidFill>
                  <a:srgbClr val="00CC00"/>
                </a:solidFill>
                <a:latin typeface="Arial"/>
                <a:cs typeface="Arial"/>
              </a:rPr>
              <a:t>2</a:t>
            </a:r>
            <a:r>
              <a:rPr dirty="0" sz="1200" spc="-40">
                <a:solidFill>
                  <a:srgbClr val="00CC00"/>
                </a:solidFill>
                <a:latin typeface="Arial"/>
                <a:cs typeface="Arial"/>
              </a:rPr>
              <a:t>,… </a:t>
            </a:r>
            <a:r>
              <a:rPr dirty="0" sz="1200" spc="-50" i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baseline="-20833" sz="1200" spc="-75" i="1">
                <a:solidFill>
                  <a:srgbClr val="00CC00"/>
                </a:solidFill>
                <a:latin typeface="Arial"/>
                <a:cs typeface="Arial"/>
              </a:rPr>
              <a:t>m </a:t>
            </a:r>
            <a:r>
              <a:rPr dirty="0" sz="1200" spc="15">
                <a:latin typeface="Arial"/>
                <a:cs typeface="Arial"/>
              </a:rPr>
              <a:t>and </a:t>
            </a:r>
            <a:r>
              <a:rPr dirty="0" sz="1200" spc="-5" i="1">
                <a:solidFill>
                  <a:srgbClr val="00CC00"/>
                </a:solidFill>
                <a:latin typeface="Arial"/>
                <a:cs typeface="Arial"/>
              </a:rPr>
              <a:t>b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ensure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8175" y="8102600"/>
            <a:ext cx="2320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sign(</a:t>
            </a:r>
            <a:r>
              <a:rPr dirty="0" sz="1200" spc="-10" b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1200" spc="-10">
                <a:latin typeface="Arial"/>
                <a:cs typeface="Arial"/>
              </a:rPr>
              <a:t>. </a:t>
            </a:r>
            <a:r>
              <a:rPr dirty="0" sz="1200" spc="5" b="1" i="1">
                <a:latin typeface="Arial"/>
                <a:cs typeface="Arial"/>
              </a:rPr>
              <a:t>x</a:t>
            </a:r>
            <a:r>
              <a:rPr dirty="0" baseline="-20833" sz="1200" spc="7" i="1">
                <a:latin typeface="Arial"/>
                <a:cs typeface="Arial"/>
              </a:rPr>
              <a:t>k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35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1200" spc="3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5" i="1">
                <a:latin typeface="Arial"/>
                <a:cs typeface="Arial"/>
              </a:rPr>
              <a:t>y</a:t>
            </a:r>
            <a:r>
              <a:rPr dirty="0" baseline="-20833" sz="1200" spc="7" i="1">
                <a:latin typeface="Arial"/>
                <a:cs typeface="Arial"/>
              </a:rPr>
              <a:t>k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all </a:t>
            </a:r>
            <a:r>
              <a:rPr dirty="0" sz="1200" i="1">
                <a:latin typeface="Arial"/>
                <a:cs typeface="Arial"/>
              </a:rPr>
              <a:t>k </a:t>
            </a:r>
            <a:r>
              <a:rPr dirty="0" sz="1200" spc="-5">
                <a:latin typeface="Arial"/>
                <a:cs typeface="Arial"/>
              </a:rPr>
              <a:t>?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05300" y="8201025"/>
            <a:ext cx="1771650" cy="361950"/>
          </a:xfrm>
          <a:custGeom>
            <a:avLst/>
            <a:gdLst/>
            <a:ahLst/>
            <a:cxnLst/>
            <a:rect l="l" t="t" r="r" b="b"/>
            <a:pathLst>
              <a:path w="1771650" h="361950">
                <a:moveTo>
                  <a:pt x="0" y="361950"/>
                </a:moveTo>
                <a:lnTo>
                  <a:pt x="1771650" y="361950"/>
                </a:lnTo>
                <a:lnTo>
                  <a:pt x="17716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19800" y="8410407"/>
            <a:ext cx="5588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Symbol"/>
                <a:cs typeface="Symbol"/>
              </a:rPr>
              <a:t></a:t>
            </a:r>
            <a:endParaRPr sz="8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6850" y="8410407"/>
            <a:ext cx="5588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Symbol"/>
                <a:cs typeface="Symbol"/>
              </a:rPr>
              <a:t></a:t>
            </a:r>
            <a:endParaRPr sz="8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6850" y="8210382"/>
            <a:ext cx="79883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742315" algn="l"/>
              </a:tabLst>
            </a:pPr>
            <a:r>
              <a:rPr dirty="0" sz="850" spc="10">
                <a:latin typeface="Symbol"/>
                <a:cs typeface="Symbol"/>
              </a:rPr>
              <a:t></a:t>
            </a:r>
            <a:r>
              <a:rPr dirty="0" sz="850" spc="10">
                <a:latin typeface="Times New Roman"/>
                <a:cs typeface="Times New Roman"/>
              </a:rPr>
              <a:t>	</a:t>
            </a:r>
            <a:r>
              <a:rPr dirty="0" sz="850" spc="10">
                <a:latin typeface="Symbol"/>
                <a:cs typeface="Symbol"/>
              </a:rPr>
              <a:t></a:t>
            </a:r>
            <a:endParaRPr sz="8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24500" y="8228179"/>
            <a:ext cx="6350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00" spc="5">
                <a:latin typeface="Times New Roman"/>
                <a:cs typeface="Times New Roman"/>
              </a:rPr>
              <a:t>m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4975" y="8447254"/>
            <a:ext cx="9334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00" spc="5">
                <a:latin typeface="Times New Roman"/>
                <a:cs typeface="Times New Roman"/>
              </a:rPr>
              <a:t>j</a:t>
            </a:r>
            <a:r>
              <a:rPr dirty="0" sz="500" spc="-55">
                <a:latin typeface="Symbol"/>
                <a:cs typeface="Symbol"/>
              </a:rPr>
              <a:t></a:t>
            </a:r>
            <a:r>
              <a:rPr dirty="0" sz="500" spc="5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8950" y="8230937"/>
            <a:ext cx="1802130" cy="2260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dirty="0" sz="850" spc="-15">
                <a:latin typeface="Times New Roman"/>
                <a:cs typeface="Times New Roman"/>
              </a:rPr>
              <a:t>sign</a:t>
            </a:r>
            <a:r>
              <a:rPr dirty="0" sz="850" spc="-25">
                <a:latin typeface="Times New Roman"/>
                <a:cs typeface="Times New Roman"/>
              </a:rPr>
              <a:t> </a:t>
            </a:r>
            <a:r>
              <a:rPr dirty="0" sz="850" spc="5">
                <a:latin typeface="Times New Roman"/>
                <a:cs typeface="Times New Roman"/>
              </a:rPr>
              <a:t>(</a:t>
            </a:r>
            <a:r>
              <a:rPr dirty="0" sz="850" spc="5" b="1">
                <a:latin typeface="Times New Roman"/>
                <a:cs typeface="Times New Roman"/>
              </a:rPr>
              <a:t>w</a:t>
            </a:r>
            <a:r>
              <a:rPr dirty="0" sz="850" spc="5">
                <a:latin typeface="Times New Roman"/>
                <a:cs typeface="Times New Roman"/>
              </a:rPr>
              <a:t>.</a:t>
            </a:r>
            <a:r>
              <a:rPr dirty="0" sz="850" spc="5" b="1">
                <a:latin typeface="Times New Roman"/>
                <a:cs typeface="Times New Roman"/>
              </a:rPr>
              <a:t>x</a:t>
            </a:r>
            <a:r>
              <a:rPr dirty="0" sz="850" spc="-130" b="1">
                <a:latin typeface="Times New Roman"/>
                <a:cs typeface="Times New Roman"/>
              </a:rPr>
              <a:t> </a:t>
            </a:r>
            <a:r>
              <a:rPr dirty="0" baseline="-27777" sz="750" spc="7" i="1">
                <a:latin typeface="Times New Roman"/>
                <a:cs typeface="Times New Roman"/>
              </a:rPr>
              <a:t>k</a:t>
            </a:r>
            <a:r>
              <a:rPr dirty="0" baseline="-27777" sz="750" spc="60" i="1">
                <a:latin typeface="Times New Roman"/>
                <a:cs typeface="Times New Roman"/>
              </a:rPr>
              <a:t> </a:t>
            </a:r>
            <a:r>
              <a:rPr dirty="0" sz="850" spc="10">
                <a:latin typeface="Symbol"/>
                <a:cs typeface="Symbol"/>
              </a:rPr>
              <a:t></a:t>
            </a:r>
            <a:r>
              <a:rPr dirty="0" sz="850" spc="-100">
                <a:latin typeface="Times New Roman"/>
                <a:cs typeface="Times New Roman"/>
              </a:rPr>
              <a:t> </a:t>
            </a:r>
            <a:r>
              <a:rPr dirty="0" sz="850" spc="15" i="1">
                <a:latin typeface="Times New Roman"/>
                <a:cs typeface="Times New Roman"/>
              </a:rPr>
              <a:t>b</a:t>
            </a:r>
            <a:r>
              <a:rPr dirty="0" sz="850" spc="15">
                <a:latin typeface="Times New Roman"/>
                <a:cs typeface="Times New Roman"/>
              </a:rPr>
              <a:t>)</a:t>
            </a:r>
            <a:r>
              <a:rPr dirty="0" sz="850" spc="20">
                <a:latin typeface="Times New Roman"/>
                <a:cs typeface="Times New Roman"/>
              </a:rPr>
              <a:t> </a:t>
            </a:r>
            <a:r>
              <a:rPr dirty="0" sz="850" spc="10">
                <a:latin typeface="Symbol"/>
                <a:cs typeface="Symbol"/>
              </a:rPr>
              <a:t></a:t>
            </a:r>
            <a:r>
              <a:rPr dirty="0" sz="850" spc="-20">
                <a:latin typeface="Times New Roman"/>
                <a:cs typeface="Times New Roman"/>
              </a:rPr>
              <a:t> </a:t>
            </a:r>
            <a:r>
              <a:rPr dirty="0" sz="850" spc="-15">
                <a:latin typeface="Times New Roman"/>
                <a:cs typeface="Times New Roman"/>
              </a:rPr>
              <a:t>sign</a:t>
            </a:r>
            <a:r>
              <a:rPr dirty="0" sz="850" spc="-100">
                <a:latin typeface="Times New Roman"/>
                <a:cs typeface="Times New Roman"/>
              </a:rPr>
              <a:t> </a:t>
            </a:r>
            <a:r>
              <a:rPr dirty="0" baseline="3267" sz="1275" spc="15">
                <a:latin typeface="Symbol"/>
                <a:cs typeface="Symbol"/>
              </a:rPr>
              <a:t></a:t>
            </a:r>
            <a:r>
              <a:rPr dirty="0" baseline="3267" sz="1275" spc="-150">
                <a:latin typeface="Times New Roman"/>
                <a:cs typeface="Times New Roman"/>
              </a:rPr>
              <a:t> </a:t>
            </a:r>
            <a:r>
              <a:rPr dirty="0" sz="850" spc="10" i="1">
                <a:latin typeface="Times New Roman"/>
                <a:cs typeface="Times New Roman"/>
              </a:rPr>
              <a:t>b</a:t>
            </a:r>
            <a:r>
              <a:rPr dirty="0" sz="850" spc="-55" i="1">
                <a:latin typeface="Times New Roman"/>
                <a:cs typeface="Times New Roman"/>
              </a:rPr>
              <a:t> </a:t>
            </a:r>
            <a:r>
              <a:rPr dirty="0" sz="850" spc="10">
                <a:latin typeface="Symbol"/>
                <a:cs typeface="Symbol"/>
              </a:rPr>
              <a:t></a:t>
            </a:r>
            <a:r>
              <a:rPr dirty="0" sz="850" spc="-95">
                <a:latin typeface="Times New Roman"/>
                <a:cs typeface="Times New Roman"/>
              </a:rPr>
              <a:t> </a:t>
            </a:r>
            <a:r>
              <a:rPr dirty="0" baseline="-10683" sz="1950" spc="15">
                <a:latin typeface="Symbol"/>
                <a:cs typeface="Symbol"/>
              </a:rPr>
              <a:t></a:t>
            </a:r>
            <a:r>
              <a:rPr dirty="0" baseline="-10683" sz="1950" spc="-209">
                <a:latin typeface="Times New Roman"/>
                <a:cs typeface="Times New Roman"/>
              </a:rPr>
              <a:t> </a:t>
            </a:r>
            <a:r>
              <a:rPr dirty="0" sz="850" spc="15" i="1">
                <a:latin typeface="Times New Roman"/>
                <a:cs typeface="Times New Roman"/>
              </a:rPr>
              <a:t>w</a:t>
            </a:r>
            <a:r>
              <a:rPr dirty="0" baseline="-27777" sz="750" spc="22" i="1">
                <a:latin typeface="Times New Roman"/>
                <a:cs typeface="Times New Roman"/>
              </a:rPr>
              <a:t>j</a:t>
            </a:r>
            <a:r>
              <a:rPr dirty="0" baseline="-27777" sz="750" spc="37" i="1">
                <a:latin typeface="Times New Roman"/>
                <a:cs typeface="Times New Roman"/>
              </a:rPr>
              <a:t> </a:t>
            </a:r>
            <a:r>
              <a:rPr dirty="0" sz="850" spc="5" i="1">
                <a:latin typeface="Times New Roman"/>
                <a:cs typeface="Times New Roman"/>
              </a:rPr>
              <a:t>.</a:t>
            </a:r>
            <a:r>
              <a:rPr dirty="0" sz="850" spc="-60" i="1">
                <a:latin typeface="Times New Roman"/>
                <a:cs typeface="Times New Roman"/>
              </a:rPr>
              <a:t> </a:t>
            </a:r>
            <a:r>
              <a:rPr dirty="0" sz="850" spc="35" i="1">
                <a:latin typeface="Times New Roman"/>
                <a:cs typeface="Times New Roman"/>
              </a:rPr>
              <a:t>x</a:t>
            </a:r>
            <a:r>
              <a:rPr dirty="0" baseline="-27777" sz="750" spc="52" i="1">
                <a:latin typeface="Times New Roman"/>
                <a:cs typeface="Times New Roman"/>
              </a:rPr>
              <a:t>k</a:t>
            </a:r>
            <a:r>
              <a:rPr dirty="0" baseline="-27777" sz="750" spc="-82" i="1">
                <a:latin typeface="Times New Roman"/>
                <a:cs typeface="Times New Roman"/>
              </a:rPr>
              <a:t> </a:t>
            </a:r>
            <a:r>
              <a:rPr dirty="0" sz="850" spc="5">
                <a:latin typeface="Times New Roman"/>
                <a:cs typeface="Times New Roman"/>
              </a:rPr>
              <a:t>[</a:t>
            </a:r>
            <a:r>
              <a:rPr dirty="0" sz="850" spc="-55">
                <a:latin typeface="Times New Roman"/>
                <a:cs typeface="Times New Roman"/>
              </a:rPr>
              <a:t> </a:t>
            </a:r>
            <a:r>
              <a:rPr dirty="0" sz="850" spc="25" i="1">
                <a:latin typeface="Times New Roman"/>
                <a:cs typeface="Times New Roman"/>
              </a:rPr>
              <a:t>j</a:t>
            </a:r>
            <a:r>
              <a:rPr dirty="0" sz="850" spc="25">
                <a:latin typeface="Times New Roman"/>
                <a:cs typeface="Times New Roman"/>
              </a:rPr>
              <a:t>]</a:t>
            </a:r>
            <a:r>
              <a:rPr dirty="0" baseline="3267" sz="1275" spc="37">
                <a:latin typeface="Symbol"/>
                <a:cs typeface="Symbol"/>
              </a:rPr>
              <a:t></a:t>
            </a:r>
            <a:endParaRPr baseline="3267" sz="1275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24217" y="8130645"/>
            <a:ext cx="1771650" cy="361950"/>
          </a:xfrm>
          <a:custGeom>
            <a:avLst/>
            <a:gdLst/>
            <a:ahLst/>
            <a:cxnLst/>
            <a:rect l="l" t="t" r="r" b="b"/>
            <a:pathLst>
              <a:path w="1771650" h="361950">
                <a:moveTo>
                  <a:pt x="0" y="361950"/>
                </a:moveTo>
                <a:lnTo>
                  <a:pt x="1771650" y="361950"/>
                </a:lnTo>
                <a:lnTo>
                  <a:pt x="17716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4350" y="4305132"/>
            <a:ext cx="1707514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304290" algn="l"/>
              </a:tabLst>
            </a:pPr>
            <a:r>
              <a:rPr dirty="0" sz="850" spc="-15">
                <a:latin typeface="Times New Roman"/>
                <a:cs typeface="Times New Roman"/>
              </a:rPr>
              <a:t>sign </a:t>
            </a:r>
            <a:r>
              <a:rPr dirty="0" sz="850" spc="5">
                <a:latin typeface="Times New Roman"/>
                <a:cs typeface="Times New Roman"/>
              </a:rPr>
              <a:t>(</a:t>
            </a:r>
            <a:r>
              <a:rPr dirty="0" sz="850" spc="5" b="1">
                <a:latin typeface="Times New Roman"/>
                <a:cs typeface="Times New Roman"/>
              </a:rPr>
              <a:t>w</a:t>
            </a:r>
            <a:r>
              <a:rPr dirty="0" sz="850" spc="5">
                <a:latin typeface="Times New Roman"/>
                <a:cs typeface="Times New Roman"/>
              </a:rPr>
              <a:t>.</a:t>
            </a:r>
            <a:r>
              <a:rPr dirty="0" sz="850" spc="5" b="1">
                <a:latin typeface="Times New Roman"/>
                <a:cs typeface="Times New Roman"/>
              </a:rPr>
              <a:t>x  </a:t>
            </a:r>
            <a:r>
              <a:rPr dirty="0" sz="850" spc="10">
                <a:latin typeface="Symbol"/>
                <a:cs typeface="Symbol"/>
              </a:rPr>
              <a:t></a:t>
            </a:r>
            <a:r>
              <a:rPr dirty="0" sz="850" spc="10">
                <a:latin typeface="Times New Roman"/>
                <a:cs typeface="Times New Roman"/>
              </a:rPr>
              <a:t> </a:t>
            </a:r>
            <a:r>
              <a:rPr dirty="0" sz="850" spc="15" i="1">
                <a:latin typeface="Times New Roman"/>
                <a:cs typeface="Times New Roman"/>
              </a:rPr>
              <a:t>b</a:t>
            </a:r>
            <a:r>
              <a:rPr dirty="0" sz="850" spc="15">
                <a:latin typeface="Times New Roman"/>
                <a:cs typeface="Times New Roman"/>
              </a:rPr>
              <a:t>) </a:t>
            </a:r>
            <a:r>
              <a:rPr dirty="0" sz="850" spc="10">
                <a:latin typeface="Symbol"/>
                <a:cs typeface="Symbol"/>
              </a:rPr>
              <a:t></a:t>
            </a:r>
            <a:r>
              <a:rPr dirty="0" sz="850" spc="10">
                <a:latin typeface="Times New Roman"/>
                <a:cs typeface="Times New Roman"/>
              </a:rPr>
              <a:t> </a:t>
            </a:r>
            <a:r>
              <a:rPr dirty="0" sz="850" spc="-15">
                <a:latin typeface="Times New Roman"/>
                <a:cs typeface="Times New Roman"/>
              </a:rPr>
              <a:t>sign </a:t>
            </a:r>
            <a:r>
              <a:rPr dirty="0" baseline="3267" sz="1275" spc="15">
                <a:latin typeface="Symbol"/>
                <a:cs typeface="Symbol"/>
              </a:rPr>
              <a:t></a:t>
            </a:r>
            <a:r>
              <a:rPr dirty="0" baseline="3267" sz="1275" spc="-165">
                <a:latin typeface="Times New Roman"/>
                <a:cs typeface="Times New Roman"/>
              </a:rPr>
              <a:t> </a:t>
            </a:r>
            <a:r>
              <a:rPr dirty="0" sz="850" spc="10" i="1">
                <a:latin typeface="Times New Roman"/>
                <a:cs typeface="Times New Roman"/>
              </a:rPr>
              <a:t>b</a:t>
            </a:r>
            <a:r>
              <a:rPr dirty="0" sz="850" spc="-55" i="1">
                <a:latin typeface="Times New Roman"/>
                <a:cs typeface="Times New Roman"/>
              </a:rPr>
              <a:t> </a:t>
            </a:r>
            <a:r>
              <a:rPr dirty="0" sz="850" spc="10">
                <a:latin typeface="Symbol"/>
                <a:cs typeface="Symbol"/>
              </a:rPr>
              <a:t></a:t>
            </a:r>
            <a:r>
              <a:rPr dirty="0" sz="850" spc="10">
                <a:latin typeface="Times New Roman"/>
                <a:cs typeface="Times New Roman"/>
              </a:rPr>
              <a:t>	</a:t>
            </a:r>
            <a:r>
              <a:rPr dirty="0" sz="850" spc="15" i="1">
                <a:latin typeface="Times New Roman"/>
                <a:cs typeface="Times New Roman"/>
              </a:rPr>
              <a:t>w </a:t>
            </a:r>
            <a:r>
              <a:rPr dirty="0" sz="850" spc="5" i="1">
                <a:latin typeface="Times New Roman"/>
                <a:cs typeface="Times New Roman"/>
              </a:rPr>
              <a:t>. </a:t>
            </a:r>
            <a:r>
              <a:rPr dirty="0" sz="850" spc="10" i="1">
                <a:latin typeface="Times New Roman"/>
                <a:cs typeface="Times New Roman"/>
              </a:rPr>
              <a:t>x </a:t>
            </a:r>
            <a:r>
              <a:rPr dirty="0" sz="850" spc="5">
                <a:latin typeface="Times New Roman"/>
                <a:cs typeface="Times New Roman"/>
              </a:rPr>
              <a:t>[</a:t>
            </a:r>
            <a:r>
              <a:rPr dirty="0" sz="850" spc="25">
                <a:latin typeface="Times New Roman"/>
                <a:cs typeface="Times New Roman"/>
              </a:rPr>
              <a:t> </a:t>
            </a:r>
            <a:r>
              <a:rPr dirty="0" sz="850" spc="35" i="1">
                <a:latin typeface="Times New Roman"/>
                <a:cs typeface="Times New Roman"/>
              </a:rPr>
              <a:t>j</a:t>
            </a:r>
            <a:r>
              <a:rPr dirty="0" sz="850" spc="35">
                <a:latin typeface="Times New Roman"/>
                <a:cs typeface="Times New Roman"/>
              </a:rPr>
              <a:t>]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6850" y="4428957"/>
            <a:ext cx="5588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Symbol"/>
                <a:cs typeface="Symbol"/>
              </a:rPr>
              <a:t></a:t>
            </a:r>
            <a:endParaRPr sz="8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4500" y="4246730"/>
            <a:ext cx="6350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00" spc="5">
                <a:latin typeface="Times New Roman"/>
                <a:cs typeface="Times New Roman"/>
              </a:rPr>
              <a:t>m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400" y="4278062"/>
            <a:ext cx="403860" cy="2260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300" spc="10">
                <a:latin typeface="Symbol"/>
                <a:cs typeface="Symbol"/>
              </a:rPr>
              <a:t>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500" i="1">
                <a:latin typeface="Times New Roman"/>
                <a:cs typeface="Times New Roman"/>
              </a:rPr>
              <a:t>j </a:t>
            </a:r>
            <a:r>
              <a:rPr dirty="0" sz="500" spc="5" i="1">
                <a:latin typeface="Times New Roman"/>
                <a:cs typeface="Times New Roman"/>
              </a:rPr>
              <a:t>k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3925" y="4380080"/>
            <a:ext cx="4191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00" spc="5" i="1">
                <a:latin typeface="Times New Roman"/>
                <a:cs typeface="Times New Roman"/>
              </a:rPr>
              <a:t>k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1323975"/>
            <a:ext cx="4562475" cy="3419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17475" rIns="0" bIns="0" rtlCol="0" vert="horz">
            <a:spAutoFit/>
          </a:bodyPr>
          <a:lstStyle/>
          <a:p>
            <a:pPr marL="285750">
              <a:lnSpc>
                <a:spcPct val="100000"/>
              </a:lnSpc>
              <a:spcBef>
                <a:spcPts val="925"/>
              </a:spcBef>
            </a:pPr>
            <a:r>
              <a:rPr dirty="0" sz="1550" spc="20">
                <a:solidFill>
                  <a:srgbClr val="006600"/>
                </a:solidFill>
                <a:latin typeface="Arial"/>
                <a:cs typeface="Arial"/>
              </a:rPr>
              <a:t>VC </a:t>
            </a:r>
            <a:r>
              <a:rPr dirty="0" sz="1550" spc="15">
                <a:solidFill>
                  <a:srgbClr val="006600"/>
                </a:solidFill>
                <a:latin typeface="Arial"/>
                <a:cs typeface="Arial"/>
              </a:rPr>
              <a:t>dim of linear classifiers </a:t>
            </a:r>
            <a:r>
              <a:rPr dirty="0" sz="1550" spc="10">
                <a:solidFill>
                  <a:srgbClr val="006600"/>
                </a:solidFill>
                <a:latin typeface="Arial"/>
                <a:cs typeface="Arial"/>
              </a:rPr>
              <a:t>in</a:t>
            </a:r>
            <a:r>
              <a:rPr dirty="0" sz="1550" spc="114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06600"/>
                </a:solidFill>
                <a:latin typeface="Arial"/>
                <a:cs typeface="Arial"/>
              </a:rPr>
              <a:t>m-dimensions</a:t>
            </a:r>
            <a:endParaRPr sz="1550">
              <a:latin typeface="Arial"/>
              <a:cs typeface="Arial"/>
            </a:endParaRPr>
          </a:p>
          <a:p>
            <a:pPr marL="333375" marR="278130" indent="-171450">
              <a:lnSpc>
                <a:spcPts val="1430"/>
              </a:lnSpc>
              <a:spcBef>
                <a:spcPts val="420"/>
              </a:spcBef>
            </a:pP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input space is </a:t>
            </a:r>
            <a:r>
              <a:rPr dirty="0" sz="1200">
                <a:latin typeface="Arial"/>
                <a:cs typeface="Arial"/>
              </a:rPr>
              <a:t>m-dimensional and if </a:t>
            </a:r>
            <a:r>
              <a:rPr dirty="0" sz="1200" b="1">
                <a:latin typeface="Arial"/>
                <a:cs typeface="Arial"/>
              </a:rPr>
              <a:t>f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 i="1">
                <a:latin typeface="Arial"/>
                <a:cs typeface="Arial"/>
              </a:rPr>
              <a:t>sign(</a:t>
            </a:r>
            <a:r>
              <a:rPr dirty="0" sz="1200" spc="-5" b="1" i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1200" spc="-5" i="1">
                <a:latin typeface="Arial"/>
                <a:cs typeface="Arial"/>
              </a:rPr>
              <a:t>.</a:t>
            </a:r>
            <a:r>
              <a:rPr dirty="0" sz="1200" spc="-5" b="1" i="1">
                <a:latin typeface="Arial"/>
                <a:cs typeface="Arial"/>
              </a:rPr>
              <a:t>x</a:t>
            </a:r>
            <a:r>
              <a:rPr dirty="0" sz="1200" spc="-5" i="1">
                <a:latin typeface="Arial"/>
                <a:cs typeface="Arial"/>
              </a:rPr>
              <a:t>-</a:t>
            </a:r>
            <a:r>
              <a:rPr dirty="0" sz="1200" spc="-5" i="1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1200" spc="-5" i="1">
                <a:latin typeface="Arial"/>
                <a:cs typeface="Arial"/>
              </a:rPr>
              <a:t>)</a:t>
            </a:r>
            <a:r>
              <a:rPr dirty="0" sz="1200" spc="-5">
                <a:latin typeface="Arial"/>
                <a:cs typeface="Arial"/>
              </a:rPr>
              <a:t>, </a:t>
            </a:r>
            <a:r>
              <a:rPr dirty="0" sz="1200" spc="5">
                <a:latin typeface="Arial"/>
                <a:cs typeface="Arial"/>
              </a:rPr>
              <a:t>what</a:t>
            </a:r>
            <a:r>
              <a:rPr dirty="0" sz="1200" spc="-19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is 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VC-dimension?</a:t>
            </a:r>
            <a:endParaRPr sz="1200">
              <a:latin typeface="Arial"/>
              <a:cs typeface="Arial"/>
            </a:endParaRPr>
          </a:p>
          <a:p>
            <a:pPr marL="161925" marR="669290">
              <a:lnSpc>
                <a:spcPts val="1730"/>
              </a:lnSpc>
              <a:spcBef>
                <a:spcPts val="50"/>
              </a:spcBef>
            </a:pPr>
            <a:r>
              <a:rPr dirty="0" sz="1200">
                <a:latin typeface="Arial"/>
                <a:cs typeface="Arial"/>
              </a:rPr>
              <a:t>Proof that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3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&gt;=</a:t>
            </a:r>
            <a:r>
              <a:rPr dirty="0" sz="1200" spc="-30" i="1">
                <a:latin typeface="Arial"/>
                <a:cs typeface="Arial"/>
              </a:rPr>
              <a:t> </a:t>
            </a:r>
            <a:r>
              <a:rPr dirty="0" sz="1200" spc="35" i="1">
                <a:latin typeface="Arial"/>
                <a:cs typeface="Arial"/>
              </a:rPr>
              <a:t>m</a:t>
            </a:r>
            <a:r>
              <a:rPr dirty="0" sz="1200" spc="35">
                <a:latin typeface="Arial"/>
                <a:cs typeface="Arial"/>
              </a:rPr>
              <a:t>: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Show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m</a:t>
            </a:r>
            <a:r>
              <a:rPr dirty="0" sz="1200" spc="20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points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can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shattered  </a:t>
            </a:r>
            <a:r>
              <a:rPr dirty="0" sz="1200">
                <a:latin typeface="Arial"/>
                <a:cs typeface="Arial"/>
              </a:rPr>
              <a:t>Define m input points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thus: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</a:pPr>
            <a:r>
              <a:rPr dirty="0" sz="900" spc="-30" b="1" i="1">
                <a:latin typeface="Arial"/>
                <a:cs typeface="Arial"/>
              </a:rPr>
              <a:t>x</a:t>
            </a:r>
            <a:r>
              <a:rPr dirty="0" baseline="-23148" sz="900" spc="-44" i="1">
                <a:latin typeface="Arial"/>
                <a:cs typeface="Arial"/>
              </a:rPr>
              <a:t>1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30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(1,0,0,…,0)</a:t>
            </a:r>
            <a:endParaRPr sz="900">
              <a:latin typeface="Arial"/>
              <a:cs typeface="Arial"/>
            </a:endParaRPr>
          </a:p>
          <a:p>
            <a:pPr marL="476250">
              <a:lnSpc>
                <a:spcPct val="100000"/>
              </a:lnSpc>
              <a:spcBef>
                <a:spcPts val="270"/>
              </a:spcBef>
            </a:pPr>
            <a:r>
              <a:rPr dirty="0" sz="900" spc="-30" b="1" i="1">
                <a:latin typeface="Arial"/>
                <a:cs typeface="Arial"/>
              </a:rPr>
              <a:t>x</a:t>
            </a:r>
            <a:r>
              <a:rPr dirty="0" baseline="-23148" sz="900" spc="-44" i="1">
                <a:latin typeface="Arial"/>
                <a:cs typeface="Arial"/>
              </a:rPr>
              <a:t>2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30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(0,1,0,…,0)</a:t>
            </a:r>
            <a:endParaRPr sz="900">
              <a:latin typeface="Arial"/>
              <a:cs typeface="Arial"/>
            </a:endParaRPr>
          </a:p>
          <a:p>
            <a:pPr marL="476250">
              <a:lnSpc>
                <a:spcPct val="100000"/>
              </a:lnSpc>
              <a:spcBef>
                <a:spcPts val="195"/>
              </a:spcBef>
            </a:pPr>
            <a:r>
              <a:rPr dirty="0" sz="900" i="1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476250">
              <a:lnSpc>
                <a:spcPct val="100000"/>
              </a:lnSpc>
              <a:spcBef>
                <a:spcPts val="195"/>
              </a:spcBef>
              <a:tabLst>
                <a:tab pos="1513840" algn="l"/>
              </a:tabLst>
            </a:pPr>
            <a:r>
              <a:rPr dirty="0" sz="900" spc="5" b="1" i="1">
                <a:latin typeface="Arial"/>
                <a:cs typeface="Arial"/>
              </a:rPr>
              <a:t>x</a:t>
            </a:r>
            <a:r>
              <a:rPr dirty="0" baseline="-23148" sz="900" spc="7" i="1">
                <a:latin typeface="Arial"/>
                <a:cs typeface="Arial"/>
              </a:rPr>
              <a:t>m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1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(0,0,0,…,1)	</a:t>
            </a: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So </a:t>
            </a:r>
            <a:r>
              <a:rPr dirty="0" sz="900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baseline="-23148" sz="900" i="1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dirty="0" sz="900" spc="-5" i="1">
                <a:solidFill>
                  <a:srgbClr val="FF0000"/>
                </a:solidFill>
                <a:latin typeface="Arial"/>
                <a:cs typeface="Arial"/>
              </a:rPr>
              <a:t>[j] </a:t>
            </a:r>
            <a:r>
              <a:rPr dirty="0" sz="900" i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900" spc="-5" i="1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dirty="0" sz="900" spc="15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dirty="0" sz="900" spc="15" i="1">
                <a:solidFill>
                  <a:srgbClr val="FF0000"/>
                </a:solidFill>
                <a:latin typeface="Arial"/>
                <a:cs typeface="Arial"/>
              </a:rPr>
              <a:t>k=j </a:t>
            </a:r>
            <a:r>
              <a:rPr dirty="0" sz="900" spc="1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dirty="0" sz="900" spc="-5" i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z="9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FF0000"/>
                </a:solidFill>
                <a:latin typeface="Arial"/>
                <a:cs typeface="Arial"/>
              </a:rPr>
              <a:t>otherwise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333375" marR="385445" indent="-171450">
              <a:lnSpc>
                <a:spcPts val="1430"/>
              </a:lnSpc>
            </a:pPr>
            <a:r>
              <a:rPr dirty="0" sz="1200" spc="-10">
                <a:latin typeface="Arial"/>
                <a:cs typeface="Arial"/>
              </a:rPr>
              <a:t>Let </a:t>
            </a:r>
            <a:r>
              <a:rPr dirty="0" sz="1200" i="1">
                <a:latin typeface="Arial"/>
                <a:cs typeface="Arial"/>
              </a:rPr>
              <a:t>y</a:t>
            </a:r>
            <a:r>
              <a:rPr dirty="0" baseline="-20833" sz="1200" i="1">
                <a:latin typeface="Arial"/>
                <a:cs typeface="Arial"/>
              </a:rPr>
              <a:t>1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10" i="1">
                <a:latin typeface="Arial"/>
                <a:cs typeface="Arial"/>
              </a:rPr>
              <a:t>y</a:t>
            </a:r>
            <a:r>
              <a:rPr dirty="0" baseline="-20833" sz="1200" spc="15" i="1">
                <a:latin typeface="Arial"/>
                <a:cs typeface="Arial"/>
              </a:rPr>
              <a:t>2</a:t>
            </a:r>
            <a:r>
              <a:rPr dirty="0" sz="1200" spc="10">
                <a:latin typeface="Arial"/>
                <a:cs typeface="Arial"/>
              </a:rPr>
              <a:t>,… </a:t>
            </a:r>
            <a:r>
              <a:rPr dirty="0" sz="1200" spc="10" i="1">
                <a:latin typeface="Arial"/>
                <a:cs typeface="Arial"/>
              </a:rPr>
              <a:t>y</a:t>
            </a:r>
            <a:r>
              <a:rPr dirty="0" baseline="-20833" sz="1200" spc="15" i="1">
                <a:latin typeface="Arial"/>
                <a:cs typeface="Arial"/>
              </a:rPr>
              <a:t>m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-5">
                <a:latin typeface="Arial"/>
                <a:cs typeface="Arial"/>
              </a:rPr>
              <a:t>be any one </a:t>
            </a:r>
            <a:r>
              <a:rPr dirty="0" sz="1200">
                <a:latin typeface="Arial"/>
                <a:cs typeface="Arial"/>
              </a:rPr>
              <a:t>of the </a:t>
            </a:r>
            <a:r>
              <a:rPr dirty="0" sz="1200" spc="10" i="1">
                <a:latin typeface="Arial"/>
                <a:cs typeface="Arial"/>
              </a:rPr>
              <a:t>2</a:t>
            </a:r>
            <a:r>
              <a:rPr dirty="0" baseline="24305" sz="1200" spc="15" i="1">
                <a:latin typeface="Arial"/>
                <a:cs typeface="Arial"/>
              </a:rPr>
              <a:t>m </a:t>
            </a:r>
            <a:r>
              <a:rPr dirty="0" sz="1200">
                <a:latin typeface="Arial"/>
                <a:cs typeface="Arial"/>
              </a:rPr>
              <a:t>combinations of class  </a:t>
            </a:r>
            <a:r>
              <a:rPr dirty="0" sz="1200" spc="-20">
                <a:latin typeface="Arial"/>
                <a:cs typeface="Arial"/>
              </a:rPr>
              <a:t>labels.</a:t>
            </a:r>
            <a:endParaRPr sz="1200">
              <a:latin typeface="Arial"/>
              <a:cs typeface="Arial"/>
            </a:endParaRPr>
          </a:p>
          <a:p>
            <a:pPr marL="333375" marR="625475" indent="-171450">
              <a:lnSpc>
                <a:spcPts val="1430"/>
              </a:lnSpc>
              <a:spcBef>
                <a:spcPts val="290"/>
              </a:spcBef>
            </a:pPr>
            <a:r>
              <a:rPr dirty="0" sz="1200">
                <a:latin typeface="Arial"/>
                <a:cs typeface="Arial"/>
              </a:rPr>
              <a:t>Guess </a:t>
            </a:r>
            <a:r>
              <a:rPr dirty="0" sz="1200" spc="-5">
                <a:latin typeface="Arial"/>
                <a:cs typeface="Arial"/>
              </a:rPr>
              <a:t>how we can define </a:t>
            </a:r>
            <a:r>
              <a:rPr dirty="0" sz="1200" spc="-15" i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baseline="-20833" sz="1200" spc="-22" i="1">
                <a:solidFill>
                  <a:srgbClr val="00CC00"/>
                </a:solidFill>
                <a:latin typeface="Arial"/>
                <a:cs typeface="Arial"/>
              </a:rPr>
              <a:t>1</a:t>
            </a:r>
            <a:r>
              <a:rPr dirty="0" sz="1200" spc="-15">
                <a:solidFill>
                  <a:srgbClr val="00CC00"/>
                </a:solidFill>
                <a:latin typeface="Arial"/>
                <a:cs typeface="Arial"/>
              </a:rPr>
              <a:t>, </a:t>
            </a:r>
            <a:r>
              <a:rPr dirty="0" sz="1200" spc="-40" i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baseline="-20833" sz="1200" spc="-60" i="1">
                <a:solidFill>
                  <a:srgbClr val="00CC00"/>
                </a:solidFill>
                <a:latin typeface="Arial"/>
                <a:cs typeface="Arial"/>
              </a:rPr>
              <a:t>2</a:t>
            </a:r>
            <a:r>
              <a:rPr dirty="0" sz="1200" spc="-40">
                <a:solidFill>
                  <a:srgbClr val="00CC00"/>
                </a:solidFill>
                <a:latin typeface="Arial"/>
                <a:cs typeface="Arial"/>
              </a:rPr>
              <a:t>,… </a:t>
            </a:r>
            <a:r>
              <a:rPr dirty="0" sz="1200" spc="-50" i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baseline="-20833" sz="1200" spc="-75" i="1">
                <a:solidFill>
                  <a:srgbClr val="00CC00"/>
                </a:solidFill>
                <a:latin typeface="Arial"/>
                <a:cs typeface="Arial"/>
              </a:rPr>
              <a:t>m </a:t>
            </a:r>
            <a:r>
              <a:rPr dirty="0" sz="1200" spc="15">
                <a:latin typeface="Arial"/>
                <a:cs typeface="Arial"/>
              </a:rPr>
              <a:t>and </a:t>
            </a:r>
            <a:r>
              <a:rPr dirty="0" sz="1200" spc="-5" i="1">
                <a:solidFill>
                  <a:srgbClr val="00CC00"/>
                </a:solidFill>
                <a:latin typeface="Arial"/>
                <a:cs typeface="Arial"/>
              </a:rPr>
              <a:t>b </a:t>
            </a:r>
            <a:r>
              <a:rPr dirty="0" sz="1200">
                <a:latin typeface="Arial"/>
                <a:cs typeface="Arial"/>
              </a:rPr>
              <a:t>to ensure  </a:t>
            </a:r>
            <a:r>
              <a:rPr dirty="0" sz="1200" spc="-5">
                <a:latin typeface="Arial"/>
                <a:cs typeface="Arial"/>
              </a:rPr>
              <a:t>sign(</a:t>
            </a:r>
            <a:r>
              <a:rPr dirty="0" sz="1200" spc="-5" b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1200" spc="-5">
                <a:latin typeface="Arial"/>
                <a:cs typeface="Arial"/>
              </a:rPr>
              <a:t>. </a:t>
            </a:r>
            <a:r>
              <a:rPr dirty="0" sz="1200" spc="5" b="1" i="1">
                <a:latin typeface="Arial"/>
                <a:cs typeface="Arial"/>
              </a:rPr>
              <a:t>x</a:t>
            </a:r>
            <a:r>
              <a:rPr dirty="0" baseline="-20833" sz="1200" spc="7" i="1">
                <a:latin typeface="Arial"/>
                <a:cs typeface="Arial"/>
              </a:rPr>
              <a:t>k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35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1200" spc="3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5" i="1">
                <a:latin typeface="Arial"/>
                <a:cs typeface="Arial"/>
              </a:rPr>
              <a:t>y</a:t>
            </a:r>
            <a:r>
              <a:rPr dirty="0" baseline="-20833" sz="1200" spc="7" i="1">
                <a:latin typeface="Arial"/>
                <a:cs typeface="Arial"/>
              </a:rPr>
              <a:t>k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all </a:t>
            </a:r>
            <a:r>
              <a:rPr dirty="0" sz="1200" i="1">
                <a:latin typeface="Arial"/>
                <a:cs typeface="Arial"/>
              </a:rPr>
              <a:t>k </a:t>
            </a:r>
            <a:r>
              <a:rPr dirty="0" sz="1200" spc="-5">
                <a:latin typeface="Arial"/>
                <a:cs typeface="Arial"/>
              </a:rPr>
              <a:t>?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endParaRPr sz="9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235"/>
              </a:spcBef>
            </a:pPr>
            <a:r>
              <a:rPr dirty="0" sz="1200" spc="-10">
                <a:latin typeface="Arial"/>
                <a:cs typeface="Arial"/>
              </a:rPr>
              <a:t>Answer: </a:t>
            </a:r>
            <a:r>
              <a:rPr dirty="0" sz="1200" spc="10">
                <a:solidFill>
                  <a:srgbClr val="00CC00"/>
                </a:solidFill>
                <a:latin typeface="Arial"/>
                <a:cs typeface="Arial"/>
              </a:rPr>
              <a:t>b=0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95" i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baseline="-20833" sz="1200" spc="-142" i="1">
                <a:solidFill>
                  <a:srgbClr val="00CC00"/>
                </a:solidFill>
                <a:latin typeface="Arial"/>
                <a:cs typeface="Arial"/>
              </a:rPr>
              <a:t>k </a:t>
            </a:r>
            <a:r>
              <a:rPr dirty="0" sz="1200">
                <a:solidFill>
                  <a:srgbClr val="00CC00"/>
                </a:solidFill>
                <a:latin typeface="Arial"/>
                <a:cs typeface="Arial"/>
              </a:rPr>
              <a:t>= </a:t>
            </a:r>
            <a:r>
              <a:rPr dirty="0" sz="1200" spc="5" i="1">
                <a:solidFill>
                  <a:srgbClr val="00CC00"/>
                </a:solidFill>
                <a:latin typeface="Arial"/>
                <a:cs typeface="Arial"/>
              </a:rPr>
              <a:t>y</a:t>
            </a:r>
            <a:r>
              <a:rPr dirty="0" baseline="-20833" sz="1200" spc="7" i="1">
                <a:solidFill>
                  <a:srgbClr val="00CC00"/>
                </a:solidFill>
                <a:latin typeface="Arial"/>
                <a:cs typeface="Arial"/>
              </a:rPr>
              <a:t>k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all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 spc="-20" i="1">
                <a:latin typeface="Arial"/>
                <a:cs typeface="Arial"/>
              </a:rPr>
              <a:t>k.</a:t>
            </a:r>
            <a:endParaRPr sz="12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360"/>
              </a:spcBef>
              <a:tabLst>
                <a:tab pos="3571240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3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29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05300" y="4219575"/>
            <a:ext cx="1771650" cy="361950"/>
          </a:xfrm>
          <a:custGeom>
            <a:avLst/>
            <a:gdLst/>
            <a:ahLst/>
            <a:cxnLst/>
            <a:rect l="l" t="t" r="r" b="b"/>
            <a:pathLst>
              <a:path w="1771650" h="361950">
                <a:moveTo>
                  <a:pt x="0" y="361950"/>
                </a:moveTo>
                <a:lnTo>
                  <a:pt x="1771650" y="361950"/>
                </a:lnTo>
                <a:lnTo>
                  <a:pt x="17716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19800" y="4295607"/>
            <a:ext cx="55880" cy="292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Symbol"/>
                <a:cs typeface="Symbol"/>
              </a:rPr>
              <a:t></a:t>
            </a:r>
            <a:endParaRPr sz="8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850" spc="10">
                <a:latin typeface="Symbol"/>
                <a:cs typeface="Symbol"/>
              </a:rPr>
              <a:t></a:t>
            </a:r>
            <a:endParaRPr sz="8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4975" y="4465805"/>
            <a:ext cx="9334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00" spc="5">
                <a:latin typeface="Times New Roman"/>
                <a:cs typeface="Times New Roman"/>
              </a:rPr>
              <a:t>j</a:t>
            </a:r>
            <a:r>
              <a:rPr dirty="0" sz="500" spc="-55">
                <a:latin typeface="Symbol"/>
                <a:cs typeface="Symbol"/>
              </a:rPr>
              <a:t></a:t>
            </a:r>
            <a:r>
              <a:rPr dirty="0" sz="500" spc="5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24217" y="4204493"/>
            <a:ext cx="1771650" cy="361950"/>
          </a:xfrm>
          <a:custGeom>
            <a:avLst/>
            <a:gdLst/>
            <a:ahLst/>
            <a:cxnLst/>
            <a:rect l="l" t="t" r="r" b="b"/>
            <a:pathLst>
              <a:path w="1771650" h="361950">
                <a:moveTo>
                  <a:pt x="0" y="361950"/>
                </a:moveTo>
                <a:lnTo>
                  <a:pt x="1771650" y="361950"/>
                </a:lnTo>
                <a:lnTo>
                  <a:pt x="17716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4367" y="4337843"/>
            <a:ext cx="2447925" cy="219075"/>
          </a:xfrm>
          <a:custGeom>
            <a:avLst/>
            <a:gdLst/>
            <a:ahLst/>
            <a:cxnLst/>
            <a:rect l="l" t="t" r="r" b="b"/>
            <a:pathLst>
              <a:path w="2447925" h="219075">
                <a:moveTo>
                  <a:pt x="0" y="219075"/>
                </a:moveTo>
                <a:lnTo>
                  <a:pt x="2447925" y="219075"/>
                </a:lnTo>
                <a:lnTo>
                  <a:pt x="2447925" y="0"/>
                </a:lnTo>
                <a:lnTo>
                  <a:pt x="0" y="0"/>
                </a:lnTo>
                <a:lnTo>
                  <a:pt x="0" y="21907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2075" y="855027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2125" y="5347017"/>
            <a:ext cx="4127500" cy="161163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595"/>
              </a:spcBef>
            </a:pPr>
            <a:r>
              <a:rPr dirty="0" sz="1550" spc="20">
                <a:solidFill>
                  <a:srgbClr val="006600"/>
                </a:solidFill>
                <a:latin typeface="Arial"/>
                <a:cs typeface="Arial"/>
              </a:rPr>
              <a:t>VC </a:t>
            </a:r>
            <a:r>
              <a:rPr dirty="0" sz="1550" spc="15">
                <a:solidFill>
                  <a:srgbClr val="006600"/>
                </a:solidFill>
                <a:latin typeface="Arial"/>
                <a:cs typeface="Arial"/>
              </a:rPr>
              <a:t>dim of linear classifiers </a:t>
            </a:r>
            <a:r>
              <a:rPr dirty="0" sz="1550" spc="10">
                <a:solidFill>
                  <a:srgbClr val="006600"/>
                </a:solidFill>
                <a:latin typeface="Arial"/>
                <a:cs typeface="Arial"/>
              </a:rPr>
              <a:t>in</a:t>
            </a:r>
            <a:r>
              <a:rPr dirty="0" sz="1550" spc="12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06600"/>
                </a:solidFill>
                <a:latin typeface="Arial"/>
                <a:cs typeface="Arial"/>
              </a:rPr>
              <a:t>m-dimensions</a:t>
            </a:r>
            <a:endParaRPr sz="1550">
              <a:latin typeface="Arial"/>
              <a:cs typeface="Arial"/>
            </a:endParaRPr>
          </a:p>
          <a:p>
            <a:pPr marL="171450" marR="5080" indent="-171450">
              <a:lnSpc>
                <a:spcPts val="1430"/>
              </a:lnSpc>
              <a:spcBef>
                <a:spcPts val="420"/>
              </a:spcBef>
            </a:pP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input space is </a:t>
            </a:r>
            <a:r>
              <a:rPr dirty="0" sz="1200">
                <a:latin typeface="Arial"/>
                <a:cs typeface="Arial"/>
              </a:rPr>
              <a:t>m-dimensional and if </a:t>
            </a:r>
            <a:r>
              <a:rPr dirty="0" sz="1200" b="1">
                <a:latin typeface="Arial"/>
                <a:cs typeface="Arial"/>
              </a:rPr>
              <a:t>f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 i="1">
                <a:latin typeface="Arial"/>
                <a:cs typeface="Arial"/>
              </a:rPr>
              <a:t>sign(</a:t>
            </a:r>
            <a:r>
              <a:rPr dirty="0" sz="1200" spc="-5" b="1" i="1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1200" spc="-5" i="1">
                <a:latin typeface="Arial"/>
                <a:cs typeface="Arial"/>
              </a:rPr>
              <a:t>.</a:t>
            </a:r>
            <a:r>
              <a:rPr dirty="0" sz="1200" spc="-5" b="1" i="1">
                <a:latin typeface="Arial"/>
                <a:cs typeface="Arial"/>
              </a:rPr>
              <a:t>x</a:t>
            </a:r>
            <a:r>
              <a:rPr dirty="0" sz="1200" spc="-5" i="1">
                <a:latin typeface="Arial"/>
                <a:cs typeface="Arial"/>
              </a:rPr>
              <a:t>-</a:t>
            </a:r>
            <a:r>
              <a:rPr dirty="0" sz="1200" spc="-5" i="1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1200" spc="-5" i="1">
                <a:latin typeface="Arial"/>
                <a:cs typeface="Arial"/>
              </a:rPr>
              <a:t>)</a:t>
            </a:r>
            <a:r>
              <a:rPr dirty="0" sz="1200" spc="-5">
                <a:latin typeface="Arial"/>
                <a:cs typeface="Arial"/>
              </a:rPr>
              <a:t>, </a:t>
            </a:r>
            <a:r>
              <a:rPr dirty="0" sz="1200" spc="5">
                <a:latin typeface="Arial"/>
                <a:cs typeface="Arial"/>
              </a:rPr>
              <a:t>what</a:t>
            </a:r>
            <a:r>
              <a:rPr dirty="0" sz="1200" spc="-19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is 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VC-dimension?</a:t>
            </a:r>
            <a:endParaRPr sz="12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235"/>
              </a:spcBef>
              <a:buChar char="•"/>
              <a:tabLst>
                <a:tab pos="171450" algn="l"/>
              </a:tabLst>
            </a:pPr>
            <a:r>
              <a:rPr dirty="0" sz="1200" spc="-5">
                <a:latin typeface="Arial"/>
                <a:cs typeface="Arial"/>
              </a:rPr>
              <a:t>Now we know that h &gt;=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171450" algn="l"/>
              </a:tabLst>
            </a:pP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 spc="-10">
                <a:latin typeface="Arial"/>
                <a:cs typeface="Arial"/>
              </a:rPr>
              <a:t>fact, h=m+1</a:t>
            </a:r>
            <a:endParaRPr sz="12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171450" algn="l"/>
              </a:tabLst>
            </a:pPr>
            <a:r>
              <a:rPr dirty="0" sz="1200">
                <a:latin typeface="Arial"/>
                <a:cs typeface="Arial"/>
              </a:rPr>
              <a:t>Proof that </a:t>
            </a:r>
            <a:r>
              <a:rPr dirty="0" sz="1200" spc="-5">
                <a:latin typeface="Arial"/>
                <a:cs typeface="Arial"/>
              </a:rPr>
              <a:t>h </a:t>
            </a:r>
            <a:r>
              <a:rPr dirty="0" sz="1200">
                <a:latin typeface="Arial"/>
                <a:cs typeface="Arial"/>
              </a:rPr>
              <a:t>&gt;= m+1 is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easy</a:t>
            </a:r>
            <a:endParaRPr sz="12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171450" algn="l"/>
              </a:tabLst>
            </a:pPr>
            <a:r>
              <a:rPr dirty="0" sz="1200">
                <a:latin typeface="Arial"/>
                <a:cs typeface="Arial"/>
              </a:rPr>
              <a:t>Proof that </a:t>
            </a:r>
            <a:r>
              <a:rPr dirty="0" sz="1200" spc="-5">
                <a:latin typeface="Arial"/>
                <a:cs typeface="Arial"/>
              </a:rPr>
              <a:t>h </a:t>
            </a:r>
            <a:r>
              <a:rPr dirty="0" sz="1200">
                <a:latin typeface="Arial"/>
                <a:cs typeface="Arial"/>
              </a:rPr>
              <a:t>&lt; m+2 </a:t>
            </a:r>
            <a:r>
              <a:rPr dirty="0" sz="1200" spc="-5">
                <a:latin typeface="Arial"/>
                <a:cs typeface="Arial"/>
              </a:rPr>
              <a:t>is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moderate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2075" y="456882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6600" y="1330325"/>
            <a:ext cx="368300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What does </a:t>
            </a:r>
            <a:r>
              <a:rPr dirty="0" spc="20"/>
              <a:t>VC-dim</a:t>
            </a:r>
            <a:r>
              <a:rPr dirty="0" spc="-15"/>
              <a:t> </a:t>
            </a:r>
            <a:r>
              <a:rPr dirty="0" spc="25"/>
              <a:t>measure?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9425" y="1671320"/>
            <a:ext cx="3845560" cy="183896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9"/>
              </a:spcBef>
              <a:buChar char="•"/>
              <a:tabLst>
                <a:tab pos="184150" algn="l"/>
              </a:tabLst>
            </a:pPr>
            <a:r>
              <a:rPr dirty="0" sz="1400" spc="5">
                <a:latin typeface="Arial"/>
                <a:cs typeface="Arial"/>
              </a:rPr>
              <a:t>Is it </a:t>
            </a:r>
            <a:r>
              <a:rPr dirty="0" sz="1400" spc="10">
                <a:latin typeface="Arial"/>
                <a:cs typeface="Arial"/>
              </a:rPr>
              <a:t>the number of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parameters?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45"/>
              </a:spcBef>
            </a:pPr>
            <a:r>
              <a:rPr dirty="0" sz="1400" spc="10">
                <a:latin typeface="Arial"/>
                <a:cs typeface="Arial"/>
              </a:rPr>
              <a:t>Related but not </a:t>
            </a:r>
            <a:r>
              <a:rPr dirty="0" sz="1400" spc="5">
                <a:latin typeface="Arial"/>
                <a:cs typeface="Arial"/>
              </a:rPr>
              <a:t>really </a:t>
            </a:r>
            <a:r>
              <a:rPr dirty="0" sz="1400" spc="10">
                <a:latin typeface="Arial"/>
                <a:cs typeface="Arial"/>
              </a:rPr>
              <a:t>the</a:t>
            </a:r>
            <a:r>
              <a:rPr dirty="0" sz="1400" spc="-19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same.</a:t>
            </a:r>
            <a:endParaRPr sz="1400">
              <a:latin typeface="Arial"/>
              <a:cs typeface="Arial"/>
            </a:endParaRPr>
          </a:p>
          <a:p>
            <a:pPr marL="184150" marR="176530" indent="-171450">
              <a:lnSpc>
                <a:spcPct val="100400"/>
              </a:lnSpc>
              <a:spcBef>
                <a:spcPts val="335"/>
              </a:spcBef>
              <a:buChar char="•"/>
              <a:tabLst>
                <a:tab pos="184150" algn="l"/>
              </a:tabLst>
            </a:pPr>
            <a:r>
              <a:rPr dirty="0" sz="1400" spc="5">
                <a:latin typeface="Arial"/>
                <a:cs typeface="Arial"/>
              </a:rPr>
              <a:t>I can </a:t>
            </a:r>
            <a:r>
              <a:rPr dirty="0" sz="1400">
                <a:latin typeface="Arial"/>
                <a:cs typeface="Arial"/>
              </a:rPr>
              <a:t>create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machine with </a:t>
            </a:r>
            <a:r>
              <a:rPr dirty="0" sz="1400" spc="5">
                <a:latin typeface="Arial"/>
                <a:cs typeface="Arial"/>
              </a:rPr>
              <a:t>one </a:t>
            </a:r>
            <a:r>
              <a:rPr dirty="0" sz="1400">
                <a:latin typeface="Arial"/>
                <a:cs typeface="Arial"/>
              </a:rPr>
              <a:t>numeric  </a:t>
            </a:r>
            <a:r>
              <a:rPr dirty="0" sz="1400" spc="5">
                <a:latin typeface="Arial"/>
                <a:cs typeface="Arial"/>
              </a:rPr>
              <a:t>parameter that really encodes </a:t>
            </a:r>
            <a:r>
              <a:rPr dirty="0" sz="1400" spc="10">
                <a:latin typeface="Arial"/>
                <a:cs typeface="Arial"/>
              </a:rPr>
              <a:t>7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parameters </a:t>
            </a:r>
            <a:r>
              <a:rPr dirty="0" sz="1400" spc="5">
                <a:solidFill>
                  <a:srgbClr val="00CC00"/>
                </a:solidFill>
                <a:latin typeface="Arial"/>
                <a:cs typeface="Arial"/>
              </a:rPr>
              <a:t> (How?)</a:t>
            </a:r>
            <a:endParaRPr sz="1400">
              <a:latin typeface="Arial"/>
              <a:cs typeface="Arial"/>
            </a:endParaRPr>
          </a:p>
          <a:p>
            <a:pPr marL="184150" marR="5080" indent="-171450">
              <a:lnSpc>
                <a:spcPct val="102699"/>
              </a:lnSpc>
              <a:spcBef>
                <a:spcPts val="225"/>
              </a:spcBef>
              <a:buChar char="•"/>
              <a:tabLst>
                <a:tab pos="184150" algn="l"/>
              </a:tabLst>
            </a:pPr>
            <a:r>
              <a:rPr dirty="0" sz="1400" spc="10">
                <a:latin typeface="Arial"/>
                <a:cs typeface="Arial"/>
              </a:rPr>
              <a:t>And </a:t>
            </a:r>
            <a:r>
              <a:rPr dirty="0" sz="1400" spc="5">
                <a:latin typeface="Arial"/>
                <a:cs typeface="Arial"/>
              </a:rPr>
              <a:t>I </a:t>
            </a:r>
            <a:r>
              <a:rPr dirty="0" sz="1400" spc="10">
                <a:latin typeface="Arial"/>
                <a:cs typeface="Arial"/>
              </a:rPr>
              <a:t>can </a:t>
            </a:r>
            <a:r>
              <a:rPr dirty="0" sz="1400" spc="5">
                <a:latin typeface="Arial"/>
                <a:cs typeface="Arial"/>
              </a:rPr>
              <a:t>create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 spc="5">
                <a:latin typeface="Arial"/>
                <a:cs typeface="Arial"/>
              </a:rPr>
              <a:t>machine with </a:t>
            </a:r>
            <a:r>
              <a:rPr dirty="0" sz="1400" spc="10">
                <a:latin typeface="Arial"/>
                <a:cs typeface="Arial"/>
              </a:rPr>
              <a:t>7</a:t>
            </a:r>
            <a:r>
              <a:rPr dirty="0" sz="1400" spc="-22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parameters  </a:t>
            </a:r>
            <a:r>
              <a:rPr dirty="0" sz="1400">
                <a:latin typeface="Arial"/>
                <a:cs typeface="Arial"/>
              </a:rPr>
              <a:t>which </a:t>
            </a:r>
            <a:r>
              <a:rPr dirty="0" sz="1400" spc="5">
                <a:latin typeface="Arial"/>
                <a:cs typeface="Arial"/>
              </a:rPr>
              <a:t>has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 spc="5">
                <a:latin typeface="Arial"/>
                <a:cs typeface="Arial"/>
              </a:rPr>
              <a:t>VC-dim </a:t>
            </a:r>
            <a:r>
              <a:rPr dirty="0" sz="1400" spc="15">
                <a:latin typeface="Arial"/>
                <a:cs typeface="Arial"/>
              </a:rPr>
              <a:t>of </a:t>
            </a:r>
            <a:r>
              <a:rPr dirty="0" sz="1400" spc="10">
                <a:latin typeface="Arial"/>
                <a:cs typeface="Arial"/>
              </a:rPr>
              <a:t>1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CC00"/>
                </a:solidFill>
                <a:latin typeface="Arial"/>
                <a:cs typeface="Arial"/>
              </a:rPr>
              <a:t>(How?)</a:t>
            </a:r>
            <a:endParaRPr sz="1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dirty="0" sz="800" i="1">
                <a:solidFill>
                  <a:srgbClr val="00CC00"/>
                </a:solidFill>
                <a:latin typeface="Arial"/>
                <a:cs typeface="Arial"/>
              </a:rPr>
              <a:t>Andrew’s</a:t>
            </a:r>
            <a:r>
              <a:rPr dirty="0" sz="800" spc="-15" i="1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00CC00"/>
                </a:solidFill>
                <a:latin typeface="Arial"/>
                <a:cs typeface="Arial"/>
              </a:rPr>
              <a:t>private</a:t>
            </a:r>
            <a:r>
              <a:rPr dirty="0" sz="800" spc="-15" i="1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00CC00"/>
                </a:solidFill>
                <a:latin typeface="Arial"/>
                <a:cs typeface="Arial"/>
              </a:rPr>
              <a:t>opinion:</a:t>
            </a:r>
            <a:r>
              <a:rPr dirty="0" sz="800" spc="-15" i="1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00CC00"/>
                </a:solidFill>
                <a:latin typeface="Arial"/>
                <a:cs typeface="Arial"/>
              </a:rPr>
              <a:t>it</a:t>
            </a:r>
            <a:r>
              <a:rPr dirty="0" sz="800" spc="-15" i="1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00CC00"/>
                </a:solidFill>
                <a:latin typeface="Arial"/>
                <a:cs typeface="Arial"/>
              </a:rPr>
              <a:t>often</a:t>
            </a:r>
            <a:r>
              <a:rPr dirty="0" sz="800" spc="-10" i="1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00CC00"/>
                </a:solidFill>
                <a:latin typeface="Arial"/>
                <a:cs typeface="Arial"/>
              </a:rPr>
              <a:t>is</a:t>
            </a:r>
            <a:r>
              <a:rPr dirty="0" sz="800" spc="-15" i="1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00CC00"/>
                </a:solidFill>
                <a:latin typeface="Arial"/>
                <a:cs typeface="Arial"/>
              </a:rPr>
              <a:t>the</a:t>
            </a:r>
            <a:r>
              <a:rPr dirty="0" sz="800" spc="-15" i="1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800" spc="5" i="1">
                <a:solidFill>
                  <a:srgbClr val="00CC00"/>
                </a:solidFill>
                <a:latin typeface="Arial"/>
                <a:cs typeface="Arial"/>
              </a:rPr>
              <a:t>number</a:t>
            </a:r>
            <a:r>
              <a:rPr dirty="0" sz="800" spc="-15" i="1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800" spc="5" i="1">
                <a:solidFill>
                  <a:srgbClr val="00CC00"/>
                </a:solidFill>
                <a:latin typeface="Arial"/>
                <a:cs typeface="Arial"/>
              </a:rPr>
              <a:t>of</a:t>
            </a:r>
            <a:r>
              <a:rPr dirty="0" sz="800" spc="-10" i="1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00CC00"/>
                </a:solidFill>
                <a:latin typeface="Arial"/>
                <a:cs typeface="Arial"/>
              </a:rPr>
              <a:t>parameters</a:t>
            </a:r>
            <a:r>
              <a:rPr dirty="0" sz="800" spc="-15" i="1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800" spc="5" i="1">
                <a:solidFill>
                  <a:srgbClr val="00CC00"/>
                </a:solidFill>
                <a:latin typeface="Arial"/>
                <a:cs typeface="Arial"/>
              </a:rPr>
              <a:t>that</a:t>
            </a:r>
            <a:r>
              <a:rPr dirty="0" sz="800" spc="-70" i="1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800" spc="10" i="1">
                <a:solidFill>
                  <a:srgbClr val="00CC00"/>
                </a:solidFill>
                <a:latin typeface="Arial"/>
                <a:cs typeface="Arial"/>
              </a:rPr>
              <a:t>counts.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5133584"/>
            <a:ext cx="3670935" cy="87630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algn="ctr" marL="501650">
              <a:lnSpc>
                <a:spcPct val="100000"/>
              </a:lnSpc>
              <a:spcBef>
                <a:spcPts val="1150"/>
              </a:spcBef>
            </a:pP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Structural Risk</a:t>
            </a:r>
            <a:r>
              <a:rPr dirty="0" sz="2000" spc="-12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Minimization</a:t>
            </a:r>
            <a:endParaRPr sz="2000">
              <a:latin typeface="Arial"/>
              <a:cs typeface="Arial"/>
            </a:endParaRPr>
          </a:p>
          <a:p>
            <a:pPr marL="170815" indent="-170815">
              <a:lnSpc>
                <a:spcPct val="100000"/>
              </a:lnSpc>
              <a:spcBef>
                <a:spcPts val="525"/>
              </a:spcBef>
              <a:buChar char="•"/>
              <a:tabLst>
                <a:tab pos="170815" algn="l"/>
                <a:tab pos="171450" algn="l"/>
              </a:tabLst>
            </a:pPr>
            <a:r>
              <a:rPr dirty="0" sz="950" spc="5">
                <a:latin typeface="Arial"/>
                <a:cs typeface="Arial"/>
              </a:rPr>
              <a:t>Let </a:t>
            </a:r>
            <a:r>
              <a:rPr dirty="0" sz="950" spc="-5" i="1">
                <a:latin typeface="Symbol"/>
                <a:cs typeface="Symbol"/>
              </a:rPr>
              <a:t></a:t>
            </a:r>
            <a:r>
              <a:rPr dirty="0" sz="950" spc="-5" i="1">
                <a:latin typeface="Arial"/>
                <a:cs typeface="Arial"/>
              </a:rPr>
              <a:t>(f) </a:t>
            </a:r>
            <a:r>
              <a:rPr dirty="0" sz="950" spc="10">
                <a:latin typeface="Arial"/>
                <a:cs typeface="Arial"/>
              </a:rPr>
              <a:t>= the set of functions representable by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f.</a:t>
            </a:r>
            <a:endParaRPr sz="950">
              <a:latin typeface="Arial"/>
              <a:cs typeface="Arial"/>
            </a:endParaRPr>
          </a:p>
          <a:p>
            <a:pPr marL="170815" indent="-170815">
              <a:lnSpc>
                <a:spcPct val="100000"/>
              </a:lnSpc>
              <a:spcBef>
                <a:spcPts val="434"/>
              </a:spcBef>
              <a:buChar char="•"/>
              <a:tabLst>
                <a:tab pos="170815" algn="l"/>
                <a:tab pos="171450" algn="l"/>
              </a:tabLst>
            </a:pPr>
            <a:r>
              <a:rPr dirty="0" sz="950" spc="15">
                <a:latin typeface="Arial"/>
                <a:cs typeface="Arial"/>
              </a:rPr>
              <a:t>Suppose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66900" y="7972425"/>
            <a:ext cx="200025" cy="190500"/>
          </a:xfrm>
          <a:custGeom>
            <a:avLst/>
            <a:gdLst/>
            <a:ahLst/>
            <a:cxnLst/>
            <a:rect l="l" t="t" r="r" b="b"/>
            <a:pathLst>
              <a:path w="200025" h="190500">
                <a:moveTo>
                  <a:pt x="0" y="190500"/>
                </a:moveTo>
                <a:lnTo>
                  <a:pt x="200025" y="190500"/>
                </a:lnTo>
                <a:lnTo>
                  <a:pt x="20002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85925" y="7972425"/>
            <a:ext cx="180975" cy="190500"/>
          </a:xfrm>
          <a:custGeom>
            <a:avLst/>
            <a:gdLst/>
            <a:ahLst/>
            <a:cxnLst/>
            <a:rect l="l" t="t" r="r" b="b"/>
            <a:pathLst>
              <a:path w="180975" h="190500">
                <a:moveTo>
                  <a:pt x="0" y="190500"/>
                </a:moveTo>
                <a:lnTo>
                  <a:pt x="180975" y="190500"/>
                </a:lnTo>
                <a:lnTo>
                  <a:pt x="18097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66900" y="816292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200025"/>
                </a:moveTo>
                <a:lnTo>
                  <a:pt x="200025" y="200025"/>
                </a:lnTo>
                <a:lnTo>
                  <a:pt x="20002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85925" y="8162925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66900" y="836295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200025"/>
                </a:moveTo>
                <a:lnTo>
                  <a:pt x="200025" y="200025"/>
                </a:lnTo>
                <a:lnTo>
                  <a:pt x="20002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85925" y="8362950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66900" y="777240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200025"/>
                </a:moveTo>
                <a:lnTo>
                  <a:pt x="200025" y="200025"/>
                </a:lnTo>
                <a:lnTo>
                  <a:pt x="20002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85925" y="7772400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66900" y="757237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200025"/>
                </a:moveTo>
                <a:lnTo>
                  <a:pt x="200025" y="200025"/>
                </a:lnTo>
                <a:lnTo>
                  <a:pt x="20002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85925" y="7572375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66900" y="737235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200025"/>
                </a:moveTo>
                <a:lnTo>
                  <a:pt x="200025" y="200025"/>
                </a:lnTo>
                <a:lnTo>
                  <a:pt x="20002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85925" y="7372350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08150" y="7336790"/>
            <a:ext cx="4283075" cy="133032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06375" indent="-180975">
              <a:lnSpc>
                <a:spcPct val="100000"/>
              </a:lnSpc>
              <a:spcBef>
                <a:spcPts val="530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1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2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359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3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4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5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6</a:t>
            </a:r>
            <a:endParaRPr baseline="-21367" sz="975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185"/>
              </a:spcBef>
              <a:tabLst>
                <a:tab pos="3463290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86400" y="7029450"/>
            <a:ext cx="542925" cy="342900"/>
          </a:xfrm>
          <a:custGeom>
            <a:avLst/>
            <a:gdLst/>
            <a:ahLst/>
            <a:cxnLst/>
            <a:rect l="l" t="t" r="r" b="b"/>
            <a:pathLst>
              <a:path w="542925" h="342900">
                <a:moveTo>
                  <a:pt x="0" y="342900"/>
                </a:moveTo>
                <a:lnTo>
                  <a:pt x="542925" y="342900"/>
                </a:lnTo>
                <a:lnTo>
                  <a:pt x="542925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10025" y="7029450"/>
            <a:ext cx="1476375" cy="342900"/>
          </a:xfrm>
          <a:custGeom>
            <a:avLst/>
            <a:gdLst/>
            <a:ahLst/>
            <a:cxnLst/>
            <a:rect l="l" t="t" r="r" b="b"/>
            <a:pathLst>
              <a:path w="1476375" h="342900">
                <a:moveTo>
                  <a:pt x="0" y="342900"/>
                </a:moveTo>
                <a:lnTo>
                  <a:pt x="1476375" y="342900"/>
                </a:lnTo>
                <a:lnTo>
                  <a:pt x="1476375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95575" y="7029450"/>
            <a:ext cx="1314450" cy="342900"/>
          </a:xfrm>
          <a:custGeom>
            <a:avLst/>
            <a:gdLst/>
            <a:ahLst/>
            <a:cxnLst/>
            <a:rect l="l" t="t" r="r" b="b"/>
            <a:pathLst>
              <a:path w="1314450" h="342900">
                <a:moveTo>
                  <a:pt x="0" y="342900"/>
                </a:moveTo>
                <a:lnTo>
                  <a:pt x="1314450" y="342900"/>
                </a:lnTo>
                <a:lnTo>
                  <a:pt x="131445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733675" y="7035800"/>
            <a:ext cx="4889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VC-Conf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66925" y="7029450"/>
            <a:ext cx="628650" cy="342900"/>
          </a:xfrm>
          <a:custGeom>
            <a:avLst/>
            <a:gdLst/>
            <a:ahLst/>
            <a:cxnLst/>
            <a:rect l="l" t="t" r="r" b="b"/>
            <a:pathLst>
              <a:path w="628650" h="342900">
                <a:moveTo>
                  <a:pt x="0" y="342900"/>
                </a:moveTo>
                <a:lnTo>
                  <a:pt x="628650" y="342900"/>
                </a:lnTo>
                <a:lnTo>
                  <a:pt x="62865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114550" y="7026275"/>
            <a:ext cx="508000" cy="3054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R="5080">
              <a:lnSpc>
                <a:spcPct val="104200"/>
              </a:lnSpc>
              <a:spcBef>
                <a:spcPts val="55"/>
              </a:spcBef>
            </a:pPr>
            <a:r>
              <a:rPr dirty="0" sz="900" spc="-10">
                <a:latin typeface="Arial"/>
                <a:cs typeface="Arial"/>
              </a:rPr>
              <a:t>TRAINER  </a:t>
            </a:r>
            <a:r>
              <a:rPr dirty="0" sz="900" spc="-5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66900" y="7029450"/>
            <a:ext cx="200025" cy="342900"/>
          </a:xfrm>
          <a:custGeom>
            <a:avLst/>
            <a:gdLst/>
            <a:ahLst/>
            <a:cxnLst/>
            <a:rect l="l" t="t" r="r" b="b"/>
            <a:pathLst>
              <a:path w="200025" h="342900">
                <a:moveTo>
                  <a:pt x="0" y="342900"/>
                </a:moveTo>
                <a:lnTo>
                  <a:pt x="200025" y="342900"/>
                </a:lnTo>
                <a:lnTo>
                  <a:pt x="200025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85925" y="7029450"/>
            <a:ext cx="180975" cy="342900"/>
          </a:xfrm>
          <a:custGeom>
            <a:avLst/>
            <a:gdLst/>
            <a:ahLst/>
            <a:cxnLst/>
            <a:rect l="l" t="t" r="r" b="b"/>
            <a:pathLst>
              <a:path w="180975" h="342900">
                <a:moveTo>
                  <a:pt x="0" y="342900"/>
                </a:moveTo>
                <a:lnTo>
                  <a:pt x="180975" y="342900"/>
                </a:lnTo>
                <a:lnTo>
                  <a:pt x="180975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708150" y="7035800"/>
            <a:ext cx="3016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205740" algn="l"/>
              </a:tabLst>
            </a:pPr>
            <a:r>
              <a:rPr dirty="0" sz="950" spc="5" i="1">
                <a:latin typeface="Arial"/>
                <a:cs typeface="Arial"/>
              </a:rPr>
              <a:t>i	</a:t>
            </a:r>
            <a:r>
              <a:rPr dirty="0" sz="950" spc="15" i="1">
                <a:latin typeface="Arial"/>
                <a:cs typeface="Arial"/>
              </a:rPr>
              <a:t>f</a:t>
            </a:r>
            <a:r>
              <a:rPr dirty="0" baseline="-21367" sz="975" spc="22" i="1">
                <a:latin typeface="Arial"/>
                <a:cs typeface="Arial"/>
              </a:rPr>
              <a:t>i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04842" y="7301970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5800" y="7501995"/>
            <a:ext cx="1552575" cy="0"/>
          </a:xfrm>
          <a:custGeom>
            <a:avLst/>
            <a:gdLst/>
            <a:ahLst/>
            <a:cxnLst/>
            <a:rect l="l" t="t" r="r" b="b"/>
            <a:pathLst>
              <a:path w="1552575" h="0">
                <a:moveTo>
                  <a:pt x="0" y="0"/>
                </a:moveTo>
                <a:lnTo>
                  <a:pt x="15524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52700" y="7501995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 h="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04842" y="750199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6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81500" y="7702020"/>
            <a:ext cx="1666875" cy="0"/>
          </a:xfrm>
          <a:custGeom>
            <a:avLst/>
            <a:gdLst/>
            <a:ahLst/>
            <a:cxnLst/>
            <a:rect l="l" t="t" r="r" b="b"/>
            <a:pathLst>
              <a:path w="1666875" h="0">
                <a:moveTo>
                  <a:pt x="0" y="0"/>
                </a:moveTo>
                <a:lnTo>
                  <a:pt x="16667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38400" y="770202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 h="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04842" y="7702020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6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81500" y="7902045"/>
            <a:ext cx="1666875" cy="0"/>
          </a:xfrm>
          <a:custGeom>
            <a:avLst/>
            <a:gdLst/>
            <a:ahLst/>
            <a:cxnLst/>
            <a:rect l="l" t="t" r="r" b="b"/>
            <a:pathLst>
              <a:path w="1666875" h="0">
                <a:moveTo>
                  <a:pt x="0" y="0"/>
                </a:moveTo>
                <a:lnTo>
                  <a:pt x="16667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19400" y="7902045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62200" y="790204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04842" y="790204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6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95900" y="849259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3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62400" y="84925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04842" y="8492595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60" h="0">
                <a:moveTo>
                  <a:pt x="0" y="0"/>
                </a:moveTo>
                <a:lnTo>
                  <a:pt x="10383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04842" y="6959070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0"/>
                </a:moveTo>
                <a:lnTo>
                  <a:pt x="0" y="153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85817" y="6959070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0"/>
                </a:moveTo>
                <a:lnTo>
                  <a:pt x="0" y="153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085842" y="6959070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0"/>
                </a:moveTo>
                <a:lnTo>
                  <a:pt x="0" y="153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704967" y="6959070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0"/>
                </a:moveTo>
                <a:lnTo>
                  <a:pt x="0" y="153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28942" y="6959070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0"/>
                </a:moveTo>
                <a:lnTo>
                  <a:pt x="0" y="153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05317" y="6959070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0"/>
                </a:moveTo>
                <a:lnTo>
                  <a:pt x="0" y="153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48242" y="6959070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0"/>
                </a:moveTo>
                <a:lnTo>
                  <a:pt x="0" y="153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04967" y="6959070"/>
            <a:ext cx="1323975" cy="0"/>
          </a:xfrm>
          <a:custGeom>
            <a:avLst/>
            <a:gdLst/>
            <a:ahLst/>
            <a:cxnLst/>
            <a:rect l="l" t="t" r="r" b="b"/>
            <a:pathLst>
              <a:path w="1323975" h="0">
                <a:moveTo>
                  <a:pt x="0" y="0"/>
                </a:moveTo>
                <a:lnTo>
                  <a:pt x="13239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04842" y="6959070"/>
            <a:ext cx="1000125" cy="0"/>
          </a:xfrm>
          <a:custGeom>
            <a:avLst/>
            <a:gdLst/>
            <a:ahLst/>
            <a:cxnLst/>
            <a:rect l="l" t="t" r="r" b="b"/>
            <a:pathLst>
              <a:path w="1000125" h="0">
                <a:moveTo>
                  <a:pt x="0" y="0"/>
                </a:moveTo>
                <a:lnTo>
                  <a:pt x="1000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028942" y="6959070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 h="0">
                <a:moveTo>
                  <a:pt x="0" y="0"/>
                </a:moveTo>
                <a:lnTo>
                  <a:pt x="2019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24400" y="8292570"/>
            <a:ext cx="1323975" cy="0"/>
          </a:xfrm>
          <a:custGeom>
            <a:avLst/>
            <a:gdLst/>
            <a:ahLst/>
            <a:cxnLst/>
            <a:rect l="l" t="t" r="r" b="b"/>
            <a:pathLst>
              <a:path w="1323975" h="0">
                <a:moveTo>
                  <a:pt x="0" y="0"/>
                </a:moveTo>
                <a:lnTo>
                  <a:pt x="13238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52800" y="829257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171700" y="829257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04842" y="8292570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6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72000" y="8092545"/>
            <a:ext cx="1476375" cy="0"/>
          </a:xfrm>
          <a:custGeom>
            <a:avLst/>
            <a:gdLst/>
            <a:ahLst/>
            <a:cxnLst/>
            <a:rect l="l" t="t" r="r" b="b"/>
            <a:pathLst>
              <a:path w="1476375" h="0">
                <a:moveTo>
                  <a:pt x="0" y="0"/>
                </a:moveTo>
                <a:lnTo>
                  <a:pt x="14762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162300" y="8092545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 h="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209800" y="809254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04842" y="809254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6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686175" y="6829425"/>
            <a:ext cx="38100" cy="123825"/>
          </a:xfrm>
          <a:custGeom>
            <a:avLst/>
            <a:gdLst/>
            <a:ahLst/>
            <a:cxnLst/>
            <a:rect l="l" t="t" r="r" b="b"/>
            <a:pathLst>
              <a:path w="38100" h="123825">
                <a:moveTo>
                  <a:pt x="0" y="9525"/>
                </a:moveTo>
                <a:lnTo>
                  <a:pt x="19050" y="0"/>
                </a:lnTo>
                <a:lnTo>
                  <a:pt x="38100" y="1238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33800" y="6619875"/>
            <a:ext cx="1628775" cy="333375"/>
          </a:xfrm>
          <a:custGeom>
            <a:avLst/>
            <a:gdLst/>
            <a:ahLst/>
            <a:cxnLst/>
            <a:rect l="l" t="t" r="r" b="b"/>
            <a:pathLst>
              <a:path w="1628775" h="333375">
                <a:moveTo>
                  <a:pt x="0" y="333375"/>
                </a:moveTo>
                <a:lnTo>
                  <a:pt x="28575" y="0"/>
                </a:lnTo>
                <a:lnTo>
                  <a:pt x="1628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781425" y="6568585"/>
            <a:ext cx="2165350" cy="79375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ctr" marR="596265">
              <a:lnSpc>
                <a:spcPct val="100000"/>
              </a:lnSpc>
              <a:spcBef>
                <a:spcPts val="350"/>
              </a:spcBef>
            </a:pP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(log(</a:t>
            </a:r>
            <a:r>
              <a:rPr dirty="0" u="sng" sz="1100" spc="-1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sz="1100" spc="-1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100" spc="-1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log(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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4)</a:t>
            </a:r>
            <a:endParaRPr sz="1100">
              <a:latin typeface="Times New Roman"/>
              <a:cs typeface="Times New Roman"/>
            </a:endParaRPr>
          </a:p>
          <a:p>
            <a:pPr algn="ctr" marR="585470">
              <a:lnSpc>
                <a:spcPct val="100000"/>
              </a:lnSpc>
              <a:spcBef>
                <a:spcPts val="254"/>
              </a:spcBef>
            </a:pPr>
            <a:r>
              <a:rPr dirty="0" sz="1100" i="1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  <a:p>
            <a:pPr marL="276225" marR="5080">
              <a:lnSpc>
                <a:spcPct val="105300"/>
              </a:lnSpc>
              <a:spcBef>
                <a:spcPts val="495"/>
              </a:spcBef>
              <a:tabLst>
                <a:tab pos="1751964" algn="l"/>
              </a:tabLst>
            </a:pPr>
            <a:r>
              <a:rPr dirty="0" sz="950" spc="10">
                <a:latin typeface="Arial"/>
                <a:cs typeface="Arial"/>
              </a:rPr>
              <a:t>Probable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upper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bound</a:t>
            </a:r>
            <a:r>
              <a:rPr dirty="0" sz="950">
                <a:latin typeface="Arial"/>
                <a:cs typeface="Arial"/>
              </a:rPr>
              <a:t>	</a:t>
            </a:r>
            <a:r>
              <a:rPr dirty="0" sz="950" spc="25">
                <a:latin typeface="Arial"/>
                <a:cs typeface="Arial"/>
              </a:rPr>
              <a:t>Choice  </a:t>
            </a:r>
            <a:r>
              <a:rPr dirty="0" sz="950" spc="15">
                <a:latin typeface="Arial"/>
                <a:cs typeface="Arial"/>
              </a:rPr>
              <a:t>on</a:t>
            </a:r>
            <a:r>
              <a:rPr dirty="0" sz="950" spc="110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TESTERR</a:t>
            </a:r>
            <a:endParaRPr sz="9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04975" y="6685824"/>
            <a:ext cx="195707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TESTERR(</a:t>
            </a:r>
            <a:r>
              <a:rPr dirty="0" sz="1100" i="1">
                <a:latin typeface="Symbol"/>
                <a:cs typeface="Symbol"/>
              </a:rPr>
              <a:t>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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TRAINERR(</a:t>
            </a:r>
            <a:r>
              <a:rPr dirty="0" sz="1100" spc="-5" i="1">
                <a:latin typeface="Symbol"/>
                <a:cs typeface="Symbol"/>
              </a:rPr>
              <a:t>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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657467" y="6454245"/>
            <a:ext cx="1831339" cy="476250"/>
          </a:xfrm>
          <a:custGeom>
            <a:avLst/>
            <a:gdLst/>
            <a:ahLst/>
            <a:cxnLst/>
            <a:rect l="l" t="t" r="r" b="b"/>
            <a:pathLst>
              <a:path w="1831339" h="476250">
                <a:moveTo>
                  <a:pt x="809625" y="38100"/>
                </a:moveTo>
                <a:lnTo>
                  <a:pt x="863260" y="34598"/>
                </a:lnTo>
                <a:lnTo>
                  <a:pt x="916268" y="30547"/>
                </a:lnTo>
                <a:lnTo>
                  <a:pt x="968727" y="26105"/>
                </a:lnTo>
                <a:lnTo>
                  <a:pt x="1020716" y="21427"/>
                </a:lnTo>
                <a:lnTo>
                  <a:pt x="1072313" y="16672"/>
                </a:lnTo>
                <a:lnTo>
                  <a:pt x="1123597" y="11994"/>
                </a:lnTo>
                <a:lnTo>
                  <a:pt x="1174645" y="7552"/>
                </a:lnTo>
                <a:lnTo>
                  <a:pt x="1225536" y="3501"/>
                </a:lnTo>
                <a:lnTo>
                  <a:pt x="1276350" y="0"/>
                </a:lnTo>
                <a:lnTo>
                  <a:pt x="1349911" y="55"/>
                </a:lnTo>
                <a:lnTo>
                  <a:pt x="1409977" y="444"/>
                </a:lnTo>
                <a:lnTo>
                  <a:pt x="1460546" y="1499"/>
                </a:lnTo>
                <a:lnTo>
                  <a:pt x="1505616" y="3554"/>
                </a:lnTo>
                <a:lnTo>
                  <a:pt x="1549187" y="6942"/>
                </a:lnTo>
                <a:lnTo>
                  <a:pt x="1595256" y="11996"/>
                </a:lnTo>
                <a:lnTo>
                  <a:pt x="1647825" y="19050"/>
                </a:lnTo>
                <a:lnTo>
                  <a:pt x="1663600" y="24705"/>
                </a:lnTo>
                <a:lnTo>
                  <a:pt x="1681162" y="28575"/>
                </a:lnTo>
                <a:lnTo>
                  <a:pt x="1698724" y="32444"/>
                </a:lnTo>
                <a:lnTo>
                  <a:pt x="1714500" y="38100"/>
                </a:lnTo>
                <a:lnTo>
                  <a:pt x="1722983" y="39588"/>
                </a:lnTo>
                <a:lnTo>
                  <a:pt x="1765696" y="63103"/>
                </a:lnTo>
                <a:lnTo>
                  <a:pt x="1781175" y="85725"/>
                </a:lnTo>
                <a:lnTo>
                  <a:pt x="1788169" y="94208"/>
                </a:lnTo>
                <a:lnTo>
                  <a:pt x="1794271" y="103584"/>
                </a:lnTo>
                <a:lnTo>
                  <a:pt x="1798587" y="111174"/>
                </a:lnTo>
                <a:lnTo>
                  <a:pt x="1800225" y="114300"/>
                </a:lnTo>
                <a:lnTo>
                  <a:pt x="1809750" y="123825"/>
                </a:lnTo>
                <a:lnTo>
                  <a:pt x="1809750" y="133350"/>
                </a:lnTo>
                <a:lnTo>
                  <a:pt x="1819275" y="142875"/>
                </a:lnTo>
                <a:lnTo>
                  <a:pt x="1820763" y="151655"/>
                </a:lnTo>
                <a:lnTo>
                  <a:pt x="1824037" y="163115"/>
                </a:lnTo>
                <a:lnTo>
                  <a:pt x="1827311" y="176361"/>
                </a:lnTo>
                <a:lnTo>
                  <a:pt x="1828800" y="190500"/>
                </a:lnTo>
                <a:lnTo>
                  <a:pt x="1830247" y="226923"/>
                </a:lnTo>
                <a:lnTo>
                  <a:pt x="1831238" y="273862"/>
                </a:lnTo>
                <a:lnTo>
                  <a:pt x="1826742" y="323545"/>
                </a:lnTo>
                <a:lnTo>
                  <a:pt x="1811731" y="368198"/>
                </a:lnTo>
                <a:lnTo>
                  <a:pt x="1781175" y="400050"/>
                </a:lnTo>
                <a:lnTo>
                  <a:pt x="1732954" y="422820"/>
                </a:lnTo>
                <a:lnTo>
                  <a:pt x="1714500" y="428625"/>
                </a:lnTo>
                <a:lnTo>
                  <a:pt x="1664306" y="428625"/>
                </a:lnTo>
                <a:lnTo>
                  <a:pt x="1613781" y="428625"/>
                </a:lnTo>
                <a:lnTo>
                  <a:pt x="1104900" y="428625"/>
                </a:lnTo>
                <a:lnTo>
                  <a:pt x="1089124" y="436810"/>
                </a:lnTo>
                <a:lnTo>
                  <a:pt x="1085850" y="436959"/>
                </a:lnTo>
                <a:lnTo>
                  <a:pt x="1075432" y="435322"/>
                </a:lnTo>
                <a:lnTo>
                  <a:pt x="1038225" y="438150"/>
                </a:lnTo>
                <a:lnTo>
                  <a:pt x="996999" y="446782"/>
                </a:lnTo>
                <a:lnTo>
                  <a:pt x="958453" y="457200"/>
                </a:lnTo>
                <a:lnTo>
                  <a:pt x="921692" y="467617"/>
                </a:lnTo>
                <a:lnTo>
                  <a:pt x="885825" y="476250"/>
                </a:lnTo>
                <a:lnTo>
                  <a:pt x="834187" y="476205"/>
                </a:lnTo>
                <a:lnTo>
                  <a:pt x="783872" y="475897"/>
                </a:lnTo>
                <a:lnTo>
                  <a:pt x="734615" y="475059"/>
                </a:lnTo>
                <a:lnTo>
                  <a:pt x="686152" y="473427"/>
                </a:lnTo>
                <a:lnTo>
                  <a:pt x="638219" y="470737"/>
                </a:lnTo>
                <a:lnTo>
                  <a:pt x="590550" y="466725"/>
                </a:lnTo>
                <a:lnTo>
                  <a:pt x="570458" y="461069"/>
                </a:lnTo>
                <a:lnTo>
                  <a:pt x="551259" y="457200"/>
                </a:lnTo>
                <a:lnTo>
                  <a:pt x="530274" y="453330"/>
                </a:lnTo>
                <a:lnTo>
                  <a:pt x="504825" y="447675"/>
                </a:lnTo>
                <a:lnTo>
                  <a:pt x="486370" y="446186"/>
                </a:lnTo>
                <a:lnTo>
                  <a:pt x="464343" y="442912"/>
                </a:lnTo>
                <a:lnTo>
                  <a:pt x="445889" y="439638"/>
                </a:lnTo>
                <a:lnTo>
                  <a:pt x="438150" y="438150"/>
                </a:lnTo>
                <a:lnTo>
                  <a:pt x="388143" y="439638"/>
                </a:lnTo>
                <a:lnTo>
                  <a:pt x="338137" y="442912"/>
                </a:lnTo>
                <a:lnTo>
                  <a:pt x="288131" y="446186"/>
                </a:lnTo>
                <a:lnTo>
                  <a:pt x="238125" y="447675"/>
                </a:lnTo>
                <a:lnTo>
                  <a:pt x="202406" y="450651"/>
                </a:lnTo>
                <a:lnTo>
                  <a:pt x="166687" y="457200"/>
                </a:lnTo>
                <a:lnTo>
                  <a:pt x="130968" y="463748"/>
                </a:lnTo>
                <a:lnTo>
                  <a:pt x="95250" y="466725"/>
                </a:lnTo>
                <a:lnTo>
                  <a:pt x="76944" y="466427"/>
                </a:lnTo>
                <a:lnTo>
                  <a:pt x="63103" y="464343"/>
                </a:lnTo>
                <a:lnTo>
                  <a:pt x="28426" y="427434"/>
                </a:lnTo>
                <a:lnTo>
                  <a:pt x="23366" y="383381"/>
                </a:lnTo>
                <a:lnTo>
                  <a:pt x="19050" y="352425"/>
                </a:lnTo>
                <a:lnTo>
                  <a:pt x="17412" y="330993"/>
                </a:lnTo>
                <a:lnTo>
                  <a:pt x="13096" y="309562"/>
                </a:lnTo>
                <a:lnTo>
                  <a:pt x="6994" y="288131"/>
                </a:lnTo>
                <a:lnTo>
                  <a:pt x="0" y="266700"/>
                </a:lnTo>
                <a:lnTo>
                  <a:pt x="297" y="243780"/>
                </a:lnTo>
                <a:lnTo>
                  <a:pt x="8036" y="194369"/>
                </a:lnTo>
                <a:lnTo>
                  <a:pt x="45415" y="133121"/>
                </a:lnTo>
                <a:lnTo>
                  <a:pt x="85953" y="107137"/>
                </a:lnTo>
                <a:lnTo>
                  <a:pt x="134264" y="89839"/>
                </a:lnTo>
                <a:lnTo>
                  <a:pt x="183946" y="77571"/>
                </a:lnTo>
                <a:lnTo>
                  <a:pt x="228600" y="66675"/>
                </a:lnTo>
                <a:lnTo>
                  <a:pt x="279958" y="67665"/>
                </a:lnTo>
                <a:lnTo>
                  <a:pt x="330860" y="70027"/>
                </a:lnTo>
                <a:lnTo>
                  <a:pt x="380847" y="72847"/>
                </a:lnTo>
                <a:lnTo>
                  <a:pt x="429463" y="75209"/>
                </a:lnTo>
                <a:lnTo>
                  <a:pt x="476250" y="76200"/>
                </a:lnTo>
                <a:lnTo>
                  <a:pt x="524175" y="76761"/>
                </a:lnTo>
                <a:lnTo>
                  <a:pt x="572493" y="77872"/>
                </a:lnTo>
                <a:lnTo>
                  <a:pt x="620888" y="78669"/>
                </a:lnTo>
                <a:lnTo>
                  <a:pt x="669049" y="78290"/>
                </a:lnTo>
                <a:lnTo>
                  <a:pt x="716661" y="75873"/>
                </a:lnTo>
                <a:lnTo>
                  <a:pt x="763411" y="70555"/>
                </a:lnTo>
                <a:lnTo>
                  <a:pt x="808984" y="61474"/>
                </a:lnTo>
                <a:lnTo>
                  <a:pt x="853068" y="47768"/>
                </a:lnTo>
                <a:lnTo>
                  <a:pt x="895350" y="28575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729524" y="6930495"/>
            <a:ext cx="536575" cy="219075"/>
          </a:xfrm>
          <a:custGeom>
            <a:avLst/>
            <a:gdLst/>
            <a:ahLst/>
            <a:cxnLst/>
            <a:rect l="l" t="t" r="r" b="b"/>
            <a:pathLst>
              <a:path w="536575" h="219075">
                <a:moveTo>
                  <a:pt x="213568" y="219075"/>
                </a:moveTo>
                <a:lnTo>
                  <a:pt x="258856" y="215018"/>
                </a:lnTo>
                <a:lnTo>
                  <a:pt x="286946" y="212019"/>
                </a:lnTo>
                <a:lnTo>
                  <a:pt x="307627" y="209549"/>
                </a:lnTo>
                <a:lnTo>
                  <a:pt x="330690" y="207080"/>
                </a:lnTo>
                <a:lnTo>
                  <a:pt x="365924" y="204081"/>
                </a:lnTo>
                <a:lnTo>
                  <a:pt x="423118" y="200025"/>
                </a:lnTo>
                <a:lnTo>
                  <a:pt x="438596" y="200025"/>
                </a:lnTo>
                <a:lnTo>
                  <a:pt x="454074" y="200025"/>
                </a:lnTo>
                <a:lnTo>
                  <a:pt x="465980" y="200025"/>
                </a:lnTo>
                <a:lnTo>
                  <a:pt x="470743" y="200025"/>
                </a:lnTo>
                <a:lnTo>
                  <a:pt x="490388" y="194071"/>
                </a:lnTo>
                <a:lnTo>
                  <a:pt x="506462" y="188118"/>
                </a:lnTo>
                <a:lnTo>
                  <a:pt x="518963" y="178593"/>
                </a:lnTo>
                <a:lnTo>
                  <a:pt x="527893" y="161925"/>
                </a:lnTo>
                <a:lnTo>
                  <a:pt x="536078" y="114597"/>
                </a:lnTo>
                <a:lnTo>
                  <a:pt x="521940" y="83343"/>
                </a:lnTo>
                <a:lnTo>
                  <a:pt x="491728" y="62805"/>
                </a:lnTo>
                <a:lnTo>
                  <a:pt x="451693" y="47625"/>
                </a:lnTo>
                <a:lnTo>
                  <a:pt x="423118" y="34825"/>
                </a:lnTo>
                <a:lnTo>
                  <a:pt x="394543" y="23812"/>
                </a:lnTo>
                <a:lnTo>
                  <a:pt x="365968" y="12799"/>
                </a:lnTo>
                <a:lnTo>
                  <a:pt x="337393" y="0"/>
                </a:lnTo>
                <a:lnTo>
                  <a:pt x="277713" y="5655"/>
                </a:lnTo>
                <a:lnTo>
                  <a:pt x="224283" y="9525"/>
                </a:lnTo>
                <a:lnTo>
                  <a:pt x="172640" y="13394"/>
                </a:lnTo>
                <a:lnTo>
                  <a:pt x="118318" y="19050"/>
                </a:lnTo>
                <a:lnTo>
                  <a:pt x="109686" y="20538"/>
                </a:lnTo>
                <a:lnTo>
                  <a:pt x="99268" y="23812"/>
                </a:lnTo>
                <a:lnTo>
                  <a:pt x="88850" y="27086"/>
                </a:lnTo>
                <a:lnTo>
                  <a:pt x="51643" y="38100"/>
                </a:lnTo>
                <a:lnTo>
                  <a:pt x="16817" y="63549"/>
                </a:lnTo>
                <a:lnTo>
                  <a:pt x="2678" y="90487"/>
                </a:lnTo>
                <a:lnTo>
                  <a:pt x="446" y="104775"/>
                </a:lnTo>
                <a:lnTo>
                  <a:pt x="15775" y="152995"/>
                </a:lnTo>
                <a:lnTo>
                  <a:pt x="53578" y="181570"/>
                </a:lnTo>
                <a:lnTo>
                  <a:pt x="112365" y="205531"/>
                </a:lnTo>
                <a:lnTo>
                  <a:pt x="161180" y="210740"/>
                </a:lnTo>
                <a:lnTo>
                  <a:pt x="209996" y="210591"/>
                </a:lnTo>
                <a:lnTo>
                  <a:pt x="251668" y="209550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076442" y="6806670"/>
            <a:ext cx="609600" cy="133350"/>
          </a:xfrm>
          <a:custGeom>
            <a:avLst/>
            <a:gdLst/>
            <a:ahLst/>
            <a:cxnLst/>
            <a:rect l="l" t="t" r="r" b="b"/>
            <a:pathLst>
              <a:path w="609600" h="133350">
                <a:moveTo>
                  <a:pt x="609600" y="0"/>
                </a:moveTo>
                <a:lnTo>
                  <a:pt x="587806" y="3657"/>
                </a:lnTo>
                <a:lnTo>
                  <a:pt x="581558" y="4114"/>
                </a:lnTo>
                <a:lnTo>
                  <a:pt x="576681" y="2743"/>
                </a:lnTo>
                <a:lnTo>
                  <a:pt x="559003" y="914"/>
                </a:lnTo>
                <a:lnTo>
                  <a:pt x="514350" y="0"/>
                </a:lnTo>
                <a:lnTo>
                  <a:pt x="462706" y="1488"/>
                </a:lnTo>
                <a:lnTo>
                  <a:pt x="408384" y="4762"/>
                </a:lnTo>
                <a:lnTo>
                  <a:pt x="352276" y="8036"/>
                </a:lnTo>
                <a:lnTo>
                  <a:pt x="295275" y="9525"/>
                </a:lnTo>
                <a:lnTo>
                  <a:pt x="223837" y="25003"/>
                </a:lnTo>
                <a:lnTo>
                  <a:pt x="152400" y="47625"/>
                </a:lnTo>
                <a:lnTo>
                  <a:pt x="136624" y="54619"/>
                </a:lnTo>
                <a:lnTo>
                  <a:pt x="119062" y="60721"/>
                </a:lnTo>
                <a:lnTo>
                  <a:pt x="101500" y="65037"/>
                </a:lnTo>
                <a:lnTo>
                  <a:pt x="85725" y="66675"/>
                </a:lnTo>
                <a:lnTo>
                  <a:pt x="78581" y="73669"/>
                </a:lnTo>
                <a:lnTo>
                  <a:pt x="71437" y="79771"/>
                </a:lnTo>
                <a:lnTo>
                  <a:pt x="64293" y="84087"/>
                </a:lnTo>
                <a:lnTo>
                  <a:pt x="57150" y="85725"/>
                </a:lnTo>
                <a:lnTo>
                  <a:pt x="47625" y="95250"/>
                </a:lnTo>
                <a:lnTo>
                  <a:pt x="40481" y="96887"/>
                </a:lnTo>
                <a:lnTo>
                  <a:pt x="33337" y="101203"/>
                </a:lnTo>
                <a:lnTo>
                  <a:pt x="26193" y="107305"/>
                </a:lnTo>
                <a:lnTo>
                  <a:pt x="19050" y="114300"/>
                </a:lnTo>
                <a:lnTo>
                  <a:pt x="9525" y="114300"/>
                </a:lnTo>
                <a:lnTo>
                  <a:pt x="5357" y="125313"/>
                </a:lnTo>
                <a:lnTo>
                  <a:pt x="4762" y="130968"/>
                </a:lnTo>
                <a:lnTo>
                  <a:pt x="4167" y="133052"/>
                </a:lnTo>
                <a:lnTo>
                  <a:pt x="0" y="133350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762250" y="74009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762250" y="76295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781300" y="78200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743200" y="8010525"/>
            <a:ext cx="419100" cy="114300"/>
          </a:xfrm>
          <a:custGeom>
            <a:avLst/>
            <a:gdLst/>
            <a:ahLst/>
            <a:cxnLst/>
            <a:rect l="l" t="t" r="r" b="b"/>
            <a:pathLst>
              <a:path w="419100" h="114300">
                <a:moveTo>
                  <a:pt x="0" y="114300"/>
                </a:moveTo>
                <a:lnTo>
                  <a:pt x="419100" y="114300"/>
                </a:lnTo>
                <a:lnTo>
                  <a:pt x="4191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743200" y="8201025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0" y="114300"/>
                </a:moveTo>
                <a:lnTo>
                  <a:pt x="609600" y="114300"/>
                </a:lnTo>
                <a:lnTo>
                  <a:pt x="6096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743200" y="8391525"/>
            <a:ext cx="1219200" cy="114300"/>
          </a:xfrm>
          <a:custGeom>
            <a:avLst/>
            <a:gdLst/>
            <a:ahLst/>
            <a:cxnLst/>
            <a:rect l="l" t="t" r="r" b="b"/>
            <a:pathLst>
              <a:path w="1219200" h="114300">
                <a:moveTo>
                  <a:pt x="0" y="114300"/>
                </a:moveTo>
                <a:lnTo>
                  <a:pt x="1219200" y="114300"/>
                </a:lnTo>
                <a:lnTo>
                  <a:pt x="12192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095500" y="7400925"/>
            <a:ext cx="457200" cy="114300"/>
          </a:xfrm>
          <a:custGeom>
            <a:avLst/>
            <a:gdLst/>
            <a:ahLst/>
            <a:cxnLst/>
            <a:rect l="l" t="t" r="r" b="b"/>
            <a:pathLst>
              <a:path w="457200" h="114300">
                <a:moveTo>
                  <a:pt x="0" y="114300"/>
                </a:moveTo>
                <a:lnTo>
                  <a:pt x="457200" y="114300"/>
                </a:lnTo>
                <a:lnTo>
                  <a:pt x="4572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095500" y="7629525"/>
            <a:ext cx="342900" cy="114300"/>
          </a:xfrm>
          <a:custGeom>
            <a:avLst/>
            <a:gdLst/>
            <a:ahLst/>
            <a:cxnLst/>
            <a:rect l="l" t="t" r="r" b="b"/>
            <a:pathLst>
              <a:path w="342900" h="114300">
                <a:moveTo>
                  <a:pt x="0" y="114300"/>
                </a:moveTo>
                <a:lnTo>
                  <a:pt x="342900" y="114300"/>
                </a:lnTo>
                <a:lnTo>
                  <a:pt x="3429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095500" y="7820025"/>
            <a:ext cx="266700" cy="114300"/>
          </a:xfrm>
          <a:custGeom>
            <a:avLst/>
            <a:gdLst/>
            <a:ahLst/>
            <a:cxnLst/>
            <a:rect l="l" t="t" r="r" b="b"/>
            <a:pathLst>
              <a:path w="266700" h="114300">
                <a:moveTo>
                  <a:pt x="0" y="114300"/>
                </a:moveTo>
                <a:lnTo>
                  <a:pt x="266700" y="114300"/>
                </a:lnTo>
                <a:lnTo>
                  <a:pt x="2667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095500" y="80105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133600" y="82010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114550" y="83915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514850" y="74009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00550" y="76295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343400" y="78200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152900" y="8010525"/>
            <a:ext cx="419100" cy="114300"/>
          </a:xfrm>
          <a:custGeom>
            <a:avLst/>
            <a:gdLst/>
            <a:ahLst/>
            <a:cxnLst/>
            <a:rect l="l" t="t" r="r" b="b"/>
            <a:pathLst>
              <a:path w="419100" h="114300">
                <a:moveTo>
                  <a:pt x="0" y="114300"/>
                </a:moveTo>
                <a:lnTo>
                  <a:pt x="419100" y="114300"/>
                </a:lnTo>
                <a:lnTo>
                  <a:pt x="4191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114800" y="8201025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0" y="114300"/>
                </a:moveTo>
                <a:lnTo>
                  <a:pt x="609600" y="114300"/>
                </a:lnTo>
                <a:lnTo>
                  <a:pt x="6096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76700" y="8391525"/>
            <a:ext cx="1219200" cy="114300"/>
          </a:xfrm>
          <a:custGeom>
            <a:avLst/>
            <a:gdLst/>
            <a:ahLst/>
            <a:cxnLst/>
            <a:rect l="l" t="t" r="r" b="b"/>
            <a:pathLst>
              <a:path w="1219200" h="114300">
                <a:moveTo>
                  <a:pt x="0" y="114300"/>
                </a:moveTo>
                <a:lnTo>
                  <a:pt x="1219200" y="114300"/>
                </a:lnTo>
                <a:lnTo>
                  <a:pt x="12192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038600" y="7400925"/>
            <a:ext cx="457200" cy="114300"/>
          </a:xfrm>
          <a:custGeom>
            <a:avLst/>
            <a:gdLst/>
            <a:ahLst/>
            <a:cxnLst/>
            <a:rect l="l" t="t" r="r" b="b"/>
            <a:pathLst>
              <a:path w="457200" h="114300">
                <a:moveTo>
                  <a:pt x="0" y="114300"/>
                </a:moveTo>
                <a:lnTo>
                  <a:pt x="457200" y="114300"/>
                </a:lnTo>
                <a:lnTo>
                  <a:pt x="4572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38600" y="7629525"/>
            <a:ext cx="342900" cy="114300"/>
          </a:xfrm>
          <a:custGeom>
            <a:avLst/>
            <a:gdLst/>
            <a:ahLst/>
            <a:cxnLst/>
            <a:rect l="l" t="t" r="r" b="b"/>
            <a:pathLst>
              <a:path w="342900" h="114300">
                <a:moveTo>
                  <a:pt x="0" y="114300"/>
                </a:moveTo>
                <a:lnTo>
                  <a:pt x="342900" y="114300"/>
                </a:lnTo>
                <a:lnTo>
                  <a:pt x="3429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38600" y="7820025"/>
            <a:ext cx="266700" cy="114300"/>
          </a:xfrm>
          <a:custGeom>
            <a:avLst/>
            <a:gdLst/>
            <a:ahLst/>
            <a:cxnLst/>
            <a:rect l="l" t="t" r="r" b="b"/>
            <a:pathLst>
              <a:path w="266700" h="114300">
                <a:moveTo>
                  <a:pt x="0" y="114300"/>
                </a:moveTo>
                <a:lnTo>
                  <a:pt x="266700" y="114300"/>
                </a:lnTo>
                <a:lnTo>
                  <a:pt x="2667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038600" y="80105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076700" y="82010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057650" y="83915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2517775" y="5753100"/>
            <a:ext cx="179006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f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f</a:t>
            </a:r>
            <a:r>
              <a:rPr dirty="0" baseline="-20833" sz="1200" spc="-7">
                <a:latin typeface="Times New Roman"/>
                <a:cs typeface="Times New Roman"/>
              </a:rPr>
              <a:t>1</a:t>
            </a:r>
            <a:r>
              <a:rPr dirty="0" baseline="-20833" sz="1200" spc="-127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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f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30" i="1">
                <a:latin typeface="Times New Roman"/>
                <a:cs typeface="Times New Roman"/>
              </a:rPr>
              <a:t>f</a:t>
            </a:r>
            <a:r>
              <a:rPr dirty="0" baseline="-20833" sz="1200" spc="44">
                <a:latin typeface="Times New Roman"/>
                <a:cs typeface="Times New Roman"/>
              </a:rPr>
              <a:t>2</a:t>
            </a:r>
            <a:r>
              <a:rPr dirty="0" baseline="-20833" sz="12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</a:t>
            </a:r>
            <a:r>
              <a:rPr dirty="0" sz="1400" spc="-150">
                <a:latin typeface="Times New Roman"/>
                <a:cs typeface="Times New Roman"/>
              </a:rPr>
              <a:t> </a:t>
            </a:r>
            <a:r>
              <a:rPr dirty="0" sz="1400" spc="-80">
                <a:latin typeface="MT Extra"/>
                <a:cs typeface="MT Extra"/>
              </a:rPr>
              <a:t>…</a:t>
            </a:r>
            <a:r>
              <a:rPr dirty="0" sz="1400" spc="-80" i="1">
                <a:latin typeface="Times New Roman"/>
                <a:cs typeface="Times New Roman"/>
              </a:rPr>
              <a:t>f</a:t>
            </a:r>
            <a:r>
              <a:rPr dirty="0" sz="1400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f</a:t>
            </a:r>
            <a:r>
              <a:rPr dirty="0" sz="1400" spc="-215" i="1">
                <a:latin typeface="Times New Roman"/>
                <a:cs typeface="Times New Roman"/>
              </a:rPr>
              <a:t> </a:t>
            </a:r>
            <a:r>
              <a:rPr dirty="0" baseline="-20833" sz="1200" spc="7" i="1">
                <a:latin typeface="Times New Roman"/>
                <a:cs typeface="Times New Roman"/>
              </a:rPr>
              <a:t>n</a:t>
            </a:r>
            <a:r>
              <a:rPr dirty="0" baseline="-20833" sz="1200" spc="-13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736725" y="5937022"/>
            <a:ext cx="4236085" cy="66357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96850" indent="-171450">
              <a:lnSpc>
                <a:spcPct val="100000"/>
              </a:lnSpc>
              <a:spcBef>
                <a:spcPts val="450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>
                <a:latin typeface="Arial"/>
                <a:cs typeface="Arial"/>
              </a:rPr>
              <a:t>Then </a:t>
            </a:r>
            <a:r>
              <a:rPr dirty="0" sz="1400" spc="25" i="1">
                <a:latin typeface="Times New Roman"/>
                <a:cs typeface="Times New Roman"/>
              </a:rPr>
              <a:t>h</a:t>
            </a:r>
            <a:r>
              <a:rPr dirty="0" sz="1400" spc="25">
                <a:latin typeface="Times New Roman"/>
                <a:cs typeface="Times New Roman"/>
              </a:rPr>
              <a:t>( </a:t>
            </a:r>
            <a:r>
              <a:rPr dirty="0" sz="1400" spc="-5" i="1">
                <a:latin typeface="Times New Roman"/>
                <a:cs typeface="Times New Roman"/>
              </a:rPr>
              <a:t>f</a:t>
            </a:r>
            <a:r>
              <a:rPr dirty="0" baseline="-20833" sz="1200" spc="-7">
                <a:latin typeface="Times New Roman"/>
                <a:cs typeface="Times New Roman"/>
              </a:rPr>
              <a:t>1 </a:t>
            </a:r>
            <a:r>
              <a:rPr dirty="0" sz="1400">
                <a:latin typeface="Times New Roman"/>
                <a:cs typeface="Times New Roman"/>
              </a:rPr>
              <a:t>) </a:t>
            </a:r>
            <a:r>
              <a:rPr dirty="0" sz="1400">
                <a:latin typeface="Symbol"/>
                <a:cs typeface="Symbol"/>
              </a:rPr>
              <a:t>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5" i="1">
                <a:latin typeface="Times New Roman"/>
                <a:cs typeface="Times New Roman"/>
              </a:rPr>
              <a:t>h</a:t>
            </a:r>
            <a:r>
              <a:rPr dirty="0" sz="1400" spc="-15">
                <a:latin typeface="Times New Roman"/>
                <a:cs typeface="Times New Roman"/>
              </a:rPr>
              <a:t>( </a:t>
            </a:r>
            <a:r>
              <a:rPr dirty="0" sz="1400" spc="30" i="1">
                <a:latin typeface="Times New Roman"/>
                <a:cs typeface="Times New Roman"/>
              </a:rPr>
              <a:t>f</a:t>
            </a:r>
            <a:r>
              <a:rPr dirty="0" baseline="-20833" sz="1200" spc="44">
                <a:latin typeface="Times New Roman"/>
                <a:cs typeface="Times New Roman"/>
              </a:rPr>
              <a:t>2 </a:t>
            </a:r>
            <a:r>
              <a:rPr dirty="0" sz="1400">
                <a:latin typeface="Times New Roman"/>
                <a:cs typeface="Times New Roman"/>
              </a:rPr>
              <a:t>) </a:t>
            </a:r>
            <a:r>
              <a:rPr dirty="0" sz="1400">
                <a:latin typeface="Symbol"/>
                <a:cs typeface="Symbol"/>
              </a:rPr>
              <a:t>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60">
                <a:latin typeface="MT Extra"/>
                <a:cs typeface="MT Extra"/>
              </a:rPr>
              <a:t>…</a:t>
            </a:r>
            <a:r>
              <a:rPr dirty="0" sz="1400" spc="-60" i="1">
                <a:latin typeface="Times New Roman"/>
                <a:cs typeface="Times New Roman"/>
              </a:rPr>
              <a:t>h</a:t>
            </a:r>
            <a:r>
              <a:rPr dirty="0" sz="1400" spc="-60">
                <a:latin typeface="Times New Roman"/>
                <a:cs typeface="Times New Roman"/>
              </a:rPr>
              <a:t>( </a:t>
            </a:r>
            <a:r>
              <a:rPr dirty="0" sz="1400" spc="30" i="1">
                <a:latin typeface="Times New Roman"/>
                <a:cs typeface="Times New Roman"/>
              </a:rPr>
              <a:t>f</a:t>
            </a:r>
            <a:r>
              <a:rPr dirty="0" baseline="-20833" sz="1200" spc="44" i="1">
                <a:latin typeface="Times New Roman"/>
                <a:cs typeface="Times New Roman"/>
              </a:rPr>
              <a:t>n </a:t>
            </a:r>
            <a:r>
              <a:rPr dirty="0" sz="1400">
                <a:latin typeface="Times New Roman"/>
                <a:cs typeface="Times New Roman"/>
              </a:rPr>
              <a:t>) </a:t>
            </a:r>
            <a:r>
              <a:rPr dirty="0" sz="950" spc="15" i="1">
                <a:solidFill>
                  <a:srgbClr val="00CC00"/>
                </a:solidFill>
                <a:latin typeface="Arial"/>
                <a:cs typeface="Arial"/>
              </a:rPr>
              <a:t>(Hey, can you formally prove</a:t>
            </a:r>
            <a:r>
              <a:rPr dirty="0" sz="950" spc="-95" i="1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950" spc="15" i="1">
                <a:solidFill>
                  <a:srgbClr val="00CC00"/>
                </a:solidFill>
                <a:latin typeface="Arial"/>
                <a:cs typeface="Arial"/>
              </a:rPr>
              <a:t>this?)</a:t>
            </a:r>
            <a:endParaRPr sz="95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270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10">
                <a:latin typeface="Arial"/>
                <a:cs typeface="Arial"/>
              </a:rPr>
              <a:t>We’re trying to decide which machine to</a:t>
            </a:r>
            <a:r>
              <a:rPr dirty="0" sz="950" spc="21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use.</a:t>
            </a:r>
            <a:endParaRPr sz="95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434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15">
                <a:latin typeface="Arial"/>
                <a:cs typeface="Arial"/>
              </a:rPr>
              <a:t>We </a:t>
            </a:r>
            <a:r>
              <a:rPr dirty="0" sz="950" spc="5">
                <a:latin typeface="Arial"/>
                <a:cs typeface="Arial"/>
              </a:rPr>
              <a:t>train </a:t>
            </a:r>
            <a:r>
              <a:rPr dirty="0" sz="950" spc="10">
                <a:latin typeface="Arial"/>
                <a:cs typeface="Arial"/>
              </a:rPr>
              <a:t>each machine and </a:t>
            </a:r>
            <a:r>
              <a:rPr dirty="0" sz="950" spc="15">
                <a:latin typeface="Arial"/>
                <a:cs typeface="Arial"/>
              </a:rPr>
              <a:t>make </a:t>
            </a:r>
            <a:r>
              <a:rPr dirty="0" sz="950" spc="10">
                <a:latin typeface="Arial"/>
                <a:cs typeface="Arial"/>
              </a:rPr>
              <a:t>a</a:t>
            </a:r>
            <a:r>
              <a:rPr dirty="0" sz="950" spc="25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table…</a:t>
            </a:r>
            <a:endParaRPr sz="95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1330325"/>
            <a:ext cx="308356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Using</a:t>
            </a:r>
            <a:r>
              <a:rPr dirty="0" spc="-70"/>
              <a:t> </a:t>
            </a:r>
            <a:r>
              <a:rPr dirty="0" spc="30"/>
              <a:t>VC-dimensionality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pc="-5"/>
              <a:t>That’s what VC-dimensionality is</a:t>
            </a:r>
            <a:r>
              <a:rPr dirty="0" spc="-50"/>
              <a:t> </a:t>
            </a:r>
            <a:r>
              <a:rPr dirty="0" spc="-5"/>
              <a:t>about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pc="-5"/>
              <a:t>People have worked hard </a:t>
            </a:r>
            <a:r>
              <a:rPr dirty="0"/>
              <a:t>to </a:t>
            </a:r>
            <a:r>
              <a:rPr dirty="0" spc="-5"/>
              <a:t>find VC-dimension</a:t>
            </a:r>
            <a:r>
              <a:rPr dirty="0" spc="15"/>
              <a:t> </a:t>
            </a:r>
            <a:r>
              <a:rPr dirty="0"/>
              <a:t>for..</a:t>
            </a:r>
          </a:p>
          <a:p>
            <a:pPr marL="508000" indent="-266700">
              <a:lnSpc>
                <a:spcPct val="100000"/>
              </a:lnSpc>
              <a:spcBef>
                <a:spcPts val="285"/>
              </a:spcBef>
              <a:buChar char="•"/>
              <a:tabLst>
                <a:tab pos="507365" algn="l"/>
                <a:tab pos="508000" algn="l"/>
              </a:tabLst>
            </a:pPr>
            <a:r>
              <a:rPr dirty="0" spc="-5"/>
              <a:t>Decision</a:t>
            </a:r>
            <a:r>
              <a:rPr dirty="0" spc="-40"/>
              <a:t> </a:t>
            </a:r>
            <a:r>
              <a:rPr dirty="0" spc="-5"/>
              <a:t>Trees</a:t>
            </a:r>
          </a:p>
          <a:p>
            <a:pPr marL="508000" indent="-266700">
              <a:lnSpc>
                <a:spcPct val="100000"/>
              </a:lnSpc>
              <a:spcBef>
                <a:spcPts val="285"/>
              </a:spcBef>
              <a:buChar char="•"/>
              <a:tabLst>
                <a:tab pos="507365" algn="l"/>
                <a:tab pos="508000" algn="l"/>
              </a:tabLst>
            </a:pPr>
            <a:r>
              <a:rPr dirty="0" spc="-25"/>
              <a:t>Perceptrons</a:t>
            </a:r>
          </a:p>
          <a:p>
            <a:pPr marL="508000" indent="-266700">
              <a:lnSpc>
                <a:spcPct val="100000"/>
              </a:lnSpc>
              <a:spcBef>
                <a:spcPts val="285"/>
              </a:spcBef>
              <a:buChar char="•"/>
              <a:tabLst>
                <a:tab pos="507365" algn="l"/>
                <a:tab pos="508000" algn="l"/>
              </a:tabLst>
            </a:pPr>
            <a:r>
              <a:rPr dirty="0" spc="-5"/>
              <a:t>Neural</a:t>
            </a:r>
            <a:r>
              <a:rPr dirty="0" spc="-135"/>
              <a:t> </a:t>
            </a:r>
            <a:r>
              <a:rPr dirty="0" spc="-5"/>
              <a:t>Nets</a:t>
            </a:r>
          </a:p>
          <a:p>
            <a:pPr marL="508000" indent="-266700">
              <a:lnSpc>
                <a:spcPct val="100000"/>
              </a:lnSpc>
              <a:spcBef>
                <a:spcPts val="285"/>
              </a:spcBef>
              <a:buChar char="•"/>
              <a:tabLst>
                <a:tab pos="507365" algn="l"/>
                <a:tab pos="508000" algn="l"/>
              </a:tabLst>
            </a:pPr>
            <a:r>
              <a:rPr dirty="0" spc="-5"/>
              <a:t>Decision</a:t>
            </a:r>
            <a:r>
              <a:rPr dirty="0" spc="-35"/>
              <a:t> </a:t>
            </a:r>
            <a:r>
              <a:rPr dirty="0"/>
              <a:t>Lists</a:t>
            </a:r>
          </a:p>
          <a:p>
            <a:pPr marL="508000" indent="-266700">
              <a:lnSpc>
                <a:spcPct val="100000"/>
              </a:lnSpc>
              <a:spcBef>
                <a:spcPts val="285"/>
              </a:spcBef>
              <a:buChar char="•"/>
              <a:tabLst>
                <a:tab pos="507365" algn="l"/>
                <a:tab pos="508000" algn="l"/>
              </a:tabLst>
            </a:pPr>
            <a:r>
              <a:rPr dirty="0" spc="-5"/>
              <a:t>Support Vector</a:t>
            </a:r>
            <a:r>
              <a:rPr dirty="0"/>
              <a:t> </a:t>
            </a:r>
            <a:r>
              <a:rPr dirty="0" spc="-10"/>
              <a:t>Machines</a:t>
            </a:r>
          </a:p>
          <a:p>
            <a:pPr marL="12700" marR="2214880" indent="228600">
              <a:lnSpc>
                <a:spcPct val="119800"/>
              </a:lnSpc>
              <a:buChar char="•"/>
              <a:tabLst>
                <a:tab pos="507365" algn="l"/>
                <a:tab pos="508000" algn="l"/>
              </a:tabLst>
            </a:pPr>
            <a:r>
              <a:rPr dirty="0" spc="-5"/>
              <a:t>And many many</a:t>
            </a:r>
            <a:r>
              <a:rPr dirty="0" spc="-105"/>
              <a:t> </a:t>
            </a:r>
            <a:r>
              <a:rPr dirty="0" spc="-5"/>
              <a:t>more  All with the goals of</a:t>
            </a:r>
          </a:p>
          <a:p>
            <a:pPr marL="508000" marR="161290" indent="-266700">
              <a:lnSpc>
                <a:spcPts val="1430"/>
              </a:lnSpc>
              <a:spcBef>
                <a:spcPts val="340"/>
              </a:spcBef>
              <a:buClr>
                <a:srgbClr val="000000"/>
              </a:buClr>
              <a:buAutoNum type="arabicPeriod"/>
              <a:tabLst>
                <a:tab pos="507365" algn="l"/>
                <a:tab pos="508000" algn="l"/>
              </a:tabLst>
            </a:pPr>
            <a:r>
              <a:rPr dirty="0" spc="-5">
                <a:solidFill>
                  <a:srgbClr val="FF0000"/>
                </a:solidFill>
              </a:rPr>
              <a:t>Understanding which learning machines are more or  less powerful under which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circumstances</a:t>
            </a:r>
          </a:p>
          <a:p>
            <a:pPr marL="508000" marR="209550" indent="-266700">
              <a:lnSpc>
                <a:spcPts val="1430"/>
              </a:lnSpc>
              <a:spcBef>
                <a:spcPts val="290"/>
              </a:spcBef>
              <a:buClr>
                <a:srgbClr val="000000"/>
              </a:buClr>
              <a:buAutoNum type="arabicPeriod"/>
              <a:tabLst>
                <a:tab pos="507365" algn="l"/>
                <a:tab pos="508000" algn="l"/>
              </a:tabLst>
            </a:pPr>
            <a:r>
              <a:rPr dirty="0" spc="-5">
                <a:solidFill>
                  <a:srgbClr val="3333CC"/>
                </a:solidFill>
              </a:rPr>
              <a:t>Using Structural Risk Minimization for to choose the  </a:t>
            </a:r>
            <a:r>
              <a:rPr dirty="0" spc="-10">
                <a:solidFill>
                  <a:srgbClr val="3333CC"/>
                </a:solidFill>
              </a:rPr>
              <a:t>best learning</a:t>
            </a:r>
            <a:r>
              <a:rPr dirty="0" spc="-5">
                <a:solidFill>
                  <a:srgbClr val="3333CC"/>
                </a:solidFill>
              </a:rPr>
              <a:t> </a:t>
            </a:r>
            <a:r>
              <a:rPr dirty="0" spc="-15">
                <a:solidFill>
                  <a:srgbClr val="3333CC"/>
                </a:solidFill>
              </a:rPr>
              <a:t>machine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3422015" algn="l"/>
              </a:tabLst>
            </a:pPr>
            <a:r>
              <a:rPr dirty="0" sz="600" spc="-5">
                <a:solidFill>
                  <a:srgbClr val="1B1B1B"/>
                </a:solidFill>
              </a:rPr>
              <a:t>Copyright </a:t>
            </a:r>
            <a:r>
              <a:rPr dirty="0" sz="600">
                <a:solidFill>
                  <a:srgbClr val="1B1B1B"/>
                </a:solidFill>
              </a:rPr>
              <a:t>© </a:t>
            </a:r>
            <a:r>
              <a:rPr dirty="0" sz="600" spc="-5">
                <a:solidFill>
                  <a:srgbClr val="1B1B1B"/>
                </a:solidFill>
              </a:rPr>
              <a:t>2001, Andrew</a:t>
            </a:r>
            <a:r>
              <a:rPr dirty="0" sz="600" spc="55">
                <a:solidFill>
                  <a:srgbClr val="1B1B1B"/>
                </a:solidFill>
              </a:rPr>
              <a:t> </a:t>
            </a:r>
            <a:r>
              <a:rPr dirty="0" sz="600">
                <a:solidFill>
                  <a:srgbClr val="1B1B1B"/>
                </a:solidFill>
              </a:rPr>
              <a:t>W.</a:t>
            </a:r>
            <a:r>
              <a:rPr dirty="0" sz="600" spc="15">
                <a:solidFill>
                  <a:srgbClr val="1B1B1B"/>
                </a:solidFill>
              </a:rPr>
              <a:t> </a:t>
            </a:r>
            <a:r>
              <a:rPr dirty="0" sz="600" spc="-5">
                <a:solidFill>
                  <a:srgbClr val="1B1B1B"/>
                </a:solidFill>
              </a:rPr>
              <a:t>Moore	</a:t>
            </a:r>
            <a:r>
              <a:rPr dirty="0" sz="600" spc="-10"/>
              <a:t>VC-dimension: Slide</a:t>
            </a:r>
            <a:r>
              <a:rPr dirty="0" sz="600" spc="15"/>
              <a:t> </a:t>
            </a:r>
            <a:r>
              <a:rPr dirty="0" sz="600" spc="-40"/>
              <a:t>33</a:t>
            </a:r>
            <a:endParaRPr sz="600"/>
          </a:p>
        </p:txBody>
      </p:sp>
      <p:sp>
        <p:nvSpPr>
          <p:cNvPr id="4" name="object 4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62125" y="5347017"/>
            <a:ext cx="4156710" cy="55435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95"/>
              </a:spcBef>
            </a:pPr>
            <a:r>
              <a:rPr dirty="0" sz="1550" spc="10">
                <a:solidFill>
                  <a:srgbClr val="006600"/>
                </a:solidFill>
                <a:latin typeface="Arial"/>
                <a:cs typeface="Arial"/>
              </a:rPr>
              <a:t>Alternatives to </a:t>
            </a:r>
            <a:r>
              <a:rPr dirty="0" sz="1550" spc="25">
                <a:solidFill>
                  <a:srgbClr val="006600"/>
                </a:solidFill>
                <a:latin typeface="Arial"/>
                <a:cs typeface="Arial"/>
              </a:rPr>
              <a:t>VC-dim-based </a:t>
            </a:r>
            <a:r>
              <a:rPr dirty="0" sz="1550" spc="15">
                <a:solidFill>
                  <a:srgbClr val="006600"/>
                </a:solidFill>
                <a:latin typeface="Arial"/>
                <a:cs typeface="Arial"/>
              </a:rPr>
              <a:t>model</a:t>
            </a:r>
            <a:r>
              <a:rPr dirty="0" sz="1550" spc="7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550" spc="15">
                <a:solidFill>
                  <a:srgbClr val="006600"/>
                </a:solidFill>
                <a:latin typeface="Arial"/>
                <a:cs typeface="Arial"/>
              </a:rPr>
              <a:t>selection</a:t>
            </a:r>
            <a:endParaRPr sz="155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365"/>
              </a:spcBef>
              <a:buChar char="•"/>
              <a:tabLst>
                <a:tab pos="171450" algn="l"/>
              </a:tabLst>
            </a:pPr>
            <a:r>
              <a:rPr dirty="0" sz="120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could we do instead </a:t>
            </a:r>
            <a:r>
              <a:rPr dirty="0" sz="1200">
                <a:latin typeface="Arial"/>
                <a:cs typeface="Arial"/>
              </a:rPr>
              <a:t>of the </a:t>
            </a:r>
            <a:r>
              <a:rPr dirty="0" sz="1200" spc="-5">
                <a:latin typeface="Arial"/>
                <a:cs typeface="Arial"/>
              </a:rPr>
              <a:t>scheme</a:t>
            </a:r>
            <a:r>
              <a:rPr dirty="0" sz="1200" spc="-2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below?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6900" y="7972425"/>
            <a:ext cx="200025" cy="190500"/>
          </a:xfrm>
          <a:custGeom>
            <a:avLst/>
            <a:gdLst/>
            <a:ahLst/>
            <a:cxnLst/>
            <a:rect l="l" t="t" r="r" b="b"/>
            <a:pathLst>
              <a:path w="200025" h="190500">
                <a:moveTo>
                  <a:pt x="0" y="190500"/>
                </a:moveTo>
                <a:lnTo>
                  <a:pt x="200025" y="190500"/>
                </a:lnTo>
                <a:lnTo>
                  <a:pt x="20002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85925" y="7972425"/>
            <a:ext cx="180975" cy="190500"/>
          </a:xfrm>
          <a:custGeom>
            <a:avLst/>
            <a:gdLst/>
            <a:ahLst/>
            <a:cxnLst/>
            <a:rect l="l" t="t" r="r" b="b"/>
            <a:pathLst>
              <a:path w="180975" h="190500">
                <a:moveTo>
                  <a:pt x="0" y="190500"/>
                </a:moveTo>
                <a:lnTo>
                  <a:pt x="180975" y="190500"/>
                </a:lnTo>
                <a:lnTo>
                  <a:pt x="18097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66900" y="816292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200025"/>
                </a:moveTo>
                <a:lnTo>
                  <a:pt x="200025" y="200025"/>
                </a:lnTo>
                <a:lnTo>
                  <a:pt x="20002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85925" y="8162925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66900" y="836295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200025"/>
                </a:moveTo>
                <a:lnTo>
                  <a:pt x="200025" y="200025"/>
                </a:lnTo>
                <a:lnTo>
                  <a:pt x="20002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85925" y="8362950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66900" y="777240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200025"/>
                </a:moveTo>
                <a:lnTo>
                  <a:pt x="200025" y="200025"/>
                </a:lnTo>
                <a:lnTo>
                  <a:pt x="20002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85925" y="7772400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66900" y="757237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200025"/>
                </a:moveTo>
                <a:lnTo>
                  <a:pt x="200025" y="200025"/>
                </a:lnTo>
                <a:lnTo>
                  <a:pt x="20002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85925" y="7572375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66900" y="737235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200025"/>
                </a:moveTo>
                <a:lnTo>
                  <a:pt x="200025" y="200025"/>
                </a:lnTo>
                <a:lnTo>
                  <a:pt x="20002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85925" y="7372350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08150" y="7336790"/>
            <a:ext cx="4283075" cy="133032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06375" indent="-180975">
              <a:lnSpc>
                <a:spcPct val="100000"/>
              </a:lnSpc>
              <a:spcBef>
                <a:spcPts val="530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1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2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359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3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4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5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6</a:t>
            </a:r>
            <a:endParaRPr baseline="-21367" sz="975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185"/>
              </a:spcBef>
              <a:tabLst>
                <a:tab pos="3463290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86400" y="7029450"/>
            <a:ext cx="542925" cy="342900"/>
          </a:xfrm>
          <a:custGeom>
            <a:avLst/>
            <a:gdLst/>
            <a:ahLst/>
            <a:cxnLst/>
            <a:rect l="l" t="t" r="r" b="b"/>
            <a:pathLst>
              <a:path w="542925" h="342900">
                <a:moveTo>
                  <a:pt x="0" y="342900"/>
                </a:moveTo>
                <a:lnTo>
                  <a:pt x="542925" y="342900"/>
                </a:lnTo>
                <a:lnTo>
                  <a:pt x="542925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10025" y="7029450"/>
            <a:ext cx="1476375" cy="342900"/>
          </a:xfrm>
          <a:custGeom>
            <a:avLst/>
            <a:gdLst/>
            <a:ahLst/>
            <a:cxnLst/>
            <a:rect l="l" t="t" r="r" b="b"/>
            <a:pathLst>
              <a:path w="1476375" h="342900">
                <a:moveTo>
                  <a:pt x="0" y="342900"/>
                </a:moveTo>
                <a:lnTo>
                  <a:pt x="1476375" y="342900"/>
                </a:lnTo>
                <a:lnTo>
                  <a:pt x="1476375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95575" y="7029450"/>
            <a:ext cx="1314450" cy="342900"/>
          </a:xfrm>
          <a:custGeom>
            <a:avLst/>
            <a:gdLst/>
            <a:ahLst/>
            <a:cxnLst/>
            <a:rect l="l" t="t" r="r" b="b"/>
            <a:pathLst>
              <a:path w="1314450" h="342900">
                <a:moveTo>
                  <a:pt x="0" y="342900"/>
                </a:moveTo>
                <a:lnTo>
                  <a:pt x="1314450" y="342900"/>
                </a:lnTo>
                <a:lnTo>
                  <a:pt x="131445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733675" y="7035800"/>
            <a:ext cx="4889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VC-Conf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66925" y="7029450"/>
            <a:ext cx="628650" cy="342900"/>
          </a:xfrm>
          <a:custGeom>
            <a:avLst/>
            <a:gdLst/>
            <a:ahLst/>
            <a:cxnLst/>
            <a:rect l="l" t="t" r="r" b="b"/>
            <a:pathLst>
              <a:path w="628650" h="342900">
                <a:moveTo>
                  <a:pt x="0" y="342900"/>
                </a:moveTo>
                <a:lnTo>
                  <a:pt x="628650" y="342900"/>
                </a:lnTo>
                <a:lnTo>
                  <a:pt x="62865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114550" y="7026275"/>
            <a:ext cx="508000" cy="3054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R="5080">
              <a:lnSpc>
                <a:spcPct val="104200"/>
              </a:lnSpc>
              <a:spcBef>
                <a:spcPts val="55"/>
              </a:spcBef>
            </a:pPr>
            <a:r>
              <a:rPr dirty="0" sz="900" spc="-10">
                <a:latin typeface="Arial"/>
                <a:cs typeface="Arial"/>
              </a:rPr>
              <a:t>TRAINER  </a:t>
            </a:r>
            <a:r>
              <a:rPr dirty="0" sz="900" spc="-5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66900" y="7029450"/>
            <a:ext cx="200025" cy="342900"/>
          </a:xfrm>
          <a:custGeom>
            <a:avLst/>
            <a:gdLst/>
            <a:ahLst/>
            <a:cxnLst/>
            <a:rect l="l" t="t" r="r" b="b"/>
            <a:pathLst>
              <a:path w="200025" h="342900">
                <a:moveTo>
                  <a:pt x="0" y="342900"/>
                </a:moveTo>
                <a:lnTo>
                  <a:pt x="200025" y="342900"/>
                </a:lnTo>
                <a:lnTo>
                  <a:pt x="200025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85925" y="7029450"/>
            <a:ext cx="180975" cy="342900"/>
          </a:xfrm>
          <a:custGeom>
            <a:avLst/>
            <a:gdLst/>
            <a:ahLst/>
            <a:cxnLst/>
            <a:rect l="l" t="t" r="r" b="b"/>
            <a:pathLst>
              <a:path w="180975" h="342900">
                <a:moveTo>
                  <a:pt x="0" y="342900"/>
                </a:moveTo>
                <a:lnTo>
                  <a:pt x="180975" y="342900"/>
                </a:lnTo>
                <a:lnTo>
                  <a:pt x="180975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708150" y="7035800"/>
            <a:ext cx="3016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205740" algn="l"/>
              </a:tabLst>
            </a:pPr>
            <a:r>
              <a:rPr dirty="0" sz="950" spc="5" i="1">
                <a:latin typeface="Arial"/>
                <a:cs typeface="Arial"/>
              </a:rPr>
              <a:t>i	</a:t>
            </a:r>
            <a:r>
              <a:rPr dirty="0" sz="950" spc="15" i="1">
                <a:latin typeface="Arial"/>
                <a:cs typeface="Arial"/>
              </a:rPr>
              <a:t>f</a:t>
            </a:r>
            <a:r>
              <a:rPr dirty="0" baseline="-21367" sz="975" spc="22" i="1">
                <a:latin typeface="Arial"/>
                <a:cs typeface="Arial"/>
              </a:rPr>
              <a:t>i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04842" y="7301970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95800" y="7501995"/>
            <a:ext cx="1552575" cy="0"/>
          </a:xfrm>
          <a:custGeom>
            <a:avLst/>
            <a:gdLst/>
            <a:ahLst/>
            <a:cxnLst/>
            <a:rect l="l" t="t" r="r" b="b"/>
            <a:pathLst>
              <a:path w="1552575" h="0">
                <a:moveTo>
                  <a:pt x="0" y="0"/>
                </a:moveTo>
                <a:lnTo>
                  <a:pt x="15524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52700" y="7501995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 h="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04842" y="750199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6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81500" y="7702020"/>
            <a:ext cx="1666875" cy="0"/>
          </a:xfrm>
          <a:custGeom>
            <a:avLst/>
            <a:gdLst/>
            <a:ahLst/>
            <a:cxnLst/>
            <a:rect l="l" t="t" r="r" b="b"/>
            <a:pathLst>
              <a:path w="1666875" h="0">
                <a:moveTo>
                  <a:pt x="0" y="0"/>
                </a:moveTo>
                <a:lnTo>
                  <a:pt x="16667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38400" y="770202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 h="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04842" y="7702020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6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81500" y="7902045"/>
            <a:ext cx="1666875" cy="0"/>
          </a:xfrm>
          <a:custGeom>
            <a:avLst/>
            <a:gdLst/>
            <a:ahLst/>
            <a:cxnLst/>
            <a:rect l="l" t="t" r="r" b="b"/>
            <a:pathLst>
              <a:path w="1666875" h="0">
                <a:moveTo>
                  <a:pt x="0" y="0"/>
                </a:moveTo>
                <a:lnTo>
                  <a:pt x="16667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19400" y="7902045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62200" y="790204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04842" y="790204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6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95900" y="849259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3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62400" y="84925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04842" y="8492595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60" h="0">
                <a:moveTo>
                  <a:pt x="0" y="0"/>
                </a:moveTo>
                <a:lnTo>
                  <a:pt x="10383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04842" y="6959070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0"/>
                </a:moveTo>
                <a:lnTo>
                  <a:pt x="0" y="153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85817" y="6959070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0"/>
                </a:moveTo>
                <a:lnTo>
                  <a:pt x="0" y="153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85842" y="6959070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0"/>
                </a:moveTo>
                <a:lnTo>
                  <a:pt x="0" y="153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04967" y="6959070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0"/>
                </a:moveTo>
                <a:lnTo>
                  <a:pt x="0" y="153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028942" y="6959070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0"/>
                </a:moveTo>
                <a:lnTo>
                  <a:pt x="0" y="153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05317" y="6959070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0"/>
                </a:moveTo>
                <a:lnTo>
                  <a:pt x="0" y="153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048242" y="6959070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0"/>
                </a:moveTo>
                <a:lnTo>
                  <a:pt x="0" y="153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704967" y="6959070"/>
            <a:ext cx="1323975" cy="0"/>
          </a:xfrm>
          <a:custGeom>
            <a:avLst/>
            <a:gdLst/>
            <a:ahLst/>
            <a:cxnLst/>
            <a:rect l="l" t="t" r="r" b="b"/>
            <a:pathLst>
              <a:path w="1323975" h="0">
                <a:moveTo>
                  <a:pt x="0" y="0"/>
                </a:moveTo>
                <a:lnTo>
                  <a:pt x="13239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704842" y="6959070"/>
            <a:ext cx="1000125" cy="0"/>
          </a:xfrm>
          <a:custGeom>
            <a:avLst/>
            <a:gdLst/>
            <a:ahLst/>
            <a:cxnLst/>
            <a:rect l="l" t="t" r="r" b="b"/>
            <a:pathLst>
              <a:path w="1000125" h="0">
                <a:moveTo>
                  <a:pt x="0" y="0"/>
                </a:moveTo>
                <a:lnTo>
                  <a:pt x="1000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28942" y="6959070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 h="0">
                <a:moveTo>
                  <a:pt x="0" y="0"/>
                </a:moveTo>
                <a:lnTo>
                  <a:pt x="2019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24400" y="8292570"/>
            <a:ext cx="1323975" cy="0"/>
          </a:xfrm>
          <a:custGeom>
            <a:avLst/>
            <a:gdLst/>
            <a:ahLst/>
            <a:cxnLst/>
            <a:rect l="l" t="t" r="r" b="b"/>
            <a:pathLst>
              <a:path w="1323975" h="0">
                <a:moveTo>
                  <a:pt x="0" y="0"/>
                </a:moveTo>
                <a:lnTo>
                  <a:pt x="13238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52800" y="829257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71700" y="829257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04842" y="8292570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6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72000" y="8092545"/>
            <a:ext cx="1476375" cy="0"/>
          </a:xfrm>
          <a:custGeom>
            <a:avLst/>
            <a:gdLst/>
            <a:ahLst/>
            <a:cxnLst/>
            <a:rect l="l" t="t" r="r" b="b"/>
            <a:pathLst>
              <a:path w="1476375" h="0">
                <a:moveTo>
                  <a:pt x="0" y="0"/>
                </a:moveTo>
                <a:lnTo>
                  <a:pt x="14762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162300" y="8092545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 h="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209800" y="809254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704842" y="809254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6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686175" y="6829425"/>
            <a:ext cx="38100" cy="123825"/>
          </a:xfrm>
          <a:custGeom>
            <a:avLst/>
            <a:gdLst/>
            <a:ahLst/>
            <a:cxnLst/>
            <a:rect l="l" t="t" r="r" b="b"/>
            <a:pathLst>
              <a:path w="38100" h="123825">
                <a:moveTo>
                  <a:pt x="0" y="9525"/>
                </a:moveTo>
                <a:lnTo>
                  <a:pt x="19050" y="0"/>
                </a:lnTo>
                <a:lnTo>
                  <a:pt x="38100" y="1238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33800" y="6619875"/>
            <a:ext cx="1628775" cy="333375"/>
          </a:xfrm>
          <a:custGeom>
            <a:avLst/>
            <a:gdLst/>
            <a:ahLst/>
            <a:cxnLst/>
            <a:rect l="l" t="t" r="r" b="b"/>
            <a:pathLst>
              <a:path w="1628775" h="333375">
                <a:moveTo>
                  <a:pt x="0" y="333375"/>
                </a:moveTo>
                <a:lnTo>
                  <a:pt x="28575" y="0"/>
                </a:lnTo>
                <a:lnTo>
                  <a:pt x="1628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781425" y="6568585"/>
            <a:ext cx="2165350" cy="79375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ctr" marR="596265">
              <a:lnSpc>
                <a:spcPct val="100000"/>
              </a:lnSpc>
              <a:spcBef>
                <a:spcPts val="350"/>
              </a:spcBef>
            </a:pP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(log(</a:t>
            </a:r>
            <a:r>
              <a:rPr dirty="0" u="sng" sz="1100" spc="-1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sz="1100" spc="-1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100" spc="-1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log(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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4)</a:t>
            </a:r>
            <a:endParaRPr sz="1100">
              <a:latin typeface="Times New Roman"/>
              <a:cs typeface="Times New Roman"/>
            </a:endParaRPr>
          </a:p>
          <a:p>
            <a:pPr algn="ctr" marR="585470">
              <a:lnSpc>
                <a:spcPct val="100000"/>
              </a:lnSpc>
              <a:spcBef>
                <a:spcPts val="254"/>
              </a:spcBef>
            </a:pPr>
            <a:r>
              <a:rPr dirty="0" sz="1100" i="1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  <a:p>
            <a:pPr marL="276225" marR="5080">
              <a:lnSpc>
                <a:spcPct val="105300"/>
              </a:lnSpc>
              <a:spcBef>
                <a:spcPts val="495"/>
              </a:spcBef>
              <a:tabLst>
                <a:tab pos="1751964" algn="l"/>
              </a:tabLst>
            </a:pPr>
            <a:r>
              <a:rPr dirty="0" sz="950" spc="10">
                <a:latin typeface="Arial"/>
                <a:cs typeface="Arial"/>
              </a:rPr>
              <a:t>Probable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upper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bound</a:t>
            </a:r>
            <a:r>
              <a:rPr dirty="0" sz="950">
                <a:latin typeface="Arial"/>
                <a:cs typeface="Arial"/>
              </a:rPr>
              <a:t>	</a:t>
            </a:r>
            <a:r>
              <a:rPr dirty="0" sz="950" spc="25">
                <a:latin typeface="Arial"/>
                <a:cs typeface="Arial"/>
              </a:rPr>
              <a:t>Choice  </a:t>
            </a:r>
            <a:r>
              <a:rPr dirty="0" sz="950" spc="15">
                <a:latin typeface="Arial"/>
                <a:cs typeface="Arial"/>
              </a:rPr>
              <a:t>on</a:t>
            </a:r>
            <a:r>
              <a:rPr dirty="0" sz="950" spc="110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TESTERR</a:t>
            </a:r>
            <a:endParaRPr sz="9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04975" y="6685824"/>
            <a:ext cx="195707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TESTERR(</a:t>
            </a:r>
            <a:r>
              <a:rPr dirty="0" sz="1100" i="1">
                <a:latin typeface="Symbol"/>
                <a:cs typeface="Symbol"/>
              </a:rPr>
              <a:t>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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TRAINERR(</a:t>
            </a:r>
            <a:r>
              <a:rPr dirty="0" sz="1100" spc="-5" i="1">
                <a:latin typeface="Symbol"/>
                <a:cs typeface="Symbol"/>
              </a:rPr>
              <a:t>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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657467" y="6454245"/>
            <a:ext cx="1831339" cy="476250"/>
          </a:xfrm>
          <a:custGeom>
            <a:avLst/>
            <a:gdLst/>
            <a:ahLst/>
            <a:cxnLst/>
            <a:rect l="l" t="t" r="r" b="b"/>
            <a:pathLst>
              <a:path w="1831339" h="476250">
                <a:moveTo>
                  <a:pt x="809625" y="38100"/>
                </a:moveTo>
                <a:lnTo>
                  <a:pt x="863260" y="34598"/>
                </a:lnTo>
                <a:lnTo>
                  <a:pt x="916268" y="30547"/>
                </a:lnTo>
                <a:lnTo>
                  <a:pt x="968727" y="26105"/>
                </a:lnTo>
                <a:lnTo>
                  <a:pt x="1020716" y="21427"/>
                </a:lnTo>
                <a:lnTo>
                  <a:pt x="1072313" y="16672"/>
                </a:lnTo>
                <a:lnTo>
                  <a:pt x="1123597" y="11994"/>
                </a:lnTo>
                <a:lnTo>
                  <a:pt x="1174645" y="7552"/>
                </a:lnTo>
                <a:lnTo>
                  <a:pt x="1225536" y="3501"/>
                </a:lnTo>
                <a:lnTo>
                  <a:pt x="1276350" y="0"/>
                </a:lnTo>
                <a:lnTo>
                  <a:pt x="1349911" y="55"/>
                </a:lnTo>
                <a:lnTo>
                  <a:pt x="1409977" y="444"/>
                </a:lnTo>
                <a:lnTo>
                  <a:pt x="1460546" y="1499"/>
                </a:lnTo>
                <a:lnTo>
                  <a:pt x="1505616" y="3554"/>
                </a:lnTo>
                <a:lnTo>
                  <a:pt x="1549187" y="6942"/>
                </a:lnTo>
                <a:lnTo>
                  <a:pt x="1595256" y="11996"/>
                </a:lnTo>
                <a:lnTo>
                  <a:pt x="1647825" y="19050"/>
                </a:lnTo>
                <a:lnTo>
                  <a:pt x="1663600" y="24705"/>
                </a:lnTo>
                <a:lnTo>
                  <a:pt x="1681162" y="28575"/>
                </a:lnTo>
                <a:lnTo>
                  <a:pt x="1698724" y="32444"/>
                </a:lnTo>
                <a:lnTo>
                  <a:pt x="1714500" y="38100"/>
                </a:lnTo>
                <a:lnTo>
                  <a:pt x="1722983" y="39588"/>
                </a:lnTo>
                <a:lnTo>
                  <a:pt x="1765696" y="63103"/>
                </a:lnTo>
                <a:lnTo>
                  <a:pt x="1781175" y="85725"/>
                </a:lnTo>
                <a:lnTo>
                  <a:pt x="1788169" y="94208"/>
                </a:lnTo>
                <a:lnTo>
                  <a:pt x="1794271" y="103584"/>
                </a:lnTo>
                <a:lnTo>
                  <a:pt x="1798587" y="111174"/>
                </a:lnTo>
                <a:lnTo>
                  <a:pt x="1800225" y="114300"/>
                </a:lnTo>
                <a:lnTo>
                  <a:pt x="1809750" y="123825"/>
                </a:lnTo>
                <a:lnTo>
                  <a:pt x="1809750" y="133350"/>
                </a:lnTo>
                <a:lnTo>
                  <a:pt x="1819275" y="142875"/>
                </a:lnTo>
                <a:lnTo>
                  <a:pt x="1820763" y="151655"/>
                </a:lnTo>
                <a:lnTo>
                  <a:pt x="1824037" y="163115"/>
                </a:lnTo>
                <a:lnTo>
                  <a:pt x="1827311" y="176361"/>
                </a:lnTo>
                <a:lnTo>
                  <a:pt x="1828800" y="190500"/>
                </a:lnTo>
                <a:lnTo>
                  <a:pt x="1830247" y="226923"/>
                </a:lnTo>
                <a:lnTo>
                  <a:pt x="1831238" y="273862"/>
                </a:lnTo>
                <a:lnTo>
                  <a:pt x="1826742" y="323545"/>
                </a:lnTo>
                <a:lnTo>
                  <a:pt x="1811731" y="368198"/>
                </a:lnTo>
                <a:lnTo>
                  <a:pt x="1781175" y="400050"/>
                </a:lnTo>
                <a:lnTo>
                  <a:pt x="1732954" y="422820"/>
                </a:lnTo>
                <a:lnTo>
                  <a:pt x="1714500" y="428625"/>
                </a:lnTo>
                <a:lnTo>
                  <a:pt x="1664306" y="428625"/>
                </a:lnTo>
                <a:lnTo>
                  <a:pt x="1613781" y="428625"/>
                </a:lnTo>
                <a:lnTo>
                  <a:pt x="1104900" y="428625"/>
                </a:lnTo>
                <a:lnTo>
                  <a:pt x="1089124" y="436810"/>
                </a:lnTo>
                <a:lnTo>
                  <a:pt x="1085850" y="436959"/>
                </a:lnTo>
                <a:lnTo>
                  <a:pt x="1075432" y="435322"/>
                </a:lnTo>
                <a:lnTo>
                  <a:pt x="1038225" y="438150"/>
                </a:lnTo>
                <a:lnTo>
                  <a:pt x="996999" y="446782"/>
                </a:lnTo>
                <a:lnTo>
                  <a:pt x="958453" y="457200"/>
                </a:lnTo>
                <a:lnTo>
                  <a:pt x="921692" y="467617"/>
                </a:lnTo>
                <a:lnTo>
                  <a:pt x="885825" y="476250"/>
                </a:lnTo>
                <a:lnTo>
                  <a:pt x="834187" y="476205"/>
                </a:lnTo>
                <a:lnTo>
                  <a:pt x="783872" y="475897"/>
                </a:lnTo>
                <a:lnTo>
                  <a:pt x="734615" y="475059"/>
                </a:lnTo>
                <a:lnTo>
                  <a:pt x="686152" y="473427"/>
                </a:lnTo>
                <a:lnTo>
                  <a:pt x="638219" y="470737"/>
                </a:lnTo>
                <a:lnTo>
                  <a:pt x="590550" y="466725"/>
                </a:lnTo>
                <a:lnTo>
                  <a:pt x="570458" y="461069"/>
                </a:lnTo>
                <a:lnTo>
                  <a:pt x="551259" y="457200"/>
                </a:lnTo>
                <a:lnTo>
                  <a:pt x="530274" y="453330"/>
                </a:lnTo>
                <a:lnTo>
                  <a:pt x="504825" y="447675"/>
                </a:lnTo>
                <a:lnTo>
                  <a:pt x="486370" y="446186"/>
                </a:lnTo>
                <a:lnTo>
                  <a:pt x="464343" y="442912"/>
                </a:lnTo>
                <a:lnTo>
                  <a:pt x="445889" y="439638"/>
                </a:lnTo>
                <a:lnTo>
                  <a:pt x="438150" y="438150"/>
                </a:lnTo>
                <a:lnTo>
                  <a:pt x="388143" y="439638"/>
                </a:lnTo>
                <a:lnTo>
                  <a:pt x="338137" y="442912"/>
                </a:lnTo>
                <a:lnTo>
                  <a:pt x="288131" y="446186"/>
                </a:lnTo>
                <a:lnTo>
                  <a:pt x="238125" y="447675"/>
                </a:lnTo>
                <a:lnTo>
                  <a:pt x="202406" y="450651"/>
                </a:lnTo>
                <a:lnTo>
                  <a:pt x="166687" y="457200"/>
                </a:lnTo>
                <a:lnTo>
                  <a:pt x="130968" y="463748"/>
                </a:lnTo>
                <a:lnTo>
                  <a:pt x="95250" y="466725"/>
                </a:lnTo>
                <a:lnTo>
                  <a:pt x="76944" y="466427"/>
                </a:lnTo>
                <a:lnTo>
                  <a:pt x="63103" y="464343"/>
                </a:lnTo>
                <a:lnTo>
                  <a:pt x="28426" y="427434"/>
                </a:lnTo>
                <a:lnTo>
                  <a:pt x="23366" y="383381"/>
                </a:lnTo>
                <a:lnTo>
                  <a:pt x="19050" y="352425"/>
                </a:lnTo>
                <a:lnTo>
                  <a:pt x="17412" y="330993"/>
                </a:lnTo>
                <a:lnTo>
                  <a:pt x="13096" y="309562"/>
                </a:lnTo>
                <a:lnTo>
                  <a:pt x="6994" y="288131"/>
                </a:lnTo>
                <a:lnTo>
                  <a:pt x="0" y="266700"/>
                </a:lnTo>
                <a:lnTo>
                  <a:pt x="297" y="243780"/>
                </a:lnTo>
                <a:lnTo>
                  <a:pt x="8036" y="194369"/>
                </a:lnTo>
                <a:lnTo>
                  <a:pt x="45415" y="133121"/>
                </a:lnTo>
                <a:lnTo>
                  <a:pt x="85953" y="107137"/>
                </a:lnTo>
                <a:lnTo>
                  <a:pt x="134264" y="89839"/>
                </a:lnTo>
                <a:lnTo>
                  <a:pt x="183946" y="77571"/>
                </a:lnTo>
                <a:lnTo>
                  <a:pt x="228600" y="66675"/>
                </a:lnTo>
                <a:lnTo>
                  <a:pt x="279958" y="67665"/>
                </a:lnTo>
                <a:lnTo>
                  <a:pt x="330860" y="70027"/>
                </a:lnTo>
                <a:lnTo>
                  <a:pt x="380847" y="72847"/>
                </a:lnTo>
                <a:lnTo>
                  <a:pt x="429463" y="75209"/>
                </a:lnTo>
                <a:lnTo>
                  <a:pt x="476250" y="76200"/>
                </a:lnTo>
                <a:lnTo>
                  <a:pt x="524175" y="76761"/>
                </a:lnTo>
                <a:lnTo>
                  <a:pt x="572493" y="77872"/>
                </a:lnTo>
                <a:lnTo>
                  <a:pt x="620888" y="78669"/>
                </a:lnTo>
                <a:lnTo>
                  <a:pt x="669049" y="78290"/>
                </a:lnTo>
                <a:lnTo>
                  <a:pt x="716661" y="75873"/>
                </a:lnTo>
                <a:lnTo>
                  <a:pt x="763411" y="70555"/>
                </a:lnTo>
                <a:lnTo>
                  <a:pt x="808984" y="61474"/>
                </a:lnTo>
                <a:lnTo>
                  <a:pt x="853068" y="47768"/>
                </a:lnTo>
                <a:lnTo>
                  <a:pt x="895350" y="28575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729524" y="6930495"/>
            <a:ext cx="536575" cy="219075"/>
          </a:xfrm>
          <a:custGeom>
            <a:avLst/>
            <a:gdLst/>
            <a:ahLst/>
            <a:cxnLst/>
            <a:rect l="l" t="t" r="r" b="b"/>
            <a:pathLst>
              <a:path w="536575" h="219075">
                <a:moveTo>
                  <a:pt x="213568" y="219075"/>
                </a:moveTo>
                <a:lnTo>
                  <a:pt x="258856" y="215018"/>
                </a:lnTo>
                <a:lnTo>
                  <a:pt x="286946" y="212019"/>
                </a:lnTo>
                <a:lnTo>
                  <a:pt x="307627" y="209549"/>
                </a:lnTo>
                <a:lnTo>
                  <a:pt x="330690" y="207080"/>
                </a:lnTo>
                <a:lnTo>
                  <a:pt x="365924" y="204081"/>
                </a:lnTo>
                <a:lnTo>
                  <a:pt x="423118" y="200025"/>
                </a:lnTo>
                <a:lnTo>
                  <a:pt x="438596" y="200025"/>
                </a:lnTo>
                <a:lnTo>
                  <a:pt x="454074" y="200025"/>
                </a:lnTo>
                <a:lnTo>
                  <a:pt x="465980" y="200025"/>
                </a:lnTo>
                <a:lnTo>
                  <a:pt x="470743" y="200025"/>
                </a:lnTo>
                <a:lnTo>
                  <a:pt x="490388" y="194071"/>
                </a:lnTo>
                <a:lnTo>
                  <a:pt x="506462" y="188118"/>
                </a:lnTo>
                <a:lnTo>
                  <a:pt x="518963" y="178593"/>
                </a:lnTo>
                <a:lnTo>
                  <a:pt x="527893" y="161925"/>
                </a:lnTo>
                <a:lnTo>
                  <a:pt x="536078" y="114597"/>
                </a:lnTo>
                <a:lnTo>
                  <a:pt x="521940" y="83343"/>
                </a:lnTo>
                <a:lnTo>
                  <a:pt x="491728" y="62805"/>
                </a:lnTo>
                <a:lnTo>
                  <a:pt x="451693" y="47625"/>
                </a:lnTo>
                <a:lnTo>
                  <a:pt x="423118" y="34825"/>
                </a:lnTo>
                <a:lnTo>
                  <a:pt x="394543" y="23812"/>
                </a:lnTo>
                <a:lnTo>
                  <a:pt x="365968" y="12799"/>
                </a:lnTo>
                <a:lnTo>
                  <a:pt x="337393" y="0"/>
                </a:lnTo>
                <a:lnTo>
                  <a:pt x="277713" y="5655"/>
                </a:lnTo>
                <a:lnTo>
                  <a:pt x="224283" y="9525"/>
                </a:lnTo>
                <a:lnTo>
                  <a:pt x="172640" y="13394"/>
                </a:lnTo>
                <a:lnTo>
                  <a:pt x="118318" y="19050"/>
                </a:lnTo>
                <a:lnTo>
                  <a:pt x="109686" y="20538"/>
                </a:lnTo>
                <a:lnTo>
                  <a:pt x="99268" y="23812"/>
                </a:lnTo>
                <a:lnTo>
                  <a:pt x="88850" y="27086"/>
                </a:lnTo>
                <a:lnTo>
                  <a:pt x="51643" y="38100"/>
                </a:lnTo>
                <a:lnTo>
                  <a:pt x="16817" y="63549"/>
                </a:lnTo>
                <a:lnTo>
                  <a:pt x="2678" y="90487"/>
                </a:lnTo>
                <a:lnTo>
                  <a:pt x="446" y="104775"/>
                </a:lnTo>
                <a:lnTo>
                  <a:pt x="15775" y="152995"/>
                </a:lnTo>
                <a:lnTo>
                  <a:pt x="53578" y="181570"/>
                </a:lnTo>
                <a:lnTo>
                  <a:pt x="112365" y="205531"/>
                </a:lnTo>
                <a:lnTo>
                  <a:pt x="161180" y="210740"/>
                </a:lnTo>
                <a:lnTo>
                  <a:pt x="209996" y="210591"/>
                </a:lnTo>
                <a:lnTo>
                  <a:pt x="251668" y="209550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76442" y="6806670"/>
            <a:ext cx="609600" cy="133350"/>
          </a:xfrm>
          <a:custGeom>
            <a:avLst/>
            <a:gdLst/>
            <a:ahLst/>
            <a:cxnLst/>
            <a:rect l="l" t="t" r="r" b="b"/>
            <a:pathLst>
              <a:path w="609600" h="133350">
                <a:moveTo>
                  <a:pt x="609600" y="0"/>
                </a:moveTo>
                <a:lnTo>
                  <a:pt x="587806" y="3657"/>
                </a:lnTo>
                <a:lnTo>
                  <a:pt x="581558" y="4114"/>
                </a:lnTo>
                <a:lnTo>
                  <a:pt x="576681" y="2743"/>
                </a:lnTo>
                <a:lnTo>
                  <a:pt x="559003" y="914"/>
                </a:lnTo>
                <a:lnTo>
                  <a:pt x="514350" y="0"/>
                </a:lnTo>
                <a:lnTo>
                  <a:pt x="462706" y="1488"/>
                </a:lnTo>
                <a:lnTo>
                  <a:pt x="408384" y="4762"/>
                </a:lnTo>
                <a:lnTo>
                  <a:pt x="352276" y="8036"/>
                </a:lnTo>
                <a:lnTo>
                  <a:pt x="295275" y="9525"/>
                </a:lnTo>
                <a:lnTo>
                  <a:pt x="223837" y="25003"/>
                </a:lnTo>
                <a:lnTo>
                  <a:pt x="152400" y="47625"/>
                </a:lnTo>
                <a:lnTo>
                  <a:pt x="136624" y="54619"/>
                </a:lnTo>
                <a:lnTo>
                  <a:pt x="119062" y="60721"/>
                </a:lnTo>
                <a:lnTo>
                  <a:pt x="101500" y="65037"/>
                </a:lnTo>
                <a:lnTo>
                  <a:pt x="85725" y="66675"/>
                </a:lnTo>
                <a:lnTo>
                  <a:pt x="78581" y="73669"/>
                </a:lnTo>
                <a:lnTo>
                  <a:pt x="71437" y="79771"/>
                </a:lnTo>
                <a:lnTo>
                  <a:pt x="64293" y="84087"/>
                </a:lnTo>
                <a:lnTo>
                  <a:pt x="57150" y="85725"/>
                </a:lnTo>
                <a:lnTo>
                  <a:pt x="47625" y="95250"/>
                </a:lnTo>
                <a:lnTo>
                  <a:pt x="40481" y="96887"/>
                </a:lnTo>
                <a:lnTo>
                  <a:pt x="33337" y="101203"/>
                </a:lnTo>
                <a:lnTo>
                  <a:pt x="26193" y="107305"/>
                </a:lnTo>
                <a:lnTo>
                  <a:pt x="19050" y="114300"/>
                </a:lnTo>
                <a:lnTo>
                  <a:pt x="9525" y="114300"/>
                </a:lnTo>
                <a:lnTo>
                  <a:pt x="5357" y="125313"/>
                </a:lnTo>
                <a:lnTo>
                  <a:pt x="4762" y="130968"/>
                </a:lnTo>
                <a:lnTo>
                  <a:pt x="4167" y="133052"/>
                </a:lnTo>
                <a:lnTo>
                  <a:pt x="0" y="133350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762250" y="74009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762250" y="76295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781300" y="78200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743200" y="8010525"/>
            <a:ext cx="419100" cy="114300"/>
          </a:xfrm>
          <a:custGeom>
            <a:avLst/>
            <a:gdLst/>
            <a:ahLst/>
            <a:cxnLst/>
            <a:rect l="l" t="t" r="r" b="b"/>
            <a:pathLst>
              <a:path w="419100" h="114300">
                <a:moveTo>
                  <a:pt x="0" y="114300"/>
                </a:moveTo>
                <a:lnTo>
                  <a:pt x="419100" y="114300"/>
                </a:lnTo>
                <a:lnTo>
                  <a:pt x="4191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743200" y="8201025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0" y="114300"/>
                </a:moveTo>
                <a:lnTo>
                  <a:pt x="609600" y="114300"/>
                </a:lnTo>
                <a:lnTo>
                  <a:pt x="6096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743200" y="8391525"/>
            <a:ext cx="1219200" cy="114300"/>
          </a:xfrm>
          <a:custGeom>
            <a:avLst/>
            <a:gdLst/>
            <a:ahLst/>
            <a:cxnLst/>
            <a:rect l="l" t="t" r="r" b="b"/>
            <a:pathLst>
              <a:path w="1219200" h="114300">
                <a:moveTo>
                  <a:pt x="0" y="114300"/>
                </a:moveTo>
                <a:lnTo>
                  <a:pt x="1219200" y="114300"/>
                </a:lnTo>
                <a:lnTo>
                  <a:pt x="12192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095500" y="7400925"/>
            <a:ext cx="457200" cy="114300"/>
          </a:xfrm>
          <a:custGeom>
            <a:avLst/>
            <a:gdLst/>
            <a:ahLst/>
            <a:cxnLst/>
            <a:rect l="l" t="t" r="r" b="b"/>
            <a:pathLst>
              <a:path w="457200" h="114300">
                <a:moveTo>
                  <a:pt x="0" y="114300"/>
                </a:moveTo>
                <a:lnTo>
                  <a:pt x="457200" y="114300"/>
                </a:lnTo>
                <a:lnTo>
                  <a:pt x="4572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095500" y="7629525"/>
            <a:ext cx="342900" cy="114300"/>
          </a:xfrm>
          <a:custGeom>
            <a:avLst/>
            <a:gdLst/>
            <a:ahLst/>
            <a:cxnLst/>
            <a:rect l="l" t="t" r="r" b="b"/>
            <a:pathLst>
              <a:path w="342900" h="114300">
                <a:moveTo>
                  <a:pt x="0" y="114300"/>
                </a:moveTo>
                <a:lnTo>
                  <a:pt x="342900" y="114300"/>
                </a:lnTo>
                <a:lnTo>
                  <a:pt x="3429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095500" y="7820025"/>
            <a:ext cx="266700" cy="114300"/>
          </a:xfrm>
          <a:custGeom>
            <a:avLst/>
            <a:gdLst/>
            <a:ahLst/>
            <a:cxnLst/>
            <a:rect l="l" t="t" r="r" b="b"/>
            <a:pathLst>
              <a:path w="266700" h="114300">
                <a:moveTo>
                  <a:pt x="0" y="114300"/>
                </a:moveTo>
                <a:lnTo>
                  <a:pt x="266700" y="114300"/>
                </a:lnTo>
                <a:lnTo>
                  <a:pt x="2667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095500" y="80105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133600" y="82010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114550" y="83915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514850" y="74009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400550" y="76295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343400" y="78200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152900" y="8010525"/>
            <a:ext cx="419100" cy="114300"/>
          </a:xfrm>
          <a:custGeom>
            <a:avLst/>
            <a:gdLst/>
            <a:ahLst/>
            <a:cxnLst/>
            <a:rect l="l" t="t" r="r" b="b"/>
            <a:pathLst>
              <a:path w="419100" h="114300">
                <a:moveTo>
                  <a:pt x="0" y="114300"/>
                </a:moveTo>
                <a:lnTo>
                  <a:pt x="419100" y="114300"/>
                </a:lnTo>
                <a:lnTo>
                  <a:pt x="4191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114800" y="8201025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0" y="114300"/>
                </a:moveTo>
                <a:lnTo>
                  <a:pt x="609600" y="114300"/>
                </a:lnTo>
                <a:lnTo>
                  <a:pt x="6096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076700" y="8391525"/>
            <a:ext cx="1219200" cy="114300"/>
          </a:xfrm>
          <a:custGeom>
            <a:avLst/>
            <a:gdLst/>
            <a:ahLst/>
            <a:cxnLst/>
            <a:rect l="l" t="t" r="r" b="b"/>
            <a:pathLst>
              <a:path w="1219200" h="114300">
                <a:moveTo>
                  <a:pt x="0" y="114300"/>
                </a:moveTo>
                <a:lnTo>
                  <a:pt x="1219200" y="114300"/>
                </a:lnTo>
                <a:lnTo>
                  <a:pt x="12192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038600" y="7400925"/>
            <a:ext cx="457200" cy="114300"/>
          </a:xfrm>
          <a:custGeom>
            <a:avLst/>
            <a:gdLst/>
            <a:ahLst/>
            <a:cxnLst/>
            <a:rect l="l" t="t" r="r" b="b"/>
            <a:pathLst>
              <a:path w="457200" h="114300">
                <a:moveTo>
                  <a:pt x="0" y="114300"/>
                </a:moveTo>
                <a:lnTo>
                  <a:pt x="457200" y="114300"/>
                </a:lnTo>
                <a:lnTo>
                  <a:pt x="4572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38600" y="7629525"/>
            <a:ext cx="342900" cy="114300"/>
          </a:xfrm>
          <a:custGeom>
            <a:avLst/>
            <a:gdLst/>
            <a:ahLst/>
            <a:cxnLst/>
            <a:rect l="l" t="t" r="r" b="b"/>
            <a:pathLst>
              <a:path w="342900" h="114300">
                <a:moveTo>
                  <a:pt x="0" y="114300"/>
                </a:moveTo>
                <a:lnTo>
                  <a:pt x="342900" y="114300"/>
                </a:lnTo>
                <a:lnTo>
                  <a:pt x="3429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038600" y="7820025"/>
            <a:ext cx="266700" cy="114300"/>
          </a:xfrm>
          <a:custGeom>
            <a:avLst/>
            <a:gdLst/>
            <a:ahLst/>
            <a:cxnLst/>
            <a:rect l="l" t="t" r="r" b="b"/>
            <a:pathLst>
              <a:path w="266700" h="114300">
                <a:moveTo>
                  <a:pt x="0" y="114300"/>
                </a:moveTo>
                <a:lnTo>
                  <a:pt x="266700" y="114300"/>
                </a:lnTo>
                <a:lnTo>
                  <a:pt x="2667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38600" y="80105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76700" y="82010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057650" y="83915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1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9375" y="4568825"/>
            <a:ext cx="8064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9425" y="1365567"/>
            <a:ext cx="4169410" cy="77343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95"/>
              </a:spcBef>
            </a:pPr>
            <a:r>
              <a:rPr dirty="0" sz="1550" spc="10">
                <a:solidFill>
                  <a:srgbClr val="006600"/>
                </a:solidFill>
                <a:latin typeface="Arial"/>
                <a:cs typeface="Arial"/>
              </a:rPr>
              <a:t>Alternatives to </a:t>
            </a:r>
            <a:r>
              <a:rPr dirty="0" sz="1550" spc="25">
                <a:solidFill>
                  <a:srgbClr val="006600"/>
                </a:solidFill>
                <a:latin typeface="Arial"/>
                <a:cs typeface="Arial"/>
              </a:rPr>
              <a:t>VC-dim-based </a:t>
            </a:r>
            <a:r>
              <a:rPr dirty="0" sz="1550" spc="15">
                <a:solidFill>
                  <a:srgbClr val="006600"/>
                </a:solidFill>
                <a:latin typeface="Arial"/>
                <a:cs typeface="Arial"/>
              </a:rPr>
              <a:t>model</a:t>
            </a:r>
            <a:r>
              <a:rPr dirty="0" sz="1550" spc="7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550" spc="15">
                <a:solidFill>
                  <a:srgbClr val="006600"/>
                </a:solidFill>
                <a:latin typeface="Arial"/>
                <a:cs typeface="Arial"/>
              </a:rPr>
              <a:t>selection</a:t>
            </a:r>
            <a:endParaRPr sz="15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65"/>
              </a:spcBef>
              <a:buChar char="•"/>
              <a:tabLst>
                <a:tab pos="184150" algn="l"/>
              </a:tabLst>
            </a:pPr>
            <a:r>
              <a:rPr dirty="0" sz="120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could we do instead </a:t>
            </a:r>
            <a:r>
              <a:rPr dirty="0" sz="1200">
                <a:latin typeface="Arial"/>
                <a:cs typeface="Arial"/>
              </a:rPr>
              <a:t>of the </a:t>
            </a:r>
            <a:r>
              <a:rPr dirty="0" sz="1200" spc="-5">
                <a:latin typeface="Arial"/>
                <a:cs typeface="Arial"/>
              </a:rPr>
              <a:t>scheme</a:t>
            </a:r>
            <a:r>
              <a:rPr dirty="0" sz="1200" spc="-2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below?</a:t>
            </a:r>
            <a:endParaRPr sz="1200">
              <a:latin typeface="Arial"/>
              <a:cs typeface="Arial"/>
            </a:endParaRPr>
          </a:p>
          <a:p>
            <a:pPr lvl="1" marL="527050" indent="-20002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527050" algn="l"/>
              </a:tabLst>
            </a:pPr>
            <a:r>
              <a:rPr dirty="0" sz="1200" spc="-5">
                <a:latin typeface="Arial"/>
                <a:cs typeface="Arial"/>
              </a:rPr>
              <a:t>Cross-validation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4550" y="3211227"/>
            <a:ext cx="8255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5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3200" y="3267075"/>
            <a:ext cx="876300" cy="114300"/>
          </a:xfrm>
          <a:custGeom>
            <a:avLst/>
            <a:gdLst/>
            <a:ahLst/>
            <a:cxnLst/>
            <a:rect l="l" t="t" r="r" b="b"/>
            <a:pathLst>
              <a:path w="876300" h="114300">
                <a:moveTo>
                  <a:pt x="0" y="114300"/>
                </a:moveTo>
                <a:lnTo>
                  <a:pt x="876300" y="114300"/>
                </a:lnTo>
                <a:lnTo>
                  <a:pt x="876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43200" y="3495675"/>
            <a:ext cx="342900" cy="114300"/>
          </a:xfrm>
          <a:custGeom>
            <a:avLst/>
            <a:gdLst/>
            <a:ahLst/>
            <a:cxnLst/>
            <a:rect l="l" t="t" r="r" b="b"/>
            <a:pathLst>
              <a:path w="342900" h="114300">
                <a:moveTo>
                  <a:pt x="0" y="114300"/>
                </a:moveTo>
                <a:lnTo>
                  <a:pt x="342900" y="114300"/>
                </a:lnTo>
                <a:lnTo>
                  <a:pt x="3429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43200" y="3686175"/>
            <a:ext cx="266700" cy="114300"/>
          </a:xfrm>
          <a:custGeom>
            <a:avLst/>
            <a:gdLst/>
            <a:ahLst/>
            <a:cxnLst/>
            <a:rect l="l" t="t" r="r" b="b"/>
            <a:pathLst>
              <a:path w="266700" h="114300">
                <a:moveTo>
                  <a:pt x="0" y="114300"/>
                </a:moveTo>
                <a:lnTo>
                  <a:pt x="266700" y="114300"/>
                </a:lnTo>
                <a:lnTo>
                  <a:pt x="2667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43200" y="3876675"/>
            <a:ext cx="419100" cy="114300"/>
          </a:xfrm>
          <a:custGeom>
            <a:avLst/>
            <a:gdLst/>
            <a:ahLst/>
            <a:cxnLst/>
            <a:rect l="l" t="t" r="r" b="b"/>
            <a:pathLst>
              <a:path w="419100" h="114300">
                <a:moveTo>
                  <a:pt x="0" y="114300"/>
                </a:moveTo>
                <a:lnTo>
                  <a:pt x="419100" y="114300"/>
                </a:lnTo>
                <a:lnTo>
                  <a:pt x="4191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43200" y="4067175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0" y="114300"/>
                </a:moveTo>
                <a:lnTo>
                  <a:pt x="533400" y="114300"/>
                </a:lnTo>
                <a:lnTo>
                  <a:pt x="533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95500" y="38766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00080" y="3028156"/>
          <a:ext cx="288163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"/>
                <a:gridCol w="224154"/>
                <a:gridCol w="252729"/>
                <a:gridCol w="76200"/>
                <a:gridCol w="114300"/>
                <a:gridCol w="152400"/>
                <a:gridCol w="1323975"/>
                <a:gridCol w="542925"/>
              </a:tblGrid>
              <a:tr h="190500"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290"/>
                        </a:spcBef>
                      </a:pPr>
                      <a:r>
                        <a:rPr dirty="0" sz="950" i="1">
                          <a:latin typeface="Arial"/>
                          <a:cs typeface="Arial"/>
                        </a:rPr>
                        <a:t>i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290"/>
                        </a:spcBef>
                      </a:pPr>
                      <a:r>
                        <a:rPr dirty="0" sz="950" spc="15" i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21367" sz="975" spc="22" i="1">
                          <a:latin typeface="Arial"/>
                          <a:cs typeface="Arial"/>
                        </a:rPr>
                        <a:t>i</a:t>
                      </a:r>
                      <a:endParaRPr baseline="-21367" sz="975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TRAINER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290"/>
                        </a:spcBef>
                      </a:pPr>
                      <a:r>
                        <a:rPr dirty="0" sz="950" spc="30">
                          <a:latin typeface="Arial"/>
                          <a:cs typeface="Arial"/>
                        </a:rPr>
                        <a:t>10-FOLD-CV-ERR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290"/>
                        </a:spcBef>
                      </a:pPr>
                      <a:r>
                        <a:rPr dirty="0" sz="950" spc="25">
                          <a:latin typeface="Arial"/>
                          <a:cs typeface="Arial"/>
                        </a:rPr>
                        <a:t>Choice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 spc="20" i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21367" sz="975" spc="30" i="1">
                          <a:latin typeface="Arial"/>
                          <a:cs typeface="Arial"/>
                        </a:rPr>
                        <a:t>1</a:t>
                      </a:r>
                      <a:endParaRPr baseline="-21367" sz="975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A29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31">
                <a:tc rowSpan="2"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 spc="20" i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21367" sz="975" spc="30" i="1">
                          <a:latin typeface="Arial"/>
                          <a:cs typeface="Arial"/>
                        </a:rPr>
                        <a:t>2</a:t>
                      </a:r>
                      <a:endParaRPr baseline="-21367" sz="975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779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A29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706"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50" spc="20" i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21367" sz="975" spc="30" i="1">
                          <a:latin typeface="Arial"/>
                          <a:cs typeface="Arial"/>
                        </a:rPr>
                        <a:t>3</a:t>
                      </a:r>
                      <a:endParaRPr baseline="-21367" sz="975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31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A29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29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290"/>
                        </a:spcBef>
                      </a:pPr>
                      <a:r>
                        <a:rPr dirty="0" sz="950" spc="20" i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21367" sz="975" spc="30" i="1">
                          <a:latin typeface="Arial"/>
                          <a:cs typeface="Arial"/>
                        </a:rPr>
                        <a:t>4</a:t>
                      </a:r>
                      <a:endParaRPr baseline="-21367" sz="975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 spc="20" i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21367" sz="975" spc="30" i="1">
                          <a:latin typeface="Arial"/>
                          <a:cs typeface="Arial"/>
                        </a:rPr>
                        <a:t>5</a:t>
                      </a:r>
                      <a:endParaRPr baseline="-21367" sz="975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2A29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2A29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 spc="20" i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21367" sz="975" spc="30" i="1">
                          <a:latin typeface="Arial"/>
                          <a:cs typeface="Arial"/>
                        </a:rPr>
                        <a:t>6</a:t>
                      </a:r>
                      <a:endParaRPr baseline="-21367" sz="975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C2A29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29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62125" y="8550275"/>
            <a:ext cx="42037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09315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57375" y="7962900"/>
            <a:ext cx="190500" cy="200025"/>
          </a:xfrm>
          <a:custGeom>
            <a:avLst/>
            <a:gdLst/>
            <a:ahLst/>
            <a:cxnLst/>
            <a:rect l="l" t="t" r="r" b="b"/>
            <a:pathLst>
              <a:path w="190500" h="200025">
                <a:moveTo>
                  <a:pt x="0" y="200025"/>
                </a:moveTo>
                <a:lnTo>
                  <a:pt x="190500" y="200025"/>
                </a:lnTo>
                <a:lnTo>
                  <a:pt x="1905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76400" y="7962900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57375" y="8162925"/>
            <a:ext cx="190500" cy="200025"/>
          </a:xfrm>
          <a:custGeom>
            <a:avLst/>
            <a:gdLst/>
            <a:ahLst/>
            <a:cxnLst/>
            <a:rect l="l" t="t" r="r" b="b"/>
            <a:pathLst>
              <a:path w="190500" h="200025">
                <a:moveTo>
                  <a:pt x="0" y="200025"/>
                </a:moveTo>
                <a:lnTo>
                  <a:pt x="190500" y="200025"/>
                </a:lnTo>
                <a:lnTo>
                  <a:pt x="1905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76400" y="8162925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57375" y="836295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76400" y="8362950"/>
            <a:ext cx="180975" cy="190500"/>
          </a:xfrm>
          <a:custGeom>
            <a:avLst/>
            <a:gdLst/>
            <a:ahLst/>
            <a:cxnLst/>
            <a:rect l="l" t="t" r="r" b="b"/>
            <a:pathLst>
              <a:path w="180975" h="190500">
                <a:moveTo>
                  <a:pt x="0" y="190500"/>
                </a:moveTo>
                <a:lnTo>
                  <a:pt x="180975" y="190500"/>
                </a:lnTo>
                <a:lnTo>
                  <a:pt x="18097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57375" y="7762875"/>
            <a:ext cx="190500" cy="200025"/>
          </a:xfrm>
          <a:custGeom>
            <a:avLst/>
            <a:gdLst/>
            <a:ahLst/>
            <a:cxnLst/>
            <a:rect l="l" t="t" r="r" b="b"/>
            <a:pathLst>
              <a:path w="190500" h="200025">
                <a:moveTo>
                  <a:pt x="0" y="200025"/>
                </a:moveTo>
                <a:lnTo>
                  <a:pt x="190500" y="200025"/>
                </a:lnTo>
                <a:lnTo>
                  <a:pt x="1905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76400" y="7762875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57375" y="757237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76400" y="7572375"/>
            <a:ext cx="180975" cy="190500"/>
          </a:xfrm>
          <a:custGeom>
            <a:avLst/>
            <a:gdLst/>
            <a:ahLst/>
            <a:cxnLst/>
            <a:rect l="l" t="t" r="r" b="b"/>
            <a:pathLst>
              <a:path w="180975" h="190500">
                <a:moveTo>
                  <a:pt x="0" y="190500"/>
                </a:moveTo>
                <a:lnTo>
                  <a:pt x="180975" y="190500"/>
                </a:lnTo>
                <a:lnTo>
                  <a:pt x="18097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57375" y="7372350"/>
            <a:ext cx="190500" cy="200025"/>
          </a:xfrm>
          <a:custGeom>
            <a:avLst/>
            <a:gdLst/>
            <a:ahLst/>
            <a:cxnLst/>
            <a:rect l="l" t="t" r="r" b="b"/>
            <a:pathLst>
              <a:path w="190500" h="200025">
                <a:moveTo>
                  <a:pt x="0" y="200025"/>
                </a:moveTo>
                <a:lnTo>
                  <a:pt x="190500" y="200025"/>
                </a:lnTo>
                <a:lnTo>
                  <a:pt x="1905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76400" y="7372350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76875" y="7172325"/>
            <a:ext cx="542925" cy="200025"/>
          </a:xfrm>
          <a:custGeom>
            <a:avLst/>
            <a:gdLst/>
            <a:ahLst/>
            <a:cxnLst/>
            <a:rect l="l" t="t" r="r" b="b"/>
            <a:pathLst>
              <a:path w="542925" h="200025">
                <a:moveTo>
                  <a:pt x="0" y="200025"/>
                </a:moveTo>
                <a:lnTo>
                  <a:pt x="542925" y="200025"/>
                </a:lnTo>
                <a:lnTo>
                  <a:pt x="54292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514975" y="7178675"/>
            <a:ext cx="4127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latin typeface="Arial"/>
                <a:cs typeface="Arial"/>
              </a:rPr>
              <a:t>Choice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14800" y="7172325"/>
            <a:ext cx="1362075" cy="200025"/>
          </a:xfrm>
          <a:custGeom>
            <a:avLst/>
            <a:gdLst/>
            <a:ahLst/>
            <a:cxnLst/>
            <a:rect l="l" t="t" r="r" b="b"/>
            <a:pathLst>
              <a:path w="1362075" h="200025">
                <a:moveTo>
                  <a:pt x="0" y="200025"/>
                </a:moveTo>
                <a:lnTo>
                  <a:pt x="1362075" y="200025"/>
                </a:lnTo>
                <a:lnTo>
                  <a:pt x="13620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90875" y="7172325"/>
            <a:ext cx="923925" cy="200025"/>
          </a:xfrm>
          <a:custGeom>
            <a:avLst/>
            <a:gdLst/>
            <a:ahLst/>
            <a:cxnLst/>
            <a:rect l="l" t="t" r="r" b="b"/>
            <a:pathLst>
              <a:path w="923925" h="200025">
                <a:moveTo>
                  <a:pt x="0" y="200025"/>
                </a:moveTo>
                <a:lnTo>
                  <a:pt x="923925" y="200025"/>
                </a:lnTo>
                <a:lnTo>
                  <a:pt x="92392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47875" y="7172325"/>
            <a:ext cx="1143000" cy="200025"/>
          </a:xfrm>
          <a:custGeom>
            <a:avLst/>
            <a:gdLst/>
            <a:ahLst/>
            <a:cxnLst/>
            <a:rect l="l" t="t" r="r" b="b"/>
            <a:pathLst>
              <a:path w="1143000" h="200025">
                <a:moveTo>
                  <a:pt x="0" y="200025"/>
                </a:moveTo>
                <a:lnTo>
                  <a:pt x="1143000" y="200025"/>
                </a:lnTo>
                <a:lnTo>
                  <a:pt x="11430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070100" y="7159625"/>
            <a:ext cx="23304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2091689" algn="l"/>
              </a:tabLst>
            </a:pPr>
            <a:r>
              <a:rPr dirty="0" sz="800" spc="-10">
                <a:latin typeface="Arial"/>
                <a:cs typeface="Arial"/>
              </a:rPr>
              <a:t>LOGLIKE(TRAINERR)   </a:t>
            </a:r>
            <a:r>
              <a:rPr dirty="0" sz="800" spc="125">
                <a:latin typeface="Arial"/>
                <a:cs typeface="Arial"/>
              </a:rPr>
              <a:t> </a:t>
            </a:r>
            <a:r>
              <a:rPr dirty="0" baseline="-8771" sz="1425" spc="15">
                <a:latin typeface="Arial"/>
                <a:cs typeface="Arial"/>
              </a:rPr>
              <a:t>#parameters	</a:t>
            </a:r>
            <a:r>
              <a:rPr dirty="0" baseline="-8771" sz="1425" spc="-15">
                <a:latin typeface="Arial"/>
                <a:cs typeface="Arial"/>
              </a:rPr>
              <a:t>AIC</a:t>
            </a:r>
            <a:endParaRPr baseline="-8771" sz="1425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57375" y="7172325"/>
            <a:ext cx="190500" cy="200025"/>
          </a:xfrm>
          <a:custGeom>
            <a:avLst/>
            <a:gdLst/>
            <a:ahLst/>
            <a:cxnLst/>
            <a:rect l="l" t="t" r="r" b="b"/>
            <a:pathLst>
              <a:path w="190500" h="200025">
                <a:moveTo>
                  <a:pt x="0" y="200025"/>
                </a:moveTo>
                <a:lnTo>
                  <a:pt x="190500" y="200025"/>
                </a:lnTo>
                <a:lnTo>
                  <a:pt x="1905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76400" y="7172325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698625" y="7127240"/>
            <a:ext cx="343535" cy="141605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30"/>
              </a:spcBef>
              <a:tabLst>
                <a:tab pos="205740" algn="l"/>
              </a:tabLst>
            </a:pPr>
            <a:r>
              <a:rPr dirty="0" sz="950" spc="5" i="1">
                <a:latin typeface="Arial"/>
                <a:cs typeface="Arial"/>
              </a:rPr>
              <a:t>i	</a:t>
            </a:r>
            <a:r>
              <a:rPr dirty="0" sz="950" spc="15" i="1">
                <a:latin typeface="Arial"/>
                <a:cs typeface="Arial"/>
              </a:rPr>
              <a:t>f</a:t>
            </a:r>
            <a:r>
              <a:rPr dirty="0" baseline="-21367" sz="975" spc="22" i="1">
                <a:latin typeface="Arial"/>
                <a:cs typeface="Arial"/>
              </a:rPr>
              <a:t>i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1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2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3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359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4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5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6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95317" y="7301970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14700" y="7492470"/>
            <a:ext cx="2724150" cy="0"/>
          </a:xfrm>
          <a:custGeom>
            <a:avLst/>
            <a:gdLst/>
            <a:ahLst/>
            <a:cxnLst/>
            <a:rect l="l" t="t" r="r" b="b"/>
            <a:pathLst>
              <a:path w="2724150" h="0">
                <a:moveTo>
                  <a:pt x="0" y="0"/>
                </a:moveTo>
                <a:lnTo>
                  <a:pt x="27240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71700" y="749247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95317" y="7492470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1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67200" y="7692495"/>
            <a:ext cx="1771650" cy="0"/>
          </a:xfrm>
          <a:custGeom>
            <a:avLst/>
            <a:gdLst/>
            <a:ahLst/>
            <a:cxnLst/>
            <a:rect l="l" t="t" r="r" b="b"/>
            <a:pathLst>
              <a:path w="1771650" h="0">
                <a:moveTo>
                  <a:pt x="0" y="0"/>
                </a:moveTo>
                <a:lnTo>
                  <a:pt x="17715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62325" y="7692495"/>
            <a:ext cx="828675" cy="0"/>
          </a:xfrm>
          <a:custGeom>
            <a:avLst/>
            <a:gdLst/>
            <a:ahLst/>
            <a:cxnLst/>
            <a:rect l="l" t="t" r="r" b="b"/>
            <a:pathLst>
              <a:path w="828675" h="0">
                <a:moveTo>
                  <a:pt x="0" y="0"/>
                </a:moveTo>
                <a:lnTo>
                  <a:pt x="828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09800" y="7692495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 h="0">
                <a:moveTo>
                  <a:pt x="0" y="0"/>
                </a:moveTo>
                <a:lnTo>
                  <a:pt x="1028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95317" y="7692495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1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05300" y="7892520"/>
            <a:ext cx="1733550" cy="0"/>
          </a:xfrm>
          <a:custGeom>
            <a:avLst/>
            <a:gdLst/>
            <a:ahLst/>
            <a:cxnLst/>
            <a:rect l="l" t="t" r="r" b="b"/>
            <a:pathLst>
              <a:path w="1733550" h="0">
                <a:moveTo>
                  <a:pt x="0" y="0"/>
                </a:moveTo>
                <a:lnTo>
                  <a:pt x="17334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29000" y="789252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24100" y="789252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95317" y="7892520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1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67200" y="8483070"/>
            <a:ext cx="1771650" cy="0"/>
          </a:xfrm>
          <a:custGeom>
            <a:avLst/>
            <a:gdLst/>
            <a:ahLst/>
            <a:cxnLst/>
            <a:rect l="l" t="t" r="r" b="b"/>
            <a:pathLst>
              <a:path w="1771650" h="0">
                <a:moveTo>
                  <a:pt x="0" y="0"/>
                </a:moveTo>
                <a:lnTo>
                  <a:pt x="17715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10000" y="848307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95600" y="8483070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95317" y="8483070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1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695317" y="7101945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876292" y="7101945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066792" y="7101945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09792" y="7101945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33717" y="7101945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86267" y="7101945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38717" y="7101945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09792" y="7101945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 h="0">
                <a:moveTo>
                  <a:pt x="0" y="0"/>
                </a:moveTo>
                <a:lnTo>
                  <a:pt x="923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695317" y="7101945"/>
            <a:ext cx="1514475" cy="0"/>
          </a:xfrm>
          <a:custGeom>
            <a:avLst/>
            <a:gdLst/>
            <a:ahLst/>
            <a:cxnLst/>
            <a:rect l="l" t="t" r="r" b="b"/>
            <a:pathLst>
              <a:path w="1514475" h="0">
                <a:moveTo>
                  <a:pt x="0" y="0"/>
                </a:moveTo>
                <a:lnTo>
                  <a:pt x="15144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133717" y="7101945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 h="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67200" y="8283045"/>
            <a:ext cx="1771650" cy="0"/>
          </a:xfrm>
          <a:custGeom>
            <a:avLst/>
            <a:gdLst/>
            <a:ahLst/>
            <a:cxnLst/>
            <a:rect l="l" t="t" r="r" b="b"/>
            <a:pathLst>
              <a:path w="1771650" h="0">
                <a:moveTo>
                  <a:pt x="0" y="0"/>
                </a:moveTo>
                <a:lnTo>
                  <a:pt x="17715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57600" y="828304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628900" y="82830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95317" y="8283045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1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381500" y="8092545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 h="0">
                <a:moveTo>
                  <a:pt x="0" y="0"/>
                </a:moveTo>
                <a:lnTo>
                  <a:pt x="16572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505200" y="8092545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14600" y="809254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95317" y="8092545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1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238500" y="8429625"/>
            <a:ext cx="571500" cy="114300"/>
          </a:xfrm>
          <a:custGeom>
            <a:avLst/>
            <a:gdLst/>
            <a:ahLst/>
            <a:cxnLst/>
            <a:rect l="l" t="t" r="r" b="b"/>
            <a:pathLst>
              <a:path w="571500" h="114300">
                <a:moveTo>
                  <a:pt x="0" y="114300"/>
                </a:moveTo>
                <a:lnTo>
                  <a:pt x="571500" y="114300"/>
                </a:lnTo>
                <a:lnTo>
                  <a:pt x="5715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238500" y="8201025"/>
            <a:ext cx="419100" cy="114300"/>
          </a:xfrm>
          <a:custGeom>
            <a:avLst/>
            <a:gdLst/>
            <a:ahLst/>
            <a:cxnLst/>
            <a:rect l="l" t="t" r="r" b="b"/>
            <a:pathLst>
              <a:path w="419100" h="114300">
                <a:moveTo>
                  <a:pt x="0" y="114300"/>
                </a:moveTo>
                <a:lnTo>
                  <a:pt x="419100" y="114300"/>
                </a:lnTo>
                <a:lnTo>
                  <a:pt x="4191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238500" y="8010525"/>
            <a:ext cx="266700" cy="114300"/>
          </a:xfrm>
          <a:custGeom>
            <a:avLst/>
            <a:gdLst/>
            <a:ahLst/>
            <a:cxnLst/>
            <a:rect l="l" t="t" r="r" b="b"/>
            <a:pathLst>
              <a:path w="266700" h="114300">
                <a:moveTo>
                  <a:pt x="0" y="114300"/>
                </a:moveTo>
                <a:lnTo>
                  <a:pt x="266700" y="114300"/>
                </a:lnTo>
                <a:lnTo>
                  <a:pt x="2667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238500" y="7820025"/>
            <a:ext cx="190500" cy="114300"/>
          </a:xfrm>
          <a:custGeom>
            <a:avLst/>
            <a:gdLst/>
            <a:ahLst/>
            <a:cxnLst/>
            <a:rect l="l" t="t" r="r" b="b"/>
            <a:pathLst>
              <a:path w="190500" h="114300">
                <a:moveTo>
                  <a:pt x="0" y="114300"/>
                </a:moveTo>
                <a:lnTo>
                  <a:pt x="190500" y="114300"/>
                </a:lnTo>
                <a:lnTo>
                  <a:pt x="1905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238500" y="7629525"/>
            <a:ext cx="123825" cy="114300"/>
          </a:xfrm>
          <a:custGeom>
            <a:avLst/>
            <a:gdLst/>
            <a:ahLst/>
            <a:cxnLst/>
            <a:rect l="l" t="t" r="r" b="b"/>
            <a:pathLst>
              <a:path w="123825" h="114300">
                <a:moveTo>
                  <a:pt x="0" y="114300"/>
                </a:moveTo>
                <a:lnTo>
                  <a:pt x="123825" y="114300"/>
                </a:lnTo>
                <a:lnTo>
                  <a:pt x="123825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276600" y="74390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095500" y="8429625"/>
            <a:ext cx="800100" cy="114300"/>
          </a:xfrm>
          <a:custGeom>
            <a:avLst/>
            <a:gdLst/>
            <a:ahLst/>
            <a:cxnLst/>
            <a:rect l="l" t="t" r="r" b="b"/>
            <a:pathLst>
              <a:path w="800100" h="114300">
                <a:moveTo>
                  <a:pt x="0" y="114300"/>
                </a:moveTo>
                <a:lnTo>
                  <a:pt x="800100" y="114300"/>
                </a:lnTo>
                <a:lnTo>
                  <a:pt x="8001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095500" y="8201025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0" y="114300"/>
                </a:moveTo>
                <a:lnTo>
                  <a:pt x="533400" y="114300"/>
                </a:lnTo>
                <a:lnTo>
                  <a:pt x="533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095500" y="8010525"/>
            <a:ext cx="419100" cy="114300"/>
          </a:xfrm>
          <a:custGeom>
            <a:avLst/>
            <a:gdLst/>
            <a:ahLst/>
            <a:cxnLst/>
            <a:rect l="l" t="t" r="r" b="b"/>
            <a:pathLst>
              <a:path w="419100" h="114300">
                <a:moveTo>
                  <a:pt x="0" y="114300"/>
                </a:moveTo>
                <a:lnTo>
                  <a:pt x="419100" y="114300"/>
                </a:lnTo>
                <a:lnTo>
                  <a:pt x="4191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095500" y="7820025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0" y="114300"/>
                </a:moveTo>
                <a:lnTo>
                  <a:pt x="228600" y="114300"/>
                </a:lnTo>
                <a:lnTo>
                  <a:pt x="2286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095500" y="76295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133600" y="74390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2076450" y="5875654"/>
            <a:ext cx="2470785" cy="4635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00025" indent="-20002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200025" algn="l"/>
              </a:tabLst>
            </a:pPr>
            <a:r>
              <a:rPr dirty="0" sz="1200" spc="-5">
                <a:latin typeface="Arial"/>
                <a:cs typeface="Arial"/>
              </a:rPr>
              <a:t>Cross-validation</a:t>
            </a:r>
            <a:endParaRPr sz="1200">
              <a:latin typeface="Arial"/>
              <a:cs typeface="Arial"/>
            </a:endParaRPr>
          </a:p>
          <a:p>
            <a:pPr marL="200025" indent="-20002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200025" algn="l"/>
              </a:tabLst>
            </a:pPr>
            <a:r>
              <a:rPr dirty="0" sz="1200" spc="-5">
                <a:latin typeface="Arial"/>
                <a:cs typeface="Arial"/>
              </a:rPr>
              <a:t>AIC (Akaike Information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Criterion)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229100" y="84296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229100" y="82010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191000" y="8010525"/>
            <a:ext cx="190500" cy="114300"/>
          </a:xfrm>
          <a:custGeom>
            <a:avLst/>
            <a:gdLst/>
            <a:ahLst/>
            <a:cxnLst/>
            <a:rect l="l" t="t" r="r" b="b"/>
            <a:pathLst>
              <a:path w="190500" h="114300">
                <a:moveTo>
                  <a:pt x="0" y="114300"/>
                </a:moveTo>
                <a:lnTo>
                  <a:pt x="190500" y="114300"/>
                </a:lnTo>
                <a:lnTo>
                  <a:pt x="1905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191000" y="78200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229100" y="76295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210050" y="74390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619492" y="5806545"/>
            <a:ext cx="1533525" cy="1143000"/>
          </a:xfrm>
          <a:custGeom>
            <a:avLst/>
            <a:gdLst/>
            <a:ahLst/>
            <a:cxnLst/>
            <a:rect l="l" t="t" r="r" b="b"/>
            <a:pathLst>
              <a:path w="1533525" h="1143000">
                <a:moveTo>
                  <a:pt x="1533525" y="0"/>
                </a:moveTo>
                <a:lnTo>
                  <a:pt x="161925" y="0"/>
                </a:lnTo>
                <a:lnTo>
                  <a:pt x="161925" y="190500"/>
                </a:lnTo>
                <a:lnTo>
                  <a:pt x="0" y="371475"/>
                </a:lnTo>
                <a:lnTo>
                  <a:pt x="161925" y="476250"/>
                </a:lnTo>
                <a:lnTo>
                  <a:pt x="161925" y="1143000"/>
                </a:lnTo>
                <a:lnTo>
                  <a:pt x="1533525" y="1143000"/>
                </a:lnTo>
                <a:lnTo>
                  <a:pt x="1533525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619492" y="5806545"/>
            <a:ext cx="1533525" cy="1143000"/>
          </a:xfrm>
          <a:custGeom>
            <a:avLst/>
            <a:gdLst/>
            <a:ahLst/>
            <a:cxnLst/>
            <a:rect l="l" t="t" r="r" b="b"/>
            <a:pathLst>
              <a:path w="1533525" h="1143000">
                <a:moveTo>
                  <a:pt x="161925" y="0"/>
                </a:moveTo>
                <a:lnTo>
                  <a:pt x="161925" y="190500"/>
                </a:lnTo>
                <a:lnTo>
                  <a:pt x="0" y="371475"/>
                </a:lnTo>
                <a:lnTo>
                  <a:pt x="161925" y="476250"/>
                </a:lnTo>
                <a:lnTo>
                  <a:pt x="161925" y="1143000"/>
                </a:lnTo>
                <a:lnTo>
                  <a:pt x="1533525" y="1143000"/>
                </a:lnTo>
                <a:lnTo>
                  <a:pt x="1533525" y="0"/>
                </a:lnTo>
                <a:lnTo>
                  <a:pt x="390525" y="0"/>
                </a:lnTo>
                <a:lnTo>
                  <a:pt x="1619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1762125" y="5347017"/>
            <a:ext cx="4192270" cy="69913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95"/>
              </a:spcBef>
            </a:pPr>
            <a:r>
              <a:rPr dirty="0" sz="1550" spc="10">
                <a:solidFill>
                  <a:srgbClr val="006600"/>
                </a:solidFill>
                <a:latin typeface="Arial"/>
                <a:cs typeface="Arial"/>
              </a:rPr>
              <a:t>Alternatives to </a:t>
            </a:r>
            <a:r>
              <a:rPr dirty="0" sz="1550" spc="25">
                <a:solidFill>
                  <a:srgbClr val="006600"/>
                </a:solidFill>
                <a:latin typeface="Arial"/>
                <a:cs typeface="Arial"/>
              </a:rPr>
              <a:t>VC-dim-based </a:t>
            </a:r>
            <a:r>
              <a:rPr dirty="0" sz="1550" spc="15">
                <a:solidFill>
                  <a:srgbClr val="006600"/>
                </a:solidFill>
                <a:latin typeface="Arial"/>
                <a:cs typeface="Arial"/>
              </a:rPr>
              <a:t>model</a:t>
            </a:r>
            <a:r>
              <a:rPr dirty="0" sz="1550" spc="8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550" spc="15">
                <a:solidFill>
                  <a:srgbClr val="006600"/>
                </a:solidFill>
                <a:latin typeface="Arial"/>
                <a:cs typeface="Arial"/>
              </a:rPr>
              <a:t>selection</a:t>
            </a:r>
            <a:endParaRPr sz="155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365"/>
              </a:spcBef>
              <a:buChar char="•"/>
              <a:tabLst>
                <a:tab pos="171450" algn="l"/>
              </a:tabLst>
            </a:pPr>
            <a:r>
              <a:rPr dirty="0" sz="120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could we do instead </a:t>
            </a:r>
            <a:r>
              <a:rPr dirty="0" sz="1200">
                <a:latin typeface="Arial"/>
                <a:cs typeface="Arial"/>
              </a:rPr>
              <a:t>of the </a:t>
            </a:r>
            <a:r>
              <a:rPr dirty="0" sz="1200" spc="-5">
                <a:latin typeface="Arial"/>
                <a:cs typeface="Arial"/>
              </a:rPr>
              <a:t>scheme</a:t>
            </a:r>
            <a:r>
              <a:rPr dirty="0" sz="1200" spc="-2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below?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60"/>
              </a:spcBef>
            </a:pPr>
            <a:r>
              <a:rPr dirty="0" sz="900">
                <a:latin typeface="Arial"/>
                <a:cs typeface="Arial"/>
              </a:rPr>
              <a:t>As the amount of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810125" y="6026150"/>
            <a:ext cx="1239520" cy="572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>
              <a:lnSpc>
                <a:spcPct val="99500"/>
              </a:lnSpc>
              <a:spcBef>
                <a:spcPts val="105"/>
              </a:spcBef>
            </a:pPr>
            <a:r>
              <a:rPr dirty="0" sz="900" spc="-5">
                <a:latin typeface="Arial"/>
                <a:cs typeface="Arial"/>
              </a:rPr>
              <a:t>goes to infinity, AIC  promises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* </a:t>
            </a:r>
            <a:r>
              <a:rPr dirty="0" sz="900">
                <a:latin typeface="Arial"/>
                <a:cs typeface="Arial"/>
              </a:rPr>
              <a:t>to select </a:t>
            </a:r>
            <a:r>
              <a:rPr dirty="0" sz="900" spc="5">
                <a:latin typeface="Arial"/>
                <a:cs typeface="Arial"/>
              </a:rPr>
              <a:t>the  </a:t>
            </a:r>
            <a:r>
              <a:rPr dirty="0" sz="900">
                <a:latin typeface="Arial"/>
                <a:cs typeface="Arial"/>
              </a:rPr>
              <a:t>model that’ll have </a:t>
            </a:r>
            <a:r>
              <a:rPr dirty="0" sz="900" spc="5">
                <a:latin typeface="Arial"/>
                <a:cs typeface="Arial"/>
              </a:rPr>
              <a:t>the  </a:t>
            </a:r>
            <a:r>
              <a:rPr dirty="0" sz="900">
                <a:latin typeface="Arial"/>
                <a:cs typeface="Arial"/>
              </a:rPr>
              <a:t>best likelihood for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future</a:t>
            </a:r>
            <a:endParaRPr sz="9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593850" y="6546850"/>
            <a:ext cx="4275455" cy="45529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75"/>
              </a:spcBef>
            </a:pPr>
            <a:r>
              <a:rPr dirty="0" sz="1100" spc="10">
                <a:latin typeface="Times New Roman"/>
                <a:cs typeface="Times New Roman"/>
              </a:rPr>
              <a:t>AICSCORE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Symbol"/>
                <a:cs typeface="Symbol"/>
              </a:rPr>
              <a:t>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LL</a:t>
            </a:r>
            <a:r>
              <a:rPr dirty="0" sz="1100" spc="25">
                <a:latin typeface="Times New Roman"/>
                <a:cs typeface="Times New Roman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Data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|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MLE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params)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Symbol"/>
                <a:cs typeface="Symbol"/>
              </a:rPr>
              <a:t>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(#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parameters)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baseline="18518" sz="1350" spc="-22">
                <a:latin typeface="Arial"/>
                <a:cs typeface="Arial"/>
              </a:rPr>
              <a:t>data</a:t>
            </a:r>
            <a:endParaRPr baseline="18518" sz="1350">
              <a:latin typeface="Arial"/>
              <a:cs typeface="Arial"/>
            </a:endParaRPr>
          </a:p>
          <a:p>
            <a:pPr marL="3216275" marR="30480">
              <a:lnSpc>
                <a:spcPct val="105800"/>
              </a:lnSpc>
              <a:spcBef>
                <a:spcPts val="135"/>
              </a:spcBef>
            </a:pPr>
            <a:r>
              <a:rPr dirty="0" sz="650" spc="15">
                <a:solidFill>
                  <a:srgbClr val="FF0000"/>
                </a:solidFill>
                <a:latin typeface="Arial"/>
                <a:cs typeface="Arial"/>
              </a:rPr>
              <a:t>*Subject </a:t>
            </a:r>
            <a:r>
              <a:rPr dirty="0" sz="650" spc="1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650" spc="15">
                <a:solidFill>
                  <a:srgbClr val="FF0000"/>
                </a:solidFill>
                <a:latin typeface="Arial"/>
                <a:cs typeface="Arial"/>
              </a:rPr>
              <a:t>about </a:t>
            </a:r>
            <a:r>
              <a:rPr dirty="0" sz="650" spc="1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650" spc="15">
                <a:solidFill>
                  <a:srgbClr val="FF0000"/>
                </a:solidFill>
                <a:latin typeface="Arial"/>
                <a:cs typeface="Arial"/>
              </a:rPr>
              <a:t>million  </a:t>
            </a:r>
            <a:r>
              <a:rPr dirty="0" sz="650" spc="30">
                <a:solidFill>
                  <a:srgbClr val="FF0000"/>
                </a:solidFill>
                <a:latin typeface="Arial"/>
                <a:cs typeface="Arial"/>
              </a:rPr>
              <a:t>caveats</a:t>
            </a:r>
            <a:endParaRPr sz="6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42037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09315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0225" y="1425575"/>
            <a:ext cx="411861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550" spc="10">
                <a:solidFill>
                  <a:srgbClr val="006600"/>
                </a:solidFill>
                <a:latin typeface="Arial"/>
                <a:cs typeface="Arial"/>
              </a:rPr>
              <a:t>Alternatives to </a:t>
            </a:r>
            <a:r>
              <a:rPr dirty="0" sz="1550" spc="25">
                <a:solidFill>
                  <a:srgbClr val="006600"/>
                </a:solidFill>
                <a:latin typeface="Arial"/>
                <a:cs typeface="Arial"/>
              </a:rPr>
              <a:t>VC-dim-based </a:t>
            </a:r>
            <a:r>
              <a:rPr dirty="0" sz="1550" spc="15">
                <a:solidFill>
                  <a:srgbClr val="006600"/>
                </a:solidFill>
                <a:latin typeface="Arial"/>
                <a:cs typeface="Arial"/>
              </a:rPr>
              <a:t>model</a:t>
            </a:r>
            <a:r>
              <a:rPr dirty="0" sz="1550" spc="7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550" spc="15">
                <a:solidFill>
                  <a:srgbClr val="006600"/>
                </a:solidFill>
                <a:latin typeface="Arial"/>
                <a:cs typeface="Arial"/>
              </a:rPr>
              <a:t>selection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7375" y="3981450"/>
            <a:ext cx="190500" cy="200025"/>
          </a:xfrm>
          <a:custGeom>
            <a:avLst/>
            <a:gdLst/>
            <a:ahLst/>
            <a:cxnLst/>
            <a:rect l="l" t="t" r="r" b="b"/>
            <a:pathLst>
              <a:path w="190500" h="200025">
                <a:moveTo>
                  <a:pt x="0" y="200025"/>
                </a:moveTo>
                <a:lnTo>
                  <a:pt x="190500" y="200025"/>
                </a:lnTo>
                <a:lnTo>
                  <a:pt x="1905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6400" y="3981450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57375" y="4181475"/>
            <a:ext cx="190500" cy="200025"/>
          </a:xfrm>
          <a:custGeom>
            <a:avLst/>
            <a:gdLst/>
            <a:ahLst/>
            <a:cxnLst/>
            <a:rect l="l" t="t" r="r" b="b"/>
            <a:pathLst>
              <a:path w="190500" h="200025">
                <a:moveTo>
                  <a:pt x="0" y="200025"/>
                </a:moveTo>
                <a:lnTo>
                  <a:pt x="190500" y="200025"/>
                </a:lnTo>
                <a:lnTo>
                  <a:pt x="1905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6400" y="4181475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57375" y="43815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76400" y="4381500"/>
            <a:ext cx="180975" cy="190500"/>
          </a:xfrm>
          <a:custGeom>
            <a:avLst/>
            <a:gdLst/>
            <a:ahLst/>
            <a:cxnLst/>
            <a:rect l="l" t="t" r="r" b="b"/>
            <a:pathLst>
              <a:path w="180975" h="190500">
                <a:moveTo>
                  <a:pt x="0" y="190500"/>
                </a:moveTo>
                <a:lnTo>
                  <a:pt x="180975" y="190500"/>
                </a:lnTo>
                <a:lnTo>
                  <a:pt x="18097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57375" y="3781425"/>
            <a:ext cx="190500" cy="200025"/>
          </a:xfrm>
          <a:custGeom>
            <a:avLst/>
            <a:gdLst/>
            <a:ahLst/>
            <a:cxnLst/>
            <a:rect l="l" t="t" r="r" b="b"/>
            <a:pathLst>
              <a:path w="190500" h="200025">
                <a:moveTo>
                  <a:pt x="0" y="200025"/>
                </a:moveTo>
                <a:lnTo>
                  <a:pt x="190500" y="200025"/>
                </a:lnTo>
                <a:lnTo>
                  <a:pt x="1905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76400" y="3781425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7375" y="359092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76400" y="3590925"/>
            <a:ext cx="180975" cy="190500"/>
          </a:xfrm>
          <a:custGeom>
            <a:avLst/>
            <a:gdLst/>
            <a:ahLst/>
            <a:cxnLst/>
            <a:rect l="l" t="t" r="r" b="b"/>
            <a:pathLst>
              <a:path w="180975" h="190500">
                <a:moveTo>
                  <a:pt x="0" y="190500"/>
                </a:moveTo>
                <a:lnTo>
                  <a:pt x="180975" y="190500"/>
                </a:lnTo>
                <a:lnTo>
                  <a:pt x="18097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7375" y="3390900"/>
            <a:ext cx="190500" cy="200025"/>
          </a:xfrm>
          <a:custGeom>
            <a:avLst/>
            <a:gdLst/>
            <a:ahLst/>
            <a:cxnLst/>
            <a:rect l="l" t="t" r="r" b="b"/>
            <a:pathLst>
              <a:path w="190500" h="200025">
                <a:moveTo>
                  <a:pt x="0" y="200025"/>
                </a:moveTo>
                <a:lnTo>
                  <a:pt x="190500" y="200025"/>
                </a:lnTo>
                <a:lnTo>
                  <a:pt x="1905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76400" y="3390900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76875" y="3190875"/>
            <a:ext cx="542925" cy="200025"/>
          </a:xfrm>
          <a:custGeom>
            <a:avLst/>
            <a:gdLst/>
            <a:ahLst/>
            <a:cxnLst/>
            <a:rect l="l" t="t" r="r" b="b"/>
            <a:pathLst>
              <a:path w="542925" h="200025">
                <a:moveTo>
                  <a:pt x="0" y="200025"/>
                </a:moveTo>
                <a:lnTo>
                  <a:pt x="542925" y="200025"/>
                </a:lnTo>
                <a:lnTo>
                  <a:pt x="54292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514975" y="3197225"/>
            <a:ext cx="4127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latin typeface="Arial"/>
                <a:cs typeface="Arial"/>
              </a:rPr>
              <a:t>Choice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14800" y="3190875"/>
            <a:ext cx="1362075" cy="200025"/>
          </a:xfrm>
          <a:custGeom>
            <a:avLst/>
            <a:gdLst/>
            <a:ahLst/>
            <a:cxnLst/>
            <a:rect l="l" t="t" r="r" b="b"/>
            <a:pathLst>
              <a:path w="1362075" h="200025">
                <a:moveTo>
                  <a:pt x="0" y="200025"/>
                </a:moveTo>
                <a:lnTo>
                  <a:pt x="1362075" y="200025"/>
                </a:lnTo>
                <a:lnTo>
                  <a:pt x="13620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90875" y="3190875"/>
            <a:ext cx="923925" cy="200025"/>
          </a:xfrm>
          <a:custGeom>
            <a:avLst/>
            <a:gdLst/>
            <a:ahLst/>
            <a:cxnLst/>
            <a:rect l="l" t="t" r="r" b="b"/>
            <a:pathLst>
              <a:path w="923925" h="200025">
                <a:moveTo>
                  <a:pt x="0" y="200025"/>
                </a:moveTo>
                <a:lnTo>
                  <a:pt x="923925" y="200025"/>
                </a:lnTo>
                <a:lnTo>
                  <a:pt x="92392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47875" y="3190875"/>
            <a:ext cx="1143000" cy="200025"/>
          </a:xfrm>
          <a:custGeom>
            <a:avLst/>
            <a:gdLst/>
            <a:ahLst/>
            <a:cxnLst/>
            <a:rect l="l" t="t" r="r" b="b"/>
            <a:pathLst>
              <a:path w="1143000" h="200025">
                <a:moveTo>
                  <a:pt x="0" y="200025"/>
                </a:moveTo>
                <a:lnTo>
                  <a:pt x="1143000" y="200025"/>
                </a:lnTo>
                <a:lnTo>
                  <a:pt x="11430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070100" y="3178175"/>
            <a:ext cx="23304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2091689" algn="l"/>
              </a:tabLst>
            </a:pPr>
            <a:r>
              <a:rPr dirty="0" sz="800" spc="-10">
                <a:latin typeface="Arial"/>
                <a:cs typeface="Arial"/>
              </a:rPr>
              <a:t>LOGLIKE(TRAINERR)   </a:t>
            </a:r>
            <a:r>
              <a:rPr dirty="0" sz="800" spc="125">
                <a:latin typeface="Arial"/>
                <a:cs typeface="Arial"/>
              </a:rPr>
              <a:t> </a:t>
            </a:r>
            <a:r>
              <a:rPr dirty="0" baseline="-8771" sz="1425" spc="15">
                <a:latin typeface="Arial"/>
                <a:cs typeface="Arial"/>
              </a:rPr>
              <a:t>#parameters	</a:t>
            </a:r>
            <a:r>
              <a:rPr dirty="0" baseline="-8771" sz="1425" spc="-15">
                <a:latin typeface="Arial"/>
                <a:cs typeface="Arial"/>
              </a:rPr>
              <a:t>BIC</a:t>
            </a:r>
            <a:endParaRPr baseline="-8771" sz="1425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57375" y="3190875"/>
            <a:ext cx="190500" cy="200025"/>
          </a:xfrm>
          <a:custGeom>
            <a:avLst/>
            <a:gdLst/>
            <a:ahLst/>
            <a:cxnLst/>
            <a:rect l="l" t="t" r="r" b="b"/>
            <a:pathLst>
              <a:path w="190500" h="200025">
                <a:moveTo>
                  <a:pt x="0" y="200025"/>
                </a:moveTo>
                <a:lnTo>
                  <a:pt x="190500" y="200025"/>
                </a:lnTo>
                <a:lnTo>
                  <a:pt x="1905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76400" y="3190875"/>
            <a:ext cx="180975" cy="200025"/>
          </a:xfrm>
          <a:custGeom>
            <a:avLst/>
            <a:gdLst/>
            <a:ahLst/>
            <a:cxnLst/>
            <a:rect l="l" t="t" r="r" b="b"/>
            <a:pathLst>
              <a:path w="180975" h="200025">
                <a:moveTo>
                  <a:pt x="0" y="200025"/>
                </a:moveTo>
                <a:lnTo>
                  <a:pt x="180975" y="200025"/>
                </a:lnTo>
                <a:lnTo>
                  <a:pt x="1809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98625" y="3145789"/>
            <a:ext cx="343535" cy="141605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30"/>
              </a:spcBef>
              <a:tabLst>
                <a:tab pos="205740" algn="l"/>
              </a:tabLst>
            </a:pPr>
            <a:r>
              <a:rPr dirty="0" sz="950" spc="5" i="1">
                <a:latin typeface="Arial"/>
                <a:cs typeface="Arial"/>
              </a:rPr>
              <a:t>i	</a:t>
            </a:r>
            <a:r>
              <a:rPr dirty="0" sz="950" spc="15" i="1">
                <a:latin typeface="Arial"/>
                <a:cs typeface="Arial"/>
              </a:rPr>
              <a:t>f</a:t>
            </a:r>
            <a:r>
              <a:rPr dirty="0" baseline="-21367" sz="975" spc="22" i="1">
                <a:latin typeface="Arial"/>
                <a:cs typeface="Arial"/>
              </a:rPr>
              <a:t>i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1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2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3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360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4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5</a:t>
            </a:r>
            <a:endParaRPr baseline="-21367" sz="975">
              <a:latin typeface="Arial"/>
              <a:cs typeface="Arial"/>
            </a:endParaRPr>
          </a:p>
          <a:p>
            <a:pPr marL="206375" indent="-180975">
              <a:lnSpc>
                <a:spcPct val="100000"/>
              </a:lnSpc>
              <a:spcBef>
                <a:spcPts val="434"/>
              </a:spcBef>
              <a:buFont typeface="Arial"/>
              <a:buAutoNum type="arabicPlain"/>
              <a:tabLst>
                <a:tab pos="206375" algn="l"/>
              </a:tabLst>
            </a:pPr>
            <a:r>
              <a:rPr dirty="0" sz="950" spc="20" i="1">
                <a:latin typeface="Arial"/>
                <a:cs typeface="Arial"/>
              </a:rPr>
              <a:t>f</a:t>
            </a:r>
            <a:r>
              <a:rPr dirty="0" baseline="-21367" sz="975" spc="30" i="1">
                <a:latin typeface="Arial"/>
                <a:cs typeface="Arial"/>
              </a:rPr>
              <a:t>6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95317" y="3375818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14700" y="3566318"/>
            <a:ext cx="2724150" cy="0"/>
          </a:xfrm>
          <a:custGeom>
            <a:avLst/>
            <a:gdLst/>
            <a:ahLst/>
            <a:cxnLst/>
            <a:rect l="l" t="t" r="r" b="b"/>
            <a:pathLst>
              <a:path w="2724150" h="0">
                <a:moveTo>
                  <a:pt x="0" y="0"/>
                </a:moveTo>
                <a:lnTo>
                  <a:pt x="27240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71700" y="3566318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95317" y="3566318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1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95317" y="3766343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95317" y="3966368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91000" y="4556918"/>
            <a:ext cx="1847850" cy="0"/>
          </a:xfrm>
          <a:custGeom>
            <a:avLst/>
            <a:gdLst/>
            <a:ahLst/>
            <a:cxnLst/>
            <a:rect l="l" t="t" r="r" b="b"/>
            <a:pathLst>
              <a:path w="1847850" h="0">
                <a:moveTo>
                  <a:pt x="0" y="0"/>
                </a:moveTo>
                <a:lnTo>
                  <a:pt x="18477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10000" y="455691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62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95600" y="4556918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95317" y="4556918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1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95317" y="3175793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76292" y="3175793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66792" y="3175793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09792" y="3175793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33717" y="3175793"/>
            <a:ext cx="0" cy="1272540"/>
          </a:xfrm>
          <a:custGeom>
            <a:avLst/>
            <a:gdLst/>
            <a:ahLst/>
            <a:cxnLst/>
            <a:rect l="l" t="t" r="r" b="b"/>
            <a:pathLst>
              <a:path w="0" h="1272539">
                <a:moveTo>
                  <a:pt x="0" y="0"/>
                </a:moveTo>
                <a:lnTo>
                  <a:pt x="0" y="12723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86267" y="3175793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38717" y="3175793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09792" y="3175793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 h="0">
                <a:moveTo>
                  <a:pt x="0" y="0"/>
                </a:moveTo>
                <a:lnTo>
                  <a:pt x="923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95317" y="3175793"/>
            <a:ext cx="1514475" cy="0"/>
          </a:xfrm>
          <a:custGeom>
            <a:avLst/>
            <a:gdLst/>
            <a:ahLst/>
            <a:cxnLst/>
            <a:rect l="l" t="t" r="r" b="b"/>
            <a:pathLst>
              <a:path w="1514475" h="0">
                <a:moveTo>
                  <a:pt x="0" y="0"/>
                </a:moveTo>
                <a:lnTo>
                  <a:pt x="15144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33717" y="3175793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 h="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95317" y="4356893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695317" y="4166393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38500" y="4448175"/>
            <a:ext cx="571500" cy="114300"/>
          </a:xfrm>
          <a:custGeom>
            <a:avLst/>
            <a:gdLst/>
            <a:ahLst/>
            <a:cxnLst/>
            <a:rect l="l" t="t" r="r" b="b"/>
            <a:pathLst>
              <a:path w="571500" h="114300">
                <a:moveTo>
                  <a:pt x="0" y="114300"/>
                </a:moveTo>
                <a:lnTo>
                  <a:pt x="571500" y="114300"/>
                </a:lnTo>
                <a:lnTo>
                  <a:pt x="5715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38500" y="4219575"/>
            <a:ext cx="419100" cy="114300"/>
          </a:xfrm>
          <a:custGeom>
            <a:avLst/>
            <a:gdLst/>
            <a:ahLst/>
            <a:cxnLst/>
            <a:rect l="l" t="t" r="r" b="b"/>
            <a:pathLst>
              <a:path w="419100" h="114300">
                <a:moveTo>
                  <a:pt x="0" y="114300"/>
                </a:moveTo>
                <a:lnTo>
                  <a:pt x="419100" y="114300"/>
                </a:lnTo>
                <a:lnTo>
                  <a:pt x="4191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238500" y="4029075"/>
            <a:ext cx="266700" cy="114300"/>
          </a:xfrm>
          <a:custGeom>
            <a:avLst/>
            <a:gdLst/>
            <a:ahLst/>
            <a:cxnLst/>
            <a:rect l="l" t="t" r="r" b="b"/>
            <a:pathLst>
              <a:path w="266700" h="114300">
                <a:moveTo>
                  <a:pt x="0" y="114300"/>
                </a:moveTo>
                <a:lnTo>
                  <a:pt x="266700" y="114300"/>
                </a:lnTo>
                <a:lnTo>
                  <a:pt x="2667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38500" y="3838575"/>
            <a:ext cx="190500" cy="114300"/>
          </a:xfrm>
          <a:custGeom>
            <a:avLst/>
            <a:gdLst/>
            <a:ahLst/>
            <a:cxnLst/>
            <a:rect l="l" t="t" r="r" b="b"/>
            <a:pathLst>
              <a:path w="190500" h="114300">
                <a:moveTo>
                  <a:pt x="0" y="114300"/>
                </a:moveTo>
                <a:lnTo>
                  <a:pt x="190500" y="114300"/>
                </a:lnTo>
                <a:lnTo>
                  <a:pt x="1905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38500" y="3648075"/>
            <a:ext cx="123825" cy="114300"/>
          </a:xfrm>
          <a:custGeom>
            <a:avLst/>
            <a:gdLst/>
            <a:ahLst/>
            <a:cxnLst/>
            <a:rect l="l" t="t" r="r" b="b"/>
            <a:pathLst>
              <a:path w="123825" h="114300">
                <a:moveTo>
                  <a:pt x="0" y="114300"/>
                </a:moveTo>
                <a:lnTo>
                  <a:pt x="123825" y="114300"/>
                </a:lnTo>
                <a:lnTo>
                  <a:pt x="123825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76600" y="34575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095500" y="4448175"/>
            <a:ext cx="800100" cy="114300"/>
          </a:xfrm>
          <a:custGeom>
            <a:avLst/>
            <a:gdLst/>
            <a:ahLst/>
            <a:cxnLst/>
            <a:rect l="l" t="t" r="r" b="b"/>
            <a:pathLst>
              <a:path w="800100" h="114300">
                <a:moveTo>
                  <a:pt x="0" y="114300"/>
                </a:moveTo>
                <a:lnTo>
                  <a:pt x="800100" y="114300"/>
                </a:lnTo>
                <a:lnTo>
                  <a:pt x="8001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095500" y="4219575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0" y="114300"/>
                </a:moveTo>
                <a:lnTo>
                  <a:pt x="533400" y="114300"/>
                </a:lnTo>
                <a:lnTo>
                  <a:pt x="533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95500" y="4029075"/>
            <a:ext cx="419100" cy="114300"/>
          </a:xfrm>
          <a:custGeom>
            <a:avLst/>
            <a:gdLst/>
            <a:ahLst/>
            <a:cxnLst/>
            <a:rect l="l" t="t" r="r" b="b"/>
            <a:pathLst>
              <a:path w="419100" h="114300">
                <a:moveTo>
                  <a:pt x="0" y="114300"/>
                </a:moveTo>
                <a:lnTo>
                  <a:pt x="419100" y="114300"/>
                </a:lnTo>
                <a:lnTo>
                  <a:pt x="4191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095500" y="3838575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0" y="114300"/>
                </a:moveTo>
                <a:lnTo>
                  <a:pt x="228600" y="114300"/>
                </a:lnTo>
                <a:lnTo>
                  <a:pt x="2286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095500" y="36480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33600" y="34575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076450" y="1930400"/>
            <a:ext cx="1308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latin typeface="Arial"/>
                <a:cs typeface="Arial"/>
              </a:rPr>
              <a:t>1.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Cross-validation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76450" y="2149475"/>
            <a:ext cx="2470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latin typeface="Arial"/>
                <a:cs typeface="Arial"/>
              </a:rPr>
              <a:t>2. </a:t>
            </a:r>
            <a:r>
              <a:rPr dirty="0" sz="1200" spc="-5">
                <a:latin typeface="Arial"/>
                <a:cs typeface="Arial"/>
              </a:rPr>
              <a:t>AIC (Akaike Information</a:t>
            </a:r>
            <a:r>
              <a:rPr dirty="0" sz="1200" spc="-2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Criterion)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086225" y="4448175"/>
            <a:ext cx="104775" cy="114300"/>
          </a:xfrm>
          <a:custGeom>
            <a:avLst/>
            <a:gdLst/>
            <a:ahLst/>
            <a:cxnLst/>
            <a:rect l="l" t="t" r="r" b="b"/>
            <a:pathLst>
              <a:path w="104775" h="114300">
                <a:moveTo>
                  <a:pt x="0" y="114300"/>
                </a:moveTo>
                <a:lnTo>
                  <a:pt x="104775" y="114300"/>
                </a:lnTo>
                <a:lnTo>
                  <a:pt x="104775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167187" y="42195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476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33862" y="40290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57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91000" y="3838575"/>
            <a:ext cx="95250" cy="114300"/>
          </a:xfrm>
          <a:custGeom>
            <a:avLst/>
            <a:gdLst/>
            <a:ahLst/>
            <a:cxnLst/>
            <a:rect l="l" t="t" r="r" b="b"/>
            <a:pathLst>
              <a:path w="95250" h="114300">
                <a:moveTo>
                  <a:pt x="0" y="114300"/>
                </a:moveTo>
                <a:lnTo>
                  <a:pt x="95250" y="114300"/>
                </a:lnTo>
                <a:lnTo>
                  <a:pt x="952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229100" y="36480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762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10050" y="34575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00442" y="1880393"/>
            <a:ext cx="1552575" cy="1181100"/>
          </a:xfrm>
          <a:custGeom>
            <a:avLst/>
            <a:gdLst/>
            <a:ahLst/>
            <a:cxnLst/>
            <a:rect l="l" t="t" r="r" b="b"/>
            <a:pathLst>
              <a:path w="1552575" h="1181100">
                <a:moveTo>
                  <a:pt x="1552575" y="495300"/>
                </a:moveTo>
                <a:lnTo>
                  <a:pt x="104775" y="495300"/>
                </a:lnTo>
                <a:lnTo>
                  <a:pt x="104775" y="1181100"/>
                </a:lnTo>
                <a:lnTo>
                  <a:pt x="1552575" y="1181100"/>
                </a:lnTo>
                <a:lnTo>
                  <a:pt x="1552575" y="495300"/>
                </a:lnTo>
                <a:close/>
              </a:path>
              <a:path w="1552575" h="1181100">
                <a:moveTo>
                  <a:pt x="1552575" y="0"/>
                </a:moveTo>
                <a:lnTo>
                  <a:pt x="104775" y="0"/>
                </a:lnTo>
                <a:lnTo>
                  <a:pt x="104775" y="200025"/>
                </a:lnTo>
                <a:lnTo>
                  <a:pt x="0" y="514350"/>
                </a:lnTo>
                <a:lnTo>
                  <a:pt x="104775" y="495300"/>
                </a:lnTo>
                <a:lnTo>
                  <a:pt x="1552575" y="495300"/>
                </a:lnTo>
                <a:lnTo>
                  <a:pt x="1552575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00442" y="1880393"/>
            <a:ext cx="1552575" cy="1181100"/>
          </a:xfrm>
          <a:custGeom>
            <a:avLst/>
            <a:gdLst/>
            <a:ahLst/>
            <a:cxnLst/>
            <a:rect l="l" t="t" r="r" b="b"/>
            <a:pathLst>
              <a:path w="1552575" h="1181100">
                <a:moveTo>
                  <a:pt x="104775" y="0"/>
                </a:moveTo>
                <a:lnTo>
                  <a:pt x="104775" y="200025"/>
                </a:lnTo>
                <a:lnTo>
                  <a:pt x="0" y="514350"/>
                </a:lnTo>
                <a:lnTo>
                  <a:pt x="104775" y="495300"/>
                </a:lnTo>
                <a:lnTo>
                  <a:pt x="104775" y="1181100"/>
                </a:lnTo>
                <a:lnTo>
                  <a:pt x="1552575" y="1181100"/>
                </a:lnTo>
                <a:lnTo>
                  <a:pt x="1552575" y="0"/>
                </a:lnTo>
                <a:lnTo>
                  <a:pt x="342900" y="0"/>
                </a:lnTo>
                <a:lnTo>
                  <a:pt x="10477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762125" y="1701164"/>
            <a:ext cx="4116070" cy="36322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180"/>
              </a:spcBef>
              <a:buChar char="•"/>
              <a:tabLst>
                <a:tab pos="171450" algn="l"/>
              </a:tabLst>
            </a:pPr>
            <a:r>
              <a:rPr dirty="0" sz="120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could we do instead </a:t>
            </a:r>
            <a:r>
              <a:rPr dirty="0" sz="1200">
                <a:latin typeface="Arial"/>
                <a:cs typeface="Arial"/>
              </a:rPr>
              <a:t>of the </a:t>
            </a:r>
            <a:r>
              <a:rPr dirty="0" sz="1200" spc="-5">
                <a:latin typeface="Arial"/>
                <a:cs typeface="Arial"/>
              </a:rPr>
              <a:t>scheme</a:t>
            </a:r>
            <a:r>
              <a:rPr dirty="0" sz="1200" spc="-2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below?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60"/>
              </a:spcBef>
            </a:pPr>
            <a:r>
              <a:rPr dirty="0" sz="900">
                <a:latin typeface="Arial"/>
                <a:cs typeface="Arial"/>
              </a:rPr>
              <a:t>As the amount of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33925" y="2044700"/>
            <a:ext cx="118110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R="5080">
              <a:lnSpc>
                <a:spcPts val="1050"/>
              </a:lnSpc>
              <a:spcBef>
                <a:spcPts val="160"/>
              </a:spcBef>
            </a:pPr>
            <a:r>
              <a:rPr dirty="0" sz="900" spc="-5">
                <a:latin typeface="Arial"/>
                <a:cs typeface="Arial"/>
              </a:rPr>
              <a:t>goes </a:t>
            </a:r>
            <a:r>
              <a:rPr dirty="0" sz="900">
                <a:latin typeface="Arial"/>
                <a:cs typeface="Arial"/>
              </a:rPr>
              <a:t>to infinity, BIC  </a:t>
            </a:r>
            <a:r>
              <a:rPr dirty="0" sz="900" spc="-5">
                <a:latin typeface="Arial"/>
                <a:cs typeface="Arial"/>
              </a:rPr>
              <a:t>promises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* </a:t>
            </a:r>
            <a:r>
              <a:rPr dirty="0" sz="900">
                <a:latin typeface="Arial"/>
                <a:cs typeface="Arial"/>
              </a:rPr>
              <a:t>to select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the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51050" y="2368550"/>
            <a:ext cx="394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latin typeface="Arial"/>
                <a:cs typeface="Arial"/>
              </a:rPr>
              <a:t>3. </a:t>
            </a:r>
            <a:r>
              <a:rPr dirty="0" sz="1200" spc="-5">
                <a:latin typeface="Arial"/>
                <a:cs typeface="Arial"/>
              </a:rPr>
              <a:t>BIC (Bayesian Information Criterion) </a:t>
            </a:r>
            <a:r>
              <a:rPr dirty="0" baseline="46296" sz="1350">
                <a:latin typeface="Arial"/>
                <a:cs typeface="Arial"/>
              </a:rPr>
              <a:t>model that the data</a:t>
            </a:r>
            <a:r>
              <a:rPr dirty="0" baseline="46296" sz="1350" spc="52">
                <a:latin typeface="Arial"/>
                <a:cs typeface="Arial"/>
              </a:rPr>
              <a:t> </a:t>
            </a:r>
            <a:r>
              <a:rPr dirty="0" baseline="46296" sz="1350">
                <a:latin typeface="Arial"/>
                <a:cs typeface="Arial"/>
              </a:rPr>
              <a:t>was</a:t>
            </a:r>
            <a:endParaRPr baseline="46296" sz="13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733925" y="2454275"/>
            <a:ext cx="1231900" cy="4616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R="72390">
              <a:lnSpc>
                <a:spcPts val="1050"/>
              </a:lnSpc>
              <a:spcBef>
                <a:spcPts val="160"/>
              </a:spcBef>
            </a:pPr>
            <a:r>
              <a:rPr dirty="0" sz="900" spc="-5">
                <a:latin typeface="Arial"/>
                <a:cs typeface="Arial"/>
              </a:rPr>
              <a:t>generated </a:t>
            </a:r>
            <a:r>
              <a:rPr dirty="0" sz="900">
                <a:latin typeface="Arial"/>
                <a:cs typeface="Arial"/>
              </a:rPr>
              <a:t>from. </a:t>
            </a:r>
            <a:r>
              <a:rPr dirty="0" sz="900" spc="-5">
                <a:latin typeface="Arial"/>
                <a:cs typeface="Arial"/>
              </a:rPr>
              <a:t>More  conservative than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AIC.</a:t>
            </a:r>
            <a:endParaRPr sz="90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  <a:spcBef>
                <a:spcPts val="489"/>
              </a:spcBef>
            </a:pPr>
            <a:r>
              <a:rPr dirty="0" sz="650" spc="15">
                <a:solidFill>
                  <a:srgbClr val="FF0000"/>
                </a:solidFill>
                <a:latin typeface="Arial"/>
                <a:cs typeface="Arial"/>
              </a:rPr>
              <a:t>*Another </a:t>
            </a:r>
            <a:r>
              <a:rPr dirty="0" sz="650" spc="10">
                <a:solidFill>
                  <a:srgbClr val="FF0000"/>
                </a:solidFill>
                <a:latin typeface="Arial"/>
                <a:cs typeface="Arial"/>
              </a:rPr>
              <a:t>million</a:t>
            </a:r>
            <a:r>
              <a:rPr dirty="0" sz="650" spc="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650" spc="15">
                <a:solidFill>
                  <a:srgbClr val="FF0000"/>
                </a:solidFill>
                <a:latin typeface="Arial"/>
                <a:cs typeface="Arial"/>
              </a:rPr>
              <a:t>caveats</a:t>
            </a:r>
            <a:endParaRPr sz="6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704975" y="2743200"/>
            <a:ext cx="3181350" cy="371475"/>
          </a:xfrm>
          <a:custGeom>
            <a:avLst/>
            <a:gdLst/>
            <a:ahLst/>
            <a:cxnLst/>
            <a:rect l="l" t="t" r="r" b="b"/>
            <a:pathLst>
              <a:path w="3181350" h="371475">
                <a:moveTo>
                  <a:pt x="0" y="371475"/>
                </a:moveTo>
                <a:lnTo>
                  <a:pt x="3181350" y="371475"/>
                </a:lnTo>
                <a:lnTo>
                  <a:pt x="318135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038600" y="2943225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 h="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1723892" y="2728118"/>
            <a:ext cx="3181350" cy="371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9525">
              <a:lnSpc>
                <a:spcPts val="1110"/>
              </a:lnSpc>
              <a:spcBef>
                <a:spcPts val="815"/>
              </a:spcBef>
            </a:pPr>
            <a:r>
              <a:rPr dirty="0" sz="1100" spc="10">
                <a:latin typeface="Times New Roman"/>
                <a:cs typeface="Times New Roman"/>
              </a:rPr>
              <a:t>BICSCORE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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LL</a:t>
            </a:r>
            <a:r>
              <a:rPr dirty="0" sz="1100" spc="20">
                <a:latin typeface="Times New Roman"/>
                <a:cs typeface="Times New Roman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Data</a:t>
            </a:r>
            <a:r>
              <a:rPr dirty="0" sz="1100" spc="-114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|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MLE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params)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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baseline="32828" sz="1650">
                <a:latin typeface="Times New Roman"/>
                <a:cs typeface="Times New Roman"/>
              </a:rPr>
              <a:t>#</a:t>
            </a:r>
            <a:r>
              <a:rPr dirty="0" baseline="32828" sz="1650" spc="-120">
                <a:latin typeface="Times New Roman"/>
                <a:cs typeface="Times New Roman"/>
              </a:rPr>
              <a:t> </a:t>
            </a:r>
            <a:r>
              <a:rPr dirty="0" baseline="32828" sz="1650" spc="-15">
                <a:latin typeface="Times New Roman"/>
                <a:cs typeface="Times New Roman"/>
              </a:rPr>
              <a:t>params</a:t>
            </a:r>
            <a:r>
              <a:rPr dirty="0" baseline="32828" sz="1650" spc="-89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log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  <a:p>
            <a:pPr algn="r" marR="560070">
              <a:lnSpc>
                <a:spcPts val="994"/>
              </a:lnSpc>
            </a:pPr>
            <a:r>
              <a:rPr dirty="0" sz="110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600200" y="5305425"/>
            <a:ext cx="4562475" cy="3419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algn="ctr" marR="5969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006600"/>
                </a:solidFill>
                <a:latin typeface="Arial"/>
                <a:cs typeface="Arial"/>
              </a:rPr>
              <a:t>Which model selection method is</a:t>
            </a:r>
            <a:r>
              <a:rPr dirty="0" sz="1800" spc="17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6600"/>
                </a:solidFill>
                <a:latin typeface="Arial"/>
                <a:cs typeface="Arial"/>
              </a:rPr>
              <a:t>best?</a:t>
            </a:r>
            <a:endParaRPr sz="1800">
              <a:latin typeface="Arial"/>
              <a:cs typeface="Arial"/>
            </a:endParaRPr>
          </a:p>
          <a:p>
            <a:pPr marL="742950" indent="-2667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dirty="0" sz="1200" spc="-5">
                <a:latin typeface="Arial"/>
                <a:cs typeface="Arial"/>
              </a:rPr>
              <a:t>(CV)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Cross-validation</a:t>
            </a:r>
            <a:endParaRPr sz="1200">
              <a:latin typeface="Arial"/>
              <a:cs typeface="Arial"/>
            </a:endParaRPr>
          </a:p>
          <a:p>
            <a:pPr marL="742950" indent="-26670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dirty="0" sz="1200" spc="-5">
                <a:latin typeface="Arial"/>
                <a:cs typeface="Arial"/>
              </a:rPr>
              <a:t>AIC (Akaike Information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Criterion)</a:t>
            </a:r>
            <a:endParaRPr sz="1200">
              <a:latin typeface="Arial"/>
              <a:cs typeface="Arial"/>
            </a:endParaRPr>
          </a:p>
          <a:p>
            <a:pPr marL="742950" indent="-26670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dirty="0" sz="1200" spc="-5">
                <a:latin typeface="Arial"/>
                <a:cs typeface="Arial"/>
              </a:rPr>
              <a:t>BIC (Bayesian Information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Criterion)</a:t>
            </a:r>
            <a:endParaRPr sz="1200">
              <a:latin typeface="Arial"/>
              <a:cs typeface="Arial"/>
            </a:endParaRPr>
          </a:p>
          <a:p>
            <a:pPr marL="742950" marR="865505" indent="-266700">
              <a:lnSpc>
                <a:spcPts val="1430"/>
              </a:lnSpc>
              <a:spcBef>
                <a:spcPts val="340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dirty="0" sz="1200" spc="-5">
                <a:latin typeface="Arial"/>
                <a:cs typeface="Arial"/>
              </a:rPr>
              <a:t>(SRMVC) </a:t>
            </a:r>
            <a:r>
              <a:rPr dirty="0" sz="1200">
                <a:latin typeface="Arial"/>
                <a:cs typeface="Arial"/>
              </a:rPr>
              <a:t>Structural Risk </a:t>
            </a:r>
            <a:r>
              <a:rPr dirty="0" sz="1200" spc="-5">
                <a:latin typeface="Arial"/>
                <a:cs typeface="Arial"/>
              </a:rPr>
              <a:t>Minimize with VC-  dimension</a:t>
            </a:r>
            <a:endParaRPr sz="1200">
              <a:latin typeface="Arial"/>
              <a:cs typeface="Arial"/>
            </a:endParaRPr>
          </a:p>
          <a:p>
            <a:pPr marL="276225" marR="630555" indent="-114300">
              <a:lnSpc>
                <a:spcPct val="105300"/>
              </a:lnSpc>
              <a:spcBef>
                <a:spcPts val="200"/>
              </a:spcBef>
              <a:buClr>
                <a:srgbClr val="000000"/>
              </a:buClr>
              <a:buChar char="•"/>
              <a:tabLst>
                <a:tab pos="276225" algn="l"/>
              </a:tabLst>
            </a:pP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AIC, BIC and 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SRMVC 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have the advantage that you only need the  training</a:t>
            </a:r>
            <a:r>
              <a:rPr dirty="0" sz="950" spc="3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00CC00"/>
                </a:solidFill>
                <a:latin typeface="Arial"/>
                <a:cs typeface="Arial"/>
              </a:rPr>
              <a:t>error.</a:t>
            </a:r>
            <a:endParaRPr sz="950">
              <a:latin typeface="Arial"/>
              <a:cs typeface="Arial"/>
            </a:endParaRPr>
          </a:p>
          <a:p>
            <a:pPr marL="276225" indent="-114300">
              <a:lnSpc>
                <a:spcPct val="100000"/>
              </a:lnSpc>
              <a:spcBef>
                <a:spcPts val="284"/>
              </a:spcBef>
              <a:buClr>
                <a:srgbClr val="000000"/>
              </a:buClr>
              <a:buChar char="•"/>
              <a:tabLst>
                <a:tab pos="276225" algn="l"/>
              </a:tabLst>
            </a:pPr>
            <a:r>
              <a:rPr dirty="0" sz="950" spc="15">
                <a:solidFill>
                  <a:srgbClr val="FF0000"/>
                </a:solidFill>
                <a:latin typeface="Arial"/>
                <a:cs typeface="Arial"/>
              </a:rPr>
              <a:t>CV </a:t>
            </a:r>
            <a:r>
              <a:rPr dirty="0" sz="950" spc="10">
                <a:solidFill>
                  <a:srgbClr val="FF0000"/>
                </a:solidFill>
                <a:latin typeface="Arial"/>
                <a:cs typeface="Arial"/>
              </a:rPr>
              <a:t>error might have more</a:t>
            </a:r>
            <a:r>
              <a:rPr dirty="0" sz="950" spc="2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FF0000"/>
                </a:solidFill>
                <a:latin typeface="Arial"/>
                <a:cs typeface="Arial"/>
              </a:rPr>
              <a:t>variance</a:t>
            </a:r>
            <a:endParaRPr sz="950">
              <a:latin typeface="Arial"/>
              <a:cs typeface="Arial"/>
            </a:endParaRPr>
          </a:p>
          <a:p>
            <a:pPr marL="276225" indent="-114300">
              <a:lnSpc>
                <a:spcPct val="100000"/>
              </a:lnSpc>
              <a:spcBef>
                <a:spcPts val="284"/>
              </a:spcBef>
              <a:buClr>
                <a:srgbClr val="000000"/>
              </a:buClr>
              <a:buChar char="•"/>
              <a:tabLst>
                <a:tab pos="276225" algn="l"/>
              </a:tabLst>
            </a:pPr>
            <a:r>
              <a:rPr dirty="0" sz="950" spc="20">
                <a:solidFill>
                  <a:srgbClr val="FF0000"/>
                </a:solidFill>
                <a:latin typeface="Arial"/>
                <a:cs typeface="Arial"/>
              </a:rPr>
              <a:t>SRMVC </a:t>
            </a:r>
            <a:r>
              <a:rPr dirty="0" sz="950" spc="10">
                <a:solidFill>
                  <a:srgbClr val="FF0000"/>
                </a:solidFill>
                <a:latin typeface="Arial"/>
                <a:cs typeface="Arial"/>
              </a:rPr>
              <a:t>is wildly</a:t>
            </a:r>
            <a:r>
              <a:rPr dirty="0" sz="950" spc="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50" spc="15">
                <a:solidFill>
                  <a:srgbClr val="FF0000"/>
                </a:solidFill>
                <a:latin typeface="Arial"/>
                <a:cs typeface="Arial"/>
              </a:rPr>
              <a:t>conservative</a:t>
            </a:r>
            <a:endParaRPr sz="950">
              <a:latin typeface="Arial"/>
              <a:cs typeface="Arial"/>
            </a:endParaRPr>
          </a:p>
          <a:p>
            <a:pPr marL="276225" indent="-114300">
              <a:lnSpc>
                <a:spcPct val="100000"/>
              </a:lnSpc>
              <a:spcBef>
                <a:spcPts val="284"/>
              </a:spcBef>
              <a:buClr>
                <a:srgbClr val="000000"/>
              </a:buClr>
              <a:buChar char="•"/>
              <a:tabLst>
                <a:tab pos="276225" algn="l"/>
              </a:tabLst>
            </a:pPr>
            <a:r>
              <a:rPr dirty="0" sz="950" spc="15">
                <a:solidFill>
                  <a:srgbClr val="3333CC"/>
                </a:solidFill>
                <a:latin typeface="Arial"/>
                <a:cs typeface="Arial"/>
              </a:rPr>
              <a:t>Asymptotically AIC and </a:t>
            </a:r>
            <a:r>
              <a:rPr dirty="0" sz="950" spc="20">
                <a:solidFill>
                  <a:srgbClr val="3333CC"/>
                </a:solidFill>
                <a:latin typeface="Arial"/>
                <a:cs typeface="Arial"/>
              </a:rPr>
              <a:t>Leave-one-out </a:t>
            </a:r>
            <a:r>
              <a:rPr dirty="0" sz="950" spc="15">
                <a:solidFill>
                  <a:srgbClr val="3333CC"/>
                </a:solidFill>
                <a:latin typeface="Arial"/>
                <a:cs typeface="Arial"/>
              </a:rPr>
              <a:t>CV </a:t>
            </a:r>
            <a:r>
              <a:rPr dirty="0" sz="950" spc="10">
                <a:solidFill>
                  <a:srgbClr val="3333CC"/>
                </a:solidFill>
                <a:latin typeface="Arial"/>
                <a:cs typeface="Arial"/>
              </a:rPr>
              <a:t>should be the</a:t>
            </a:r>
            <a:r>
              <a:rPr dirty="0" sz="950" spc="21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950" spc="15">
                <a:solidFill>
                  <a:srgbClr val="3333CC"/>
                </a:solidFill>
                <a:latin typeface="Arial"/>
                <a:cs typeface="Arial"/>
              </a:rPr>
              <a:t>same</a:t>
            </a:r>
            <a:endParaRPr sz="950">
              <a:latin typeface="Arial"/>
              <a:cs typeface="Arial"/>
            </a:endParaRPr>
          </a:p>
          <a:p>
            <a:pPr marL="276225" indent="-114300">
              <a:lnSpc>
                <a:spcPct val="100000"/>
              </a:lnSpc>
              <a:spcBef>
                <a:spcPts val="359"/>
              </a:spcBef>
              <a:buClr>
                <a:srgbClr val="000000"/>
              </a:buClr>
              <a:buChar char="•"/>
              <a:tabLst>
                <a:tab pos="276225" algn="l"/>
              </a:tabLst>
            </a:pPr>
            <a:r>
              <a:rPr dirty="0" sz="950" spc="15">
                <a:solidFill>
                  <a:srgbClr val="3333CC"/>
                </a:solidFill>
                <a:latin typeface="Arial"/>
                <a:cs typeface="Arial"/>
              </a:rPr>
              <a:t>Asymptotically BIC and </a:t>
            </a:r>
            <a:r>
              <a:rPr dirty="0" sz="950" spc="10">
                <a:solidFill>
                  <a:srgbClr val="3333CC"/>
                </a:solidFill>
                <a:latin typeface="Arial"/>
                <a:cs typeface="Arial"/>
              </a:rPr>
              <a:t>a carefully </a:t>
            </a:r>
            <a:r>
              <a:rPr dirty="0" sz="950" spc="15">
                <a:solidFill>
                  <a:srgbClr val="3333CC"/>
                </a:solidFill>
                <a:latin typeface="Arial"/>
                <a:cs typeface="Arial"/>
              </a:rPr>
              <a:t>chosen k-fold </a:t>
            </a:r>
            <a:r>
              <a:rPr dirty="0" sz="950" spc="5">
                <a:solidFill>
                  <a:srgbClr val="3333CC"/>
                </a:solidFill>
                <a:latin typeface="Arial"/>
                <a:cs typeface="Arial"/>
              </a:rPr>
              <a:t>should </a:t>
            </a:r>
            <a:r>
              <a:rPr dirty="0" sz="950" spc="10">
                <a:solidFill>
                  <a:srgbClr val="3333CC"/>
                </a:solidFill>
                <a:latin typeface="Arial"/>
                <a:cs typeface="Arial"/>
              </a:rPr>
              <a:t>be </a:t>
            </a:r>
            <a:r>
              <a:rPr dirty="0" sz="950" spc="5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dirty="0" sz="950" spc="7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3333CC"/>
                </a:solidFill>
                <a:latin typeface="Arial"/>
                <a:cs typeface="Arial"/>
              </a:rPr>
              <a:t>same</a:t>
            </a:r>
            <a:endParaRPr sz="950">
              <a:latin typeface="Arial"/>
              <a:cs typeface="Arial"/>
            </a:endParaRPr>
          </a:p>
          <a:p>
            <a:pPr marL="276225" marR="373380" indent="-114300">
              <a:lnSpc>
                <a:spcPct val="105300"/>
              </a:lnSpc>
              <a:spcBef>
                <a:spcPts val="225"/>
              </a:spcBef>
              <a:buClr>
                <a:srgbClr val="000000"/>
              </a:buClr>
              <a:buChar char="•"/>
              <a:tabLst>
                <a:tab pos="276225" algn="l"/>
              </a:tabLst>
            </a:pP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BIC 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is 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what you want </a:t>
            </a:r>
            <a:r>
              <a:rPr dirty="0" sz="950" spc="5">
                <a:solidFill>
                  <a:srgbClr val="00CC00"/>
                </a:solidFill>
                <a:latin typeface="Arial"/>
                <a:cs typeface="Arial"/>
              </a:rPr>
              <a:t>if 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you want 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the 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best structure instead 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of the </a:t>
            </a:r>
            <a:r>
              <a:rPr dirty="0" sz="950" spc="5">
                <a:solidFill>
                  <a:srgbClr val="00CC00"/>
                </a:solidFill>
                <a:latin typeface="Arial"/>
                <a:cs typeface="Arial"/>
              </a:rPr>
              <a:t>best  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predictor 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(e.g. for 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clustering 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or 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Bayes Net structure</a:t>
            </a:r>
            <a:r>
              <a:rPr dirty="0" sz="950" spc="215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finding)</a:t>
            </a:r>
            <a:endParaRPr sz="950">
              <a:latin typeface="Arial"/>
              <a:cs typeface="Arial"/>
            </a:endParaRPr>
          </a:p>
          <a:p>
            <a:pPr marL="276225" indent="-114300">
              <a:lnSpc>
                <a:spcPct val="100000"/>
              </a:lnSpc>
              <a:spcBef>
                <a:spcPts val="284"/>
              </a:spcBef>
              <a:buClr>
                <a:srgbClr val="000000"/>
              </a:buClr>
              <a:buChar char="•"/>
              <a:tabLst>
                <a:tab pos="276225" algn="l"/>
              </a:tabLst>
            </a:pPr>
            <a:r>
              <a:rPr dirty="0" sz="950" spc="15">
                <a:solidFill>
                  <a:srgbClr val="3333CC"/>
                </a:solidFill>
                <a:latin typeface="Arial"/>
                <a:cs typeface="Arial"/>
              </a:rPr>
              <a:t>Many alternatives </a:t>
            </a:r>
            <a:r>
              <a:rPr dirty="0" sz="950" spc="10">
                <a:solidFill>
                  <a:srgbClr val="3333CC"/>
                </a:solidFill>
                <a:latin typeface="Arial"/>
                <a:cs typeface="Arial"/>
              </a:rPr>
              <a:t>to the </a:t>
            </a:r>
            <a:r>
              <a:rPr dirty="0" sz="950" spc="15">
                <a:solidFill>
                  <a:srgbClr val="3333CC"/>
                </a:solidFill>
                <a:latin typeface="Arial"/>
                <a:cs typeface="Arial"/>
              </a:rPr>
              <a:t>above including proper Bayesian</a:t>
            </a:r>
            <a:r>
              <a:rPr dirty="0" sz="950" spc="23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950" spc="20">
                <a:solidFill>
                  <a:srgbClr val="3333CC"/>
                </a:solidFill>
                <a:latin typeface="Arial"/>
                <a:cs typeface="Arial"/>
              </a:rPr>
              <a:t>approaches.</a:t>
            </a:r>
            <a:endParaRPr sz="950">
              <a:latin typeface="Arial"/>
              <a:cs typeface="Arial"/>
            </a:endParaRPr>
          </a:p>
          <a:p>
            <a:pPr marL="276225" indent="-114300">
              <a:lnSpc>
                <a:spcPct val="100000"/>
              </a:lnSpc>
              <a:spcBef>
                <a:spcPts val="284"/>
              </a:spcBef>
              <a:buChar char="•"/>
              <a:tabLst>
                <a:tab pos="276225" algn="l"/>
              </a:tabLst>
            </a:pPr>
            <a:r>
              <a:rPr dirty="0" sz="950" spc="5">
                <a:latin typeface="Arial"/>
                <a:cs typeface="Arial"/>
              </a:rPr>
              <a:t>It’s </a:t>
            </a:r>
            <a:r>
              <a:rPr dirty="0" sz="950" spc="10">
                <a:latin typeface="Arial"/>
                <a:cs typeface="Arial"/>
              </a:rPr>
              <a:t>an emotional</a:t>
            </a:r>
            <a:r>
              <a:rPr dirty="0" sz="950" spc="8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issue.</a:t>
            </a:r>
            <a:endParaRPr sz="950">
              <a:latin typeface="Arial"/>
              <a:cs typeface="Arial"/>
            </a:endParaRPr>
          </a:p>
          <a:p>
            <a:pPr algn="ctr" marR="40640">
              <a:lnSpc>
                <a:spcPct val="100000"/>
              </a:lnSpc>
              <a:spcBef>
                <a:spcPts val="560"/>
              </a:spcBef>
              <a:tabLst>
                <a:tab pos="3409315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3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0175" y="4568825"/>
            <a:ext cx="7600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4525" y="1444625"/>
            <a:ext cx="123190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4286117" y="1699418"/>
            <a:ext cx="800100" cy="323850"/>
          </a:xfrm>
          <a:custGeom>
            <a:avLst/>
            <a:gdLst/>
            <a:ahLst/>
            <a:cxnLst/>
            <a:rect l="l" t="t" r="r" b="b"/>
            <a:pathLst>
              <a:path w="800100" h="323850">
                <a:moveTo>
                  <a:pt x="0" y="323850"/>
                </a:moveTo>
                <a:lnTo>
                  <a:pt x="800100" y="323850"/>
                </a:lnTo>
                <a:lnTo>
                  <a:pt x="80010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86117" y="1699418"/>
            <a:ext cx="800100" cy="323850"/>
          </a:xfrm>
          <a:custGeom>
            <a:avLst/>
            <a:gdLst/>
            <a:ahLst/>
            <a:cxnLst/>
            <a:rect l="l" t="t" r="r" b="b"/>
            <a:pathLst>
              <a:path w="800100" h="323850">
                <a:moveTo>
                  <a:pt x="0" y="323850"/>
                </a:moveTo>
                <a:lnTo>
                  <a:pt x="800100" y="323850"/>
                </a:lnTo>
                <a:lnTo>
                  <a:pt x="80010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00317" y="1842293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 h="0">
                <a:moveTo>
                  <a:pt x="0" y="0"/>
                </a:moveTo>
                <a:lnTo>
                  <a:pt x="6572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19575" y="18383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48050" y="1711325"/>
            <a:ext cx="113664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10" b="1" i="1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29017" y="1499393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91050" y="16573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0" y="0"/>
                </a:lnTo>
                <a:lnTo>
                  <a:pt x="1905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86217" y="1842293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 h="0">
                <a:moveTo>
                  <a:pt x="0" y="0"/>
                </a:moveTo>
                <a:lnTo>
                  <a:pt x="6572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05475" y="18383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75325" y="1682750"/>
            <a:ext cx="34925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19713" sz="2325" spc="22">
                <a:latin typeface="Arial"/>
                <a:cs typeface="Arial"/>
              </a:rPr>
              <a:t>y</a:t>
            </a:r>
            <a:r>
              <a:rPr dirty="0" sz="1050" spc="15">
                <a:latin typeface="Arial"/>
                <a:cs typeface="Arial"/>
              </a:rPr>
              <a:t>est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76517" y="2337593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57317" y="3213893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76467" y="34139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76467" y="34139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667" y="3137693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28575" y="28575"/>
                </a:lnTo>
                <a:lnTo>
                  <a:pt x="38100" y="19050"/>
                </a:ln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95667" y="3137693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28575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33642" y="3251993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76492" y="38234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76492" y="38234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24167" y="366156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24167" y="366156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66892" y="326151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66892" y="326151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90817" y="2718593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90817" y="2718593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19392" y="3128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24092" y="26423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24092" y="26423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24042" y="3804443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924042" y="3804443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57392" y="29281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57392" y="29281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71817" y="3366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71817" y="3366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33717" y="27566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33717" y="27566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62217" y="35282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62217" y="35282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19492" y="2924125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4">
                <a:moveTo>
                  <a:pt x="16519" y="0"/>
                </a:moveTo>
                <a:lnTo>
                  <a:pt x="9525" y="4018"/>
                </a:lnTo>
                <a:lnTo>
                  <a:pt x="0" y="4018"/>
                </a:lnTo>
                <a:lnTo>
                  <a:pt x="0" y="23068"/>
                </a:lnTo>
                <a:lnTo>
                  <a:pt x="28575" y="23068"/>
                </a:lnTo>
                <a:lnTo>
                  <a:pt x="28575" y="4018"/>
                </a:lnTo>
                <a:lnTo>
                  <a:pt x="26937" y="2678"/>
                </a:lnTo>
                <a:lnTo>
                  <a:pt x="22621" y="446"/>
                </a:lnTo>
                <a:lnTo>
                  <a:pt x="16519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19492" y="2924125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4">
                <a:moveTo>
                  <a:pt x="9525" y="4018"/>
                </a:moveTo>
                <a:lnTo>
                  <a:pt x="0" y="4018"/>
                </a:lnTo>
                <a:lnTo>
                  <a:pt x="0" y="13543"/>
                </a:lnTo>
                <a:lnTo>
                  <a:pt x="0" y="23068"/>
                </a:lnTo>
                <a:lnTo>
                  <a:pt x="9525" y="23068"/>
                </a:lnTo>
                <a:lnTo>
                  <a:pt x="19050" y="23068"/>
                </a:lnTo>
                <a:lnTo>
                  <a:pt x="28575" y="23068"/>
                </a:lnTo>
                <a:lnTo>
                  <a:pt x="28575" y="13543"/>
                </a:lnTo>
                <a:lnTo>
                  <a:pt x="28575" y="4018"/>
                </a:lnTo>
                <a:lnTo>
                  <a:pt x="26937" y="2678"/>
                </a:lnTo>
                <a:lnTo>
                  <a:pt x="22621" y="446"/>
                </a:lnTo>
                <a:lnTo>
                  <a:pt x="16519" y="0"/>
                </a:lnTo>
                <a:lnTo>
                  <a:pt x="9525" y="4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743192" y="3299618"/>
            <a:ext cx="33020" cy="23495"/>
          </a:xfrm>
          <a:custGeom>
            <a:avLst/>
            <a:gdLst/>
            <a:ahLst/>
            <a:cxnLst/>
            <a:rect l="l" t="t" r="r" b="b"/>
            <a:pathLst>
              <a:path w="33020" h="23495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6994" y="20389"/>
                </a:lnTo>
                <a:lnTo>
                  <a:pt x="13096" y="22621"/>
                </a:lnTo>
                <a:lnTo>
                  <a:pt x="17412" y="23068"/>
                </a:lnTo>
                <a:lnTo>
                  <a:pt x="19050" y="19050"/>
                </a:lnTo>
                <a:lnTo>
                  <a:pt x="25896" y="17561"/>
                </a:lnTo>
                <a:lnTo>
                  <a:pt x="30956" y="14287"/>
                </a:lnTo>
                <a:lnTo>
                  <a:pt x="32444" y="11013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05117" y="3857575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16519" y="0"/>
                </a:moveTo>
                <a:lnTo>
                  <a:pt x="9525" y="4018"/>
                </a:lnTo>
                <a:lnTo>
                  <a:pt x="0" y="4018"/>
                </a:lnTo>
                <a:lnTo>
                  <a:pt x="0" y="23068"/>
                </a:lnTo>
                <a:lnTo>
                  <a:pt x="28575" y="23068"/>
                </a:lnTo>
                <a:lnTo>
                  <a:pt x="28575" y="4018"/>
                </a:lnTo>
                <a:lnTo>
                  <a:pt x="26937" y="2678"/>
                </a:lnTo>
                <a:lnTo>
                  <a:pt x="22621" y="446"/>
                </a:lnTo>
                <a:lnTo>
                  <a:pt x="16519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05117" y="3857575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9525" y="4018"/>
                </a:moveTo>
                <a:lnTo>
                  <a:pt x="0" y="4018"/>
                </a:lnTo>
                <a:lnTo>
                  <a:pt x="0" y="13543"/>
                </a:lnTo>
                <a:lnTo>
                  <a:pt x="0" y="23068"/>
                </a:lnTo>
                <a:lnTo>
                  <a:pt x="9525" y="23068"/>
                </a:lnTo>
                <a:lnTo>
                  <a:pt x="19050" y="23068"/>
                </a:lnTo>
                <a:lnTo>
                  <a:pt x="28575" y="23068"/>
                </a:lnTo>
                <a:lnTo>
                  <a:pt x="28575" y="13543"/>
                </a:lnTo>
                <a:lnTo>
                  <a:pt x="28575" y="4018"/>
                </a:lnTo>
                <a:lnTo>
                  <a:pt x="26937" y="2678"/>
                </a:lnTo>
                <a:lnTo>
                  <a:pt x="22621" y="446"/>
                </a:lnTo>
                <a:lnTo>
                  <a:pt x="16519" y="0"/>
                </a:lnTo>
                <a:lnTo>
                  <a:pt x="9525" y="4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67067" y="3581350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16519" y="0"/>
                </a:moveTo>
                <a:lnTo>
                  <a:pt x="9525" y="4018"/>
                </a:lnTo>
                <a:lnTo>
                  <a:pt x="0" y="4018"/>
                </a:lnTo>
                <a:lnTo>
                  <a:pt x="0" y="23068"/>
                </a:lnTo>
                <a:lnTo>
                  <a:pt x="28575" y="23068"/>
                </a:lnTo>
                <a:lnTo>
                  <a:pt x="28575" y="4018"/>
                </a:lnTo>
                <a:lnTo>
                  <a:pt x="26937" y="2678"/>
                </a:lnTo>
                <a:lnTo>
                  <a:pt x="22621" y="446"/>
                </a:lnTo>
                <a:lnTo>
                  <a:pt x="16519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67067" y="3581350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9525" y="4018"/>
                </a:moveTo>
                <a:lnTo>
                  <a:pt x="0" y="4018"/>
                </a:lnTo>
                <a:lnTo>
                  <a:pt x="0" y="13543"/>
                </a:lnTo>
                <a:lnTo>
                  <a:pt x="0" y="23068"/>
                </a:lnTo>
                <a:lnTo>
                  <a:pt x="9525" y="23068"/>
                </a:lnTo>
                <a:lnTo>
                  <a:pt x="19050" y="23068"/>
                </a:lnTo>
                <a:lnTo>
                  <a:pt x="28575" y="23068"/>
                </a:lnTo>
                <a:lnTo>
                  <a:pt x="28575" y="13543"/>
                </a:lnTo>
                <a:lnTo>
                  <a:pt x="28575" y="4018"/>
                </a:lnTo>
                <a:lnTo>
                  <a:pt x="26937" y="2678"/>
                </a:lnTo>
                <a:lnTo>
                  <a:pt x="22621" y="446"/>
                </a:lnTo>
                <a:lnTo>
                  <a:pt x="16519" y="0"/>
                </a:lnTo>
                <a:lnTo>
                  <a:pt x="9525" y="4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14542" y="34901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28575"/>
                </a:lnTo>
                <a:lnTo>
                  <a:pt x="28575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14542" y="34901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90817" y="27185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9050" y="0"/>
                </a:moveTo>
                <a:lnTo>
                  <a:pt x="9525" y="0"/>
                </a:ln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9525" y="28575"/>
                </a:lnTo>
                <a:lnTo>
                  <a:pt x="28575" y="28575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90817" y="27185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971792" y="3099593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9525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5896" y="22919"/>
                </a:lnTo>
                <a:lnTo>
                  <a:pt x="30956" y="19050"/>
                </a:lnTo>
                <a:lnTo>
                  <a:pt x="32444" y="1518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24092" y="27757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24092" y="27757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71717" y="3985418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28575" y="0"/>
                </a:moveTo>
                <a:lnTo>
                  <a:pt x="19050" y="0"/>
                </a:lnTo>
                <a:lnTo>
                  <a:pt x="12055" y="5655"/>
                </a:lnTo>
                <a:lnTo>
                  <a:pt x="5953" y="9525"/>
                </a:lnTo>
                <a:lnTo>
                  <a:pt x="1637" y="13394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6044" y="22919"/>
                </a:lnTo>
                <a:lnTo>
                  <a:pt x="32146" y="19050"/>
                </a:lnTo>
                <a:lnTo>
                  <a:pt x="36462" y="15180"/>
                </a:lnTo>
                <a:lnTo>
                  <a:pt x="38100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371717" y="3985418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19050" y="0"/>
                </a:moveTo>
                <a:lnTo>
                  <a:pt x="12055" y="5655"/>
                </a:lnTo>
                <a:lnTo>
                  <a:pt x="5953" y="9525"/>
                </a:lnTo>
                <a:lnTo>
                  <a:pt x="1637" y="13394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6044" y="22919"/>
                </a:lnTo>
                <a:lnTo>
                  <a:pt x="32146" y="19050"/>
                </a:lnTo>
                <a:lnTo>
                  <a:pt x="36462" y="15180"/>
                </a:lnTo>
                <a:lnTo>
                  <a:pt x="38100" y="9525"/>
                </a:lnTo>
                <a:lnTo>
                  <a:pt x="28575" y="0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177348" y="3128168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19" h="28575">
                <a:moveTo>
                  <a:pt x="22919" y="0"/>
                </a:moveTo>
                <a:lnTo>
                  <a:pt x="13394" y="0"/>
                </a:lnTo>
                <a:lnTo>
                  <a:pt x="6548" y="1637"/>
                </a:lnTo>
                <a:lnTo>
                  <a:pt x="1488" y="5953"/>
                </a:lnTo>
                <a:lnTo>
                  <a:pt x="0" y="12055"/>
                </a:lnTo>
                <a:lnTo>
                  <a:pt x="3869" y="19050"/>
                </a:lnTo>
                <a:lnTo>
                  <a:pt x="13394" y="28575"/>
                </a:lnTo>
                <a:lnTo>
                  <a:pt x="32444" y="9525"/>
                </a:lnTo>
                <a:lnTo>
                  <a:pt x="22919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77348" y="3128168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19" h="28575">
                <a:moveTo>
                  <a:pt x="13394" y="0"/>
                </a:moveTo>
                <a:lnTo>
                  <a:pt x="6548" y="1637"/>
                </a:lnTo>
                <a:lnTo>
                  <a:pt x="1488" y="5953"/>
                </a:lnTo>
                <a:lnTo>
                  <a:pt x="0" y="12055"/>
                </a:lnTo>
                <a:lnTo>
                  <a:pt x="3869" y="19050"/>
                </a:lnTo>
                <a:lnTo>
                  <a:pt x="13394" y="28575"/>
                </a:lnTo>
                <a:lnTo>
                  <a:pt x="20389" y="21580"/>
                </a:lnTo>
                <a:lnTo>
                  <a:pt x="26491" y="15478"/>
                </a:lnTo>
                <a:lnTo>
                  <a:pt x="30807" y="11162"/>
                </a:lnTo>
                <a:lnTo>
                  <a:pt x="32444" y="9525"/>
                </a:lnTo>
                <a:lnTo>
                  <a:pt x="22919" y="0"/>
                </a:lnTo>
                <a:lnTo>
                  <a:pt x="1339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390892" y="32329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390892" y="32329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129848" y="2661443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22919" y="0"/>
                </a:moveTo>
                <a:lnTo>
                  <a:pt x="13394" y="0"/>
                </a:lnTo>
                <a:lnTo>
                  <a:pt x="6548" y="6994"/>
                </a:lnTo>
                <a:lnTo>
                  <a:pt x="1488" y="13096"/>
                </a:lnTo>
                <a:lnTo>
                  <a:pt x="0" y="17412"/>
                </a:lnTo>
                <a:lnTo>
                  <a:pt x="3869" y="19050"/>
                </a:lnTo>
                <a:lnTo>
                  <a:pt x="3869" y="28575"/>
                </a:lnTo>
                <a:lnTo>
                  <a:pt x="13394" y="28575"/>
                </a:lnTo>
                <a:lnTo>
                  <a:pt x="20389" y="26937"/>
                </a:lnTo>
                <a:lnTo>
                  <a:pt x="26491" y="22621"/>
                </a:lnTo>
                <a:lnTo>
                  <a:pt x="30807" y="16519"/>
                </a:lnTo>
                <a:lnTo>
                  <a:pt x="32444" y="9525"/>
                </a:lnTo>
                <a:lnTo>
                  <a:pt x="22919" y="9525"/>
                </a:lnTo>
                <a:lnTo>
                  <a:pt x="22919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29848" y="2661443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13394" y="0"/>
                </a:moveTo>
                <a:lnTo>
                  <a:pt x="6548" y="6994"/>
                </a:lnTo>
                <a:lnTo>
                  <a:pt x="1488" y="13096"/>
                </a:lnTo>
                <a:lnTo>
                  <a:pt x="0" y="17412"/>
                </a:lnTo>
                <a:lnTo>
                  <a:pt x="3869" y="19050"/>
                </a:lnTo>
                <a:lnTo>
                  <a:pt x="3869" y="28575"/>
                </a:lnTo>
                <a:lnTo>
                  <a:pt x="13394" y="28575"/>
                </a:lnTo>
                <a:lnTo>
                  <a:pt x="20389" y="26937"/>
                </a:lnTo>
                <a:lnTo>
                  <a:pt x="26491" y="22621"/>
                </a:lnTo>
                <a:lnTo>
                  <a:pt x="30807" y="16519"/>
                </a:lnTo>
                <a:lnTo>
                  <a:pt x="32444" y="9525"/>
                </a:lnTo>
                <a:lnTo>
                  <a:pt x="22919" y="9525"/>
                </a:lnTo>
                <a:lnTo>
                  <a:pt x="22919" y="0"/>
                </a:lnTo>
                <a:lnTo>
                  <a:pt x="1339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552692" y="284241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0"/>
                </a:moveTo>
                <a:lnTo>
                  <a:pt x="0" y="0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552692" y="284241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686042" y="392826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28575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686042" y="392826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705092" y="3086199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4">
                <a:moveTo>
                  <a:pt x="28575" y="13394"/>
                </a:moveTo>
                <a:lnTo>
                  <a:pt x="28575" y="3869"/>
                </a:lnTo>
                <a:lnTo>
                  <a:pt x="19050" y="3869"/>
                </a:lnTo>
                <a:lnTo>
                  <a:pt x="12055" y="0"/>
                </a:lnTo>
                <a:lnTo>
                  <a:pt x="5953" y="1488"/>
                </a:lnTo>
                <a:lnTo>
                  <a:pt x="1637" y="6548"/>
                </a:lnTo>
                <a:lnTo>
                  <a:pt x="0" y="13394"/>
                </a:lnTo>
                <a:lnTo>
                  <a:pt x="0" y="22919"/>
                </a:lnTo>
                <a:lnTo>
                  <a:pt x="9525" y="22919"/>
                </a:lnTo>
                <a:lnTo>
                  <a:pt x="19050" y="22919"/>
                </a:lnTo>
                <a:lnTo>
                  <a:pt x="28575" y="22919"/>
                </a:lnTo>
                <a:lnTo>
                  <a:pt x="28575" y="133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057392" y="295671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57392" y="295671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71692" y="3362424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12055" y="0"/>
                </a:moveTo>
                <a:lnTo>
                  <a:pt x="5953" y="1488"/>
                </a:lnTo>
                <a:lnTo>
                  <a:pt x="1637" y="6548"/>
                </a:lnTo>
                <a:lnTo>
                  <a:pt x="0" y="13394"/>
                </a:lnTo>
                <a:lnTo>
                  <a:pt x="9525" y="22919"/>
                </a:lnTo>
                <a:lnTo>
                  <a:pt x="28575" y="22919"/>
                </a:lnTo>
                <a:lnTo>
                  <a:pt x="28575" y="3869"/>
                </a:lnTo>
                <a:lnTo>
                  <a:pt x="19050" y="3869"/>
                </a:lnTo>
                <a:lnTo>
                  <a:pt x="1205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171692" y="3362424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28575" y="13394"/>
                </a:moveTo>
                <a:lnTo>
                  <a:pt x="28575" y="3869"/>
                </a:lnTo>
                <a:lnTo>
                  <a:pt x="19050" y="3869"/>
                </a:lnTo>
                <a:lnTo>
                  <a:pt x="12055" y="0"/>
                </a:lnTo>
                <a:lnTo>
                  <a:pt x="5953" y="1488"/>
                </a:lnTo>
                <a:lnTo>
                  <a:pt x="1637" y="6548"/>
                </a:lnTo>
                <a:lnTo>
                  <a:pt x="0" y="13394"/>
                </a:lnTo>
                <a:lnTo>
                  <a:pt x="9525" y="22919"/>
                </a:lnTo>
                <a:lnTo>
                  <a:pt x="19050" y="22919"/>
                </a:lnTo>
                <a:lnTo>
                  <a:pt x="28575" y="22919"/>
                </a:lnTo>
                <a:lnTo>
                  <a:pt x="28575" y="133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790817" y="2509043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790817" y="2509043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67067" y="3381474"/>
            <a:ext cx="38100" cy="33020"/>
          </a:xfrm>
          <a:custGeom>
            <a:avLst/>
            <a:gdLst/>
            <a:ahLst/>
            <a:cxnLst/>
            <a:rect l="l" t="t" r="r" b="b"/>
            <a:pathLst>
              <a:path w="38100" h="33020">
                <a:moveTo>
                  <a:pt x="13394" y="0"/>
                </a:moveTo>
                <a:lnTo>
                  <a:pt x="9525" y="1488"/>
                </a:lnTo>
                <a:lnTo>
                  <a:pt x="5655" y="6548"/>
                </a:lnTo>
                <a:lnTo>
                  <a:pt x="0" y="13394"/>
                </a:lnTo>
                <a:lnTo>
                  <a:pt x="1637" y="20389"/>
                </a:lnTo>
                <a:lnTo>
                  <a:pt x="5953" y="26491"/>
                </a:lnTo>
                <a:lnTo>
                  <a:pt x="12055" y="30807"/>
                </a:lnTo>
                <a:lnTo>
                  <a:pt x="19050" y="32444"/>
                </a:lnTo>
                <a:lnTo>
                  <a:pt x="24705" y="30807"/>
                </a:lnTo>
                <a:lnTo>
                  <a:pt x="28575" y="26491"/>
                </a:lnTo>
                <a:lnTo>
                  <a:pt x="32444" y="20389"/>
                </a:lnTo>
                <a:lnTo>
                  <a:pt x="38100" y="13394"/>
                </a:lnTo>
                <a:lnTo>
                  <a:pt x="28575" y="3869"/>
                </a:lnTo>
                <a:lnTo>
                  <a:pt x="19050" y="3869"/>
                </a:lnTo>
                <a:lnTo>
                  <a:pt x="13394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67067" y="3381474"/>
            <a:ext cx="38100" cy="33020"/>
          </a:xfrm>
          <a:custGeom>
            <a:avLst/>
            <a:gdLst/>
            <a:ahLst/>
            <a:cxnLst/>
            <a:rect l="l" t="t" r="r" b="b"/>
            <a:pathLst>
              <a:path w="38100" h="33020">
                <a:moveTo>
                  <a:pt x="38100" y="13394"/>
                </a:moveTo>
                <a:lnTo>
                  <a:pt x="28575" y="3869"/>
                </a:lnTo>
                <a:lnTo>
                  <a:pt x="19050" y="3869"/>
                </a:lnTo>
                <a:lnTo>
                  <a:pt x="13394" y="0"/>
                </a:lnTo>
                <a:lnTo>
                  <a:pt x="9525" y="1488"/>
                </a:lnTo>
                <a:lnTo>
                  <a:pt x="5655" y="6548"/>
                </a:lnTo>
                <a:lnTo>
                  <a:pt x="0" y="13394"/>
                </a:lnTo>
                <a:lnTo>
                  <a:pt x="1637" y="20389"/>
                </a:lnTo>
                <a:lnTo>
                  <a:pt x="5953" y="26491"/>
                </a:lnTo>
                <a:lnTo>
                  <a:pt x="12055" y="30807"/>
                </a:lnTo>
                <a:lnTo>
                  <a:pt x="19050" y="32444"/>
                </a:lnTo>
                <a:lnTo>
                  <a:pt x="24705" y="30807"/>
                </a:lnTo>
                <a:lnTo>
                  <a:pt x="28575" y="26491"/>
                </a:lnTo>
                <a:lnTo>
                  <a:pt x="32444" y="20389"/>
                </a:lnTo>
                <a:lnTo>
                  <a:pt x="38100" y="133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00342" y="33472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428992" y="299481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428992" y="299481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162167" y="2486124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4">
                <a:moveTo>
                  <a:pt x="12055" y="0"/>
                </a:moveTo>
                <a:lnTo>
                  <a:pt x="5953" y="1488"/>
                </a:lnTo>
                <a:lnTo>
                  <a:pt x="1637" y="6548"/>
                </a:lnTo>
                <a:lnTo>
                  <a:pt x="0" y="13394"/>
                </a:lnTo>
                <a:lnTo>
                  <a:pt x="0" y="22919"/>
                </a:lnTo>
                <a:lnTo>
                  <a:pt x="28575" y="22919"/>
                </a:lnTo>
                <a:lnTo>
                  <a:pt x="28575" y="3869"/>
                </a:lnTo>
                <a:lnTo>
                  <a:pt x="19050" y="3869"/>
                </a:lnTo>
                <a:lnTo>
                  <a:pt x="1205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62167" y="2486124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4">
                <a:moveTo>
                  <a:pt x="28575" y="13394"/>
                </a:moveTo>
                <a:lnTo>
                  <a:pt x="28575" y="3869"/>
                </a:lnTo>
                <a:lnTo>
                  <a:pt x="19050" y="3869"/>
                </a:lnTo>
                <a:lnTo>
                  <a:pt x="12055" y="0"/>
                </a:lnTo>
                <a:lnTo>
                  <a:pt x="5953" y="1488"/>
                </a:lnTo>
                <a:lnTo>
                  <a:pt x="1637" y="6548"/>
                </a:lnTo>
                <a:lnTo>
                  <a:pt x="0" y="13394"/>
                </a:lnTo>
                <a:lnTo>
                  <a:pt x="0" y="22919"/>
                </a:lnTo>
                <a:lnTo>
                  <a:pt x="9525" y="22919"/>
                </a:lnTo>
                <a:lnTo>
                  <a:pt x="19050" y="22919"/>
                </a:lnTo>
                <a:lnTo>
                  <a:pt x="28575" y="22919"/>
                </a:lnTo>
                <a:lnTo>
                  <a:pt x="28575" y="133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133717" y="27185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133717" y="27185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476492" y="36139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1637" y="16519"/>
                </a:lnTo>
                <a:lnTo>
                  <a:pt x="5953" y="22621"/>
                </a:lnTo>
                <a:lnTo>
                  <a:pt x="12055" y="26937"/>
                </a:lnTo>
                <a:lnTo>
                  <a:pt x="19050" y="28575"/>
                </a:lnTo>
                <a:lnTo>
                  <a:pt x="28575" y="28575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476492" y="36139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1637" y="16519"/>
                </a:lnTo>
                <a:lnTo>
                  <a:pt x="5953" y="22621"/>
                </a:lnTo>
                <a:lnTo>
                  <a:pt x="12055" y="26937"/>
                </a:lnTo>
                <a:lnTo>
                  <a:pt x="19050" y="28575"/>
                </a:lnTo>
                <a:lnTo>
                  <a:pt x="28575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181342" y="3667224"/>
            <a:ext cx="28575" cy="33020"/>
          </a:xfrm>
          <a:custGeom>
            <a:avLst/>
            <a:gdLst/>
            <a:ahLst/>
            <a:cxnLst/>
            <a:rect l="l" t="t" r="r" b="b"/>
            <a:pathLst>
              <a:path w="28575" h="33020">
                <a:moveTo>
                  <a:pt x="8036" y="0"/>
                </a:moveTo>
                <a:lnTo>
                  <a:pt x="4762" y="1488"/>
                </a:lnTo>
                <a:lnTo>
                  <a:pt x="1488" y="6548"/>
                </a:lnTo>
                <a:lnTo>
                  <a:pt x="0" y="13394"/>
                </a:lnTo>
                <a:lnTo>
                  <a:pt x="0" y="32444"/>
                </a:lnTo>
                <a:lnTo>
                  <a:pt x="9525" y="32444"/>
                </a:lnTo>
                <a:lnTo>
                  <a:pt x="15180" y="30807"/>
                </a:lnTo>
                <a:lnTo>
                  <a:pt x="19050" y="26491"/>
                </a:lnTo>
                <a:lnTo>
                  <a:pt x="22919" y="20389"/>
                </a:lnTo>
                <a:lnTo>
                  <a:pt x="28575" y="13394"/>
                </a:lnTo>
                <a:lnTo>
                  <a:pt x="28575" y="3869"/>
                </a:lnTo>
                <a:lnTo>
                  <a:pt x="9525" y="3869"/>
                </a:lnTo>
                <a:lnTo>
                  <a:pt x="8036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181342" y="3667224"/>
            <a:ext cx="28575" cy="33020"/>
          </a:xfrm>
          <a:custGeom>
            <a:avLst/>
            <a:gdLst/>
            <a:ahLst/>
            <a:cxnLst/>
            <a:rect l="l" t="t" r="r" b="b"/>
            <a:pathLst>
              <a:path w="28575" h="33020">
                <a:moveTo>
                  <a:pt x="28575" y="13394"/>
                </a:moveTo>
                <a:lnTo>
                  <a:pt x="28575" y="3869"/>
                </a:lnTo>
                <a:lnTo>
                  <a:pt x="19050" y="3869"/>
                </a:lnTo>
                <a:lnTo>
                  <a:pt x="9525" y="3869"/>
                </a:lnTo>
                <a:lnTo>
                  <a:pt x="8036" y="0"/>
                </a:lnTo>
                <a:lnTo>
                  <a:pt x="4762" y="1488"/>
                </a:lnTo>
                <a:lnTo>
                  <a:pt x="1488" y="6548"/>
                </a:lnTo>
                <a:lnTo>
                  <a:pt x="0" y="13394"/>
                </a:lnTo>
                <a:lnTo>
                  <a:pt x="0" y="22919"/>
                </a:lnTo>
                <a:lnTo>
                  <a:pt x="0" y="32444"/>
                </a:lnTo>
                <a:lnTo>
                  <a:pt x="9525" y="32444"/>
                </a:lnTo>
                <a:lnTo>
                  <a:pt x="15180" y="30807"/>
                </a:lnTo>
                <a:lnTo>
                  <a:pt x="19050" y="26491"/>
                </a:lnTo>
                <a:lnTo>
                  <a:pt x="22919" y="20389"/>
                </a:lnTo>
                <a:lnTo>
                  <a:pt x="28575" y="133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367848" y="30766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444" y="13394"/>
                </a:moveTo>
                <a:lnTo>
                  <a:pt x="30807" y="6548"/>
                </a:lnTo>
                <a:lnTo>
                  <a:pt x="26491" y="1488"/>
                </a:lnTo>
                <a:lnTo>
                  <a:pt x="20389" y="0"/>
                </a:lnTo>
                <a:lnTo>
                  <a:pt x="13394" y="3869"/>
                </a:lnTo>
                <a:lnTo>
                  <a:pt x="6548" y="5357"/>
                </a:lnTo>
                <a:lnTo>
                  <a:pt x="1488" y="8632"/>
                </a:lnTo>
                <a:lnTo>
                  <a:pt x="0" y="11906"/>
                </a:lnTo>
                <a:lnTo>
                  <a:pt x="3869" y="13394"/>
                </a:lnTo>
                <a:lnTo>
                  <a:pt x="3869" y="22919"/>
                </a:lnTo>
                <a:lnTo>
                  <a:pt x="13394" y="32444"/>
                </a:lnTo>
                <a:lnTo>
                  <a:pt x="20389" y="26789"/>
                </a:lnTo>
                <a:lnTo>
                  <a:pt x="26491" y="22919"/>
                </a:lnTo>
                <a:lnTo>
                  <a:pt x="30807" y="19050"/>
                </a:lnTo>
                <a:lnTo>
                  <a:pt x="32444" y="133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905117" y="4076799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16519" y="0"/>
                </a:moveTo>
                <a:lnTo>
                  <a:pt x="9525" y="3869"/>
                </a:lnTo>
                <a:lnTo>
                  <a:pt x="0" y="3869"/>
                </a:lnTo>
                <a:lnTo>
                  <a:pt x="0" y="22919"/>
                </a:lnTo>
                <a:lnTo>
                  <a:pt x="28575" y="22919"/>
                </a:lnTo>
                <a:lnTo>
                  <a:pt x="28575" y="13394"/>
                </a:lnTo>
                <a:lnTo>
                  <a:pt x="26937" y="6548"/>
                </a:lnTo>
                <a:lnTo>
                  <a:pt x="22621" y="1488"/>
                </a:lnTo>
                <a:lnTo>
                  <a:pt x="16519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905117" y="4076799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28575" y="13394"/>
                </a:moveTo>
                <a:lnTo>
                  <a:pt x="26937" y="6548"/>
                </a:lnTo>
                <a:lnTo>
                  <a:pt x="22621" y="1488"/>
                </a:lnTo>
                <a:lnTo>
                  <a:pt x="16519" y="0"/>
                </a:lnTo>
                <a:lnTo>
                  <a:pt x="9525" y="3869"/>
                </a:lnTo>
                <a:lnTo>
                  <a:pt x="0" y="3869"/>
                </a:lnTo>
                <a:lnTo>
                  <a:pt x="0" y="13394"/>
                </a:lnTo>
                <a:lnTo>
                  <a:pt x="0" y="22919"/>
                </a:lnTo>
                <a:lnTo>
                  <a:pt x="9525" y="22919"/>
                </a:lnTo>
                <a:lnTo>
                  <a:pt x="19050" y="22919"/>
                </a:lnTo>
                <a:lnTo>
                  <a:pt x="28575" y="22919"/>
                </a:lnTo>
                <a:lnTo>
                  <a:pt x="28575" y="133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609842" y="3271043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28575" y="9525"/>
                </a:move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1488" y="16371"/>
                </a:lnTo>
                <a:lnTo>
                  <a:pt x="4762" y="21431"/>
                </a:lnTo>
                <a:lnTo>
                  <a:pt x="8036" y="22919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943092" y="33281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0" y="0"/>
                </a:lnTo>
                <a:lnTo>
                  <a:pt x="0" y="9525"/>
                </a:lnTo>
                <a:lnTo>
                  <a:pt x="1637" y="16519"/>
                </a:lnTo>
                <a:lnTo>
                  <a:pt x="5953" y="22621"/>
                </a:lnTo>
                <a:lnTo>
                  <a:pt x="12055" y="26937"/>
                </a:lnTo>
                <a:lnTo>
                  <a:pt x="19050" y="28575"/>
                </a:lnTo>
                <a:lnTo>
                  <a:pt x="28575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943092" y="33281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9525"/>
                </a:move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1637" y="16519"/>
                </a:lnTo>
                <a:lnTo>
                  <a:pt x="5953" y="22621"/>
                </a:lnTo>
                <a:lnTo>
                  <a:pt x="12055" y="26937"/>
                </a:lnTo>
                <a:lnTo>
                  <a:pt x="19050" y="28575"/>
                </a:lnTo>
                <a:lnTo>
                  <a:pt x="28575" y="28575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209792" y="3676749"/>
            <a:ext cx="28575" cy="33020"/>
          </a:xfrm>
          <a:custGeom>
            <a:avLst/>
            <a:gdLst/>
            <a:ahLst/>
            <a:cxnLst/>
            <a:rect l="l" t="t" r="r" b="b"/>
            <a:pathLst>
              <a:path w="28575" h="33020">
                <a:moveTo>
                  <a:pt x="16519" y="0"/>
                </a:moveTo>
                <a:lnTo>
                  <a:pt x="9525" y="3869"/>
                </a:lnTo>
                <a:lnTo>
                  <a:pt x="0" y="3869"/>
                </a:lnTo>
                <a:lnTo>
                  <a:pt x="0" y="13394"/>
                </a:lnTo>
                <a:lnTo>
                  <a:pt x="1637" y="20389"/>
                </a:lnTo>
                <a:lnTo>
                  <a:pt x="5953" y="26491"/>
                </a:lnTo>
                <a:lnTo>
                  <a:pt x="12055" y="30807"/>
                </a:lnTo>
                <a:lnTo>
                  <a:pt x="19050" y="32444"/>
                </a:lnTo>
                <a:lnTo>
                  <a:pt x="28575" y="22919"/>
                </a:lnTo>
                <a:lnTo>
                  <a:pt x="28575" y="13394"/>
                </a:lnTo>
                <a:lnTo>
                  <a:pt x="26937" y="6548"/>
                </a:lnTo>
                <a:lnTo>
                  <a:pt x="22621" y="1488"/>
                </a:lnTo>
                <a:lnTo>
                  <a:pt x="16519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209792" y="3676749"/>
            <a:ext cx="28575" cy="33020"/>
          </a:xfrm>
          <a:custGeom>
            <a:avLst/>
            <a:gdLst/>
            <a:ahLst/>
            <a:cxnLst/>
            <a:rect l="l" t="t" r="r" b="b"/>
            <a:pathLst>
              <a:path w="28575" h="33020">
                <a:moveTo>
                  <a:pt x="28575" y="13394"/>
                </a:moveTo>
                <a:lnTo>
                  <a:pt x="26937" y="6548"/>
                </a:lnTo>
                <a:lnTo>
                  <a:pt x="22621" y="1488"/>
                </a:lnTo>
                <a:lnTo>
                  <a:pt x="16519" y="0"/>
                </a:lnTo>
                <a:lnTo>
                  <a:pt x="9525" y="3869"/>
                </a:lnTo>
                <a:lnTo>
                  <a:pt x="0" y="3869"/>
                </a:lnTo>
                <a:lnTo>
                  <a:pt x="0" y="13394"/>
                </a:lnTo>
                <a:lnTo>
                  <a:pt x="1637" y="20389"/>
                </a:lnTo>
                <a:lnTo>
                  <a:pt x="5953" y="26491"/>
                </a:lnTo>
                <a:lnTo>
                  <a:pt x="12055" y="30807"/>
                </a:lnTo>
                <a:lnTo>
                  <a:pt x="19050" y="32444"/>
                </a:lnTo>
                <a:lnTo>
                  <a:pt x="28575" y="22919"/>
                </a:lnTo>
                <a:lnTo>
                  <a:pt x="28575" y="133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476492" y="2699543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4">
                <a:moveTo>
                  <a:pt x="28575" y="0"/>
                </a:moveTo>
                <a:lnTo>
                  <a:pt x="0" y="0"/>
                </a:lnTo>
                <a:lnTo>
                  <a:pt x="0" y="9525"/>
                </a:lnTo>
                <a:lnTo>
                  <a:pt x="1488" y="16371"/>
                </a:lnTo>
                <a:lnTo>
                  <a:pt x="4762" y="21431"/>
                </a:lnTo>
                <a:lnTo>
                  <a:pt x="8036" y="22919"/>
                </a:lnTo>
                <a:lnTo>
                  <a:pt x="9525" y="19050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476492" y="2699543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4">
                <a:moveTo>
                  <a:pt x="28575" y="9525"/>
                </a:move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1488" y="16371"/>
                </a:lnTo>
                <a:lnTo>
                  <a:pt x="4762" y="21431"/>
                </a:lnTo>
                <a:lnTo>
                  <a:pt x="8036" y="22919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257542" y="33948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257542" y="33948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790817" y="3490118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9525"/>
                </a:move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12055" y="5655"/>
                </a:lnTo>
                <a:lnTo>
                  <a:pt x="5953" y="9525"/>
                </a:lnTo>
                <a:lnTo>
                  <a:pt x="1637" y="13394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6044" y="26937"/>
                </a:lnTo>
                <a:lnTo>
                  <a:pt x="32146" y="22621"/>
                </a:lnTo>
                <a:lnTo>
                  <a:pt x="36462" y="16519"/>
                </a:lnTo>
                <a:lnTo>
                  <a:pt x="3810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257542" y="2981424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4">
                <a:moveTo>
                  <a:pt x="16519" y="0"/>
                </a:moveTo>
                <a:lnTo>
                  <a:pt x="9525" y="3869"/>
                </a:lnTo>
                <a:lnTo>
                  <a:pt x="0" y="3869"/>
                </a:lnTo>
                <a:lnTo>
                  <a:pt x="0" y="22919"/>
                </a:lnTo>
                <a:lnTo>
                  <a:pt x="28575" y="22919"/>
                </a:lnTo>
                <a:lnTo>
                  <a:pt x="28575" y="13394"/>
                </a:lnTo>
                <a:lnTo>
                  <a:pt x="26937" y="6548"/>
                </a:lnTo>
                <a:lnTo>
                  <a:pt x="22621" y="1488"/>
                </a:lnTo>
                <a:lnTo>
                  <a:pt x="16519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257542" y="2981424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4">
                <a:moveTo>
                  <a:pt x="28575" y="13394"/>
                </a:moveTo>
                <a:lnTo>
                  <a:pt x="26937" y="6548"/>
                </a:lnTo>
                <a:lnTo>
                  <a:pt x="22621" y="1488"/>
                </a:lnTo>
                <a:lnTo>
                  <a:pt x="16519" y="0"/>
                </a:lnTo>
                <a:lnTo>
                  <a:pt x="9525" y="3869"/>
                </a:lnTo>
                <a:lnTo>
                  <a:pt x="0" y="3869"/>
                </a:lnTo>
                <a:lnTo>
                  <a:pt x="0" y="13394"/>
                </a:lnTo>
                <a:lnTo>
                  <a:pt x="0" y="22919"/>
                </a:lnTo>
                <a:lnTo>
                  <a:pt x="9525" y="22919"/>
                </a:lnTo>
                <a:lnTo>
                  <a:pt x="19050" y="22919"/>
                </a:lnTo>
                <a:lnTo>
                  <a:pt x="28575" y="22919"/>
                </a:lnTo>
                <a:lnTo>
                  <a:pt x="28575" y="133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866892" y="2851943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28575" y="0"/>
                </a:move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6044" y="26937"/>
                </a:lnTo>
                <a:lnTo>
                  <a:pt x="32146" y="22621"/>
                </a:lnTo>
                <a:lnTo>
                  <a:pt x="36462" y="16519"/>
                </a:lnTo>
                <a:lnTo>
                  <a:pt x="38100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866892" y="2851943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9525"/>
                </a:moveTo>
                <a:lnTo>
                  <a:pt x="28575" y="0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6044" y="26937"/>
                </a:lnTo>
                <a:lnTo>
                  <a:pt x="32146" y="22621"/>
                </a:lnTo>
                <a:lnTo>
                  <a:pt x="36462" y="16519"/>
                </a:lnTo>
                <a:lnTo>
                  <a:pt x="3810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876542" y="280431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19050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876542" y="280431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86923" y="3833018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22919" y="0"/>
                </a:moveTo>
                <a:lnTo>
                  <a:pt x="13394" y="0"/>
                </a:lnTo>
                <a:lnTo>
                  <a:pt x="6548" y="1637"/>
                </a:lnTo>
                <a:lnTo>
                  <a:pt x="1488" y="5953"/>
                </a:lnTo>
                <a:lnTo>
                  <a:pt x="0" y="12055"/>
                </a:lnTo>
                <a:lnTo>
                  <a:pt x="3869" y="19050"/>
                </a:lnTo>
                <a:lnTo>
                  <a:pt x="3869" y="28575"/>
                </a:lnTo>
                <a:lnTo>
                  <a:pt x="13394" y="28575"/>
                </a:lnTo>
                <a:lnTo>
                  <a:pt x="20389" y="26937"/>
                </a:lnTo>
                <a:lnTo>
                  <a:pt x="26491" y="22621"/>
                </a:lnTo>
                <a:lnTo>
                  <a:pt x="30807" y="16519"/>
                </a:lnTo>
                <a:lnTo>
                  <a:pt x="32444" y="9525"/>
                </a:lnTo>
                <a:lnTo>
                  <a:pt x="22919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586923" y="3833018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32444" y="9525"/>
                </a:moveTo>
                <a:lnTo>
                  <a:pt x="22919" y="0"/>
                </a:lnTo>
                <a:lnTo>
                  <a:pt x="13394" y="0"/>
                </a:lnTo>
                <a:lnTo>
                  <a:pt x="6548" y="1637"/>
                </a:lnTo>
                <a:lnTo>
                  <a:pt x="1488" y="5953"/>
                </a:lnTo>
                <a:lnTo>
                  <a:pt x="0" y="12055"/>
                </a:lnTo>
                <a:lnTo>
                  <a:pt x="3869" y="19050"/>
                </a:lnTo>
                <a:lnTo>
                  <a:pt x="3869" y="28575"/>
                </a:lnTo>
                <a:lnTo>
                  <a:pt x="13394" y="28575"/>
                </a:lnTo>
                <a:lnTo>
                  <a:pt x="20389" y="26937"/>
                </a:lnTo>
                <a:lnTo>
                  <a:pt x="26491" y="22621"/>
                </a:lnTo>
                <a:lnTo>
                  <a:pt x="30807" y="16519"/>
                </a:lnTo>
                <a:lnTo>
                  <a:pt x="32444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267067" y="36901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267067" y="36901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9525"/>
                </a:moveTo>
                <a:lnTo>
                  <a:pt x="28575" y="0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4543425" y="1206976"/>
            <a:ext cx="1168400" cy="113601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dirty="0" sz="1550" spc="15">
                <a:solidFill>
                  <a:srgbClr val="00CC00"/>
                </a:solidFill>
                <a:latin typeface="Symbol"/>
                <a:cs typeface="Symbol"/>
              </a:rPr>
              <a:t></a:t>
            </a:r>
            <a:endParaRPr sz="1550">
              <a:latin typeface="Symbol"/>
              <a:cs typeface="Symbol"/>
            </a:endParaRPr>
          </a:p>
          <a:p>
            <a:pPr marL="85725">
              <a:lnSpc>
                <a:spcPct val="100000"/>
              </a:lnSpc>
              <a:spcBef>
                <a:spcPts val="1115"/>
              </a:spcBef>
            </a:pPr>
            <a:r>
              <a:rPr dirty="0" sz="1800" i="1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65"/>
              </a:spcBef>
            </a:pPr>
            <a:r>
              <a:rPr dirty="0" sz="950">
                <a:latin typeface="Arial"/>
                <a:cs typeface="Arial"/>
              </a:rPr>
              <a:t>f(x,</a:t>
            </a:r>
            <a:r>
              <a:rPr dirty="0" sz="950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950">
                <a:latin typeface="Arial"/>
                <a:cs typeface="Arial"/>
              </a:rPr>
              <a:t>) </a:t>
            </a:r>
            <a:r>
              <a:rPr dirty="0" sz="950" spc="10">
                <a:latin typeface="Arial"/>
                <a:cs typeface="Arial"/>
              </a:rPr>
              <a:t>= </a:t>
            </a:r>
            <a:r>
              <a:rPr dirty="0" sz="950" spc="15">
                <a:latin typeface="Arial"/>
                <a:cs typeface="Arial"/>
              </a:rPr>
              <a:t>sign(x.x </a:t>
            </a:r>
            <a:r>
              <a:rPr dirty="0" sz="950" spc="10">
                <a:latin typeface="Arial"/>
                <a:cs typeface="Arial"/>
              </a:rPr>
              <a:t>–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95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295517" y="2832893"/>
            <a:ext cx="762000" cy="723900"/>
          </a:xfrm>
          <a:custGeom>
            <a:avLst/>
            <a:gdLst/>
            <a:ahLst/>
            <a:cxnLst/>
            <a:rect l="l" t="t" r="r" b="b"/>
            <a:pathLst>
              <a:path w="762000" h="723900">
                <a:moveTo>
                  <a:pt x="762000" y="361950"/>
                </a:moveTo>
                <a:lnTo>
                  <a:pt x="759017" y="316523"/>
                </a:lnTo>
                <a:lnTo>
                  <a:pt x="750311" y="272786"/>
                </a:lnTo>
                <a:lnTo>
                  <a:pt x="736247" y="231079"/>
                </a:lnTo>
                <a:lnTo>
                  <a:pt x="717188" y="191739"/>
                </a:lnTo>
                <a:lnTo>
                  <a:pt x="693499" y="155105"/>
                </a:lnTo>
                <a:lnTo>
                  <a:pt x="665544" y="121514"/>
                </a:lnTo>
                <a:lnTo>
                  <a:pt x="633687" y="91304"/>
                </a:lnTo>
                <a:lnTo>
                  <a:pt x="598293" y="64815"/>
                </a:lnTo>
                <a:lnTo>
                  <a:pt x="559724" y="42383"/>
                </a:lnTo>
                <a:lnTo>
                  <a:pt x="518347" y="24347"/>
                </a:lnTo>
                <a:lnTo>
                  <a:pt x="474524" y="11046"/>
                </a:lnTo>
                <a:lnTo>
                  <a:pt x="428620" y="2818"/>
                </a:lnTo>
                <a:lnTo>
                  <a:pt x="381000" y="0"/>
                </a:lnTo>
                <a:lnTo>
                  <a:pt x="333379" y="2818"/>
                </a:lnTo>
                <a:lnTo>
                  <a:pt x="287475" y="11046"/>
                </a:lnTo>
                <a:lnTo>
                  <a:pt x="243652" y="24347"/>
                </a:lnTo>
                <a:lnTo>
                  <a:pt x="202275" y="42383"/>
                </a:lnTo>
                <a:lnTo>
                  <a:pt x="163706" y="64815"/>
                </a:lnTo>
                <a:lnTo>
                  <a:pt x="128312" y="91304"/>
                </a:lnTo>
                <a:lnTo>
                  <a:pt x="96455" y="121514"/>
                </a:lnTo>
                <a:lnTo>
                  <a:pt x="68500" y="155105"/>
                </a:lnTo>
                <a:lnTo>
                  <a:pt x="44811" y="191739"/>
                </a:lnTo>
                <a:lnTo>
                  <a:pt x="25752" y="231079"/>
                </a:lnTo>
                <a:lnTo>
                  <a:pt x="11688" y="272786"/>
                </a:lnTo>
                <a:lnTo>
                  <a:pt x="2982" y="316523"/>
                </a:lnTo>
                <a:lnTo>
                  <a:pt x="0" y="361950"/>
                </a:lnTo>
                <a:lnTo>
                  <a:pt x="2982" y="407376"/>
                </a:lnTo>
                <a:lnTo>
                  <a:pt x="11688" y="451113"/>
                </a:lnTo>
                <a:lnTo>
                  <a:pt x="25752" y="492820"/>
                </a:lnTo>
                <a:lnTo>
                  <a:pt x="44811" y="532160"/>
                </a:lnTo>
                <a:lnTo>
                  <a:pt x="68500" y="568794"/>
                </a:lnTo>
                <a:lnTo>
                  <a:pt x="96455" y="602385"/>
                </a:lnTo>
                <a:lnTo>
                  <a:pt x="128312" y="632595"/>
                </a:lnTo>
                <a:lnTo>
                  <a:pt x="163706" y="659084"/>
                </a:lnTo>
                <a:lnTo>
                  <a:pt x="202275" y="681516"/>
                </a:lnTo>
                <a:lnTo>
                  <a:pt x="243652" y="699552"/>
                </a:lnTo>
                <a:lnTo>
                  <a:pt x="287475" y="712853"/>
                </a:lnTo>
                <a:lnTo>
                  <a:pt x="333379" y="721081"/>
                </a:lnTo>
                <a:lnTo>
                  <a:pt x="381000" y="723900"/>
                </a:lnTo>
                <a:lnTo>
                  <a:pt x="428620" y="721081"/>
                </a:lnTo>
                <a:lnTo>
                  <a:pt x="474524" y="712853"/>
                </a:lnTo>
                <a:lnTo>
                  <a:pt x="518347" y="699552"/>
                </a:lnTo>
                <a:lnTo>
                  <a:pt x="559724" y="681516"/>
                </a:lnTo>
                <a:lnTo>
                  <a:pt x="598293" y="659084"/>
                </a:lnTo>
                <a:lnTo>
                  <a:pt x="633687" y="632595"/>
                </a:lnTo>
                <a:lnTo>
                  <a:pt x="665544" y="602385"/>
                </a:lnTo>
                <a:lnTo>
                  <a:pt x="693499" y="568794"/>
                </a:lnTo>
                <a:lnTo>
                  <a:pt x="717188" y="532160"/>
                </a:lnTo>
                <a:lnTo>
                  <a:pt x="736247" y="492820"/>
                </a:lnTo>
                <a:lnTo>
                  <a:pt x="750311" y="451113"/>
                </a:lnTo>
                <a:lnTo>
                  <a:pt x="759017" y="407376"/>
                </a:lnTo>
                <a:lnTo>
                  <a:pt x="762000" y="361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2181225" y="2202814"/>
            <a:ext cx="650875" cy="4826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5"/>
              </a:spcBef>
            </a:pPr>
            <a:r>
              <a:rPr dirty="0" sz="950" spc="25">
                <a:latin typeface="Arial"/>
                <a:cs typeface="Arial"/>
              </a:rPr>
              <a:t>denotes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25">
                <a:latin typeface="Arial"/>
                <a:cs typeface="Arial"/>
              </a:rPr>
              <a:t>+1</a:t>
            </a:r>
            <a:endParaRPr sz="95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660"/>
              </a:spcBef>
            </a:pPr>
            <a:r>
              <a:rPr dirty="0" sz="950" spc="15">
                <a:latin typeface="Arial"/>
                <a:cs typeface="Arial"/>
              </a:rPr>
              <a:t>denotes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076317" y="23375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0" y="0"/>
                </a:lnTo>
                <a:lnTo>
                  <a:pt x="0" y="28575"/>
                </a:lnTo>
                <a:lnTo>
                  <a:pt x="28575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076317" y="23375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9525"/>
                </a:move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28575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076317" y="25661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210175" y="8550275"/>
            <a:ext cx="7600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4286117" y="5625570"/>
            <a:ext cx="800100" cy="323850"/>
          </a:xfrm>
          <a:custGeom>
            <a:avLst/>
            <a:gdLst/>
            <a:ahLst/>
            <a:cxnLst/>
            <a:rect l="l" t="t" r="r" b="b"/>
            <a:pathLst>
              <a:path w="800100" h="323850">
                <a:moveTo>
                  <a:pt x="0" y="323850"/>
                </a:moveTo>
                <a:lnTo>
                  <a:pt x="800100" y="323850"/>
                </a:lnTo>
                <a:lnTo>
                  <a:pt x="80010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1914525" y="5426075"/>
            <a:ext cx="242951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685289" algn="l"/>
                <a:tab pos="2416175" algn="l"/>
              </a:tabLst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Examples	</a:t>
            </a:r>
            <a:r>
              <a:rPr dirty="0" u="sng" sz="2150" spc="20">
                <a:solidFill>
                  <a:srgbClr val="0066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150" spc="15">
                <a:solidFill>
                  <a:srgbClr val="0066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4286117" y="5625570"/>
            <a:ext cx="800100" cy="323850"/>
          </a:xfrm>
          <a:custGeom>
            <a:avLst/>
            <a:gdLst/>
            <a:ahLst/>
            <a:cxnLst/>
            <a:rect l="l" t="t" r="r" b="b"/>
            <a:pathLst>
              <a:path w="800100" h="323850">
                <a:moveTo>
                  <a:pt x="0" y="323850"/>
                </a:moveTo>
                <a:lnTo>
                  <a:pt x="800100" y="323850"/>
                </a:lnTo>
                <a:lnTo>
                  <a:pt x="80010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219575" y="58197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3448050" y="5692775"/>
            <a:ext cx="113664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10" b="1" i="1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629017" y="5425545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591050" y="56388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0" y="0"/>
                </a:lnTo>
                <a:lnTo>
                  <a:pt x="1905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086217" y="5768445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 h="0">
                <a:moveTo>
                  <a:pt x="0" y="0"/>
                </a:moveTo>
                <a:lnTo>
                  <a:pt x="6572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705475" y="58197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5775325" y="5664200"/>
            <a:ext cx="34925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19713" sz="2325" spc="22">
                <a:latin typeface="Arial"/>
                <a:cs typeface="Arial"/>
              </a:rPr>
              <a:t>y</a:t>
            </a:r>
            <a:r>
              <a:rPr dirty="0" sz="1050" spc="15">
                <a:latin typeface="Arial"/>
                <a:cs typeface="Arial"/>
              </a:rPr>
              <a:t>est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2181225" y="6184265"/>
            <a:ext cx="650875" cy="4826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5"/>
              </a:spcBef>
            </a:pPr>
            <a:r>
              <a:rPr dirty="0" sz="950" spc="25">
                <a:latin typeface="Arial"/>
                <a:cs typeface="Arial"/>
              </a:rPr>
              <a:t>denotes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25">
                <a:latin typeface="Arial"/>
                <a:cs typeface="Arial"/>
              </a:rPr>
              <a:t>+1</a:t>
            </a:r>
            <a:endParaRPr sz="95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660"/>
              </a:spcBef>
            </a:pPr>
            <a:r>
              <a:rPr dirty="0" sz="950" spc="15">
                <a:latin typeface="Arial"/>
                <a:cs typeface="Arial"/>
              </a:rPr>
              <a:t>denotes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2076317" y="62637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0" y="0"/>
                </a:lnTo>
                <a:lnTo>
                  <a:pt x="0" y="28575"/>
                </a:lnTo>
                <a:lnTo>
                  <a:pt x="28575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076317" y="62637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9525"/>
                </a:move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28575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076317" y="64923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676517" y="6263745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457317" y="7140045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495667" y="706384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28575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924042" y="7730595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924042" y="7730595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619492" y="6850277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9525" y="4018"/>
                </a:moveTo>
                <a:lnTo>
                  <a:pt x="0" y="4018"/>
                </a:lnTo>
                <a:lnTo>
                  <a:pt x="0" y="13543"/>
                </a:lnTo>
                <a:lnTo>
                  <a:pt x="0" y="23068"/>
                </a:lnTo>
                <a:lnTo>
                  <a:pt x="9525" y="23068"/>
                </a:lnTo>
                <a:lnTo>
                  <a:pt x="19050" y="23068"/>
                </a:lnTo>
                <a:lnTo>
                  <a:pt x="28575" y="23068"/>
                </a:lnTo>
                <a:lnTo>
                  <a:pt x="28575" y="13543"/>
                </a:lnTo>
                <a:lnTo>
                  <a:pt x="28575" y="4018"/>
                </a:lnTo>
                <a:lnTo>
                  <a:pt x="26937" y="2678"/>
                </a:lnTo>
                <a:lnTo>
                  <a:pt x="22621" y="446"/>
                </a:lnTo>
                <a:lnTo>
                  <a:pt x="16519" y="0"/>
                </a:lnTo>
                <a:lnTo>
                  <a:pt x="9525" y="4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390892" y="71590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428992" y="6920970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866892" y="677809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28575" y="0"/>
                </a:move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6044" y="26937"/>
                </a:lnTo>
                <a:lnTo>
                  <a:pt x="32146" y="22621"/>
                </a:lnTo>
                <a:lnTo>
                  <a:pt x="36462" y="16519"/>
                </a:lnTo>
                <a:lnTo>
                  <a:pt x="38100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866892" y="677809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9525"/>
                </a:moveTo>
                <a:lnTo>
                  <a:pt x="28575" y="0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6044" y="26937"/>
                </a:lnTo>
                <a:lnTo>
                  <a:pt x="32146" y="22621"/>
                </a:lnTo>
                <a:lnTo>
                  <a:pt x="36462" y="16519"/>
                </a:lnTo>
                <a:lnTo>
                  <a:pt x="3810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862130" y="6335183"/>
            <a:ext cx="1466850" cy="169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/>
          <p:nvPr/>
        </p:nvSpPr>
        <p:spPr>
          <a:xfrm>
            <a:off x="4543425" y="5188426"/>
            <a:ext cx="1092200" cy="113601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dirty="0" sz="1550" spc="15">
                <a:solidFill>
                  <a:srgbClr val="00CC00"/>
                </a:solidFill>
                <a:latin typeface="Symbol"/>
                <a:cs typeface="Symbol"/>
              </a:rPr>
              <a:t></a:t>
            </a:r>
            <a:endParaRPr sz="1550">
              <a:latin typeface="Symbol"/>
              <a:cs typeface="Symbol"/>
            </a:endParaRPr>
          </a:p>
          <a:p>
            <a:pPr marL="85725">
              <a:lnSpc>
                <a:spcPct val="100000"/>
              </a:lnSpc>
              <a:spcBef>
                <a:spcPts val="1115"/>
              </a:spcBef>
            </a:pPr>
            <a:r>
              <a:rPr dirty="0" sz="1800" i="1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1465"/>
              </a:spcBef>
            </a:pPr>
            <a:r>
              <a:rPr dirty="0" sz="950" spc="10">
                <a:latin typeface="Arial"/>
                <a:cs typeface="Arial"/>
              </a:rPr>
              <a:t>f(x,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0">
                <a:latin typeface="Arial"/>
                <a:cs typeface="Arial"/>
              </a:rPr>
              <a:t>) =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sign(x.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2075" y="456882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7175" y="1330325"/>
            <a:ext cx="209232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Extra</a:t>
            </a:r>
            <a:r>
              <a:rPr dirty="0" spc="-80"/>
              <a:t> </a:t>
            </a:r>
            <a:r>
              <a:rPr dirty="0" spc="20"/>
              <a:t>Comments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9425" y="1711325"/>
            <a:ext cx="4197350" cy="19037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4150" marR="5080" indent="-171450">
              <a:lnSpc>
                <a:spcPct val="100400"/>
              </a:lnSpc>
              <a:spcBef>
                <a:spcPts val="114"/>
              </a:spcBef>
              <a:buChar char="•"/>
              <a:tabLst>
                <a:tab pos="184150" algn="l"/>
              </a:tabLst>
            </a:pPr>
            <a:r>
              <a:rPr dirty="0" sz="1400">
                <a:latin typeface="Arial"/>
                <a:cs typeface="Arial"/>
              </a:rPr>
              <a:t>Beware: that </a:t>
            </a:r>
            <a:r>
              <a:rPr dirty="0" sz="1400" spc="5">
                <a:latin typeface="Arial"/>
                <a:cs typeface="Arial"/>
              </a:rPr>
              <a:t>second </a:t>
            </a:r>
            <a:r>
              <a:rPr dirty="0" sz="1400">
                <a:latin typeface="Arial"/>
                <a:cs typeface="Arial"/>
              </a:rPr>
              <a:t>“VC-confidence” </a:t>
            </a:r>
            <a:r>
              <a:rPr dirty="0" sz="1400" spc="5">
                <a:latin typeface="Arial"/>
                <a:cs typeface="Arial"/>
              </a:rPr>
              <a:t>term </a:t>
            </a:r>
            <a:r>
              <a:rPr dirty="0" sz="1400">
                <a:latin typeface="Arial"/>
                <a:cs typeface="Arial"/>
              </a:rPr>
              <a:t>is  usually very very conservative (at least hundreds  </a:t>
            </a:r>
            <a:r>
              <a:rPr dirty="0" sz="1400" spc="5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times larger than the empirical overfitting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effect).</a:t>
            </a:r>
            <a:endParaRPr sz="1400">
              <a:latin typeface="Arial"/>
              <a:cs typeface="Arial"/>
            </a:endParaRPr>
          </a:p>
          <a:p>
            <a:pPr marL="184150" marR="5080" indent="-171450">
              <a:lnSpc>
                <a:spcPts val="1650"/>
              </a:lnSpc>
              <a:spcBef>
                <a:spcPts val="425"/>
              </a:spcBef>
              <a:buChar char="•"/>
              <a:tabLst>
                <a:tab pos="184150" algn="l"/>
              </a:tabLst>
            </a:pPr>
            <a:r>
              <a:rPr dirty="0" sz="1400" spc="10">
                <a:latin typeface="Arial"/>
                <a:cs typeface="Arial"/>
              </a:rPr>
              <a:t>An </a:t>
            </a:r>
            <a:r>
              <a:rPr dirty="0" sz="1400">
                <a:latin typeface="Arial"/>
                <a:cs typeface="Arial"/>
              </a:rPr>
              <a:t>excellent tutorial </a:t>
            </a:r>
            <a:r>
              <a:rPr dirty="0" sz="1400" spc="5">
                <a:latin typeface="Arial"/>
                <a:cs typeface="Arial"/>
              </a:rPr>
              <a:t>on VC-dimension </a:t>
            </a:r>
            <a:r>
              <a:rPr dirty="0" sz="1400" spc="10">
                <a:latin typeface="Arial"/>
                <a:cs typeface="Arial"/>
              </a:rPr>
              <a:t>and</a:t>
            </a:r>
            <a:r>
              <a:rPr dirty="0" sz="1400" spc="-204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Support  </a:t>
            </a:r>
            <a:r>
              <a:rPr dirty="0" sz="1400">
                <a:latin typeface="Arial"/>
                <a:cs typeface="Arial"/>
              </a:rPr>
              <a:t>Vector Machines (which we’ll </a:t>
            </a:r>
            <a:r>
              <a:rPr dirty="0" sz="1400" spc="5">
                <a:latin typeface="Arial"/>
                <a:cs typeface="Arial"/>
              </a:rPr>
              <a:t>be </a:t>
            </a:r>
            <a:r>
              <a:rPr dirty="0" sz="1400">
                <a:latin typeface="Arial"/>
                <a:cs typeface="Arial"/>
              </a:rPr>
              <a:t>studying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soon):</a:t>
            </a:r>
            <a:endParaRPr sz="1400">
              <a:latin typeface="Arial"/>
              <a:cs typeface="Arial"/>
            </a:endParaRPr>
          </a:p>
          <a:p>
            <a:pPr marL="584200" marR="131445" indent="-114300">
              <a:lnSpc>
                <a:spcPct val="100699"/>
              </a:lnSpc>
              <a:spcBef>
                <a:spcPts val="185"/>
              </a:spcBef>
            </a:pPr>
            <a:r>
              <a:rPr dirty="0" sz="1200">
                <a:latin typeface="Arial"/>
                <a:cs typeface="Arial"/>
              </a:rPr>
              <a:t>C.J.C. Burges.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tutorial </a:t>
            </a:r>
            <a:r>
              <a:rPr dirty="0" sz="1200" spc="-5">
                <a:latin typeface="Arial"/>
                <a:cs typeface="Arial"/>
              </a:rPr>
              <a:t>on support </a:t>
            </a:r>
            <a:r>
              <a:rPr dirty="0" sz="1200">
                <a:latin typeface="Arial"/>
                <a:cs typeface="Arial"/>
              </a:rPr>
              <a:t>vector </a:t>
            </a:r>
            <a:r>
              <a:rPr dirty="0" sz="1200" spc="-5">
                <a:latin typeface="Arial"/>
                <a:cs typeface="Arial"/>
              </a:rPr>
              <a:t>machines  </a:t>
            </a:r>
            <a:r>
              <a:rPr dirty="0" sz="1200">
                <a:latin typeface="Arial"/>
                <a:cs typeface="Arial"/>
              </a:rPr>
              <a:t>for pattern recognition. </a:t>
            </a:r>
            <a:r>
              <a:rPr dirty="0" sz="1200" spc="-5">
                <a:latin typeface="Arial"/>
                <a:cs typeface="Arial"/>
              </a:rPr>
              <a:t>Data Mining and Knowledge  Discovery, 2(2):955-974, </a:t>
            </a:r>
            <a:r>
              <a:rPr dirty="0" sz="1200">
                <a:latin typeface="Arial"/>
                <a:cs typeface="Arial"/>
              </a:rPr>
              <a:t>1998.  </a:t>
            </a:r>
            <a:r>
              <a:rPr dirty="0" sz="1200" spc="-5">
                <a:latin typeface="Arial"/>
                <a:cs typeface="Arial"/>
                <a:hlinkClick r:id="rId2"/>
              </a:rPr>
              <a:t>http://citeseer.nj.nec.com/burges98tutorial.html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2075" y="855027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2125" y="5236176"/>
            <a:ext cx="4006850" cy="266192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 marL="165100">
              <a:lnSpc>
                <a:spcPct val="100000"/>
              </a:lnSpc>
              <a:spcBef>
                <a:spcPts val="720"/>
              </a:spcBef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What you should</a:t>
            </a:r>
            <a:r>
              <a:rPr dirty="0" sz="2150" spc="4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know</a:t>
            </a:r>
            <a:endParaRPr sz="215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420"/>
              </a:spcBef>
              <a:buChar char="•"/>
              <a:tabLst>
                <a:tab pos="171450" algn="l"/>
              </a:tabLst>
            </a:pPr>
            <a:r>
              <a:rPr dirty="0" sz="1400" spc="5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definition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learning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machine: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b="1" i="1">
                <a:latin typeface="Arial"/>
                <a:cs typeface="Arial"/>
              </a:rPr>
              <a:t>f</a:t>
            </a:r>
            <a:r>
              <a:rPr dirty="0" sz="1400" i="1">
                <a:latin typeface="Arial"/>
                <a:cs typeface="Arial"/>
              </a:rPr>
              <a:t>(</a:t>
            </a:r>
            <a:r>
              <a:rPr dirty="0" sz="1400" b="1" i="1">
                <a:latin typeface="Arial"/>
                <a:cs typeface="Arial"/>
              </a:rPr>
              <a:t>x</a:t>
            </a:r>
            <a:r>
              <a:rPr dirty="0" sz="1400" i="1">
                <a:latin typeface="Arial"/>
                <a:cs typeface="Arial"/>
              </a:rPr>
              <a:t>,</a:t>
            </a:r>
            <a:r>
              <a:rPr dirty="0" sz="1400" b="1" i="1">
                <a:solidFill>
                  <a:srgbClr val="00CC00"/>
                </a:solidFill>
                <a:latin typeface="Symbol"/>
                <a:cs typeface="Symbol"/>
              </a:rPr>
              <a:t></a:t>
            </a:r>
            <a:r>
              <a:rPr dirty="0" sz="1400" spc="-200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400" spc="5" i="1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171450" algn="l"/>
              </a:tabLst>
            </a:pPr>
            <a:r>
              <a:rPr dirty="0" sz="1400" spc="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definition </a:t>
            </a:r>
            <a:r>
              <a:rPr dirty="0" sz="1400" spc="5">
                <a:latin typeface="Arial"/>
                <a:cs typeface="Arial"/>
              </a:rPr>
              <a:t>of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Shattering</a:t>
            </a:r>
            <a:endParaRPr sz="1400">
              <a:latin typeface="Arial"/>
              <a:cs typeface="Arial"/>
            </a:endParaRPr>
          </a:p>
          <a:p>
            <a:pPr marL="171450" marR="350520" indent="-171450">
              <a:lnSpc>
                <a:spcPts val="1650"/>
              </a:lnSpc>
              <a:spcBef>
                <a:spcPts val="425"/>
              </a:spcBef>
              <a:buChar char="•"/>
              <a:tabLst>
                <a:tab pos="171450" algn="l"/>
              </a:tabLst>
            </a:pPr>
            <a:r>
              <a:rPr dirty="0" sz="1400" spc="10">
                <a:latin typeface="Arial"/>
                <a:cs typeface="Arial"/>
              </a:rPr>
              <a:t>Be </a:t>
            </a:r>
            <a:r>
              <a:rPr dirty="0" sz="1400" spc="5">
                <a:latin typeface="Arial"/>
                <a:cs typeface="Arial"/>
              </a:rPr>
              <a:t>able to work through simple examples</a:t>
            </a:r>
            <a:r>
              <a:rPr dirty="0" sz="1400" spc="-17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of  </a:t>
            </a:r>
            <a:r>
              <a:rPr dirty="0" sz="1400" spc="-10">
                <a:latin typeface="Arial"/>
                <a:cs typeface="Arial"/>
              </a:rPr>
              <a:t>shattering</a:t>
            </a:r>
            <a:endParaRPr sz="14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295"/>
              </a:spcBef>
              <a:buChar char="•"/>
              <a:tabLst>
                <a:tab pos="171450" algn="l"/>
              </a:tabLst>
            </a:pPr>
            <a:r>
              <a:rPr dirty="0" sz="1400" spc="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definition </a:t>
            </a:r>
            <a:r>
              <a:rPr dirty="0" sz="1400" spc="5">
                <a:latin typeface="Arial"/>
                <a:cs typeface="Arial"/>
              </a:rPr>
              <a:t>of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VC-dimension</a:t>
            </a:r>
            <a:endParaRPr sz="1400">
              <a:latin typeface="Arial"/>
              <a:cs typeface="Arial"/>
            </a:endParaRPr>
          </a:p>
          <a:p>
            <a:pPr marL="171450" marR="5080" indent="-171450">
              <a:lnSpc>
                <a:spcPts val="1650"/>
              </a:lnSpc>
              <a:spcBef>
                <a:spcPts val="425"/>
              </a:spcBef>
              <a:buChar char="•"/>
              <a:tabLst>
                <a:tab pos="171450" algn="l"/>
              </a:tabLst>
            </a:pPr>
            <a:r>
              <a:rPr dirty="0" sz="1400" spc="10">
                <a:latin typeface="Arial"/>
                <a:cs typeface="Arial"/>
              </a:rPr>
              <a:t>Be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able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work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through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simple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examples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of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VC-  dimension</a:t>
            </a:r>
            <a:endParaRPr sz="14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295"/>
              </a:spcBef>
              <a:buChar char="•"/>
              <a:tabLst>
                <a:tab pos="171450" algn="l"/>
              </a:tabLst>
            </a:pPr>
            <a:r>
              <a:rPr dirty="0" sz="1400" spc="5">
                <a:latin typeface="Arial"/>
                <a:cs typeface="Arial"/>
              </a:rPr>
              <a:t>Structural Risk Minimization for model</a:t>
            </a:r>
            <a:r>
              <a:rPr dirty="0" sz="1400" spc="-21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selection</a:t>
            </a:r>
            <a:endParaRPr sz="14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171450" algn="l"/>
              </a:tabLst>
            </a:pPr>
            <a:r>
              <a:rPr dirty="0" sz="1400">
                <a:latin typeface="Arial"/>
                <a:cs typeface="Arial"/>
              </a:rPr>
              <a:t>Awareness </a:t>
            </a:r>
            <a:r>
              <a:rPr dirty="0" sz="1400" spc="5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other </a:t>
            </a:r>
            <a:r>
              <a:rPr dirty="0" sz="1400" spc="5">
                <a:latin typeface="Arial"/>
                <a:cs typeface="Arial"/>
              </a:rPr>
              <a:t>model </a:t>
            </a:r>
            <a:r>
              <a:rPr dirty="0" sz="1400">
                <a:latin typeface="Arial"/>
                <a:cs typeface="Arial"/>
              </a:rPr>
              <a:t>selection</a:t>
            </a:r>
            <a:r>
              <a:rPr dirty="0" sz="1400" spc="-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0175" y="4568825"/>
            <a:ext cx="7600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4525" y="1444625"/>
            <a:ext cx="123190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4286117" y="1699418"/>
            <a:ext cx="800100" cy="323850"/>
          </a:xfrm>
          <a:custGeom>
            <a:avLst/>
            <a:gdLst/>
            <a:ahLst/>
            <a:cxnLst/>
            <a:rect l="l" t="t" r="r" b="b"/>
            <a:pathLst>
              <a:path w="800100" h="323850">
                <a:moveTo>
                  <a:pt x="0" y="323850"/>
                </a:moveTo>
                <a:lnTo>
                  <a:pt x="800100" y="323850"/>
                </a:lnTo>
                <a:lnTo>
                  <a:pt x="80010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86117" y="1699418"/>
            <a:ext cx="800100" cy="323850"/>
          </a:xfrm>
          <a:custGeom>
            <a:avLst/>
            <a:gdLst/>
            <a:ahLst/>
            <a:cxnLst/>
            <a:rect l="l" t="t" r="r" b="b"/>
            <a:pathLst>
              <a:path w="800100" h="323850">
                <a:moveTo>
                  <a:pt x="0" y="323850"/>
                </a:moveTo>
                <a:lnTo>
                  <a:pt x="800100" y="323850"/>
                </a:lnTo>
                <a:lnTo>
                  <a:pt x="80010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00317" y="1842293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 h="0">
                <a:moveTo>
                  <a:pt x="0" y="0"/>
                </a:moveTo>
                <a:lnTo>
                  <a:pt x="6572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19575" y="18383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48050" y="1711325"/>
            <a:ext cx="113664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10" b="1" i="1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29017" y="1499393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91050" y="16573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0" y="0"/>
                </a:lnTo>
                <a:lnTo>
                  <a:pt x="1905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86217" y="1842293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 h="0">
                <a:moveTo>
                  <a:pt x="0" y="0"/>
                </a:moveTo>
                <a:lnTo>
                  <a:pt x="6572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05475" y="18383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75325" y="1682750"/>
            <a:ext cx="34925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19713" sz="2325" spc="22">
                <a:latin typeface="Arial"/>
                <a:cs typeface="Arial"/>
              </a:rPr>
              <a:t>y</a:t>
            </a:r>
            <a:r>
              <a:rPr dirty="0" sz="1050" spc="15">
                <a:latin typeface="Arial"/>
                <a:cs typeface="Arial"/>
              </a:rPr>
              <a:t>est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76517" y="2337593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57317" y="3213893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66892" y="326151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66892" y="326151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24042" y="3804443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24042" y="3804443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57392" y="29281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57392" y="29281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14542" y="34901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28575"/>
                </a:lnTo>
                <a:lnTo>
                  <a:pt x="28575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14542" y="34901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77348" y="3128168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19" h="28575">
                <a:moveTo>
                  <a:pt x="22919" y="0"/>
                </a:moveTo>
                <a:lnTo>
                  <a:pt x="13394" y="0"/>
                </a:lnTo>
                <a:lnTo>
                  <a:pt x="6548" y="1637"/>
                </a:lnTo>
                <a:lnTo>
                  <a:pt x="1488" y="5953"/>
                </a:lnTo>
                <a:lnTo>
                  <a:pt x="0" y="12055"/>
                </a:lnTo>
                <a:lnTo>
                  <a:pt x="3869" y="19050"/>
                </a:lnTo>
                <a:lnTo>
                  <a:pt x="13394" y="28575"/>
                </a:lnTo>
                <a:lnTo>
                  <a:pt x="32444" y="9525"/>
                </a:lnTo>
                <a:lnTo>
                  <a:pt x="22919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77348" y="3128168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19" h="28575">
                <a:moveTo>
                  <a:pt x="13394" y="0"/>
                </a:moveTo>
                <a:lnTo>
                  <a:pt x="6548" y="1637"/>
                </a:lnTo>
                <a:lnTo>
                  <a:pt x="1488" y="5953"/>
                </a:lnTo>
                <a:lnTo>
                  <a:pt x="0" y="12055"/>
                </a:lnTo>
                <a:lnTo>
                  <a:pt x="3869" y="19050"/>
                </a:lnTo>
                <a:lnTo>
                  <a:pt x="13394" y="28575"/>
                </a:lnTo>
                <a:lnTo>
                  <a:pt x="20389" y="21580"/>
                </a:lnTo>
                <a:lnTo>
                  <a:pt x="26491" y="15478"/>
                </a:lnTo>
                <a:lnTo>
                  <a:pt x="30807" y="11162"/>
                </a:lnTo>
                <a:lnTo>
                  <a:pt x="32444" y="9525"/>
                </a:lnTo>
                <a:lnTo>
                  <a:pt x="22919" y="0"/>
                </a:lnTo>
                <a:lnTo>
                  <a:pt x="1339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57392" y="295671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57392" y="295671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71692" y="3362424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12055" y="0"/>
                </a:moveTo>
                <a:lnTo>
                  <a:pt x="5953" y="1488"/>
                </a:lnTo>
                <a:lnTo>
                  <a:pt x="1637" y="6548"/>
                </a:lnTo>
                <a:lnTo>
                  <a:pt x="0" y="13394"/>
                </a:lnTo>
                <a:lnTo>
                  <a:pt x="9525" y="22919"/>
                </a:lnTo>
                <a:lnTo>
                  <a:pt x="28575" y="22919"/>
                </a:lnTo>
                <a:lnTo>
                  <a:pt x="28575" y="3869"/>
                </a:lnTo>
                <a:lnTo>
                  <a:pt x="19050" y="3869"/>
                </a:lnTo>
                <a:lnTo>
                  <a:pt x="1205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71692" y="3362424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5">
                <a:moveTo>
                  <a:pt x="28575" y="13394"/>
                </a:moveTo>
                <a:lnTo>
                  <a:pt x="28575" y="3869"/>
                </a:lnTo>
                <a:lnTo>
                  <a:pt x="19050" y="3869"/>
                </a:lnTo>
                <a:lnTo>
                  <a:pt x="12055" y="0"/>
                </a:lnTo>
                <a:lnTo>
                  <a:pt x="5953" y="1488"/>
                </a:lnTo>
                <a:lnTo>
                  <a:pt x="1637" y="6548"/>
                </a:lnTo>
                <a:lnTo>
                  <a:pt x="0" y="13394"/>
                </a:lnTo>
                <a:lnTo>
                  <a:pt x="9525" y="22919"/>
                </a:lnTo>
                <a:lnTo>
                  <a:pt x="19050" y="22919"/>
                </a:lnTo>
                <a:lnTo>
                  <a:pt x="28575" y="22919"/>
                </a:lnTo>
                <a:lnTo>
                  <a:pt x="28575" y="133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90817" y="2509043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90817" y="2509043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62167" y="2486124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4">
                <a:moveTo>
                  <a:pt x="12055" y="0"/>
                </a:moveTo>
                <a:lnTo>
                  <a:pt x="5953" y="1488"/>
                </a:lnTo>
                <a:lnTo>
                  <a:pt x="1637" y="6548"/>
                </a:lnTo>
                <a:lnTo>
                  <a:pt x="0" y="13394"/>
                </a:lnTo>
                <a:lnTo>
                  <a:pt x="0" y="22919"/>
                </a:lnTo>
                <a:lnTo>
                  <a:pt x="28575" y="22919"/>
                </a:lnTo>
                <a:lnTo>
                  <a:pt x="28575" y="3869"/>
                </a:lnTo>
                <a:lnTo>
                  <a:pt x="19050" y="3869"/>
                </a:lnTo>
                <a:lnTo>
                  <a:pt x="1205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62167" y="2486124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4">
                <a:moveTo>
                  <a:pt x="28575" y="13394"/>
                </a:moveTo>
                <a:lnTo>
                  <a:pt x="28575" y="3869"/>
                </a:lnTo>
                <a:lnTo>
                  <a:pt x="19050" y="3869"/>
                </a:lnTo>
                <a:lnTo>
                  <a:pt x="12055" y="0"/>
                </a:lnTo>
                <a:lnTo>
                  <a:pt x="5953" y="1488"/>
                </a:lnTo>
                <a:lnTo>
                  <a:pt x="1637" y="6548"/>
                </a:lnTo>
                <a:lnTo>
                  <a:pt x="0" y="13394"/>
                </a:lnTo>
                <a:lnTo>
                  <a:pt x="0" y="22919"/>
                </a:lnTo>
                <a:lnTo>
                  <a:pt x="9525" y="22919"/>
                </a:lnTo>
                <a:lnTo>
                  <a:pt x="19050" y="22919"/>
                </a:lnTo>
                <a:lnTo>
                  <a:pt x="28575" y="22919"/>
                </a:lnTo>
                <a:lnTo>
                  <a:pt x="28575" y="133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43092" y="33281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0" y="0"/>
                </a:lnTo>
                <a:lnTo>
                  <a:pt x="0" y="9525"/>
                </a:lnTo>
                <a:lnTo>
                  <a:pt x="1637" y="16519"/>
                </a:lnTo>
                <a:lnTo>
                  <a:pt x="5953" y="22621"/>
                </a:lnTo>
                <a:lnTo>
                  <a:pt x="12055" y="26937"/>
                </a:lnTo>
                <a:lnTo>
                  <a:pt x="19050" y="28575"/>
                </a:lnTo>
                <a:lnTo>
                  <a:pt x="28575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43092" y="33281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9525"/>
                </a:move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1637" y="16519"/>
                </a:lnTo>
                <a:lnTo>
                  <a:pt x="5953" y="22621"/>
                </a:lnTo>
                <a:lnTo>
                  <a:pt x="12055" y="26937"/>
                </a:lnTo>
                <a:lnTo>
                  <a:pt x="19050" y="28575"/>
                </a:lnTo>
                <a:lnTo>
                  <a:pt x="28575" y="28575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09792" y="3676749"/>
            <a:ext cx="28575" cy="33020"/>
          </a:xfrm>
          <a:custGeom>
            <a:avLst/>
            <a:gdLst/>
            <a:ahLst/>
            <a:cxnLst/>
            <a:rect l="l" t="t" r="r" b="b"/>
            <a:pathLst>
              <a:path w="28575" h="33020">
                <a:moveTo>
                  <a:pt x="16519" y="0"/>
                </a:moveTo>
                <a:lnTo>
                  <a:pt x="9525" y="3869"/>
                </a:lnTo>
                <a:lnTo>
                  <a:pt x="0" y="3869"/>
                </a:lnTo>
                <a:lnTo>
                  <a:pt x="0" y="13394"/>
                </a:lnTo>
                <a:lnTo>
                  <a:pt x="1637" y="20389"/>
                </a:lnTo>
                <a:lnTo>
                  <a:pt x="5953" y="26491"/>
                </a:lnTo>
                <a:lnTo>
                  <a:pt x="12055" y="30807"/>
                </a:lnTo>
                <a:lnTo>
                  <a:pt x="19050" y="32444"/>
                </a:lnTo>
                <a:lnTo>
                  <a:pt x="28575" y="22919"/>
                </a:lnTo>
                <a:lnTo>
                  <a:pt x="28575" y="13394"/>
                </a:lnTo>
                <a:lnTo>
                  <a:pt x="26937" y="6548"/>
                </a:lnTo>
                <a:lnTo>
                  <a:pt x="22621" y="1488"/>
                </a:lnTo>
                <a:lnTo>
                  <a:pt x="16519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09792" y="3676749"/>
            <a:ext cx="28575" cy="33020"/>
          </a:xfrm>
          <a:custGeom>
            <a:avLst/>
            <a:gdLst/>
            <a:ahLst/>
            <a:cxnLst/>
            <a:rect l="l" t="t" r="r" b="b"/>
            <a:pathLst>
              <a:path w="28575" h="33020">
                <a:moveTo>
                  <a:pt x="28575" y="13394"/>
                </a:moveTo>
                <a:lnTo>
                  <a:pt x="26937" y="6548"/>
                </a:lnTo>
                <a:lnTo>
                  <a:pt x="22621" y="1488"/>
                </a:lnTo>
                <a:lnTo>
                  <a:pt x="16519" y="0"/>
                </a:lnTo>
                <a:lnTo>
                  <a:pt x="9525" y="3869"/>
                </a:lnTo>
                <a:lnTo>
                  <a:pt x="0" y="3869"/>
                </a:lnTo>
                <a:lnTo>
                  <a:pt x="0" y="13394"/>
                </a:lnTo>
                <a:lnTo>
                  <a:pt x="1637" y="20389"/>
                </a:lnTo>
                <a:lnTo>
                  <a:pt x="5953" y="26491"/>
                </a:lnTo>
                <a:lnTo>
                  <a:pt x="12055" y="30807"/>
                </a:lnTo>
                <a:lnTo>
                  <a:pt x="19050" y="32444"/>
                </a:lnTo>
                <a:lnTo>
                  <a:pt x="28575" y="22919"/>
                </a:lnTo>
                <a:lnTo>
                  <a:pt x="28575" y="133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66892" y="2851943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28575" y="0"/>
                </a:move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6044" y="26937"/>
                </a:lnTo>
                <a:lnTo>
                  <a:pt x="32146" y="22621"/>
                </a:lnTo>
                <a:lnTo>
                  <a:pt x="36462" y="16519"/>
                </a:lnTo>
                <a:lnTo>
                  <a:pt x="38100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66892" y="2851943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9525"/>
                </a:moveTo>
                <a:lnTo>
                  <a:pt x="28575" y="0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26044" y="26937"/>
                </a:lnTo>
                <a:lnTo>
                  <a:pt x="32146" y="22621"/>
                </a:lnTo>
                <a:lnTo>
                  <a:pt x="36462" y="16519"/>
                </a:lnTo>
                <a:lnTo>
                  <a:pt x="3810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543425" y="1206976"/>
            <a:ext cx="1216025" cy="113601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dirty="0" sz="1550" spc="15">
                <a:solidFill>
                  <a:srgbClr val="00CC00"/>
                </a:solidFill>
                <a:latin typeface="Symbol"/>
                <a:cs typeface="Symbol"/>
              </a:rPr>
              <a:t></a:t>
            </a:r>
            <a:endParaRPr sz="1550">
              <a:latin typeface="Symbol"/>
              <a:cs typeface="Symbol"/>
            </a:endParaRPr>
          </a:p>
          <a:p>
            <a:pPr marL="85725">
              <a:lnSpc>
                <a:spcPct val="100000"/>
              </a:lnSpc>
              <a:spcBef>
                <a:spcPts val="1115"/>
              </a:spcBef>
            </a:pPr>
            <a:r>
              <a:rPr dirty="0" sz="1800" i="1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r>
              <a:rPr dirty="0" sz="950" spc="10">
                <a:latin typeface="Arial"/>
                <a:cs typeface="Arial"/>
              </a:rPr>
              <a:t>f(x,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w,b</a:t>
            </a:r>
            <a:r>
              <a:rPr dirty="0" sz="950" spc="10">
                <a:latin typeface="Arial"/>
                <a:cs typeface="Arial"/>
              </a:rPr>
              <a:t>) =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sign(x.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0">
                <a:latin typeface="Arial"/>
                <a:cs typeface="Arial"/>
              </a:rPr>
              <a:t>+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950" spc="1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81225" y="2202814"/>
            <a:ext cx="650875" cy="4826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5"/>
              </a:spcBef>
            </a:pPr>
            <a:r>
              <a:rPr dirty="0" sz="950" spc="25">
                <a:latin typeface="Arial"/>
                <a:cs typeface="Arial"/>
              </a:rPr>
              <a:t>denotes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25">
                <a:latin typeface="Arial"/>
                <a:cs typeface="Arial"/>
              </a:rPr>
              <a:t>+1</a:t>
            </a:r>
            <a:endParaRPr sz="95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660"/>
              </a:spcBef>
            </a:pPr>
            <a:r>
              <a:rPr dirty="0" sz="950" spc="15">
                <a:latin typeface="Arial"/>
                <a:cs typeface="Arial"/>
              </a:rPr>
              <a:t>denotes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76317" y="23375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0" y="0"/>
                </a:lnTo>
                <a:lnTo>
                  <a:pt x="0" y="28575"/>
                </a:lnTo>
                <a:lnTo>
                  <a:pt x="28575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76317" y="23375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9525"/>
                </a:move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28575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71705" y="2637631"/>
            <a:ext cx="1400175" cy="1647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076317" y="25661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9050"/>
                </a:moveTo>
                <a:lnTo>
                  <a:pt x="28575" y="9525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10175" y="8550275"/>
            <a:ext cx="7600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62125" y="5236176"/>
            <a:ext cx="4206240" cy="236664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9525">
              <a:lnSpc>
                <a:spcPct val="100000"/>
              </a:lnSpc>
              <a:spcBef>
                <a:spcPts val="720"/>
              </a:spcBef>
            </a:pP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How </a:t>
            </a: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do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we characterize</a:t>
            </a:r>
            <a:r>
              <a:rPr dirty="0" sz="2150" spc="-7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“power”?</a:t>
            </a:r>
            <a:endParaRPr sz="2150">
              <a:latin typeface="Arial"/>
              <a:cs typeface="Arial"/>
            </a:endParaRPr>
          </a:p>
          <a:p>
            <a:pPr marL="171450" marR="465455" indent="-171450">
              <a:lnSpc>
                <a:spcPts val="1650"/>
              </a:lnSpc>
              <a:spcBef>
                <a:spcPts val="500"/>
              </a:spcBef>
              <a:buChar char="•"/>
              <a:tabLst>
                <a:tab pos="171450" algn="l"/>
              </a:tabLst>
            </a:pPr>
            <a:r>
              <a:rPr dirty="0" sz="1400">
                <a:latin typeface="Arial"/>
                <a:cs typeface="Arial"/>
              </a:rPr>
              <a:t>Different machines </a:t>
            </a:r>
            <a:r>
              <a:rPr dirty="0" sz="1400" spc="5">
                <a:latin typeface="Arial"/>
                <a:cs typeface="Arial"/>
              </a:rPr>
              <a:t>have </a:t>
            </a:r>
            <a:r>
              <a:rPr dirty="0" sz="1400">
                <a:latin typeface="Arial"/>
                <a:cs typeface="Arial"/>
              </a:rPr>
              <a:t>different </a:t>
            </a:r>
            <a:r>
              <a:rPr dirty="0" sz="1400" spc="5">
                <a:latin typeface="Arial"/>
                <a:cs typeface="Arial"/>
              </a:rPr>
              <a:t>amounts </a:t>
            </a:r>
            <a:r>
              <a:rPr dirty="0" sz="1400">
                <a:latin typeface="Arial"/>
                <a:cs typeface="Arial"/>
              </a:rPr>
              <a:t>of  </a:t>
            </a:r>
            <a:r>
              <a:rPr dirty="0" sz="1400" spc="20">
                <a:latin typeface="Arial"/>
                <a:cs typeface="Arial"/>
              </a:rPr>
              <a:t>“power”.</a:t>
            </a:r>
            <a:endParaRPr sz="14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295"/>
              </a:spcBef>
              <a:buChar char="•"/>
              <a:tabLst>
                <a:tab pos="171450" algn="l"/>
              </a:tabLst>
            </a:pPr>
            <a:r>
              <a:rPr dirty="0" sz="1400" spc="5">
                <a:latin typeface="Arial"/>
                <a:cs typeface="Arial"/>
              </a:rPr>
              <a:t>Tradeoff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between:</a:t>
            </a:r>
            <a:endParaRPr sz="1400">
              <a:latin typeface="Arial"/>
              <a:cs typeface="Arial"/>
            </a:endParaRPr>
          </a:p>
          <a:p>
            <a:pPr lvl="1" marL="371475" marR="746760" indent="-142875">
              <a:lnSpc>
                <a:spcPct val="102699"/>
              </a:lnSpc>
              <a:spcBef>
                <a:spcPts val="300"/>
              </a:spcBef>
              <a:buChar char="•"/>
              <a:tabLst>
                <a:tab pos="371475" algn="l"/>
              </a:tabLst>
            </a:pPr>
            <a:r>
              <a:rPr dirty="0" sz="1400" spc="10">
                <a:latin typeface="Arial"/>
                <a:cs typeface="Arial"/>
              </a:rPr>
              <a:t>More </a:t>
            </a:r>
            <a:r>
              <a:rPr dirty="0" sz="1400" spc="5">
                <a:latin typeface="Arial"/>
                <a:cs typeface="Arial"/>
              </a:rPr>
              <a:t>power: </a:t>
            </a:r>
            <a:r>
              <a:rPr dirty="0" sz="1400" spc="10">
                <a:latin typeface="Arial"/>
                <a:cs typeface="Arial"/>
              </a:rPr>
              <a:t>Can </a:t>
            </a:r>
            <a:r>
              <a:rPr dirty="0" sz="1400" spc="5">
                <a:latin typeface="Arial"/>
                <a:cs typeface="Arial"/>
              </a:rPr>
              <a:t>model </a:t>
            </a:r>
            <a:r>
              <a:rPr dirty="0" sz="1400" spc="10">
                <a:latin typeface="Arial"/>
                <a:cs typeface="Arial"/>
              </a:rPr>
              <a:t>more</a:t>
            </a:r>
            <a:r>
              <a:rPr dirty="0" sz="1400" spc="-28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complex  </a:t>
            </a:r>
            <a:r>
              <a:rPr dirty="0" sz="1400">
                <a:latin typeface="Arial"/>
                <a:cs typeface="Arial"/>
              </a:rPr>
              <a:t>classifiers but might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overfit.</a:t>
            </a:r>
            <a:endParaRPr sz="1400">
              <a:latin typeface="Arial"/>
              <a:cs typeface="Arial"/>
            </a:endParaRPr>
          </a:p>
          <a:p>
            <a:pPr lvl="1" marL="371475" marR="5080" indent="-142875">
              <a:lnSpc>
                <a:spcPct val="102699"/>
              </a:lnSpc>
              <a:spcBef>
                <a:spcPts val="225"/>
              </a:spcBef>
              <a:buChar char="•"/>
              <a:tabLst>
                <a:tab pos="371475" algn="l"/>
              </a:tabLst>
            </a:pPr>
            <a:r>
              <a:rPr dirty="0" sz="1400" spc="5">
                <a:latin typeface="Arial"/>
                <a:cs typeface="Arial"/>
              </a:rPr>
              <a:t>Less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power: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Not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going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overfit,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but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restricted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  </a:t>
            </a:r>
            <a:r>
              <a:rPr dirty="0" sz="1400" spc="5">
                <a:latin typeface="Arial"/>
                <a:cs typeface="Arial"/>
              </a:rPr>
              <a:t>what </a:t>
            </a:r>
            <a:r>
              <a:rPr dirty="0" sz="1400">
                <a:latin typeface="Arial"/>
                <a:cs typeface="Arial"/>
              </a:rPr>
              <a:t>it </a:t>
            </a:r>
            <a:r>
              <a:rPr dirty="0" sz="1400" spc="5">
                <a:latin typeface="Arial"/>
                <a:cs typeface="Arial"/>
              </a:rPr>
              <a:t>can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171450" algn="l"/>
              </a:tabLst>
            </a:pPr>
            <a:r>
              <a:rPr dirty="0" sz="1400" spc="5">
                <a:latin typeface="Arial"/>
                <a:cs typeface="Arial"/>
              </a:rPr>
              <a:t>How do </a:t>
            </a:r>
            <a:r>
              <a:rPr dirty="0" sz="1400" spc="10">
                <a:latin typeface="Arial"/>
                <a:cs typeface="Arial"/>
              </a:rPr>
              <a:t>we </a:t>
            </a:r>
            <a:r>
              <a:rPr dirty="0" sz="1400">
                <a:latin typeface="Arial"/>
                <a:cs typeface="Arial"/>
              </a:rPr>
              <a:t>characterize the </a:t>
            </a:r>
            <a:r>
              <a:rPr dirty="0" sz="1400" spc="5">
                <a:latin typeface="Arial"/>
                <a:cs typeface="Arial"/>
              </a:rPr>
              <a:t>amount of</a:t>
            </a:r>
            <a:r>
              <a:rPr dirty="0" sz="1400" spc="-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power?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0175" y="4568825"/>
            <a:ext cx="7600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7175" y="1330325"/>
            <a:ext cx="208280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Some</a:t>
            </a:r>
            <a:r>
              <a:rPr dirty="0" spc="-55"/>
              <a:t> </a:t>
            </a:r>
            <a:r>
              <a:rPr dirty="0" spc="15"/>
              <a:t>definitions</a:t>
            </a:r>
          </a:p>
        </p:txBody>
      </p:sp>
      <p:sp>
        <p:nvSpPr>
          <p:cNvPr id="5" name="object 5"/>
          <p:cNvSpPr/>
          <p:nvPr/>
        </p:nvSpPr>
        <p:spPr>
          <a:xfrm>
            <a:off x="4000500" y="2857500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14800" y="2771775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52975" y="2771775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37100" y="2596813"/>
            <a:ext cx="1196975" cy="4445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11150">
              <a:lnSpc>
                <a:spcPct val="100000"/>
              </a:lnSpc>
              <a:spcBef>
                <a:spcPts val="425"/>
              </a:spcBef>
            </a:pPr>
            <a:r>
              <a:rPr dirty="0" sz="1100" spc="-30">
                <a:latin typeface="Times New Roman"/>
                <a:cs typeface="Times New Roman"/>
              </a:rPr>
              <a:t>Probabilit </a:t>
            </a:r>
            <a:r>
              <a:rPr dirty="0" sz="1100" spc="5">
                <a:latin typeface="Times New Roman"/>
                <a:cs typeface="Times New Roman"/>
              </a:rPr>
              <a:t>y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30"/>
              </a:spcBef>
              <a:tabLst>
                <a:tab pos="224790" algn="l"/>
              </a:tabLst>
            </a:pPr>
            <a:r>
              <a:rPr dirty="0" baseline="-7575" sz="1650">
                <a:latin typeface="Symbol"/>
                <a:cs typeface="Symbol"/>
              </a:rPr>
              <a:t></a:t>
            </a:r>
            <a:r>
              <a:rPr dirty="0" baseline="-7575" sz="1650">
                <a:latin typeface="Times New Roman"/>
                <a:cs typeface="Times New Roman"/>
              </a:rPr>
              <a:t>	</a:t>
            </a:r>
            <a:r>
              <a:rPr dirty="0" sz="1100" spc="-20">
                <a:latin typeface="Times New Roman"/>
                <a:cs typeface="Times New Roman"/>
              </a:rPr>
              <a:t>Misclassif</a:t>
            </a:r>
            <a:r>
              <a:rPr dirty="0" sz="1100" spc="-16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ication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6725" y="1688464"/>
            <a:ext cx="4216400" cy="12484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96850" indent="-171450">
              <a:lnSpc>
                <a:spcPct val="100000"/>
              </a:lnSpc>
              <a:spcBef>
                <a:spcPts val="229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15">
                <a:latin typeface="Arial"/>
                <a:cs typeface="Arial"/>
              </a:rPr>
              <a:t>Given some machine</a:t>
            </a:r>
            <a:r>
              <a:rPr dirty="0" sz="950" spc="85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f</a:t>
            </a:r>
            <a:endParaRPr sz="950">
              <a:latin typeface="Arial"/>
              <a:cs typeface="Arial"/>
            </a:endParaRPr>
          </a:p>
          <a:p>
            <a:pPr marL="196850" marR="17780" indent="-171450">
              <a:lnSpc>
                <a:spcPts val="1130"/>
              </a:lnSpc>
              <a:spcBef>
                <a:spcPts val="180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15">
                <a:latin typeface="Arial"/>
                <a:cs typeface="Arial"/>
              </a:rPr>
              <a:t>And under </a:t>
            </a:r>
            <a:r>
              <a:rPr dirty="0" sz="950" spc="10">
                <a:latin typeface="Arial"/>
                <a:cs typeface="Arial"/>
              </a:rPr>
              <a:t>the </a:t>
            </a:r>
            <a:r>
              <a:rPr dirty="0" sz="950" spc="15">
                <a:latin typeface="Arial"/>
                <a:cs typeface="Arial"/>
              </a:rPr>
              <a:t>assumption </a:t>
            </a:r>
            <a:r>
              <a:rPr dirty="0" sz="950" spc="10">
                <a:latin typeface="Arial"/>
                <a:cs typeface="Arial"/>
              </a:rPr>
              <a:t>that all training </a:t>
            </a:r>
            <a:r>
              <a:rPr dirty="0" sz="950" spc="15">
                <a:latin typeface="Arial"/>
                <a:cs typeface="Arial"/>
              </a:rPr>
              <a:t>points </a:t>
            </a:r>
            <a:r>
              <a:rPr dirty="0" sz="950" spc="5" i="1">
                <a:latin typeface="Arial"/>
                <a:cs typeface="Arial"/>
              </a:rPr>
              <a:t>(x</a:t>
            </a:r>
            <a:r>
              <a:rPr dirty="0" baseline="-21367" sz="975" spc="7" i="1">
                <a:latin typeface="Arial"/>
                <a:cs typeface="Arial"/>
              </a:rPr>
              <a:t>k</a:t>
            </a:r>
            <a:r>
              <a:rPr dirty="0" sz="950" spc="5" i="1">
                <a:latin typeface="Arial"/>
                <a:cs typeface="Arial"/>
              </a:rPr>
              <a:t>,y</a:t>
            </a:r>
            <a:r>
              <a:rPr dirty="0" baseline="-21367" sz="975" spc="7" i="1">
                <a:latin typeface="Arial"/>
                <a:cs typeface="Arial"/>
              </a:rPr>
              <a:t>k</a:t>
            </a:r>
            <a:r>
              <a:rPr dirty="0" sz="950" spc="5" i="1">
                <a:latin typeface="Arial"/>
                <a:cs typeface="Arial"/>
              </a:rPr>
              <a:t>) </a:t>
            </a:r>
            <a:r>
              <a:rPr dirty="0" sz="950" spc="15">
                <a:latin typeface="Arial"/>
                <a:cs typeface="Arial"/>
              </a:rPr>
              <a:t>were drawn </a:t>
            </a:r>
            <a:r>
              <a:rPr dirty="0" sz="950" spc="10">
                <a:latin typeface="Arial"/>
                <a:cs typeface="Arial"/>
              </a:rPr>
              <a:t>i.i.d  from </a:t>
            </a:r>
            <a:r>
              <a:rPr dirty="0" sz="950" spc="15">
                <a:latin typeface="Arial"/>
                <a:cs typeface="Arial"/>
              </a:rPr>
              <a:t>some</a:t>
            </a:r>
            <a:r>
              <a:rPr dirty="0" sz="950" spc="5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distribution.</a:t>
            </a:r>
            <a:endParaRPr sz="950">
              <a:latin typeface="Arial"/>
              <a:cs typeface="Arial"/>
            </a:endParaRPr>
          </a:p>
          <a:p>
            <a:pPr marL="196850" marR="53975" indent="-171450">
              <a:lnSpc>
                <a:spcPts val="1130"/>
              </a:lnSpc>
              <a:spcBef>
                <a:spcPts val="140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15">
                <a:latin typeface="Arial"/>
                <a:cs typeface="Arial"/>
              </a:rPr>
              <a:t>And under </a:t>
            </a:r>
            <a:r>
              <a:rPr dirty="0" sz="950" spc="10">
                <a:latin typeface="Arial"/>
                <a:cs typeface="Arial"/>
              </a:rPr>
              <a:t>the </a:t>
            </a:r>
            <a:r>
              <a:rPr dirty="0" sz="950" spc="15">
                <a:latin typeface="Arial"/>
                <a:cs typeface="Arial"/>
              </a:rPr>
              <a:t>assumption </a:t>
            </a:r>
            <a:r>
              <a:rPr dirty="0" sz="950" spc="10">
                <a:latin typeface="Arial"/>
                <a:cs typeface="Arial"/>
              </a:rPr>
              <a:t>that future test </a:t>
            </a:r>
            <a:r>
              <a:rPr dirty="0" sz="950" spc="15">
                <a:latin typeface="Arial"/>
                <a:cs typeface="Arial"/>
              </a:rPr>
              <a:t>points </a:t>
            </a:r>
            <a:r>
              <a:rPr dirty="0" sz="950" spc="10">
                <a:latin typeface="Arial"/>
                <a:cs typeface="Arial"/>
              </a:rPr>
              <a:t>will </a:t>
            </a:r>
            <a:r>
              <a:rPr dirty="0" sz="950" spc="15">
                <a:latin typeface="Arial"/>
                <a:cs typeface="Arial"/>
              </a:rPr>
              <a:t>be drawn </a:t>
            </a:r>
            <a:r>
              <a:rPr dirty="0" sz="950" spc="-25">
                <a:latin typeface="Arial"/>
                <a:cs typeface="Arial"/>
              </a:rPr>
              <a:t>from </a:t>
            </a:r>
            <a:r>
              <a:rPr dirty="0" sz="950" spc="15">
                <a:latin typeface="Arial"/>
                <a:cs typeface="Arial"/>
              </a:rPr>
              <a:t>the  </a:t>
            </a:r>
            <a:r>
              <a:rPr dirty="0" sz="950" spc="20">
                <a:latin typeface="Arial"/>
                <a:cs typeface="Arial"/>
              </a:rPr>
              <a:t>same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distribution</a:t>
            </a:r>
            <a:endParaRPr sz="95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25">
                <a:latin typeface="Arial"/>
                <a:cs typeface="Arial"/>
              </a:rPr>
              <a:t>Define</a:t>
            </a:r>
            <a:endParaRPr sz="950">
              <a:latin typeface="Arial"/>
              <a:cs typeface="Arial"/>
            </a:endParaRPr>
          </a:p>
          <a:p>
            <a:pPr marL="730250">
              <a:lnSpc>
                <a:spcPct val="100000"/>
              </a:lnSpc>
              <a:spcBef>
                <a:spcPts val="960"/>
              </a:spcBef>
            </a:pPr>
            <a:r>
              <a:rPr dirty="0" sz="1100" spc="-25" i="1">
                <a:latin typeface="Times New Roman"/>
                <a:cs typeface="Times New Roman"/>
              </a:rPr>
              <a:t>R</a:t>
            </a:r>
            <a:r>
              <a:rPr dirty="0" sz="1100" spc="-25">
                <a:latin typeface="Times New Roman"/>
                <a:cs typeface="Times New Roman"/>
              </a:rPr>
              <a:t>(</a:t>
            </a:r>
            <a:r>
              <a:rPr dirty="0" sz="1100" spc="-25" i="1">
                <a:latin typeface="Symbol"/>
                <a:cs typeface="Symbol"/>
              </a:rPr>
              <a:t>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Symbol"/>
                <a:cs typeface="Symbol"/>
              </a:rPr>
              <a:t>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TESTERR(</a:t>
            </a:r>
            <a:r>
              <a:rPr dirty="0" sz="1100" i="1">
                <a:latin typeface="Symbol"/>
                <a:cs typeface="Symbol"/>
              </a:rPr>
              <a:t>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Symbol"/>
                <a:cs typeface="Symbol"/>
              </a:rPr>
              <a:t>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E</a:t>
            </a:r>
            <a:r>
              <a:rPr dirty="0" sz="1100" spc="-130" i="1">
                <a:latin typeface="Times New Roman"/>
                <a:cs typeface="Times New Roman"/>
              </a:rPr>
              <a:t> </a:t>
            </a:r>
            <a:r>
              <a:rPr dirty="0" baseline="32828" sz="1650" spc="-195">
                <a:latin typeface="Symbol"/>
                <a:cs typeface="Symbol"/>
              </a:rPr>
              <a:t></a:t>
            </a:r>
            <a:r>
              <a:rPr dirty="0" baseline="-22727" sz="1650" spc="-195">
                <a:latin typeface="Symbol"/>
                <a:cs typeface="Symbol"/>
              </a:rPr>
              <a:t></a:t>
            </a:r>
            <a:r>
              <a:rPr dirty="0" baseline="37878" sz="1650" spc="-195">
                <a:latin typeface="Times New Roman"/>
                <a:cs typeface="Times New Roman"/>
              </a:rPr>
              <a:t>1</a:t>
            </a:r>
            <a:r>
              <a:rPr dirty="0" baseline="37878" sz="1650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Symbol"/>
                <a:cs typeface="Symbol"/>
              </a:rPr>
              <a:t>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f</a:t>
            </a:r>
            <a:r>
              <a:rPr dirty="0" sz="1100" spc="15" i="1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sz="1100" spc="35">
                <a:latin typeface="Times New Roman"/>
                <a:cs typeface="Times New Roman"/>
              </a:rPr>
              <a:t>,</a:t>
            </a:r>
            <a:r>
              <a:rPr dirty="0" sz="1100" spc="35" i="1">
                <a:latin typeface="Symbol"/>
                <a:cs typeface="Symbol"/>
              </a:rPr>
              <a:t>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baseline="32828" sz="1650" spc="-315">
                <a:latin typeface="Symbol"/>
                <a:cs typeface="Symbol"/>
              </a:rPr>
              <a:t></a:t>
            </a:r>
            <a:r>
              <a:rPr dirty="0" baseline="-22727" sz="1650" spc="-315">
                <a:latin typeface="Symbol"/>
                <a:cs typeface="Symbol"/>
              </a:rPr>
              <a:t></a:t>
            </a:r>
            <a:r>
              <a:rPr dirty="0" baseline="-22727" sz="1650" spc="-2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Symbol"/>
                <a:cs typeface="Symbol"/>
              </a:rPr>
              <a:t>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23917" y="2918618"/>
            <a:ext cx="1143000" cy="295275"/>
          </a:xfrm>
          <a:custGeom>
            <a:avLst/>
            <a:gdLst/>
            <a:ahLst/>
            <a:cxnLst/>
            <a:rect l="l" t="t" r="r" b="b"/>
            <a:pathLst>
              <a:path w="1143000" h="295275">
                <a:moveTo>
                  <a:pt x="1143000" y="104775"/>
                </a:moveTo>
                <a:lnTo>
                  <a:pt x="0" y="104775"/>
                </a:lnTo>
                <a:lnTo>
                  <a:pt x="0" y="295275"/>
                </a:lnTo>
                <a:lnTo>
                  <a:pt x="1143000" y="295275"/>
                </a:lnTo>
                <a:lnTo>
                  <a:pt x="1143000" y="104775"/>
                </a:lnTo>
                <a:close/>
              </a:path>
              <a:path w="1143000" h="295275">
                <a:moveTo>
                  <a:pt x="666750" y="0"/>
                </a:moveTo>
                <a:lnTo>
                  <a:pt x="666750" y="104775"/>
                </a:lnTo>
                <a:lnTo>
                  <a:pt x="952500" y="104775"/>
                </a:lnTo>
                <a:lnTo>
                  <a:pt x="66675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23917" y="2918618"/>
            <a:ext cx="1143000" cy="295275"/>
          </a:xfrm>
          <a:custGeom>
            <a:avLst/>
            <a:gdLst/>
            <a:ahLst/>
            <a:cxnLst/>
            <a:rect l="l" t="t" r="r" b="b"/>
            <a:pathLst>
              <a:path w="1143000" h="295275">
                <a:moveTo>
                  <a:pt x="0" y="104775"/>
                </a:moveTo>
                <a:lnTo>
                  <a:pt x="0" y="295275"/>
                </a:lnTo>
                <a:lnTo>
                  <a:pt x="1143000" y="295275"/>
                </a:lnTo>
                <a:lnTo>
                  <a:pt x="1143000" y="104775"/>
                </a:lnTo>
                <a:lnTo>
                  <a:pt x="952500" y="104775"/>
                </a:lnTo>
                <a:lnTo>
                  <a:pt x="666750" y="0"/>
                </a:lnTo>
                <a:lnTo>
                  <a:pt x="666750" y="104775"/>
                </a:lnTo>
                <a:lnTo>
                  <a:pt x="0" y="104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52625" y="3044825"/>
            <a:ext cx="9937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Official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terminology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81217" y="2909093"/>
            <a:ext cx="1219200" cy="342900"/>
          </a:xfrm>
          <a:custGeom>
            <a:avLst/>
            <a:gdLst/>
            <a:ahLst/>
            <a:cxnLst/>
            <a:rect l="l" t="t" r="r" b="b"/>
            <a:pathLst>
              <a:path w="1219200" h="342900">
                <a:moveTo>
                  <a:pt x="1219200" y="152400"/>
                </a:moveTo>
                <a:lnTo>
                  <a:pt x="0" y="152400"/>
                </a:lnTo>
                <a:lnTo>
                  <a:pt x="0" y="342900"/>
                </a:lnTo>
                <a:lnTo>
                  <a:pt x="1219200" y="342900"/>
                </a:lnTo>
                <a:lnTo>
                  <a:pt x="1219200" y="152400"/>
                </a:lnTo>
                <a:close/>
              </a:path>
              <a:path w="1219200" h="342900">
                <a:moveTo>
                  <a:pt x="76200" y="0"/>
                </a:moveTo>
                <a:lnTo>
                  <a:pt x="200025" y="152400"/>
                </a:lnTo>
                <a:lnTo>
                  <a:pt x="504825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81217" y="2909093"/>
            <a:ext cx="1219200" cy="342900"/>
          </a:xfrm>
          <a:custGeom>
            <a:avLst/>
            <a:gdLst/>
            <a:ahLst/>
            <a:cxnLst/>
            <a:rect l="l" t="t" r="r" b="b"/>
            <a:pathLst>
              <a:path w="1219200" h="342900">
                <a:moveTo>
                  <a:pt x="0" y="152400"/>
                </a:moveTo>
                <a:lnTo>
                  <a:pt x="0" y="342900"/>
                </a:lnTo>
                <a:lnTo>
                  <a:pt x="1219200" y="342900"/>
                </a:lnTo>
                <a:lnTo>
                  <a:pt x="1219200" y="152400"/>
                </a:lnTo>
                <a:lnTo>
                  <a:pt x="504825" y="152400"/>
                </a:lnTo>
                <a:lnTo>
                  <a:pt x="76200" y="0"/>
                </a:lnTo>
                <a:lnTo>
                  <a:pt x="200025" y="15240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84525" y="2763703"/>
            <a:ext cx="1168400" cy="48196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758825">
              <a:lnSpc>
                <a:spcPct val="100000"/>
              </a:lnSpc>
              <a:spcBef>
                <a:spcPts val="760"/>
              </a:spcBef>
            </a:pPr>
            <a:r>
              <a:rPr dirty="0" baseline="-7575" sz="1650" spc="75">
                <a:latin typeface="Symbol"/>
                <a:cs typeface="Symbol"/>
              </a:rPr>
              <a:t></a:t>
            </a:r>
            <a:r>
              <a:rPr dirty="0" sz="1100" spc="5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30"/>
              </a:spcBef>
            </a:pPr>
            <a:r>
              <a:rPr dirty="0" sz="900">
                <a:latin typeface="Arial"/>
                <a:cs typeface="Arial"/>
              </a:rPr>
              <a:t>Terminology we’ll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use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0175" y="8550275"/>
            <a:ext cx="7600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00500" y="6838950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14800" y="6753225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52975" y="6753225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36725" y="5222533"/>
            <a:ext cx="4241800" cy="159067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073150">
              <a:lnSpc>
                <a:spcPct val="100000"/>
              </a:lnSpc>
              <a:spcBef>
                <a:spcPts val="825"/>
              </a:spcBef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Some</a:t>
            </a:r>
            <a:r>
              <a:rPr dirty="0" sz="215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definitions</a:t>
            </a:r>
            <a:endParaRPr sz="215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15">
                <a:latin typeface="Arial"/>
                <a:cs typeface="Arial"/>
              </a:rPr>
              <a:t>Given some machine</a:t>
            </a:r>
            <a:r>
              <a:rPr dirty="0" sz="950" spc="85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f</a:t>
            </a:r>
            <a:endParaRPr sz="950">
              <a:latin typeface="Arial"/>
              <a:cs typeface="Arial"/>
            </a:endParaRPr>
          </a:p>
          <a:p>
            <a:pPr marL="196850" marR="43180" indent="-171450">
              <a:lnSpc>
                <a:spcPts val="1130"/>
              </a:lnSpc>
              <a:spcBef>
                <a:spcPts val="180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15">
                <a:latin typeface="Arial"/>
                <a:cs typeface="Arial"/>
              </a:rPr>
              <a:t>And under </a:t>
            </a:r>
            <a:r>
              <a:rPr dirty="0" sz="950" spc="10">
                <a:latin typeface="Arial"/>
                <a:cs typeface="Arial"/>
              </a:rPr>
              <a:t>the </a:t>
            </a:r>
            <a:r>
              <a:rPr dirty="0" sz="950" spc="15">
                <a:latin typeface="Arial"/>
                <a:cs typeface="Arial"/>
              </a:rPr>
              <a:t>assumption </a:t>
            </a:r>
            <a:r>
              <a:rPr dirty="0" sz="950" spc="10">
                <a:latin typeface="Arial"/>
                <a:cs typeface="Arial"/>
              </a:rPr>
              <a:t>that all training </a:t>
            </a:r>
            <a:r>
              <a:rPr dirty="0" sz="950" spc="15">
                <a:latin typeface="Arial"/>
                <a:cs typeface="Arial"/>
              </a:rPr>
              <a:t>points </a:t>
            </a:r>
            <a:r>
              <a:rPr dirty="0" sz="950" spc="5" i="1">
                <a:latin typeface="Arial"/>
                <a:cs typeface="Arial"/>
              </a:rPr>
              <a:t>(x</a:t>
            </a:r>
            <a:r>
              <a:rPr dirty="0" baseline="-21367" sz="975" spc="7" i="1">
                <a:latin typeface="Arial"/>
                <a:cs typeface="Arial"/>
              </a:rPr>
              <a:t>k</a:t>
            </a:r>
            <a:r>
              <a:rPr dirty="0" sz="950" spc="5" i="1">
                <a:latin typeface="Arial"/>
                <a:cs typeface="Arial"/>
              </a:rPr>
              <a:t>,y</a:t>
            </a:r>
            <a:r>
              <a:rPr dirty="0" baseline="-21367" sz="975" spc="7" i="1">
                <a:latin typeface="Arial"/>
                <a:cs typeface="Arial"/>
              </a:rPr>
              <a:t>k</a:t>
            </a:r>
            <a:r>
              <a:rPr dirty="0" sz="950" spc="5" i="1">
                <a:latin typeface="Arial"/>
                <a:cs typeface="Arial"/>
              </a:rPr>
              <a:t>) </a:t>
            </a:r>
            <a:r>
              <a:rPr dirty="0" sz="950" spc="15">
                <a:latin typeface="Arial"/>
                <a:cs typeface="Arial"/>
              </a:rPr>
              <a:t>were drawn </a:t>
            </a:r>
            <a:r>
              <a:rPr dirty="0" sz="950" spc="10">
                <a:latin typeface="Arial"/>
                <a:cs typeface="Arial"/>
              </a:rPr>
              <a:t>i.i.d  from </a:t>
            </a:r>
            <a:r>
              <a:rPr dirty="0" sz="950" spc="15">
                <a:latin typeface="Arial"/>
                <a:cs typeface="Arial"/>
              </a:rPr>
              <a:t>some</a:t>
            </a:r>
            <a:r>
              <a:rPr dirty="0" sz="950" spc="5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distribution.</a:t>
            </a:r>
            <a:endParaRPr sz="950">
              <a:latin typeface="Arial"/>
              <a:cs typeface="Arial"/>
            </a:endParaRPr>
          </a:p>
          <a:p>
            <a:pPr marL="196850" marR="79375" indent="-171450">
              <a:lnSpc>
                <a:spcPts val="1130"/>
              </a:lnSpc>
              <a:spcBef>
                <a:spcPts val="140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15">
                <a:latin typeface="Arial"/>
                <a:cs typeface="Arial"/>
              </a:rPr>
              <a:t>And under </a:t>
            </a:r>
            <a:r>
              <a:rPr dirty="0" sz="950" spc="10">
                <a:latin typeface="Arial"/>
                <a:cs typeface="Arial"/>
              </a:rPr>
              <a:t>the </a:t>
            </a:r>
            <a:r>
              <a:rPr dirty="0" sz="950" spc="15">
                <a:latin typeface="Arial"/>
                <a:cs typeface="Arial"/>
              </a:rPr>
              <a:t>assumption </a:t>
            </a:r>
            <a:r>
              <a:rPr dirty="0" sz="950" spc="10">
                <a:latin typeface="Arial"/>
                <a:cs typeface="Arial"/>
              </a:rPr>
              <a:t>that future test </a:t>
            </a:r>
            <a:r>
              <a:rPr dirty="0" sz="950" spc="15">
                <a:latin typeface="Arial"/>
                <a:cs typeface="Arial"/>
              </a:rPr>
              <a:t>points </a:t>
            </a:r>
            <a:r>
              <a:rPr dirty="0" sz="950" spc="10">
                <a:latin typeface="Arial"/>
                <a:cs typeface="Arial"/>
              </a:rPr>
              <a:t>will </a:t>
            </a:r>
            <a:r>
              <a:rPr dirty="0" sz="950" spc="15">
                <a:latin typeface="Arial"/>
                <a:cs typeface="Arial"/>
              </a:rPr>
              <a:t>be drawn </a:t>
            </a:r>
            <a:r>
              <a:rPr dirty="0" sz="950" spc="-25">
                <a:latin typeface="Arial"/>
                <a:cs typeface="Arial"/>
              </a:rPr>
              <a:t>from </a:t>
            </a:r>
            <a:r>
              <a:rPr dirty="0" sz="950" spc="15">
                <a:latin typeface="Arial"/>
                <a:cs typeface="Arial"/>
              </a:rPr>
              <a:t>the  </a:t>
            </a:r>
            <a:r>
              <a:rPr dirty="0" sz="950" spc="20">
                <a:latin typeface="Arial"/>
                <a:cs typeface="Arial"/>
              </a:rPr>
              <a:t>same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distribution</a:t>
            </a:r>
            <a:endParaRPr sz="95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25">
                <a:latin typeface="Arial"/>
                <a:cs typeface="Arial"/>
              </a:rPr>
              <a:t>Define</a:t>
            </a:r>
            <a:endParaRPr sz="950">
              <a:latin typeface="Arial"/>
              <a:cs typeface="Arial"/>
            </a:endParaRPr>
          </a:p>
          <a:p>
            <a:pPr algn="r" marR="160655">
              <a:lnSpc>
                <a:spcPct val="100000"/>
              </a:lnSpc>
              <a:spcBef>
                <a:spcPts val="135"/>
              </a:spcBef>
            </a:pPr>
            <a:r>
              <a:rPr dirty="0" sz="1100" spc="-30">
                <a:latin typeface="Times New Roman"/>
                <a:cs typeface="Times New Roman"/>
              </a:rPr>
              <a:t>Probabilit </a:t>
            </a:r>
            <a:r>
              <a:rPr dirty="0" sz="1100" spc="5">
                <a:latin typeface="Times New Roman"/>
                <a:cs typeface="Times New Roman"/>
              </a:rPr>
              <a:t>y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37100" y="6827931"/>
            <a:ext cx="119697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224790" algn="l"/>
              </a:tabLst>
            </a:pPr>
            <a:r>
              <a:rPr dirty="0" baseline="-7575" sz="1650">
                <a:latin typeface="Symbol"/>
                <a:cs typeface="Symbol"/>
              </a:rPr>
              <a:t></a:t>
            </a:r>
            <a:r>
              <a:rPr dirty="0" baseline="-7575" sz="1650">
                <a:latin typeface="Times New Roman"/>
                <a:cs typeface="Times New Roman"/>
              </a:rPr>
              <a:t>	</a:t>
            </a:r>
            <a:r>
              <a:rPr dirty="0" sz="1100" spc="-20">
                <a:latin typeface="Times New Roman"/>
                <a:cs typeface="Times New Roman"/>
              </a:rPr>
              <a:t>Misclassif</a:t>
            </a:r>
            <a:r>
              <a:rPr dirty="0" sz="1100" spc="-16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ication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41575" y="6723156"/>
            <a:ext cx="253238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100" spc="-25" i="1">
                <a:latin typeface="Times New Roman"/>
                <a:cs typeface="Times New Roman"/>
              </a:rPr>
              <a:t>R</a:t>
            </a:r>
            <a:r>
              <a:rPr dirty="0" sz="1100" spc="-25">
                <a:latin typeface="Times New Roman"/>
                <a:cs typeface="Times New Roman"/>
              </a:rPr>
              <a:t>(</a:t>
            </a:r>
            <a:r>
              <a:rPr dirty="0" sz="1100" spc="-25" i="1">
                <a:latin typeface="Symbol"/>
                <a:cs typeface="Symbol"/>
              </a:rPr>
              <a:t>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Symbol"/>
                <a:cs typeface="Symbol"/>
              </a:rPr>
              <a:t>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TESTERR(</a:t>
            </a:r>
            <a:r>
              <a:rPr dirty="0" sz="1100" i="1">
                <a:latin typeface="Symbol"/>
                <a:cs typeface="Symbol"/>
              </a:rPr>
              <a:t>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Symbol"/>
                <a:cs typeface="Symbol"/>
              </a:rPr>
              <a:t>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E</a:t>
            </a:r>
            <a:r>
              <a:rPr dirty="0" sz="1100" spc="-130" i="1">
                <a:latin typeface="Times New Roman"/>
                <a:cs typeface="Times New Roman"/>
              </a:rPr>
              <a:t> </a:t>
            </a:r>
            <a:r>
              <a:rPr dirty="0" baseline="32828" sz="1650" spc="-195">
                <a:latin typeface="Symbol"/>
                <a:cs typeface="Symbol"/>
              </a:rPr>
              <a:t></a:t>
            </a:r>
            <a:r>
              <a:rPr dirty="0" baseline="-22727" sz="1650" spc="-195">
                <a:latin typeface="Symbol"/>
                <a:cs typeface="Symbol"/>
              </a:rPr>
              <a:t></a:t>
            </a:r>
            <a:r>
              <a:rPr dirty="0" baseline="37878" sz="1650" spc="-195">
                <a:latin typeface="Times New Roman"/>
                <a:cs typeface="Times New Roman"/>
              </a:rPr>
              <a:t>1</a:t>
            </a:r>
            <a:r>
              <a:rPr dirty="0" baseline="37878" sz="1650" spc="-7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Symbol"/>
                <a:cs typeface="Symbol"/>
              </a:rPr>
              <a:t>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f</a:t>
            </a:r>
            <a:r>
              <a:rPr dirty="0" sz="1100" spc="10" i="1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sz="1100" spc="35">
                <a:latin typeface="Times New Roman"/>
                <a:cs typeface="Times New Roman"/>
              </a:rPr>
              <a:t>,</a:t>
            </a:r>
            <a:r>
              <a:rPr dirty="0" sz="1100" spc="35" i="1">
                <a:latin typeface="Symbol"/>
                <a:cs typeface="Symbol"/>
              </a:rPr>
              <a:t>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baseline="32828" sz="1650" spc="-390">
                <a:latin typeface="Symbol"/>
                <a:cs typeface="Symbol"/>
              </a:rPr>
              <a:t></a:t>
            </a:r>
            <a:r>
              <a:rPr dirty="0" baseline="-22727" sz="1650" spc="-390">
                <a:latin typeface="Symbol"/>
                <a:cs typeface="Symbol"/>
              </a:rPr>
              <a:t></a:t>
            </a:r>
            <a:r>
              <a:rPr dirty="0" baseline="-22727" sz="1650" spc="-3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Symbol"/>
                <a:cs typeface="Symbol"/>
              </a:rPr>
              <a:t>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23917" y="6949545"/>
            <a:ext cx="1143000" cy="428625"/>
          </a:xfrm>
          <a:custGeom>
            <a:avLst/>
            <a:gdLst/>
            <a:ahLst/>
            <a:cxnLst/>
            <a:rect l="l" t="t" r="r" b="b"/>
            <a:pathLst>
              <a:path w="1143000" h="428625">
                <a:moveTo>
                  <a:pt x="476250" y="190500"/>
                </a:moveTo>
                <a:lnTo>
                  <a:pt x="190500" y="190500"/>
                </a:lnTo>
                <a:lnTo>
                  <a:pt x="314325" y="428625"/>
                </a:lnTo>
                <a:lnTo>
                  <a:pt x="476250" y="190500"/>
                </a:lnTo>
                <a:close/>
              </a:path>
              <a:path w="1143000" h="428625">
                <a:moveTo>
                  <a:pt x="1143000" y="0"/>
                </a:moveTo>
                <a:lnTo>
                  <a:pt x="0" y="0"/>
                </a:lnTo>
                <a:lnTo>
                  <a:pt x="0" y="190500"/>
                </a:lnTo>
                <a:lnTo>
                  <a:pt x="1143000" y="1905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23917" y="6949545"/>
            <a:ext cx="1143000" cy="428625"/>
          </a:xfrm>
          <a:custGeom>
            <a:avLst/>
            <a:gdLst/>
            <a:ahLst/>
            <a:cxnLst/>
            <a:rect l="l" t="t" r="r" b="b"/>
            <a:pathLst>
              <a:path w="1143000" h="428625">
                <a:moveTo>
                  <a:pt x="0" y="0"/>
                </a:moveTo>
                <a:lnTo>
                  <a:pt x="0" y="190500"/>
                </a:lnTo>
                <a:lnTo>
                  <a:pt x="190500" y="190500"/>
                </a:lnTo>
                <a:lnTo>
                  <a:pt x="314325" y="428625"/>
                </a:lnTo>
                <a:lnTo>
                  <a:pt x="476250" y="190500"/>
                </a:lnTo>
                <a:lnTo>
                  <a:pt x="1143000" y="190500"/>
                </a:lnTo>
                <a:lnTo>
                  <a:pt x="1143000" y="0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952625" y="7026275"/>
            <a:ext cx="9937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Official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terminology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81217" y="6987645"/>
            <a:ext cx="1219200" cy="419100"/>
          </a:xfrm>
          <a:custGeom>
            <a:avLst/>
            <a:gdLst/>
            <a:ahLst/>
            <a:cxnLst/>
            <a:rect l="l" t="t" r="r" b="b"/>
            <a:pathLst>
              <a:path w="1219200" h="419100">
                <a:moveTo>
                  <a:pt x="504825" y="190500"/>
                </a:moveTo>
                <a:lnTo>
                  <a:pt x="200025" y="190500"/>
                </a:lnTo>
                <a:lnTo>
                  <a:pt x="9525" y="419100"/>
                </a:lnTo>
                <a:lnTo>
                  <a:pt x="504825" y="190500"/>
                </a:lnTo>
                <a:close/>
              </a:path>
              <a:path w="1219200" h="419100">
                <a:moveTo>
                  <a:pt x="1219200" y="0"/>
                </a:moveTo>
                <a:lnTo>
                  <a:pt x="0" y="0"/>
                </a:lnTo>
                <a:lnTo>
                  <a:pt x="0" y="190500"/>
                </a:lnTo>
                <a:lnTo>
                  <a:pt x="1219200" y="190500"/>
                </a:lnTo>
                <a:lnTo>
                  <a:pt x="1219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81217" y="6987645"/>
            <a:ext cx="1219200" cy="419100"/>
          </a:xfrm>
          <a:custGeom>
            <a:avLst/>
            <a:gdLst/>
            <a:ahLst/>
            <a:cxnLst/>
            <a:rect l="l" t="t" r="r" b="b"/>
            <a:pathLst>
              <a:path w="1219200" h="419100">
                <a:moveTo>
                  <a:pt x="0" y="0"/>
                </a:moveTo>
                <a:lnTo>
                  <a:pt x="0" y="190500"/>
                </a:lnTo>
                <a:lnTo>
                  <a:pt x="200025" y="190500"/>
                </a:lnTo>
                <a:lnTo>
                  <a:pt x="9525" y="419100"/>
                </a:lnTo>
                <a:lnTo>
                  <a:pt x="504825" y="190500"/>
                </a:lnTo>
                <a:lnTo>
                  <a:pt x="1219200" y="190500"/>
                </a:lnTo>
                <a:lnTo>
                  <a:pt x="1219200" y="0"/>
                </a:lnTo>
                <a:lnTo>
                  <a:pt x="2000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184525" y="6745153"/>
            <a:ext cx="1168400" cy="48196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758825">
              <a:lnSpc>
                <a:spcPct val="100000"/>
              </a:lnSpc>
              <a:spcBef>
                <a:spcPts val="760"/>
              </a:spcBef>
            </a:pPr>
            <a:r>
              <a:rPr dirty="0" baseline="-7575" sz="1650" spc="75">
                <a:latin typeface="Symbol"/>
                <a:cs typeface="Symbol"/>
              </a:rPr>
              <a:t></a:t>
            </a:r>
            <a:r>
              <a:rPr dirty="0" sz="1100" spc="5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30"/>
              </a:spcBef>
            </a:pPr>
            <a:r>
              <a:rPr dirty="0" sz="900">
                <a:latin typeface="Arial"/>
                <a:cs typeface="Arial"/>
              </a:rPr>
              <a:t>Terminology we’ll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use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14750" y="756285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19550" y="7562850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33850" y="7477125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86325" y="7477125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038725" y="7302163"/>
            <a:ext cx="965200" cy="44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" marR="5080" indent="-19050">
              <a:lnSpc>
                <a:spcPct val="125000"/>
              </a:lnSpc>
              <a:spcBef>
                <a:spcPts val="95"/>
              </a:spcBef>
            </a:pPr>
            <a:r>
              <a:rPr dirty="0" sz="1100" spc="-10">
                <a:latin typeface="Times New Roman"/>
                <a:cs typeface="Times New Roman"/>
              </a:rPr>
              <a:t>Fraction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Training  </a:t>
            </a:r>
            <a:r>
              <a:rPr dirty="0" sz="1100" spc="5">
                <a:latin typeface="Times New Roman"/>
                <a:cs typeface="Times New Roman"/>
              </a:rPr>
              <a:t>Set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misclassif</a:t>
            </a:r>
            <a:r>
              <a:rPr dirty="0" sz="1100" spc="-1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33800" y="7351806"/>
            <a:ext cx="37909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94640" algn="l"/>
              </a:tabLst>
            </a:pPr>
            <a:r>
              <a:rPr dirty="0" sz="1100" spc="5">
                <a:latin typeface="Times New Roman"/>
                <a:cs typeface="Times New Roman"/>
              </a:rPr>
              <a:t>1</a:t>
            </a:r>
            <a:r>
              <a:rPr dirty="0" sz="1100" spc="5">
                <a:latin typeface="Times New Roman"/>
                <a:cs typeface="Times New Roman"/>
              </a:rPr>
              <a:t>	</a:t>
            </a:r>
            <a:r>
              <a:rPr dirty="0" sz="1100" spc="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48100" y="7405033"/>
            <a:ext cx="15113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650" spc="-730">
                <a:latin typeface="Symbol"/>
                <a:cs typeface="Symbol"/>
              </a:rPr>
              <a:t>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05250" y="7363011"/>
            <a:ext cx="635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5" i="1">
                <a:latin typeface="Times New Roman"/>
                <a:cs typeface="Times New Roman"/>
              </a:rPr>
              <a:t>R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67150" y="7639236"/>
            <a:ext cx="1397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5" i="1">
                <a:latin typeface="Times New Roman"/>
                <a:cs typeface="Times New Roman"/>
              </a:rPr>
              <a:t>k</a:t>
            </a:r>
            <a:r>
              <a:rPr dirty="0" sz="650" spc="-120" i="1">
                <a:latin typeface="Times New Roman"/>
                <a:cs typeface="Times New Roman"/>
              </a:rPr>
              <a:t> </a:t>
            </a:r>
            <a:r>
              <a:rPr dirty="0" sz="650" spc="-35">
                <a:latin typeface="Symbol"/>
                <a:cs typeface="Symbol"/>
              </a:rPr>
              <a:t></a:t>
            </a:r>
            <a:r>
              <a:rPr dirty="0" sz="650" spc="-35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00275" y="7439211"/>
            <a:ext cx="16573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30" i="1">
                <a:latin typeface="Times New Roman"/>
                <a:cs typeface="Times New Roman"/>
              </a:rPr>
              <a:t>emp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33800" y="7551831"/>
            <a:ext cx="37909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94640" algn="l"/>
              </a:tabLst>
            </a:pPr>
            <a:r>
              <a:rPr dirty="0" sz="1100" spc="5" i="1">
                <a:latin typeface="Times New Roman"/>
                <a:cs typeface="Times New Roman"/>
              </a:rPr>
              <a:t>R</a:t>
            </a:r>
            <a:r>
              <a:rPr dirty="0" sz="1100" spc="5" i="1">
                <a:latin typeface="Times New Roman"/>
                <a:cs typeface="Times New Roman"/>
              </a:rPr>
              <a:t>	</a:t>
            </a:r>
            <a:r>
              <a:rPr dirty="0" sz="1100" spc="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37025" y="7447056"/>
            <a:ext cx="90360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100" spc="15" i="1">
                <a:latin typeface="Times New Roman"/>
                <a:cs typeface="Times New Roman"/>
              </a:rPr>
              <a:t>y</a:t>
            </a:r>
            <a:r>
              <a:rPr dirty="0" baseline="-21367" sz="975" spc="22" i="1">
                <a:latin typeface="Times New Roman"/>
                <a:cs typeface="Times New Roman"/>
              </a:rPr>
              <a:t>k </a:t>
            </a:r>
            <a:r>
              <a:rPr dirty="0" sz="1100" spc="5">
                <a:latin typeface="Symbol"/>
                <a:cs typeface="Symbol"/>
              </a:rPr>
              <a:t>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f </a:t>
            </a:r>
            <a:r>
              <a:rPr dirty="0" sz="1100" spc="35">
                <a:latin typeface="Times New Roman"/>
                <a:cs typeface="Times New Roman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baseline="-21367" sz="975" spc="52" i="1">
                <a:latin typeface="Times New Roman"/>
                <a:cs typeface="Times New Roman"/>
              </a:rPr>
              <a:t>k </a:t>
            </a:r>
            <a:r>
              <a:rPr dirty="0" sz="1100" spc="15">
                <a:latin typeface="Times New Roman"/>
                <a:cs typeface="Times New Roman"/>
              </a:rPr>
              <a:t>,</a:t>
            </a:r>
            <a:r>
              <a:rPr dirty="0" sz="1100" spc="15" i="1">
                <a:latin typeface="Symbol"/>
                <a:cs typeface="Symbol"/>
              </a:rPr>
              <a:t></a:t>
            </a:r>
            <a:r>
              <a:rPr dirty="0" sz="1100" spc="1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Symbol"/>
                <a:cs typeface="Symbol"/>
              </a:rPr>
              <a:t>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05025" y="7447056"/>
            <a:ext cx="159575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47015" algn="l"/>
              </a:tabLst>
            </a:pPr>
            <a:r>
              <a:rPr dirty="0" sz="1100" spc="5" i="1">
                <a:latin typeface="Times New Roman"/>
                <a:cs typeface="Times New Roman"/>
              </a:rPr>
              <a:t>R	</a:t>
            </a:r>
            <a:r>
              <a:rPr dirty="0" sz="1100" spc="-35">
                <a:latin typeface="Times New Roman"/>
                <a:cs typeface="Times New Roman"/>
              </a:rPr>
              <a:t>(</a:t>
            </a:r>
            <a:r>
              <a:rPr dirty="0" sz="1100" spc="-35" i="1">
                <a:latin typeface="Symbol"/>
                <a:cs typeface="Symbol"/>
              </a:rPr>
              <a:t>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Symbol"/>
                <a:cs typeface="Symbol"/>
              </a:rPr>
              <a:t>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TRAINERR(</a:t>
            </a:r>
            <a:r>
              <a:rPr dirty="0" sz="1100" spc="-5" i="1">
                <a:latin typeface="Symbol"/>
                <a:cs typeface="Symbol"/>
              </a:rPr>
              <a:t>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Symbol"/>
                <a:cs typeface="Symbol"/>
              </a:rPr>
              <a:t>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390767" y="7644870"/>
            <a:ext cx="1181100" cy="609600"/>
          </a:xfrm>
          <a:custGeom>
            <a:avLst/>
            <a:gdLst/>
            <a:ahLst/>
            <a:cxnLst/>
            <a:rect l="l" t="t" r="r" b="b"/>
            <a:pathLst>
              <a:path w="1181100" h="609600">
                <a:moveTo>
                  <a:pt x="1181100" y="257175"/>
                </a:moveTo>
                <a:lnTo>
                  <a:pt x="0" y="257175"/>
                </a:lnTo>
                <a:lnTo>
                  <a:pt x="0" y="609600"/>
                </a:lnTo>
                <a:lnTo>
                  <a:pt x="1181100" y="609600"/>
                </a:lnTo>
                <a:lnTo>
                  <a:pt x="1181100" y="257175"/>
                </a:lnTo>
                <a:close/>
              </a:path>
              <a:path w="1181100" h="609600">
                <a:moveTo>
                  <a:pt x="390525" y="0"/>
                </a:moveTo>
                <a:lnTo>
                  <a:pt x="190500" y="257175"/>
                </a:lnTo>
                <a:lnTo>
                  <a:pt x="485775" y="257175"/>
                </a:lnTo>
                <a:lnTo>
                  <a:pt x="390525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90767" y="7644870"/>
            <a:ext cx="1181100" cy="609600"/>
          </a:xfrm>
          <a:custGeom>
            <a:avLst/>
            <a:gdLst/>
            <a:ahLst/>
            <a:cxnLst/>
            <a:rect l="l" t="t" r="r" b="b"/>
            <a:pathLst>
              <a:path w="1181100" h="609600">
                <a:moveTo>
                  <a:pt x="0" y="257175"/>
                </a:moveTo>
                <a:lnTo>
                  <a:pt x="0" y="609600"/>
                </a:lnTo>
                <a:lnTo>
                  <a:pt x="1181100" y="609600"/>
                </a:lnTo>
                <a:lnTo>
                  <a:pt x="1181100" y="257175"/>
                </a:lnTo>
                <a:lnTo>
                  <a:pt x="485775" y="257175"/>
                </a:lnTo>
                <a:lnTo>
                  <a:pt x="390525" y="0"/>
                </a:lnTo>
                <a:lnTo>
                  <a:pt x="190500" y="257175"/>
                </a:lnTo>
                <a:lnTo>
                  <a:pt x="0" y="2571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495675" y="7988300"/>
            <a:ext cx="93662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52400" marR="5080" indent="-15240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Arial"/>
                <a:cs typeface="Arial"/>
              </a:rPr>
              <a:t>R </a:t>
            </a:r>
            <a:r>
              <a:rPr dirty="0" sz="950" spc="10">
                <a:latin typeface="Arial"/>
                <a:cs typeface="Arial"/>
              </a:rPr>
              <a:t>= #training set  </a:t>
            </a:r>
            <a:r>
              <a:rPr dirty="0" sz="950" spc="15">
                <a:latin typeface="Arial"/>
                <a:cs typeface="Arial"/>
              </a:rPr>
              <a:t>data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points</a:t>
            </a:r>
            <a:endParaRPr sz="9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0175" y="4568825"/>
            <a:ext cx="7600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8325" y="1330325"/>
            <a:ext cx="402272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Vapnik-Chervonenkis</a:t>
            </a:r>
            <a:r>
              <a:rPr dirty="0" spc="-5"/>
              <a:t> </a:t>
            </a:r>
            <a:r>
              <a:rPr dirty="0" spc="25"/>
              <a:t>dimension</a:t>
            </a:r>
          </a:p>
        </p:txBody>
      </p:sp>
      <p:sp>
        <p:nvSpPr>
          <p:cNvPr id="5" name="object 5"/>
          <p:cNvSpPr/>
          <p:nvPr/>
        </p:nvSpPr>
        <p:spPr>
          <a:xfrm>
            <a:off x="2847975" y="1943100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62275" y="1857375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00450" y="1857375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52725" y="1884456"/>
            <a:ext cx="97218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866140" algn="l"/>
              </a:tabLst>
            </a:pPr>
            <a:r>
              <a:rPr dirty="0" sz="1100" spc="-110">
                <a:latin typeface="Symbol"/>
                <a:cs typeface="Symbol"/>
              </a:rPr>
              <a:t></a:t>
            </a:r>
            <a:r>
              <a:rPr dirty="0" baseline="-27777" sz="1650" spc="-165">
                <a:latin typeface="Symbol"/>
                <a:cs typeface="Symbol"/>
              </a:rPr>
              <a:t></a:t>
            </a:r>
            <a:r>
              <a:rPr dirty="0" baseline="-20202" sz="1650" spc="-165">
                <a:latin typeface="Times New Roman"/>
                <a:cs typeface="Times New Roman"/>
              </a:rPr>
              <a:t>2	</a:t>
            </a:r>
            <a:r>
              <a:rPr dirty="0" sz="1100" spc="-215">
                <a:latin typeface="Symbol"/>
                <a:cs typeface="Symbol"/>
              </a:rPr>
              <a:t></a:t>
            </a:r>
            <a:r>
              <a:rPr dirty="0" baseline="-27777" sz="1650" spc="-322">
                <a:latin typeface="Symbol"/>
                <a:cs typeface="Symbol"/>
              </a:rPr>
              <a:t></a:t>
            </a:r>
            <a:endParaRPr baseline="-27777" sz="16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05375" y="19431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10175" y="1943100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24475" y="1857375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76950" y="1857375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038725" y="1785283"/>
            <a:ext cx="15113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650" spc="-805">
                <a:latin typeface="Symbol"/>
                <a:cs typeface="Symbol"/>
              </a:rPr>
              <a:t>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6350" y="1743261"/>
            <a:ext cx="635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5" i="1">
                <a:latin typeface="Times New Roman"/>
                <a:cs typeface="Times New Roman"/>
              </a:rPr>
              <a:t>R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2125" y="2019486"/>
            <a:ext cx="3937635" cy="732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6730">
              <a:lnSpc>
                <a:spcPct val="100000"/>
              </a:lnSpc>
              <a:spcBef>
                <a:spcPts val="95"/>
              </a:spcBef>
            </a:pPr>
            <a:r>
              <a:rPr dirty="0" sz="650" spc="-5" i="1">
                <a:latin typeface="Times New Roman"/>
                <a:cs typeface="Times New Roman"/>
              </a:rPr>
              <a:t>k</a:t>
            </a:r>
            <a:r>
              <a:rPr dirty="0" sz="650" spc="-80" i="1">
                <a:latin typeface="Times New Roman"/>
                <a:cs typeface="Times New Roman"/>
              </a:rPr>
              <a:t> </a:t>
            </a:r>
            <a:r>
              <a:rPr dirty="0" sz="650" spc="-65">
                <a:latin typeface="Symbol"/>
                <a:cs typeface="Symbol"/>
              </a:rPr>
              <a:t></a:t>
            </a:r>
            <a:r>
              <a:rPr dirty="0" sz="650" spc="-5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00">
              <a:latin typeface="Times New Roman"/>
              <a:cs typeface="Times New Roman"/>
            </a:endParaRPr>
          </a:p>
          <a:p>
            <a:pPr marL="170815" indent="-170815">
              <a:lnSpc>
                <a:spcPct val="100000"/>
              </a:lnSpc>
              <a:buChar char="•"/>
              <a:tabLst>
                <a:tab pos="170815" algn="l"/>
                <a:tab pos="171450" algn="l"/>
              </a:tabLst>
            </a:pPr>
            <a:r>
              <a:rPr dirty="0" sz="950" spc="15">
                <a:latin typeface="Arial"/>
                <a:cs typeface="Arial"/>
              </a:rPr>
              <a:t>Given some machine </a:t>
            </a:r>
            <a:r>
              <a:rPr dirty="0" sz="950" spc="-5" b="1">
                <a:latin typeface="Arial"/>
                <a:cs typeface="Arial"/>
              </a:rPr>
              <a:t>f</a:t>
            </a:r>
            <a:r>
              <a:rPr dirty="0" sz="950" spc="-5">
                <a:latin typeface="Arial"/>
                <a:cs typeface="Arial"/>
              </a:rPr>
              <a:t>, </a:t>
            </a:r>
            <a:r>
              <a:rPr dirty="0" sz="950" spc="15">
                <a:latin typeface="Arial"/>
                <a:cs typeface="Arial"/>
              </a:rPr>
              <a:t>let </a:t>
            </a:r>
            <a:r>
              <a:rPr dirty="0" sz="950" spc="10" i="1">
                <a:latin typeface="Arial"/>
                <a:cs typeface="Arial"/>
              </a:rPr>
              <a:t>h </a:t>
            </a:r>
            <a:r>
              <a:rPr dirty="0" sz="950" spc="10">
                <a:latin typeface="Arial"/>
                <a:cs typeface="Arial"/>
              </a:rPr>
              <a:t>be </a:t>
            </a:r>
            <a:r>
              <a:rPr dirty="0" sz="950" spc="5">
                <a:latin typeface="Arial"/>
                <a:cs typeface="Arial"/>
              </a:rPr>
              <a:t>its </a:t>
            </a:r>
            <a:r>
              <a:rPr dirty="0" sz="950" spc="15">
                <a:latin typeface="Arial"/>
                <a:cs typeface="Arial"/>
              </a:rPr>
              <a:t>VC</a:t>
            </a:r>
            <a:r>
              <a:rPr dirty="0" sz="950" spc="2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dimension.</a:t>
            </a:r>
            <a:endParaRPr sz="950">
              <a:latin typeface="Arial"/>
              <a:cs typeface="Arial"/>
            </a:endParaRPr>
          </a:p>
          <a:p>
            <a:pPr marL="170815" indent="-17081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170815" algn="l"/>
                <a:tab pos="171450" algn="l"/>
              </a:tabLst>
            </a:pPr>
            <a:r>
              <a:rPr dirty="0" sz="950" spc="10" i="1">
                <a:latin typeface="Arial"/>
                <a:cs typeface="Arial"/>
              </a:rPr>
              <a:t>h </a:t>
            </a:r>
            <a:r>
              <a:rPr dirty="0" sz="950" spc="5">
                <a:latin typeface="Arial"/>
                <a:cs typeface="Arial"/>
              </a:rPr>
              <a:t>is </a:t>
            </a:r>
            <a:r>
              <a:rPr dirty="0" sz="950" spc="10">
                <a:latin typeface="Arial"/>
                <a:cs typeface="Arial"/>
              </a:rPr>
              <a:t>a </a:t>
            </a:r>
            <a:r>
              <a:rPr dirty="0" sz="950" spc="5">
                <a:latin typeface="Arial"/>
                <a:cs typeface="Arial"/>
              </a:rPr>
              <a:t>measure of </a:t>
            </a:r>
            <a:r>
              <a:rPr dirty="0" sz="950" b="1">
                <a:latin typeface="Arial"/>
                <a:cs typeface="Arial"/>
              </a:rPr>
              <a:t>f</a:t>
            </a:r>
            <a:r>
              <a:rPr dirty="0" sz="950">
                <a:latin typeface="Arial"/>
                <a:cs typeface="Arial"/>
              </a:rPr>
              <a:t>’s </a:t>
            </a:r>
            <a:r>
              <a:rPr dirty="0" sz="950" spc="20">
                <a:latin typeface="Arial"/>
                <a:cs typeface="Arial"/>
              </a:rPr>
              <a:t>power </a:t>
            </a:r>
            <a:r>
              <a:rPr dirty="0" sz="800" spc="20">
                <a:latin typeface="Arial"/>
                <a:cs typeface="Arial"/>
              </a:rPr>
              <a:t>(</a:t>
            </a:r>
            <a:r>
              <a:rPr dirty="0" sz="800" spc="20" i="1">
                <a:latin typeface="Arial"/>
                <a:cs typeface="Arial"/>
              </a:rPr>
              <a:t>h </a:t>
            </a:r>
            <a:r>
              <a:rPr dirty="0" sz="800" spc="5">
                <a:latin typeface="Arial"/>
                <a:cs typeface="Arial"/>
              </a:rPr>
              <a:t>does </a:t>
            </a:r>
            <a:r>
              <a:rPr dirty="0" sz="800">
                <a:latin typeface="Arial"/>
                <a:cs typeface="Arial"/>
              </a:rPr>
              <a:t>not </a:t>
            </a:r>
            <a:r>
              <a:rPr dirty="0" sz="800" spc="5">
                <a:latin typeface="Arial"/>
                <a:cs typeface="Arial"/>
              </a:rPr>
              <a:t>depend on </a:t>
            </a:r>
            <a:r>
              <a:rPr dirty="0" sz="800">
                <a:latin typeface="Arial"/>
                <a:cs typeface="Arial"/>
              </a:rPr>
              <a:t>the choice </a:t>
            </a:r>
            <a:r>
              <a:rPr dirty="0" sz="800" spc="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training</a:t>
            </a:r>
            <a:r>
              <a:rPr dirty="0" sz="800" spc="6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set)</a:t>
            </a:r>
            <a:endParaRPr sz="800">
              <a:latin typeface="Arial"/>
              <a:cs typeface="Arial"/>
            </a:endParaRPr>
          </a:p>
          <a:p>
            <a:pPr marL="170815" indent="-170815">
              <a:lnSpc>
                <a:spcPct val="100000"/>
              </a:lnSpc>
              <a:spcBef>
                <a:spcPts val="285"/>
              </a:spcBef>
              <a:buChar char="•"/>
              <a:tabLst>
                <a:tab pos="170815" algn="l"/>
                <a:tab pos="171450" algn="l"/>
              </a:tabLst>
            </a:pPr>
            <a:r>
              <a:rPr dirty="0" sz="950" spc="15">
                <a:latin typeface="Arial"/>
                <a:cs typeface="Arial"/>
              </a:rPr>
              <a:t>Vapnik showed </a:t>
            </a:r>
            <a:r>
              <a:rPr dirty="0" sz="950" spc="10">
                <a:latin typeface="Arial"/>
                <a:cs typeface="Arial"/>
              </a:rPr>
              <a:t>that with probability</a:t>
            </a:r>
            <a:r>
              <a:rPr dirty="0" sz="950" spc="175">
                <a:latin typeface="Arial"/>
                <a:cs typeface="Arial"/>
              </a:rPr>
              <a:t> </a:t>
            </a:r>
            <a:r>
              <a:rPr dirty="0" sz="950" spc="-20">
                <a:latin typeface="Arial"/>
                <a:cs typeface="Arial"/>
              </a:rPr>
              <a:t>1-</a:t>
            </a:r>
            <a:r>
              <a:rPr dirty="0" sz="950" spc="-20">
                <a:latin typeface="Symbol"/>
                <a:cs typeface="Symbol"/>
              </a:rPr>
              <a:t>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4425" y="1932081"/>
            <a:ext cx="37909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94640" algn="l"/>
              </a:tabLst>
            </a:pPr>
            <a:r>
              <a:rPr dirty="0" sz="1100" spc="5" i="1">
                <a:latin typeface="Times New Roman"/>
                <a:cs typeface="Times New Roman"/>
              </a:rPr>
              <a:t>R</a:t>
            </a:r>
            <a:r>
              <a:rPr dirty="0" sz="1100" spc="5" i="1">
                <a:latin typeface="Times New Roman"/>
                <a:cs typeface="Times New Roman"/>
              </a:rPr>
              <a:t>	</a:t>
            </a:r>
            <a:r>
              <a:rPr dirty="0" sz="1100" spc="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24425" y="1732056"/>
            <a:ext cx="37909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94640" algn="l"/>
              </a:tabLst>
            </a:pPr>
            <a:r>
              <a:rPr dirty="0" sz="1100" spc="5">
                <a:latin typeface="Times New Roman"/>
                <a:cs typeface="Times New Roman"/>
              </a:rPr>
              <a:t>1</a:t>
            </a:r>
            <a:r>
              <a:rPr dirty="0" sz="1100" spc="5">
                <a:latin typeface="Times New Roman"/>
                <a:cs typeface="Times New Roman"/>
              </a:rPr>
              <a:t>	</a:t>
            </a:r>
            <a:r>
              <a:rPr dirty="0" sz="1100" spc="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7650" y="1827306"/>
            <a:ext cx="77787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100" spc="15" i="1">
                <a:latin typeface="Times New Roman"/>
                <a:cs typeface="Times New Roman"/>
              </a:rPr>
              <a:t>y</a:t>
            </a:r>
            <a:r>
              <a:rPr dirty="0" baseline="-21367" sz="975" spc="22" i="1">
                <a:latin typeface="Times New Roman"/>
                <a:cs typeface="Times New Roman"/>
              </a:rPr>
              <a:t>k </a:t>
            </a:r>
            <a:r>
              <a:rPr dirty="0" sz="1100" spc="5">
                <a:latin typeface="Symbol"/>
                <a:cs typeface="Symbol"/>
              </a:rPr>
              <a:t>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f </a:t>
            </a:r>
            <a:r>
              <a:rPr dirty="0" sz="1100" spc="35">
                <a:latin typeface="Times New Roman"/>
                <a:cs typeface="Times New Roman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baseline="-21367" sz="975" spc="52" i="1">
                <a:latin typeface="Times New Roman"/>
                <a:cs typeface="Times New Roman"/>
              </a:rPr>
              <a:t>k </a:t>
            </a:r>
            <a:r>
              <a:rPr dirty="0" sz="1100" spc="15">
                <a:latin typeface="Times New Roman"/>
                <a:cs typeface="Times New Roman"/>
              </a:rPr>
              <a:t>,</a:t>
            </a:r>
            <a:r>
              <a:rPr dirty="0" sz="1100" spc="15" i="1">
                <a:latin typeface="Symbol"/>
                <a:cs typeface="Symbol"/>
              </a:rPr>
              <a:t></a:t>
            </a:r>
            <a:r>
              <a:rPr dirty="0" sz="1100" spc="-21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82750" y="1827306"/>
            <a:ext cx="323405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2183765" algn="l"/>
              </a:tabLst>
            </a:pPr>
            <a:r>
              <a:rPr dirty="0" sz="1100">
                <a:latin typeface="Times New Roman"/>
                <a:cs typeface="Times New Roman"/>
              </a:rPr>
              <a:t>TESTERR(</a:t>
            </a:r>
            <a:r>
              <a:rPr dirty="0" sz="1100" i="1">
                <a:latin typeface="Symbol"/>
                <a:cs typeface="Symbol"/>
              </a:rPr>
              <a:t>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 </a:t>
            </a:r>
            <a:r>
              <a:rPr dirty="0" sz="1100" spc="5">
                <a:latin typeface="Symbol"/>
                <a:cs typeface="Symbol"/>
              </a:rPr>
              <a:t>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 i="1">
                <a:latin typeface="Times New Roman"/>
                <a:cs typeface="Times New Roman"/>
              </a:rPr>
              <a:t>E</a:t>
            </a:r>
            <a:r>
              <a:rPr dirty="0" baseline="32828" sz="1650" spc="89">
                <a:latin typeface="Symbol"/>
                <a:cs typeface="Symbol"/>
              </a:rPr>
              <a:t></a:t>
            </a:r>
            <a:r>
              <a:rPr dirty="0" baseline="37878" sz="1650" spc="89">
                <a:latin typeface="Times New Roman"/>
                <a:cs typeface="Times New Roman"/>
              </a:rPr>
              <a:t>1 </a:t>
            </a:r>
            <a:r>
              <a:rPr dirty="0" sz="1100" spc="5" i="1">
                <a:latin typeface="Times New Roman"/>
                <a:cs typeface="Times New Roman"/>
              </a:rPr>
              <a:t>y </a:t>
            </a:r>
            <a:r>
              <a:rPr dirty="0" sz="1100" spc="5">
                <a:latin typeface="Symbol"/>
                <a:cs typeface="Symbol"/>
              </a:rPr>
              <a:t>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f </a:t>
            </a:r>
            <a:r>
              <a:rPr dirty="0" sz="1100" spc="10">
                <a:latin typeface="Times New Roman"/>
                <a:cs typeface="Times New Roman"/>
              </a:rPr>
              <a:t>(</a:t>
            </a:r>
            <a:r>
              <a:rPr dirty="0" sz="1100" spc="10" i="1">
                <a:latin typeface="Times New Roman"/>
                <a:cs typeface="Times New Roman"/>
              </a:rPr>
              <a:t>x</a:t>
            </a:r>
            <a:r>
              <a:rPr dirty="0" sz="1100" spc="10">
                <a:latin typeface="Times New Roman"/>
                <a:cs typeface="Times New Roman"/>
              </a:rPr>
              <a:t>, </a:t>
            </a:r>
            <a:r>
              <a:rPr dirty="0" sz="1100" spc="5" i="1">
                <a:latin typeface="Symbol"/>
                <a:cs typeface="Symbol"/>
              </a:rPr>
              <a:t></a:t>
            </a:r>
            <a:r>
              <a:rPr dirty="0" sz="1100" spc="-204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baseline="32828" sz="1650">
                <a:latin typeface="Symbol"/>
                <a:cs typeface="Symbol"/>
              </a:rPr>
              <a:t></a:t>
            </a:r>
            <a:r>
              <a:rPr dirty="0" baseline="32828" sz="1650">
                <a:latin typeface="Times New Roman"/>
                <a:cs typeface="Times New Roman"/>
              </a:rPr>
              <a:t>	</a:t>
            </a:r>
            <a:r>
              <a:rPr dirty="0" sz="1100" spc="-5">
                <a:latin typeface="Times New Roman"/>
                <a:cs typeface="Times New Roman"/>
              </a:rPr>
              <a:t>TRAINERR(</a:t>
            </a:r>
            <a:r>
              <a:rPr dirty="0" sz="1100" spc="-5" i="1">
                <a:latin typeface="Symbol"/>
                <a:cs typeface="Symbol"/>
              </a:rPr>
              <a:t>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17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Symbol"/>
                <a:cs typeface="Symbol"/>
              </a:rPr>
              <a:t>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19550" y="3209925"/>
            <a:ext cx="38100" cy="123825"/>
          </a:xfrm>
          <a:custGeom>
            <a:avLst/>
            <a:gdLst/>
            <a:ahLst/>
            <a:cxnLst/>
            <a:rect l="l" t="t" r="r" b="b"/>
            <a:pathLst>
              <a:path w="38100" h="123825">
                <a:moveTo>
                  <a:pt x="0" y="9525"/>
                </a:moveTo>
                <a:lnTo>
                  <a:pt x="19050" y="0"/>
                </a:lnTo>
                <a:lnTo>
                  <a:pt x="38100" y="1238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67175" y="3000375"/>
            <a:ext cx="1628775" cy="333375"/>
          </a:xfrm>
          <a:custGeom>
            <a:avLst/>
            <a:gdLst/>
            <a:ahLst/>
            <a:cxnLst/>
            <a:rect l="l" t="t" r="r" b="b"/>
            <a:pathLst>
              <a:path w="1628775" h="333375">
                <a:moveTo>
                  <a:pt x="0" y="333375"/>
                </a:moveTo>
                <a:lnTo>
                  <a:pt x="28575" y="0"/>
                </a:lnTo>
                <a:lnTo>
                  <a:pt x="1628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114800" y="2949085"/>
            <a:ext cx="1574165" cy="42545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50"/>
              </a:spcBef>
            </a:pP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(log(</a:t>
            </a:r>
            <a:r>
              <a:rPr dirty="0" u="sng" sz="1100" spc="-1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sz="1100" spc="-1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100" spc="-1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log(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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4)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1100" i="1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8350" y="3066324"/>
            <a:ext cx="195707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TESTERR(</a:t>
            </a:r>
            <a:r>
              <a:rPr dirty="0" sz="1100" i="1">
                <a:latin typeface="Symbol"/>
                <a:cs typeface="Symbol"/>
              </a:rPr>
              <a:t>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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TRAINERR(</a:t>
            </a:r>
            <a:r>
              <a:rPr dirty="0" sz="1100" spc="-5" i="1">
                <a:latin typeface="Symbol"/>
                <a:cs typeface="Symbol"/>
              </a:rPr>
              <a:t>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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2117" y="3518693"/>
            <a:ext cx="2590800" cy="5143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28575" marR="114935">
              <a:lnSpc>
                <a:spcPct val="105300"/>
              </a:lnSpc>
              <a:spcBef>
                <a:spcPts val="305"/>
              </a:spcBef>
            </a:pPr>
            <a:r>
              <a:rPr dirty="0" sz="950" spc="10">
                <a:latin typeface="Arial"/>
                <a:cs typeface="Arial"/>
              </a:rPr>
              <a:t>This gives us a way to estimate the error on  future </a:t>
            </a:r>
            <a:r>
              <a:rPr dirty="0" sz="950" spc="15">
                <a:latin typeface="Arial"/>
                <a:cs typeface="Arial"/>
              </a:rPr>
              <a:t>data based only on </a:t>
            </a:r>
            <a:r>
              <a:rPr dirty="0" sz="950" spc="10">
                <a:latin typeface="Arial"/>
                <a:cs typeface="Arial"/>
              </a:rPr>
              <a:t>the training </a:t>
            </a:r>
            <a:r>
              <a:rPr dirty="0" sz="950" spc="15">
                <a:latin typeface="Arial"/>
                <a:cs typeface="Arial"/>
              </a:rPr>
              <a:t>error  </a:t>
            </a:r>
            <a:r>
              <a:rPr dirty="0" sz="950" spc="25">
                <a:latin typeface="Arial"/>
                <a:cs typeface="Arial"/>
              </a:rPr>
              <a:t>and </a:t>
            </a:r>
            <a:r>
              <a:rPr dirty="0" sz="950" spc="20">
                <a:latin typeface="Arial"/>
                <a:cs typeface="Arial"/>
              </a:rPr>
              <a:t>the </a:t>
            </a:r>
            <a:r>
              <a:rPr dirty="0" sz="950" spc="10">
                <a:latin typeface="Arial"/>
                <a:cs typeface="Arial"/>
              </a:rPr>
              <a:t>VC-dimension of</a:t>
            </a:r>
            <a:r>
              <a:rPr dirty="0" sz="950" spc="120">
                <a:latin typeface="Arial"/>
                <a:cs typeface="Arial"/>
              </a:rPr>
              <a:t> </a:t>
            </a:r>
            <a:r>
              <a:rPr dirty="0" sz="950" spc="5" b="1" i="1">
                <a:latin typeface="Arial"/>
                <a:cs typeface="Arial"/>
              </a:rPr>
              <a:t>f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72075" y="855027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24050" y="5311775"/>
            <a:ext cx="386080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What VC-dimension </a:t>
            </a:r>
            <a:r>
              <a:rPr dirty="0" sz="2150" spc="1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used</a:t>
            </a:r>
            <a:r>
              <a:rPr dirty="0" sz="2150" spc="-2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for</a:t>
            </a:r>
            <a:endParaRPr sz="21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47975" y="5924550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62275" y="5838825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00450" y="5838825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05375" y="592455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10175" y="5924550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24475" y="5838825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76950" y="5838825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038725" y="5766733"/>
            <a:ext cx="15113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650" spc="-805">
                <a:latin typeface="Symbol"/>
                <a:cs typeface="Symbol"/>
              </a:rPr>
              <a:t>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86350" y="5724711"/>
            <a:ext cx="635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5" i="1">
                <a:latin typeface="Times New Roman"/>
                <a:cs typeface="Times New Roman"/>
              </a:rPr>
              <a:t>R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57775" y="6000936"/>
            <a:ext cx="1397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5" i="1">
                <a:latin typeface="Times New Roman"/>
                <a:cs typeface="Times New Roman"/>
              </a:rPr>
              <a:t>k</a:t>
            </a:r>
            <a:r>
              <a:rPr dirty="0" sz="650" spc="-120" i="1">
                <a:latin typeface="Times New Roman"/>
                <a:cs typeface="Times New Roman"/>
              </a:rPr>
              <a:t> </a:t>
            </a:r>
            <a:r>
              <a:rPr dirty="0" sz="650" spc="-35">
                <a:latin typeface="Symbol"/>
                <a:cs typeface="Symbol"/>
              </a:rPr>
              <a:t></a:t>
            </a:r>
            <a:r>
              <a:rPr dirty="0" sz="650" spc="-35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24425" y="5913531"/>
            <a:ext cx="37909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94640" algn="l"/>
              </a:tabLst>
            </a:pPr>
            <a:r>
              <a:rPr dirty="0" sz="1100" spc="5" i="1">
                <a:latin typeface="Times New Roman"/>
                <a:cs typeface="Times New Roman"/>
              </a:rPr>
              <a:t>R</a:t>
            </a:r>
            <a:r>
              <a:rPr dirty="0" sz="1100" spc="5" i="1">
                <a:latin typeface="Times New Roman"/>
                <a:cs typeface="Times New Roman"/>
              </a:rPr>
              <a:t>	</a:t>
            </a:r>
            <a:r>
              <a:rPr dirty="0" sz="1100" spc="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24425" y="5713506"/>
            <a:ext cx="37909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94640" algn="l"/>
              </a:tabLst>
            </a:pPr>
            <a:r>
              <a:rPr dirty="0" sz="1100" spc="5">
                <a:latin typeface="Times New Roman"/>
                <a:cs typeface="Times New Roman"/>
              </a:rPr>
              <a:t>1</a:t>
            </a:r>
            <a:r>
              <a:rPr dirty="0" sz="1100" spc="5">
                <a:latin typeface="Times New Roman"/>
                <a:cs typeface="Times New Roman"/>
              </a:rPr>
              <a:t>	</a:t>
            </a:r>
            <a:r>
              <a:rPr dirty="0" sz="1100" spc="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27650" y="5808756"/>
            <a:ext cx="77787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100" spc="15" i="1">
                <a:latin typeface="Times New Roman"/>
                <a:cs typeface="Times New Roman"/>
              </a:rPr>
              <a:t>y</a:t>
            </a:r>
            <a:r>
              <a:rPr dirty="0" baseline="-21367" sz="975" spc="22" i="1">
                <a:latin typeface="Times New Roman"/>
                <a:cs typeface="Times New Roman"/>
              </a:rPr>
              <a:t>k </a:t>
            </a:r>
            <a:r>
              <a:rPr dirty="0" sz="1100" spc="5">
                <a:latin typeface="Symbol"/>
                <a:cs typeface="Symbol"/>
              </a:rPr>
              <a:t>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f </a:t>
            </a:r>
            <a:r>
              <a:rPr dirty="0" sz="1100" spc="35">
                <a:latin typeface="Times New Roman"/>
                <a:cs typeface="Times New Roman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baseline="-21367" sz="975" spc="52" i="1">
                <a:latin typeface="Times New Roman"/>
                <a:cs typeface="Times New Roman"/>
              </a:rPr>
              <a:t>k </a:t>
            </a:r>
            <a:r>
              <a:rPr dirty="0" sz="1100" spc="15">
                <a:latin typeface="Times New Roman"/>
                <a:cs typeface="Times New Roman"/>
              </a:rPr>
              <a:t>,</a:t>
            </a:r>
            <a:r>
              <a:rPr dirty="0" sz="1100" spc="15" i="1">
                <a:latin typeface="Symbol"/>
                <a:cs typeface="Symbol"/>
              </a:rPr>
              <a:t></a:t>
            </a:r>
            <a:r>
              <a:rPr dirty="0" sz="1100" spc="-21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57350" y="5808756"/>
            <a:ext cx="3284854" cy="92519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76200">
              <a:lnSpc>
                <a:spcPts val="1150"/>
              </a:lnSpc>
              <a:spcBef>
                <a:spcPts val="110"/>
              </a:spcBef>
              <a:tabLst>
                <a:tab pos="2209165" algn="l"/>
              </a:tabLst>
            </a:pPr>
            <a:r>
              <a:rPr dirty="0" sz="1100">
                <a:latin typeface="Times New Roman"/>
                <a:cs typeface="Times New Roman"/>
              </a:rPr>
              <a:t>TESTERR(</a:t>
            </a:r>
            <a:r>
              <a:rPr dirty="0" sz="1100" i="1">
                <a:latin typeface="Symbol"/>
                <a:cs typeface="Symbol"/>
              </a:rPr>
              <a:t>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Symbol"/>
                <a:cs typeface="Symbol"/>
              </a:rPr>
              <a:t>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65" i="1">
                <a:latin typeface="Times New Roman"/>
                <a:cs typeface="Times New Roman"/>
              </a:rPr>
              <a:t>E</a:t>
            </a:r>
            <a:r>
              <a:rPr dirty="0" baseline="-22727" sz="1650" spc="-97">
                <a:latin typeface="Symbol"/>
                <a:cs typeface="Symbol"/>
              </a:rPr>
              <a:t></a:t>
            </a:r>
            <a:r>
              <a:rPr dirty="0" baseline="32828" sz="1650" spc="-97">
                <a:latin typeface="Symbol"/>
                <a:cs typeface="Symbol"/>
              </a:rPr>
              <a:t></a:t>
            </a:r>
            <a:r>
              <a:rPr dirty="0" baseline="37878" sz="1650" spc="-97">
                <a:latin typeface="Times New Roman"/>
                <a:cs typeface="Times New Roman"/>
              </a:rPr>
              <a:t>1 </a:t>
            </a:r>
            <a:r>
              <a:rPr dirty="0" baseline="37878" sz="1650" spc="22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r>
              <a:rPr dirty="0" sz="1100" spc="-15" i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Symbol"/>
                <a:cs typeface="Symbol"/>
              </a:rPr>
              <a:t>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f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(</a:t>
            </a:r>
            <a:r>
              <a:rPr dirty="0" sz="1100" spc="10" i="1">
                <a:latin typeface="Times New Roman"/>
                <a:cs typeface="Times New Roman"/>
              </a:rPr>
              <a:t>x</a:t>
            </a:r>
            <a:r>
              <a:rPr dirty="0" sz="1100" spc="10">
                <a:latin typeface="Times New Roman"/>
                <a:cs typeface="Times New Roman"/>
              </a:rPr>
              <a:t>,</a:t>
            </a:r>
            <a:r>
              <a:rPr dirty="0" sz="1100" spc="-180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Symbol"/>
                <a:cs typeface="Symbol"/>
              </a:rPr>
              <a:t></a:t>
            </a:r>
            <a:r>
              <a:rPr dirty="0" sz="1100" spc="-15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baseline="-22727" sz="1650" spc="-322">
                <a:latin typeface="Symbol"/>
                <a:cs typeface="Symbol"/>
              </a:rPr>
              <a:t></a:t>
            </a:r>
            <a:r>
              <a:rPr dirty="0" baseline="32828" sz="1650" spc="-322">
                <a:latin typeface="Symbol"/>
                <a:cs typeface="Symbol"/>
              </a:rPr>
              <a:t></a:t>
            </a:r>
            <a:r>
              <a:rPr dirty="0" baseline="32828" sz="1650" spc="-322">
                <a:latin typeface="Times New Roman"/>
                <a:cs typeface="Times New Roman"/>
              </a:rPr>
              <a:t>	</a:t>
            </a:r>
            <a:r>
              <a:rPr dirty="0" sz="1100" spc="-5">
                <a:latin typeface="Times New Roman"/>
                <a:cs typeface="Times New Roman"/>
              </a:rPr>
              <a:t>TRAINERR(</a:t>
            </a:r>
            <a:r>
              <a:rPr dirty="0" sz="1100" spc="-5" i="1">
                <a:latin typeface="Symbol"/>
                <a:cs typeface="Symbol"/>
              </a:rPr>
              <a:t>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1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Symbol"/>
                <a:cs typeface="Symbol"/>
              </a:rPr>
              <a:t></a:t>
            </a:r>
            <a:endParaRPr sz="1100">
              <a:latin typeface="Symbol"/>
              <a:cs typeface="Symbol"/>
            </a:endParaRPr>
          </a:p>
          <a:p>
            <a:pPr algn="ctr" marR="126364">
              <a:lnSpc>
                <a:spcPts val="1145"/>
              </a:lnSpc>
              <a:tabLst>
                <a:tab pos="828040" algn="l"/>
              </a:tabLst>
            </a:pPr>
            <a:r>
              <a:rPr dirty="0" sz="1100" spc="50">
                <a:latin typeface="Symbol"/>
                <a:cs typeface="Symbol"/>
              </a:rPr>
              <a:t></a:t>
            </a:r>
            <a:r>
              <a:rPr dirty="0" baseline="7575" sz="1650" spc="75">
                <a:latin typeface="Times New Roman"/>
                <a:cs typeface="Times New Roman"/>
              </a:rPr>
              <a:t>2	</a:t>
            </a:r>
            <a:r>
              <a:rPr dirty="0" sz="1100">
                <a:latin typeface="Symbol"/>
                <a:cs typeface="Symbol"/>
              </a:rPr>
              <a:t></a:t>
            </a:r>
            <a:endParaRPr sz="1100">
              <a:latin typeface="Symbol"/>
              <a:cs typeface="Symbol"/>
            </a:endParaRPr>
          </a:p>
          <a:p>
            <a:pPr marL="276225" indent="-171450">
              <a:lnSpc>
                <a:spcPct val="100000"/>
              </a:lnSpc>
              <a:spcBef>
                <a:spcPts val="705"/>
              </a:spcBef>
              <a:buChar char="•"/>
              <a:tabLst>
                <a:tab pos="275590" algn="l"/>
                <a:tab pos="276225" algn="l"/>
              </a:tabLst>
            </a:pPr>
            <a:r>
              <a:rPr dirty="0" sz="950" spc="15">
                <a:latin typeface="Arial"/>
                <a:cs typeface="Arial"/>
              </a:rPr>
              <a:t>Given some machine </a:t>
            </a:r>
            <a:r>
              <a:rPr dirty="0" sz="950" spc="-5" b="1">
                <a:latin typeface="Arial"/>
                <a:cs typeface="Arial"/>
              </a:rPr>
              <a:t>f</a:t>
            </a:r>
            <a:r>
              <a:rPr dirty="0" sz="950" spc="-5">
                <a:latin typeface="Arial"/>
                <a:cs typeface="Arial"/>
              </a:rPr>
              <a:t>, </a:t>
            </a:r>
            <a:r>
              <a:rPr dirty="0" sz="950" spc="15">
                <a:latin typeface="Arial"/>
                <a:cs typeface="Arial"/>
              </a:rPr>
              <a:t>let </a:t>
            </a:r>
            <a:r>
              <a:rPr dirty="0" sz="950" spc="10" i="1">
                <a:latin typeface="Arial"/>
                <a:cs typeface="Arial"/>
              </a:rPr>
              <a:t>h </a:t>
            </a:r>
            <a:r>
              <a:rPr dirty="0" sz="950" spc="10">
                <a:latin typeface="Arial"/>
                <a:cs typeface="Arial"/>
              </a:rPr>
              <a:t>be </a:t>
            </a:r>
            <a:r>
              <a:rPr dirty="0" sz="950" spc="5">
                <a:latin typeface="Arial"/>
                <a:cs typeface="Arial"/>
              </a:rPr>
              <a:t>its </a:t>
            </a:r>
            <a:r>
              <a:rPr dirty="0" sz="950" spc="15">
                <a:latin typeface="Arial"/>
                <a:cs typeface="Arial"/>
              </a:rPr>
              <a:t>VC</a:t>
            </a:r>
            <a:r>
              <a:rPr dirty="0" sz="950" spc="2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dimension.</a:t>
            </a:r>
            <a:endParaRPr sz="950">
              <a:latin typeface="Arial"/>
              <a:cs typeface="Arial"/>
            </a:endParaRPr>
          </a:p>
          <a:p>
            <a:pPr marL="276225" indent="-1714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75590" algn="l"/>
                <a:tab pos="276225" algn="l"/>
              </a:tabLst>
            </a:pPr>
            <a:r>
              <a:rPr dirty="0" sz="950" spc="10" i="1">
                <a:latin typeface="Arial"/>
                <a:cs typeface="Arial"/>
              </a:rPr>
              <a:t>h </a:t>
            </a:r>
            <a:r>
              <a:rPr dirty="0" sz="950" spc="5">
                <a:latin typeface="Arial"/>
                <a:cs typeface="Arial"/>
              </a:rPr>
              <a:t>is </a:t>
            </a:r>
            <a:r>
              <a:rPr dirty="0" sz="950" spc="10">
                <a:latin typeface="Arial"/>
                <a:cs typeface="Arial"/>
              </a:rPr>
              <a:t>a </a:t>
            </a:r>
            <a:r>
              <a:rPr dirty="0" sz="950" spc="5">
                <a:latin typeface="Arial"/>
                <a:cs typeface="Arial"/>
              </a:rPr>
              <a:t>measure of </a:t>
            </a:r>
            <a:r>
              <a:rPr dirty="0" sz="950" b="1">
                <a:latin typeface="Arial"/>
                <a:cs typeface="Arial"/>
              </a:rPr>
              <a:t>f</a:t>
            </a:r>
            <a:r>
              <a:rPr dirty="0" sz="950">
                <a:latin typeface="Arial"/>
                <a:cs typeface="Arial"/>
              </a:rPr>
              <a:t>’s</a:t>
            </a:r>
            <a:r>
              <a:rPr dirty="0" sz="950" spc="-12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power.</a:t>
            </a:r>
            <a:endParaRPr sz="950">
              <a:latin typeface="Arial"/>
              <a:cs typeface="Arial"/>
            </a:endParaRPr>
          </a:p>
          <a:p>
            <a:pPr marL="276225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275590" algn="l"/>
                <a:tab pos="276225" algn="l"/>
              </a:tabLst>
            </a:pPr>
            <a:r>
              <a:rPr dirty="0" sz="950" spc="15">
                <a:latin typeface="Arial"/>
                <a:cs typeface="Arial"/>
              </a:rPr>
              <a:t>Vapnik showed </a:t>
            </a:r>
            <a:r>
              <a:rPr dirty="0" sz="950" spc="10">
                <a:latin typeface="Arial"/>
                <a:cs typeface="Arial"/>
              </a:rPr>
              <a:t>that with probability</a:t>
            </a:r>
            <a:r>
              <a:rPr dirty="0" sz="950" spc="175">
                <a:latin typeface="Arial"/>
                <a:cs typeface="Arial"/>
              </a:rPr>
              <a:t> </a:t>
            </a:r>
            <a:r>
              <a:rPr dirty="0" sz="950" spc="-20">
                <a:latin typeface="Arial"/>
                <a:cs typeface="Arial"/>
              </a:rPr>
              <a:t>1-</a:t>
            </a:r>
            <a:r>
              <a:rPr dirty="0" sz="950" spc="-20">
                <a:latin typeface="Symbol"/>
                <a:cs typeface="Symbol"/>
              </a:rPr>
              <a:t></a:t>
            </a:r>
            <a:endParaRPr sz="950">
              <a:latin typeface="Symbol"/>
              <a:cs typeface="Symbo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19550" y="7191375"/>
            <a:ext cx="38100" cy="123825"/>
          </a:xfrm>
          <a:custGeom>
            <a:avLst/>
            <a:gdLst/>
            <a:ahLst/>
            <a:cxnLst/>
            <a:rect l="l" t="t" r="r" b="b"/>
            <a:pathLst>
              <a:path w="38100" h="123825">
                <a:moveTo>
                  <a:pt x="0" y="9525"/>
                </a:moveTo>
                <a:lnTo>
                  <a:pt x="19050" y="0"/>
                </a:lnTo>
                <a:lnTo>
                  <a:pt x="38100" y="1238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67175" y="6981825"/>
            <a:ext cx="1628775" cy="333375"/>
          </a:xfrm>
          <a:custGeom>
            <a:avLst/>
            <a:gdLst/>
            <a:ahLst/>
            <a:cxnLst/>
            <a:rect l="l" t="t" r="r" b="b"/>
            <a:pathLst>
              <a:path w="1628775" h="333375">
                <a:moveTo>
                  <a:pt x="0" y="333375"/>
                </a:moveTo>
                <a:lnTo>
                  <a:pt x="28575" y="0"/>
                </a:lnTo>
                <a:lnTo>
                  <a:pt x="1628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114800" y="6930535"/>
            <a:ext cx="1574165" cy="42545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50"/>
              </a:spcBef>
            </a:pP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(log(</a:t>
            </a:r>
            <a:r>
              <a:rPr dirty="0" u="sng" sz="1100" spc="-1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sz="1100" spc="-1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100" spc="-1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log(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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4)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1100" i="1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38350" y="7047774"/>
            <a:ext cx="195707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TESTERR(</a:t>
            </a:r>
            <a:r>
              <a:rPr dirty="0" sz="1100" i="1">
                <a:latin typeface="Symbol"/>
                <a:cs typeface="Symbol"/>
              </a:rPr>
              <a:t>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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TRAINERR(</a:t>
            </a:r>
            <a:r>
              <a:rPr dirty="0" sz="1100" spc="-5" i="1">
                <a:latin typeface="Symbol"/>
                <a:cs typeface="Symbol"/>
              </a:rPr>
              <a:t>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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762117" y="7444845"/>
            <a:ext cx="2590800" cy="514350"/>
          </a:xfrm>
          <a:custGeom>
            <a:avLst/>
            <a:gdLst/>
            <a:ahLst/>
            <a:cxnLst/>
            <a:rect l="l" t="t" r="r" b="b"/>
            <a:pathLst>
              <a:path w="2590800" h="514350">
                <a:moveTo>
                  <a:pt x="0" y="514350"/>
                </a:moveTo>
                <a:lnTo>
                  <a:pt x="2590800" y="514350"/>
                </a:lnTo>
                <a:lnTo>
                  <a:pt x="2590800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62117" y="7444845"/>
            <a:ext cx="2590800" cy="514350"/>
          </a:xfrm>
          <a:custGeom>
            <a:avLst/>
            <a:gdLst/>
            <a:ahLst/>
            <a:cxnLst/>
            <a:rect l="l" t="t" r="r" b="b"/>
            <a:pathLst>
              <a:path w="2590800" h="514350">
                <a:moveTo>
                  <a:pt x="0" y="514350"/>
                </a:moveTo>
                <a:lnTo>
                  <a:pt x="2590800" y="514350"/>
                </a:lnTo>
                <a:lnTo>
                  <a:pt x="2590800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790825" y="7531100"/>
            <a:ext cx="2452370" cy="4787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R="508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latin typeface="Arial"/>
                <a:cs typeface="Arial"/>
              </a:rPr>
              <a:t>This gives us a way to estimate the error on  future </a:t>
            </a:r>
            <a:r>
              <a:rPr dirty="0" sz="950" spc="15">
                <a:latin typeface="Arial"/>
                <a:cs typeface="Arial"/>
              </a:rPr>
              <a:t>data based only on </a:t>
            </a:r>
            <a:r>
              <a:rPr dirty="0" sz="950" spc="10">
                <a:latin typeface="Arial"/>
                <a:cs typeface="Arial"/>
              </a:rPr>
              <a:t>the training </a:t>
            </a:r>
            <a:r>
              <a:rPr dirty="0" sz="950" spc="15">
                <a:latin typeface="Arial"/>
                <a:cs typeface="Arial"/>
              </a:rPr>
              <a:t>error  </a:t>
            </a:r>
            <a:r>
              <a:rPr dirty="0" sz="950" spc="25">
                <a:latin typeface="Arial"/>
                <a:cs typeface="Arial"/>
              </a:rPr>
              <a:t>and </a:t>
            </a:r>
            <a:r>
              <a:rPr dirty="0" sz="950" spc="20">
                <a:latin typeface="Arial"/>
                <a:cs typeface="Arial"/>
              </a:rPr>
              <a:t>the </a:t>
            </a:r>
            <a:r>
              <a:rPr dirty="0" sz="950" spc="10">
                <a:latin typeface="Arial"/>
                <a:cs typeface="Arial"/>
              </a:rPr>
              <a:t>VC-dimension of</a:t>
            </a:r>
            <a:r>
              <a:rPr dirty="0" sz="950" spc="12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f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81067" y="6054195"/>
            <a:ext cx="3571875" cy="1781175"/>
          </a:xfrm>
          <a:custGeom>
            <a:avLst/>
            <a:gdLst/>
            <a:ahLst/>
            <a:cxnLst/>
            <a:rect l="l" t="t" r="r" b="b"/>
            <a:pathLst>
              <a:path w="3571875" h="1781175">
                <a:moveTo>
                  <a:pt x="1291971" y="1552575"/>
                </a:moveTo>
                <a:lnTo>
                  <a:pt x="857250" y="1552575"/>
                </a:lnTo>
                <a:lnTo>
                  <a:pt x="685800" y="1781175"/>
                </a:lnTo>
                <a:lnTo>
                  <a:pt x="1066800" y="1562100"/>
                </a:lnTo>
                <a:lnTo>
                  <a:pt x="1279017" y="1562100"/>
                </a:lnTo>
                <a:lnTo>
                  <a:pt x="1291971" y="1552575"/>
                </a:lnTo>
                <a:close/>
              </a:path>
              <a:path w="3571875" h="1781175">
                <a:moveTo>
                  <a:pt x="1279017" y="1562100"/>
                </a:moveTo>
                <a:lnTo>
                  <a:pt x="1066800" y="1562100"/>
                </a:lnTo>
                <a:lnTo>
                  <a:pt x="981075" y="1781175"/>
                </a:lnTo>
                <a:lnTo>
                  <a:pt x="1279017" y="1562100"/>
                </a:lnTo>
                <a:close/>
              </a:path>
              <a:path w="3571875" h="1781175">
                <a:moveTo>
                  <a:pt x="1542669" y="1514475"/>
                </a:moveTo>
                <a:lnTo>
                  <a:pt x="685800" y="1514475"/>
                </a:lnTo>
                <a:lnTo>
                  <a:pt x="428625" y="1752600"/>
                </a:lnTo>
                <a:lnTo>
                  <a:pt x="857250" y="1552575"/>
                </a:lnTo>
                <a:lnTo>
                  <a:pt x="1291971" y="1552575"/>
                </a:lnTo>
                <a:lnTo>
                  <a:pt x="1304925" y="1543050"/>
                </a:lnTo>
                <a:lnTo>
                  <a:pt x="1512951" y="1543050"/>
                </a:lnTo>
                <a:lnTo>
                  <a:pt x="1542669" y="1514475"/>
                </a:lnTo>
                <a:close/>
              </a:path>
              <a:path w="3571875" h="1781175">
                <a:moveTo>
                  <a:pt x="1512951" y="1543050"/>
                </a:moveTo>
                <a:lnTo>
                  <a:pt x="1304925" y="1543050"/>
                </a:lnTo>
                <a:lnTo>
                  <a:pt x="1304925" y="1743075"/>
                </a:lnTo>
                <a:lnTo>
                  <a:pt x="1512951" y="1543050"/>
                </a:lnTo>
                <a:close/>
              </a:path>
              <a:path w="3571875" h="1781175">
                <a:moveTo>
                  <a:pt x="1806321" y="1457325"/>
                </a:moveTo>
                <a:lnTo>
                  <a:pt x="552450" y="1457325"/>
                </a:lnTo>
                <a:lnTo>
                  <a:pt x="228600" y="1685925"/>
                </a:lnTo>
                <a:lnTo>
                  <a:pt x="685800" y="1514475"/>
                </a:lnTo>
                <a:lnTo>
                  <a:pt x="1542669" y="1514475"/>
                </a:lnTo>
                <a:lnTo>
                  <a:pt x="1552575" y="1504950"/>
                </a:lnTo>
                <a:lnTo>
                  <a:pt x="1773936" y="1504950"/>
                </a:lnTo>
                <a:lnTo>
                  <a:pt x="1806321" y="1457325"/>
                </a:lnTo>
                <a:close/>
              </a:path>
              <a:path w="3571875" h="1781175">
                <a:moveTo>
                  <a:pt x="1773936" y="1504950"/>
                </a:moveTo>
                <a:lnTo>
                  <a:pt x="1552575" y="1504950"/>
                </a:lnTo>
                <a:lnTo>
                  <a:pt x="1657350" y="1676400"/>
                </a:lnTo>
                <a:lnTo>
                  <a:pt x="1773936" y="1504950"/>
                </a:lnTo>
                <a:close/>
              </a:path>
              <a:path w="3571875" h="1781175">
                <a:moveTo>
                  <a:pt x="2073419" y="1371600"/>
                </a:moveTo>
                <a:lnTo>
                  <a:pt x="476250" y="1371600"/>
                </a:lnTo>
                <a:lnTo>
                  <a:pt x="85725" y="1590675"/>
                </a:lnTo>
                <a:lnTo>
                  <a:pt x="552450" y="1457325"/>
                </a:lnTo>
                <a:lnTo>
                  <a:pt x="1806321" y="1457325"/>
                </a:lnTo>
                <a:lnTo>
                  <a:pt x="1819275" y="1438275"/>
                </a:lnTo>
                <a:lnTo>
                  <a:pt x="2052204" y="1438275"/>
                </a:lnTo>
                <a:lnTo>
                  <a:pt x="2073419" y="1371600"/>
                </a:lnTo>
                <a:close/>
              </a:path>
              <a:path w="3571875" h="1781175">
                <a:moveTo>
                  <a:pt x="2052204" y="1438275"/>
                </a:moveTo>
                <a:lnTo>
                  <a:pt x="1819275" y="1438275"/>
                </a:lnTo>
                <a:lnTo>
                  <a:pt x="2009775" y="1571625"/>
                </a:lnTo>
                <a:lnTo>
                  <a:pt x="2052204" y="1438275"/>
                </a:lnTo>
                <a:close/>
              </a:path>
              <a:path w="3571875" h="1781175">
                <a:moveTo>
                  <a:pt x="2335529" y="1276350"/>
                </a:moveTo>
                <a:lnTo>
                  <a:pt x="438150" y="1276350"/>
                </a:lnTo>
                <a:lnTo>
                  <a:pt x="9525" y="1466850"/>
                </a:lnTo>
                <a:lnTo>
                  <a:pt x="476250" y="1371600"/>
                </a:lnTo>
                <a:lnTo>
                  <a:pt x="2073419" y="1371600"/>
                </a:lnTo>
                <a:lnTo>
                  <a:pt x="2076450" y="1362075"/>
                </a:lnTo>
                <a:lnTo>
                  <a:pt x="2344102" y="1362075"/>
                </a:lnTo>
                <a:lnTo>
                  <a:pt x="2335529" y="1276350"/>
                </a:lnTo>
                <a:close/>
              </a:path>
              <a:path w="3571875" h="1781175">
                <a:moveTo>
                  <a:pt x="2344102" y="1362075"/>
                </a:moveTo>
                <a:lnTo>
                  <a:pt x="2076450" y="1362075"/>
                </a:lnTo>
                <a:lnTo>
                  <a:pt x="2352675" y="1447800"/>
                </a:lnTo>
                <a:lnTo>
                  <a:pt x="2344102" y="1362075"/>
                </a:lnTo>
                <a:close/>
              </a:path>
              <a:path w="3571875" h="1781175">
                <a:moveTo>
                  <a:pt x="895350" y="485775"/>
                </a:moveTo>
                <a:lnTo>
                  <a:pt x="1009650" y="647700"/>
                </a:lnTo>
                <a:lnTo>
                  <a:pt x="609600" y="647700"/>
                </a:lnTo>
                <a:lnTo>
                  <a:pt x="809625" y="771525"/>
                </a:lnTo>
                <a:lnTo>
                  <a:pt x="371475" y="819150"/>
                </a:lnTo>
                <a:lnTo>
                  <a:pt x="647700" y="904875"/>
                </a:lnTo>
                <a:lnTo>
                  <a:pt x="180975" y="990600"/>
                </a:lnTo>
                <a:lnTo>
                  <a:pt x="533400" y="1038225"/>
                </a:lnTo>
                <a:lnTo>
                  <a:pt x="57150" y="1162050"/>
                </a:lnTo>
                <a:lnTo>
                  <a:pt x="457200" y="1162050"/>
                </a:lnTo>
                <a:lnTo>
                  <a:pt x="0" y="1323975"/>
                </a:lnTo>
                <a:lnTo>
                  <a:pt x="438150" y="1276350"/>
                </a:lnTo>
                <a:lnTo>
                  <a:pt x="2335529" y="1276350"/>
                </a:lnTo>
                <a:lnTo>
                  <a:pt x="2333625" y="1257300"/>
                </a:lnTo>
                <a:lnTo>
                  <a:pt x="2640806" y="1257300"/>
                </a:lnTo>
                <a:lnTo>
                  <a:pt x="2562225" y="1143000"/>
                </a:lnTo>
                <a:lnTo>
                  <a:pt x="2952750" y="1133475"/>
                </a:lnTo>
                <a:lnTo>
                  <a:pt x="2762250" y="1009650"/>
                </a:lnTo>
                <a:lnTo>
                  <a:pt x="3200400" y="962025"/>
                </a:lnTo>
                <a:lnTo>
                  <a:pt x="2924175" y="885825"/>
                </a:lnTo>
                <a:lnTo>
                  <a:pt x="3381375" y="790575"/>
                </a:lnTo>
                <a:lnTo>
                  <a:pt x="3038475" y="752475"/>
                </a:lnTo>
                <a:lnTo>
                  <a:pt x="3480707" y="628650"/>
                </a:lnTo>
                <a:lnTo>
                  <a:pt x="3105150" y="628650"/>
                </a:lnTo>
                <a:lnTo>
                  <a:pt x="3364441" y="533400"/>
                </a:lnTo>
                <a:lnTo>
                  <a:pt x="1238250" y="533400"/>
                </a:lnTo>
                <a:lnTo>
                  <a:pt x="895350" y="485775"/>
                </a:lnTo>
                <a:close/>
              </a:path>
              <a:path w="3571875" h="1781175">
                <a:moveTo>
                  <a:pt x="2640806" y="1257300"/>
                </a:moveTo>
                <a:lnTo>
                  <a:pt x="2333625" y="1257300"/>
                </a:lnTo>
                <a:lnTo>
                  <a:pt x="2667000" y="1295400"/>
                </a:lnTo>
                <a:lnTo>
                  <a:pt x="2640806" y="1257300"/>
                </a:lnTo>
                <a:close/>
              </a:path>
              <a:path w="3571875" h="1781175">
                <a:moveTo>
                  <a:pt x="3514725" y="619125"/>
                </a:moveTo>
                <a:lnTo>
                  <a:pt x="3105150" y="628650"/>
                </a:lnTo>
                <a:lnTo>
                  <a:pt x="3480707" y="628650"/>
                </a:lnTo>
                <a:lnTo>
                  <a:pt x="3514725" y="619125"/>
                </a:lnTo>
                <a:close/>
              </a:path>
              <a:path w="3571875" h="1781175">
                <a:moveTo>
                  <a:pt x="1219200" y="333375"/>
                </a:moveTo>
                <a:lnTo>
                  <a:pt x="1238250" y="533400"/>
                </a:lnTo>
                <a:lnTo>
                  <a:pt x="3364441" y="533400"/>
                </a:lnTo>
                <a:lnTo>
                  <a:pt x="3416300" y="514350"/>
                </a:lnTo>
                <a:lnTo>
                  <a:pt x="3124200" y="514350"/>
                </a:lnTo>
                <a:lnTo>
                  <a:pt x="3311978" y="428625"/>
                </a:lnTo>
                <a:lnTo>
                  <a:pt x="1485900" y="428625"/>
                </a:lnTo>
                <a:lnTo>
                  <a:pt x="1219200" y="333375"/>
                </a:lnTo>
                <a:close/>
              </a:path>
              <a:path w="3571875" h="1781175">
                <a:moveTo>
                  <a:pt x="3571875" y="457200"/>
                </a:moveTo>
                <a:lnTo>
                  <a:pt x="3124200" y="514350"/>
                </a:lnTo>
                <a:lnTo>
                  <a:pt x="3416300" y="514350"/>
                </a:lnTo>
                <a:lnTo>
                  <a:pt x="3571875" y="457200"/>
                </a:lnTo>
                <a:close/>
              </a:path>
              <a:path w="3571875" h="1781175">
                <a:moveTo>
                  <a:pt x="1562100" y="209550"/>
                </a:moveTo>
                <a:lnTo>
                  <a:pt x="1485900" y="428625"/>
                </a:lnTo>
                <a:lnTo>
                  <a:pt x="3311978" y="428625"/>
                </a:lnTo>
                <a:lnTo>
                  <a:pt x="3353707" y="409575"/>
                </a:lnTo>
                <a:lnTo>
                  <a:pt x="3095625" y="409575"/>
                </a:lnTo>
                <a:lnTo>
                  <a:pt x="3214480" y="342900"/>
                </a:lnTo>
                <a:lnTo>
                  <a:pt x="1752600" y="342900"/>
                </a:lnTo>
                <a:lnTo>
                  <a:pt x="1562100" y="209550"/>
                </a:lnTo>
                <a:close/>
              </a:path>
              <a:path w="3571875" h="1781175">
                <a:moveTo>
                  <a:pt x="3562350" y="314325"/>
                </a:moveTo>
                <a:lnTo>
                  <a:pt x="3095625" y="409575"/>
                </a:lnTo>
                <a:lnTo>
                  <a:pt x="3353707" y="409575"/>
                </a:lnTo>
                <a:lnTo>
                  <a:pt x="3562350" y="314325"/>
                </a:lnTo>
                <a:close/>
              </a:path>
              <a:path w="3571875" h="1781175">
                <a:moveTo>
                  <a:pt x="1914525" y="114300"/>
                </a:moveTo>
                <a:lnTo>
                  <a:pt x="1752600" y="342900"/>
                </a:lnTo>
                <a:lnTo>
                  <a:pt x="3214480" y="342900"/>
                </a:lnTo>
                <a:lnTo>
                  <a:pt x="3231459" y="333375"/>
                </a:lnTo>
                <a:lnTo>
                  <a:pt x="3009900" y="333375"/>
                </a:lnTo>
                <a:lnTo>
                  <a:pt x="3089910" y="276225"/>
                </a:lnTo>
                <a:lnTo>
                  <a:pt x="2009775" y="276225"/>
                </a:lnTo>
                <a:lnTo>
                  <a:pt x="1914525" y="114300"/>
                </a:lnTo>
                <a:close/>
              </a:path>
              <a:path w="3571875" h="1781175">
                <a:moveTo>
                  <a:pt x="3486150" y="190500"/>
                </a:moveTo>
                <a:lnTo>
                  <a:pt x="3009900" y="333375"/>
                </a:lnTo>
                <a:lnTo>
                  <a:pt x="3231459" y="333375"/>
                </a:lnTo>
                <a:lnTo>
                  <a:pt x="3486150" y="190500"/>
                </a:lnTo>
                <a:close/>
              </a:path>
              <a:path w="3571875" h="1781175">
                <a:moveTo>
                  <a:pt x="2257425" y="38100"/>
                </a:moveTo>
                <a:lnTo>
                  <a:pt x="2009775" y="276225"/>
                </a:lnTo>
                <a:lnTo>
                  <a:pt x="3089910" y="276225"/>
                </a:lnTo>
                <a:lnTo>
                  <a:pt x="3103245" y="266700"/>
                </a:lnTo>
                <a:lnTo>
                  <a:pt x="2886075" y="266700"/>
                </a:lnTo>
                <a:lnTo>
                  <a:pt x="2918221" y="238125"/>
                </a:lnTo>
                <a:lnTo>
                  <a:pt x="2266950" y="238125"/>
                </a:lnTo>
                <a:lnTo>
                  <a:pt x="2257425" y="38100"/>
                </a:lnTo>
                <a:close/>
              </a:path>
              <a:path w="3571875" h="1781175">
                <a:moveTo>
                  <a:pt x="3343275" y="95250"/>
                </a:moveTo>
                <a:lnTo>
                  <a:pt x="2886075" y="266700"/>
                </a:lnTo>
                <a:lnTo>
                  <a:pt x="3103245" y="266700"/>
                </a:lnTo>
                <a:lnTo>
                  <a:pt x="3343275" y="95250"/>
                </a:lnTo>
                <a:close/>
              </a:path>
              <a:path w="3571875" h="1781175">
                <a:moveTo>
                  <a:pt x="2590800" y="9525"/>
                </a:moveTo>
                <a:lnTo>
                  <a:pt x="2266950" y="238125"/>
                </a:lnTo>
                <a:lnTo>
                  <a:pt x="2714625" y="238125"/>
                </a:lnTo>
                <a:lnTo>
                  <a:pt x="2728341" y="219075"/>
                </a:lnTo>
                <a:lnTo>
                  <a:pt x="2505075" y="219075"/>
                </a:lnTo>
                <a:lnTo>
                  <a:pt x="2590800" y="9525"/>
                </a:lnTo>
                <a:close/>
              </a:path>
              <a:path w="3571875" h="1781175">
                <a:moveTo>
                  <a:pt x="3143250" y="38100"/>
                </a:moveTo>
                <a:lnTo>
                  <a:pt x="2714625" y="238125"/>
                </a:lnTo>
                <a:lnTo>
                  <a:pt x="2918221" y="238125"/>
                </a:lnTo>
                <a:lnTo>
                  <a:pt x="3143250" y="38100"/>
                </a:lnTo>
                <a:close/>
              </a:path>
              <a:path w="3571875" h="1781175">
                <a:moveTo>
                  <a:pt x="2886075" y="0"/>
                </a:moveTo>
                <a:lnTo>
                  <a:pt x="2505075" y="219075"/>
                </a:lnTo>
                <a:lnTo>
                  <a:pt x="2728341" y="219075"/>
                </a:lnTo>
                <a:lnTo>
                  <a:pt x="2886075" y="0"/>
                </a:lnTo>
                <a:close/>
              </a:path>
            </a:pathLst>
          </a:custGeom>
          <a:solidFill>
            <a:srgbClr val="00E3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81067" y="6054195"/>
            <a:ext cx="3571875" cy="1781175"/>
          </a:xfrm>
          <a:custGeom>
            <a:avLst/>
            <a:gdLst/>
            <a:ahLst/>
            <a:cxnLst/>
            <a:rect l="l" t="t" r="r" b="b"/>
            <a:pathLst>
              <a:path w="3571875" h="1781175">
                <a:moveTo>
                  <a:pt x="3562350" y="314325"/>
                </a:moveTo>
                <a:lnTo>
                  <a:pt x="3095625" y="409575"/>
                </a:lnTo>
                <a:lnTo>
                  <a:pt x="3486150" y="190500"/>
                </a:lnTo>
                <a:lnTo>
                  <a:pt x="3009900" y="333375"/>
                </a:lnTo>
                <a:lnTo>
                  <a:pt x="3343275" y="95250"/>
                </a:lnTo>
                <a:lnTo>
                  <a:pt x="2886075" y="266700"/>
                </a:lnTo>
                <a:lnTo>
                  <a:pt x="3143250" y="38100"/>
                </a:lnTo>
                <a:lnTo>
                  <a:pt x="2714625" y="238125"/>
                </a:lnTo>
                <a:lnTo>
                  <a:pt x="2886075" y="0"/>
                </a:lnTo>
                <a:lnTo>
                  <a:pt x="2505075" y="219075"/>
                </a:lnTo>
                <a:lnTo>
                  <a:pt x="2590800" y="9525"/>
                </a:lnTo>
                <a:lnTo>
                  <a:pt x="2266950" y="238125"/>
                </a:lnTo>
                <a:lnTo>
                  <a:pt x="2257425" y="38100"/>
                </a:lnTo>
                <a:lnTo>
                  <a:pt x="2009775" y="276225"/>
                </a:lnTo>
                <a:lnTo>
                  <a:pt x="1914525" y="114300"/>
                </a:lnTo>
                <a:lnTo>
                  <a:pt x="1752600" y="342900"/>
                </a:lnTo>
                <a:lnTo>
                  <a:pt x="1562100" y="209550"/>
                </a:lnTo>
                <a:lnTo>
                  <a:pt x="1485900" y="428625"/>
                </a:lnTo>
                <a:lnTo>
                  <a:pt x="1219200" y="333375"/>
                </a:lnTo>
                <a:lnTo>
                  <a:pt x="1238250" y="533400"/>
                </a:lnTo>
                <a:lnTo>
                  <a:pt x="895350" y="485775"/>
                </a:lnTo>
                <a:lnTo>
                  <a:pt x="1009650" y="647700"/>
                </a:lnTo>
                <a:lnTo>
                  <a:pt x="609600" y="647700"/>
                </a:lnTo>
                <a:lnTo>
                  <a:pt x="809625" y="771525"/>
                </a:lnTo>
                <a:lnTo>
                  <a:pt x="371475" y="819150"/>
                </a:lnTo>
                <a:lnTo>
                  <a:pt x="647700" y="904875"/>
                </a:lnTo>
                <a:lnTo>
                  <a:pt x="180975" y="990600"/>
                </a:lnTo>
                <a:lnTo>
                  <a:pt x="533400" y="1038225"/>
                </a:lnTo>
                <a:lnTo>
                  <a:pt x="57150" y="1162050"/>
                </a:lnTo>
                <a:lnTo>
                  <a:pt x="457200" y="1162050"/>
                </a:lnTo>
                <a:lnTo>
                  <a:pt x="0" y="1323975"/>
                </a:lnTo>
                <a:lnTo>
                  <a:pt x="438150" y="1276350"/>
                </a:lnTo>
                <a:lnTo>
                  <a:pt x="9525" y="1466850"/>
                </a:lnTo>
                <a:lnTo>
                  <a:pt x="476250" y="1371600"/>
                </a:lnTo>
                <a:lnTo>
                  <a:pt x="85725" y="1590675"/>
                </a:lnTo>
                <a:lnTo>
                  <a:pt x="552450" y="1457325"/>
                </a:lnTo>
                <a:lnTo>
                  <a:pt x="228600" y="1685925"/>
                </a:lnTo>
                <a:lnTo>
                  <a:pt x="685800" y="1514475"/>
                </a:lnTo>
                <a:lnTo>
                  <a:pt x="428625" y="1752600"/>
                </a:lnTo>
                <a:lnTo>
                  <a:pt x="857250" y="1552575"/>
                </a:lnTo>
                <a:lnTo>
                  <a:pt x="685800" y="1781175"/>
                </a:lnTo>
                <a:lnTo>
                  <a:pt x="1066800" y="1562100"/>
                </a:lnTo>
                <a:lnTo>
                  <a:pt x="981075" y="1781175"/>
                </a:lnTo>
                <a:lnTo>
                  <a:pt x="1304925" y="1543050"/>
                </a:lnTo>
                <a:lnTo>
                  <a:pt x="1304925" y="1743075"/>
                </a:lnTo>
                <a:lnTo>
                  <a:pt x="1552575" y="1504950"/>
                </a:lnTo>
                <a:lnTo>
                  <a:pt x="1657350" y="1676400"/>
                </a:lnTo>
                <a:lnTo>
                  <a:pt x="1819275" y="1438275"/>
                </a:lnTo>
                <a:lnTo>
                  <a:pt x="2009775" y="1571625"/>
                </a:lnTo>
                <a:lnTo>
                  <a:pt x="2076450" y="1362075"/>
                </a:lnTo>
                <a:lnTo>
                  <a:pt x="2352675" y="1447800"/>
                </a:lnTo>
                <a:lnTo>
                  <a:pt x="2333625" y="1257300"/>
                </a:lnTo>
                <a:lnTo>
                  <a:pt x="2667000" y="1295400"/>
                </a:lnTo>
                <a:lnTo>
                  <a:pt x="2562225" y="1143000"/>
                </a:lnTo>
                <a:lnTo>
                  <a:pt x="2952750" y="1133475"/>
                </a:lnTo>
                <a:lnTo>
                  <a:pt x="2762250" y="1009650"/>
                </a:lnTo>
                <a:lnTo>
                  <a:pt x="3200400" y="962025"/>
                </a:lnTo>
                <a:lnTo>
                  <a:pt x="2924175" y="885825"/>
                </a:lnTo>
                <a:lnTo>
                  <a:pt x="3381375" y="790575"/>
                </a:lnTo>
                <a:lnTo>
                  <a:pt x="3038475" y="752475"/>
                </a:lnTo>
                <a:lnTo>
                  <a:pt x="3514725" y="619125"/>
                </a:lnTo>
                <a:lnTo>
                  <a:pt x="3105150" y="628650"/>
                </a:lnTo>
                <a:lnTo>
                  <a:pt x="3571875" y="457200"/>
                </a:lnTo>
                <a:lnTo>
                  <a:pt x="3124200" y="514350"/>
                </a:lnTo>
                <a:lnTo>
                  <a:pt x="3562350" y="3143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 rot="20520000">
            <a:off x="2746943" y="6691849"/>
            <a:ext cx="1849806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550" spc="-15">
                <a:latin typeface="Arial"/>
                <a:cs typeface="Arial"/>
              </a:rPr>
              <a:t>But </a:t>
            </a:r>
            <a:r>
              <a:rPr dirty="0" sz="1550" spc="-25">
                <a:latin typeface="Arial"/>
                <a:cs typeface="Arial"/>
              </a:rPr>
              <a:t>given machine</a:t>
            </a:r>
            <a:r>
              <a:rPr dirty="0" sz="1550" spc="125">
                <a:latin typeface="Arial"/>
                <a:cs typeface="Arial"/>
              </a:rPr>
              <a:t> </a:t>
            </a:r>
            <a:r>
              <a:rPr dirty="0" baseline="1792" sz="2325" spc="22" b="1" i="1">
                <a:latin typeface="Arial"/>
                <a:cs typeface="Arial"/>
              </a:rPr>
              <a:t>f</a:t>
            </a:r>
            <a:r>
              <a:rPr dirty="0" sz="1550" spc="15">
                <a:latin typeface="Arial"/>
                <a:cs typeface="Arial"/>
              </a:rPr>
              <a:t>,</a:t>
            </a:r>
            <a:endParaRPr sz="15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 rot="20520000">
            <a:off x="2954941" y="6938774"/>
            <a:ext cx="1499302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550" spc="-20">
                <a:latin typeface="Arial"/>
                <a:cs typeface="Arial"/>
              </a:rPr>
              <a:t>how </a:t>
            </a:r>
            <a:r>
              <a:rPr dirty="0" sz="1550" spc="-15">
                <a:latin typeface="Arial"/>
                <a:cs typeface="Arial"/>
              </a:rPr>
              <a:t>do </a:t>
            </a:r>
            <a:r>
              <a:rPr dirty="0" sz="1550" spc="-10">
                <a:latin typeface="Arial"/>
                <a:cs typeface="Arial"/>
              </a:rPr>
              <a:t>we</a:t>
            </a:r>
            <a:r>
              <a:rPr dirty="0" sz="1550" spc="-135">
                <a:latin typeface="Arial"/>
                <a:cs typeface="Arial"/>
              </a:rPr>
              <a:t> </a:t>
            </a:r>
            <a:r>
              <a:rPr dirty="0" sz="1550" spc="-40">
                <a:latin typeface="Arial"/>
                <a:cs typeface="Arial"/>
              </a:rPr>
              <a:t>define</a:t>
            </a:r>
            <a:endParaRPr sz="15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 rot="20520000">
            <a:off x="3090718" y="7167456"/>
            <a:ext cx="1376683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550" spc="-30">
                <a:latin typeface="Arial"/>
                <a:cs typeface="Arial"/>
              </a:rPr>
              <a:t>and </a:t>
            </a:r>
            <a:r>
              <a:rPr dirty="0" sz="1550" spc="-40">
                <a:latin typeface="Arial"/>
                <a:cs typeface="Arial"/>
              </a:rPr>
              <a:t>compute </a:t>
            </a:r>
            <a:r>
              <a:rPr dirty="0" sz="1550" spc="-50">
                <a:latin typeface="Arial"/>
                <a:cs typeface="Arial"/>
              </a:rPr>
              <a:t>h?</a:t>
            </a:r>
            <a:endParaRPr sz="15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2075" y="456882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Shattering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6725" y="1669414"/>
            <a:ext cx="4121150" cy="58737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96850" indent="-171450">
              <a:lnSpc>
                <a:spcPct val="100000"/>
              </a:lnSpc>
              <a:spcBef>
                <a:spcPts val="455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5">
                <a:latin typeface="Arial"/>
                <a:cs typeface="Arial"/>
              </a:rPr>
              <a:t>Machine f </a:t>
            </a:r>
            <a:r>
              <a:rPr dirty="0" sz="950" spc="10">
                <a:latin typeface="Arial"/>
                <a:cs typeface="Arial"/>
              </a:rPr>
              <a:t>can </a:t>
            </a:r>
            <a:r>
              <a:rPr dirty="0" sz="950" spc="10" i="1">
                <a:solidFill>
                  <a:srgbClr val="FF0000"/>
                </a:solidFill>
                <a:latin typeface="Arial"/>
                <a:cs typeface="Arial"/>
              </a:rPr>
              <a:t>shatter </a:t>
            </a:r>
            <a:r>
              <a:rPr dirty="0" sz="950" spc="10">
                <a:latin typeface="Arial"/>
                <a:cs typeface="Arial"/>
              </a:rPr>
              <a:t>a set of </a:t>
            </a:r>
            <a:r>
              <a:rPr dirty="0" sz="950" spc="15">
                <a:latin typeface="Arial"/>
                <a:cs typeface="Arial"/>
              </a:rPr>
              <a:t>points </a:t>
            </a:r>
            <a:r>
              <a:rPr dirty="0" sz="95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1</a:t>
            </a:r>
            <a:r>
              <a:rPr dirty="0" sz="950" spc="-5" i="1">
                <a:latin typeface="Arial"/>
                <a:cs typeface="Arial"/>
              </a:rPr>
              <a:t>, </a:t>
            </a:r>
            <a:r>
              <a:rPr dirty="0" sz="950" spc="-10" i="1">
                <a:latin typeface="Arial"/>
                <a:cs typeface="Arial"/>
              </a:rPr>
              <a:t>x</a:t>
            </a:r>
            <a:r>
              <a:rPr dirty="0" baseline="-21367" sz="975" spc="-15" i="1">
                <a:latin typeface="Arial"/>
                <a:cs typeface="Arial"/>
              </a:rPr>
              <a:t>2 </a:t>
            </a:r>
            <a:r>
              <a:rPr dirty="0" sz="950" spc="20" i="1">
                <a:latin typeface="Arial"/>
                <a:cs typeface="Arial"/>
              </a:rPr>
              <a:t>.. </a:t>
            </a:r>
            <a:r>
              <a:rPr dirty="0" sz="950" spc="-15" i="1">
                <a:latin typeface="Arial"/>
                <a:cs typeface="Arial"/>
              </a:rPr>
              <a:t>x</a:t>
            </a:r>
            <a:r>
              <a:rPr dirty="0" baseline="-21367" sz="975" spc="-22" i="1">
                <a:latin typeface="Arial"/>
                <a:cs typeface="Arial"/>
              </a:rPr>
              <a:t>r </a:t>
            </a:r>
            <a:r>
              <a:rPr dirty="0" sz="950">
                <a:latin typeface="Arial"/>
                <a:cs typeface="Arial"/>
              </a:rPr>
              <a:t>if </a:t>
            </a:r>
            <a:r>
              <a:rPr dirty="0" sz="950" spc="5">
                <a:latin typeface="Arial"/>
                <a:cs typeface="Arial"/>
              </a:rPr>
              <a:t>and </a:t>
            </a:r>
            <a:r>
              <a:rPr dirty="0" sz="950">
                <a:latin typeface="Arial"/>
                <a:cs typeface="Arial"/>
              </a:rPr>
              <a:t>only</a:t>
            </a:r>
            <a:r>
              <a:rPr dirty="0" sz="950" spc="114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if…</a:t>
            </a:r>
            <a:endParaRPr sz="95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360"/>
              </a:spcBef>
            </a:pPr>
            <a:r>
              <a:rPr dirty="0" sz="950" spc="10">
                <a:latin typeface="Arial"/>
                <a:cs typeface="Arial"/>
              </a:rPr>
              <a:t>For every possible training set of the form </a:t>
            </a:r>
            <a:r>
              <a:rPr dirty="0" sz="950" spc="5" i="1">
                <a:latin typeface="Arial"/>
                <a:cs typeface="Arial"/>
              </a:rPr>
              <a:t>(x</a:t>
            </a:r>
            <a:r>
              <a:rPr dirty="0" baseline="-21367" sz="975" spc="7" i="1">
                <a:latin typeface="Arial"/>
                <a:cs typeface="Arial"/>
              </a:rPr>
              <a:t>1</a:t>
            </a:r>
            <a:r>
              <a:rPr dirty="0" sz="950" spc="5" i="1">
                <a:latin typeface="Arial"/>
                <a:cs typeface="Arial"/>
              </a:rPr>
              <a:t>,y</a:t>
            </a:r>
            <a:r>
              <a:rPr dirty="0" baseline="-21367" sz="975" spc="7" i="1">
                <a:latin typeface="Arial"/>
                <a:cs typeface="Arial"/>
              </a:rPr>
              <a:t>1</a:t>
            </a:r>
            <a:r>
              <a:rPr dirty="0" sz="950" spc="5" i="1">
                <a:latin typeface="Arial"/>
                <a:cs typeface="Arial"/>
              </a:rPr>
              <a:t>) , </a:t>
            </a:r>
            <a:r>
              <a:rPr dirty="0" sz="950" i="1">
                <a:latin typeface="Arial"/>
                <a:cs typeface="Arial"/>
              </a:rPr>
              <a:t>(x</a:t>
            </a:r>
            <a:r>
              <a:rPr dirty="0" baseline="-21367" sz="975" i="1">
                <a:latin typeface="Arial"/>
                <a:cs typeface="Arial"/>
              </a:rPr>
              <a:t>2</a:t>
            </a:r>
            <a:r>
              <a:rPr dirty="0" sz="950" i="1">
                <a:latin typeface="Arial"/>
                <a:cs typeface="Arial"/>
              </a:rPr>
              <a:t>,y</a:t>
            </a:r>
            <a:r>
              <a:rPr dirty="0" baseline="-21367" sz="975" i="1">
                <a:latin typeface="Arial"/>
                <a:cs typeface="Arial"/>
              </a:rPr>
              <a:t>2 </a:t>
            </a:r>
            <a:r>
              <a:rPr dirty="0" sz="950" spc="5" i="1">
                <a:latin typeface="Arial"/>
                <a:cs typeface="Arial"/>
              </a:rPr>
              <a:t>) ,… </a:t>
            </a:r>
            <a:r>
              <a:rPr dirty="0" sz="950" spc="-5" i="1">
                <a:latin typeface="Arial"/>
                <a:cs typeface="Arial"/>
              </a:rPr>
              <a:t>(x</a:t>
            </a:r>
            <a:r>
              <a:rPr dirty="0" baseline="-21367" sz="975" spc="-7" i="1">
                <a:latin typeface="Arial"/>
                <a:cs typeface="Arial"/>
              </a:rPr>
              <a:t>r</a:t>
            </a:r>
            <a:r>
              <a:rPr dirty="0" baseline="-21367" sz="975" spc="97" i="1">
                <a:latin typeface="Arial"/>
                <a:cs typeface="Arial"/>
              </a:rPr>
              <a:t> </a:t>
            </a:r>
            <a:r>
              <a:rPr dirty="0" sz="950" spc="5" i="1">
                <a:latin typeface="Arial"/>
                <a:cs typeface="Arial"/>
              </a:rPr>
              <a:t>,y</a:t>
            </a:r>
            <a:r>
              <a:rPr dirty="0" baseline="-21367" sz="975" spc="7" i="1">
                <a:latin typeface="Arial"/>
                <a:cs typeface="Arial"/>
              </a:rPr>
              <a:t>r</a:t>
            </a:r>
            <a:r>
              <a:rPr dirty="0" sz="950" spc="5" i="1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615950">
              <a:lnSpc>
                <a:spcPct val="100000"/>
              </a:lnSpc>
              <a:spcBef>
                <a:spcPts val="285"/>
              </a:spcBef>
            </a:pPr>
            <a:r>
              <a:rPr dirty="0" sz="950" spc="15">
                <a:latin typeface="Arial"/>
                <a:cs typeface="Arial"/>
              </a:rPr>
              <a:t>…There </a:t>
            </a:r>
            <a:r>
              <a:rPr dirty="0" sz="950" spc="10">
                <a:latin typeface="Arial"/>
                <a:cs typeface="Arial"/>
              </a:rPr>
              <a:t>exists </a:t>
            </a:r>
            <a:r>
              <a:rPr dirty="0" sz="950" spc="15">
                <a:latin typeface="Arial"/>
                <a:cs typeface="Arial"/>
              </a:rPr>
              <a:t>some </a:t>
            </a:r>
            <a:r>
              <a:rPr dirty="0" sz="950" spc="10">
                <a:latin typeface="Arial"/>
                <a:cs typeface="Arial"/>
              </a:rPr>
              <a:t>value of </a:t>
            </a:r>
            <a:r>
              <a:rPr dirty="0" sz="950" spc="15">
                <a:latin typeface="Symbol"/>
                <a:cs typeface="Symbol"/>
              </a:rPr>
              <a:t></a:t>
            </a:r>
            <a:r>
              <a:rPr dirty="0" sz="950" spc="1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Arial"/>
                <a:cs typeface="Arial"/>
              </a:rPr>
              <a:t>that gets zero training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error.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3417" y="2051843"/>
            <a:ext cx="1866900" cy="1390650"/>
          </a:xfrm>
          <a:custGeom>
            <a:avLst/>
            <a:gdLst/>
            <a:ahLst/>
            <a:cxnLst/>
            <a:rect l="l" t="t" r="r" b="b"/>
            <a:pathLst>
              <a:path w="1866900" h="1390650">
                <a:moveTo>
                  <a:pt x="1866900" y="666750"/>
                </a:moveTo>
                <a:lnTo>
                  <a:pt x="0" y="666750"/>
                </a:lnTo>
                <a:lnTo>
                  <a:pt x="0" y="1390650"/>
                </a:lnTo>
                <a:lnTo>
                  <a:pt x="1866900" y="1390650"/>
                </a:lnTo>
                <a:lnTo>
                  <a:pt x="1866900" y="666750"/>
                </a:lnTo>
                <a:close/>
              </a:path>
              <a:path w="1866900" h="1390650">
                <a:moveTo>
                  <a:pt x="495300" y="0"/>
                </a:moveTo>
                <a:lnTo>
                  <a:pt x="314325" y="666750"/>
                </a:lnTo>
                <a:lnTo>
                  <a:pt x="781050" y="666750"/>
                </a:lnTo>
                <a:lnTo>
                  <a:pt x="4953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33417" y="2051843"/>
            <a:ext cx="1866900" cy="1390650"/>
          </a:xfrm>
          <a:custGeom>
            <a:avLst/>
            <a:gdLst/>
            <a:ahLst/>
            <a:cxnLst/>
            <a:rect l="l" t="t" r="r" b="b"/>
            <a:pathLst>
              <a:path w="1866900" h="1390650">
                <a:moveTo>
                  <a:pt x="0" y="666750"/>
                </a:moveTo>
                <a:lnTo>
                  <a:pt x="0" y="1390650"/>
                </a:lnTo>
                <a:lnTo>
                  <a:pt x="1866900" y="1390650"/>
                </a:lnTo>
                <a:lnTo>
                  <a:pt x="1866900" y="666750"/>
                </a:lnTo>
                <a:lnTo>
                  <a:pt x="781050" y="666750"/>
                </a:lnTo>
                <a:lnTo>
                  <a:pt x="495300" y="0"/>
                </a:lnTo>
                <a:lnTo>
                  <a:pt x="314325" y="666750"/>
                </a:lnTo>
                <a:lnTo>
                  <a:pt x="0" y="666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65300" y="2749550"/>
            <a:ext cx="1769110" cy="6311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25400" marR="3048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Arial"/>
                <a:cs typeface="Arial"/>
              </a:rPr>
              <a:t>There are </a:t>
            </a:r>
            <a:r>
              <a:rPr dirty="0" sz="950" spc="-25">
                <a:latin typeface="Arial"/>
                <a:cs typeface="Arial"/>
              </a:rPr>
              <a:t>2</a:t>
            </a:r>
            <a:r>
              <a:rPr dirty="0" baseline="25641" sz="975" spc="-37">
                <a:latin typeface="Arial"/>
                <a:cs typeface="Arial"/>
              </a:rPr>
              <a:t>r </a:t>
            </a:r>
            <a:r>
              <a:rPr dirty="0" sz="950" spc="15">
                <a:latin typeface="Arial"/>
                <a:cs typeface="Arial"/>
              </a:rPr>
              <a:t>such </a:t>
            </a:r>
            <a:r>
              <a:rPr dirty="0" sz="950" spc="10">
                <a:latin typeface="Arial"/>
                <a:cs typeface="Arial"/>
              </a:rPr>
              <a:t>training </a:t>
            </a:r>
            <a:r>
              <a:rPr dirty="0" sz="950" spc="15">
                <a:latin typeface="Arial"/>
                <a:cs typeface="Arial"/>
              </a:rPr>
              <a:t>sets  </a:t>
            </a:r>
            <a:r>
              <a:rPr dirty="0" sz="950" spc="5">
                <a:latin typeface="Arial"/>
                <a:cs typeface="Arial"/>
              </a:rPr>
              <a:t>to consider, each with </a:t>
            </a:r>
            <a:r>
              <a:rPr dirty="0" sz="950" spc="10">
                <a:latin typeface="Arial"/>
                <a:cs typeface="Arial"/>
              </a:rPr>
              <a:t>a  different </a:t>
            </a:r>
            <a:r>
              <a:rPr dirty="0" sz="950" spc="15">
                <a:latin typeface="Arial"/>
                <a:cs typeface="Arial"/>
              </a:rPr>
              <a:t>combination </a:t>
            </a:r>
            <a:r>
              <a:rPr dirty="0" sz="950" spc="10">
                <a:latin typeface="Arial"/>
                <a:cs typeface="Arial"/>
              </a:rPr>
              <a:t>of </a:t>
            </a:r>
            <a:r>
              <a:rPr dirty="0" sz="950" spc="15">
                <a:latin typeface="Arial"/>
                <a:cs typeface="Arial"/>
              </a:rPr>
              <a:t>+1’s  </a:t>
            </a:r>
            <a:r>
              <a:rPr dirty="0" sz="950">
                <a:latin typeface="Arial"/>
                <a:cs typeface="Arial"/>
              </a:rPr>
              <a:t>and </a:t>
            </a:r>
            <a:r>
              <a:rPr dirty="0" sz="950" spc="25">
                <a:latin typeface="Arial"/>
                <a:cs typeface="Arial"/>
              </a:rPr>
              <a:t>–1’s </a:t>
            </a:r>
            <a:r>
              <a:rPr dirty="0" sz="950" spc="10">
                <a:latin typeface="Arial"/>
                <a:cs typeface="Arial"/>
              </a:rPr>
              <a:t>for the</a:t>
            </a:r>
            <a:r>
              <a:rPr dirty="0" sz="950" spc="7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y’s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2075" y="855027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6725" y="5201284"/>
            <a:ext cx="4133850" cy="1217930"/>
          </a:xfrm>
          <a:prstGeom prst="rect">
            <a:avLst/>
          </a:prstGeom>
        </p:spPr>
        <p:txBody>
          <a:bodyPr wrap="square" lIns="0" tIns="126365" rIns="0" bIns="0" rtlCol="0" vert="horz">
            <a:spAutoFit/>
          </a:bodyPr>
          <a:lstStyle/>
          <a:p>
            <a:pPr algn="ctr" marL="79375">
              <a:lnSpc>
                <a:spcPct val="100000"/>
              </a:lnSpc>
              <a:spcBef>
                <a:spcPts val="995"/>
              </a:spcBef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Shattering</a:t>
            </a:r>
            <a:endParaRPr sz="215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420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5">
                <a:latin typeface="Arial"/>
                <a:cs typeface="Arial"/>
              </a:rPr>
              <a:t>Machine f </a:t>
            </a:r>
            <a:r>
              <a:rPr dirty="0" sz="950" spc="10">
                <a:latin typeface="Arial"/>
                <a:cs typeface="Arial"/>
              </a:rPr>
              <a:t>can </a:t>
            </a:r>
            <a:r>
              <a:rPr dirty="0" sz="950" spc="10" i="1">
                <a:solidFill>
                  <a:srgbClr val="FF0000"/>
                </a:solidFill>
                <a:latin typeface="Arial"/>
                <a:cs typeface="Arial"/>
              </a:rPr>
              <a:t>shatter </a:t>
            </a:r>
            <a:r>
              <a:rPr dirty="0" sz="950" spc="10">
                <a:latin typeface="Arial"/>
                <a:cs typeface="Arial"/>
              </a:rPr>
              <a:t>a set of </a:t>
            </a:r>
            <a:r>
              <a:rPr dirty="0" sz="950" spc="15">
                <a:latin typeface="Arial"/>
                <a:cs typeface="Arial"/>
              </a:rPr>
              <a:t>points </a:t>
            </a:r>
            <a:r>
              <a:rPr dirty="0" sz="95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1</a:t>
            </a:r>
            <a:r>
              <a:rPr dirty="0" sz="950" spc="-5" i="1">
                <a:latin typeface="Arial"/>
                <a:cs typeface="Arial"/>
              </a:rPr>
              <a:t>, </a:t>
            </a:r>
            <a:r>
              <a:rPr dirty="0" sz="950" spc="-10" i="1">
                <a:latin typeface="Arial"/>
                <a:cs typeface="Arial"/>
              </a:rPr>
              <a:t>x</a:t>
            </a:r>
            <a:r>
              <a:rPr dirty="0" baseline="-21367" sz="975" spc="-15" i="1">
                <a:latin typeface="Arial"/>
                <a:cs typeface="Arial"/>
              </a:rPr>
              <a:t>2 </a:t>
            </a:r>
            <a:r>
              <a:rPr dirty="0" sz="950" spc="15" i="1">
                <a:latin typeface="Arial"/>
                <a:cs typeface="Arial"/>
              </a:rPr>
              <a:t>.. </a:t>
            </a:r>
            <a:r>
              <a:rPr dirty="0" sz="950" spc="25" i="1">
                <a:latin typeface="Arial"/>
                <a:cs typeface="Arial"/>
              </a:rPr>
              <a:t>X</a:t>
            </a:r>
            <a:r>
              <a:rPr dirty="0" baseline="-21367" sz="975" spc="37" i="1">
                <a:latin typeface="Arial"/>
                <a:cs typeface="Arial"/>
              </a:rPr>
              <a:t>r </a:t>
            </a:r>
            <a:r>
              <a:rPr dirty="0" sz="950" spc="-5">
                <a:latin typeface="Arial"/>
                <a:cs typeface="Arial"/>
              </a:rPr>
              <a:t>if </a:t>
            </a:r>
            <a:r>
              <a:rPr dirty="0" sz="950">
                <a:latin typeface="Arial"/>
                <a:cs typeface="Arial"/>
              </a:rPr>
              <a:t>and </a:t>
            </a:r>
            <a:r>
              <a:rPr dirty="0" sz="950" spc="-5">
                <a:latin typeface="Arial"/>
                <a:cs typeface="Arial"/>
              </a:rPr>
              <a:t>only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if…</a:t>
            </a:r>
            <a:endParaRPr sz="95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360"/>
              </a:spcBef>
            </a:pPr>
            <a:r>
              <a:rPr dirty="0" sz="950" spc="10">
                <a:latin typeface="Arial"/>
                <a:cs typeface="Arial"/>
              </a:rPr>
              <a:t>For every possible training set of the form </a:t>
            </a:r>
            <a:r>
              <a:rPr dirty="0" sz="950" spc="5" i="1">
                <a:latin typeface="Arial"/>
                <a:cs typeface="Arial"/>
              </a:rPr>
              <a:t>(x</a:t>
            </a:r>
            <a:r>
              <a:rPr dirty="0" baseline="-21367" sz="975" spc="7" i="1">
                <a:latin typeface="Arial"/>
                <a:cs typeface="Arial"/>
              </a:rPr>
              <a:t>1</a:t>
            </a:r>
            <a:r>
              <a:rPr dirty="0" sz="950" spc="5" i="1">
                <a:latin typeface="Arial"/>
                <a:cs typeface="Arial"/>
              </a:rPr>
              <a:t>,y</a:t>
            </a:r>
            <a:r>
              <a:rPr dirty="0" baseline="-21367" sz="975" spc="7" i="1">
                <a:latin typeface="Arial"/>
                <a:cs typeface="Arial"/>
              </a:rPr>
              <a:t>1</a:t>
            </a:r>
            <a:r>
              <a:rPr dirty="0" sz="950" spc="5" i="1">
                <a:latin typeface="Arial"/>
                <a:cs typeface="Arial"/>
              </a:rPr>
              <a:t>) , </a:t>
            </a:r>
            <a:r>
              <a:rPr dirty="0" sz="950" i="1">
                <a:latin typeface="Arial"/>
                <a:cs typeface="Arial"/>
              </a:rPr>
              <a:t>(x</a:t>
            </a:r>
            <a:r>
              <a:rPr dirty="0" baseline="-21367" sz="975" i="1">
                <a:latin typeface="Arial"/>
                <a:cs typeface="Arial"/>
              </a:rPr>
              <a:t>2</a:t>
            </a:r>
            <a:r>
              <a:rPr dirty="0" sz="950" i="1">
                <a:latin typeface="Arial"/>
                <a:cs typeface="Arial"/>
              </a:rPr>
              <a:t>,y</a:t>
            </a:r>
            <a:r>
              <a:rPr dirty="0" baseline="-21367" sz="975" i="1">
                <a:latin typeface="Arial"/>
                <a:cs typeface="Arial"/>
              </a:rPr>
              <a:t>2 </a:t>
            </a:r>
            <a:r>
              <a:rPr dirty="0" sz="950" spc="5" i="1">
                <a:latin typeface="Arial"/>
                <a:cs typeface="Arial"/>
              </a:rPr>
              <a:t>) ,… </a:t>
            </a:r>
            <a:r>
              <a:rPr dirty="0" sz="950" spc="-5" i="1">
                <a:latin typeface="Arial"/>
                <a:cs typeface="Arial"/>
              </a:rPr>
              <a:t>(x</a:t>
            </a:r>
            <a:r>
              <a:rPr dirty="0" baseline="-21367" sz="975" spc="-7" i="1">
                <a:latin typeface="Arial"/>
                <a:cs typeface="Arial"/>
              </a:rPr>
              <a:t>r</a:t>
            </a:r>
            <a:r>
              <a:rPr dirty="0" baseline="-21367" sz="975" spc="97" i="1">
                <a:latin typeface="Arial"/>
                <a:cs typeface="Arial"/>
              </a:rPr>
              <a:t> </a:t>
            </a:r>
            <a:r>
              <a:rPr dirty="0" sz="950" spc="5" i="1">
                <a:latin typeface="Arial"/>
                <a:cs typeface="Arial"/>
              </a:rPr>
              <a:t>,y</a:t>
            </a:r>
            <a:r>
              <a:rPr dirty="0" baseline="-21367" sz="975" spc="7" i="1">
                <a:latin typeface="Arial"/>
                <a:cs typeface="Arial"/>
              </a:rPr>
              <a:t>r</a:t>
            </a:r>
            <a:r>
              <a:rPr dirty="0" sz="950" spc="5" i="1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285"/>
              </a:spcBef>
            </a:pPr>
            <a:r>
              <a:rPr dirty="0" sz="950" spc="15">
                <a:latin typeface="Arial"/>
                <a:cs typeface="Arial"/>
              </a:rPr>
              <a:t>…There </a:t>
            </a:r>
            <a:r>
              <a:rPr dirty="0" sz="950" spc="10">
                <a:latin typeface="Arial"/>
                <a:cs typeface="Arial"/>
              </a:rPr>
              <a:t>exists </a:t>
            </a:r>
            <a:r>
              <a:rPr dirty="0" sz="950" spc="15">
                <a:latin typeface="Arial"/>
                <a:cs typeface="Arial"/>
              </a:rPr>
              <a:t>some </a:t>
            </a:r>
            <a:r>
              <a:rPr dirty="0" sz="950" spc="10">
                <a:latin typeface="Arial"/>
                <a:cs typeface="Arial"/>
              </a:rPr>
              <a:t>value of </a:t>
            </a:r>
            <a:r>
              <a:rPr dirty="0" sz="950" spc="15">
                <a:latin typeface="Symbol"/>
                <a:cs typeface="Symbol"/>
              </a:rPr>
              <a:t></a:t>
            </a:r>
            <a:r>
              <a:rPr dirty="0" sz="950" spc="1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Arial"/>
                <a:cs typeface="Arial"/>
              </a:rPr>
              <a:t>that gets zero training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error.</a:t>
            </a:r>
            <a:endParaRPr sz="95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15">
                <a:latin typeface="Arial"/>
                <a:cs typeface="Arial"/>
              </a:rPr>
              <a:t>Question: Can </a:t>
            </a:r>
            <a:r>
              <a:rPr dirty="0" sz="950" spc="10">
                <a:latin typeface="Arial"/>
                <a:cs typeface="Arial"/>
              </a:rPr>
              <a:t>the </a:t>
            </a:r>
            <a:r>
              <a:rPr dirty="0" sz="950" spc="15">
                <a:latin typeface="Arial"/>
                <a:cs typeface="Arial"/>
              </a:rPr>
              <a:t>following </a:t>
            </a:r>
            <a:r>
              <a:rPr dirty="0" sz="950" spc="5">
                <a:latin typeface="Arial"/>
                <a:cs typeface="Arial"/>
              </a:rPr>
              <a:t>f </a:t>
            </a:r>
            <a:r>
              <a:rPr dirty="0" sz="950" spc="15">
                <a:latin typeface="Arial"/>
                <a:cs typeface="Arial"/>
              </a:rPr>
              <a:t>shatter </a:t>
            </a:r>
            <a:r>
              <a:rPr dirty="0" sz="950" spc="10">
                <a:latin typeface="Arial"/>
                <a:cs typeface="Arial"/>
              </a:rPr>
              <a:t>the </a:t>
            </a:r>
            <a:r>
              <a:rPr dirty="0" sz="950" spc="15">
                <a:latin typeface="Arial"/>
                <a:cs typeface="Arial"/>
              </a:rPr>
              <a:t>following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points?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2350" y="6911975"/>
            <a:ext cx="9683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f(x,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0">
                <a:latin typeface="Arial"/>
                <a:cs typeface="Arial"/>
              </a:rPr>
              <a:t>) =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sign(x.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24017" y="664474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43017" y="694954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66892" y="6863820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00217" y="67209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95417" y="6644745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0" y="60960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2075" y="456882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13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Shattering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6725" y="1669414"/>
            <a:ext cx="4121150" cy="76835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96850" indent="-171450">
              <a:lnSpc>
                <a:spcPct val="100000"/>
              </a:lnSpc>
              <a:spcBef>
                <a:spcPts val="455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5">
                <a:latin typeface="Arial"/>
                <a:cs typeface="Arial"/>
              </a:rPr>
              <a:t>Machine f </a:t>
            </a:r>
            <a:r>
              <a:rPr dirty="0" sz="950" spc="10">
                <a:latin typeface="Arial"/>
                <a:cs typeface="Arial"/>
              </a:rPr>
              <a:t>can </a:t>
            </a:r>
            <a:r>
              <a:rPr dirty="0" sz="950" spc="10" i="1">
                <a:solidFill>
                  <a:srgbClr val="FF0000"/>
                </a:solidFill>
                <a:latin typeface="Arial"/>
                <a:cs typeface="Arial"/>
              </a:rPr>
              <a:t>shatter </a:t>
            </a:r>
            <a:r>
              <a:rPr dirty="0" sz="950" spc="10">
                <a:latin typeface="Arial"/>
                <a:cs typeface="Arial"/>
              </a:rPr>
              <a:t>a set of </a:t>
            </a:r>
            <a:r>
              <a:rPr dirty="0" sz="950" spc="15">
                <a:latin typeface="Arial"/>
                <a:cs typeface="Arial"/>
              </a:rPr>
              <a:t>points </a:t>
            </a:r>
            <a:r>
              <a:rPr dirty="0" sz="95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1</a:t>
            </a:r>
            <a:r>
              <a:rPr dirty="0" sz="950" spc="-5" i="1">
                <a:latin typeface="Arial"/>
                <a:cs typeface="Arial"/>
              </a:rPr>
              <a:t>, </a:t>
            </a:r>
            <a:r>
              <a:rPr dirty="0" sz="950" spc="-10" i="1">
                <a:latin typeface="Arial"/>
                <a:cs typeface="Arial"/>
              </a:rPr>
              <a:t>x</a:t>
            </a:r>
            <a:r>
              <a:rPr dirty="0" baseline="-21367" sz="975" spc="-15" i="1">
                <a:latin typeface="Arial"/>
                <a:cs typeface="Arial"/>
              </a:rPr>
              <a:t>2 </a:t>
            </a:r>
            <a:r>
              <a:rPr dirty="0" sz="950" spc="15" i="1">
                <a:latin typeface="Arial"/>
                <a:cs typeface="Arial"/>
              </a:rPr>
              <a:t>.. </a:t>
            </a:r>
            <a:r>
              <a:rPr dirty="0" sz="950" spc="25" i="1">
                <a:latin typeface="Arial"/>
                <a:cs typeface="Arial"/>
              </a:rPr>
              <a:t>X</a:t>
            </a:r>
            <a:r>
              <a:rPr dirty="0" baseline="-21367" sz="975" spc="37" i="1">
                <a:latin typeface="Arial"/>
                <a:cs typeface="Arial"/>
              </a:rPr>
              <a:t>r </a:t>
            </a:r>
            <a:r>
              <a:rPr dirty="0" sz="950" spc="-5">
                <a:latin typeface="Arial"/>
                <a:cs typeface="Arial"/>
              </a:rPr>
              <a:t>if </a:t>
            </a:r>
            <a:r>
              <a:rPr dirty="0" sz="950">
                <a:latin typeface="Arial"/>
                <a:cs typeface="Arial"/>
              </a:rPr>
              <a:t>and </a:t>
            </a:r>
            <a:r>
              <a:rPr dirty="0" sz="950" spc="-5">
                <a:latin typeface="Arial"/>
                <a:cs typeface="Arial"/>
              </a:rPr>
              <a:t>only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if…</a:t>
            </a:r>
            <a:endParaRPr sz="95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360"/>
              </a:spcBef>
            </a:pPr>
            <a:r>
              <a:rPr dirty="0" sz="950" spc="10">
                <a:latin typeface="Arial"/>
                <a:cs typeface="Arial"/>
              </a:rPr>
              <a:t>For every possible training set of the form </a:t>
            </a:r>
            <a:r>
              <a:rPr dirty="0" sz="950" spc="5" i="1">
                <a:latin typeface="Arial"/>
                <a:cs typeface="Arial"/>
              </a:rPr>
              <a:t>(x</a:t>
            </a:r>
            <a:r>
              <a:rPr dirty="0" baseline="-21367" sz="975" spc="7" i="1">
                <a:latin typeface="Arial"/>
                <a:cs typeface="Arial"/>
              </a:rPr>
              <a:t>1</a:t>
            </a:r>
            <a:r>
              <a:rPr dirty="0" sz="950" spc="5" i="1">
                <a:latin typeface="Arial"/>
                <a:cs typeface="Arial"/>
              </a:rPr>
              <a:t>,y</a:t>
            </a:r>
            <a:r>
              <a:rPr dirty="0" baseline="-21367" sz="975" spc="7" i="1">
                <a:latin typeface="Arial"/>
                <a:cs typeface="Arial"/>
              </a:rPr>
              <a:t>1</a:t>
            </a:r>
            <a:r>
              <a:rPr dirty="0" sz="950" spc="5" i="1">
                <a:latin typeface="Arial"/>
                <a:cs typeface="Arial"/>
              </a:rPr>
              <a:t>) , </a:t>
            </a:r>
            <a:r>
              <a:rPr dirty="0" sz="950" i="1">
                <a:latin typeface="Arial"/>
                <a:cs typeface="Arial"/>
              </a:rPr>
              <a:t>(x</a:t>
            </a:r>
            <a:r>
              <a:rPr dirty="0" baseline="-21367" sz="975" i="1">
                <a:latin typeface="Arial"/>
                <a:cs typeface="Arial"/>
              </a:rPr>
              <a:t>2</a:t>
            </a:r>
            <a:r>
              <a:rPr dirty="0" sz="950" i="1">
                <a:latin typeface="Arial"/>
                <a:cs typeface="Arial"/>
              </a:rPr>
              <a:t>,y</a:t>
            </a:r>
            <a:r>
              <a:rPr dirty="0" baseline="-21367" sz="975" i="1">
                <a:latin typeface="Arial"/>
                <a:cs typeface="Arial"/>
              </a:rPr>
              <a:t>2 </a:t>
            </a:r>
            <a:r>
              <a:rPr dirty="0" sz="950" spc="5" i="1">
                <a:latin typeface="Arial"/>
                <a:cs typeface="Arial"/>
              </a:rPr>
              <a:t>) ,… </a:t>
            </a:r>
            <a:r>
              <a:rPr dirty="0" sz="950" spc="-5" i="1">
                <a:latin typeface="Arial"/>
                <a:cs typeface="Arial"/>
              </a:rPr>
              <a:t>(x</a:t>
            </a:r>
            <a:r>
              <a:rPr dirty="0" baseline="-21367" sz="975" spc="-7" i="1">
                <a:latin typeface="Arial"/>
                <a:cs typeface="Arial"/>
              </a:rPr>
              <a:t>r</a:t>
            </a:r>
            <a:r>
              <a:rPr dirty="0" baseline="-21367" sz="975" spc="97" i="1">
                <a:latin typeface="Arial"/>
                <a:cs typeface="Arial"/>
              </a:rPr>
              <a:t> </a:t>
            </a:r>
            <a:r>
              <a:rPr dirty="0" sz="950" spc="5" i="1">
                <a:latin typeface="Arial"/>
                <a:cs typeface="Arial"/>
              </a:rPr>
              <a:t>,y</a:t>
            </a:r>
            <a:r>
              <a:rPr dirty="0" baseline="-21367" sz="975" spc="7" i="1">
                <a:latin typeface="Arial"/>
                <a:cs typeface="Arial"/>
              </a:rPr>
              <a:t>r</a:t>
            </a:r>
            <a:r>
              <a:rPr dirty="0" sz="950" spc="5" i="1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285"/>
              </a:spcBef>
            </a:pPr>
            <a:r>
              <a:rPr dirty="0" sz="950" spc="15">
                <a:latin typeface="Arial"/>
                <a:cs typeface="Arial"/>
              </a:rPr>
              <a:t>…There </a:t>
            </a:r>
            <a:r>
              <a:rPr dirty="0" sz="950" spc="10">
                <a:latin typeface="Arial"/>
                <a:cs typeface="Arial"/>
              </a:rPr>
              <a:t>exists </a:t>
            </a:r>
            <a:r>
              <a:rPr dirty="0" sz="950" spc="15">
                <a:latin typeface="Arial"/>
                <a:cs typeface="Arial"/>
              </a:rPr>
              <a:t>some </a:t>
            </a:r>
            <a:r>
              <a:rPr dirty="0" sz="950" spc="10">
                <a:latin typeface="Arial"/>
                <a:cs typeface="Arial"/>
              </a:rPr>
              <a:t>value of </a:t>
            </a:r>
            <a:r>
              <a:rPr dirty="0" sz="950" spc="15">
                <a:latin typeface="Symbol"/>
                <a:cs typeface="Symbol"/>
              </a:rPr>
              <a:t></a:t>
            </a:r>
            <a:r>
              <a:rPr dirty="0" sz="950" spc="1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Arial"/>
                <a:cs typeface="Arial"/>
              </a:rPr>
              <a:t>that gets zero training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error.</a:t>
            </a:r>
            <a:endParaRPr sz="95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15">
                <a:latin typeface="Arial"/>
                <a:cs typeface="Arial"/>
              </a:rPr>
              <a:t>Question: Can </a:t>
            </a:r>
            <a:r>
              <a:rPr dirty="0" sz="950" spc="10">
                <a:latin typeface="Arial"/>
                <a:cs typeface="Arial"/>
              </a:rPr>
              <a:t>the </a:t>
            </a:r>
            <a:r>
              <a:rPr dirty="0" sz="950" spc="15">
                <a:latin typeface="Arial"/>
                <a:cs typeface="Arial"/>
              </a:rPr>
              <a:t>following </a:t>
            </a:r>
            <a:r>
              <a:rPr dirty="0" sz="950" spc="5">
                <a:latin typeface="Arial"/>
                <a:cs typeface="Arial"/>
              </a:rPr>
              <a:t>f </a:t>
            </a:r>
            <a:r>
              <a:rPr dirty="0" sz="950" spc="15">
                <a:latin typeface="Arial"/>
                <a:cs typeface="Arial"/>
              </a:rPr>
              <a:t>shatter </a:t>
            </a:r>
            <a:r>
              <a:rPr dirty="0" sz="950" spc="10">
                <a:latin typeface="Arial"/>
                <a:cs typeface="Arial"/>
              </a:rPr>
              <a:t>the </a:t>
            </a:r>
            <a:r>
              <a:rPr dirty="0" sz="950" spc="15">
                <a:latin typeface="Arial"/>
                <a:cs typeface="Arial"/>
              </a:rPr>
              <a:t>following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points?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4017" y="27185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43017" y="30233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66892" y="29376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217" y="27947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95417" y="2718593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0" y="60960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00225" y="2930525"/>
            <a:ext cx="3575685" cy="516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762125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f(x,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0">
                <a:latin typeface="Arial"/>
                <a:cs typeface="Arial"/>
              </a:rPr>
              <a:t>) =</a:t>
            </a:r>
            <a:r>
              <a:rPr dirty="0" sz="950" spc="6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sign(x.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w</a:t>
            </a:r>
            <a:r>
              <a:rPr dirty="0" sz="950" spc="1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70815" indent="-170815">
              <a:lnSpc>
                <a:spcPct val="100000"/>
              </a:lnSpc>
              <a:buChar char="•"/>
              <a:tabLst>
                <a:tab pos="170815" algn="l"/>
                <a:tab pos="171450" algn="l"/>
              </a:tabLst>
            </a:pPr>
            <a:r>
              <a:rPr dirty="0" sz="950" spc="15">
                <a:latin typeface="Arial"/>
                <a:cs typeface="Arial"/>
              </a:rPr>
              <a:t>Answer: No problem. There are </a:t>
            </a:r>
            <a:r>
              <a:rPr dirty="0" sz="950" spc="10">
                <a:latin typeface="Arial"/>
                <a:cs typeface="Arial"/>
              </a:rPr>
              <a:t>four training </a:t>
            </a:r>
            <a:r>
              <a:rPr dirty="0" sz="950" spc="15">
                <a:latin typeface="Arial"/>
                <a:cs typeface="Arial"/>
              </a:rPr>
              <a:t>sets </a:t>
            </a:r>
            <a:r>
              <a:rPr dirty="0" sz="950" spc="10">
                <a:latin typeface="Arial"/>
                <a:cs typeface="Arial"/>
              </a:rPr>
              <a:t>to</a:t>
            </a:r>
            <a:r>
              <a:rPr dirty="0" sz="950" spc="26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consider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1917" y="36710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90917" y="39758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147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81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76617" y="3975893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 h="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95617" y="36710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14617" y="39758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384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384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718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67017" y="3671093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0" y="60960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43117" y="36710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62117" y="39758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859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193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0" y="0"/>
                </a:lnTo>
                <a:lnTo>
                  <a:pt x="0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193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14517" y="3671093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0" y="60960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90617" y="36710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09617" y="39758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334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334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668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0" y="0"/>
                </a:lnTo>
                <a:lnTo>
                  <a:pt x="0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668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33417" y="3975893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695825" y="4302125"/>
            <a:ext cx="4699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Arial"/>
                <a:cs typeface="Arial"/>
              </a:rPr>
              <a:t>w=(0,-1)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19525" y="4302125"/>
            <a:ext cx="4699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Arial"/>
                <a:cs typeface="Arial"/>
              </a:rPr>
              <a:t>w=(2,-3)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62125" y="4302125"/>
            <a:ext cx="1574800" cy="3835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25"/>
              </a:spcBef>
              <a:tabLst>
                <a:tab pos="1104265" algn="l"/>
              </a:tabLst>
            </a:pPr>
            <a:r>
              <a:rPr dirty="0" sz="950" spc="20">
                <a:latin typeface="Arial"/>
                <a:cs typeface="Arial"/>
              </a:rPr>
              <a:t>w=(0,1)	</a:t>
            </a:r>
            <a:r>
              <a:rPr dirty="0" sz="950" spc="5">
                <a:latin typeface="Arial"/>
                <a:cs typeface="Arial"/>
              </a:rPr>
              <a:t>w=(-2,3)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 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72075" y="855027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6725" y="5201284"/>
            <a:ext cx="4133850" cy="1217930"/>
          </a:xfrm>
          <a:prstGeom prst="rect">
            <a:avLst/>
          </a:prstGeom>
        </p:spPr>
        <p:txBody>
          <a:bodyPr wrap="square" lIns="0" tIns="126365" rIns="0" bIns="0" rtlCol="0" vert="horz">
            <a:spAutoFit/>
          </a:bodyPr>
          <a:lstStyle/>
          <a:p>
            <a:pPr algn="ctr" marL="79375">
              <a:lnSpc>
                <a:spcPct val="100000"/>
              </a:lnSpc>
              <a:spcBef>
                <a:spcPts val="995"/>
              </a:spcBef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Shattering</a:t>
            </a:r>
            <a:endParaRPr sz="215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420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5">
                <a:latin typeface="Arial"/>
                <a:cs typeface="Arial"/>
              </a:rPr>
              <a:t>Machine f </a:t>
            </a:r>
            <a:r>
              <a:rPr dirty="0" sz="950" spc="10">
                <a:latin typeface="Arial"/>
                <a:cs typeface="Arial"/>
              </a:rPr>
              <a:t>can </a:t>
            </a:r>
            <a:r>
              <a:rPr dirty="0" sz="950" spc="10" i="1">
                <a:solidFill>
                  <a:srgbClr val="FF0000"/>
                </a:solidFill>
                <a:latin typeface="Arial"/>
                <a:cs typeface="Arial"/>
              </a:rPr>
              <a:t>shatter </a:t>
            </a:r>
            <a:r>
              <a:rPr dirty="0" sz="950" spc="10">
                <a:latin typeface="Arial"/>
                <a:cs typeface="Arial"/>
              </a:rPr>
              <a:t>a set of </a:t>
            </a:r>
            <a:r>
              <a:rPr dirty="0" sz="950" spc="15">
                <a:latin typeface="Arial"/>
                <a:cs typeface="Arial"/>
              </a:rPr>
              <a:t>points </a:t>
            </a:r>
            <a:r>
              <a:rPr dirty="0" sz="95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1</a:t>
            </a:r>
            <a:r>
              <a:rPr dirty="0" sz="950" spc="-5" i="1">
                <a:latin typeface="Arial"/>
                <a:cs typeface="Arial"/>
              </a:rPr>
              <a:t>, </a:t>
            </a:r>
            <a:r>
              <a:rPr dirty="0" sz="950" spc="-10" i="1">
                <a:latin typeface="Arial"/>
                <a:cs typeface="Arial"/>
              </a:rPr>
              <a:t>x</a:t>
            </a:r>
            <a:r>
              <a:rPr dirty="0" baseline="-21367" sz="975" spc="-15" i="1">
                <a:latin typeface="Arial"/>
                <a:cs typeface="Arial"/>
              </a:rPr>
              <a:t>2 </a:t>
            </a:r>
            <a:r>
              <a:rPr dirty="0" sz="950" spc="15" i="1">
                <a:latin typeface="Arial"/>
                <a:cs typeface="Arial"/>
              </a:rPr>
              <a:t>.. </a:t>
            </a:r>
            <a:r>
              <a:rPr dirty="0" sz="950" spc="25" i="1">
                <a:latin typeface="Arial"/>
                <a:cs typeface="Arial"/>
              </a:rPr>
              <a:t>X</a:t>
            </a:r>
            <a:r>
              <a:rPr dirty="0" baseline="-21367" sz="975" spc="37" i="1">
                <a:latin typeface="Arial"/>
                <a:cs typeface="Arial"/>
              </a:rPr>
              <a:t>r </a:t>
            </a:r>
            <a:r>
              <a:rPr dirty="0" sz="950" spc="-5">
                <a:latin typeface="Arial"/>
                <a:cs typeface="Arial"/>
              </a:rPr>
              <a:t>if </a:t>
            </a:r>
            <a:r>
              <a:rPr dirty="0" sz="950">
                <a:latin typeface="Arial"/>
                <a:cs typeface="Arial"/>
              </a:rPr>
              <a:t>and </a:t>
            </a:r>
            <a:r>
              <a:rPr dirty="0" sz="950" spc="-5">
                <a:latin typeface="Arial"/>
                <a:cs typeface="Arial"/>
              </a:rPr>
              <a:t>only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if…</a:t>
            </a:r>
            <a:endParaRPr sz="95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360"/>
              </a:spcBef>
            </a:pPr>
            <a:r>
              <a:rPr dirty="0" sz="950" spc="10">
                <a:latin typeface="Arial"/>
                <a:cs typeface="Arial"/>
              </a:rPr>
              <a:t>For every possible training set of the form </a:t>
            </a:r>
            <a:r>
              <a:rPr dirty="0" sz="950" spc="5" i="1">
                <a:latin typeface="Arial"/>
                <a:cs typeface="Arial"/>
              </a:rPr>
              <a:t>(x</a:t>
            </a:r>
            <a:r>
              <a:rPr dirty="0" baseline="-21367" sz="975" spc="7" i="1">
                <a:latin typeface="Arial"/>
                <a:cs typeface="Arial"/>
              </a:rPr>
              <a:t>1</a:t>
            </a:r>
            <a:r>
              <a:rPr dirty="0" sz="950" spc="5" i="1">
                <a:latin typeface="Arial"/>
                <a:cs typeface="Arial"/>
              </a:rPr>
              <a:t>,y</a:t>
            </a:r>
            <a:r>
              <a:rPr dirty="0" baseline="-21367" sz="975" spc="7" i="1">
                <a:latin typeface="Arial"/>
                <a:cs typeface="Arial"/>
              </a:rPr>
              <a:t>1</a:t>
            </a:r>
            <a:r>
              <a:rPr dirty="0" sz="950" spc="5" i="1">
                <a:latin typeface="Arial"/>
                <a:cs typeface="Arial"/>
              </a:rPr>
              <a:t>) , </a:t>
            </a:r>
            <a:r>
              <a:rPr dirty="0" sz="950" i="1">
                <a:latin typeface="Arial"/>
                <a:cs typeface="Arial"/>
              </a:rPr>
              <a:t>(x</a:t>
            </a:r>
            <a:r>
              <a:rPr dirty="0" baseline="-21367" sz="975" i="1">
                <a:latin typeface="Arial"/>
                <a:cs typeface="Arial"/>
              </a:rPr>
              <a:t>2</a:t>
            </a:r>
            <a:r>
              <a:rPr dirty="0" sz="950" i="1">
                <a:latin typeface="Arial"/>
                <a:cs typeface="Arial"/>
              </a:rPr>
              <a:t>,y</a:t>
            </a:r>
            <a:r>
              <a:rPr dirty="0" baseline="-21367" sz="975" i="1">
                <a:latin typeface="Arial"/>
                <a:cs typeface="Arial"/>
              </a:rPr>
              <a:t>2 </a:t>
            </a:r>
            <a:r>
              <a:rPr dirty="0" sz="950" spc="5" i="1">
                <a:latin typeface="Arial"/>
                <a:cs typeface="Arial"/>
              </a:rPr>
              <a:t>) ,… </a:t>
            </a:r>
            <a:r>
              <a:rPr dirty="0" sz="950" spc="-5" i="1">
                <a:latin typeface="Arial"/>
                <a:cs typeface="Arial"/>
              </a:rPr>
              <a:t>(x</a:t>
            </a:r>
            <a:r>
              <a:rPr dirty="0" baseline="-21367" sz="975" spc="-7" i="1">
                <a:latin typeface="Arial"/>
                <a:cs typeface="Arial"/>
              </a:rPr>
              <a:t>r</a:t>
            </a:r>
            <a:r>
              <a:rPr dirty="0" baseline="-21367" sz="975" spc="97" i="1">
                <a:latin typeface="Arial"/>
                <a:cs typeface="Arial"/>
              </a:rPr>
              <a:t> </a:t>
            </a:r>
            <a:r>
              <a:rPr dirty="0" sz="950" spc="5" i="1">
                <a:latin typeface="Arial"/>
                <a:cs typeface="Arial"/>
              </a:rPr>
              <a:t>,y</a:t>
            </a:r>
            <a:r>
              <a:rPr dirty="0" baseline="-21367" sz="975" spc="7" i="1">
                <a:latin typeface="Arial"/>
                <a:cs typeface="Arial"/>
              </a:rPr>
              <a:t>r</a:t>
            </a:r>
            <a:r>
              <a:rPr dirty="0" sz="950" spc="5" i="1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285"/>
              </a:spcBef>
            </a:pPr>
            <a:r>
              <a:rPr dirty="0" sz="950" spc="15">
                <a:latin typeface="Arial"/>
                <a:cs typeface="Arial"/>
              </a:rPr>
              <a:t>…There </a:t>
            </a:r>
            <a:r>
              <a:rPr dirty="0" sz="950" spc="10">
                <a:latin typeface="Arial"/>
                <a:cs typeface="Arial"/>
              </a:rPr>
              <a:t>exists </a:t>
            </a:r>
            <a:r>
              <a:rPr dirty="0" sz="950" spc="15">
                <a:latin typeface="Arial"/>
                <a:cs typeface="Arial"/>
              </a:rPr>
              <a:t>some </a:t>
            </a:r>
            <a:r>
              <a:rPr dirty="0" sz="950" spc="10">
                <a:latin typeface="Arial"/>
                <a:cs typeface="Arial"/>
              </a:rPr>
              <a:t>value of </a:t>
            </a:r>
            <a:r>
              <a:rPr dirty="0" sz="950" spc="15">
                <a:latin typeface="Symbol"/>
                <a:cs typeface="Symbol"/>
              </a:rPr>
              <a:t></a:t>
            </a:r>
            <a:r>
              <a:rPr dirty="0" sz="950" spc="1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Arial"/>
                <a:cs typeface="Arial"/>
              </a:rPr>
              <a:t>that gets zero training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error.</a:t>
            </a:r>
            <a:endParaRPr sz="95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15">
                <a:latin typeface="Arial"/>
                <a:cs typeface="Arial"/>
              </a:rPr>
              <a:t>Question: Can </a:t>
            </a:r>
            <a:r>
              <a:rPr dirty="0" sz="950" spc="10">
                <a:latin typeface="Arial"/>
                <a:cs typeface="Arial"/>
              </a:rPr>
              <a:t>the </a:t>
            </a:r>
            <a:r>
              <a:rPr dirty="0" sz="950" spc="15">
                <a:latin typeface="Arial"/>
                <a:cs typeface="Arial"/>
              </a:rPr>
              <a:t>following </a:t>
            </a:r>
            <a:r>
              <a:rPr dirty="0" sz="950" spc="5">
                <a:latin typeface="Arial"/>
                <a:cs typeface="Arial"/>
              </a:rPr>
              <a:t>f </a:t>
            </a:r>
            <a:r>
              <a:rPr dirty="0" sz="950" spc="15">
                <a:latin typeface="Arial"/>
                <a:cs typeface="Arial"/>
              </a:rPr>
              <a:t>shatter </a:t>
            </a:r>
            <a:r>
              <a:rPr dirty="0" sz="950" spc="10">
                <a:latin typeface="Arial"/>
                <a:cs typeface="Arial"/>
              </a:rPr>
              <a:t>the </a:t>
            </a:r>
            <a:r>
              <a:rPr dirty="0" sz="950" spc="15">
                <a:latin typeface="Arial"/>
                <a:cs typeface="Arial"/>
              </a:rPr>
              <a:t>following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points?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24250" y="6911975"/>
            <a:ext cx="10350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Arial"/>
                <a:cs typeface="Arial"/>
              </a:rPr>
              <a:t>f(x,</a:t>
            </a:r>
            <a:r>
              <a:rPr dirty="0" sz="950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950">
                <a:latin typeface="Arial"/>
                <a:cs typeface="Arial"/>
              </a:rPr>
              <a:t>) </a:t>
            </a:r>
            <a:r>
              <a:rPr dirty="0" sz="950" spc="10">
                <a:latin typeface="Arial"/>
                <a:cs typeface="Arial"/>
              </a:rPr>
              <a:t>=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sign(x.x-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950" spc="15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24017" y="664474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343017" y="694954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66892" y="6863820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00217" y="67209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533517" y="6759045"/>
            <a:ext cx="381000" cy="342900"/>
          </a:xfrm>
          <a:custGeom>
            <a:avLst/>
            <a:gdLst/>
            <a:ahLst/>
            <a:cxnLst/>
            <a:rect l="l" t="t" r="r" b="b"/>
            <a:pathLst>
              <a:path w="381000" h="342900">
                <a:moveTo>
                  <a:pt x="381000" y="171450"/>
                </a:moveTo>
                <a:lnTo>
                  <a:pt x="374164" y="125677"/>
                </a:lnTo>
                <a:lnTo>
                  <a:pt x="354894" y="84666"/>
                </a:lnTo>
                <a:lnTo>
                  <a:pt x="325040" y="50006"/>
                </a:lnTo>
                <a:lnTo>
                  <a:pt x="286455" y="23283"/>
                </a:lnTo>
                <a:lnTo>
                  <a:pt x="240991" y="6085"/>
                </a:lnTo>
                <a:lnTo>
                  <a:pt x="190500" y="0"/>
                </a:lnTo>
                <a:lnTo>
                  <a:pt x="140008" y="6085"/>
                </a:lnTo>
                <a:lnTo>
                  <a:pt x="94544" y="23283"/>
                </a:lnTo>
                <a:lnTo>
                  <a:pt x="55959" y="50006"/>
                </a:lnTo>
                <a:lnTo>
                  <a:pt x="26105" y="84666"/>
                </a:lnTo>
                <a:lnTo>
                  <a:pt x="6835" y="125677"/>
                </a:lnTo>
                <a:lnTo>
                  <a:pt x="0" y="171450"/>
                </a:lnTo>
                <a:lnTo>
                  <a:pt x="6835" y="217222"/>
                </a:lnTo>
                <a:lnTo>
                  <a:pt x="26105" y="258233"/>
                </a:lnTo>
                <a:lnTo>
                  <a:pt x="55959" y="292893"/>
                </a:lnTo>
                <a:lnTo>
                  <a:pt x="94544" y="319616"/>
                </a:lnTo>
                <a:lnTo>
                  <a:pt x="140008" y="336814"/>
                </a:lnTo>
                <a:lnTo>
                  <a:pt x="190500" y="342900"/>
                </a:lnTo>
                <a:lnTo>
                  <a:pt x="240991" y="336814"/>
                </a:lnTo>
                <a:lnTo>
                  <a:pt x="286455" y="319616"/>
                </a:lnTo>
                <a:lnTo>
                  <a:pt x="325040" y="292893"/>
                </a:lnTo>
                <a:lnTo>
                  <a:pt x="354894" y="258233"/>
                </a:lnTo>
                <a:lnTo>
                  <a:pt x="374164" y="217222"/>
                </a:lnTo>
                <a:lnTo>
                  <a:pt x="38100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2075" y="456882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Shattering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6725" y="1669414"/>
            <a:ext cx="4121150" cy="76835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96850" indent="-171450">
              <a:lnSpc>
                <a:spcPct val="100000"/>
              </a:lnSpc>
              <a:spcBef>
                <a:spcPts val="455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5">
                <a:latin typeface="Arial"/>
                <a:cs typeface="Arial"/>
              </a:rPr>
              <a:t>Machine f </a:t>
            </a:r>
            <a:r>
              <a:rPr dirty="0" sz="950" spc="10">
                <a:latin typeface="Arial"/>
                <a:cs typeface="Arial"/>
              </a:rPr>
              <a:t>can </a:t>
            </a:r>
            <a:r>
              <a:rPr dirty="0" sz="950" spc="10" i="1">
                <a:solidFill>
                  <a:srgbClr val="FF0000"/>
                </a:solidFill>
                <a:latin typeface="Arial"/>
                <a:cs typeface="Arial"/>
              </a:rPr>
              <a:t>shatter </a:t>
            </a:r>
            <a:r>
              <a:rPr dirty="0" sz="950" spc="10">
                <a:latin typeface="Arial"/>
                <a:cs typeface="Arial"/>
              </a:rPr>
              <a:t>a set of </a:t>
            </a:r>
            <a:r>
              <a:rPr dirty="0" sz="950" spc="15">
                <a:latin typeface="Arial"/>
                <a:cs typeface="Arial"/>
              </a:rPr>
              <a:t>points </a:t>
            </a:r>
            <a:r>
              <a:rPr dirty="0" sz="95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1</a:t>
            </a:r>
            <a:r>
              <a:rPr dirty="0" sz="950" spc="-5" i="1">
                <a:latin typeface="Arial"/>
                <a:cs typeface="Arial"/>
              </a:rPr>
              <a:t>, </a:t>
            </a:r>
            <a:r>
              <a:rPr dirty="0" sz="950" spc="-10" i="1">
                <a:latin typeface="Arial"/>
                <a:cs typeface="Arial"/>
              </a:rPr>
              <a:t>x</a:t>
            </a:r>
            <a:r>
              <a:rPr dirty="0" baseline="-21367" sz="975" spc="-15" i="1">
                <a:latin typeface="Arial"/>
                <a:cs typeface="Arial"/>
              </a:rPr>
              <a:t>2 </a:t>
            </a:r>
            <a:r>
              <a:rPr dirty="0" sz="950" spc="15" i="1">
                <a:latin typeface="Arial"/>
                <a:cs typeface="Arial"/>
              </a:rPr>
              <a:t>.. </a:t>
            </a:r>
            <a:r>
              <a:rPr dirty="0" sz="950" spc="25" i="1">
                <a:latin typeface="Arial"/>
                <a:cs typeface="Arial"/>
              </a:rPr>
              <a:t>X</a:t>
            </a:r>
            <a:r>
              <a:rPr dirty="0" baseline="-21367" sz="975" spc="37" i="1">
                <a:latin typeface="Arial"/>
                <a:cs typeface="Arial"/>
              </a:rPr>
              <a:t>r </a:t>
            </a:r>
            <a:r>
              <a:rPr dirty="0" sz="950" spc="-5">
                <a:latin typeface="Arial"/>
                <a:cs typeface="Arial"/>
              </a:rPr>
              <a:t>if </a:t>
            </a:r>
            <a:r>
              <a:rPr dirty="0" sz="950">
                <a:latin typeface="Arial"/>
                <a:cs typeface="Arial"/>
              </a:rPr>
              <a:t>and </a:t>
            </a:r>
            <a:r>
              <a:rPr dirty="0" sz="950" spc="-5">
                <a:latin typeface="Arial"/>
                <a:cs typeface="Arial"/>
              </a:rPr>
              <a:t>only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if…</a:t>
            </a:r>
            <a:endParaRPr sz="95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360"/>
              </a:spcBef>
            </a:pPr>
            <a:r>
              <a:rPr dirty="0" sz="950" spc="10">
                <a:latin typeface="Arial"/>
                <a:cs typeface="Arial"/>
              </a:rPr>
              <a:t>For every possible training set of the form </a:t>
            </a:r>
            <a:r>
              <a:rPr dirty="0" sz="950" spc="5" i="1">
                <a:latin typeface="Arial"/>
                <a:cs typeface="Arial"/>
              </a:rPr>
              <a:t>(x</a:t>
            </a:r>
            <a:r>
              <a:rPr dirty="0" baseline="-21367" sz="975" spc="7" i="1">
                <a:latin typeface="Arial"/>
                <a:cs typeface="Arial"/>
              </a:rPr>
              <a:t>1</a:t>
            </a:r>
            <a:r>
              <a:rPr dirty="0" sz="950" spc="5" i="1">
                <a:latin typeface="Arial"/>
                <a:cs typeface="Arial"/>
              </a:rPr>
              <a:t>,y</a:t>
            </a:r>
            <a:r>
              <a:rPr dirty="0" baseline="-21367" sz="975" spc="7" i="1">
                <a:latin typeface="Arial"/>
                <a:cs typeface="Arial"/>
              </a:rPr>
              <a:t>1</a:t>
            </a:r>
            <a:r>
              <a:rPr dirty="0" sz="950" spc="5" i="1">
                <a:latin typeface="Arial"/>
                <a:cs typeface="Arial"/>
              </a:rPr>
              <a:t>) , </a:t>
            </a:r>
            <a:r>
              <a:rPr dirty="0" sz="950" i="1">
                <a:latin typeface="Arial"/>
                <a:cs typeface="Arial"/>
              </a:rPr>
              <a:t>(x</a:t>
            </a:r>
            <a:r>
              <a:rPr dirty="0" baseline="-21367" sz="975" i="1">
                <a:latin typeface="Arial"/>
                <a:cs typeface="Arial"/>
              </a:rPr>
              <a:t>2</a:t>
            </a:r>
            <a:r>
              <a:rPr dirty="0" sz="950" i="1">
                <a:latin typeface="Arial"/>
                <a:cs typeface="Arial"/>
              </a:rPr>
              <a:t>,y</a:t>
            </a:r>
            <a:r>
              <a:rPr dirty="0" baseline="-21367" sz="975" i="1">
                <a:latin typeface="Arial"/>
                <a:cs typeface="Arial"/>
              </a:rPr>
              <a:t>2 </a:t>
            </a:r>
            <a:r>
              <a:rPr dirty="0" sz="950" spc="5" i="1">
                <a:latin typeface="Arial"/>
                <a:cs typeface="Arial"/>
              </a:rPr>
              <a:t>) ,… </a:t>
            </a:r>
            <a:r>
              <a:rPr dirty="0" sz="950" spc="-5" i="1">
                <a:latin typeface="Arial"/>
                <a:cs typeface="Arial"/>
              </a:rPr>
              <a:t>(x</a:t>
            </a:r>
            <a:r>
              <a:rPr dirty="0" baseline="-21367" sz="975" spc="-7" i="1">
                <a:latin typeface="Arial"/>
                <a:cs typeface="Arial"/>
              </a:rPr>
              <a:t>r</a:t>
            </a:r>
            <a:r>
              <a:rPr dirty="0" baseline="-21367" sz="975" spc="97" i="1">
                <a:latin typeface="Arial"/>
                <a:cs typeface="Arial"/>
              </a:rPr>
              <a:t> </a:t>
            </a:r>
            <a:r>
              <a:rPr dirty="0" sz="950" spc="5" i="1">
                <a:latin typeface="Arial"/>
                <a:cs typeface="Arial"/>
              </a:rPr>
              <a:t>,y</a:t>
            </a:r>
            <a:r>
              <a:rPr dirty="0" baseline="-21367" sz="975" spc="7" i="1">
                <a:latin typeface="Arial"/>
                <a:cs typeface="Arial"/>
              </a:rPr>
              <a:t>r</a:t>
            </a:r>
            <a:r>
              <a:rPr dirty="0" sz="950" spc="5" i="1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285"/>
              </a:spcBef>
            </a:pPr>
            <a:r>
              <a:rPr dirty="0" sz="950" spc="15">
                <a:latin typeface="Arial"/>
                <a:cs typeface="Arial"/>
              </a:rPr>
              <a:t>…There </a:t>
            </a:r>
            <a:r>
              <a:rPr dirty="0" sz="950" spc="10">
                <a:latin typeface="Arial"/>
                <a:cs typeface="Arial"/>
              </a:rPr>
              <a:t>exists </a:t>
            </a:r>
            <a:r>
              <a:rPr dirty="0" sz="950" spc="15">
                <a:latin typeface="Arial"/>
                <a:cs typeface="Arial"/>
              </a:rPr>
              <a:t>some </a:t>
            </a:r>
            <a:r>
              <a:rPr dirty="0" sz="950" spc="10">
                <a:latin typeface="Arial"/>
                <a:cs typeface="Arial"/>
              </a:rPr>
              <a:t>value of </a:t>
            </a:r>
            <a:r>
              <a:rPr dirty="0" sz="950" spc="15">
                <a:latin typeface="Symbol"/>
                <a:cs typeface="Symbol"/>
              </a:rPr>
              <a:t></a:t>
            </a:r>
            <a:r>
              <a:rPr dirty="0" sz="950" spc="1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Arial"/>
                <a:cs typeface="Arial"/>
              </a:rPr>
              <a:t>that gets zero training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error.</a:t>
            </a:r>
            <a:endParaRPr sz="95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196215" algn="l"/>
                <a:tab pos="196850" algn="l"/>
              </a:tabLst>
            </a:pPr>
            <a:r>
              <a:rPr dirty="0" sz="950" spc="15">
                <a:latin typeface="Arial"/>
                <a:cs typeface="Arial"/>
              </a:rPr>
              <a:t>Question: Can </a:t>
            </a:r>
            <a:r>
              <a:rPr dirty="0" sz="950" spc="10">
                <a:latin typeface="Arial"/>
                <a:cs typeface="Arial"/>
              </a:rPr>
              <a:t>the </a:t>
            </a:r>
            <a:r>
              <a:rPr dirty="0" sz="950" spc="15">
                <a:latin typeface="Arial"/>
                <a:cs typeface="Arial"/>
              </a:rPr>
              <a:t>following </a:t>
            </a:r>
            <a:r>
              <a:rPr dirty="0" sz="950" spc="5">
                <a:latin typeface="Arial"/>
                <a:cs typeface="Arial"/>
              </a:rPr>
              <a:t>f </a:t>
            </a:r>
            <a:r>
              <a:rPr dirty="0" sz="950" spc="15">
                <a:latin typeface="Arial"/>
                <a:cs typeface="Arial"/>
              </a:rPr>
              <a:t>shatter </a:t>
            </a:r>
            <a:r>
              <a:rPr dirty="0" sz="950" spc="10">
                <a:latin typeface="Arial"/>
                <a:cs typeface="Arial"/>
              </a:rPr>
              <a:t>the </a:t>
            </a:r>
            <a:r>
              <a:rPr dirty="0" sz="950" spc="15">
                <a:latin typeface="Arial"/>
                <a:cs typeface="Arial"/>
              </a:rPr>
              <a:t>following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points?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4017" y="27185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43017" y="30233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66892" y="29376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00217" y="27947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38325" y="2930525"/>
            <a:ext cx="2720975" cy="516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8592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Arial"/>
                <a:cs typeface="Arial"/>
              </a:rPr>
              <a:t>f(x,</a:t>
            </a:r>
            <a:r>
              <a:rPr dirty="0" sz="950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950">
                <a:latin typeface="Arial"/>
                <a:cs typeface="Arial"/>
              </a:rPr>
              <a:t>) </a:t>
            </a:r>
            <a:r>
              <a:rPr dirty="0" sz="950" spc="10">
                <a:latin typeface="Arial"/>
                <a:cs typeface="Arial"/>
              </a:rPr>
              <a:t>=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sign(x.x-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950" spc="15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70815" indent="-170815">
              <a:lnSpc>
                <a:spcPct val="100000"/>
              </a:lnSpc>
              <a:buChar char="•"/>
              <a:tabLst>
                <a:tab pos="170815" algn="l"/>
                <a:tab pos="171450" algn="l"/>
              </a:tabLst>
            </a:pPr>
            <a:r>
              <a:rPr dirty="0" sz="950" spc="15">
                <a:latin typeface="Arial"/>
                <a:cs typeface="Arial"/>
              </a:rPr>
              <a:t>Answer: No way my</a:t>
            </a:r>
            <a:r>
              <a:rPr dirty="0" sz="950" spc="11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friend.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33517" y="2832893"/>
            <a:ext cx="381000" cy="342900"/>
          </a:xfrm>
          <a:custGeom>
            <a:avLst/>
            <a:gdLst/>
            <a:ahLst/>
            <a:cxnLst/>
            <a:rect l="l" t="t" r="r" b="b"/>
            <a:pathLst>
              <a:path w="381000" h="342900">
                <a:moveTo>
                  <a:pt x="381000" y="171450"/>
                </a:moveTo>
                <a:lnTo>
                  <a:pt x="374164" y="125677"/>
                </a:lnTo>
                <a:lnTo>
                  <a:pt x="354894" y="84666"/>
                </a:lnTo>
                <a:lnTo>
                  <a:pt x="325040" y="50006"/>
                </a:lnTo>
                <a:lnTo>
                  <a:pt x="286455" y="23283"/>
                </a:lnTo>
                <a:lnTo>
                  <a:pt x="240991" y="6085"/>
                </a:lnTo>
                <a:lnTo>
                  <a:pt x="190500" y="0"/>
                </a:lnTo>
                <a:lnTo>
                  <a:pt x="140008" y="6085"/>
                </a:lnTo>
                <a:lnTo>
                  <a:pt x="94544" y="23283"/>
                </a:lnTo>
                <a:lnTo>
                  <a:pt x="55959" y="50006"/>
                </a:lnTo>
                <a:lnTo>
                  <a:pt x="26105" y="84666"/>
                </a:lnTo>
                <a:lnTo>
                  <a:pt x="6835" y="125677"/>
                </a:lnTo>
                <a:lnTo>
                  <a:pt x="0" y="171450"/>
                </a:lnTo>
                <a:lnTo>
                  <a:pt x="6835" y="217222"/>
                </a:lnTo>
                <a:lnTo>
                  <a:pt x="26105" y="258233"/>
                </a:lnTo>
                <a:lnTo>
                  <a:pt x="55959" y="292893"/>
                </a:lnTo>
                <a:lnTo>
                  <a:pt x="94544" y="319616"/>
                </a:lnTo>
                <a:lnTo>
                  <a:pt x="140008" y="336814"/>
                </a:lnTo>
                <a:lnTo>
                  <a:pt x="190500" y="342900"/>
                </a:lnTo>
                <a:lnTo>
                  <a:pt x="240991" y="336814"/>
                </a:lnTo>
                <a:lnTo>
                  <a:pt x="286455" y="319616"/>
                </a:lnTo>
                <a:lnTo>
                  <a:pt x="325040" y="292893"/>
                </a:lnTo>
                <a:lnTo>
                  <a:pt x="354894" y="258233"/>
                </a:lnTo>
                <a:lnTo>
                  <a:pt x="374164" y="217222"/>
                </a:lnTo>
                <a:lnTo>
                  <a:pt x="38100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71917" y="36710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90917" y="39758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147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481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76617" y="3975893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 h="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95617" y="36710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14617" y="39758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384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84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718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43117" y="36710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62117" y="39758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859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193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0" y="0"/>
                </a:lnTo>
                <a:lnTo>
                  <a:pt x="0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193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90617" y="36710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09617" y="39758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334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33492" y="38901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668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0" y="0"/>
                </a:lnTo>
                <a:lnTo>
                  <a:pt x="0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66817" y="37472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9525"/>
                </a:lnTo>
                <a:lnTo>
                  <a:pt x="28575" y="0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33417" y="3975893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71555" y="3856831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52617" y="3785393"/>
            <a:ext cx="381000" cy="342900"/>
          </a:xfrm>
          <a:custGeom>
            <a:avLst/>
            <a:gdLst/>
            <a:ahLst/>
            <a:cxnLst/>
            <a:rect l="l" t="t" r="r" b="b"/>
            <a:pathLst>
              <a:path w="381000" h="342900">
                <a:moveTo>
                  <a:pt x="381000" y="171450"/>
                </a:moveTo>
                <a:lnTo>
                  <a:pt x="374164" y="125677"/>
                </a:lnTo>
                <a:lnTo>
                  <a:pt x="354894" y="84666"/>
                </a:lnTo>
                <a:lnTo>
                  <a:pt x="325040" y="50006"/>
                </a:lnTo>
                <a:lnTo>
                  <a:pt x="286455" y="23283"/>
                </a:lnTo>
                <a:lnTo>
                  <a:pt x="240991" y="6085"/>
                </a:lnTo>
                <a:lnTo>
                  <a:pt x="190500" y="0"/>
                </a:lnTo>
                <a:lnTo>
                  <a:pt x="140008" y="6085"/>
                </a:lnTo>
                <a:lnTo>
                  <a:pt x="94544" y="23283"/>
                </a:lnTo>
                <a:lnTo>
                  <a:pt x="55959" y="50006"/>
                </a:lnTo>
                <a:lnTo>
                  <a:pt x="26105" y="84666"/>
                </a:lnTo>
                <a:lnTo>
                  <a:pt x="6835" y="125677"/>
                </a:lnTo>
                <a:lnTo>
                  <a:pt x="0" y="171450"/>
                </a:lnTo>
                <a:lnTo>
                  <a:pt x="6835" y="217222"/>
                </a:lnTo>
                <a:lnTo>
                  <a:pt x="26105" y="258233"/>
                </a:lnTo>
                <a:lnTo>
                  <a:pt x="55959" y="292893"/>
                </a:lnTo>
                <a:lnTo>
                  <a:pt x="94544" y="319616"/>
                </a:lnTo>
                <a:lnTo>
                  <a:pt x="140008" y="336814"/>
                </a:lnTo>
                <a:lnTo>
                  <a:pt x="190500" y="342900"/>
                </a:lnTo>
                <a:lnTo>
                  <a:pt x="240991" y="336814"/>
                </a:lnTo>
                <a:lnTo>
                  <a:pt x="286455" y="319616"/>
                </a:lnTo>
                <a:lnTo>
                  <a:pt x="325040" y="292893"/>
                </a:lnTo>
                <a:lnTo>
                  <a:pt x="354894" y="258233"/>
                </a:lnTo>
                <a:lnTo>
                  <a:pt x="374164" y="217222"/>
                </a:lnTo>
                <a:lnTo>
                  <a:pt x="38100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705217" y="3709193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533400" y="247650"/>
                </a:moveTo>
                <a:lnTo>
                  <a:pt x="529271" y="204036"/>
                </a:lnTo>
                <a:lnTo>
                  <a:pt x="517302" y="162617"/>
                </a:lnTo>
                <a:lnTo>
                  <a:pt x="498122" y="124177"/>
                </a:lnTo>
                <a:lnTo>
                  <a:pt x="472356" y="89501"/>
                </a:lnTo>
                <a:lnTo>
                  <a:pt x="440632" y="59371"/>
                </a:lnTo>
                <a:lnTo>
                  <a:pt x="403577" y="34572"/>
                </a:lnTo>
                <a:lnTo>
                  <a:pt x="361819" y="15888"/>
                </a:lnTo>
                <a:lnTo>
                  <a:pt x="315984" y="4102"/>
                </a:lnTo>
                <a:lnTo>
                  <a:pt x="266700" y="0"/>
                </a:lnTo>
                <a:lnTo>
                  <a:pt x="219924" y="4102"/>
                </a:lnTo>
                <a:lnTo>
                  <a:pt x="175422" y="15888"/>
                </a:lnTo>
                <a:lnTo>
                  <a:pt x="134055" y="34572"/>
                </a:lnTo>
                <a:lnTo>
                  <a:pt x="96687" y="59371"/>
                </a:lnTo>
                <a:lnTo>
                  <a:pt x="64179" y="89501"/>
                </a:lnTo>
                <a:lnTo>
                  <a:pt x="37394" y="124177"/>
                </a:lnTo>
                <a:lnTo>
                  <a:pt x="17194" y="162617"/>
                </a:lnTo>
                <a:lnTo>
                  <a:pt x="4442" y="204036"/>
                </a:lnTo>
                <a:lnTo>
                  <a:pt x="0" y="247650"/>
                </a:lnTo>
                <a:lnTo>
                  <a:pt x="4442" y="291263"/>
                </a:lnTo>
                <a:lnTo>
                  <a:pt x="17194" y="332682"/>
                </a:lnTo>
                <a:lnTo>
                  <a:pt x="37394" y="371122"/>
                </a:lnTo>
                <a:lnTo>
                  <a:pt x="64179" y="405798"/>
                </a:lnTo>
                <a:lnTo>
                  <a:pt x="96687" y="435928"/>
                </a:lnTo>
                <a:lnTo>
                  <a:pt x="134055" y="460727"/>
                </a:lnTo>
                <a:lnTo>
                  <a:pt x="175422" y="479411"/>
                </a:lnTo>
                <a:lnTo>
                  <a:pt x="219924" y="491197"/>
                </a:lnTo>
                <a:lnTo>
                  <a:pt x="266700" y="495300"/>
                </a:lnTo>
                <a:lnTo>
                  <a:pt x="315984" y="491197"/>
                </a:lnTo>
                <a:lnTo>
                  <a:pt x="361819" y="479411"/>
                </a:lnTo>
                <a:lnTo>
                  <a:pt x="403577" y="460727"/>
                </a:lnTo>
                <a:lnTo>
                  <a:pt x="440632" y="435928"/>
                </a:lnTo>
                <a:lnTo>
                  <a:pt x="472356" y="405798"/>
                </a:lnTo>
                <a:lnTo>
                  <a:pt x="498122" y="371122"/>
                </a:lnTo>
                <a:lnTo>
                  <a:pt x="517302" y="332682"/>
                </a:lnTo>
                <a:lnTo>
                  <a:pt x="529271" y="291263"/>
                </a:lnTo>
                <a:lnTo>
                  <a:pt x="53340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971542" y="4356893"/>
            <a:ext cx="447675" cy="171450"/>
          </a:xfrm>
          <a:custGeom>
            <a:avLst/>
            <a:gdLst/>
            <a:ahLst/>
            <a:cxnLst/>
            <a:rect l="l" t="t" r="r" b="b"/>
            <a:pathLst>
              <a:path w="447675" h="171450">
                <a:moveTo>
                  <a:pt x="0" y="76200"/>
                </a:moveTo>
                <a:lnTo>
                  <a:pt x="25598" y="89296"/>
                </a:lnTo>
                <a:lnTo>
                  <a:pt x="47625" y="109537"/>
                </a:lnTo>
                <a:lnTo>
                  <a:pt x="69651" y="129778"/>
                </a:lnTo>
                <a:lnTo>
                  <a:pt x="95250" y="142875"/>
                </a:lnTo>
                <a:lnTo>
                  <a:pt x="129331" y="150018"/>
                </a:lnTo>
                <a:lnTo>
                  <a:pt x="160734" y="157162"/>
                </a:lnTo>
                <a:lnTo>
                  <a:pt x="190351" y="164306"/>
                </a:lnTo>
                <a:lnTo>
                  <a:pt x="219075" y="171450"/>
                </a:lnTo>
                <a:lnTo>
                  <a:pt x="247501" y="171301"/>
                </a:lnTo>
                <a:lnTo>
                  <a:pt x="275034" y="170259"/>
                </a:lnTo>
                <a:lnTo>
                  <a:pt x="300781" y="167431"/>
                </a:lnTo>
                <a:lnTo>
                  <a:pt x="323850" y="161925"/>
                </a:lnTo>
                <a:lnTo>
                  <a:pt x="339328" y="158948"/>
                </a:lnTo>
                <a:lnTo>
                  <a:pt x="354806" y="152400"/>
                </a:lnTo>
                <a:lnTo>
                  <a:pt x="366712" y="145851"/>
                </a:lnTo>
                <a:lnTo>
                  <a:pt x="371475" y="142875"/>
                </a:lnTo>
                <a:lnTo>
                  <a:pt x="382637" y="127843"/>
                </a:lnTo>
                <a:lnTo>
                  <a:pt x="382190" y="129778"/>
                </a:lnTo>
                <a:lnTo>
                  <a:pt x="383530" y="133498"/>
                </a:lnTo>
                <a:lnTo>
                  <a:pt x="400050" y="123825"/>
                </a:lnTo>
                <a:lnTo>
                  <a:pt x="405705" y="115192"/>
                </a:lnTo>
                <a:lnTo>
                  <a:pt x="409575" y="104775"/>
                </a:lnTo>
                <a:lnTo>
                  <a:pt x="413444" y="94357"/>
                </a:lnTo>
                <a:lnTo>
                  <a:pt x="419100" y="85725"/>
                </a:lnTo>
                <a:lnTo>
                  <a:pt x="431601" y="64293"/>
                </a:lnTo>
                <a:lnTo>
                  <a:pt x="440531" y="42862"/>
                </a:lnTo>
                <a:lnTo>
                  <a:pt x="445889" y="21431"/>
                </a:lnTo>
                <a:lnTo>
                  <a:pt x="44767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28717" y="4280693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76200" y="0"/>
                </a:move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28717" y="4280693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152400" y="66675"/>
                </a:move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80621" y="4250035"/>
            <a:ext cx="154940" cy="137795"/>
          </a:xfrm>
          <a:custGeom>
            <a:avLst/>
            <a:gdLst/>
            <a:ahLst/>
            <a:cxnLst/>
            <a:rect l="l" t="t" r="r" b="b"/>
            <a:pathLst>
              <a:path w="154939" h="137795">
                <a:moveTo>
                  <a:pt x="87213" y="0"/>
                </a:moveTo>
                <a:lnTo>
                  <a:pt x="57596" y="2083"/>
                </a:lnTo>
                <a:lnTo>
                  <a:pt x="31253" y="19645"/>
                </a:lnTo>
                <a:lnTo>
                  <a:pt x="11162" y="42564"/>
                </a:lnTo>
                <a:lnTo>
                  <a:pt x="0" y="69056"/>
                </a:lnTo>
                <a:lnTo>
                  <a:pt x="446" y="97333"/>
                </a:lnTo>
                <a:lnTo>
                  <a:pt x="18008" y="116681"/>
                </a:lnTo>
                <a:lnTo>
                  <a:pt x="40927" y="130671"/>
                </a:lnTo>
                <a:lnTo>
                  <a:pt x="67419" y="137517"/>
                </a:lnTo>
                <a:lnTo>
                  <a:pt x="95696" y="135433"/>
                </a:lnTo>
                <a:lnTo>
                  <a:pt x="126057" y="117871"/>
                </a:lnTo>
                <a:lnTo>
                  <a:pt x="145702" y="94952"/>
                </a:lnTo>
                <a:lnTo>
                  <a:pt x="154632" y="68460"/>
                </a:lnTo>
                <a:lnTo>
                  <a:pt x="152846" y="40183"/>
                </a:lnTo>
                <a:lnTo>
                  <a:pt x="139303" y="20835"/>
                </a:lnTo>
                <a:lnTo>
                  <a:pt x="115937" y="6846"/>
                </a:lnTo>
                <a:lnTo>
                  <a:pt x="87213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80621" y="4250035"/>
            <a:ext cx="154940" cy="137795"/>
          </a:xfrm>
          <a:custGeom>
            <a:avLst/>
            <a:gdLst/>
            <a:ahLst/>
            <a:cxnLst/>
            <a:rect l="l" t="t" r="r" b="b"/>
            <a:pathLst>
              <a:path w="154939" h="137795">
                <a:moveTo>
                  <a:pt x="57596" y="2083"/>
                </a:moveTo>
                <a:lnTo>
                  <a:pt x="31253" y="19645"/>
                </a:lnTo>
                <a:lnTo>
                  <a:pt x="11162" y="42564"/>
                </a:lnTo>
                <a:lnTo>
                  <a:pt x="0" y="69056"/>
                </a:lnTo>
                <a:lnTo>
                  <a:pt x="446" y="97333"/>
                </a:lnTo>
                <a:lnTo>
                  <a:pt x="18008" y="116681"/>
                </a:lnTo>
                <a:lnTo>
                  <a:pt x="40927" y="130671"/>
                </a:lnTo>
                <a:lnTo>
                  <a:pt x="67419" y="137517"/>
                </a:lnTo>
                <a:lnTo>
                  <a:pt x="95696" y="135433"/>
                </a:lnTo>
                <a:lnTo>
                  <a:pt x="126057" y="117871"/>
                </a:lnTo>
                <a:lnTo>
                  <a:pt x="145702" y="94952"/>
                </a:lnTo>
                <a:lnTo>
                  <a:pt x="154632" y="68460"/>
                </a:lnTo>
                <a:lnTo>
                  <a:pt x="152846" y="40183"/>
                </a:lnTo>
                <a:lnTo>
                  <a:pt x="139303" y="20835"/>
                </a:lnTo>
                <a:lnTo>
                  <a:pt x="115937" y="6846"/>
                </a:lnTo>
                <a:lnTo>
                  <a:pt x="87213" y="0"/>
                </a:lnTo>
                <a:lnTo>
                  <a:pt x="57596" y="2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66817" y="4318793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8575" y="0"/>
                </a:move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66817" y="4318793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47625" y="19050"/>
                </a:move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76317" y="4318793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12055" y="7143"/>
                </a:lnTo>
                <a:lnTo>
                  <a:pt x="5953" y="14287"/>
                </a:lnTo>
                <a:lnTo>
                  <a:pt x="1637" y="21431"/>
                </a:lnTo>
                <a:lnTo>
                  <a:pt x="0" y="28575"/>
                </a:lnTo>
                <a:lnTo>
                  <a:pt x="7292" y="39588"/>
                </a:lnTo>
                <a:lnTo>
                  <a:pt x="15478" y="45243"/>
                </a:lnTo>
                <a:lnTo>
                  <a:pt x="25449" y="47327"/>
                </a:lnTo>
                <a:lnTo>
                  <a:pt x="38100" y="47625"/>
                </a:lnTo>
                <a:lnTo>
                  <a:pt x="45094" y="40332"/>
                </a:lnTo>
                <a:lnTo>
                  <a:pt x="51196" y="32146"/>
                </a:lnTo>
                <a:lnTo>
                  <a:pt x="55512" y="22175"/>
                </a:lnTo>
                <a:lnTo>
                  <a:pt x="57150" y="9525"/>
                </a:lnTo>
                <a:lnTo>
                  <a:pt x="49857" y="4018"/>
                </a:lnTo>
                <a:lnTo>
                  <a:pt x="41671" y="1190"/>
                </a:lnTo>
                <a:lnTo>
                  <a:pt x="31700" y="148"/>
                </a:lnTo>
                <a:lnTo>
                  <a:pt x="190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76317" y="4318793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100" y="47625"/>
                </a:moveTo>
                <a:lnTo>
                  <a:pt x="25449" y="47327"/>
                </a:lnTo>
                <a:lnTo>
                  <a:pt x="15478" y="45243"/>
                </a:lnTo>
                <a:lnTo>
                  <a:pt x="7292" y="39588"/>
                </a:lnTo>
                <a:lnTo>
                  <a:pt x="0" y="28575"/>
                </a:lnTo>
                <a:lnTo>
                  <a:pt x="1637" y="21431"/>
                </a:lnTo>
                <a:lnTo>
                  <a:pt x="5953" y="14287"/>
                </a:lnTo>
                <a:lnTo>
                  <a:pt x="12055" y="7143"/>
                </a:lnTo>
                <a:lnTo>
                  <a:pt x="19050" y="0"/>
                </a:lnTo>
                <a:lnTo>
                  <a:pt x="31700" y="148"/>
                </a:lnTo>
                <a:lnTo>
                  <a:pt x="41671" y="1190"/>
                </a:lnTo>
                <a:lnTo>
                  <a:pt x="49857" y="4018"/>
                </a:lnTo>
                <a:lnTo>
                  <a:pt x="57150" y="9525"/>
                </a:lnTo>
                <a:lnTo>
                  <a:pt x="55512" y="22175"/>
                </a:lnTo>
                <a:lnTo>
                  <a:pt x="51196" y="32146"/>
                </a:lnTo>
                <a:lnTo>
                  <a:pt x="45094" y="40332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52617" y="4347368"/>
            <a:ext cx="447675" cy="171450"/>
          </a:xfrm>
          <a:custGeom>
            <a:avLst/>
            <a:gdLst/>
            <a:ahLst/>
            <a:cxnLst/>
            <a:rect l="l" t="t" r="r" b="b"/>
            <a:pathLst>
              <a:path w="447675" h="171450">
                <a:moveTo>
                  <a:pt x="0" y="76200"/>
                </a:moveTo>
                <a:lnTo>
                  <a:pt x="27086" y="89296"/>
                </a:lnTo>
                <a:lnTo>
                  <a:pt x="52387" y="109537"/>
                </a:lnTo>
                <a:lnTo>
                  <a:pt x="77688" y="129778"/>
                </a:lnTo>
                <a:lnTo>
                  <a:pt x="104775" y="142875"/>
                </a:lnTo>
                <a:lnTo>
                  <a:pt x="133350" y="151358"/>
                </a:lnTo>
                <a:lnTo>
                  <a:pt x="161925" y="160734"/>
                </a:lnTo>
                <a:lnTo>
                  <a:pt x="190500" y="168324"/>
                </a:lnTo>
                <a:lnTo>
                  <a:pt x="219075" y="171450"/>
                </a:lnTo>
                <a:lnTo>
                  <a:pt x="247650" y="171450"/>
                </a:lnTo>
                <a:lnTo>
                  <a:pt x="276225" y="171450"/>
                </a:lnTo>
                <a:lnTo>
                  <a:pt x="304800" y="171450"/>
                </a:lnTo>
                <a:lnTo>
                  <a:pt x="333375" y="171450"/>
                </a:lnTo>
                <a:lnTo>
                  <a:pt x="348853" y="162966"/>
                </a:lnTo>
                <a:lnTo>
                  <a:pt x="392013" y="127843"/>
                </a:lnTo>
                <a:lnTo>
                  <a:pt x="417462" y="94357"/>
                </a:lnTo>
                <a:lnTo>
                  <a:pt x="419100" y="85725"/>
                </a:lnTo>
                <a:lnTo>
                  <a:pt x="431601" y="65633"/>
                </a:lnTo>
                <a:lnTo>
                  <a:pt x="440531" y="46434"/>
                </a:lnTo>
                <a:lnTo>
                  <a:pt x="445889" y="25449"/>
                </a:lnTo>
                <a:lnTo>
                  <a:pt x="44767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09792" y="4271168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76200" y="0"/>
                </a:move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09792" y="4271168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152400" y="66675"/>
                </a:move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65714" y="4240510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30" h="137795">
                <a:moveTo>
                  <a:pt x="83194" y="0"/>
                </a:moveTo>
                <a:lnTo>
                  <a:pt x="53578" y="2083"/>
                </a:ln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65714" y="4240510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30" h="137795">
                <a:moveTo>
                  <a:pt x="53578" y="2083"/>
                </a:move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lnTo>
                  <a:pt x="53578" y="2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47892" y="4309268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8575" y="0"/>
                </a:move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47892" y="4309268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47625" y="19050"/>
                </a:move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057392" y="4309268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12055" y="7143"/>
                </a:lnTo>
                <a:lnTo>
                  <a:pt x="5953" y="14287"/>
                </a:lnTo>
                <a:lnTo>
                  <a:pt x="1637" y="21431"/>
                </a:lnTo>
                <a:lnTo>
                  <a:pt x="0" y="28575"/>
                </a:lnTo>
                <a:lnTo>
                  <a:pt x="7292" y="39588"/>
                </a:lnTo>
                <a:lnTo>
                  <a:pt x="15478" y="45243"/>
                </a:lnTo>
                <a:lnTo>
                  <a:pt x="25449" y="47327"/>
                </a:lnTo>
                <a:lnTo>
                  <a:pt x="38100" y="47625"/>
                </a:lnTo>
                <a:lnTo>
                  <a:pt x="45094" y="40481"/>
                </a:lnTo>
                <a:lnTo>
                  <a:pt x="51196" y="33337"/>
                </a:lnTo>
                <a:lnTo>
                  <a:pt x="55512" y="26193"/>
                </a:lnTo>
                <a:lnTo>
                  <a:pt x="57150" y="19050"/>
                </a:lnTo>
                <a:lnTo>
                  <a:pt x="49857" y="8036"/>
                </a:lnTo>
                <a:lnTo>
                  <a:pt x="41671" y="2381"/>
                </a:lnTo>
                <a:lnTo>
                  <a:pt x="31700" y="297"/>
                </a:lnTo>
                <a:lnTo>
                  <a:pt x="190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057392" y="4309268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100" y="47625"/>
                </a:moveTo>
                <a:lnTo>
                  <a:pt x="25449" y="47327"/>
                </a:lnTo>
                <a:lnTo>
                  <a:pt x="15478" y="45243"/>
                </a:lnTo>
                <a:lnTo>
                  <a:pt x="7292" y="39588"/>
                </a:lnTo>
                <a:lnTo>
                  <a:pt x="0" y="28575"/>
                </a:lnTo>
                <a:lnTo>
                  <a:pt x="1637" y="21431"/>
                </a:lnTo>
                <a:lnTo>
                  <a:pt x="5953" y="14287"/>
                </a:lnTo>
                <a:lnTo>
                  <a:pt x="12055" y="7143"/>
                </a:lnTo>
                <a:lnTo>
                  <a:pt x="19050" y="0"/>
                </a:lnTo>
                <a:lnTo>
                  <a:pt x="31700" y="297"/>
                </a:lnTo>
                <a:lnTo>
                  <a:pt x="41671" y="2381"/>
                </a:lnTo>
                <a:lnTo>
                  <a:pt x="49857" y="8036"/>
                </a:lnTo>
                <a:lnTo>
                  <a:pt x="57150" y="19050"/>
                </a:lnTo>
                <a:lnTo>
                  <a:pt x="55512" y="26193"/>
                </a:lnTo>
                <a:lnTo>
                  <a:pt x="51196" y="33337"/>
                </a:lnTo>
                <a:lnTo>
                  <a:pt x="45094" y="40481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781417" y="4385468"/>
            <a:ext cx="447675" cy="171450"/>
          </a:xfrm>
          <a:custGeom>
            <a:avLst/>
            <a:gdLst/>
            <a:ahLst/>
            <a:cxnLst/>
            <a:rect l="l" t="t" r="r" b="b"/>
            <a:pathLst>
              <a:path w="447675" h="171450">
                <a:moveTo>
                  <a:pt x="0" y="76200"/>
                </a:moveTo>
                <a:lnTo>
                  <a:pt x="27086" y="89296"/>
                </a:lnTo>
                <a:lnTo>
                  <a:pt x="52387" y="109537"/>
                </a:lnTo>
                <a:lnTo>
                  <a:pt x="77688" y="129778"/>
                </a:lnTo>
                <a:lnTo>
                  <a:pt x="104775" y="142875"/>
                </a:lnTo>
                <a:lnTo>
                  <a:pt x="133350" y="151358"/>
                </a:lnTo>
                <a:lnTo>
                  <a:pt x="161925" y="160734"/>
                </a:lnTo>
                <a:lnTo>
                  <a:pt x="190500" y="168324"/>
                </a:lnTo>
                <a:lnTo>
                  <a:pt x="219075" y="171450"/>
                </a:lnTo>
                <a:lnTo>
                  <a:pt x="247650" y="171450"/>
                </a:lnTo>
                <a:lnTo>
                  <a:pt x="276225" y="171450"/>
                </a:lnTo>
                <a:lnTo>
                  <a:pt x="304800" y="171450"/>
                </a:lnTo>
                <a:lnTo>
                  <a:pt x="333375" y="171450"/>
                </a:lnTo>
                <a:lnTo>
                  <a:pt x="348853" y="162966"/>
                </a:lnTo>
                <a:lnTo>
                  <a:pt x="392013" y="127843"/>
                </a:lnTo>
                <a:lnTo>
                  <a:pt x="417462" y="94357"/>
                </a:lnTo>
                <a:lnTo>
                  <a:pt x="419100" y="85725"/>
                </a:lnTo>
                <a:lnTo>
                  <a:pt x="431601" y="65633"/>
                </a:lnTo>
                <a:lnTo>
                  <a:pt x="440531" y="46434"/>
                </a:lnTo>
                <a:lnTo>
                  <a:pt x="445889" y="25449"/>
                </a:lnTo>
                <a:lnTo>
                  <a:pt x="44767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038592" y="4309268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76200" y="0"/>
                </a:move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038592" y="4309268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152400" y="66675"/>
                </a:move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794514" y="4278610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83194" y="0"/>
                </a:moveTo>
                <a:lnTo>
                  <a:pt x="53578" y="2083"/>
                </a:ln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794514" y="4278610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53578" y="2083"/>
                </a:move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lnTo>
                  <a:pt x="53578" y="2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076692" y="4347368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8575" y="0"/>
                </a:move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076692" y="4347368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47625" y="19050"/>
                </a:move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86192" y="4347368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12055" y="7143"/>
                </a:lnTo>
                <a:lnTo>
                  <a:pt x="5953" y="14287"/>
                </a:lnTo>
                <a:lnTo>
                  <a:pt x="1637" y="21431"/>
                </a:lnTo>
                <a:lnTo>
                  <a:pt x="0" y="28575"/>
                </a:lnTo>
                <a:lnTo>
                  <a:pt x="7292" y="39588"/>
                </a:lnTo>
                <a:lnTo>
                  <a:pt x="15478" y="45243"/>
                </a:lnTo>
                <a:lnTo>
                  <a:pt x="25449" y="47327"/>
                </a:lnTo>
                <a:lnTo>
                  <a:pt x="38100" y="47625"/>
                </a:lnTo>
                <a:lnTo>
                  <a:pt x="45094" y="40481"/>
                </a:lnTo>
                <a:lnTo>
                  <a:pt x="51196" y="33337"/>
                </a:lnTo>
                <a:lnTo>
                  <a:pt x="55512" y="26193"/>
                </a:lnTo>
                <a:lnTo>
                  <a:pt x="57150" y="19050"/>
                </a:lnTo>
                <a:lnTo>
                  <a:pt x="49857" y="8036"/>
                </a:lnTo>
                <a:lnTo>
                  <a:pt x="41671" y="2381"/>
                </a:lnTo>
                <a:lnTo>
                  <a:pt x="31700" y="297"/>
                </a:lnTo>
                <a:lnTo>
                  <a:pt x="190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86192" y="4347368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100" y="47625"/>
                </a:moveTo>
                <a:lnTo>
                  <a:pt x="25449" y="47327"/>
                </a:lnTo>
                <a:lnTo>
                  <a:pt x="15478" y="45243"/>
                </a:lnTo>
                <a:lnTo>
                  <a:pt x="7292" y="39588"/>
                </a:lnTo>
                <a:lnTo>
                  <a:pt x="0" y="28575"/>
                </a:lnTo>
                <a:lnTo>
                  <a:pt x="1637" y="21431"/>
                </a:lnTo>
                <a:lnTo>
                  <a:pt x="5953" y="14287"/>
                </a:lnTo>
                <a:lnTo>
                  <a:pt x="12055" y="7143"/>
                </a:lnTo>
                <a:lnTo>
                  <a:pt x="19050" y="0"/>
                </a:lnTo>
                <a:lnTo>
                  <a:pt x="31700" y="297"/>
                </a:lnTo>
                <a:lnTo>
                  <a:pt x="41671" y="2381"/>
                </a:lnTo>
                <a:lnTo>
                  <a:pt x="49857" y="8036"/>
                </a:lnTo>
                <a:lnTo>
                  <a:pt x="57150" y="19050"/>
                </a:lnTo>
                <a:lnTo>
                  <a:pt x="55512" y="26193"/>
                </a:lnTo>
                <a:lnTo>
                  <a:pt x="51196" y="33337"/>
                </a:lnTo>
                <a:lnTo>
                  <a:pt x="45094" y="40481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67017" y="4394993"/>
            <a:ext cx="447675" cy="171450"/>
          </a:xfrm>
          <a:custGeom>
            <a:avLst/>
            <a:gdLst/>
            <a:ahLst/>
            <a:cxnLst/>
            <a:rect l="l" t="t" r="r" b="b"/>
            <a:pathLst>
              <a:path w="447675" h="171450">
                <a:moveTo>
                  <a:pt x="0" y="95250"/>
                </a:moveTo>
                <a:lnTo>
                  <a:pt x="27086" y="82153"/>
                </a:lnTo>
                <a:lnTo>
                  <a:pt x="52387" y="61912"/>
                </a:lnTo>
                <a:lnTo>
                  <a:pt x="77688" y="41671"/>
                </a:lnTo>
                <a:lnTo>
                  <a:pt x="104775" y="28575"/>
                </a:lnTo>
                <a:lnTo>
                  <a:pt x="133350" y="20091"/>
                </a:lnTo>
                <a:lnTo>
                  <a:pt x="161925" y="10715"/>
                </a:lnTo>
                <a:lnTo>
                  <a:pt x="190500" y="3125"/>
                </a:lnTo>
                <a:lnTo>
                  <a:pt x="219075" y="0"/>
                </a:lnTo>
                <a:lnTo>
                  <a:pt x="247650" y="0"/>
                </a:lnTo>
                <a:lnTo>
                  <a:pt x="276225" y="0"/>
                </a:lnTo>
                <a:lnTo>
                  <a:pt x="304800" y="0"/>
                </a:lnTo>
                <a:lnTo>
                  <a:pt x="333375" y="0"/>
                </a:lnTo>
                <a:lnTo>
                  <a:pt x="348853" y="8483"/>
                </a:lnTo>
                <a:lnTo>
                  <a:pt x="392013" y="43606"/>
                </a:lnTo>
                <a:lnTo>
                  <a:pt x="417462" y="77092"/>
                </a:lnTo>
                <a:lnTo>
                  <a:pt x="419100" y="85725"/>
                </a:lnTo>
                <a:lnTo>
                  <a:pt x="431601" y="105816"/>
                </a:lnTo>
                <a:lnTo>
                  <a:pt x="440531" y="125015"/>
                </a:lnTo>
                <a:lnTo>
                  <a:pt x="445889" y="146000"/>
                </a:lnTo>
                <a:lnTo>
                  <a:pt x="447675" y="17145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162292" y="4233068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76200" y="0"/>
                </a:move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62292" y="4233068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152400" y="66675"/>
                </a:move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918214" y="4202410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83194" y="0"/>
                </a:moveTo>
                <a:lnTo>
                  <a:pt x="53578" y="2083"/>
                </a:ln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918214" y="4202410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53578" y="2083"/>
                </a:move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lnTo>
                  <a:pt x="53578" y="2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00392" y="4271168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8575" y="0"/>
                </a:move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200392" y="4271168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47625" y="19050"/>
                </a:move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09892" y="4271168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12055" y="7143"/>
                </a:lnTo>
                <a:lnTo>
                  <a:pt x="5953" y="14287"/>
                </a:lnTo>
                <a:lnTo>
                  <a:pt x="1637" y="21431"/>
                </a:lnTo>
                <a:lnTo>
                  <a:pt x="0" y="28575"/>
                </a:lnTo>
                <a:lnTo>
                  <a:pt x="7292" y="39588"/>
                </a:lnTo>
                <a:lnTo>
                  <a:pt x="15478" y="45243"/>
                </a:lnTo>
                <a:lnTo>
                  <a:pt x="25449" y="47327"/>
                </a:lnTo>
                <a:lnTo>
                  <a:pt x="38100" y="47625"/>
                </a:lnTo>
                <a:lnTo>
                  <a:pt x="45094" y="40481"/>
                </a:lnTo>
                <a:lnTo>
                  <a:pt x="51196" y="33337"/>
                </a:lnTo>
                <a:lnTo>
                  <a:pt x="55512" y="26193"/>
                </a:lnTo>
                <a:lnTo>
                  <a:pt x="57150" y="19050"/>
                </a:lnTo>
                <a:lnTo>
                  <a:pt x="49857" y="8036"/>
                </a:lnTo>
                <a:lnTo>
                  <a:pt x="41671" y="2381"/>
                </a:lnTo>
                <a:lnTo>
                  <a:pt x="31700" y="297"/>
                </a:lnTo>
                <a:lnTo>
                  <a:pt x="190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09892" y="4271168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100" y="47625"/>
                </a:moveTo>
                <a:lnTo>
                  <a:pt x="25449" y="47327"/>
                </a:lnTo>
                <a:lnTo>
                  <a:pt x="15478" y="45243"/>
                </a:lnTo>
                <a:lnTo>
                  <a:pt x="7292" y="39588"/>
                </a:lnTo>
                <a:lnTo>
                  <a:pt x="0" y="28575"/>
                </a:lnTo>
                <a:lnTo>
                  <a:pt x="1637" y="21431"/>
                </a:lnTo>
                <a:lnTo>
                  <a:pt x="5953" y="14287"/>
                </a:lnTo>
                <a:lnTo>
                  <a:pt x="12055" y="7143"/>
                </a:lnTo>
                <a:lnTo>
                  <a:pt x="19050" y="0"/>
                </a:lnTo>
                <a:lnTo>
                  <a:pt x="31700" y="297"/>
                </a:lnTo>
                <a:lnTo>
                  <a:pt x="41671" y="2381"/>
                </a:lnTo>
                <a:lnTo>
                  <a:pt x="49857" y="8036"/>
                </a:lnTo>
                <a:lnTo>
                  <a:pt x="57150" y="19050"/>
                </a:lnTo>
                <a:lnTo>
                  <a:pt x="55512" y="26193"/>
                </a:lnTo>
                <a:lnTo>
                  <a:pt x="51196" y="33337"/>
                </a:lnTo>
                <a:lnTo>
                  <a:pt x="45094" y="40481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172075" y="855027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16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62125" y="5239265"/>
            <a:ext cx="3774440" cy="128143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438150">
              <a:lnSpc>
                <a:spcPct val="100000"/>
              </a:lnSpc>
              <a:spcBef>
                <a:spcPts val="695"/>
              </a:spcBef>
            </a:pPr>
            <a:r>
              <a:rPr dirty="0" sz="2150" spc="10">
                <a:solidFill>
                  <a:srgbClr val="006600"/>
                </a:solidFill>
                <a:latin typeface="Arial"/>
                <a:cs typeface="Arial"/>
              </a:rPr>
              <a:t>Definition of </a:t>
            </a: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VC</a:t>
            </a:r>
            <a:r>
              <a:rPr dirty="0" sz="2150" spc="7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dimension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dirty="0" sz="1200" spc="-10">
                <a:latin typeface="Arial"/>
                <a:cs typeface="Arial"/>
              </a:rPr>
              <a:t>Given machine </a:t>
            </a:r>
            <a:r>
              <a:rPr dirty="0" sz="1200" spc="-15" b="1" i="1">
                <a:latin typeface="Arial"/>
                <a:cs typeface="Arial"/>
              </a:rPr>
              <a:t>f</a:t>
            </a:r>
            <a:r>
              <a:rPr dirty="0" sz="1200" spc="-15">
                <a:latin typeface="Arial"/>
                <a:cs typeface="Arial"/>
              </a:rPr>
              <a:t>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VC-dimension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110" i="1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314325" marR="5080">
              <a:lnSpc>
                <a:spcPts val="1580"/>
              </a:lnSpc>
              <a:spcBef>
                <a:spcPts val="220"/>
              </a:spcBef>
            </a:pPr>
            <a:r>
              <a:rPr dirty="0" sz="1400" spc="5">
                <a:latin typeface="Arial"/>
                <a:cs typeface="Arial"/>
              </a:rPr>
              <a:t>The maximum number of </a:t>
            </a:r>
            <a:r>
              <a:rPr dirty="0" sz="1400">
                <a:latin typeface="Arial"/>
                <a:cs typeface="Arial"/>
              </a:rPr>
              <a:t>points that </a:t>
            </a:r>
            <a:r>
              <a:rPr dirty="0" sz="1400" spc="5">
                <a:latin typeface="Arial"/>
                <a:cs typeface="Arial"/>
              </a:rPr>
              <a:t>can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  arranged </a:t>
            </a:r>
            <a:r>
              <a:rPr dirty="0" sz="1400" spc="5">
                <a:latin typeface="Arial"/>
                <a:cs typeface="Arial"/>
              </a:rPr>
              <a:t>so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5" b="1" i="1">
                <a:latin typeface="Arial"/>
                <a:cs typeface="Arial"/>
              </a:rPr>
              <a:t>f </a:t>
            </a:r>
            <a:r>
              <a:rPr dirty="0" sz="1400" spc="5">
                <a:latin typeface="Arial"/>
                <a:cs typeface="Arial"/>
              </a:rPr>
              <a:t>shatter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Example: </a:t>
            </a:r>
            <a:r>
              <a:rPr dirty="0" sz="1200" spc="5">
                <a:latin typeface="Arial"/>
                <a:cs typeface="Arial"/>
              </a:rPr>
              <a:t>What’s </a:t>
            </a:r>
            <a:r>
              <a:rPr dirty="0" sz="1200">
                <a:latin typeface="Arial"/>
                <a:cs typeface="Arial"/>
              </a:rPr>
              <a:t>VC </a:t>
            </a:r>
            <a:r>
              <a:rPr dirty="0" sz="1200" spc="5">
                <a:latin typeface="Arial"/>
                <a:cs typeface="Arial"/>
              </a:rPr>
              <a:t>dimension of </a:t>
            </a:r>
            <a:r>
              <a:rPr dirty="0" sz="950" spc="15">
                <a:latin typeface="Arial"/>
                <a:cs typeface="Arial"/>
              </a:rPr>
              <a:t>f(x,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950" spc="15">
                <a:latin typeface="Arial"/>
                <a:cs typeface="Arial"/>
              </a:rPr>
              <a:t>) </a:t>
            </a:r>
            <a:r>
              <a:rPr dirty="0" sz="950" spc="10">
                <a:latin typeface="Arial"/>
                <a:cs typeface="Arial"/>
              </a:rPr>
              <a:t>=</a:t>
            </a:r>
            <a:r>
              <a:rPr dirty="0" sz="950" spc="-8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sign(x.x-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950" spc="1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2075" y="456882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17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82850" y="1330325"/>
            <a:ext cx="273050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VC dim </a:t>
            </a:r>
            <a:r>
              <a:rPr dirty="0" spc="20"/>
              <a:t>of </a:t>
            </a:r>
            <a:r>
              <a:rPr dirty="0" spc="25"/>
              <a:t>trivial</a:t>
            </a:r>
            <a:r>
              <a:rPr dirty="0" spc="-50"/>
              <a:t> </a:t>
            </a:r>
            <a:r>
              <a:rPr dirty="0" spc="25"/>
              <a:t>circle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9425" y="1701800"/>
            <a:ext cx="3931285" cy="1198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Given machine </a:t>
            </a:r>
            <a:r>
              <a:rPr dirty="0" sz="1200" spc="-15" b="1" i="1">
                <a:latin typeface="Arial"/>
                <a:cs typeface="Arial"/>
              </a:rPr>
              <a:t>f</a:t>
            </a:r>
            <a:r>
              <a:rPr dirty="0" sz="1200" spc="-15">
                <a:latin typeface="Arial"/>
                <a:cs typeface="Arial"/>
              </a:rPr>
              <a:t>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VC-dimension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114" i="1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327025" marR="148590">
              <a:lnSpc>
                <a:spcPts val="1580"/>
              </a:lnSpc>
              <a:spcBef>
                <a:spcPts val="220"/>
              </a:spcBef>
            </a:pPr>
            <a:r>
              <a:rPr dirty="0" sz="1400" spc="5">
                <a:latin typeface="Arial"/>
                <a:cs typeface="Arial"/>
              </a:rPr>
              <a:t>The maximum number of </a:t>
            </a:r>
            <a:r>
              <a:rPr dirty="0" sz="1400">
                <a:latin typeface="Arial"/>
                <a:cs typeface="Arial"/>
              </a:rPr>
              <a:t>points that </a:t>
            </a:r>
            <a:r>
              <a:rPr dirty="0" sz="1400" spc="5">
                <a:latin typeface="Arial"/>
                <a:cs typeface="Arial"/>
              </a:rPr>
              <a:t>can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  arranged </a:t>
            </a:r>
            <a:r>
              <a:rPr dirty="0" sz="1400" spc="5">
                <a:latin typeface="Arial"/>
                <a:cs typeface="Arial"/>
              </a:rPr>
              <a:t>so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5" b="1" i="1">
                <a:latin typeface="Arial"/>
                <a:cs typeface="Arial"/>
              </a:rPr>
              <a:t>f </a:t>
            </a:r>
            <a:r>
              <a:rPr dirty="0" sz="1400" spc="5">
                <a:latin typeface="Arial"/>
                <a:cs typeface="Arial"/>
              </a:rPr>
              <a:t>shatter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Example: </a:t>
            </a:r>
            <a:r>
              <a:rPr dirty="0" sz="1200" spc="5">
                <a:latin typeface="Arial"/>
                <a:cs typeface="Arial"/>
              </a:rPr>
              <a:t>What’s </a:t>
            </a:r>
            <a:r>
              <a:rPr dirty="0" sz="1200">
                <a:latin typeface="Arial"/>
                <a:cs typeface="Arial"/>
              </a:rPr>
              <a:t>VC </a:t>
            </a:r>
            <a:r>
              <a:rPr dirty="0" sz="1200" spc="5">
                <a:latin typeface="Arial"/>
                <a:cs typeface="Arial"/>
              </a:rPr>
              <a:t>dimension of </a:t>
            </a:r>
            <a:r>
              <a:rPr dirty="0" sz="950" spc="15">
                <a:latin typeface="Arial"/>
                <a:cs typeface="Arial"/>
              </a:rPr>
              <a:t>f(x,</a:t>
            </a:r>
            <a:r>
              <a:rPr dirty="0" sz="950" spc="15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950" spc="15">
                <a:latin typeface="Arial"/>
                <a:cs typeface="Arial"/>
              </a:rPr>
              <a:t>) </a:t>
            </a:r>
            <a:r>
              <a:rPr dirty="0" sz="950" spc="10">
                <a:latin typeface="Arial"/>
                <a:cs typeface="Arial"/>
              </a:rPr>
              <a:t>=</a:t>
            </a:r>
            <a:r>
              <a:rPr dirty="0" sz="950" spc="-7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sign(x.x-</a:t>
            </a:r>
            <a:r>
              <a:rPr dirty="0" sz="950" spc="10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950" spc="1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327025" marR="5080">
              <a:lnSpc>
                <a:spcPts val="1280"/>
              </a:lnSpc>
              <a:spcBef>
                <a:spcPts val="310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Answer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1: </a:t>
            </a:r>
            <a:r>
              <a:rPr dirty="0" sz="1200">
                <a:latin typeface="Arial"/>
                <a:cs typeface="Arial"/>
              </a:rPr>
              <a:t>we can’t even shatter two points! (but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it’s  </a:t>
            </a:r>
            <a:r>
              <a:rPr dirty="0" sz="1200" spc="-5">
                <a:latin typeface="Arial"/>
                <a:cs typeface="Arial"/>
              </a:rPr>
              <a:t>clear we can shatter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09817" y="32138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28817" y="35186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52692" y="34329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57317" y="3213893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76317" y="35186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00192" y="34329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00192" y="3432968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00117" y="3518693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38255" y="3399631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19317" y="3328193"/>
            <a:ext cx="381000" cy="342900"/>
          </a:xfrm>
          <a:custGeom>
            <a:avLst/>
            <a:gdLst/>
            <a:ahLst/>
            <a:cxnLst/>
            <a:rect l="l" t="t" r="r" b="b"/>
            <a:pathLst>
              <a:path w="381000" h="342900">
                <a:moveTo>
                  <a:pt x="381000" y="171450"/>
                </a:moveTo>
                <a:lnTo>
                  <a:pt x="374164" y="125677"/>
                </a:lnTo>
                <a:lnTo>
                  <a:pt x="354894" y="84666"/>
                </a:lnTo>
                <a:lnTo>
                  <a:pt x="325040" y="50006"/>
                </a:lnTo>
                <a:lnTo>
                  <a:pt x="286455" y="23283"/>
                </a:lnTo>
                <a:lnTo>
                  <a:pt x="240991" y="6085"/>
                </a:lnTo>
                <a:lnTo>
                  <a:pt x="190500" y="0"/>
                </a:lnTo>
                <a:lnTo>
                  <a:pt x="140008" y="6085"/>
                </a:lnTo>
                <a:lnTo>
                  <a:pt x="94544" y="23283"/>
                </a:lnTo>
                <a:lnTo>
                  <a:pt x="55959" y="50006"/>
                </a:lnTo>
                <a:lnTo>
                  <a:pt x="26105" y="84666"/>
                </a:lnTo>
                <a:lnTo>
                  <a:pt x="6835" y="125677"/>
                </a:lnTo>
                <a:lnTo>
                  <a:pt x="0" y="171450"/>
                </a:lnTo>
                <a:lnTo>
                  <a:pt x="6835" y="217222"/>
                </a:lnTo>
                <a:lnTo>
                  <a:pt x="26105" y="258233"/>
                </a:lnTo>
                <a:lnTo>
                  <a:pt x="55959" y="292893"/>
                </a:lnTo>
                <a:lnTo>
                  <a:pt x="94544" y="319616"/>
                </a:lnTo>
                <a:lnTo>
                  <a:pt x="140008" y="336814"/>
                </a:lnTo>
                <a:lnTo>
                  <a:pt x="190500" y="342900"/>
                </a:lnTo>
                <a:lnTo>
                  <a:pt x="240991" y="336814"/>
                </a:lnTo>
                <a:lnTo>
                  <a:pt x="286455" y="319616"/>
                </a:lnTo>
                <a:lnTo>
                  <a:pt x="325040" y="292893"/>
                </a:lnTo>
                <a:lnTo>
                  <a:pt x="354894" y="258233"/>
                </a:lnTo>
                <a:lnTo>
                  <a:pt x="374164" y="217222"/>
                </a:lnTo>
                <a:lnTo>
                  <a:pt x="38100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38242" y="3899693"/>
            <a:ext cx="447675" cy="171450"/>
          </a:xfrm>
          <a:custGeom>
            <a:avLst/>
            <a:gdLst/>
            <a:ahLst/>
            <a:cxnLst/>
            <a:rect l="l" t="t" r="r" b="b"/>
            <a:pathLst>
              <a:path w="447675" h="171450">
                <a:moveTo>
                  <a:pt x="0" y="76200"/>
                </a:moveTo>
                <a:lnTo>
                  <a:pt x="25598" y="89296"/>
                </a:lnTo>
                <a:lnTo>
                  <a:pt x="47625" y="109537"/>
                </a:lnTo>
                <a:lnTo>
                  <a:pt x="69651" y="129778"/>
                </a:lnTo>
                <a:lnTo>
                  <a:pt x="95250" y="142875"/>
                </a:lnTo>
                <a:lnTo>
                  <a:pt x="129331" y="150018"/>
                </a:lnTo>
                <a:lnTo>
                  <a:pt x="160734" y="157162"/>
                </a:lnTo>
                <a:lnTo>
                  <a:pt x="190351" y="164306"/>
                </a:lnTo>
                <a:lnTo>
                  <a:pt x="219075" y="171450"/>
                </a:lnTo>
                <a:lnTo>
                  <a:pt x="247501" y="171301"/>
                </a:lnTo>
                <a:lnTo>
                  <a:pt x="275034" y="170259"/>
                </a:lnTo>
                <a:lnTo>
                  <a:pt x="300781" y="167431"/>
                </a:lnTo>
                <a:lnTo>
                  <a:pt x="323850" y="161925"/>
                </a:lnTo>
                <a:lnTo>
                  <a:pt x="339328" y="158948"/>
                </a:lnTo>
                <a:lnTo>
                  <a:pt x="354806" y="152400"/>
                </a:lnTo>
                <a:lnTo>
                  <a:pt x="366712" y="145851"/>
                </a:lnTo>
                <a:lnTo>
                  <a:pt x="371475" y="142875"/>
                </a:lnTo>
                <a:lnTo>
                  <a:pt x="382637" y="127843"/>
                </a:lnTo>
                <a:lnTo>
                  <a:pt x="382190" y="129778"/>
                </a:lnTo>
                <a:lnTo>
                  <a:pt x="383530" y="133498"/>
                </a:lnTo>
                <a:lnTo>
                  <a:pt x="400050" y="123825"/>
                </a:lnTo>
                <a:lnTo>
                  <a:pt x="405705" y="115192"/>
                </a:lnTo>
                <a:lnTo>
                  <a:pt x="409575" y="104775"/>
                </a:lnTo>
                <a:lnTo>
                  <a:pt x="413444" y="94357"/>
                </a:lnTo>
                <a:lnTo>
                  <a:pt x="419100" y="85725"/>
                </a:lnTo>
                <a:lnTo>
                  <a:pt x="431601" y="64293"/>
                </a:lnTo>
                <a:lnTo>
                  <a:pt x="440531" y="42862"/>
                </a:lnTo>
                <a:lnTo>
                  <a:pt x="445889" y="21431"/>
                </a:lnTo>
                <a:lnTo>
                  <a:pt x="44767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95417" y="3823493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76200" y="0"/>
                </a:move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95417" y="3823493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152400" y="66675"/>
                </a:move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47321" y="3792835"/>
            <a:ext cx="154940" cy="137795"/>
          </a:xfrm>
          <a:custGeom>
            <a:avLst/>
            <a:gdLst/>
            <a:ahLst/>
            <a:cxnLst/>
            <a:rect l="l" t="t" r="r" b="b"/>
            <a:pathLst>
              <a:path w="154939" h="137795">
                <a:moveTo>
                  <a:pt x="87213" y="0"/>
                </a:moveTo>
                <a:lnTo>
                  <a:pt x="57596" y="2083"/>
                </a:lnTo>
                <a:lnTo>
                  <a:pt x="31253" y="19645"/>
                </a:lnTo>
                <a:lnTo>
                  <a:pt x="11162" y="42564"/>
                </a:lnTo>
                <a:lnTo>
                  <a:pt x="0" y="69056"/>
                </a:lnTo>
                <a:lnTo>
                  <a:pt x="446" y="97333"/>
                </a:lnTo>
                <a:lnTo>
                  <a:pt x="18008" y="116681"/>
                </a:lnTo>
                <a:lnTo>
                  <a:pt x="40927" y="130671"/>
                </a:lnTo>
                <a:lnTo>
                  <a:pt x="67419" y="137517"/>
                </a:lnTo>
                <a:lnTo>
                  <a:pt x="95696" y="135433"/>
                </a:lnTo>
                <a:lnTo>
                  <a:pt x="126057" y="117871"/>
                </a:lnTo>
                <a:lnTo>
                  <a:pt x="145702" y="94952"/>
                </a:lnTo>
                <a:lnTo>
                  <a:pt x="154632" y="68460"/>
                </a:lnTo>
                <a:lnTo>
                  <a:pt x="152846" y="40183"/>
                </a:lnTo>
                <a:lnTo>
                  <a:pt x="139303" y="20835"/>
                </a:lnTo>
                <a:lnTo>
                  <a:pt x="115937" y="6846"/>
                </a:lnTo>
                <a:lnTo>
                  <a:pt x="87213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47321" y="3792835"/>
            <a:ext cx="154940" cy="137795"/>
          </a:xfrm>
          <a:custGeom>
            <a:avLst/>
            <a:gdLst/>
            <a:ahLst/>
            <a:cxnLst/>
            <a:rect l="l" t="t" r="r" b="b"/>
            <a:pathLst>
              <a:path w="154939" h="137795">
                <a:moveTo>
                  <a:pt x="57596" y="2083"/>
                </a:moveTo>
                <a:lnTo>
                  <a:pt x="31253" y="19645"/>
                </a:lnTo>
                <a:lnTo>
                  <a:pt x="11162" y="42564"/>
                </a:lnTo>
                <a:lnTo>
                  <a:pt x="0" y="69056"/>
                </a:lnTo>
                <a:lnTo>
                  <a:pt x="446" y="97333"/>
                </a:lnTo>
                <a:lnTo>
                  <a:pt x="18008" y="116681"/>
                </a:lnTo>
                <a:lnTo>
                  <a:pt x="40927" y="130671"/>
                </a:lnTo>
                <a:lnTo>
                  <a:pt x="67419" y="137517"/>
                </a:lnTo>
                <a:lnTo>
                  <a:pt x="95696" y="135433"/>
                </a:lnTo>
                <a:lnTo>
                  <a:pt x="126057" y="117871"/>
                </a:lnTo>
                <a:lnTo>
                  <a:pt x="145702" y="94952"/>
                </a:lnTo>
                <a:lnTo>
                  <a:pt x="154632" y="68460"/>
                </a:lnTo>
                <a:lnTo>
                  <a:pt x="152846" y="40183"/>
                </a:lnTo>
                <a:lnTo>
                  <a:pt x="139303" y="20835"/>
                </a:lnTo>
                <a:lnTo>
                  <a:pt x="115937" y="6846"/>
                </a:lnTo>
                <a:lnTo>
                  <a:pt x="87213" y="0"/>
                </a:lnTo>
                <a:lnTo>
                  <a:pt x="57596" y="2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33517" y="3861593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8575" y="0"/>
                </a:move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33517" y="3861593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47625" y="19050"/>
                </a:move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43017" y="3861593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12055" y="7143"/>
                </a:lnTo>
                <a:lnTo>
                  <a:pt x="5953" y="14287"/>
                </a:lnTo>
                <a:lnTo>
                  <a:pt x="1637" y="21431"/>
                </a:lnTo>
                <a:lnTo>
                  <a:pt x="0" y="28575"/>
                </a:lnTo>
                <a:lnTo>
                  <a:pt x="7292" y="39588"/>
                </a:lnTo>
                <a:lnTo>
                  <a:pt x="15478" y="45243"/>
                </a:lnTo>
                <a:lnTo>
                  <a:pt x="25449" y="47327"/>
                </a:lnTo>
                <a:lnTo>
                  <a:pt x="38100" y="47625"/>
                </a:lnTo>
                <a:lnTo>
                  <a:pt x="45094" y="40332"/>
                </a:lnTo>
                <a:lnTo>
                  <a:pt x="51196" y="32146"/>
                </a:lnTo>
                <a:lnTo>
                  <a:pt x="55512" y="22175"/>
                </a:lnTo>
                <a:lnTo>
                  <a:pt x="57150" y="9525"/>
                </a:lnTo>
                <a:lnTo>
                  <a:pt x="49857" y="4018"/>
                </a:lnTo>
                <a:lnTo>
                  <a:pt x="41671" y="1190"/>
                </a:lnTo>
                <a:lnTo>
                  <a:pt x="31700" y="148"/>
                </a:lnTo>
                <a:lnTo>
                  <a:pt x="190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43017" y="3861593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100" y="47625"/>
                </a:moveTo>
                <a:lnTo>
                  <a:pt x="25449" y="47327"/>
                </a:lnTo>
                <a:lnTo>
                  <a:pt x="15478" y="45243"/>
                </a:lnTo>
                <a:lnTo>
                  <a:pt x="7292" y="39588"/>
                </a:lnTo>
                <a:lnTo>
                  <a:pt x="0" y="28575"/>
                </a:lnTo>
                <a:lnTo>
                  <a:pt x="1637" y="21431"/>
                </a:lnTo>
                <a:lnTo>
                  <a:pt x="5953" y="14287"/>
                </a:lnTo>
                <a:lnTo>
                  <a:pt x="12055" y="7143"/>
                </a:lnTo>
                <a:lnTo>
                  <a:pt x="19050" y="0"/>
                </a:lnTo>
                <a:lnTo>
                  <a:pt x="31700" y="148"/>
                </a:lnTo>
                <a:lnTo>
                  <a:pt x="41671" y="1190"/>
                </a:lnTo>
                <a:lnTo>
                  <a:pt x="49857" y="4018"/>
                </a:lnTo>
                <a:lnTo>
                  <a:pt x="57150" y="9525"/>
                </a:lnTo>
                <a:lnTo>
                  <a:pt x="55512" y="22175"/>
                </a:lnTo>
                <a:lnTo>
                  <a:pt x="51196" y="32146"/>
                </a:lnTo>
                <a:lnTo>
                  <a:pt x="45094" y="40332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19317" y="3890168"/>
            <a:ext cx="447675" cy="171450"/>
          </a:xfrm>
          <a:custGeom>
            <a:avLst/>
            <a:gdLst/>
            <a:ahLst/>
            <a:cxnLst/>
            <a:rect l="l" t="t" r="r" b="b"/>
            <a:pathLst>
              <a:path w="447675" h="171450">
                <a:moveTo>
                  <a:pt x="0" y="76200"/>
                </a:moveTo>
                <a:lnTo>
                  <a:pt x="27086" y="89296"/>
                </a:lnTo>
                <a:lnTo>
                  <a:pt x="52387" y="109537"/>
                </a:lnTo>
                <a:lnTo>
                  <a:pt x="77688" y="129778"/>
                </a:lnTo>
                <a:lnTo>
                  <a:pt x="104775" y="142875"/>
                </a:lnTo>
                <a:lnTo>
                  <a:pt x="133350" y="151358"/>
                </a:lnTo>
                <a:lnTo>
                  <a:pt x="161925" y="160734"/>
                </a:lnTo>
                <a:lnTo>
                  <a:pt x="190500" y="168324"/>
                </a:lnTo>
                <a:lnTo>
                  <a:pt x="219075" y="171450"/>
                </a:lnTo>
                <a:lnTo>
                  <a:pt x="247650" y="171450"/>
                </a:lnTo>
                <a:lnTo>
                  <a:pt x="276225" y="171450"/>
                </a:lnTo>
                <a:lnTo>
                  <a:pt x="304800" y="171450"/>
                </a:lnTo>
                <a:lnTo>
                  <a:pt x="333375" y="171450"/>
                </a:lnTo>
                <a:lnTo>
                  <a:pt x="348853" y="162966"/>
                </a:lnTo>
                <a:lnTo>
                  <a:pt x="392013" y="127843"/>
                </a:lnTo>
                <a:lnTo>
                  <a:pt x="417462" y="94357"/>
                </a:lnTo>
                <a:lnTo>
                  <a:pt x="419100" y="85725"/>
                </a:lnTo>
                <a:lnTo>
                  <a:pt x="431601" y="65633"/>
                </a:lnTo>
                <a:lnTo>
                  <a:pt x="440531" y="46434"/>
                </a:lnTo>
                <a:lnTo>
                  <a:pt x="445889" y="25449"/>
                </a:lnTo>
                <a:lnTo>
                  <a:pt x="44767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76492" y="3813968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76200" y="0"/>
                </a:move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76492" y="3813968"/>
            <a:ext cx="152400" cy="123825"/>
          </a:xfrm>
          <a:custGeom>
            <a:avLst/>
            <a:gdLst/>
            <a:ahLst/>
            <a:cxnLst/>
            <a:rect l="l" t="t" r="r" b="b"/>
            <a:pathLst>
              <a:path w="152400" h="123825">
                <a:moveTo>
                  <a:pt x="152400" y="66675"/>
                </a:moveTo>
                <a:lnTo>
                  <a:pt x="145851" y="40183"/>
                </a:lnTo>
                <a:lnTo>
                  <a:pt x="128587" y="19050"/>
                </a:lnTo>
                <a:lnTo>
                  <a:pt x="104179" y="5060"/>
                </a:lnTo>
                <a:lnTo>
                  <a:pt x="76200" y="0"/>
                </a:lnTo>
                <a:lnTo>
                  <a:pt x="48220" y="5060"/>
                </a:lnTo>
                <a:lnTo>
                  <a:pt x="23812" y="19050"/>
                </a:lnTo>
                <a:lnTo>
                  <a:pt x="6548" y="40183"/>
                </a:lnTo>
                <a:lnTo>
                  <a:pt x="0" y="66675"/>
                </a:lnTo>
                <a:lnTo>
                  <a:pt x="6548" y="87659"/>
                </a:lnTo>
                <a:lnTo>
                  <a:pt x="23812" y="105965"/>
                </a:lnTo>
                <a:lnTo>
                  <a:pt x="48220" y="118913"/>
                </a:lnTo>
                <a:lnTo>
                  <a:pt x="76200" y="123825"/>
                </a:lnTo>
                <a:lnTo>
                  <a:pt x="104179" y="118913"/>
                </a:lnTo>
                <a:lnTo>
                  <a:pt x="128587" y="105965"/>
                </a:lnTo>
                <a:lnTo>
                  <a:pt x="145851" y="87659"/>
                </a:lnTo>
                <a:lnTo>
                  <a:pt x="152400" y="66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32414" y="3783310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83194" y="0"/>
                </a:moveTo>
                <a:lnTo>
                  <a:pt x="53578" y="2083"/>
                </a:ln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32414" y="3783310"/>
            <a:ext cx="151130" cy="137795"/>
          </a:xfrm>
          <a:custGeom>
            <a:avLst/>
            <a:gdLst/>
            <a:ahLst/>
            <a:cxnLst/>
            <a:rect l="l" t="t" r="r" b="b"/>
            <a:pathLst>
              <a:path w="151129" h="137795">
                <a:moveTo>
                  <a:pt x="53578" y="2083"/>
                </a:moveTo>
                <a:lnTo>
                  <a:pt x="27384" y="19645"/>
                </a:lnTo>
                <a:lnTo>
                  <a:pt x="8334" y="42564"/>
                </a:lnTo>
                <a:lnTo>
                  <a:pt x="0" y="69056"/>
                </a:lnTo>
                <a:lnTo>
                  <a:pt x="5953" y="97333"/>
                </a:lnTo>
                <a:lnTo>
                  <a:pt x="18157" y="116681"/>
                </a:lnTo>
                <a:lnTo>
                  <a:pt x="39290" y="130671"/>
                </a:lnTo>
                <a:lnTo>
                  <a:pt x="67567" y="137517"/>
                </a:lnTo>
                <a:lnTo>
                  <a:pt x="101203" y="135433"/>
                </a:lnTo>
                <a:lnTo>
                  <a:pt x="126057" y="117871"/>
                </a:lnTo>
                <a:lnTo>
                  <a:pt x="142875" y="94952"/>
                </a:lnTo>
                <a:lnTo>
                  <a:pt x="150762" y="68460"/>
                </a:lnTo>
                <a:lnTo>
                  <a:pt x="148828" y="40183"/>
                </a:lnTo>
                <a:lnTo>
                  <a:pt x="135284" y="20835"/>
                </a:lnTo>
                <a:lnTo>
                  <a:pt x="111918" y="6846"/>
                </a:lnTo>
                <a:lnTo>
                  <a:pt x="83194" y="0"/>
                </a:lnTo>
                <a:lnTo>
                  <a:pt x="53578" y="2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14592" y="3852068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8575" y="0"/>
                </a:move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14592" y="3852068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47625" y="19050"/>
                </a:moveTo>
                <a:lnTo>
                  <a:pt x="45987" y="12055"/>
                </a:lnTo>
                <a:lnTo>
                  <a:pt x="41671" y="5953"/>
                </a:lnTo>
                <a:lnTo>
                  <a:pt x="35569" y="1637"/>
                </a:lnTo>
                <a:lnTo>
                  <a:pt x="28575" y="0"/>
                </a:lnTo>
                <a:lnTo>
                  <a:pt x="16073" y="1637"/>
                </a:lnTo>
                <a:lnTo>
                  <a:pt x="7143" y="5953"/>
                </a:lnTo>
                <a:lnTo>
                  <a:pt x="1785" y="12055"/>
                </a:lnTo>
                <a:lnTo>
                  <a:pt x="0" y="19050"/>
                </a:lnTo>
                <a:lnTo>
                  <a:pt x="1785" y="26044"/>
                </a:lnTo>
                <a:lnTo>
                  <a:pt x="7143" y="32146"/>
                </a:lnTo>
                <a:lnTo>
                  <a:pt x="16073" y="36462"/>
                </a:lnTo>
                <a:lnTo>
                  <a:pt x="28575" y="38100"/>
                </a:lnTo>
                <a:lnTo>
                  <a:pt x="35569" y="36462"/>
                </a:lnTo>
                <a:lnTo>
                  <a:pt x="41671" y="32146"/>
                </a:lnTo>
                <a:lnTo>
                  <a:pt x="45987" y="26044"/>
                </a:lnTo>
                <a:lnTo>
                  <a:pt x="4762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24092" y="3852068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12055" y="7143"/>
                </a:lnTo>
                <a:lnTo>
                  <a:pt x="5953" y="14287"/>
                </a:lnTo>
                <a:lnTo>
                  <a:pt x="1637" y="21431"/>
                </a:lnTo>
                <a:lnTo>
                  <a:pt x="0" y="28575"/>
                </a:lnTo>
                <a:lnTo>
                  <a:pt x="7292" y="39588"/>
                </a:lnTo>
                <a:lnTo>
                  <a:pt x="15478" y="45243"/>
                </a:lnTo>
                <a:lnTo>
                  <a:pt x="25449" y="47327"/>
                </a:lnTo>
                <a:lnTo>
                  <a:pt x="38100" y="47625"/>
                </a:lnTo>
                <a:lnTo>
                  <a:pt x="45094" y="40481"/>
                </a:lnTo>
                <a:lnTo>
                  <a:pt x="51196" y="33337"/>
                </a:lnTo>
                <a:lnTo>
                  <a:pt x="55512" y="26193"/>
                </a:lnTo>
                <a:lnTo>
                  <a:pt x="57150" y="19050"/>
                </a:lnTo>
                <a:lnTo>
                  <a:pt x="49857" y="8036"/>
                </a:lnTo>
                <a:lnTo>
                  <a:pt x="41671" y="2381"/>
                </a:lnTo>
                <a:lnTo>
                  <a:pt x="31700" y="297"/>
                </a:lnTo>
                <a:lnTo>
                  <a:pt x="190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24092" y="3852068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100" y="47625"/>
                </a:moveTo>
                <a:lnTo>
                  <a:pt x="25449" y="47327"/>
                </a:lnTo>
                <a:lnTo>
                  <a:pt x="15478" y="45243"/>
                </a:lnTo>
                <a:lnTo>
                  <a:pt x="7292" y="39588"/>
                </a:lnTo>
                <a:lnTo>
                  <a:pt x="0" y="28575"/>
                </a:lnTo>
                <a:lnTo>
                  <a:pt x="1637" y="21431"/>
                </a:lnTo>
                <a:lnTo>
                  <a:pt x="5953" y="14287"/>
                </a:lnTo>
                <a:lnTo>
                  <a:pt x="12055" y="7143"/>
                </a:lnTo>
                <a:lnTo>
                  <a:pt x="19050" y="0"/>
                </a:lnTo>
                <a:lnTo>
                  <a:pt x="31700" y="297"/>
                </a:lnTo>
                <a:lnTo>
                  <a:pt x="41671" y="2381"/>
                </a:lnTo>
                <a:lnTo>
                  <a:pt x="49857" y="8036"/>
                </a:lnTo>
                <a:lnTo>
                  <a:pt x="57150" y="19050"/>
                </a:lnTo>
                <a:lnTo>
                  <a:pt x="55512" y="26193"/>
                </a:lnTo>
                <a:lnTo>
                  <a:pt x="51196" y="33337"/>
                </a:lnTo>
                <a:lnTo>
                  <a:pt x="45094" y="40481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72075" y="8550275"/>
            <a:ext cx="7937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VC-dimension: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62125" y="5222001"/>
            <a:ext cx="3945254" cy="154622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876300">
              <a:lnSpc>
                <a:spcPct val="100000"/>
              </a:lnSpc>
              <a:spcBef>
                <a:spcPts val="830"/>
              </a:spcBef>
            </a:pPr>
            <a:r>
              <a:rPr dirty="0" sz="2150" spc="25">
                <a:solidFill>
                  <a:srgbClr val="006600"/>
                </a:solidFill>
                <a:latin typeface="Arial"/>
                <a:cs typeface="Arial"/>
              </a:rPr>
              <a:t>Reformulated</a:t>
            </a:r>
            <a:r>
              <a:rPr dirty="0" sz="2150" spc="1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circle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1200" spc="-10">
                <a:latin typeface="Arial"/>
                <a:cs typeface="Arial"/>
              </a:rPr>
              <a:t>Given machine </a:t>
            </a:r>
            <a:r>
              <a:rPr dirty="0" sz="1200" spc="-15" b="1" i="1">
                <a:latin typeface="Arial"/>
                <a:cs typeface="Arial"/>
              </a:rPr>
              <a:t>f</a:t>
            </a:r>
            <a:r>
              <a:rPr dirty="0" sz="1200" spc="-15">
                <a:latin typeface="Arial"/>
                <a:cs typeface="Arial"/>
              </a:rPr>
              <a:t>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VC-dimension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114" i="1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314325" marR="175895">
              <a:lnSpc>
                <a:spcPts val="1650"/>
              </a:lnSpc>
              <a:spcBef>
                <a:spcPts val="465"/>
              </a:spcBef>
            </a:pPr>
            <a:r>
              <a:rPr dirty="0" sz="1400" spc="5">
                <a:latin typeface="Arial"/>
                <a:cs typeface="Arial"/>
              </a:rPr>
              <a:t>The maximum number of </a:t>
            </a:r>
            <a:r>
              <a:rPr dirty="0" sz="1400">
                <a:latin typeface="Arial"/>
                <a:cs typeface="Arial"/>
              </a:rPr>
              <a:t>points that </a:t>
            </a:r>
            <a:r>
              <a:rPr dirty="0" sz="1400" spc="5">
                <a:latin typeface="Arial"/>
                <a:cs typeface="Arial"/>
              </a:rPr>
              <a:t>can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  arranged </a:t>
            </a:r>
            <a:r>
              <a:rPr dirty="0" sz="1400" spc="5">
                <a:latin typeface="Arial"/>
                <a:cs typeface="Arial"/>
              </a:rPr>
              <a:t>so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5" b="1" i="1">
                <a:latin typeface="Arial"/>
                <a:cs typeface="Arial"/>
              </a:rPr>
              <a:t>f </a:t>
            </a:r>
            <a:r>
              <a:rPr dirty="0" sz="1400" spc="5">
                <a:latin typeface="Arial"/>
                <a:cs typeface="Arial"/>
              </a:rPr>
              <a:t>shatter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  <a:p>
            <a:pPr marL="171450" marR="5080" indent="-171450">
              <a:lnSpc>
                <a:spcPts val="1430"/>
              </a:lnSpc>
              <a:spcBef>
                <a:spcPts val="250"/>
              </a:spcBef>
            </a:pP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Example: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15">
                <a:latin typeface="Arial"/>
                <a:cs typeface="Arial"/>
              </a:rPr>
              <a:t>2-d </a:t>
            </a:r>
            <a:r>
              <a:rPr dirty="0" sz="1200">
                <a:latin typeface="Arial"/>
                <a:cs typeface="Arial"/>
              </a:rPr>
              <a:t>inputs, what’s VC dimension of </a:t>
            </a:r>
            <a:r>
              <a:rPr dirty="0" sz="1200" spc="-10">
                <a:latin typeface="Arial"/>
                <a:cs typeface="Arial"/>
              </a:rPr>
              <a:t>f(x,</a:t>
            </a:r>
            <a:r>
              <a:rPr dirty="0" sz="1200" spc="-10">
                <a:solidFill>
                  <a:srgbClr val="00CC00"/>
                </a:solidFill>
                <a:latin typeface="Arial"/>
                <a:cs typeface="Arial"/>
              </a:rPr>
              <a:t>q,b</a:t>
            </a:r>
            <a:r>
              <a:rPr dirty="0" sz="1200" spc="-10">
                <a:latin typeface="Arial"/>
                <a:cs typeface="Arial"/>
              </a:rPr>
              <a:t>)</a:t>
            </a:r>
            <a:r>
              <a:rPr dirty="0" sz="1200" spc="-2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  </a:t>
            </a:r>
            <a:r>
              <a:rPr dirty="0" sz="1200" spc="-10">
                <a:latin typeface="Arial"/>
                <a:cs typeface="Arial"/>
              </a:rPr>
              <a:t>sign(</a:t>
            </a:r>
            <a:r>
              <a:rPr dirty="0" sz="1200" spc="-10">
                <a:solidFill>
                  <a:srgbClr val="00CC00"/>
                </a:solidFill>
                <a:latin typeface="Arial"/>
                <a:cs typeface="Arial"/>
              </a:rPr>
              <a:t>q</a:t>
            </a:r>
            <a:r>
              <a:rPr dirty="0" sz="1200" spc="-10">
                <a:latin typeface="Arial"/>
                <a:cs typeface="Arial"/>
              </a:rPr>
              <a:t>x.x-</a:t>
            </a:r>
            <a:r>
              <a:rPr dirty="0" sz="1200" spc="-10">
                <a:solidFill>
                  <a:srgbClr val="00CC00"/>
                </a:solidFill>
                <a:latin typeface="Arial"/>
                <a:cs typeface="Arial"/>
              </a:rPr>
              <a:t>b</a:t>
            </a:r>
            <a:r>
              <a:rPr dirty="0" sz="1200" spc="-1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vcdim08.PDF</dc:title>
  <dcterms:created xsi:type="dcterms:W3CDTF">2019-03-23T11:40:18Z</dcterms:created>
  <dcterms:modified xsi:type="dcterms:W3CDTF">2019-03-23T11:40:18Z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2002-09-25T00:00:00Z</vt:filetime>
  </property>
  <property fmtid="{D5CDD505-2E9C-101B-9397-08002B2CF9AE}" pid="3" name="Creator">
    <vt:lpwstr>Microsoft PowerPoint - [vcdim08.ppt]</vt:lpwstr>
  </property>
  <property fmtid="{D5CDD505-2E9C-101B-9397-08002B2CF9AE}" pid="4" name="LastSaved">
    <vt:filetime>2002-09-25T00:00:00Z</vt:filetime>
  </property>
</Properties>
</file>