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526" r:id="rId5"/>
    <p:sldId id="519" r:id="rId6"/>
    <p:sldId id="520" r:id="rId7"/>
    <p:sldId id="525" r:id="rId8"/>
    <p:sldId id="521" r:id="rId9"/>
    <p:sldId id="522" r:id="rId10"/>
    <p:sldId id="523" r:id="rId11"/>
    <p:sldId id="518" r:id="rId12"/>
  </p:sldIdLst>
  <p:sldSz cx="1367948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43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64"/>
    <a:srgbClr val="9BCA05"/>
    <a:srgbClr val="4A6A89"/>
    <a:srgbClr val="003365"/>
    <a:srgbClr val="FFFFFF"/>
    <a:srgbClr val="9ACA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3"/>
    <p:restoredTop sz="94697"/>
  </p:normalViewPr>
  <p:slideViewPr>
    <p:cSldViewPr snapToGrid="0">
      <p:cViewPr>
        <p:scale>
          <a:sx n="95" d="100"/>
          <a:sy n="95" d="100"/>
        </p:scale>
        <p:origin x="656" y="-608"/>
      </p:cViewPr>
      <p:guideLst>
        <p:guide orient="horz" pos="612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A63D3-FCF2-8648-B1D4-91CB73412C68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84263" y="1143000"/>
            <a:ext cx="4689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BA304-D811-154D-8C38-3CB7E1614F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606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1pPr>
    <a:lvl2pPr marL="544297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2pPr>
    <a:lvl3pPr marL="1088593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3pPr>
    <a:lvl4pPr marL="1632890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4pPr>
    <a:lvl5pPr marL="2177186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5pPr>
    <a:lvl6pPr marL="2721483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6pPr>
    <a:lvl7pPr marL="3265780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7pPr>
    <a:lvl8pPr marL="3810076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8pPr>
    <a:lvl9pPr marL="4354373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3FE6A75-655C-4B44-820D-06E26CCD8EB7}"/>
              </a:ext>
            </a:extLst>
          </p:cNvPr>
          <p:cNvSpPr/>
          <p:nvPr userDrawn="1"/>
        </p:nvSpPr>
        <p:spPr>
          <a:xfrm>
            <a:off x="636115" y="7"/>
            <a:ext cx="8476120" cy="107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299" tIns="58149" rIns="116299" bIns="58149" rtlCol="0" anchor="ctr"/>
          <a:lstStyle/>
          <a:p>
            <a:pPr marL="0" algn="ctr" defTabSz="1162877" rtl="0" eaLnBrk="1" latinLnBrk="0" hangingPunct="1"/>
            <a:endParaRPr lang="zh-CN" altLang="en-US" sz="228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8A287B-9291-A24A-9D62-7029D6883AAE}"/>
              </a:ext>
            </a:extLst>
          </p:cNvPr>
          <p:cNvSpPr/>
          <p:nvPr userDrawn="1"/>
        </p:nvSpPr>
        <p:spPr>
          <a:xfrm>
            <a:off x="9112235" y="7"/>
            <a:ext cx="4567253" cy="107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299" tIns="58149" rIns="116299" bIns="58149" rtlCol="0" anchor="ctr"/>
          <a:lstStyle/>
          <a:p>
            <a:pPr marL="0" algn="ctr" defTabSz="1162877" rtl="0" eaLnBrk="1" latinLnBrk="0" hangingPunct="1"/>
            <a:endParaRPr lang="zh-CN" altLang="en-US" sz="228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962" y="1472842"/>
            <a:ext cx="11627565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4726842"/>
            <a:ext cx="10259616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1C3-1FB8-914B-B7D5-C8759CA841C7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D05EC036-2A9A-1042-BA86-4DB067A8F70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9154" y="112518"/>
            <a:ext cx="9556919" cy="420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l" defTabSz="10883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3920" algn="l"/>
                <a:tab pos="2243523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A6A89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Research on IoT Botnet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A6A8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—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A6A89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Use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A6A89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Mirai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A6A89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Botnet as an Example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4A6A89"/>
              </a:solidFill>
              <a:effectLst/>
              <a:uLnTx/>
              <a:uFillTx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0" name="直接连接符 13">
            <a:extLst>
              <a:ext uri="{FF2B5EF4-FFF2-40B4-BE49-F238E27FC236}">
                <a16:creationId xmlns:a16="http://schemas.microsoft.com/office/drawing/2014/main" id="{F8F29E63-BF9B-8D49-89B4-0A07D3359335}"/>
              </a:ext>
            </a:extLst>
          </p:cNvPr>
          <p:cNvCxnSpPr>
            <a:cxnSpLocks/>
          </p:cNvCxnSpPr>
          <p:nvPr userDrawn="1"/>
        </p:nvCxnSpPr>
        <p:spPr>
          <a:xfrm>
            <a:off x="13430387" y="575213"/>
            <a:ext cx="0" cy="8424325"/>
          </a:xfrm>
          <a:prstGeom prst="line">
            <a:avLst/>
          </a:prstGeom>
          <a:ln w="41275">
            <a:solidFill>
              <a:srgbClr val="9ACA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93B6CF4-E5F1-2242-9E00-9F20DAD3E760}"/>
              </a:ext>
            </a:extLst>
          </p:cNvPr>
          <p:cNvCxnSpPr>
            <a:cxnSpLocks/>
          </p:cNvCxnSpPr>
          <p:nvPr userDrawn="1"/>
        </p:nvCxnSpPr>
        <p:spPr>
          <a:xfrm>
            <a:off x="636115" y="595533"/>
            <a:ext cx="13043373" cy="0"/>
          </a:xfrm>
          <a:prstGeom prst="line">
            <a:avLst/>
          </a:prstGeom>
          <a:ln w="38100">
            <a:solidFill>
              <a:srgbClr val="9ACA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C463C6C0-8F8B-4F4E-8D85-2550653374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9905" y="283417"/>
            <a:ext cx="2819294" cy="78940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80DEE8E-7930-194F-B32F-B7CFBC25D4BF}"/>
              </a:ext>
            </a:extLst>
          </p:cNvPr>
          <p:cNvSpPr/>
          <p:nvPr userDrawn="1"/>
        </p:nvSpPr>
        <p:spPr>
          <a:xfrm>
            <a:off x="-18494" y="-21258"/>
            <a:ext cx="658789" cy="1072812"/>
          </a:xfrm>
          <a:prstGeom prst="rect">
            <a:avLst/>
          </a:prstGeom>
          <a:solidFill>
            <a:srgbClr val="4A6A89"/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299" tIns="58149" rIns="116299" bIns="58149" rtlCol="0" anchor="ctr"/>
          <a:lstStyle/>
          <a:p>
            <a:pPr algn="ctr"/>
            <a:endParaRPr lang="zh-CN" altLang="en-US" sz="2280"/>
          </a:p>
        </p:txBody>
      </p:sp>
    </p:spTree>
    <p:extLst>
      <p:ext uri="{BB962C8B-B14F-4D97-AF65-F5344CB8AC3E}">
        <p14:creationId xmlns:p14="http://schemas.microsoft.com/office/powerpoint/2010/main" val="140409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1C3-1FB8-914B-B7D5-C8759CA841C7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03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4" y="479142"/>
            <a:ext cx="2949640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6" y="479142"/>
            <a:ext cx="8677925" cy="76266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1C3-1FB8-914B-B7D5-C8759CA841C7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27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1C3-1FB8-914B-B7D5-C8759CA841C7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28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1" y="2243638"/>
            <a:ext cx="11798558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1" y="6022610"/>
            <a:ext cx="11798558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1C3-1FB8-914B-B7D5-C8759CA841C7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61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2395710"/>
            <a:ext cx="5813782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2395710"/>
            <a:ext cx="5813782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1C3-1FB8-914B-B7D5-C8759CA841C7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432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79144"/>
            <a:ext cx="11798558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8" y="2206137"/>
            <a:ext cx="5787064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8" y="3287331"/>
            <a:ext cx="5787064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2" y="2206137"/>
            <a:ext cx="5815564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2" y="3287331"/>
            <a:ext cx="5815564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1C3-1FB8-914B-B7D5-C8759CA841C7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636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1C3-1FB8-914B-B7D5-C8759CA841C7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932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1C3-1FB8-914B-B7D5-C8759CA841C7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142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599969"/>
            <a:ext cx="4411991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1295769"/>
            <a:ext cx="692524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699862"/>
            <a:ext cx="4411991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1C3-1FB8-914B-B7D5-C8759CA841C7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26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599969"/>
            <a:ext cx="4411991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1295769"/>
            <a:ext cx="692524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699862"/>
            <a:ext cx="4411991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1C3-1FB8-914B-B7D5-C8759CA841C7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1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479144"/>
            <a:ext cx="11798558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2395710"/>
            <a:ext cx="11798558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8341240"/>
            <a:ext cx="307788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201C3-1FB8-914B-B7D5-C8759CA841C7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8341240"/>
            <a:ext cx="461682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8341240"/>
            <a:ext cx="307788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BC2FF-552C-8F4A-86B8-828EF4436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981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kaspersky.com%2Fblog%2Fbotnet%2F1742%2F&amp;psig=AOvVaw33bsbQAcZXkbCmgVr15Cmv&amp;ust=1620135906225000&amp;source=images&amp;cd=vfe&amp;ved=0CAIQjRxqFwoTCKCWxuPSrfACFQAAAAAdAAAAABAD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oogle.com/url?sa=i&amp;url=https%3A%2F%2Fwww.myrasecurity.com%2Fde%2Fbotnet%2F&amp;psig=AOvVaw33bsbQAcZXkbCmgVr15Cmv&amp;ust=1620135906225000&amp;source=images&amp;cd=vfe&amp;ved=0CAIQjRxqFwoTCKCWxuPSrfACFQAAAAAdAAAAABAJ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pii/S2666281720300214" TargetMode="External"/><Relationship Id="rId3" Type="http://schemas.openxmlformats.org/officeDocument/2006/relationships/hyperlink" Target="https://arxiv.org/pdf/1702.03681.pdf" TargetMode="External"/><Relationship Id="rId7" Type="http://schemas.openxmlformats.org/officeDocument/2006/relationships/hyperlink" Target="https://www.ndss-symposium.org/wp-content/uploads/2019/02/ndss2019_02B-3_Herwig_paper.pdf" TargetMode="External"/><Relationship Id="rId2" Type="http://schemas.openxmlformats.org/officeDocument/2006/relationships/hyperlink" Target="https://www.usenix.org/conference/usenixsecurity17/technical-sessions/presentation/antonakaki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ink.springer.com/article/10.1007/s10207-019-00475-6" TargetMode="External"/><Relationship Id="rId5" Type="http://schemas.openxmlformats.org/officeDocument/2006/relationships/hyperlink" Target="https://www.researchgate.net/publication/340357755_SIEM-based_detection_and_mitigation_of_IoT-botnet_DDoS_attacks" TargetMode="External"/><Relationship Id="rId4" Type="http://schemas.openxmlformats.org/officeDocument/2006/relationships/hyperlink" Target="https://honeytarg.cert.br/honeypots/docs/papers/honeypots-iscc18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.recordedfuture.com/hubfs/reports/cta-2018-0405.pdf" TargetMode="External"/><Relationship Id="rId7" Type="http://schemas.openxmlformats.org/officeDocument/2006/relationships/hyperlink" Target="https://ieeexplore.ieee.org/document/8985278" TargetMode="External"/><Relationship Id="rId2" Type="http://schemas.openxmlformats.org/officeDocument/2006/relationships/hyperlink" Target="https://ieeexplore.ieee.org/document/7971869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ink.springer.com/article/10.1007/s12652-019-01387-y" TargetMode="External"/><Relationship Id="rId5" Type="http://schemas.openxmlformats.org/officeDocument/2006/relationships/hyperlink" Target="https://www.usenix.org/conference/usenixsecurity18/presentation/soltan" TargetMode="External"/><Relationship Id="rId4" Type="http://schemas.openxmlformats.org/officeDocument/2006/relationships/hyperlink" Target="https://ieeexplore.ieee.org/document/784285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6C5CF7A-1C7C-4E4D-BB63-64A83A85A886}"/>
              </a:ext>
            </a:extLst>
          </p:cNvPr>
          <p:cNvSpPr/>
          <p:nvPr/>
        </p:nvSpPr>
        <p:spPr>
          <a:xfrm>
            <a:off x="0" y="-1587"/>
            <a:ext cx="13679488" cy="9001125"/>
          </a:xfrm>
          <a:prstGeom prst="rect">
            <a:avLst/>
          </a:prstGeom>
          <a:solidFill>
            <a:srgbClr val="FFF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E764E8-B315-574B-B27F-20E18ACC29DE}"/>
              </a:ext>
            </a:extLst>
          </p:cNvPr>
          <p:cNvSpPr/>
          <p:nvPr/>
        </p:nvSpPr>
        <p:spPr>
          <a:xfrm>
            <a:off x="678895" y="613458"/>
            <a:ext cx="12273173" cy="7824485"/>
          </a:xfrm>
          <a:prstGeom prst="rect">
            <a:avLst/>
          </a:prstGeom>
          <a:noFill/>
          <a:ln w="76200">
            <a:solidFill>
              <a:srgbClr val="4A6A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4F81BD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CC8911-165E-0E4C-8F06-63A41D3627C4}"/>
              </a:ext>
            </a:extLst>
          </p:cNvPr>
          <p:cNvSpPr txBox="1"/>
          <p:nvPr/>
        </p:nvSpPr>
        <p:spPr>
          <a:xfrm>
            <a:off x="1110275" y="2144904"/>
            <a:ext cx="1145893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Research on IoT Botnet</a:t>
            </a:r>
          </a:p>
          <a:p>
            <a:pPr algn="r"/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 Use </a:t>
            </a:r>
            <a:r>
              <a:rPr lang="en-GB" altLang="zh-CN" sz="28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Mirai</a:t>
            </a:r>
            <a:r>
              <a:rPr lang="en-GB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Botnet as an Example</a:t>
            </a:r>
          </a:p>
          <a:p>
            <a:pPr algn="ctr"/>
            <a:endParaRPr lang="en-US" altLang="zh-CN" sz="3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3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GB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Presentation for the Tentative Structure and References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B9D11B-E454-8D47-84AA-960172783B59}"/>
              </a:ext>
            </a:extLst>
          </p:cNvPr>
          <p:cNvSpPr txBox="1"/>
          <p:nvPr/>
        </p:nvSpPr>
        <p:spPr>
          <a:xfrm>
            <a:off x="2486687" y="5854252"/>
            <a:ext cx="8706113" cy="1891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2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Internet of Things &amp; Security (Seminar </a:t>
            </a:r>
            <a:r>
              <a:rPr lang="en-GB" altLang="zh-CN" sz="2200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Technische</a:t>
            </a:r>
            <a:r>
              <a:rPr lang="en-GB" altLang="zh-CN" sz="22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GB" altLang="zh-CN" sz="2200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Informatik</a:t>
            </a:r>
            <a:r>
              <a:rPr lang="en-GB" altLang="zh-CN" sz="22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)</a:t>
            </a:r>
            <a:endParaRPr lang="en-US" altLang="zh-CN" sz="2200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200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Freie</a:t>
            </a:r>
            <a:r>
              <a:rPr lang="en-US" altLang="zh-CN" sz="22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Universität Berlin</a:t>
            </a:r>
          </a:p>
          <a:p>
            <a:pPr algn="ctr">
              <a:lnSpc>
                <a:spcPct val="150000"/>
              </a:lnSpc>
            </a:pPr>
            <a:r>
              <a:rPr lang="de-DE" altLang="zh-CN" sz="22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Fang Lin</a:t>
            </a:r>
            <a:endParaRPr lang="en-US" altLang="zh-CN" sz="2200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2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05.05.2021</a:t>
            </a:r>
          </a:p>
        </p:txBody>
      </p:sp>
    </p:spTree>
    <p:extLst>
      <p:ext uri="{BB962C8B-B14F-4D97-AF65-F5344CB8AC3E}">
        <p14:creationId xmlns:p14="http://schemas.microsoft.com/office/powerpoint/2010/main" val="260575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B2AD30-2151-0444-A989-943C653E1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2" y="258985"/>
            <a:ext cx="393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prstClr val="white"/>
                </a:solidFill>
              </a:rPr>
              <a:t>4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2BCA44-70FE-CE4D-80DF-1BE0ACC55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5" y="530365"/>
            <a:ext cx="3971748" cy="441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2119" tIns="66059" rIns="132119" bIns="66059" anchor="ctr">
            <a:spAutoFit/>
          </a:bodyPr>
          <a:lstStyle/>
          <a:p>
            <a:pPr marL="0" lvl="2">
              <a:spcBef>
                <a:spcPct val="15000"/>
              </a:spcBef>
              <a:tabLst>
                <a:tab pos="373995" algn="l"/>
                <a:tab pos="2243972" algn="l"/>
              </a:tabLst>
              <a:defRPr/>
            </a:pPr>
            <a:r>
              <a:rPr lang="de-DE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Tentative </a:t>
            </a:r>
            <a:r>
              <a:rPr lang="en-GB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Schedule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6509DB-55F2-824F-87CA-FDE8C760DAF6}"/>
              </a:ext>
            </a:extLst>
          </p:cNvPr>
          <p:cNvSpPr/>
          <p:nvPr/>
        </p:nvSpPr>
        <p:spPr>
          <a:xfrm>
            <a:off x="659695" y="1681842"/>
            <a:ext cx="117402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T0 = </a:t>
            </a:r>
            <a:r>
              <a:rPr lang="en-GB" altLang="zh-CN" sz="2400" b="1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14.04.2021 </a:t>
            </a: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Introductory session</a:t>
            </a:r>
          </a:p>
          <a:p>
            <a:b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 T0 + 1 week : </a:t>
            </a:r>
            <a:r>
              <a:rPr lang="en-US" altLang="zh-CN" sz="2400" b="1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21.04.2021</a:t>
            </a:r>
            <a:r>
              <a:rPr lang="zh-CN" altLang="en-US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selection</a:t>
            </a:r>
          </a:p>
          <a:p>
            <a:b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 T0 + 3 weeks: </a:t>
            </a:r>
            <a:r>
              <a:rPr lang="en-GB" altLang="zh-CN" sz="2400" b="1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05.05.2021</a:t>
            </a: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Midterm Presentation</a:t>
            </a:r>
            <a:r>
              <a:rPr lang="zh-CN" altLang="en-US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zh-CN" altLang="en-US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en-US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Tentative Structure and Reference)</a:t>
            </a:r>
          </a:p>
          <a:p>
            <a:r>
              <a:rPr lang="en-US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 T0 + 7 weeks : </a:t>
            </a:r>
            <a:r>
              <a:rPr lang="en-GB" altLang="zh-CN" sz="2400" b="1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02.06.2021</a:t>
            </a: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deadline to submit alpha version of the report (Complete the structure and try to finish</a:t>
            </a:r>
            <a:r>
              <a:rPr lang="zh-CN" altLang="en-US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  <a:r>
              <a:rPr lang="zh-CN" altLang="en-US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4141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 T0 + 11 weeks : </a:t>
            </a:r>
            <a:r>
              <a:rPr lang="en-GB" altLang="zh-CN" sz="2400" b="1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30.06.2021</a:t>
            </a: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deadline to submit final version of the report   </a:t>
            </a:r>
          </a:p>
          <a:p>
            <a:b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 T0 + 12 weeks </a:t>
            </a:r>
            <a:r>
              <a:rPr lang="en-GB" altLang="zh-CN" sz="2400" b="1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07.07.2021 </a:t>
            </a:r>
            <a:r>
              <a:rPr lang="en-GB" altLang="zh-CN" sz="2400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presentation.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79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6C5CF7A-1C7C-4E4D-BB63-64A83A85A886}"/>
              </a:ext>
            </a:extLst>
          </p:cNvPr>
          <p:cNvSpPr/>
          <p:nvPr/>
        </p:nvSpPr>
        <p:spPr>
          <a:xfrm>
            <a:off x="-16933" y="-16933"/>
            <a:ext cx="13679488" cy="9001125"/>
          </a:xfrm>
          <a:prstGeom prst="rect">
            <a:avLst/>
          </a:prstGeom>
          <a:solidFill>
            <a:srgbClr val="FFF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E764E8-B315-574B-B27F-20E18ACC29DE}"/>
              </a:ext>
            </a:extLst>
          </p:cNvPr>
          <p:cNvSpPr/>
          <p:nvPr/>
        </p:nvSpPr>
        <p:spPr>
          <a:xfrm>
            <a:off x="678895" y="613458"/>
            <a:ext cx="12273173" cy="7824485"/>
          </a:xfrm>
          <a:prstGeom prst="rect">
            <a:avLst/>
          </a:prstGeom>
          <a:noFill/>
          <a:ln w="76200">
            <a:solidFill>
              <a:srgbClr val="4A6A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4F81BD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CC8911-165E-0E4C-8F06-63A41D3627C4}"/>
              </a:ext>
            </a:extLst>
          </p:cNvPr>
          <p:cNvSpPr txBox="1"/>
          <p:nvPr/>
        </p:nvSpPr>
        <p:spPr>
          <a:xfrm>
            <a:off x="3727700" y="3685838"/>
            <a:ext cx="622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 you for your listening!</a:t>
            </a:r>
            <a:endParaRPr lang="zh-CN" altLang="en-US" sz="3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32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1AA4147-A089-2048-8EC2-F6AA6A7173C3}"/>
              </a:ext>
            </a:extLst>
          </p:cNvPr>
          <p:cNvSpPr/>
          <p:nvPr/>
        </p:nvSpPr>
        <p:spPr>
          <a:xfrm>
            <a:off x="-796" y="0"/>
            <a:ext cx="13679488" cy="9001125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8064DD-072E-9C45-A91B-827567443BAD}"/>
              </a:ext>
            </a:extLst>
          </p:cNvPr>
          <p:cNvSpPr/>
          <p:nvPr/>
        </p:nvSpPr>
        <p:spPr>
          <a:xfrm>
            <a:off x="-1591" y="106272"/>
            <a:ext cx="13679488" cy="775504"/>
          </a:xfrm>
          <a:prstGeom prst="rect">
            <a:avLst/>
          </a:prstGeom>
          <a:solidFill>
            <a:srgbClr val="4A6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258F8F-4C93-0949-A576-FAAECF661A76}"/>
              </a:ext>
            </a:extLst>
          </p:cNvPr>
          <p:cNvSpPr txBox="1"/>
          <p:nvPr/>
        </p:nvSpPr>
        <p:spPr>
          <a:xfrm>
            <a:off x="3956851" y="86299"/>
            <a:ext cx="57641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800" dirty="0">
                <a:solidFill>
                  <a:schemeClr val="bg1"/>
                </a:solidFill>
              </a:rPr>
              <a:t>Outline</a:t>
            </a:r>
            <a:endParaRPr lang="zh-CN" altLang="en-US" sz="38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4BE1D1-6412-924B-B519-18D5957778B2}"/>
              </a:ext>
            </a:extLst>
          </p:cNvPr>
          <p:cNvSpPr txBox="1"/>
          <p:nvPr/>
        </p:nvSpPr>
        <p:spPr>
          <a:xfrm>
            <a:off x="1291290" y="1967757"/>
            <a:ext cx="9787479" cy="667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1. Introduction and Motivation</a:t>
            </a:r>
          </a:p>
          <a:p>
            <a:r>
              <a:rPr lang="en-US" altLang="zh-CN" sz="4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2. </a:t>
            </a:r>
            <a:r>
              <a:rPr lang="de-DE" altLang="zh-CN" sz="4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Tentative </a:t>
            </a:r>
            <a:r>
              <a:rPr lang="en-GB" altLang="zh-CN" sz="4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Structure</a:t>
            </a:r>
            <a:endParaRPr lang="en-US" altLang="zh-CN" sz="4000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r>
              <a:rPr lang="en-US" altLang="zh-CN" sz="4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3. References</a:t>
            </a:r>
            <a:endParaRPr lang="de-DE" altLang="zh-CN" sz="4000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r>
              <a:rPr lang="de-DE" altLang="zh-CN" sz="4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  1). General</a:t>
            </a:r>
          </a:p>
          <a:p>
            <a:r>
              <a:rPr lang="de-DE" altLang="zh-CN" sz="4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  2). The References I Will Focus on </a:t>
            </a:r>
          </a:p>
          <a:p>
            <a:r>
              <a:rPr lang="de-DE" altLang="zh-CN" sz="4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  3). The References I Will Not Focus on </a:t>
            </a:r>
          </a:p>
          <a:p>
            <a:r>
              <a:rPr lang="de-DE" altLang="zh-CN" sz="4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4.Tentative Schedule</a:t>
            </a:r>
          </a:p>
          <a:p>
            <a:pPr>
              <a:lnSpc>
                <a:spcPct val="200000"/>
              </a:lnSpc>
            </a:pPr>
            <a:r>
              <a:rPr lang="en-US" altLang="zh-CN" sz="4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  <a:br>
              <a:rPr lang="en-US" altLang="zh-CN" sz="4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</a:br>
            <a:endParaRPr lang="en-US" altLang="zh-CN" sz="4000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EC4F22-54CD-7E40-B871-11CFC1E52A41}"/>
              </a:ext>
            </a:extLst>
          </p:cNvPr>
          <p:cNvSpPr/>
          <p:nvPr/>
        </p:nvSpPr>
        <p:spPr>
          <a:xfrm>
            <a:off x="0" y="8678912"/>
            <a:ext cx="13679488" cy="214354"/>
          </a:xfrm>
          <a:prstGeom prst="rect">
            <a:avLst/>
          </a:prstGeom>
          <a:solidFill>
            <a:srgbClr val="4A6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9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852BCA44-70FE-CE4D-80DF-1BE0ACC55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43" y="633261"/>
            <a:ext cx="3971748" cy="441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2119" tIns="66059" rIns="132119" bIns="66059" anchor="ctr">
            <a:spAutoFit/>
          </a:bodyPr>
          <a:lstStyle/>
          <a:p>
            <a:pPr marL="0" lvl="2">
              <a:spcBef>
                <a:spcPct val="15000"/>
              </a:spcBef>
              <a:tabLst>
                <a:tab pos="373995" algn="l"/>
                <a:tab pos="2243972" algn="l"/>
              </a:tabLst>
              <a:defRPr/>
            </a:pPr>
            <a:r>
              <a:rPr lang="de-DE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</a:t>
            </a:r>
            <a:r>
              <a:rPr kumimoji="0" lang="de-DE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ntroduction</a:t>
            </a:r>
            <a:r>
              <a:rPr kumimoji="0" lang="de-DE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kumimoji="0" lang="de-DE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and</a:t>
            </a:r>
            <a:r>
              <a:rPr kumimoji="0" lang="de-DE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Motivation</a:t>
            </a:r>
            <a:r>
              <a:rPr lang="de-DE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C73A7C-43CC-C34D-8660-DDAEED196AF2}"/>
              </a:ext>
            </a:extLst>
          </p:cNvPr>
          <p:cNvSpPr/>
          <p:nvPr/>
        </p:nvSpPr>
        <p:spPr>
          <a:xfrm>
            <a:off x="636344" y="1331138"/>
            <a:ext cx="370654" cy="370654"/>
          </a:xfrm>
          <a:prstGeom prst="rect">
            <a:avLst/>
          </a:prstGeom>
          <a:solidFill>
            <a:srgbClr val="4A6A8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736573-D19A-854C-AA8A-F031C8BDDCC3}"/>
              </a:ext>
            </a:extLst>
          </p:cNvPr>
          <p:cNvSpPr txBox="1"/>
          <p:nvPr/>
        </p:nvSpPr>
        <p:spPr>
          <a:xfrm>
            <a:off x="1171566" y="1234468"/>
            <a:ext cx="6418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77C55F-9F07-4F45-AE65-0C9BADD22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2" y="258985"/>
            <a:ext cx="393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FAA7ED-FE61-EC4F-8408-CE86DB5A54C8}"/>
              </a:ext>
            </a:extLst>
          </p:cNvPr>
          <p:cNvSpPr txBox="1"/>
          <p:nvPr/>
        </p:nvSpPr>
        <p:spPr>
          <a:xfrm>
            <a:off x="636344" y="1952825"/>
            <a:ext cx="7831795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/>
              <a:t>The Internet of Things (IoT) is becoming an indispensable part of our daily lives, including health, environment, family, military, etc. </a:t>
            </a:r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/>
              <a:t>The recent tremendous growth of the Internet of Things for many years has attracted hackers to use their computing and communication advantages to perform different types of attacks. </a:t>
            </a:r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/>
              <a:t>The main concern is that IoT devices have multiple vulnerabilities. These vulnerabilities can be easily used to form an IoT botnet consisting of millions of IoT devices, posing a major threat to Internet security. </a:t>
            </a:r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/>
              <a:t>In this case, DDoS attacks originating from the Internet of Things botnet are the current Internet that needs immediate attention.</a:t>
            </a:r>
            <a:endParaRPr lang="zh-CN" altLang="zh-CN" sz="2400" dirty="0"/>
          </a:p>
          <a:p>
            <a:endParaRPr lang="zh-CN" altLang="zh-CN" sz="2400" dirty="0"/>
          </a:p>
          <a:p>
            <a:endParaRPr lang="en-US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zh-CN" sz="2400" dirty="0"/>
          </a:p>
          <a:p>
            <a:endParaRPr lang="en-US" sz="2400" dirty="0"/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378DAB75-62A6-FE44-9B50-0DE5815D0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399" y="1234468"/>
            <a:ext cx="4064000" cy="2667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4D3716D-A753-654B-8658-B5ECDA730993}"/>
              </a:ext>
            </a:extLst>
          </p:cNvPr>
          <p:cNvSpPr txBox="1"/>
          <p:nvPr/>
        </p:nvSpPr>
        <p:spPr>
          <a:xfrm>
            <a:off x="8705899" y="3901468"/>
            <a:ext cx="4168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</a:t>
            </a:r>
            <a:r>
              <a:rPr lang="zh-CN" altLang="en-US" sz="1000" dirty="0"/>
              <a:t> </a:t>
            </a:r>
            <a:r>
              <a:rPr lang="en-US" altLang="zh-CN" sz="1000" dirty="0"/>
              <a:t>from: </a:t>
            </a:r>
            <a:r>
              <a:rPr lang="en-US" sz="1000" dirty="0">
                <a:hlinkClick r:id="rId3"/>
              </a:rPr>
              <a:t>https://www.google.com/url?sa=i&amp;url=https%3A%2F%2Fwww.kaspersky.com%2Fblog%2Fbotnet%2F1742%2F&amp;psig=AOvVaw33bsbQAcZXkbCmgVr15Cmv&amp;ust=1620135906225000&amp;source=images&amp;cd=vfe&amp;ved=0CAIQjRxqFwoTCKCWxuPSrfACFQAAAAAdAAAAABAD</a:t>
            </a:r>
            <a:r>
              <a:rPr lang="en-US" sz="1000" dirty="0"/>
              <a:t> </a:t>
            </a:r>
          </a:p>
        </p:txBody>
      </p:sp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E4178463-6CF2-184F-95E4-E3E5E2DC1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399" y="4832972"/>
            <a:ext cx="4063999" cy="305183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0E2E23D-A370-3F49-8A1C-5A89A92A6470}"/>
              </a:ext>
            </a:extLst>
          </p:cNvPr>
          <p:cNvSpPr txBox="1"/>
          <p:nvPr/>
        </p:nvSpPr>
        <p:spPr>
          <a:xfrm>
            <a:off x="8810399" y="8033657"/>
            <a:ext cx="42132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 from: </a:t>
            </a:r>
            <a:r>
              <a:rPr lang="en-US" sz="1000" dirty="0">
                <a:hlinkClick r:id="rId5"/>
              </a:rPr>
              <a:t>https://www.google.com/url?sa=i&amp;url=https%3A%2F%2Fwww.myrasecurity.com%2Fde%2Fbotnet%2F&amp;psig=AOvVaw33bsbQAcZXkbCmgVr15Cmv&amp;ust=1620135906225000&amp;source=images&amp;cd=vfe&amp;ved=0CAIQjRxqFwoTCKCWxuPSrfACFQAAAAAdAAAAABAJ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304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852BCA44-70FE-CE4D-80DF-1BE0ACC55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43" y="633261"/>
            <a:ext cx="3971748" cy="441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2119" tIns="66059" rIns="132119" bIns="66059" anchor="ctr">
            <a:spAutoFit/>
          </a:bodyPr>
          <a:lstStyle/>
          <a:p>
            <a:pPr marL="0" lvl="2">
              <a:spcBef>
                <a:spcPct val="15000"/>
              </a:spcBef>
              <a:tabLst>
                <a:tab pos="373995" algn="l"/>
                <a:tab pos="2243972" algn="l"/>
              </a:tabLst>
              <a:defRPr/>
            </a:pPr>
            <a:r>
              <a:rPr lang="de-DE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</a:t>
            </a:r>
            <a:r>
              <a:rPr kumimoji="0" lang="de-DE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ntroduction</a:t>
            </a:r>
            <a:r>
              <a:rPr kumimoji="0" lang="de-DE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kumimoji="0" lang="de-DE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and</a:t>
            </a:r>
            <a:r>
              <a:rPr kumimoji="0" lang="de-DE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Motivation</a:t>
            </a:r>
            <a:r>
              <a:rPr lang="de-DE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C73A7C-43CC-C34D-8660-DDAEED196AF2}"/>
              </a:ext>
            </a:extLst>
          </p:cNvPr>
          <p:cNvSpPr/>
          <p:nvPr/>
        </p:nvSpPr>
        <p:spPr>
          <a:xfrm>
            <a:off x="636344" y="1331138"/>
            <a:ext cx="370654" cy="370654"/>
          </a:xfrm>
          <a:prstGeom prst="rect">
            <a:avLst/>
          </a:prstGeom>
          <a:solidFill>
            <a:srgbClr val="4A6A8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736573-D19A-854C-AA8A-F031C8BDDCC3}"/>
              </a:ext>
            </a:extLst>
          </p:cNvPr>
          <p:cNvSpPr txBox="1"/>
          <p:nvPr/>
        </p:nvSpPr>
        <p:spPr>
          <a:xfrm>
            <a:off x="1171566" y="1234468"/>
            <a:ext cx="6418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77C55F-9F07-4F45-AE65-0C9BADD22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2" y="258985"/>
            <a:ext cx="393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FAA7ED-FE61-EC4F-8408-CE86DB5A54C8}"/>
              </a:ext>
            </a:extLst>
          </p:cNvPr>
          <p:cNvSpPr txBox="1"/>
          <p:nvPr/>
        </p:nvSpPr>
        <p:spPr>
          <a:xfrm>
            <a:off x="636344" y="1952825"/>
            <a:ext cx="1242128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/>
              <a:t>Since botnets are so harmful to IoT devices, it is worth studying to understand it and study how to prevent it.</a:t>
            </a:r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/>
              <a:t>First understand the concept of botnets, understand some forms of botnets, and focus on studying one of them (I use </a:t>
            </a:r>
            <a:r>
              <a:rPr lang="en-US" altLang="zh-CN" sz="2400" dirty="0" err="1"/>
              <a:t>Mirai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Boenet</a:t>
            </a:r>
            <a:r>
              <a:rPr lang="en-US" altLang="zh-CN" sz="2400" dirty="0"/>
              <a:t> as the main example) , to understand how it evolves, how it attacks DDoS, and how it paralyzes IoT devices.</a:t>
            </a:r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/>
              <a:t>After having a further understanding of botnets, we must understand and analyze how to effectively detect and prevent botnets.</a:t>
            </a:r>
            <a:endParaRPr lang="zh-CN" altLang="zh-CN" sz="2400" dirty="0"/>
          </a:p>
          <a:p>
            <a:endParaRPr lang="en-US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zh-CN" sz="2400" dirty="0"/>
          </a:p>
          <a:p>
            <a:endParaRPr lang="en-US" sz="2400" dirty="0"/>
          </a:p>
        </p:txBody>
      </p:sp>
      <p:pic>
        <p:nvPicPr>
          <p:cNvPr id="10" name="图形 9" descr="人工智能 轮廓">
            <a:extLst>
              <a:ext uri="{FF2B5EF4-FFF2-40B4-BE49-F238E27FC236}">
                <a16:creationId xmlns:a16="http://schemas.microsoft.com/office/drawing/2014/main" id="{4F92922F-B11A-DA4A-924F-433651BDE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264" y="6037832"/>
            <a:ext cx="2285968" cy="2285968"/>
          </a:xfrm>
          <a:prstGeom prst="rect">
            <a:avLst/>
          </a:prstGeom>
        </p:spPr>
      </p:pic>
      <p:pic>
        <p:nvPicPr>
          <p:cNvPr id="14" name="图形 13" descr="上一步 轮廓">
            <a:extLst>
              <a:ext uri="{FF2B5EF4-FFF2-40B4-BE49-F238E27FC236}">
                <a16:creationId xmlns:a16="http://schemas.microsoft.com/office/drawing/2014/main" id="{CAC9F01D-37E2-CF4C-AD54-5595E3856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5664" y="6589513"/>
            <a:ext cx="914400" cy="914400"/>
          </a:xfrm>
          <a:prstGeom prst="rect">
            <a:avLst/>
          </a:prstGeom>
        </p:spPr>
      </p:pic>
      <p:pic>
        <p:nvPicPr>
          <p:cNvPr id="15" name="图形 14" descr="上一步 轮廓">
            <a:extLst>
              <a:ext uri="{FF2B5EF4-FFF2-40B4-BE49-F238E27FC236}">
                <a16:creationId xmlns:a16="http://schemas.microsoft.com/office/drawing/2014/main" id="{854B489E-4835-E44D-8638-A971FE41C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75204" y="6589513"/>
            <a:ext cx="914400" cy="914400"/>
          </a:xfrm>
          <a:prstGeom prst="rect">
            <a:avLst/>
          </a:prstGeom>
        </p:spPr>
      </p:pic>
      <p:pic>
        <p:nvPicPr>
          <p:cNvPr id="21" name="图形 20" descr="剪贴板 轮廓">
            <a:extLst>
              <a:ext uri="{FF2B5EF4-FFF2-40B4-BE49-F238E27FC236}">
                <a16:creationId xmlns:a16="http://schemas.microsoft.com/office/drawing/2014/main" id="{AA3B50E9-19AB-C745-B55A-1455A1839F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6998" y="6037832"/>
            <a:ext cx="2285968" cy="2285968"/>
          </a:xfrm>
          <a:prstGeom prst="rect">
            <a:avLst/>
          </a:prstGeom>
        </p:spPr>
      </p:pic>
      <p:pic>
        <p:nvPicPr>
          <p:cNvPr id="23" name="图形 22" descr="完成 轮廓">
            <a:extLst>
              <a:ext uri="{FF2B5EF4-FFF2-40B4-BE49-F238E27FC236}">
                <a16:creationId xmlns:a16="http://schemas.microsoft.com/office/drawing/2014/main" id="{442CE778-8493-B349-B285-6AD77CDF3A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4650" y="6037832"/>
            <a:ext cx="2285968" cy="228596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398AFBC1-9993-434A-B191-69C6079F2812}"/>
              </a:ext>
            </a:extLst>
          </p:cNvPr>
          <p:cNvSpPr txBox="1"/>
          <p:nvPr/>
        </p:nvSpPr>
        <p:spPr>
          <a:xfrm>
            <a:off x="1340275" y="5688658"/>
            <a:ext cx="305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A6A89"/>
                </a:solidFill>
              </a:rPr>
              <a:t>What is it?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4F16595-5097-1345-A259-229A8532EF44}"/>
              </a:ext>
            </a:extLst>
          </p:cNvPr>
          <p:cNvSpPr txBox="1"/>
          <p:nvPr/>
        </p:nvSpPr>
        <p:spPr>
          <a:xfrm>
            <a:off x="5494650" y="5688658"/>
            <a:ext cx="2285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A6A89"/>
                </a:solidFill>
              </a:rPr>
              <a:t>How it attacks?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5621D44-DB73-C44F-976C-CC5DDC4251A1}"/>
              </a:ext>
            </a:extLst>
          </p:cNvPr>
          <p:cNvSpPr txBox="1"/>
          <p:nvPr/>
        </p:nvSpPr>
        <p:spPr>
          <a:xfrm>
            <a:off x="9124098" y="5688658"/>
            <a:ext cx="4304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A6A89"/>
                </a:solidFill>
              </a:rPr>
              <a:t>How to detect and prevent it?</a:t>
            </a:r>
          </a:p>
        </p:txBody>
      </p:sp>
    </p:spTree>
    <p:extLst>
      <p:ext uri="{BB962C8B-B14F-4D97-AF65-F5344CB8AC3E}">
        <p14:creationId xmlns:p14="http://schemas.microsoft.com/office/powerpoint/2010/main" val="134609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B2AD30-2151-0444-A989-943C653E1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2" y="258985"/>
            <a:ext cx="393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prstClr val="white"/>
                </a:solidFill>
              </a:rPr>
              <a:t>2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2BCA44-70FE-CE4D-80DF-1BE0ACC55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5" y="530365"/>
            <a:ext cx="3971748" cy="441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2119" tIns="66059" rIns="132119" bIns="66059" anchor="ctr">
            <a:spAutoFit/>
          </a:bodyPr>
          <a:lstStyle/>
          <a:p>
            <a:pPr marL="0" lvl="2">
              <a:spcBef>
                <a:spcPct val="15000"/>
              </a:spcBef>
              <a:tabLst>
                <a:tab pos="373995" algn="l"/>
                <a:tab pos="2243972" algn="l"/>
              </a:tabLst>
              <a:defRPr/>
            </a:pPr>
            <a:r>
              <a:rPr lang="de-DE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Tentative </a:t>
            </a:r>
            <a:r>
              <a:rPr lang="en-GB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Structure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138B703-6461-1E4D-8552-F635D663020C}"/>
              </a:ext>
            </a:extLst>
          </p:cNvPr>
          <p:cNvGrpSpPr/>
          <p:nvPr/>
        </p:nvGrpSpPr>
        <p:grpSpPr>
          <a:xfrm>
            <a:off x="1157620" y="1676678"/>
            <a:ext cx="10626223" cy="6792495"/>
            <a:chOff x="1157620" y="1676678"/>
            <a:chExt cx="10626223" cy="6792495"/>
          </a:xfrm>
        </p:grpSpPr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17469F81-A2C8-F249-B229-1C002ADED3B6}"/>
                </a:ext>
              </a:extLst>
            </p:cNvPr>
            <p:cNvGrpSpPr/>
            <p:nvPr/>
          </p:nvGrpSpPr>
          <p:grpSpPr>
            <a:xfrm>
              <a:off x="1157620" y="1676678"/>
              <a:ext cx="10626223" cy="6792495"/>
              <a:chOff x="1137742" y="1642713"/>
              <a:chExt cx="10626223" cy="6792495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4058226F-C16E-3F4A-9D22-FDA8D911E3B7}"/>
                  </a:ext>
                </a:extLst>
              </p:cNvPr>
              <p:cNvGrpSpPr/>
              <p:nvPr/>
            </p:nvGrpSpPr>
            <p:grpSpPr>
              <a:xfrm>
                <a:off x="1137742" y="1642713"/>
                <a:ext cx="10626223" cy="6792495"/>
                <a:chOff x="525948" y="986221"/>
                <a:chExt cx="11380209" cy="7274459"/>
              </a:xfrm>
            </p:grpSpPr>
            <p:grpSp>
              <p:nvGrpSpPr>
                <p:cNvPr id="12" name="组合 11">
                  <a:extLst>
                    <a:ext uri="{FF2B5EF4-FFF2-40B4-BE49-F238E27FC236}">
                      <a16:creationId xmlns:a16="http://schemas.microsoft.com/office/drawing/2014/main" id="{8771DB35-72B4-F64E-AA3B-41D48A301228}"/>
                    </a:ext>
                  </a:extLst>
                </p:cNvPr>
                <p:cNvGrpSpPr/>
                <p:nvPr/>
              </p:nvGrpSpPr>
              <p:grpSpPr>
                <a:xfrm>
                  <a:off x="525948" y="1183990"/>
                  <a:ext cx="11380209" cy="7076690"/>
                  <a:chOff x="354591" y="719534"/>
                  <a:chExt cx="11380209" cy="7076690"/>
                </a:xfrm>
              </p:grpSpPr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5FD6926E-A9B4-8F48-BFF6-56BEA5A60106}"/>
                      </a:ext>
                    </a:extLst>
                  </p:cNvPr>
                  <p:cNvSpPr txBox="1"/>
                  <p:nvPr/>
                </p:nvSpPr>
                <p:spPr>
                  <a:xfrm>
                    <a:off x="3323935" y="2575632"/>
                    <a:ext cx="2740489" cy="362576"/>
                  </a:xfrm>
                  <a:prstGeom prst="rect">
                    <a:avLst/>
                  </a:prstGeom>
                  <a:solidFill>
                    <a:srgbClr val="4F81BD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Research Significance</a:t>
                    </a:r>
                    <a:endParaRPr lang="zh-CN" altLang="en-US" sz="16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cxnSp>
                <p:nvCxnSpPr>
                  <p:cNvPr id="16" name="直接连接符 14">
                    <a:extLst>
                      <a:ext uri="{FF2B5EF4-FFF2-40B4-BE49-F238E27FC236}">
                        <a16:creationId xmlns:a16="http://schemas.microsoft.com/office/drawing/2014/main" id="{6734B596-82B5-A048-8494-462BAB85F9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49104" y="2955586"/>
                    <a:ext cx="0" cy="251819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5084A0B4-233B-0644-B7D7-EFD73C123472}"/>
                      </a:ext>
                    </a:extLst>
                  </p:cNvPr>
                  <p:cNvSpPr txBox="1"/>
                  <p:nvPr/>
                </p:nvSpPr>
                <p:spPr>
                  <a:xfrm>
                    <a:off x="1612380" y="4021737"/>
                    <a:ext cx="2123786" cy="329615"/>
                  </a:xfrm>
                  <a:prstGeom prst="rect">
                    <a:avLst/>
                  </a:prstGeom>
                  <a:solidFill>
                    <a:srgbClr val="C2C2C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Timelines of events</a:t>
                    </a:r>
                    <a:endParaRPr lang="zh-CN" altLang="en-US" sz="12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0644F0AE-FA02-5745-84F8-BA828C810A42}"/>
                      </a:ext>
                    </a:extLst>
                  </p:cNvPr>
                  <p:cNvSpPr txBox="1"/>
                  <p:nvPr/>
                </p:nvSpPr>
                <p:spPr>
                  <a:xfrm>
                    <a:off x="4260632" y="4003604"/>
                    <a:ext cx="1514555" cy="329615"/>
                  </a:xfrm>
                  <a:prstGeom prst="rect">
                    <a:avLst/>
                  </a:prstGeom>
                  <a:solidFill>
                    <a:srgbClr val="C2C2C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Structure</a:t>
                    </a:r>
                    <a:endParaRPr lang="zh-CN" altLang="en-US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20" name="组合 19">
                    <a:extLst>
                      <a:ext uri="{FF2B5EF4-FFF2-40B4-BE49-F238E27FC236}">
                        <a16:creationId xmlns:a16="http://schemas.microsoft.com/office/drawing/2014/main" id="{8F2FB785-2693-0A49-996C-453065B83611}"/>
                      </a:ext>
                    </a:extLst>
                  </p:cNvPr>
                  <p:cNvGrpSpPr/>
                  <p:nvPr/>
                </p:nvGrpSpPr>
                <p:grpSpPr>
                  <a:xfrm>
                    <a:off x="2485959" y="4316814"/>
                    <a:ext cx="4810126" cy="198695"/>
                    <a:chOff x="3994145" y="2004755"/>
                    <a:chExt cx="4810126" cy="198695"/>
                  </a:xfrm>
                </p:grpSpPr>
                <p:cxnSp>
                  <p:nvCxnSpPr>
                    <p:cNvPr id="100" name="直接连接符 127">
                      <a:extLst>
                        <a:ext uri="{FF2B5EF4-FFF2-40B4-BE49-F238E27FC236}">
                          <a16:creationId xmlns:a16="http://schemas.microsoft.com/office/drawing/2014/main" id="{A96A1192-51A4-E54A-A082-9DE2F476DB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94145" y="2203450"/>
                      <a:ext cx="4810126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直接连接符 128">
                      <a:extLst>
                        <a:ext uri="{FF2B5EF4-FFF2-40B4-BE49-F238E27FC236}">
                          <a16:creationId xmlns:a16="http://schemas.microsoft.com/office/drawing/2014/main" id="{45218813-0F56-4047-A938-CC3750C543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03674" y="2017455"/>
                      <a:ext cx="0" cy="18599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直接连接符 129">
                      <a:extLst>
                        <a:ext uri="{FF2B5EF4-FFF2-40B4-BE49-F238E27FC236}">
                          <a16:creationId xmlns:a16="http://schemas.microsoft.com/office/drawing/2014/main" id="{69CBD06D-BBA8-8749-BF7E-0887EBFC92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797924" y="2004755"/>
                      <a:ext cx="0" cy="18599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0E940556-857B-084D-916C-FBB9CADFE9E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507" y="1085839"/>
                    <a:ext cx="2879848" cy="362576"/>
                  </a:xfrm>
                  <a:prstGeom prst="rect">
                    <a:avLst/>
                  </a:prstGeom>
                  <a:solidFill>
                    <a:srgbClr val="4F81BD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Research Background</a:t>
                    </a:r>
                    <a:endParaRPr lang="zh-CN" altLang="en-US" sz="16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25" name="组合 24">
                    <a:extLst>
                      <a:ext uri="{FF2B5EF4-FFF2-40B4-BE49-F238E27FC236}">
                        <a16:creationId xmlns:a16="http://schemas.microsoft.com/office/drawing/2014/main" id="{31A95EAA-93C3-F84D-9E45-E8B7BC03E65B}"/>
                      </a:ext>
                    </a:extLst>
                  </p:cNvPr>
                  <p:cNvGrpSpPr/>
                  <p:nvPr/>
                </p:nvGrpSpPr>
                <p:grpSpPr>
                  <a:xfrm>
                    <a:off x="2473262" y="3817009"/>
                    <a:ext cx="5265686" cy="208504"/>
                    <a:chOff x="3981448" y="1504950"/>
                    <a:chExt cx="5265686" cy="208504"/>
                  </a:xfrm>
                </p:grpSpPr>
                <p:cxnSp>
                  <p:nvCxnSpPr>
                    <p:cNvPr id="95" name="直接箭头连接符 121">
                      <a:extLst>
                        <a:ext uri="{FF2B5EF4-FFF2-40B4-BE49-F238E27FC236}">
                          <a16:creationId xmlns:a16="http://schemas.microsoft.com/office/drawing/2014/main" id="{6F667C67-1E88-0043-A8FC-0634240496A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231416" y="1527776"/>
                      <a:ext cx="0" cy="185678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6" name="组合 95">
                      <a:extLst>
                        <a:ext uri="{FF2B5EF4-FFF2-40B4-BE49-F238E27FC236}">
                          <a16:creationId xmlns:a16="http://schemas.microsoft.com/office/drawing/2014/main" id="{3002528C-904F-584A-8299-F71A9FBAFD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81448" y="1504950"/>
                      <a:ext cx="5265686" cy="208504"/>
                      <a:chOff x="3981448" y="1504950"/>
                      <a:chExt cx="5265686" cy="208504"/>
                    </a:xfrm>
                  </p:grpSpPr>
                  <p:cxnSp>
                    <p:nvCxnSpPr>
                      <p:cNvPr id="97" name="直接箭头连接符 123">
                        <a:extLst>
                          <a:ext uri="{FF2B5EF4-FFF2-40B4-BE49-F238E27FC236}">
                            <a16:creationId xmlns:a16="http://schemas.microsoft.com/office/drawing/2014/main" id="{AE1EDC7C-E0DA-E14C-B31D-8EAA7AFF1BE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94145" y="1504950"/>
                        <a:ext cx="0" cy="185678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" name="直接箭头连接符 124">
                        <a:extLst>
                          <a:ext uri="{FF2B5EF4-FFF2-40B4-BE49-F238E27FC236}">
                            <a16:creationId xmlns:a16="http://schemas.microsoft.com/office/drawing/2014/main" id="{03130023-DD7F-C94D-89C7-9F4BC3FF8F9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33398" y="1527776"/>
                        <a:ext cx="0" cy="185678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" name="直接连接符 126">
                        <a:extLst>
                          <a:ext uri="{FF2B5EF4-FFF2-40B4-BE49-F238E27FC236}">
                            <a16:creationId xmlns:a16="http://schemas.microsoft.com/office/drawing/2014/main" id="{7E1C9372-2B06-F44D-AC01-FA8DEAA906B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1448" y="1511301"/>
                        <a:ext cx="5265686" cy="1074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5016F6D9-08A8-D743-8908-46BDB5A69986}"/>
                      </a:ext>
                    </a:extLst>
                  </p:cNvPr>
                  <p:cNvSpPr txBox="1"/>
                  <p:nvPr/>
                </p:nvSpPr>
                <p:spPr>
                  <a:xfrm>
                    <a:off x="2432407" y="5949587"/>
                    <a:ext cx="4162792" cy="362576"/>
                  </a:xfrm>
                  <a:prstGeom prst="rect">
                    <a:avLst/>
                  </a:prstGeom>
                  <a:solidFill>
                    <a:srgbClr val="4F81BD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How to detect it and prevent it</a:t>
                    </a:r>
                    <a:endParaRPr lang="zh-CN" altLang="en-US" sz="16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FF2A216-1AF3-DD4C-B8FA-B708A6304528}"/>
                      </a:ext>
                    </a:extLst>
                  </p:cNvPr>
                  <p:cNvSpPr txBox="1"/>
                  <p:nvPr/>
                </p:nvSpPr>
                <p:spPr>
                  <a:xfrm>
                    <a:off x="3085652" y="7169956"/>
                    <a:ext cx="2822582" cy="626268"/>
                  </a:xfrm>
                  <a:prstGeom prst="rect">
                    <a:avLst/>
                  </a:prstGeom>
                  <a:solidFill>
                    <a:srgbClr val="4F81BD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  </a:t>
                    </a:r>
                    <a:r>
                      <a:rPr lang="en-US" altLang="zh-CN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Lessons Learned and</a:t>
                    </a:r>
                    <a:r>
                      <a: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 </a:t>
                    </a:r>
                    <a:r>
                      <a:rPr lang="en-US" altLang="zh-CN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Conclusion</a:t>
                    </a:r>
                    <a:endParaRPr lang="zh-CN" altLang="en-US" sz="16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1BACE2AA-7E0F-7A4F-B9BF-D47891DF80A2}"/>
                      </a:ext>
                    </a:extLst>
                  </p:cNvPr>
                  <p:cNvSpPr txBox="1"/>
                  <p:nvPr/>
                </p:nvSpPr>
                <p:spPr>
                  <a:xfrm>
                    <a:off x="8009454" y="2315005"/>
                    <a:ext cx="2180792" cy="461461"/>
                  </a:xfrm>
                  <a:prstGeom prst="rect">
                    <a:avLst/>
                  </a:prstGeom>
                  <a:solidFill>
                    <a:srgbClr val="C2C2C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  </a:t>
                    </a:r>
                    <a:r>
                      <a:rPr lang="en-US" altLang="zh-CN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Understanding more about IoT Botnet</a:t>
                    </a:r>
                    <a:endParaRPr lang="zh-CN" altLang="en-US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76E4A9EA-B938-AE46-97DA-A901F3654765}"/>
                      </a:ext>
                    </a:extLst>
                  </p:cNvPr>
                  <p:cNvSpPr txBox="1"/>
                  <p:nvPr/>
                </p:nvSpPr>
                <p:spPr>
                  <a:xfrm>
                    <a:off x="8004607" y="2967651"/>
                    <a:ext cx="2166427" cy="824037"/>
                  </a:xfrm>
                  <a:prstGeom prst="rect">
                    <a:avLst/>
                  </a:prstGeom>
                  <a:solidFill>
                    <a:srgbClr val="C2C2C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Learning the way to detect IoT Botnet IoT Devices and how to prevent it</a:t>
                    </a:r>
                    <a:endParaRPr lang="zh-CN" altLang="en-US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cxnSp>
                <p:nvCxnSpPr>
                  <p:cNvPr id="36" name="直接箭头连接符 38">
                    <a:extLst>
                      <a:ext uri="{FF2B5EF4-FFF2-40B4-BE49-F238E27FC236}">
                        <a16:creationId xmlns:a16="http://schemas.microsoft.com/office/drawing/2014/main" id="{5F985371-CD79-864E-AE80-3B7B63348D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75829" y="5215065"/>
                    <a:ext cx="0" cy="734522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箭头连接符 39">
                    <a:extLst>
                      <a:ext uri="{FF2B5EF4-FFF2-40B4-BE49-F238E27FC236}">
                        <a16:creationId xmlns:a16="http://schemas.microsoft.com/office/drawing/2014/main" id="{847CC312-AFB1-4549-ACB3-D2A3EF148F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75829" y="6326613"/>
                    <a:ext cx="0" cy="809406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598A2AE0-19BF-AA4A-9994-726790DE3D6A}"/>
                      </a:ext>
                    </a:extLst>
                  </p:cNvPr>
                  <p:cNvSpPr txBox="1"/>
                  <p:nvPr/>
                </p:nvSpPr>
                <p:spPr>
                  <a:xfrm>
                    <a:off x="1654624" y="1885464"/>
                    <a:ext cx="1208526" cy="329615"/>
                  </a:xfrm>
                  <a:prstGeom prst="rect">
                    <a:avLst/>
                  </a:prstGeom>
                  <a:solidFill>
                    <a:srgbClr val="C2C2C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IoT</a:t>
                    </a:r>
                    <a:endParaRPr lang="zh-CN" altLang="en-US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0D234AEB-12D6-FF43-AE55-2483430F1F8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5650" y="1879242"/>
                    <a:ext cx="1590179" cy="329615"/>
                  </a:xfrm>
                  <a:prstGeom prst="rect">
                    <a:avLst/>
                  </a:prstGeom>
                  <a:solidFill>
                    <a:srgbClr val="C2C2C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Botnet</a:t>
                    </a:r>
                    <a:endParaRPr lang="zh-CN" altLang="en-US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271FA101-043A-6745-83DA-46B65F3FE471}"/>
                      </a:ext>
                    </a:extLst>
                  </p:cNvPr>
                  <p:cNvSpPr txBox="1"/>
                  <p:nvPr/>
                </p:nvSpPr>
                <p:spPr>
                  <a:xfrm>
                    <a:off x="4837953" y="1882359"/>
                    <a:ext cx="1477402" cy="329615"/>
                  </a:xfrm>
                  <a:prstGeom prst="rect">
                    <a:avLst/>
                  </a:prstGeom>
                  <a:solidFill>
                    <a:srgbClr val="C2C2C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b="1" dirty="0" err="1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Mirai</a:t>
                    </a:r>
                    <a:r>
                      <a: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 Botnet</a:t>
                    </a:r>
                    <a:endParaRPr lang="zh-CN" altLang="en-US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" name="组合 40">
                    <a:extLst>
                      <a:ext uri="{FF2B5EF4-FFF2-40B4-BE49-F238E27FC236}">
                        <a16:creationId xmlns:a16="http://schemas.microsoft.com/office/drawing/2014/main" id="{0B3C419A-6788-C84F-85F3-EAC240303964}"/>
                      </a:ext>
                    </a:extLst>
                  </p:cNvPr>
                  <p:cNvGrpSpPr/>
                  <p:nvPr/>
                </p:nvGrpSpPr>
                <p:grpSpPr>
                  <a:xfrm>
                    <a:off x="2334842" y="1718296"/>
                    <a:ext cx="4810126" cy="198378"/>
                    <a:chOff x="3981448" y="1504950"/>
                    <a:chExt cx="4810126" cy="198378"/>
                  </a:xfrm>
                </p:grpSpPr>
                <p:cxnSp>
                  <p:nvCxnSpPr>
                    <p:cNvPr id="83" name="直接箭头连接符 108">
                      <a:extLst>
                        <a:ext uri="{FF2B5EF4-FFF2-40B4-BE49-F238E27FC236}">
                          <a16:creationId xmlns:a16="http://schemas.microsoft.com/office/drawing/2014/main" id="{C510F884-3B62-C14C-8D15-914F3111D8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778874" y="1517650"/>
                      <a:ext cx="0" cy="185678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4" name="组合 83">
                      <a:extLst>
                        <a:ext uri="{FF2B5EF4-FFF2-40B4-BE49-F238E27FC236}">
                          <a16:creationId xmlns:a16="http://schemas.microsoft.com/office/drawing/2014/main" id="{8D066095-7139-6F48-B7A6-B198614FF6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81448" y="1504950"/>
                      <a:ext cx="4810126" cy="198378"/>
                      <a:chOff x="3981448" y="1504950"/>
                      <a:chExt cx="4810126" cy="198378"/>
                    </a:xfrm>
                  </p:grpSpPr>
                  <p:cxnSp>
                    <p:nvCxnSpPr>
                      <p:cNvPr id="85" name="直接箭头连接符 110">
                        <a:extLst>
                          <a:ext uri="{FF2B5EF4-FFF2-40B4-BE49-F238E27FC236}">
                            <a16:creationId xmlns:a16="http://schemas.microsoft.com/office/drawing/2014/main" id="{7F45F655-DCBC-114A-8788-8E57C0C1BE2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94145" y="1504950"/>
                        <a:ext cx="0" cy="185678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直接箭头连接符 112">
                        <a:extLst>
                          <a:ext uri="{FF2B5EF4-FFF2-40B4-BE49-F238E27FC236}">
                            <a16:creationId xmlns:a16="http://schemas.microsoft.com/office/drawing/2014/main" id="{6ED12E17-62AA-2340-BFD6-6C314127F15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608962" y="1517650"/>
                        <a:ext cx="0" cy="185678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直接连接符 113">
                        <a:extLst>
                          <a:ext uri="{FF2B5EF4-FFF2-40B4-BE49-F238E27FC236}">
                            <a16:creationId xmlns:a16="http://schemas.microsoft.com/office/drawing/2014/main" id="{67FA59F9-CAC3-3440-9527-7E560FD3C8D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1448" y="1511300"/>
                        <a:ext cx="4810126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2" name="组合 41">
                    <a:extLst>
                      <a:ext uri="{FF2B5EF4-FFF2-40B4-BE49-F238E27FC236}">
                        <a16:creationId xmlns:a16="http://schemas.microsoft.com/office/drawing/2014/main" id="{F8BD1F81-5160-B440-8A11-05D1E651DCDB}"/>
                      </a:ext>
                    </a:extLst>
                  </p:cNvPr>
                  <p:cNvGrpSpPr/>
                  <p:nvPr/>
                </p:nvGrpSpPr>
                <p:grpSpPr>
                  <a:xfrm>
                    <a:off x="2310415" y="2164758"/>
                    <a:ext cx="4810126" cy="198695"/>
                    <a:chOff x="3994145" y="2004755"/>
                    <a:chExt cx="4810126" cy="198695"/>
                  </a:xfrm>
                </p:grpSpPr>
                <p:cxnSp>
                  <p:nvCxnSpPr>
                    <p:cNvPr id="80" name="直接连接符 105">
                      <a:extLst>
                        <a:ext uri="{FF2B5EF4-FFF2-40B4-BE49-F238E27FC236}">
                          <a16:creationId xmlns:a16="http://schemas.microsoft.com/office/drawing/2014/main" id="{F23D999A-6D37-034B-9E5E-CD70862E93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94145" y="2203450"/>
                      <a:ext cx="4810126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接连接符 106">
                      <a:extLst>
                        <a:ext uri="{FF2B5EF4-FFF2-40B4-BE49-F238E27FC236}">
                          <a16:creationId xmlns:a16="http://schemas.microsoft.com/office/drawing/2014/main" id="{43EC52DF-091C-A844-AF22-4063A4A4725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03674" y="2017455"/>
                      <a:ext cx="0" cy="18599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直接连接符 107">
                      <a:extLst>
                        <a:ext uri="{FF2B5EF4-FFF2-40B4-BE49-F238E27FC236}">
                          <a16:creationId xmlns:a16="http://schemas.microsoft.com/office/drawing/2014/main" id="{A2F8DA1B-7B0E-934B-931D-9DE5B39F98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797924" y="2004755"/>
                      <a:ext cx="0" cy="18599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3" name="直接箭头连接符 46">
                    <a:extLst>
                      <a:ext uri="{FF2B5EF4-FFF2-40B4-BE49-F238E27FC236}">
                        <a16:creationId xmlns:a16="http://schemas.microsoft.com/office/drawing/2014/main" id="{73AE11DF-7A97-BE4A-AD5E-0B88162B0E90}"/>
                      </a:ext>
                    </a:extLst>
                  </p:cNvPr>
                  <p:cNvCxnSpPr/>
                  <p:nvPr/>
                </p:nvCxnSpPr>
                <p:spPr>
                  <a:xfrm>
                    <a:off x="4643543" y="1448417"/>
                    <a:ext cx="0" cy="261878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连接符 47">
                    <a:extLst>
                      <a:ext uri="{FF2B5EF4-FFF2-40B4-BE49-F238E27FC236}">
                        <a16:creationId xmlns:a16="http://schemas.microsoft.com/office/drawing/2014/main" id="{0338C46B-3531-CD42-9A8B-0713C058E95B}"/>
                      </a:ext>
                    </a:extLst>
                  </p:cNvPr>
                  <p:cNvCxnSpPr/>
                  <p:nvPr/>
                </p:nvCxnSpPr>
                <p:spPr>
                  <a:xfrm>
                    <a:off x="4650008" y="2363453"/>
                    <a:ext cx="0" cy="217427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D119B0A8-D56E-F34A-AEEE-1C13A827C583}"/>
                      </a:ext>
                    </a:extLst>
                  </p:cNvPr>
                  <p:cNvSpPr txBox="1"/>
                  <p:nvPr/>
                </p:nvSpPr>
                <p:spPr>
                  <a:xfrm>
                    <a:off x="3152770" y="3215491"/>
                    <a:ext cx="3454378" cy="362576"/>
                  </a:xfrm>
                  <a:prstGeom prst="rect">
                    <a:avLst/>
                  </a:prstGeom>
                  <a:solidFill>
                    <a:srgbClr val="4F81BD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Basic Information about </a:t>
                    </a:r>
                    <a:r>
                      <a:rPr lang="en-US" altLang="zh-CN" sz="1600" dirty="0" err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Mirai</a:t>
                    </a:r>
                    <a:endParaRPr lang="zh-CN" altLang="en-US" sz="16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cxnSp>
                <p:nvCxnSpPr>
                  <p:cNvPr id="46" name="直接箭头连接符 49">
                    <a:extLst>
                      <a:ext uri="{FF2B5EF4-FFF2-40B4-BE49-F238E27FC236}">
                        <a16:creationId xmlns:a16="http://schemas.microsoft.com/office/drawing/2014/main" id="{68E713EB-F53E-274A-8457-F7A64486D0C2}"/>
                      </a:ext>
                    </a:extLst>
                  </p:cNvPr>
                  <p:cNvCxnSpPr/>
                  <p:nvPr/>
                </p:nvCxnSpPr>
                <p:spPr>
                  <a:xfrm>
                    <a:off x="4655660" y="4590612"/>
                    <a:ext cx="0" cy="261877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任意多边形: 形状 51">
                    <a:extLst>
                      <a:ext uri="{FF2B5EF4-FFF2-40B4-BE49-F238E27FC236}">
                        <a16:creationId xmlns:a16="http://schemas.microsoft.com/office/drawing/2014/main" id="{B42D25A1-A524-484F-B2C3-F6578B23A6B6}"/>
                      </a:ext>
                    </a:extLst>
                  </p:cNvPr>
                  <p:cNvSpPr/>
                  <p:nvPr/>
                </p:nvSpPr>
                <p:spPr>
                  <a:xfrm>
                    <a:off x="7264400" y="6248400"/>
                    <a:ext cx="1803400" cy="596900"/>
                  </a:xfrm>
                  <a:custGeom>
                    <a:avLst/>
                    <a:gdLst>
                      <a:gd name="connsiteX0" fmla="*/ 0 w 1803400"/>
                      <a:gd name="connsiteY0" fmla="*/ 0 h 596900"/>
                      <a:gd name="connsiteX1" fmla="*/ 0 w 1803400"/>
                      <a:gd name="connsiteY1" fmla="*/ 0 h 596900"/>
                      <a:gd name="connsiteX2" fmla="*/ 177800 w 1803400"/>
                      <a:gd name="connsiteY2" fmla="*/ 38100 h 596900"/>
                      <a:gd name="connsiteX3" fmla="*/ 279400 w 1803400"/>
                      <a:gd name="connsiteY3" fmla="*/ 88900 h 596900"/>
                      <a:gd name="connsiteX4" fmla="*/ 469900 w 1803400"/>
                      <a:gd name="connsiteY4" fmla="*/ 114300 h 596900"/>
                      <a:gd name="connsiteX5" fmla="*/ 647700 w 1803400"/>
                      <a:gd name="connsiteY5" fmla="*/ 165100 h 596900"/>
                      <a:gd name="connsiteX6" fmla="*/ 711200 w 1803400"/>
                      <a:gd name="connsiteY6" fmla="*/ 177800 h 596900"/>
                      <a:gd name="connsiteX7" fmla="*/ 1054100 w 1803400"/>
                      <a:gd name="connsiteY7" fmla="*/ 190500 h 596900"/>
                      <a:gd name="connsiteX8" fmla="*/ 1257300 w 1803400"/>
                      <a:gd name="connsiteY8" fmla="*/ 190500 h 596900"/>
                      <a:gd name="connsiteX9" fmla="*/ 1270000 w 1803400"/>
                      <a:gd name="connsiteY9" fmla="*/ 152400 h 596900"/>
                      <a:gd name="connsiteX10" fmla="*/ 1295400 w 1803400"/>
                      <a:gd name="connsiteY10" fmla="*/ 101600 h 596900"/>
                      <a:gd name="connsiteX11" fmla="*/ 1803400 w 1803400"/>
                      <a:gd name="connsiteY11" fmla="*/ 596900 h 596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803400" h="59690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59267" y="12700"/>
                          <a:pt x="120041" y="19722"/>
                          <a:pt x="177800" y="38100"/>
                        </a:cubicBezTo>
                        <a:cubicBezTo>
                          <a:pt x="213882" y="49581"/>
                          <a:pt x="242762" y="79342"/>
                          <a:pt x="279400" y="88900"/>
                        </a:cubicBezTo>
                        <a:cubicBezTo>
                          <a:pt x="341387" y="105071"/>
                          <a:pt x="406400" y="105833"/>
                          <a:pt x="469900" y="114300"/>
                        </a:cubicBezTo>
                        <a:cubicBezTo>
                          <a:pt x="529167" y="131233"/>
                          <a:pt x="587259" y="153012"/>
                          <a:pt x="647700" y="165100"/>
                        </a:cubicBezTo>
                        <a:cubicBezTo>
                          <a:pt x="668867" y="169333"/>
                          <a:pt x="689656" y="176454"/>
                          <a:pt x="711200" y="177800"/>
                        </a:cubicBezTo>
                        <a:cubicBezTo>
                          <a:pt x="825356" y="184935"/>
                          <a:pt x="939800" y="186267"/>
                          <a:pt x="1054100" y="190500"/>
                        </a:cubicBezTo>
                        <a:cubicBezTo>
                          <a:pt x="1121089" y="200070"/>
                          <a:pt x="1189908" y="217457"/>
                          <a:pt x="1257300" y="190500"/>
                        </a:cubicBezTo>
                        <a:cubicBezTo>
                          <a:pt x="1269729" y="185528"/>
                          <a:pt x="1264727" y="164705"/>
                          <a:pt x="1270000" y="152400"/>
                        </a:cubicBezTo>
                        <a:cubicBezTo>
                          <a:pt x="1277458" y="134999"/>
                          <a:pt x="1295400" y="101600"/>
                          <a:pt x="1295400" y="101600"/>
                        </a:cubicBezTo>
                        <a:lnTo>
                          <a:pt x="1803400" y="596900"/>
                        </a:lnTo>
                      </a:path>
                    </a:pathLst>
                  </a:custGeom>
                  <a:noFill/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856B1AD0-92F2-3A4B-B9FF-10C9EB0D3A29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037" y="5388256"/>
                    <a:ext cx="1967393" cy="280173"/>
                  </a:xfrm>
                  <a:prstGeom prst="rect">
                    <a:avLst/>
                  </a:prstGeom>
                  <a:solidFill>
                    <a:srgbClr val="C2C2C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IoT Security Risks</a:t>
                    </a:r>
                    <a:endParaRPr lang="zh-CN" altLang="en-US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50" name="组合 49">
                    <a:extLst>
                      <a:ext uri="{FF2B5EF4-FFF2-40B4-BE49-F238E27FC236}">
                        <a16:creationId xmlns:a16="http://schemas.microsoft.com/office/drawing/2014/main" id="{F4226494-7AEC-B640-8899-437D37CF66BF}"/>
                      </a:ext>
                    </a:extLst>
                  </p:cNvPr>
                  <p:cNvGrpSpPr/>
                  <p:nvPr/>
                </p:nvGrpSpPr>
                <p:grpSpPr>
                  <a:xfrm>
                    <a:off x="6607335" y="5548978"/>
                    <a:ext cx="1240701" cy="1195367"/>
                    <a:chOff x="6607335" y="5548978"/>
                    <a:chExt cx="1240701" cy="1195367"/>
                  </a:xfrm>
                </p:grpSpPr>
                <p:cxnSp>
                  <p:nvCxnSpPr>
                    <p:cNvPr id="75" name="直接连接符 100">
                      <a:extLst>
                        <a:ext uri="{FF2B5EF4-FFF2-40B4-BE49-F238E27FC236}">
                          <a16:creationId xmlns:a16="http://schemas.microsoft.com/office/drawing/2014/main" id="{C4B40CD3-EF06-494B-99CE-AC065221129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07335" y="6116894"/>
                      <a:ext cx="675489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接连接符 101">
                      <a:extLst>
                        <a:ext uri="{FF2B5EF4-FFF2-40B4-BE49-F238E27FC236}">
                          <a16:creationId xmlns:a16="http://schemas.microsoft.com/office/drawing/2014/main" id="{1241D7F8-66C6-2A4F-B4F3-6BF7E506C3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82824" y="5548978"/>
                      <a:ext cx="0" cy="1195367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直接连接符 102">
                      <a:extLst>
                        <a:ext uri="{FF2B5EF4-FFF2-40B4-BE49-F238E27FC236}">
                          <a16:creationId xmlns:a16="http://schemas.microsoft.com/office/drawing/2014/main" id="{3F167C63-8C26-0C4F-996D-034C999E1BD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76536" y="5548978"/>
                      <a:ext cx="5715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直接连接符 104">
                      <a:extLst>
                        <a:ext uri="{FF2B5EF4-FFF2-40B4-BE49-F238E27FC236}">
                          <a16:creationId xmlns:a16="http://schemas.microsoft.com/office/drawing/2014/main" id="{280D7684-2F86-6941-8E68-B66423AC3E9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64401" y="6744345"/>
                      <a:ext cx="5715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1" name="直接连接符 54">
                    <a:extLst>
                      <a:ext uri="{FF2B5EF4-FFF2-40B4-BE49-F238E27FC236}">
                        <a16:creationId xmlns:a16="http://schemas.microsoft.com/office/drawing/2014/main" id="{0A66BF5F-810E-1748-8FCA-5CE87BBBB3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81700" y="734352"/>
                    <a:ext cx="5753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5">
                    <a:extLst>
                      <a:ext uri="{FF2B5EF4-FFF2-40B4-BE49-F238E27FC236}">
                        <a16:creationId xmlns:a16="http://schemas.microsoft.com/office/drawing/2014/main" id="{C105C86A-4BEC-C147-9F3E-A077CD5AAF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424" y="2810661"/>
                    <a:ext cx="138533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6">
                    <a:extLst>
                      <a:ext uri="{FF2B5EF4-FFF2-40B4-BE49-F238E27FC236}">
                        <a16:creationId xmlns:a16="http://schemas.microsoft.com/office/drawing/2014/main" id="{62D85832-DDD1-F048-AFDF-7437E70277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49758" y="2420770"/>
                    <a:ext cx="0" cy="108821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7">
                    <a:extLst>
                      <a:ext uri="{FF2B5EF4-FFF2-40B4-BE49-F238E27FC236}">
                        <a16:creationId xmlns:a16="http://schemas.microsoft.com/office/drawing/2014/main" id="{45A14633-BEE8-7D41-A88A-9D848CB49A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43470" y="2438600"/>
                    <a:ext cx="5715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60">
                    <a:extLst>
                      <a:ext uri="{FF2B5EF4-FFF2-40B4-BE49-F238E27FC236}">
                        <a16:creationId xmlns:a16="http://schemas.microsoft.com/office/drawing/2014/main" id="{7AB078E4-3B78-F24D-97BE-30BDAEE366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37481" y="3508986"/>
                    <a:ext cx="5715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文本框 58">
                    <a:extLst>
                      <a:ext uri="{FF2B5EF4-FFF2-40B4-BE49-F238E27FC236}">
                        <a16:creationId xmlns:a16="http://schemas.microsoft.com/office/drawing/2014/main" id="{7FC5C616-BFF9-2F42-922B-97577990FA15}"/>
                      </a:ext>
                    </a:extLst>
                  </p:cNvPr>
                  <p:cNvSpPr txBox="1"/>
                  <p:nvPr/>
                </p:nvSpPr>
                <p:spPr>
                  <a:xfrm>
                    <a:off x="7884003" y="6163935"/>
                    <a:ext cx="1931427" cy="280173"/>
                  </a:xfrm>
                  <a:prstGeom prst="rect">
                    <a:avLst/>
                  </a:prstGeom>
                  <a:solidFill>
                    <a:srgbClr val="C2C2C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100" b="1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             Detecting</a:t>
                    </a:r>
                    <a:endParaRPr lang="zh-CN" altLang="en-US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cxnSp>
                <p:nvCxnSpPr>
                  <p:cNvPr id="62" name="直接连接符 67">
                    <a:extLst>
                      <a:ext uri="{FF2B5EF4-FFF2-40B4-BE49-F238E27FC236}">
                        <a16:creationId xmlns:a16="http://schemas.microsoft.com/office/drawing/2014/main" id="{49D65E5B-D3FB-384C-9084-9E1CBDBB32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424" y="7359476"/>
                    <a:ext cx="557203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连接符 68">
                    <a:extLst>
                      <a:ext uri="{FF2B5EF4-FFF2-40B4-BE49-F238E27FC236}">
                        <a16:creationId xmlns:a16="http://schemas.microsoft.com/office/drawing/2014/main" id="{A236BE83-9358-D848-B2DA-2E9144DDE7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51787" y="2026044"/>
                    <a:ext cx="2811508" cy="163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9">
                    <a:extLst>
                      <a:ext uri="{FF2B5EF4-FFF2-40B4-BE49-F238E27FC236}">
                        <a16:creationId xmlns:a16="http://schemas.microsoft.com/office/drawing/2014/main" id="{2E725BAB-DDE9-144F-AB3D-6C9C5AE458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66400" y="2033263"/>
                    <a:ext cx="0" cy="147572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70">
                    <a:extLst>
                      <a:ext uri="{FF2B5EF4-FFF2-40B4-BE49-F238E27FC236}">
                        <a16:creationId xmlns:a16="http://schemas.microsoft.com/office/drawing/2014/main" id="{2D8B307C-78CF-1F4B-AF5F-F3CFB35921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71034" y="3508986"/>
                    <a:ext cx="39536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箭头连接符 72">
                    <a:extLst>
                      <a:ext uri="{FF2B5EF4-FFF2-40B4-BE49-F238E27FC236}">
                        <a16:creationId xmlns:a16="http://schemas.microsoft.com/office/drawing/2014/main" id="{51563D45-539A-D645-AF8A-4BB7597EE6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61417" y="3587592"/>
                    <a:ext cx="1" cy="185679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接连接符 92">
                    <a:extLst>
                      <a:ext uri="{FF2B5EF4-FFF2-40B4-BE49-F238E27FC236}">
                        <a16:creationId xmlns:a16="http://schemas.microsoft.com/office/drawing/2014/main" id="{E6E386D3-E998-8C4F-8C7E-ECBC81DF08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734800" y="734352"/>
                    <a:ext cx="0" cy="662512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接连接符 93">
                    <a:extLst>
                      <a:ext uri="{FF2B5EF4-FFF2-40B4-BE49-F238E27FC236}">
                        <a16:creationId xmlns:a16="http://schemas.microsoft.com/office/drawing/2014/main" id="{E58B07B7-6431-674F-B0C5-CB017490C38A}"/>
                      </a:ext>
                    </a:extLst>
                  </p:cNvPr>
                  <p:cNvCxnSpPr>
                    <a:cxnSpLocks/>
                    <a:endCxn id="13" idx="1"/>
                  </p:cNvCxnSpPr>
                  <p:nvPr/>
                </p:nvCxnSpPr>
                <p:spPr>
                  <a:xfrm flipV="1">
                    <a:off x="391319" y="719534"/>
                    <a:ext cx="3258563" cy="1481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94">
                    <a:extLst>
                      <a:ext uri="{FF2B5EF4-FFF2-40B4-BE49-F238E27FC236}">
                        <a16:creationId xmlns:a16="http://schemas.microsoft.com/office/drawing/2014/main" id="{C73085AE-632A-ED45-BAFC-D5813B819D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54591" y="734352"/>
                    <a:ext cx="36729" cy="665889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95">
                    <a:extLst>
                      <a:ext uri="{FF2B5EF4-FFF2-40B4-BE49-F238E27FC236}">
                        <a16:creationId xmlns:a16="http://schemas.microsoft.com/office/drawing/2014/main" id="{F34524E9-1C04-0644-B92C-8D6BD2569F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319" y="7393245"/>
                    <a:ext cx="2509567" cy="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1C479CA4-72C8-C04C-964C-4CE16880D62E}"/>
                      </a:ext>
                    </a:extLst>
                  </p:cNvPr>
                  <p:cNvSpPr txBox="1"/>
                  <p:nvPr/>
                </p:nvSpPr>
                <p:spPr>
                  <a:xfrm>
                    <a:off x="2433984" y="4857910"/>
                    <a:ext cx="4123400" cy="395538"/>
                  </a:xfrm>
                  <a:prstGeom prst="rect">
                    <a:avLst/>
                  </a:prstGeom>
                  <a:solidFill>
                    <a:srgbClr val="4F81BD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>
                        <a:solidFill>
                          <a:schemeClr val="bg1"/>
                        </a:solidFill>
                      </a:rPr>
                      <a:t>     </a:t>
                    </a:r>
                    <a:r>
                      <a:rPr lang="en-US" altLang="zh-CN" i="1" dirty="0" err="1">
                        <a:solidFill>
                          <a:schemeClr val="bg1"/>
                        </a:solidFill>
                      </a:rPr>
                      <a:t>Mirai’s</a:t>
                    </a:r>
                    <a:r>
                      <a:rPr lang="en-US" altLang="zh-CN" i="1" dirty="0">
                        <a:solidFill>
                          <a:schemeClr val="bg1"/>
                        </a:solidFill>
                      </a:rPr>
                      <a:t> Behavior and Spread</a:t>
                    </a:r>
                    <a:endParaRPr lang="en-GB" altLang="zh-CN" i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B1F98928-53EE-F947-9507-951127A3977D}"/>
                      </a:ext>
                    </a:extLst>
                  </p:cNvPr>
                  <p:cNvSpPr txBox="1"/>
                  <p:nvPr/>
                </p:nvSpPr>
                <p:spPr>
                  <a:xfrm>
                    <a:off x="6660329" y="4026977"/>
                    <a:ext cx="1514552" cy="329615"/>
                  </a:xfrm>
                  <a:prstGeom prst="rect">
                    <a:avLst/>
                  </a:prstGeom>
                  <a:solidFill>
                    <a:srgbClr val="C2C2C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Propagation</a:t>
                    </a:r>
                    <a:endParaRPr lang="zh-CN" altLang="en-US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7D5D5F3-7821-AC4E-B121-44FDE744FFD3}"/>
                    </a:ext>
                  </a:extLst>
                </p:cNvPr>
                <p:cNvSpPr txBox="1"/>
                <p:nvPr/>
              </p:nvSpPr>
              <p:spPr>
                <a:xfrm>
                  <a:off x="3821239" y="986221"/>
                  <a:ext cx="2945319" cy="395538"/>
                </a:xfrm>
                <a:prstGeom prst="rect">
                  <a:avLst/>
                </a:prstGeom>
                <a:solidFill>
                  <a:srgbClr val="819DDC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altLang="zh-CN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Structure</a:t>
                  </a:r>
                  <a:endPara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6754782-B54A-9D42-B386-2D0615562876}"/>
                  </a:ext>
                </a:extLst>
              </p:cNvPr>
              <p:cNvSpPr txBox="1"/>
              <p:nvPr/>
            </p:nvSpPr>
            <p:spPr>
              <a:xfrm>
                <a:off x="6929574" y="2922472"/>
                <a:ext cx="1379518" cy="307777"/>
              </a:xfrm>
              <a:prstGeom prst="rect">
                <a:avLst/>
              </a:prstGeom>
              <a:solidFill>
                <a:srgbClr val="C2C2C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DDoS</a:t>
                </a:r>
                <a:endPara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3C4B54AD-25D9-984B-AFE4-75EAFB0FBFF1}"/>
                </a:ext>
              </a:extLst>
            </p:cNvPr>
            <p:cNvSpPr txBox="1"/>
            <p:nvPr/>
          </p:nvSpPr>
          <p:spPr>
            <a:xfrm>
              <a:off x="8168467" y="6594014"/>
              <a:ext cx="1837045" cy="261610"/>
            </a:xfrm>
            <a:prstGeom prst="rect">
              <a:avLst/>
            </a:prstGeom>
            <a:solidFill>
              <a:srgbClr val="C2C2C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IoT Incidents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3D647D68-F28E-BB40-A228-DEDE01D04F4D}"/>
                </a:ext>
              </a:extLst>
            </p:cNvPr>
            <p:cNvSpPr txBox="1"/>
            <p:nvPr/>
          </p:nvSpPr>
          <p:spPr>
            <a:xfrm>
              <a:off x="8168467" y="7341702"/>
              <a:ext cx="1823171" cy="261610"/>
            </a:xfrm>
            <a:prstGeom prst="rect">
              <a:avLst/>
            </a:prstGeom>
            <a:solidFill>
              <a:srgbClr val="C2C2C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Preventing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9" name="直接连接符 100">
              <a:extLst>
                <a:ext uri="{FF2B5EF4-FFF2-40B4-BE49-F238E27FC236}">
                  <a16:creationId xmlns:a16="http://schemas.microsoft.com/office/drawing/2014/main" id="{B53DBDEB-1EF8-DA4D-B7B9-0CAD1D0F6381}"/>
                </a:ext>
              </a:extLst>
            </p:cNvPr>
            <p:cNvCxnSpPr>
              <a:cxnSpLocks/>
              <a:endCxn id="78" idx="1"/>
            </p:cNvCxnSpPr>
            <p:nvPr/>
          </p:nvCxnSpPr>
          <p:spPr>
            <a:xfrm>
              <a:off x="7609626" y="6723545"/>
              <a:ext cx="558841" cy="12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连接符 100">
              <a:extLst>
                <a:ext uri="{FF2B5EF4-FFF2-40B4-BE49-F238E27FC236}">
                  <a16:creationId xmlns:a16="http://schemas.microsoft.com/office/drawing/2014/main" id="{3E8B5D7B-520E-8642-9C85-84D2BA8838A4}"/>
                </a:ext>
              </a:extLst>
            </p:cNvPr>
            <p:cNvCxnSpPr>
              <a:cxnSpLocks/>
            </p:cNvCxnSpPr>
            <p:nvPr/>
          </p:nvCxnSpPr>
          <p:spPr>
            <a:xfrm>
              <a:off x="7621925" y="7060569"/>
              <a:ext cx="558841" cy="12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779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B2AD30-2151-0444-A989-943C653E1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947" y="237977"/>
            <a:ext cx="7056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prstClr val="white"/>
                </a:solidFill>
              </a:rPr>
              <a:t>3.1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2BCA44-70FE-CE4D-80DF-1BE0ACC55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5" y="530365"/>
            <a:ext cx="3971748" cy="441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2119" tIns="66059" rIns="132119" bIns="66059" anchor="ctr">
            <a:spAutoFit/>
          </a:bodyPr>
          <a:lstStyle/>
          <a:p>
            <a:pPr marL="0" lvl="2">
              <a:spcBef>
                <a:spcPct val="15000"/>
              </a:spcBef>
              <a:tabLst>
                <a:tab pos="373995" algn="l"/>
                <a:tab pos="2243972" algn="l"/>
              </a:tabLst>
              <a:defRPr/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References - General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52C6F4-C90F-2B47-9FB0-449A45139639}"/>
              </a:ext>
            </a:extLst>
          </p:cNvPr>
          <p:cNvSpPr txBox="1"/>
          <p:nvPr/>
        </p:nvSpPr>
        <p:spPr>
          <a:xfrm>
            <a:off x="659695" y="1263938"/>
            <a:ext cx="1252146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[1].Manos </a:t>
            </a:r>
            <a:r>
              <a:rPr lang="en-GB" altLang="zh-CN" dirty="0" err="1"/>
              <a:t>Antonakakis</a:t>
            </a:r>
            <a:r>
              <a:rPr lang="en-GB" altLang="zh-CN" dirty="0"/>
              <a:t>, Georgia Institute of Technology; Tim April, Akamai; Michael Bailey, University of Illinois, Urbana-Champaign; Matt Bernhard, University of Michigan, Ann Arbor; Elie </a:t>
            </a:r>
            <a:r>
              <a:rPr lang="en-GB" altLang="zh-CN" dirty="0" err="1"/>
              <a:t>Bursztein</a:t>
            </a:r>
            <a:r>
              <a:rPr lang="en-GB" altLang="zh-CN" dirty="0"/>
              <a:t>, Google; Jaime Cochran, Cloudflare; Zakir </a:t>
            </a:r>
            <a:r>
              <a:rPr lang="en-GB" altLang="zh-CN" dirty="0" err="1"/>
              <a:t>Durumeric</a:t>
            </a:r>
            <a:r>
              <a:rPr lang="en-GB" altLang="zh-CN" dirty="0"/>
              <a:t> and J. Alex </a:t>
            </a:r>
            <a:r>
              <a:rPr lang="en-GB" altLang="zh-CN" dirty="0" err="1"/>
              <a:t>Halderman</a:t>
            </a:r>
            <a:r>
              <a:rPr lang="en-GB" altLang="zh-CN" dirty="0"/>
              <a:t>, University of Michigan, Ann Arbor; Luca </a:t>
            </a:r>
            <a:r>
              <a:rPr lang="en-GB" altLang="zh-CN" dirty="0" err="1"/>
              <a:t>Invernizzi</a:t>
            </a:r>
            <a:r>
              <a:rPr lang="en-GB" altLang="zh-CN" dirty="0"/>
              <a:t>, Google; Michalis </a:t>
            </a:r>
            <a:r>
              <a:rPr lang="en-GB" altLang="zh-CN" dirty="0" err="1"/>
              <a:t>Kallitsis</a:t>
            </a:r>
            <a:r>
              <a:rPr lang="en-GB" altLang="zh-CN" dirty="0"/>
              <a:t>, Merit Network, Inc.; Deepak Kumar, University of Illinois, Urbana-Champaign; Chaz Lever, Georgia Institute of Technology; Zane Ma and Joshua Mason, University of Illinois, Urbana-Champaign; Damian </a:t>
            </a:r>
            <a:r>
              <a:rPr lang="en-GB" altLang="zh-CN" dirty="0" err="1"/>
              <a:t>Menscher</a:t>
            </a:r>
            <a:r>
              <a:rPr lang="en-GB" altLang="zh-CN" dirty="0"/>
              <a:t>, Google; Chad Seaman, Akamai; Nick Sullivan, Cloudflare; Kurt Thomas, Google; Yi Zhou, University of Illinois, Urbana-</a:t>
            </a:r>
            <a:r>
              <a:rPr lang="en-GB" altLang="zh-CN" dirty="0" err="1"/>
              <a:t>Champaign.</a:t>
            </a:r>
            <a:r>
              <a:rPr lang="en-GB" altLang="zh-CN" b="1" dirty="0" err="1"/>
              <a:t>Understanding</a:t>
            </a:r>
            <a:r>
              <a:rPr lang="en-GB" altLang="zh-CN" b="1" dirty="0"/>
              <a:t> the </a:t>
            </a:r>
            <a:r>
              <a:rPr lang="en-GB" altLang="zh-CN" b="1" dirty="0" err="1"/>
              <a:t>Mirai</a:t>
            </a:r>
            <a:r>
              <a:rPr lang="en-GB" altLang="zh-CN" b="1" dirty="0"/>
              <a:t> Botnet.</a:t>
            </a:r>
            <a:r>
              <a:rPr lang="en-GB" altLang="zh-CN" dirty="0"/>
              <a:t> (2017)</a:t>
            </a:r>
          </a:p>
          <a:p>
            <a:r>
              <a:rPr lang="en-GB" altLang="zh-CN" dirty="0"/>
              <a:t> </a:t>
            </a:r>
            <a:r>
              <a:rPr lang="en-GB" altLang="zh-CN" dirty="0">
                <a:hlinkClick r:id="rId2"/>
              </a:rPr>
              <a:t>URL:https://www.usenix.org/conference/usenixsecurity17/technical-sessions/presentation/antonakakis</a:t>
            </a:r>
            <a:endParaRPr lang="en-GB" altLang="zh-CN" dirty="0"/>
          </a:p>
          <a:p>
            <a:endParaRPr lang="en-GB" altLang="zh-CN" dirty="0"/>
          </a:p>
          <a:p>
            <a:r>
              <a:rPr lang="en-GB" altLang="zh-CN" dirty="0"/>
              <a:t>[2]. Kishore </a:t>
            </a:r>
            <a:r>
              <a:rPr lang="en-GB" altLang="zh-CN" dirty="0" err="1"/>
              <a:t>Angrishi</a:t>
            </a:r>
            <a:r>
              <a:rPr lang="en-GB" altLang="zh-CN" dirty="0"/>
              <a:t>. </a:t>
            </a:r>
            <a:r>
              <a:rPr lang="en-GB" altLang="zh-CN" b="1" dirty="0"/>
              <a:t>Turning Internet of Things(IoT) into Internet of Vulnerabilities (</a:t>
            </a:r>
            <a:r>
              <a:rPr lang="en-GB" altLang="zh-CN" b="1" dirty="0" err="1"/>
              <a:t>IoV</a:t>
            </a:r>
            <a:r>
              <a:rPr lang="en-GB" altLang="zh-CN" b="1" dirty="0"/>
              <a:t>) : IoT Botnets.</a:t>
            </a:r>
            <a:r>
              <a:rPr lang="en-GB" altLang="zh-CN" dirty="0"/>
              <a:t> (2017) URL: </a:t>
            </a:r>
            <a:r>
              <a:rPr lang="en-GB" altLang="zh-CN" dirty="0">
                <a:hlinkClick r:id="rId3"/>
              </a:rPr>
              <a:t>https://arxiv.org/pdf/1702.03681.pdf</a:t>
            </a:r>
            <a:endParaRPr lang="en-GB" altLang="zh-CN" dirty="0"/>
          </a:p>
          <a:p>
            <a:endParaRPr lang="en-GB" altLang="zh-CN" dirty="0"/>
          </a:p>
          <a:p>
            <a:r>
              <a:rPr lang="en-GB" altLang="zh-CN" dirty="0"/>
              <a:t>[3]. Artur Marzano, David Alexander, O. Fonseca, E. </a:t>
            </a:r>
            <a:r>
              <a:rPr lang="en-GB" altLang="zh-CN" dirty="0" err="1"/>
              <a:t>Fazzion</a:t>
            </a:r>
            <a:r>
              <a:rPr lang="en-GB" altLang="zh-CN" dirty="0"/>
              <a:t>, C. </a:t>
            </a:r>
            <a:r>
              <a:rPr lang="en-GB" altLang="zh-CN" dirty="0" err="1"/>
              <a:t>Hoepers</a:t>
            </a:r>
            <a:r>
              <a:rPr lang="en-GB" altLang="zh-CN" dirty="0"/>
              <a:t>, Klaus </a:t>
            </a:r>
            <a:r>
              <a:rPr lang="en-GB" altLang="zh-CN" dirty="0" err="1"/>
              <a:t>Steding</a:t>
            </a:r>
            <a:r>
              <a:rPr lang="en-GB" altLang="zh-CN" dirty="0"/>
              <a:t>-Jessen, M. H. P. </a:t>
            </a:r>
            <a:r>
              <a:rPr lang="en-GB" altLang="zh-CN" dirty="0" err="1"/>
              <a:t>Chaves</a:t>
            </a:r>
            <a:r>
              <a:rPr lang="en-GB" altLang="zh-CN" dirty="0"/>
              <a:t>, </a:t>
            </a:r>
            <a:r>
              <a:rPr lang="en-GB" altLang="zh-CN" dirty="0" err="1"/>
              <a:t>Ítalo</a:t>
            </a:r>
            <a:r>
              <a:rPr lang="en-GB" altLang="zh-CN" dirty="0"/>
              <a:t> S. Cunha, D. Guedes, W. </a:t>
            </a:r>
            <a:r>
              <a:rPr lang="en-GB" altLang="zh-CN" dirty="0" err="1"/>
              <a:t>Meira</a:t>
            </a:r>
            <a:r>
              <a:rPr lang="en-GB" altLang="zh-CN" dirty="0"/>
              <a:t> .</a:t>
            </a:r>
            <a:r>
              <a:rPr lang="en-GB" altLang="zh-CN" b="1" dirty="0"/>
              <a:t>The Evolution of </a:t>
            </a:r>
            <a:r>
              <a:rPr lang="en-GB" altLang="zh-CN" b="1" dirty="0" err="1"/>
              <a:t>Bashlite</a:t>
            </a:r>
            <a:r>
              <a:rPr lang="en-GB" altLang="zh-CN" b="1" dirty="0"/>
              <a:t> and </a:t>
            </a:r>
            <a:r>
              <a:rPr lang="en-GB" altLang="zh-CN" b="1" dirty="0" err="1"/>
              <a:t>Mirai</a:t>
            </a:r>
            <a:r>
              <a:rPr lang="en-GB" altLang="zh-CN" b="1" dirty="0"/>
              <a:t> IoT Botnets.</a:t>
            </a:r>
            <a:r>
              <a:rPr lang="en-GB" altLang="zh-CN" dirty="0"/>
              <a:t> 2018 IEEE Symposium on Computers and Communications (ISCC) URL: </a:t>
            </a:r>
            <a:r>
              <a:rPr lang="en-GB" altLang="zh-CN" dirty="0">
                <a:hlinkClick r:id="rId4"/>
              </a:rPr>
              <a:t>https://honeytarg.cert.br/honeypots/docs/papers/honeypots-iscc18.pdf</a:t>
            </a:r>
            <a:endParaRPr lang="en-GB" altLang="zh-CN" dirty="0"/>
          </a:p>
          <a:p>
            <a:endParaRPr lang="en-GB" altLang="zh-CN" dirty="0"/>
          </a:p>
          <a:p>
            <a:r>
              <a:rPr lang="en-GB" altLang="zh-CN" dirty="0"/>
              <a:t>[4]. Basheer Al-</a:t>
            </a:r>
            <a:r>
              <a:rPr lang="en-GB" altLang="zh-CN" dirty="0" err="1"/>
              <a:t>Duwairi</a:t>
            </a:r>
            <a:r>
              <a:rPr lang="en-GB" altLang="zh-CN" dirty="0"/>
              <a:t>, Wafaa Al-</a:t>
            </a:r>
            <a:r>
              <a:rPr lang="en-GB" altLang="zh-CN" dirty="0" err="1"/>
              <a:t>Kahla</a:t>
            </a:r>
            <a:r>
              <a:rPr lang="en-GB" altLang="zh-CN" dirty="0"/>
              <a:t>, </a:t>
            </a:r>
            <a:r>
              <a:rPr lang="en-GB" altLang="zh-CN" dirty="0" err="1"/>
              <a:t>Mhd</a:t>
            </a:r>
            <a:r>
              <a:rPr lang="en-GB" altLang="zh-CN" dirty="0"/>
              <a:t> Ammar </a:t>
            </a:r>
            <a:r>
              <a:rPr lang="en-GB" altLang="zh-CN" dirty="0" err="1"/>
              <a:t>AlRefai</a:t>
            </a:r>
            <a:r>
              <a:rPr lang="en-GB" altLang="zh-CN" dirty="0"/>
              <a:t>, Yazid </a:t>
            </a:r>
            <a:r>
              <a:rPr lang="en-GB" altLang="zh-CN" dirty="0" err="1"/>
              <a:t>Abdelqader</a:t>
            </a:r>
            <a:r>
              <a:rPr lang="en-GB" altLang="zh-CN" dirty="0"/>
              <a:t>, Abdullah </a:t>
            </a:r>
            <a:r>
              <a:rPr lang="en-GB" altLang="zh-CN" dirty="0" err="1"/>
              <a:t>Rawash</a:t>
            </a:r>
            <a:r>
              <a:rPr lang="en-GB" altLang="zh-CN" dirty="0"/>
              <a:t>, Rana </a:t>
            </a:r>
            <a:r>
              <a:rPr lang="en-GB" altLang="zh-CN" dirty="0" err="1"/>
              <a:t>Fahmawi</a:t>
            </a:r>
            <a:r>
              <a:rPr lang="en-GB" altLang="zh-CN" dirty="0"/>
              <a:t>. </a:t>
            </a:r>
            <a:r>
              <a:rPr lang="en-GB" altLang="zh-CN" b="1" dirty="0"/>
              <a:t>SIEM-based detection and mitigation of IoT-botnet DDoS attacks.</a:t>
            </a:r>
            <a:r>
              <a:rPr lang="en-GB" altLang="zh-CN" dirty="0"/>
              <a:t> (2019) URL: </a:t>
            </a:r>
            <a:r>
              <a:rPr lang="en-GB" altLang="zh-CN" dirty="0">
                <a:hlinkClick r:id="rId5"/>
              </a:rPr>
              <a:t>https://www.researchgate.net/publication/340357755_SIEM-based_detection_and_mitigation_of_IoT-botnet_DDoS_attacks</a:t>
            </a:r>
            <a:endParaRPr lang="en-GB" altLang="zh-CN" dirty="0"/>
          </a:p>
          <a:p>
            <a:endParaRPr lang="en-GB" altLang="zh-CN" dirty="0"/>
          </a:p>
          <a:p>
            <a:r>
              <a:rPr lang="en-GB" altLang="zh-CN" dirty="0"/>
              <a:t>[5]. </a:t>
            </a:r>
            <a:r>
              <a:rPr lang="en-GB" altLang="zh-CN" dirty="0" err="1"/>
              <a:t>Huy-Trung</a:t>
            </a:r>
            <a:r>
              <a:rPr lang="en-GB" altLang="zh-CN" dirty="0"/>
              <a:t> Nguyen, Quoc-Dung Ngo, Van-Hoang Le. </a:t>
            </a:r>
            <a:r>
              <a:rPr lang="en-GB" altLang="zh-CN" b="1" dirty="0"/>
              <a:t>A novel graph-based approach for IoT botnet detection.</a:t>
            </a:r>
            <a:r>
              <a:rPr lang="en-GB" altLang="zh-CN" dirty="0"/>
              <a:t> (2019) URL: </a:t>
            </a:r>
            <a:r>
              <a:rPr lang="en-GB" altLang="zh-CN" dirty="0">
                <a:hlinkClick r:id="rId6"/>
              </a:rPr>
              <a:t>https://link.springer.com/article/10.1007/s10207-019-00475-6</a:t>
            </a:r>
            <a:endParaRPr lang="en-GB" altLang="zh-CN" dirty="0"/>
          </a:p>
          <a:p>
            <a:endParaRPr lang="en-GB" altLang="zh-CN" dirty="0"/>
          </a:p>
          <a:p>
            <a:r>
              <a:rPr lang="en-GB" altLang="zh-CN" dirty="0"/>
              <a:t>[6]. Stephen Herwig, </a:t>
            </a:r>
            <a:r>
              <a:rPr lang="en-GB" altLang="zh-CN" dirty="0" err="1"/>
              <a:t>Katura</a:t>
            </a:r>
            <a:r>
              <a:rPr lang="en-GB" altLang="zh-CN" dirty="0"/>
              <a:t> Harvey, George Hughey, Richard Roberts, Dave Levin. </a:t>
            </a:r>
            <a:r>
              <a:rPr lang="en-GB" altLang="zh-CN" b="1" dirty="0"/>
              <a:t>Measurement and Analysis of Hajime, a Peer-to-peer IoT Botnet.</a:t>
            </a:r>
            <a:r>
              <a:rPr lang="en-GB" altLang="zh-CN" dirty="0"/>
              <a:t> (2019) URL: </a:t>
            </a:r>
            <a:r>
              <a:rPr lang="en-GB" altLang="zh-CN" dirty="0">
                <a:hlinkClick r:id="rId7"/>
              </a:rPr>
              <a:t>https://www.ndss-symposium.org/wp-content/uploads/2019/02/ndss2019_02B-3_Herwig_paper.pdf</a:t>
            </a:r>
            <a:endParaRPr lang="en-GB" altLang="zh-CN" dirty="0"/>
          </a:p>
          <a:p>
            <a:endParaRPr lang="en-GB" altLang="zh-CN" dirty="0"/>
          </a:p>
          <a:p>
            <a:r>
              <a:rPr lang="en-GB" altLang="zh-CN" dirty="0"/>
              <a:t>[7]. </a:t>
            </a:r>
            <a:r>
              <a:rPr lang="en-GB" altLang="zh-CN" dirty="0" err="1"/>
              <a:t>Xiaolu</a:t>
            </a:r>
            <a:r>
              <a:rPr lang="en-GB" altLang="zh-CN" dirty="0"/>
              <a:t> Zhang, Oren Upton, Nicole Lang Beebe, Kim-Kwang Raymond Choo. </a:t>
            </a:r>
            <a:r>
              <a:rPr lang="en-GB" altLang="zh-CN" b="1" dirty="0"/>
              <a:t>IoT Botnet Forensics: A Comprehensive Digital Forensic Case Study on </a:t>
            </a:r>
            <a:r>
              <a:rPr lang="en-GB" altLang="zh-CN" b="1" dirty="0" err="1"/>
              <a:t>Mirai</a:t>
            </a:r>
            <a:r>
              <a:rPr lang="en-GB" altLang="zh-CN" b="1" dirty="0"/>
              <a:t> Botnet Servers.</a:t>
            </a:r>
            <a:r>
              <a:rPr lang="en-GB" altLang="zh-CN" dirty="0"/>
              <a:t> (2020) URL: </a:t>
            </a:r>
            <a:r>
              <a:rPr lang="en-GB" altLang="zh-CN" dirty="0">
                <a:hlinkClick r:id="rId8"/>
              </a:rPr>
              <a:t>https://www.sciencedirect.com/science/article/pii/S2666281720300214</a:t>
            </a:r>
            <a:endParaRPr lang="en-GB" altLang="zh-CN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7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B2AD30-2151-0444-A989-943C653E1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947" y="237977"/>
            <a:ext cx="7056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prstClr val="white"/>
                </a:solidFill>
              </a:rPr>
              <a:t>3.1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2BCA44-70FE-CE4D-80DF-1BE0ACC55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5" y="530365"/>
            <a:ext cx="3971748" cy="441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2119" tIns="66059" rIns="132119" bIns="66059" anchor="ctr">
            <a:spAutoFit/>
          </a:bodyPr>
          <a:lstStyle/>
          <a:p>
            <a:pPr marL="0" lvl="2">
              <a:spcBef>
                <a:spcPct val="15000"/>
              </a:spcBef>
              <a:tabLst>
                <a:tab pos="373995" algn="l"/>
                <a:tab pos="2243972" algn="l"/>
              </a:tabLst>
              <a:defRPr/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References - General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52C6F4-C90F-2B47-9FB0-449A45139639}"/>
              </a:ext>
            </a:extLst>
          </p:cNvPr>
          <p:cNvSpPr txBox="1"/>
          <p:nvPr/>
        </p:nvSpPr>
        <p:spPr>
          <a:xfrm>
            <a:off x="659695" y="985432"/>
            <a:ext cx="128866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[8]. </a:t>
            </a:r>
            <a:r>
              <a:rPr lang="en-GB" altLang="zh-CN" dirty="0" err="1"/>
              <a:t>Constantinos</a:t>
            </a:r>
            <a:r>
              <a:rPr lang="en-GB" altLang="zh-CN" dirty="0"/>
              <a:t> </a:t>
            </a:r>
            <a:r>
              <a:rPr lang="en-GB" altLang="zh-CN" dirty="0" err="1"/>
              <a:t>Kolias</a:t>
            </a:r>
            <a:r>
              <a:rPr lang="en-GB" altLang="zh-CN" dirty="0"/>
              <a:t>, George Mason University, Georgios </a:t>
            </a:r>
            <a:r>
              <a:rPr lang="en-GB" altLang="zh-CN" dirty="0" err="1"/>
              <a:t>Kambourakis</a:t>
            </a:r>
            <a:r>
              <a:rPr lang="en-GB" altLang="zh-CN" dirty="0"/>
              <a:t>, University of the Aegean </a:t>
            </a:r>
            <a:r>
              <a:rPr lang="en-GB" altLang="zh-CN" dirty="0" err="1"/>
              <a:t>Angelos</a:t>
            </a:r>
            <a:r>
              <a:rPr lang="en-GB" altLang="zh-CN" dirty="0"/>
              <a:t> </a:t>
            </a:r>
            <a:r>
              <a:rPr lang="en-GB" altLang="zh-CN" dirty="0" err="1"/>
              <a:t>Stavrou</a:t>
            </a:r>
            <a:r>
              <a:rPr lang="en-GB" altLang="zh-CN" dirty="0"/>
              <a:t>, George Mason University Jeffrey </a:t>
            </a:r>
            <a:r>
              <a:rPr lang="en-GB" altLang="zh-CN" dirty="0" err="1"/>
              <a:t>Voas</a:t>
            </a:r>
            <a:r>
              <a:rPr lang="en-GB" altLang="zh-CN" dirty="0"/>
              <a:t>, IEEE Fellow. </a:t>
            </a:r>
            <a:r>
              <a:rPr lang="en-GB" altLang="zh-CN" b="1" dirty="0"/>
              <a:t>DDoS in the IoT: </a:t>
            </a:r>
            <a:r>
              <a:rPr lang="en-GB" altLang="zh-CN" b="1" dirty="0" err="1"/>
              <a:t>Mirai</a:t>
            </a:r>
            <a:r>
              <a:rPr lang="en-GB" altLang="zh-CN" b="1" dirty="0"/>
              <a:t> and Other Botnets.</a:t>
            </a:r>
            <a:r>
              <a:rPr lang="en-GB" altLang="zh-CN" dirty="0"/>
              <a:t> (2017) URL: </a:t>
            </a:r>
            <a:r>
              <a:rPr lang="en-GB" altLang="zh-CN" dirty="0">
                <a:hlinkClick r:id="rId2"/>
              </a:rPr>
              <a:t>https://ieeexplore.ieee.org/document/7971869</a:t>
            </a:r>
            <a:endParaRPr lang="en-GB" altLang="zh-CN" dirty="0"/>
          </a:p>
          <a:p>
            <a:r>
              <a:rPr lang="en-GB" altLang="zh-CN" dirty="0"/>
              <a:t>[9]. Priscilla </a:t>
            </a:r>
            <a:r>
              <a:rPr lang="en-GB" altLang="zh-CN" dirty="0" err="1"/>
              <a:t>Moriuchi</a:t>
            </a:r>
            <a:r>
              <a:rPr lang="en-GB" altLang="zh-CN" dirty="0"/>
              <a:t>, </a:t>
            </a:r>
            <a:r>
              <a:rPr lang="en-GB" altLang="zh-CN" dirty="0" err="1"/>
              <a:t>Sanil</a:t>
            </a:r>
            <a:r>
              <a:rPr lang="en-GB" altLang="zh-CN" dirty="0"/>
              <a:t> </a:t>
            </a:r>
            <a:r>
              <a:rPr lang="en-GB" altLang="zh-CN" dirty="0" err="1"/>
              <a:t>Chohan</a:t>
            </a:r>
            <a:r>
              <a:rPr lang="en-GB" altLang="zh-CN" dirty="0"/>
              <a:t>. </a:t>
            </a:r>
            <a:r>
              <a:rPr lang="en-GB" altLang="zh-CN" b="1" dirty="0" err="1"/>
              <a:t>Mirai</a:t>
            </a:r>
            <a:r>
              <a:rPr lang="en-GB" altLang="zh-CN" b="1" dirty="0"/>
              <a:t>-Variant IoT Botnet Used to Target Financial Sector in January 2018.</a:t>
            </a:r>
            <a:r>
              <a:rPr lang="en-GB" altLang="zh-CN" dirty="0"/>
              <a:t> (2018) URL: </a:t>
            </a:r>
            <a:r>
              <a:rPr lang="en-GB" altLang="zh-CN" dirty="0">
                <a:hlinkClick r:id="rId3"/>
              </a:rPr>
              <a:t>https://go.recordedfuture.com/hubfs/reports/cta-2018-0405.pdf</a:t>
            </a:r>
            <a:endParaRPr lang="en-GB" altLang="zh-CN" dirty="0"/>
          </a:p>
          <a:p>
            <a:r>
              <a:rPr lang="en-GB" altLang="zh-CN" dirty="0"/>
              <a:t>[10]. Elisa </a:t>
            </a:r>
            <a:r>
              <a:rPr lang="en-GB" altLang="zh-CN" dirty="0" err="1"/>
              <a:t>Bertino</a:t>
            </a:r>
            <a:r>
              <a:rPr lang="en-GB" altLang="zh-CN" dirty="0"/>
              <a:t>, Purdue University, Nayeem Islam, Qualcomm. </a:t>
            </a:r>
            <a:r>
              <a:rPr lang="en-GB" altLang="zh-CN" b="1" dirty="0"/>
              <a:t>Botnets and Internet of Things Security.</a:t>
            </a:r>
            <a:r>
              <a:rPr lang="en-GB" altLang="zh-CN" dirty="0"/>
              <a:t> (2017) URL: </a:t>
            </a:r>
            <a:r>
              <a:rPr lang="en-GB" altLang="zh-CN" dirty="0">
                <a:hlinkClick r:id="rId4"/>
              </a:rPr>
              <a:t>https://ieeexplore.ieee.org/document/7842850</a:t>
            </a:r>
            <a:endParaRPr lang="en-GB" altLang="zh-CN" dirty="0"/>
          </a:p>
          <a:p>
            <a:r>
              <a:rPr lang="en-GB" altLang="zh-CN" dirty="0"/>
              <a:t>[11]. Saleh </a:t>
            </a:r>
            <a:r>
              <a:rPr lang="en-GB" altLang="zh-CN" dirty="0" err="1"/>
              <a:t>Soltan</a:t>
            </a:r>
            <a:r>
              <a:rPr lang="en-GB" altLang="zh-CN" dirty="0"/>
              <a:t>, Prateek Mittal, and H. Vincent Poor, Princeton University. </a:t>
            </a:r>
            <a:r>
              <a:rPr lang="en-GB" altLang="zh-CN" b="1" dirty="0" err="1"/>
              <a:t>BlackIoT</a:t>
            </a:r>
            <a:r>
              <a:rPr lang="en-GB" altLang="zh-CN" b="1" dirty="0"/>
              <a:t>: IoT Botnet of High Wattage Devices Can Disrupt the Power Grid.</a:t>
            </a:r>
            <a:r>
              <a:rPr lang="en-GB" altLang="zh-CN" dirty="0"/>
              <a:t> (2018) URL: </a:t>
            </a:r>
            <a:r>
              <a:rPr lang="en-GB" altLang="zh-CN" dirty="0">
                <a:hlinkClick r:id="rId5"/>
              </a:rPr>
              <a:t>https://www.usenix.org/conference/usenixsecurity18/presentation/soltan</a:t>
            </a:r>
            <a:endParaRPr lang="en-GB" altLang="zh-CN" dirty="0"/>
          </a:p>
          <a:p>
            <a:r>
              <a:rPr lang="en-GB" altLang="zh-CN" dirty="0"/>
              <a:t>[12]. </a:t>
            </a:r>
            <a:r>
              <a:rPr lang="en-GB" altLang="zh-CN" dirty="0" err="1"/>
              <a:t>Amaal</a:t>
            </a:r>
            <a:r>
              <a:rPr lang="en-GB" altLang="zh-CN" dirty="0"/>
              <a:t> Al </a:t>
            </a:r>
            <a:r>
              <a:rPr lang="en-GB" altLang="zh-CN" dirty="0" err="1"/>
              <a:t>Shorman</a:t>
            </a:r>
            <a:r>
              <a:rPr lang="en-GB" altLang="zh-CN" dirty="0"/>
              <a:t>, Hossam Faris, Ibrahim </a:t>
            </a:r>
            <a:r>
              <a:rPr lang="en-GB" altLang="zh-CN" dirty="0" err="1"/>
              <a:t>Aljarah</a:t>
            </a:r>
            <a:r>
              <a:rPr lang="en-GB" altLang="zh-CN" dirty="0"/>
              <a:t>. </a:t>
            </a:r>
            <a:r>
              <a:rPr lang="en-GB" altLang="zh-CN" b="1" dirty="0"/>
              <a:t>Unsupervised intelligent system based on one class support vector machine and Grey Wolf optimization for IoT botnet detection.</a:t>
            </a:r>
            <a:r>
              <a:rPr lang="en-GB" altLang="zh-CN" dirty="0"/>
              <a:t> (2019) URL: </a:t>
            </a:r>
            <a:r>
              <a:rPr lang="en-GB" altLang="zh-CN" dirty="0">
                <a:hlinkClick r:id="rId6"/>
              </a:rPr>
              <a:t>https://link.springer.com/article/10.1007/s12652-019-01387-y</a:t>
            </a:r>
            <a:endParaRPr lang="en-GB" altLang="zh-CN" dirty="0"/>
          </a:p>
          <a:p>
            <a:r>
              <a:rPr lang="en-GB" altLang="zh-CN" dirty="0"/>
              <a:t>[13]. </a:t>
            </a:r>
            <a:r>
              <a:rPr lang="en-GB" altLang="zh-CN" dirty="0" err="1"/>
              <a:t>Vinayakumar</a:t>
            </a:r>
            <a:r>
              <a:rPr lang="en-GB" altLang="zh-CN" dirty="0"/>
              <a:t> R, </a:t>
            </a:r>
            <a:r>
              <a:rPr lang="en-GB" altLang="zh-CN" dirty="0" err="1"/>
              <a:t>Mamoun</a:t>
            </a:r>
            <a:r>
              <a:rPr lang="en-GB" altLang="zh-CN" dirty="0"/>
              <a:t> </a:t>
            </a:r>
            <a:r>
              <a:rPr lang="en-GB" altLang="zh-CN" dirty="0" err="1"/>
              <a:t>Alazab</a:t>
            </a:r>
            <a:r>
              <a:rPr lang="en-GB" altLang="zh-CN" dirty="0"/>
              <a:t> Senior Member, IEEE, Sriram S, Quoc-Viet Pham, Soman KP, Simran K. </a:t>
            </a:r>
            <a:r>
              <a:rPr lang="en-GB" altLang="zh-CN" b="1" dirty="0"/>
              <a:t>A Visualized Botnet Detection System based Deep Learning for the Internet of Things Networks of Smart Cities.</a:t>
            </a:r>
            <a:r>
              <a:rPr lang="en-GB" altLang="zh-CN" dirty="0"/>
              <a:t> (2020) URL: </a:t>
            </a:r>
            <a:r>
              <a:rPr lang="en-GB" altLang="zh-CN" dirty="0">
                <a:hlinkClick r:id="rId7"/>
              </a:rPr>
              <a:t>https://ieeexplore.ieee.org/document/8985278</a:t>
            </a:r>
            <a:endParaRPr lang="en-GB" altLang="zh-CN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EFE8F46-42EC-7348-AE3C-2CE579B278CE}"/>
              </a:ext>
            </a:extLst>
          </p:cNvPr>
          <p:cNvGrpSpPr/>
          <p:nvPr/>
        </p:nvGrpSpPr>
        <p:grpSpPr>
          <a:xfrm>
            <a:off x="2130292" y="4955750"/>
            <a:ext cx="10360723" cy="4125543"/>
            <a:chOff x="2130292" y="4873995"/>
            <a:chExt cx="10360723" cy="4125543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A5FE433-4B85-4E40-9A67-3E97C4ADB413}"/>
                </a:ext>
              </a:extLst>
            </p:cNvPr>
            <p:cNvGrpSpPr/>
            <p:nvPr/>
          </p:nvGrpSpPr>
          <p:grpSpPr>
            <a:xfrm>
              <a:off x="2130292" y="4873995"/>
              <a:ext cx="10360723" cy="4125543"/>
              <a:chOff x="2489521" y="5363856"/>
              <a:chExt cx="10360723" cy="4125543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BC56FF5F-DE7C-A643-BC3C-0272C74CBBB0}"/>
                  </a:ext>
                </a:extLst>
              </p:cNvPr>
              <p:cNvGrpSpPr/>
              <p:nvPr/>
            </p:nvGrpSpPr>
            <p:grpSpPr>
              <a:xfrm>
                <a:off x="2489521" y="5421276"/>
                <a:ext cx="10360723" cy="4068123"/>
                <a:chOff x="2141909" y="4862715"/>
                <a:chExt cx="10360723" cy="4068123"/>
              </a:xfrm>
            </p:grpSpPr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079B48C8-D0E3-4F45-8FC3-CE8A9E90883A}"/>
                    </a:ext>
                  </a:extLst>
                </p:cNvPr>
                <p:cNvSpPr/>
                <p:nvPr/>
              </p:nvSpPr>
              <p:spPr>
                <a:xfrm>
                  <a:off x="2141909" y="4862715"/>
                  <a:ext cx="9859591" cy="4015938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chemeClr val="bg1"/>
                  </a:bgClr>
                </a:pattFill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7C099D8F-0710-0244-810D-C675EA6563F4}"/>
                    </a:ext>
                  </a:extLst>
                </p:cNvPr>
                <p:cNvGrpSpPr/>
                <p:nvPr/>
              </p:nvGrpSpPr>
              <p:grpSpPr>
                <a:xfrm>
                  <a:off x="2297590" y="5132670"/>
                  <a:ext cx="10205042" cy="3798168"/>
                  <a:chOff x="2297590" y="5132670"/>
                  <a:chExt cx="10205042" cy="3798168"/>
                </a:xfrm>
              </p:grpSpPr>
              <p:grpSp>
                <p:nvGrpSpPr>
                  <p:cNvPr id="12" name="组合 11">
                    <a:extLst>
                      <a:ext uri="{FF2B5EF4-FFF2-40B4-BE49-F238E27FC236}">
                        <a16:creationId xmlns:a16="http://schemas.microsoft.com/office/drawing/2014/main" id="{617C6EB0-5133-2248-AAD6-F713EF94CF8D}"/>
                      </a:ext>
                    </a:extLst>
                  </p:cNvPr>
                  <p:cNvGrpSpPr/>
                  <p:nvPr/>
                </p:nvGrpSpPr>
                <p:grpSpPr>
                  <a:xfrm>
                    <a:off x="2297590" y="5132670"/>
                    <a:ext cx="10205042" cy="3798168"/>
                    <a:chOff x="2297590" y="5132670"/>
                    <a:chExt cx="10205042" cy="3798168"/>
                  </a:xfrm>
                </p:grpSpPr>
                <p:cxnSp>
                  <p:nvCxnSpPr>
                    <p:cNvPr id="7" name="直线连接符 6">
                      <a:extLst>
                        <a:ext uri="{FF2B5EF4-FFF2-40B4-BE49-F238E27FC236}">
                          <a16:creationId xmlns:a16="http://schemas.microsoft.com/office/drawing/2014/main" id="{FFACE648-C35D-3940-B45F-D411DF6FBFC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97590" y="8700006"/>
                      <a:ext cx="8896689" cy="0"/>
                    </a:xfrm>
                    <a:prstGeom prst="line">
                      <a:avLst/>
                    </a:prstGeom>
                    <a:ln w="38100">
                      <a:solidFill>
                        <a:srgbClr val="4A6A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" name="文本框 4">
                      <a:extLst>
                        <a:ext uri="{FF2B5EF4-FFF2-40B4-BE49-F238E27FC236}">
                          <a16:creationId xmlns:a16="http://schemas.microsoft.com/office/drawing/2014/main" id="{0BE560DD-EB95-F64B-B15D-DBB0306054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042132" y="8469173"/>
                      <a:ext cx="14605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>
                          <a:solidFill>
                            <a:srgbClr val="003365"/>
                          </a:solidFill>
                        </a:rPr>
                        <a:t>Width</a:t>
                      </a:r>
                    </a:p>
                  </p:txBody>
                </p:sp>
                <p:sp>
                  <p:nvSpPr>
                    <p:cNvPr id="6" name="椭圆 5">
                      <a:extLst>
                        <a:ext uri="{FF2B5EF4-FFF2-40B4-BE49-F238E27FC236}">
                          <a16:creationId xmlns:a16="http://schemas.microsoft.com/office/drawing/2014/main" id="{1C1FA863-E47F-0F47-A2CC-6CC8E63061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5143" y="7126362"/>
                      <a:ext cx="1164240" cy="681327"/>
                    </a:xfrm>
                    <a:prstGeom prst="ellipse">
                      <a:avLst/>
                    </a:prstGeom>
                    <a:solidFill>
                      <a:srgbClr val="4A6A89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Botnet</a:t>
                      </a:r>
                    </a:p>
                  </p:txBody>
                </p:sp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823F16B0-E216-0449-A2C7-E602F75B16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40626" y="7898832"/>
                      <a:ext cx="1164239" cy="681326"/>
                    </a:xfrm>
                    <a:prstGeom prst="ellipse">
                      <a:avLst/>
                    </a:prstGeom>
                    <a:solidFill>
                      <a:srgbClr val="4A6A89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err="1"/>
                        <a:t>Bashlite</a:t>
                      </a:r>
                      <a:endParaRPr lang="en-US" dirty="0"/>
                    </a:p>
                  </p:txBody>
                </p:sp>
                <p:cxnSp>
                  <p:nvCxnSpPr>
                    <p:cNvPr id="10" name="直线连接符 9">
                      <a:extLst>
                        <a:ext uri="{FF2B5EF4-FFF2-40B4-BE49-F238E27FC236}">
                          <a16:creationId xmlns:a16="http://schemas.microsoft.com/office/drawing/2014/main" id="{00E407B8-C71C-2946-B56C-CAE2D7FC39E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663954" y="5132670"/>
                      <a:ext cx="0" cy="3550636"/>
                    </a:xfrm>
                    <a:prstGeom prst="line">
                      <a:avLst/>
                    </a:prstGeom>
                    <a:ln w="38100">
                      <a:solidFill>
                        <a:srgbClr val="4A6A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椭圆 7">
                      <a:extLst>
                        <a:ext uri="{FF2B5EF4-FFF2-40B4-BE49-F238E27FC236}">
                          <a16:creationId xmlns:a16="http://schemas.microsoft.com/office/drawing/2014/main" id="{627C21A5-947C-564A-94D5-416CBDF0E7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9383" y="7732355"/>
                      <a:ext cx="806013" cy="681326"/>
                    </a:xfrm>
                    <a:prstGeom prst="ellipse">
                      <a:avLst/>
                    </a:prstGeom>
                    <a:solidFill>
                      <a:srgbClr val="4A6A89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err="1"/>
                        <a:t>Mirai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FE2380ED-45C8-B244-8B33-13B60A7075E6}"/>
                      </a:ext>
                    </a:extLst>
                  </p:cNvPr>
                  <p:cNvSpPr/>
                  <p:nvPr/>
                </p:nvSpPr>
                <p:spPr>
                  <a:xfrm>
                    <a:off x="3871930" y="7239677"/>
                    <a:ext cx="1033436" cy="624669"/>
                  </a:xfrm>
                  <a:prstGeom prst="ellipse">
                    <a:avLst/>
                  </a:prstGeom>
                  <a:solidFill>
                    <a:srgbClr val="4A6A8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Hajime</a:t>
                    </a:r>
                    <a:endParaRPr lang="en-US" dirty="0"/>
                  </a:p>
                </p:txBody>
              </p:sp>
              <p:sp>
                <p:nvSpPr>
                  <p:cNvPr id="15" name="椭圆 14">
                    <a:extLst>
                      <a:ext uri="{FF2B5EF4-FFF2-40B4-BE49-F238E27FC236}">
                        <a16:creationId xmlns:a16="http://schemas.microsoft.com/office/drawing/2014/main" id="{EC3563AC-212F-6E46-80FF-1DC6E3020C6B}"/>
                      </a:ext>
                    </a:extLst>
                  </p:cNvPr>
                  <p:cNvSpPr/>
                  <p:nvPr/>
                </p:nvSpPr>
                <p:spPr>
                  <a:xfrm>
                    <a:off x="6209383" y="6558350"/>
                    <a:ext cx="1820871" cy="681327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Botnet-Detection</a:t>
                    </a:r>
                  </a:p>
                </p:txBody>
              </p:sp>
              <p:sp>
                <p:nvSpPr>
                  <p:cNvPr id="16" name="椭圆 15">
                    <a:extLst>
                      <a:ext uri="{FF2B5EF4-FFF2-40B4-BE49-F238E27FC236}">
                        <a16:creationId xmlns:a16="http://schemas.microsoft.com/office/drawing/2014/main" id="{49AE1F56-7485-2C4C-A024-48085DB145DF}"/>
                      </a:ext>
                    </a:extLst>
                  </p:cNvPr>
                  <p:cNvSpPr/>
                  <p:nvPr/>
                </p:nvSpPr>
                <p:spPr>
                  <a:xfrm>
                    <a:off x="8141304" y="6870684"/>
                    <a:ext cx="1244974" cy="681327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ML+DL</a:t>
                    </a:r>
                  </a:p>
                </p:txBody>
              </p:sp>
              <p:sp>
                <p:nvSpPr>
                  <p:cNvPr id="17" name="椭圆 16">
                    <a:extLst>
                      <a:ext uri="{FF2B5EF4-FFF2-40B4-BE49-F238E27FC236}">
                        <a16:creationId xmlns:a16="http://schemas.microsoft.com/office/drawing/2014/main" id="{E7ABA7F6-8534-3549-8D2C-F0671A737170}"/>
                      </a:ext>
                    </a:extLst>
                  </p:cNvPr>
                  <p:cNvSpPr/>
                  <p:nvPr/>
                </p:nvSpPr>
                <p:spPr>
                  <a:xfrm>
                    <a:off x="5849012" y="5559722"/>
                    <a:ext cx="1820871" cy="681327"/>
                  </a:xfrm>
                  <a:prstGeom prst="ellipse">
                    <a:avLst/>
                  </a:prstGeom>
                  <a:solidFill>
                    <a:srgbClr val="9BCA0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Botnet-</a:t>
                    </a:r>
                    <a:r>
                      <a:rPr lang="en-US" altLang="zh-CN" dirty="0"/>
                      <a:t>Prevention</a:t>
                    </a:r>
                    <a:endParaRPr lang="en-US" dirty="0"/>
                  </a:p>
                </p:txBody>
              </p:sp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1AD78B3F-A9AC-2449-A724-D73091DBE4C3}"/>
                      </a:ext>
                    </a:extLst>
                  </p:cNvPr>
                  <p:cNvSpPr/>
                  <p:nvPr/>
                </p:nvSpPr>
                <p:spPr>
                  <a:xfrm>
                    <a:off x="7252752" y="7825843"/>
                    <a:ext cx="1244974" cy="681327"/>
                  </a:xfrm>
                  <a:prstGeom prst="ellipse">
                    <a:avLst/>
                  </a:prstGeom>
                  <a:solidFill>
                    <a:srgbClr val="00346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Smart City</a:t>
                    </a:r>
                  </a:p>
                </p:txBody>
              </p:sp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92F8E9D6-94FD-B048-9BC9-3C64507D7B79}"/>
                      </a:ext>
                    </a:extLst>
                  </p:cNvPr>
                  <p:cNvSpPr/>
                  <p:nvPr/>
                </p:nvSpPr>
                <p:spPr>
                  <a:xfrm>
                    <a:off x="8720041" y="7855999"/>
                    <a:ext cx="1127004" cy="681327"/>
                  </a:xfrm>
                  <a:prstGeom prst="ellipse">
                    <a:avLst/>
                  </a:prstGeom>
                  <a:solidFill>
                    <a:srgbClr val="00346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Financial</a:t>
                    </a:r>
                  </a:p>
                </p:txBody>
              </p:sp>
              <p:sp>
                <p:nvSpPr>
                  <p:cNvPr id="20" name="椭圆 19">
                    <a:extLst>
                      <a:ext uri="{FF2B5EF4-FFF2-40B4-BE49-F238E27FC236}">
                        <a16:creationId xmlns:a16="http://schemas.microsoft.com/office/drawing/2014/main" id="{1F9FB557-F525-2745-810E-A35B46C29BB7}"/>
                      </a:ext>
                    </a:extLst>
                  </p:cNvPr>
                  <p:cNvSpPr/>
                  <p:nvPr/>
                </p:nvSpPr>
                <p:spPr>
                  <a:xfrm>
                    <a:off x="2567913" y="7807690"/>
                    <a:ext cx="1621271" cy="804952"/>
                  </a:xfrm>
                  <a:prstGeom prst="ellipse">
                    <a:avLst/>
                  </a:prstGeom>
                  <a:solidFill>
                    <a:srgbClr val="003464">
                      <a:alpha val="5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High Wattage</a:t>
                    </a:r>
                  </a:p>
                </p:txBody>
              </p:sp>
            </p:grpSp>
          </p:grp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6C7950C-0CE6-2F4A-8893-24DB49EA9F04}"/>
                  </a:ext>
                </a:extLst>
              </p:cNvPr>
              <p:cNvSpPr txBox="1"/>
              <p:nvPr/>
            </p:nvSpPr>
            <p:spPr>
              <a:xfrm>
                <a:off x="6562268" y="5363856"/>
                <a:ext cx="1460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3365"/>
                    </a:solidFill>
                  </a:rPr>
                  <a:t>Depth</a:t>
                </a:r>
              </a:p>
            </p:txBody>
          </p:sp>
        </p:grp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20CFFFC-22E2-5A40-8441-8E3D074E020F}"/>
                </a:ext>
              </a:extLst>
            </p:cNvPr>
            <p:cNvSpPr/>
            <p:nvPr/>
          </p:nvSpPr>
          <p:spPr>
            <a:xfrm>
              <a:off x="10071424" y="7908733"/>
              <a:ext cx="1454399" cy="681327"/>
            </a:xfrm>
            <a:prstGeom prst="ellipse">
              <a:avLst/>
            </a:prstGeom>
            <a:solidFill>
              <a:srgbClr val="003464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Digitalization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777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29ED7458-5867-7146-B41C-E1E1E5DD90A1}"/>
              </a:ext>
            </a:extLst>
          </p:cNvPr>
          <p:cNvGrpSpPr/>
          <p:nvPr/>
        </p:nvGrpSpPr>
        <p:grpSpPr>
          <a:xfrm>
            <a:off x="2130292" y="4873995"/>
            <a:ext cx="10360723" cy="4125543"/>
            <a:chOff x="2489521" y="5363856"/>
            <a:chExt cx="10360723" cy="4125543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C1BBFF2-73C4-C545-A83C-F6EF7C2736CC}"/>
                </a:ext>
              </a:extLst>
            </p:cNvPr>
            <p:cNvGrpSpPr/>
            <p:nvPr/>
          </p:nvGrpSpPr>
          <p:grpSpPr>
            <a:xfrm>
              <a:off x="2489521" y="5421276"/>
              <a:ext cx="10360723" cy="4068123"/>
              <a:chOff x="2141909" y="4862715"/>
              <a:chExt cx="10360723" cy="4068123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74AF3D9-D44E-4F48-8AC8-F3795DBEA517}"/>
                  </a:ext>
                </a:extLst>
              </p:cNvPr>
              <p:cNvSpPr/>
              <p:nvPr/>
            </p:nvSpPr>
            <p:spPr>
              <a:xfrm>
                <a:off x="2141909" y="4862715"/>
                <a:ext cx="9859591" cy="4015938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49379CDF-10E9-7F4E-A6D8-4C811F276C5D}"/>
                  </a:ext>
                </a:extLst>
              </p:cNvPr>
              <p:cNvGrpSpPr/>
              <p:nvPr/>
            </p:nvGrpSpPr>
            <p:grpSpPr>
              <a:xfrm>
                <a:off x="2297590" y="5132670"/>
                <a:ext cx="10205042" cy="3798168"/>
                <a:chOff x="2297590" y="5132670"/>
                <a:chExt cx="10205042" cy="3798168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34717854-97D4-394D-ABBE-AA26284B9087}"/>
                    </a:ext>
                  </a:extLst>
                </p:cNvPr>
                <p:cNvGrpSpPr/>
                <p:nvPr/>
              </p:nvGrpSpPr>
              <p:grpSpPr>
                <a:xfrm>
                  <a:off x="2297590" y="5132670"/>
                  <a:ext cx="10205042" cy="3798168"/>
                  <a:chOff x="2297590" y="5132670"/>
                  <a:chExt cx="10205042" cy="3798168"/>
                </a:xfrm>
              </p:grpSpPr>
              <p:cxnSp>
                <p:nvCxnSpPr>
                  <p:cNvPr id="41" name="直线连接符 40">
                    <a:extLst>
                      <a:ext uri="{FF2B5EF4-FFF2-40B4-BE49-F238E27FC236}">
                        <a16:creationId xmlns:a16="http://schemas.microsoft.com/office/drawing/2014/main" id="{A759C2B1-BA1F-E044-816F-06EA281247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97590" y="8700006"/>
                    <a:ext cx="8896689" cy="0"/>
                  </a:xfrm>
                  <a:prstGeom prst="line">
                    <a:avLst/>
                  </a:prstGeom>
                  <a:ln w="38100">
                    <a:solidFill>
                      <a:srgbClr val="4A6A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DB9DE1F9-D605-DB4C-9C47-6392E8AE0D7E}"/>
                      </a:ext>
                    </a:extLst>
                  </p:cNvPr>
                  <p:cNvSpPr txBox="1"/>
                  <p:nvPr/>
                </p:nvSpPr>
                <p:spPr>
                  <a:xfrm>
                    <a:off x="11042132" y="8469173"/>
                    <a:ext cx="14605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>
                        <a:solidFill>
                          <a:srgbClr val="003365"/>
                        </a:solidFill>
                      </a:rPr>
                      <a:t>Width</a:t>
                    </a:r>
                  </a:p>
                </p:txBody>
              </p:sp>
              <p:sp>
                <p:nvSpPr>
                  <p:cNvPr id="43" name="椭圆 42">
                    <a:extLst>
                      <a:ext uri="{FF2B5EF4-FFF2-40B4-BE49-F238E27FC236}">
                        <a16:creationId xmlns:a16="http://schemas.microsoft.com/office/drawing/2014/main" id="{9EE57ED6-7F46-C443-959A-B54D6C221FA8}"/>
                      </a:ext>
                    </a:extLst>
                  </p:cNvPr>
                  <p:cNvSpPr/>
                  <p:nvPr/>
                </p:nvSpPr>
                <p:spPr>
                  <a:xfrm>
                    <a:off x="5045143" y="7126362"/>
                    <a:ext cx="1164240" cy="681327"/>
                  </a:xfrm>
                  <a:prstGeom prst="ellipse">
                    <a:avLst/>
                  </a:prstGeom>
                  <a:solidFill>
                    <a:srgbClr val="4A6A8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Botnet</a:t>
                    </a:r>
                  </a:p>
                </p:txBody>
              </p:sp>
              <p:sp>
                <p:nvSpPr>
                  <p:cNvPr id="44" name="椭圆 43">
                    <a:extLst>
                      <a:ext uri="{FF2B5EF4-FFF2-40B4-BE49-F238E27FC236}">
                        <a16:creationId xmlns:a16="http://schemas.microsoft.com/office/drawing/2014/main" id="{62572A54-2CF7-D64F-A369-E46A607D26C4}"/>
                      </a:ext>
                    </a:extLst>
                  </p:cNvPr>
                  <p:cNvSpPr/>
                  <p:nvPr/>
                </p:nvSpPr>
                <p:spPr>
                  <a:xfrm>
                    <a:off x="4540626" y="7898832"/>
                    <a:ext cx="1164239" cy="681326"/>
                  </a:xfrm>
                  <a:prstGeom prst="ellipse">
                    <a:avLst/>
                  </a:prstGeom>
                  <a:solidFill>
                    <a:srgbClr val="4A6A8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/>
                      <a:t>Bashlite</a:t>
                    </a:r>
                    <a:endParaRPr lang="en-US" dirty="0"/>
                  </a:p>
                </p:txBody>
              </p:sp>
              <p:cxnSp>
                <p:nvCxnSpPr>
                  <p:cNvPr id="45" name="直线连接符 44">
                    <a:extLst>
                      <a:ext uri="{FF2B5EF4-FFF2-40B4-BE49-F238E27FC236}">
                        <a16:creationId xmlns:a16="http://schemas.microsoft.com/office/drawing/2014/main" id="{8F9B1811-3A0B-7649-A1EC-A687C75DB0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63954" y="5132670"/>
                    <a:ext cx="0" cy="3550636"/>
                  </a:xfrm>
                  <a:prstGeom prst="line">
                    <a:avLst/>
                  </a:prstGeom>
                  <a:ln w="38100">
                    <a:solidFill>
                      <a:srgbClr val="4A6A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2639C396-8224-CF49-AA0E-CF19B7A9ECC0}"/>
                      </a:ext>
                    </a:extLst>
                  </p:cNvPr>
                  <p:cNvSpPr/>
                  <p:nvPr/>
                </p:nvSpPr>
                <p:spPr>
                  <a:xfrm>
                    <a:off x="6209383" y="7732355"/>
                    <a:ext cx="806013" cy="681326"/>
                  </a:xfrm>
                  <a:prstGeom prst="ellipse">
                    <a:avLst/>
                  </a:prstGeom>
                  <a:solidFill>
                    <a:srgbClr val="4A6A8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/>
                      <a:t>Mirai</a:t>
                    </a:r>
                    <a:endParaRPr lang="en-US" dirty="0"/>
                  </a:p>
                </p:txBody>
              </p:sp>
            </p:grpSp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67B75B95-EFE5-D841-AE33-70580ED371E9}"/>
                    </a:ext>
                  </a:extLst>
                </p:cNvPr>
                <p:cNvSpPr/>
                <p:nvPr/>
              </p:nvSpPr>
              <p:spPr>
                <a:xfrm>
                  <a:off x="3871930" y="7239677"/>
                  <a:ext cx="1033436" cy="624669"/>
                </a:xfrm>
                <a:prstGeom prst="ellipse">
                  <a:avLst/>
                </a:prstGeom>
                <a:solidFill>
                  <a:srgbClr val="4A6A8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Hajime</a:t>
                  </a:r>
                  <a:endParaRPr lang="en-US" dirty="0"/>
                </a:p>
              </p:txBody>
            </p:sp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FAF63148-6EF0-3449-90DC-3CE95F23F4B8}"/>
                    </a:ext>
                  </a:extLst>
                </p:cNvPr>
                <p:cNvSpPr/>
                <p:nvPr/>
              </p:nvSpPr>
              <p:spPr>
                <a:xfrm>
                  <a:off x="6209383" y="6558350"/>
                  <a:ext cx="1820871" cy="681327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Botnet-Detection</a:t>
                  </a:r>
                </a:p>
              </p:txBody>
            </p:sp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1EA0590A-3B10-464B-A7D5-1F437C7916CE}"/>
                    </a:ext>
                  </a:extLst>
                </p:cNvPr>
                <p:cNvSpPr/>
                <p:nvPr/>
              </p:nvSpPr>
              <p:spPr>
                <a:xfrm>
                  <a:off x="8141304" y="6870684"/>
                  <a:ext cx="1244974" cy="681327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ML+DL</a:t>
                  </a:r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59A8D496-E9B9-8A46-A94F-7CB7028ED498}"/>
                    </a:ext>
                  </a:extLst>
                </p:cNvPr>
                <p:cNvSpPr/>
                <p:nvPr/>
              </p:nvSpPr>
              <p:spPr>
                <a:xfrm>
                  <a:off x="5849012" y="5559722"/>
                  <a:ext cx="1820871" cy="681327"/>
                </a:xfrm>
                <a:prstGeom prst="ellipse">
                  <a:avLst/>
                </a:prstGeom>
                <a:solidFill>
                  <a:srgbClr val="9BCA0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Botnet-</a:t>
                  </a:r>
                  <a:r>
                    <a:rPr lang="en-US" altLang="zh-CN" dirty="0"/>
                    <a:t>Prevention</a:t>
                  </a:r>
                  <a:endParaRPr lang="en-US" dirty="0"/>
                </a:p>
              </p:txBody>
            </p:sp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5175F0FD-B8C2-9448-8255-74DC3BB60D95}"/>
                    </a:ext>
                  </a:extLst>
                </p:cNvPr>
                <p:cNvSpPr/>
                <p:nvPr/>
              </p:nvSpPr>
              <p:spPr>
                <a:xfrm>
                  <a:off x="7252752" y="7825843"/>
                  <a:ext cx="1244974" cy="681327"/>
                </a:xfrm>
                <a:prstGeom prst="ellipse">
                  <a:avLst/>
                </a:prstGeom>
                <a:solidFill>
                  <a:srgbClr val="003464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Smart City</a:t>
                  </a:r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9D37F3E6-92DD-574A-95C5-D75FC2785672}"/>
                    </a:ext>
                  </a:extLst>
                </p:cNvPr>
                <p:cNvSpPr/>
                <p:nvPr/>
              </p:nvSpPr>
              <p:spPr>
                <a:xfrm>
                  <a:off x="8720041" y="7855999"/>
                  <a:ext cx="1127004" cy="681327"/>
                </a:xfrm>
                <a:prstGeom prst="ellipse">
                  <a:avLst/>
                </a:prstGeom>
                <a:solidFill>
                  <a:srgbClr val="003464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Financial</a:t>
                  </a:r>
                </a:p>
              </p:txBody>
            </p:sp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2405278C-689E-3746-9CB0-1883ACA271D8}"/>
                    </a:ext>
                  </a:extLst>
                </p:cNvPr>
                <p:cNvSpPr/>
                <p:nvPr/>
              </p:nvSpPr>
              <p:spPr>
                <a:xfrm>
                  <a:off x="2567913" y="7807690"/>
                  <a:ext cx="1621271" cy="804952"/>
                </a:xfrm>
                <a:prstGeom prst="ellipse">
                  <a:avLst/>
                </a:prstGeom>
                <a:solidFill>
                  <a:srgbClr val="003464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High Wattage</a:t>
                  </a:r>
                </a:p>
              </p:txBody>
            </p:sp>
          </p:grp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EC8988D-9BAA-2A4D-975C-7D26656F02AD}"/>
                </a:ext>
              </a:extLst>
            </p:cNvPr>
            <p:cNvSpPr txBox="1"/>
            <p:nvPr/>
          </p:nvSpPr>
          <p:spPr>
            <a:xfrm>
              <a:off x="6562268" y="5363856"/>
              <a:ext cx="1460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3365"/>
                  </a:solidFill>
                </a:rPr>
                <a:t>Depth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B2AD30-2151-0444-A989-943C653E1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947" y="237977"/>
            <a:ext cx="7056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prstClr val="white"/>
                </a:solidFill>
              </a:rPr>
              <a:t>3.2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2BCA44-70FE-CE4D-80DF-1BE0ACC55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4" y="530365"/>
            <a:ext cx="8543299" cy="441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2119" tIns="66059" rIns="132119" bIns="66059" anchor="ctr">
            <a:spAutoFit/>
          </a:bodyPr>
          <a:lstStyle/>
          <a:p>
            <a:pPr marL="0" lvl="2">
              <a:spcBef>
                <a:spcPct val="15000"/>
              </a:spcBef>
              <a:tabLst>
                <a:tab pos="373995" algn="l"/>
                <a:tab pos="2243972" algn="l"/>
              </a:tabLst>
              <a:defRPr/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References – The References I Will Focus on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1FE3CF-6B54-1547-8949-90497667D69D}"/>
              </a:ext>
            </a:extLst>
          </p:cNvPr>
          <p:cNvSpPr/>
          <p:nvPr/>
        </p:nvSpPr>
        <p:spPr>
          <a:xfrm>
            <a:off x="551559" y="1705846"/>
            <a:ext cx="125763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3365"/>
                </a:solidFill>
              </a:rPr>
              <a:t>[1].Manos </a:t>
            </a:r>
            <a:r>
              <a:rPr lang="en-US" altLang="zh-CN" dirty="0" err="1">
                <a:solidFill>
                  <a:srgbClr val="003365"/>
                </a:solidFill>
              </a:rPr>
              <a:t>Antonakakis</a:t>
            </a:r>
            <a:r>
              <a:rPr lang="en-US" altLang="zh-CN" dirty="0">
                <a:solidFill>
                  <a:srgbClr val="003365"/>
                </a:solidFill>
              </a:rPr>
              <a:t>, Georgia Institute of Technology; Tim April, Akamai; Michael Bailey, University of Illinois, Urbana-Champaign; Matt Bernhard, University of Michigan, Ann Arbor; Elie </a:t>
            </a:r>
            <a:r>
              <a:rPr lang="en-US" altLang="zh-CN" dirty="0" err="1">
                <a:solidFill>
                  <a:srgbClr val="003365"/>
                </a:solidFill>
              </a:rPr>
              <a:t>Bursztein</a:t>
            </a:r>
            <a:r>
              <a:rPr lang="en-US" altLang="zh-CN" dirty="0">
                <a:solidFill>
                  <a:srgbClr val="003365"/>
                </a:solidFill>
              </a:rPr>
              <a:t>, Google; Jaime Cochran, Cloudflare; Zakir </a:t>
            </a:r>
            <a:r>
              <a:rPr lang="en-US" altLang="zh-CN" dirty="0" err="1">
                <a:solidFill>
                  <a:srgbClr val="003365"/>
                </a:solidFill>
              </a:rPr>
              <a:t>Durumeric</a:t>
            </a:r>
            <a:r>
              <a:rPr lang="en-US" altLang="zh-CN" dirty="0">
                <a:solidFill>
                  <a:srgbClr val="003365"/>
                </a:solidFill>
              </a:rPr>
              <a:t> and J. Alex </a:t>
            </a:r>
            <a:r>
              <a:rPr lang="en-US" altLang="zh-CN" dirty="0" err="1">
                <a:solidFill>
                  <a:srgbClr val="003365"/>
                </a:solidFill>
              </a:rPr>
              <a:t>Halderman</a:t>
            </a:r>
            <a:r>
              <a:rPr lang="en-US" altLang="zh-CN" dirty="0">
                <a:solidFill>
                  <a:srgbClr val="003365"/>
                </a:solidFill>
              </a:rPr>
              <a:t>, University of Michigan, Ann Arbor; Luca </a:t>
            </a:r>
            <a:r>
              <a:rPr lang="en-US" altLang="zh-CN" dirty="0" err="1">
                <a:solidFill>
                  <a:srgbClr val="003365"/>
                </a:solidFill>
              </a:rPr>
              <a:t>Invernizzi</a:t>
            </a:r>
            <a:r>
              <a:rPr lang="en-US" altLang="zh-CN" dirty="0">
                <a:solidFill>
                  <a:srgbClr val="003365"/>
                </a:solidFill>
              </a:rPr>
              <a:t>, Google; Michalis </a:t>
            </a:r>
            <a:r>
              <a:rPr lang="en-US" altLang="zh-CN" dirty="0" err="1">
                <a:solidFill>
                  <a:srgbClr val="003365"/>
                </a:solidFill>
              </a:rPr>
              <a:t>Kallitsis</a:t>
            </a:r>
            <a:r>
              <a:rPr lang="en-US" altLang="zh-CN" dirty="0">
                <a:solidFill>
                  <a:srgbClr val="003365"/>
                </a:solidFill>
              </a:rPr>
              <a:t>, Merit Network, Inc.; Deepak Kumar, University of Illinois, Urbana-Champaign; Chaz Lever, Georgia Institute of Technology; Zane Ma and Joshua Mason, University of Illinois, Urbana-Champaign; Damian </a:t>
            </a:r>
            <a:r>
              <a:rPr lang="en-US" altLang="zh-CN" dirty="0" err="1">
                <a:solidFill>
                  <a:srgbClr val="003365"/>
                </a:solidFill>
              </a:rPr>
              <a:t>Menscher</a:t>
            </a:r>
            <a:r>
              <a:rPr lang="en-US" altLang="zh-CN" dirty="0">
                <a:solidFill>
                  <a:srgbClr val="003365"/>
                </a:solidFill>
              </a:rPr>
              <a:t>, Google; Chad Seaman, Akamai; Nick Sullivan, Cloudflare; Kurt Thomas, Google; Yi Zhou, University of Illinois, Urbana-</a:t>
            </a:r>
            <a:r>
              <a:rPr lang="en-US" altLang="zh-CN" dirty="0" err="1">
                <a:solidFill>
                  <a:srgbClr val="003365"/>
                </a:solidFill>
              </a:rPr>
              <a:t>Champaign.</a:t>
            </a:r>
            <a:r>
              <a:rPr lang="en-US" altLang="zh-CN" b="1" dirty="0" err="1">
                <a:solidFill>
                  <a:srgbClr val="003365"/>
                </a:solidFill>
              </a:rPr>
              <a:t>Understanding</a:t>
            </a:r>
            <a:r>
              <a:rPr lang="en-US" altLang="zh-CN" b="1" dirty="0">
                <a:solidFill>
                  <a:srgbClr val="003365"/>
                </a:solidFill>
              </a:rPr>
              <a:t> the </a:t>
            </a:r>
            <a:r>
              <a:rPr lang="en-US" altLang="zh-CN" b="1" dirty="0" err="1">
                <a:solidFill>
                  <a:srgbClr val="003365"/>
                </a:solidFill>
              </a:rPr>
              <a:t>Mirai</a:t>
            </a:r>
            <a:r>
              <a:rPr lang="en-US" altLang="zh-CN" b="1" dirty="0">
                <a:solidFill>
                  <a:srgbClr val="003365"/>
                </a:solidFill>
              </a:rPr>
              <a:t> Botnet</a:t>
            </a:r>
            <a:r>
              <a:rPr lang="en-US" altLang="zh-CN" dirty="0">
                <a:solidFill>
                  <a:srgbClr val="003365"/>
                </a:solidFill>
              </a:rPr>
              <a:t>. (2017)</a:t>
            </a:r>
          </a:p>
          <a:p>
            <a:endParaRPr lang="en-US" altLang="zh-CN" dirty="0">
              <a:solidFill>
                <a:srgbClr val="003365"/>
              </a:solidFill>
            </a:endParaRPr>
          </a:p>
          <a:p>
            <a:r>
              <a:rPr lang="en-US" altLang="zh-CN" dirty="0">
                <a:solidFill>
                  <a:srgbClr val="003365"/>
                </a:solidFill>
              </a:rPr>
              <a:t>[2]. Kishore </a:t>
            </a:r>
            <a:r>
              <a:rPr lang="en-US" altLang="zh-CN" dirty="0" err="1">
                <a:solidFill>
                  <a:srgbClr val="003365"/>
                </a:solidFill>
              </a:rPr>
              <a:t>Angrishi</a:t>
            </a:r>
            <a:r>
              <a:rPr lang="en-US" altLang="zh-CN" dirty="0">
                <a:solidFill>
                  <a:srgbClr val="003365"/>
                </a:solidFill>
              </a:rPr>
              <a:t>. </a:t>
            </a:r>
            <a:r>
              <a:rPr lang="en-US" altLang="zh-CN" b="1" dirty="0">
                <a:solidFill>
                  <a:srgbClr val="003365"/>
                </a:solidFill>
              </a:rPr>
              <a:t>Turning Internet of Things(IoT) into Internet of Vulnerabilities (</a:t>
            </a:r>
            <a:r>
              <a:rPr lang="en-US" altLang="zh-CN" b="1" dirty="0" err="1">
                <a:solidFill>
                  <a:srgbClr val="003365"/>
                </a:solidFill>
              </a:rPr>
              <a:t>IoV</a:t>
            </a:r>
            <a:r>
              <a:rPr lang="en-US" altLang="zh-CN" b="1" dirty="0">
                <a:solidFill>
                  <a:srgbClr val="003365"/>
                </a:solidFill>
              </a:rPr>
              <a:t>) : IoT Botnets</a:t>
            </a:r>
            <a:r>
              <a:rPr lang="en-US" altLang="zh-CN" dirty="0">
                <a:solidFill>
                  <a:srgbClr val="003365"/>
                </a:solidFill>
              </a:rPr>
              <a:t>. (2017)</a:t>
            </a:r>
          </a:p>
          <a:p>
            <a:endParaRPr lang="en-US" altLang="zh-CN" dirty="0">
              <a:solidFill>
                <a:srgbClr val="003365"/>
              </a:solidFill>
            </a:endParaRPr>
          </a:p>
          <a:p>
            <a:r>
              <a:rPr lang="en-US" altLang="zh-CN" dirty="0">
                <a:solidFill>
                  <a:srgbClr val="003365"/>
                </a:solidFill>
              </a:rPr>
              <a:t>[3]. Elisa </a:t>
            </a:r>
            <a:r>
              <a:rPr lang="en-US" altLang="zh-CN" dirty="0" err="1">
                <a:solidFill>
                  <a:srgbClr val="003365"/>
                </a:solidFill>
              </a:rPr>
              <a:t>Bertino</a:t>
            </a:r>
            <a:r>
              <a:rPr lang="en-US" altLang="zh-CN" dirty="0">
                <a:solidFill>
                  <a:srgbClr val="003365"/>
                </a:solidFill>
              </a:rPr>
              <a:t>, Purdue University, Nayeem Islam, Qualcomm. </a:t>
            </a:r>
            <a:r>
              <a:rPr lang="en-US" altLang="zh-CN" b="1" dirty="0">
                <a:solidFill>
                  <a:srgbClr val="003365"/>
                </a:solidFill>
              </a:rPr>
              <a:t>Botnets and Internet of Things Security. </a:t>
            </a:r>
            <a:r>
              <a:rPr lang="en-US" altLang="zh-CN" dirty="0">
                <a:solidFill>
                  <a:srgbClr val="003365"/>
                </a:solidFill>
              </a:rPr>
              <a:t>(2017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44491B3-C2C0-1944-B519-8BEC43C08845}"/>
              </a:ext>
            </a:extLst>
          </p:cNvPr>
          <p:cNvSpPr/>
          <p:nvPr/>
        </p:nvSpPr>
        <p:spPr>
          <a:xfrm>
            <a:off x="7658266" y="5628422"/>
            <a:ext cx="321804" cy="3218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431E97A-4FCE-A141-9402-9E454C65FFDA}"/>
              </a:ext>
            </a:extLst>
          </p:cNvPr>
          <p:cNvSpPr/>
          <p:nvPr/>
        </p:nvSpPr>
        <p:spPr>
          <a:xfrm>
            <a:off x="7913260" y="6521162"/>
            <a:ext cx="321804" cy="3218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EF281FE-9296-5542-81BF-12BB6596840F}"/>
              </a:ext>
            </a:extLst>
          </p:cNvPr>
          <p:cNvSpPr/>
          <p:nvPr/>
        </p:nvSpPr>
        <p:spPr>
          <a:xfrm>
            <a:off x="6949835" y="7666664"/>
            <a:ext cx="321804" cy="3218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1934819-3FE7-D84A-858F-6F9C757D4BF9}"/>
              </a:ext>
            </a:extLst>
          </p:cNvPr>
          <p:cNvSpPr/>
          <p:nvPr/>
        </p:nvSpPr>
        <p:spPr>
          <a:xfrm>
            <a:off x="10071424" y="7908733"/>
            <a:ext cx="1454399" cy="681327"/>
          </a:xfrm>
          <a:prstGeom prst="ellipse">
            <a:avLst/>
          </a:prstGeom>
          <a:solidFill>
            <a:srgbClr val="00346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Digitalization</a:t>
            </a:r>
          </a:p>
        </p:txBody>
      </p:sp>
    </p:spTree>
    <p:extLst>
      <p:ext uri="{BB962C8B-B14F-4D97-AF65-F5344CB8AC3E}">
        <p14:creationId xmlns:p14="http://schemas.microsoft.com/office/powerpoint/2010/main" val="116129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B2AD30-2151-0444-A989-943C653E1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947" y="237977"/>
            <a:ext cx="7056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prstClr val="white"/>
                </a:solidFill>
              </a:rPr>
              <a:t>3.3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F007C8-9BE5-DC4E-B12C-4D7AC9C6D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4" y="530365"/>
            <a:ext cx="8543299" cy="441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2119" tIns="66059" rIns="132119" bIns="66059" anchor="ctr">
            <a:spAutoFit/>
          </a:bodyPr>
          <a:lstStyle/>
          <a:p>
            <a:pPr marL="0" lvl="2">
              <a:spcBef>
                <a:spcPct val="15000"/>
              </a:spcBef>
              <a:tabLst>
                <a:tab pos="373995" algn="l"/>
                <a:tab pos="2243972" algn="l"/>
              </a:tabLst>
              <a:defRPr/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References – The References I Will Not Focus on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E9FA07-59B8-A34C-A678-FF68630381C3}"/>
              </a:ext>
            </a:extLst>
          </p:cNvPr>
          <p:cNvSpPr/>
          <p:nvPr/>
        </p:nvSpPr>
        <p:spPr>
          <a:xfrm>
            <a:off x="659693" y="1263938"/>
            <a:ext cx="12501135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4A6A89"/>
                </a:solidFill>
              </a:rPr>
              <a:t>[1]. </a:t>
            </a:r>
            <a:r>
              <a:rPr lang="en-US" altLang="zh-CN" dirty="0">
                <a:solidFill>
                  <a:srgbClr val="4A6A89"/>
                </a:solidFill>
              </a:rPr>
              <a:t>Artur Marzano, David Alexander, O. Fonseca, E. </a:t>
            </a:r>
            <a:r>
              <a:rPr lang="en-US" altLang="zh-CN" dirty="0" err="1">
                <a:solidFill>
                  <a:srgbClr val="4A6A89"/>
                </a:solidFill>
              </a:rPr>
              <a:t>Fazzion</a:t>
            </a:r>
            <a:r>
              <a:rPr lang="en-US" altLang="zh-CN" dirty="0">
                <a:solidFill>
                  <a:srgbClr val="4A6A89"/>
                </a:solidFill>
              </a:rPr>
              <a:t>, C. </a:t>
            </a:r>
            <a:r>
              <a:rPr lang="en-US" altLang="zh-CN" dirty="0" err="1">
                <a:solidFill>
                  <a:srgbClr val="4A6A89"/>
                </a:solidFill>
              </a:rPr>
              <a:t>Hoepers</a:t>
            </a:r>
            <a:r>
              <a:rPr lang="en-US" altLang="zh-CN" dirty="0">
                <a:solidFill>
                  <a:srgbClr val="4A6A89"/>
                </a:solidFill>
              </a:rPr>
              <a:t>, Klaus </a:t>
            </a:r>
            <a:r>
              <a:rPr lang="en-US" altLang="zh-CN" dirty="0" err="1">
                <a:solidFill>
                  <a:srgbClr val="4A6A89"/>
                </a:solidFill>
              </a:rPr>
              <a:t>Steding</a:t>
            </a:r>
            <a:r>
              <a:rPr lang="en-US" altLang="zh-CN" dirty="0">
                <a:solidFill>
                  <a:srgbClr val="4A6A89"/>
                </a:solidFill>
              </a:rPr>
              <a:t>-Jessen, M. H. P. Chaves, </a:t>
            </a:r>
            <a:r>
              <a:rPr lang="en-US" altLang="zh-CN" dirty="0" err="1">
                <a:solidFill>
                  <a:srgbClr val="4A6A89"/>
                </a:solidFill>
              </a:rPr>
              <a:t>Ítalo</a:t>
            </a:r>
            <a:r>
              <a:rPr lang="en-US" altLang="zh-CN" dirty="0">
                <a:solidFill>
                  <a:srgbClr val="4A6A89"/>
                </a:solidFill>
              </a:rPr>
              <a:t> S. Cunha, D. Guedes, W. </a:t>
            </a:r>
            <a:r>
              <a:rPr lang="en-US" altLang="zh-CN" dirty="0" err="1">
                <a:solidFill>
                  <a:srgbClr val="4A6A89"/>
                </a:solidFill>
              </a:rPr>
              <a:t>Meira</a:t>
            </a:r>
            <a:r>
              <a:rPr lang="en-US" altLang="zh-CN" dirty="0">
                <a:solidFill>
                  <a:srgbClr val="4A6A89"/>
                </a:solidFill>
              </a:rPr>
              <a:t> .</a:t>
            </a:r>
            <a:r>
              <a:rPr lang="en-US" altLang="zh-CN" b="1" dirty="0">
                <a:solidFill>
                  <a:srgbClr val="4A6A89"/>
                </a:solidFill>
              </a:rPr>
              <a:t>The Evolution of </a:t>
            </a:r>
            <a:r>
              <a:rPr lang="en-US" altLang="zh-CN" b="1" dirty="0" err="1">
                <a:solidFill>
                  <a:srgbClr val="4A6A89"/>
                </a:solidFill>
              </a:rPr>
              <a:t>Bashlite</a:t>
            </a:r>
            <a:r>
              <a:rPr lang="en-US" altLang="zh-CN" b="1" dirty="0">
                <a:solidFill>
                  <a:srgbClr val="4A6A89"/>
                </a:solidFill>
              </a:rPr>
              <a:t> and </a:t>
            </a:r>
            <a:r>
              <a:rPr lang="en-US" altLang="zh-CN" b="1" dirty="0" err="1">
                <a:solidFill>
                  <a:srgbClr val="4A6A89"/>
                </a:solidFill>
              </a:rPr>
              <a:t>Mirai</a:t>
            </a:r>
            <a:r>
              <a:rPr lang="en-US" altLang="zh-CN" b="1" dirty="0">
                <a:solidFill>
                  <a:srgbClr val="4A6A89"/>
                </a:solidFill>
              </a:rPr>
              <a:t> IoT Botnets. </a:t>
            </a:r>
            <a:r>
              <a:rPr lang="en-US" altLang="zh-CN" dirty="0">
                <a:solidFill>
                  <a:srgbClr val="4A6A89"/>
                </a:solidFill>
              </a:rPr>
              <a:t>2018 IEEE Symposium on Computers and Communications (ISCC)</a:t>
            </a:r>
          </a:p>
          <a:p>
            <a:endParaRPr lang="en-US" altLang="zh-CN" dirty="0">
              <a:solidFill>
                <a:srgbClr val="4A6A89"/>
              </a:solidFill>
            </a:endParaRPr>
          </a:p>
          <a:p>
            <a:r>
              <a:rPr lang="en-US" altLang="zh-CN" dirty="0">
                <a:solidFill>
                  <a:srgbClr val="4A6A89"/>
                </a:solidFill>
              </a:rPr>
              <a:t>[2]. Basheer Al-</a:t>
            </a:r>
            <a:r>
              <a:rPr lang="en-US" altLang="zh-CN" dirty="0" err="1">
                <a:solidFill>
                  <a:srgbClr val="4A6A89"/>
                </a:solidFill>
              </a:rPr>
              <a:t>Duwairi,Wafaa</a:t>
            </a:r>
            <a:r>
              <a:rPr lang="en-US" altLang="zh-CN" dirty="0">
                <a:solidFill>
                  <a:srgbClr val="4A6A89"/>
                </a:solidFill>
              </a:rPr>
              <a:t> Al-</a:t>
            </a:r>
            <a:r>
              <a:rPr lang="en-US" altLang="zh-CN" dirty="0" err="1">
                <a:solidFill>
                  <a:srgbClr val="4A6A89"/>
                </a:solidFill>
              </a:rPr>
              <a:t>Kahla</a:t>
            </a:r>
            <a:r>
              <a:rPr lang="en-US" altLang="zh-CN" dirty="0">
                <a:solidFill>
                  <a:srgbClr val="4A6A89"/>
                </a:solidFill>
              </a:rPr>
              <a:t>, </a:t>
            </a:r>
            <a:r>
              <a:rPr lang="en-US" altLang="zh-CN" dirty="0" err="1">
                <a:solidFill>
                  <a:srgbClr val="4A6A89"/>
                </a:solidFill>
              </a:rPr>
              <a:t>Mhd</a:t>
            </a:r>
            <a:r>
              <a:rPr lang="en-US" altLang="zh-CN" dirty="0">
                <a:solidFill>
                  <a:srgbClr val="4A6A89"/>
                </a:solidFill>
              </a:rPr>
              <a:t> Ammar </a:t>
            </a:r>
            <a:r>
              <a:rPr lang="en-US" altLang="zh-CN" dirty="0" err="1">
                <a:solidFill>
                  <a:srgbClr val="4A6A89"/>
                </a:solidFill>
              </a:rPr>
              <a:t>AlRefai</a:t>
            </a:r>
            <a:r>
              <a:rPr lang="en-US" altLang="zh-CN" dirty="0">
                <a:solidFill>
                  <a:srgbClr val="4A6A89"/>
                </a:solidFill>
              </a:rPr>
              <a:t>, Yazid </a:t>
            </a:r>
            <a:r>
              <a:rPr lang="en-US" altLang="zh-CN" dirty="0" err="1">
                <a:solidFill>
                  <a:srgbClr val="4A6A89"/>
                </a:solidFill>
              </a:rPr>
              <a:t>Abdelqader</a:t>
            </a:r>
            <a:r>
              <a:rPr lang="en-US" altLang="zh-CN" dirty="0">
                <a:solidFill>
                  <a:srgbClr val="4A6A89"/>
                </a:solidFill>
              </a:rPr>
              <a:t>, Abdullah </a:t>
            </a:r>
            <a:r>
              <a:rPr lang="en-US" altLang="zh-CN" dirty="0" err="1">
                <a:solidFill>
                  <a:srgbClr val="4A6A89"/>
                </a:solidFill>
              </a:rPr>
              <a:t>Rawash,Rana</a:t>
            </a:r>
            <a:r>
              <a:rPr lang="en-US" altLang="zh-CN" dirty="0">
                <a:solidFill>
                  <a:srgbClr val="4A6A89"/>
                </a:solidFill>
              </a:rPr>
              <a:t> </a:t>
            </a:r>
            <a:r>
              <a:rPr lang="en-US" altLang="zh-CN" dirty="0" err="1">
                <a:solidFill>
                  <a:srgbClr val="4A6A89"/>
                </a:solidFill>
              </a:rPr>
              <a:t>Fahmawi</a:t>
            </a:r>
            <a:r>
              <a:rPr lang="en-US" altLang="zh-CN" dirty="0">
                <a:solidFill>
                  <a:srgbClr val="4A6A89"/>
                </a:solidFill>
              </a:rPr>
              <a:t>. </a:t>
            </a:r>
            <a:r>
              <a:rPr lang="en-US" altLang="zh-CN" b="1" dirty="0">
                <a:solidFill>
                  <a:srgbClr val="4A6A89"/>
                </a:solidFill>
              </a:rPr>
              <a:t>SIEM-based detection and mitigation of IoT-botnet DDoS attacks.</a:t>
            </a:r>
            <a:r>
              <a:rPr lang="en-US" altLang="zh-CN" dirty="0">
                <a:solidFill>
                  <a:srgbClr val="4A6A89"/>
                </a:solidFill>
              </a:rPr>
              <a:t> (2019)</a:t>
            </a:r>
          </a:p>
          <a:p>
            <a:endParaRPr lang="en-US" altLang="zh-CN" dirty="0">
              <a:solidFill>
                <a:srgbClr val="4A6A89"/>
              </a:solidFill>
            </a:endParaRPr>
          </a:p>
          <a:p>
            <a:r>
              <a:rPr lang="en-US" altLang="zh-CN" dirty="0">
                <a:solidFill>
                  <a:srgbClr val="4A6A89"/>
                </a:solidFill>
              </a:rPr>
              <a:t>[3]. </a:t>
            </a:r>
            <a:r>
              <a:rPr lang="en-US" altLang="zh-CN" dirty="0" err="1">
                <a:solidFill>
                  <a:srgbClr val="4A6A89"/>
                </a:solidFill>
              </a:rPr>
              <a:t>Huy-Trung</a:t>
            </a:r>
            <a:r>
              <a:rPr lang="en-US" altLang="zh-CN" dirty="0">
                <a:solidFill>
                  <a:srgbClr val="4A6A89"/>
                </a:solidFill>
              </a:rPr>
              <a:t> Nguyen, Quoc-Dung </a:t>
            </a:r>
            <a:r>
              <a:rPr lang="en-US" altLang="zh-CN" dirty="0" err="1">
                <a:solidFill>
                  <a:srgbClr val="4A6A89"/>
                </a:solidFill>
              </a:rPr>
              <a:t>Ngo,Van</a:t>
            </a:r>
            <a:r>
              <a:rPr lang="en-US" altLang="zh-CN" dirty="0">
                <a:solidFill>
                  <a:srgbClr val="4A6A89"/>
                </a:solidFill>
              </a:rPr>
              <a:t>-Hoang Le. </a:t>
            </a:r>
            <a:r>
              <a:rPr lang="en-US" altLang="zh-CN" b="1" dirty="0">
                <a:solidFill>
                  <a:srgbClr val="4A6A89"/>
                </a:solidFill>
              </a:rPr>
              <a:t>A novel graph-based approach for IoT botnet detection</a:t>
            </a:r>
            <a:r>
              <a:rPr lang="en-US" altLang="zh-CN" dirty="0">
                <a:solidFill>
                  <a:srgbClr val="4A6A89"/>
                </a:solidFill>
              </a:rPr>
              <a:t>. (2019)</a:t>
            </a:r>
          </a:p>
          <a:p>
            <a:endParaRPr lang="en-US" altLang="zh-CN" dirty="0">
              <a:solidFill>
                <a:srgbClr val="4A6A89"/>
              </a:solidFill>
            </a:endParaRPr>
          </a:p>
          <a:p>
            <a:r>
              <a:rPr lang="en-US" altLang="zh-CN" dirty="0">
                <a:solidFill>
                  <a:srgbClr val="4A6A89"/>
                </a:solidFill>
              </a:rPr>
              <a:t>[4]. Stephen Herwig, </a:t>
            </a:r>
            <a:r>
              <a:rPr lang="en-US" altLang="zh-CN" dirty="0" err="1">
                <a:solidFill>
                  <a:srgbClr val="4A6A89"/>
                </a:solidFill>
              </a:rPr>
              <a:t>Katura</a:t>
            </a:r>
            <a:r>
              <a:rPr lang="en-US" altLang="zh-CN" dirty="0">
                <a:solidFill>
                  <a:srgbClr val="4A6A89"/>
                </a:solidFill>
              </a:rPr>
              <a:t> Harvey, George Hughey, Richard Roberts, Dave Levin. </a:t>
            </a:r>
            <a:r>
              <a:rPr lang="en-US" altLang="zh-CN" b="1" dirty="0">
                <a:solidFill>
                  <a:srgbClr val="4A6A89"/>
                </a:solidFill>
              </a:rPr>
              <a:t>Measurement and Analysis of Hajime, a Peer-to-peer IoT Botnet. </a:t>
            </a:r>
            <a:r>
              <a:rPr lang="en-US" altLang="zh-CN" dirty="0">
                <a:solidFill>
                  <a:srgbClr val="4A6A89"/>
                </a:solidFill>
              </a:rPr>
              <a:t>(2019)</a:t>
            </a:r>
          </a:p>
          <a:p>
            <a:endParaRPr lang="en-US" altLang="zh-CN" dirty="0">
              <a:solidFill>
                <a:srgbClr val="4A6A89"/>
              </a:solidFill>
            </a:endParaRPr>
          </a:p>
          <a:p>
            <a:r>
              <a:rPr lang="en-US" altLang="zh-CN" dirty="0">
                <a:solidFill>
                  <a:srgbClr val="4A6A89"/>
                </a:solidFill>
              </a:rPr>
              <a:t>[5]. </a:t>
            </a:r>
            <a:r>
              <a:rPr lang="en-US" altLang="zh-CN" dirty="0" err="1">
                <a:solidFill>
                  <a:srgbClr val="4A6A89"/>
                </a:solidFill>
              </a:rPr>
              <a:t>Xiaolu</a:t>
            </a:r>
            <a:r>
              <a:rPr lang="en-US" altLang="zh-CN" dirty="0">
                <a:solidFill>
                  <a:srgbClr val="4A6A89"/>
                </a:solidFill>
              </a:rPr>
              <a:t> Zhang, Oren Upton, Nicole Lang Beebe, Kim-Kwang Raymond Choo</a:t>
            </a:r>
            <a:r>
              <a:rPr lang="en-US" altLang="zh-CN" b="1" dirty="0">
                <a:solidFill>
                  <a:srgbClr val="4A6A89"/>
                </a:solidFill>
              </a:rPr>
              <a:t>. IoT Botnet Forensics: A Comprehensive Digital Forensic Case Study on </a:t>
            </a:r>
            <a:r>
              <a:rPr lang="en-US" altLang="zh-CN" b="1" dirty="0" err="1">
                <a:solidFill>
                  <a:srgbClr val="4A6A89"/>
                </a:solidFill>
              </a:rPr>
              <a:t>Mirai</a:t>
            </a:r>
            <a:r>
              <a:rPr lang="en-US" altLang="zh-CN" b="1" dirty="0">
                <a:solidFill>
                  <a:srgbClr val="4A6A89"/>
                </a:solidFill>
              </a:rPr>
              <a:t> Botnet Servers. </a:t>
            </a:r>
            <a:r>
              <a:rPr lang="en-US" altLang="zh-CN" dirty="0">
                <a:solidFill>
                  <a:srgbClr val="4A6A89"/>
                </a:solidFill>
              </a:rPr>
              <a:t>(2020)</a:t>
            </a:r>
          </a:p>
          <a:p>
            <a:endParaRPr lang="en-US" altLang="zh-CN" dirty="0">
              <a:solidFill>
                <a:srgbClr val="4A6A89"/>
              </a:solidFill>
            </a:endParaRPr>
          </a:p>
          <a:p>
            <a:r>
              <a:rPr lang="en-US" altLang="zh-CN" dirty="0">
                <a:solidFill>
                  <a:srgbClr val="4A6A89"/>
                </a:solidFill>
              </a:rPr>
              <a:t>[6]. </a:t>
            </a:r>
            <a:r>
              <a:rPr lang="en-US" altLang="zh-CN" dirty="0" err="1">
                <a:solidFill>
                  <a:srgbClr val="4A6A89"/>
                </a:solidFill>
              </a:rPr>
              <a:t>Constantinos</a:t>
            </a:r>
            <a:r>
              <a:rPr lang="en-US" altLang="zh-CN" dirty="0">
                <a:solidFill>
                  <a:srgbClr val="4A6A89"/>
                </a:solidFill>
              </a:rPr>
              <a:t> </a:t>
            </a:r>
            <a:r>
              <a:rPr lang="en-US" altLang="zh-CN" dirty="0" err="1">
                <a:solidFill>
                  <a:srgbClr val="4A6A89"/>
                </a:solidFill>
              </a:rPr>
              <a:t>Kolias</a:t>
            </a:r>
            <a:r>
              <a:rPr lang="en-US" altLang="zh-CN" dirty="0">
                <a:solidFill>
                  <a:srgbClr val="4A6A89"/>
                </a:solidFill>
              </a:rPr>
              <a:t>, George Mason University, Georgios </a:t>
            </a:r>
            <a:r>
              <a:rPr lang="en-US" altLang="zh-CN" dirty="0" err="1">
                <a:solidFill>
                  <a:srgbClr val="4A6A89"/>
                </a:solidFill>
              </a:rPr>
              <a:t>Kambourakis</a:t>
            </a:r>
            <a:r>
              <a:rPr lang="en-US" altLang="zh-CN" dirty="0">
                <a:solidFill>
                  <a:srgbClr val="4A6A89"/>
                </a:solidFill>
              </a:rPr>
              <a:t>, University of the Aegean </a:t>
            </a:r>
            <a:r>
              <a:rPr lang="en-US" altLang="zh-CN" dirty="0" err="1">
                <a:solidFill>
                  <a:srgbClr val="4A6A89"/>
                </a:solidFill>
              </a:rPr>
              <a:t>Angelos</a:t>
            </a:r>
            <a:r>
              <a:rPr lang="en-US" altLang="zh-CN" dirty="0">
                <a:solidFill>
                  <a:srgbClr val="4A6A89"/>
                </a:solidFill>
              </a:rPr>
              <a:t> </a:t>
            </a:r>
            <a:r>
              <a:rPr lang="en-US" altLang="zh-CN" dirty="0" err="1">
                <a:solidFill>
                  <a:srgbClr val="4A6A89"/>
                </a:solidFill>
              </a:rPr>
              <a:t>Stavrou</a:t>
            </a:r>
            <a:r>
              <a:rPr lang="en-US" altLang="zh-CN" dirty="0">
                <a:solidFill>
                  <a:srgbClr val="4A6A89"/>
                </a:solidFill>
              </a:rPr>
              <a:t>, George Mason University Jeffrey </a:t>
            </a:r>
            <a:r>
              <a:rPr lang="en-US" altLang="zh-CN" dirty="0" err="1">
                <a:solidFill>
                  <a:srgbClr val="4A6A89"/>
                </a:solidFill>
              </a:rPr>
              <a:t>Voas</a:t>
            </a:r>
            <a:r>
              <a:rPr lang="en-US" altLang="zh-CN" dirty="0">
                <a:solidFill>
                  <a:srgbClr val="4A6A89"/>
                </a:solidFill>
              </a:rPr>
              <a:t>, IEEE Fellow. </a:t>
            </a:r>
            <a:r>
              <a:rPr lang="en-US" altLang="zh-CN" b="1" dirty="0">
                <a:solidFill>
                  <a:srgbClr val="4A6A89"/>
                </a:solidFill>
              </a:rPr>
              <a:t>DDoS in the IoT: </a:t>
            </a:r>
            <a:r>
              <a:rPr lang="en-US" altLang="zh-CN" b="1" dirty="0" err="1">
                <a:solidFill>
                  <a:srgbClr val="4A6A89"/>
                </a:solidFill>
              </a:rPr>
              <a:t>Mirai</a:t>
            </a:r>
            <a:r>
              <a:rPr lang="en-US" altLang="zh-CN" b="1" dirty="0">
                <a:solidFill>
                  <a:srgbClr val="4A6A89"/>
                </a:solidFill>
              </a:rPr>
              <a:t> and Other Botnets</a:t>
            </a:r>
            <a:r>
              <a:rPr lang="en-US" altLang="zh-CN" dirty="0">
                <a:solidFill>
                  <a:srgbClr val="4A6A89"/>
                </a:solidFill>
              </a:rPr>
              <a:t>. (2017)</a:t>
            </a:r>
          </a:p>
          <a:p>
            <a:endParaRPr lang="en-US" altLang="zh-CN" dirty="0">
              <a:solidFill>
                <a:srgbClr val="4A6A89"/>
              </a:solidFill>
            </a:endParaRPr>
          </a:p>
          <a:p>
            <a:r>
              <a:rPr lang="en-US" altLang="zh-CN" dirty="0">
                <a:solidFill>
                  <a:srgbClr val="4A6A89"/>
                </a:solidFill>
              </a:rPr>
              <a:t>[7]. Priscilla </a:t>
            </a:r>
            <a:r>
              <a:rPr lang="en-US" altLang="zh-CN" dirty="0" err="1">
                <a:solidFill>
                  <a:srgbClr val="4A6A89"/>
                </a:solidFill>
              </a:rPr>
              <a:t>Moriuchi</a:t>
            </a:r>
            <a:r>
              <a:rPr lang="en-US" altLang="zh-CN" dirty="0">
                <a:solidFill>
                  <a:srgbClr val="4A6A89"/>
                </a:solidFill>
              </a:rPr>
              <a:t>, </a:t>
            </a:r>
            <a:r>
              <a:rPr lang="en-US" altLang="zh-CN" dirty="0" err="1">
                <a:solidFill>
                  <a:srgbClr val="4A6A89"/>
                </a:solidFill>
              </a:rPr>
              <a:t>Sanil</a:t>
            </a:r>
            <a:r>
              <a:rPr lang="en-US" altLang="zh-CN" dirty="0">
                <a:solidFill>
                  <a:srgbClr val="4A6A89"/>
                </a:solidFill>
              </a:rPr>
              <a:t> </a:t>
            </a:r>
            <a:r>
              <a:rPr lang="en-US" altLang="zh-CN" dirty="0" err="1">
                <a:solidFill>
                  <a:srgbClr val="4A6A89"/>
                </a:solidFill>
              </a:rPr>
              <a:t>Chohan</a:t>
            </a:r>
            <a:r>
              <a:rPr lang="en-US" altLang="zh-CN" dirty="0">
                <a:solidFill>
                  <a:srgbClr val="4A6A89"/>
                </a:solidFill>
              </a:rPr>
              <a:t>. </a:t>
            </a:r>
            <a:r>
              <a:rPr lang="en-US" altLang="zh-CN" b="1" dirty="0" err="1">
                <a:solidFill>
                  <a:srgbClr val="4A6A89"/>
                </a:solidFill>
              </a:rPr>
              <a:t>Mirai</a:t>
            </a:r>
            <a:r>
              <a:rPr lang="en-US" altLang="zh-CN" b="1" dirty="0">
                <a:solidFill>
                  <a:srgbClr val="4A6A89"/>
                </a:solidFill>
              </a:rPr>
              <a:t>-Variant IoT Botnet Used to Target Financial Sector in January 2018</a:t>
            </a:r>
            <a:r>
              <a:rPr lang="en-US" altLang="zh-CN" dirty="0">
                <a:solidFill>
                  <a:srgbClr val="4A6A89"/>
                </a:solidFill>
              </a:rPr>
              <a:t>. (2018)</a:t>
            </a:r>
          </a:p>
          <a:p>
            <a:endParaRPr lang="en-US" altLang="zh-CN" dirty="0">
              <a:solidFill>
                <a:srgbClr val="4A6A89"/>
              </a:solidFill>
            </a:endParaRPr>
          </a:p>
          <a:p>
            <a:r>
              <a:rPr lang="en-US" altLang="zh-CN" dirty="0">
                <a:solidFill>
                  <a:srgbClr val="4A6A89"/>
                </a:solidFill>
              </a:rPr>
              <a:t>[8]. Saleh </a:t>
            </a:r>
            <a:r>
              <a:rPr lang="en-US" altLang="zh-CN" dirty="0" err="1">
                <a:solidFill>
                  <a:srgbClr val="4A6A89"/>
                </a:solidFill>
              </a:rPr>
              <a:t>Soltan</a:t>
            </a:r>
            <a:r>
              <a:rPr lang="en-US" altLang="zh-CN" dirty="0">
                <a:solidFill>
                  <a:srgbClr val="4A6A89"/>
                </a:solidFill>
              </a:rPr>
              <a:t>, Prateek Mittal, and H. Vincent Poor, Princeton University. </a:t>
            </a:r>
            <a:r>
              <a:rPr lang="en-US" altLang="zh-CN" b="1" dirty="0" err="1">
                <a:solidFill>
                  <a:srgbClr val="4A6A89"/>
                </a:solidFill>
              </a:rPr>
              <a:t>BlackIoT</a:t>
            </a:r>
            <a:r>
              <a:rPr lang="en-US" altLang="zh-CN" b="1" dirty="0">
                <a:solidFill>
                  <a:srgbClr val="4A6A89"/>
                </a:solidFill>
              </a:rPr>
              <a:t>: IoT Botnet of High Wattage Devices Can Disrupt the Power Grid. </a:t>
            </a:r>
            <a:r>
              <a:rPr lang="en-US" altLang="zh-CN" dirty="0">
                <a:solidFill>
                  <a:srgbClr val="4A6A89"/>
                </a:solidFill>
              </a:rPr>
              <a:t>(2018)</a:t>
            </a:r>
            <a:r>
              <a:rPr lang="zh-CN" altLang="zh-CN" dirty="0">
                <a:solidFill>
                  <a:srgbClr val="4A6A89"/>
                </a:solidFill>
              </a:rPr>
              <a:t> </a:t>
            </a:r>
            <a:endParaRPr lang="en-US" altLang="zh-CN" dirty="0">
              <a:solidFill>
                <a:srgbClr val="4A6A89"/>
              </a:solidFill>
            </a:endParaRPr>
          </a:p>
          <a:p>
            <a:endParaRPr lang="en-US" altLang="zh-CN" dirty="0">
              <a:solidFill>
                <a:srgbClr val="4A6A89"/>
              </a:solidFill>
            </a:endParaRPr>
          </a:p>
          <a:p>
            <a:r>
              <a:rPr lang="en-US" altLang="zh-CN" dirty="0">
                <a:solidFill>
                  <a:srgbClr val="4A6A89"/>
                </a:solidFill>
              </a:rPr>
              <a:t>[9]. </a:t>
            </a:r>
            <a:r>
              <a:rPr lang="en-US" altLang="zh-CN" dirty="0" err="1">
                <a:solidFill>
                  <a:srgbClr val="4A6A89"/>
                </a:solidFill>
              </a:rPr>
              <a:t>Amaal</a:t>
            </a:r>
            <a:r>
              <a:rPr lang="en-US" altLang="zh-CN" dirty="0">
                <a:solidFill>
                  <a:srgbClr val="4A6A89"/>
                </a:solidFill>
              </a:rPr>
              <a:t> Al </a:t>
            </a:r>
            <a:r>
              <a:rPr lang="en-US" altLang="zh-CN" dirty="0" err="1">
                <a:solidFill>
                  <a:srgbClr val="4A6A89"/>
                </a:solidFill>
              </a:rPr>
              <a:t>Shorman</a:t>
            </a:r>
            <a:r>
              <a:rPr lang="en-US" altLang="zh-CN" dirty="0">
                <a:solidFill>
                  <a:srgbClr val="4A6A89"/>
                </a:solidFill>
              </a:rPr>
              <a:t>, Hossam Faris, Ibrahim </a:t>
            </a:r>
            <a:r>
              <a:rPr lang="en-US" altLang="zh-CN" dirty="0" err="1">
                <a:solidFill>
                  <a:srgbClr val="4A6A89"/>
                </a:solidFill>
              </a:rPr>
              <a:t>Aljarah</a:t>
            </a:r>
            <a:r>
              <a:rPr lang="en-US" altLang="zh-CN" b="1" dirty="0">
                <a:solidFill>
                  <a:srgbClr val="4A6A89"/>
                </a:solidFill>
              </a:rPr>
              <a:t>. Unsupervised intelligent system based on one class support vector machine and Grey Wolf optimization for IoT botnet detection. </a:t>
            </a:r>
            <a:r>
              <a:rPr lang="en-US" altLang="zh-CN" dirty="0">
                <a:solidFill>
                  <a:srgbClr val="4A6A89"/>
                </a:solidFill>
              </a:rPr>
              <a:t>(2019)</a:t>
            </a:r>
            <a:r>
              <a:rPr lang="zh-CN" altLang="zh-CN" dirty="0">
                <a:solidFill>
                  <a:srgbClr val="4A6A89"/>
                </a:solidFill>
              </a:rPr>
              <a:t> </a:t>
            </a:r>
          </a:p>
          <a:p>
            <a:endParaRPr lang="en-US" altLang="zh-CN" dirty="0">
              <a:solidFill>
                <a:srgbClr val="4A6A89"/>
              </a:solidFill>
            </a:endParaRPr>
          </a:p>
          <a:p>
            <a:r>
              <a:rPr lang="en-US" altLang="zh-CN" dirty="0">
                <a:solidFill>
                  <a:srgbClr val="4A6A89"/>
                </a:solidFill>
              </a:rPr>
              <a:t>[10]. </a:t>
            </a:r>
            <a:r>
              <a:rPr lang="en-US" altLang="zh-CN" dirty="0" err="1">
                <a:solidFill>
                  <a:srgbClr val="4A6A89"/>
                </a:solidFill>
              </a:rPr>
              <a:t>Vinayakumar</a:t>
            </a:r>
            <a:r>
              <a:rPr lang="en-US" altLang="zh-CN" dirty="0">
                <a:solidFill>
                  <a:srgbClr val="4A6A89"/>
                </a:solidFill>
              </a:rPr>
              <a:t> R, </a:t>
            </a:r>
            <a:r>
              <a:rPr lang="en-US" altLang="zh-CN" dirty="0" err="1">
                <a:solidFill>
                  <a:srgbClr val="4A6A89"/>
                </a:solidFill>
              </a:rPr>
              <a:t>Mamoun</a:t>
            </a:r>
            <a:r>
              <a:rPr lang="en-US" altLang="zh-CN" dirty="0">
                <a:solidFill>
                  <a:srgbClr val="4A6A89"/>
                </a:solidFill>
              </a:rPr>
              <a:t> </a:t>
            </a:r>
            <a:r>
              <a:rPr lang="en-US" altLang="zh-CN" dirty="0" err="1">
                <a:solidFill>
                  <a:srgbClr val="4A6A89"/>
                </a:solidFill>
              </a:rPr>
              <a:t>Alazab</a:t>
            </a:r>
            <a:r>
              <a:rPr lang="en-US" altLang="zh-CN" dirty="0">
                <a:solidFill>
                  <a:srgbClr val="4A6A89"/>
                </a:solidFill>
              </a:rPr>
              <a:t> Senior Member, IEEE, Sriram S, Quoc-Viet Pham, Soman KP, Simran K. </a:t>
            </a:r>
            <a:r>
              <a:rPr lang="en-US" altLang="zh-CN" b="1" dirty="0">
                <a:solidFill>
                  <a:srgbClr val="4A6A89"/>
                </a:solidFill>
              </a:rPr>
              <a:t>A Visualized Botnet Detection System based Deep Learning for the Internet of Things Networks of Smart Cities. </a:t>
            </a:r>
            <a:r>
              <a:rPr lang="en-US" altLang="zh-CN" dirty="0">
                <a:solidFill>
                  <a:srgbClr val="4A6A89"/>
                </a:solidFill>
              </a:rPr>
              <a:t>(2020)</a:t>
            </a:r>
            <a:endParaRPr lang="zh-CN" altLang="zh-CN" dirty="0">
              <a:solidFill>
                <a:srgbClr val="4A6A89"/>
              </a:solidFill>
            </a:endParaRPr>
          </a:p>
          <a:p>
            <a:endParaRPr lang="en-US" altLang="zh-CN" dirty="0">
              <a:solidFill>
                <a:srgbClr val="4A6A89"/>
              </a:solidFill>
            </a:endParaRPr>
          </a:p>
          <a:p>
            <a:endParaRPr lang="zh-CN" altLang="zh-CN" dirty="0">
              <a:solidFill>
                <a:srgbClr val="4A6A89"/>
              </a:solidFill>
            </a:endParaRPr>
          </a:p>
          <a:p>
            <a:endParaRPr lang="zh-CN" altLang="zh-CN" dirty="0">
              <a:solidFill>
                <a:srgbClr val="4A6A89"/>
              </a:solidFill>
            </a:endParaRPr>
          </a:p>
          <a:p>
            <a:endParaRPr lang="zh-CN" altLang="zh-CN" dirty="0">
              <a:solidFill>
                <a:srgbClr val="4A6A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06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4054</TotalTime>
  <Words>2012</Words>
  <Application>Microsoft Macintosh PowerPoint</Application>
  <PresentationFormat>自定义</PresentationFormat>
  <Paragraphs>170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微软雅黑</vt:lpstr>
      <vt:lpstr>微软雅黑 Light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Fang</dc:creator>
  <cp:lastModifiedBy>Lin Fang</cp:lastModifiedBy>
  <cp:revision>114</cp:revision>
  <dcterms:created xsi:type="dcterms:W3CDTF">2019-12-04T19:19:24Z</dcterms:created>
  <dcterms:modified xsi:type="dcterms:W3CDTF">2021-06-02T14:56:36Z</dcterms:modified>
</cp:coreProperties>
</file>