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526" r:id="rId5"/>
    <p:sldId id="519" r:id="rId6"/>
    <p:sldId id="520" r:id="rId7"/>
    <p:sldId id="525" r:id="rId8"/>
    <p:sldId id="521" r:id="rId9"/>
    <p:sldId id="522" r:id="rId10"/>
    <p:sldId id="523" r:id="rId11"/>
    <p:sldId id="518" r:id="rId12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4"/>
    <a:srgbClr val="9BCA05"/>
    <a:srgbClr val="4A6A89"/>
    <a:srgbClr val="003365"/>
    <a:srgbClr val="FFFFFF"/>
    <a:srgbClr val="9A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/>
    <p:restoredTop sz="94697"/>
  </p:normalViewPr>
  <p:slideViewPr>
    <p:cSldViewPr snapToGrid="0">
      <p:cViewPr>
        <p:scale>
          <a:sx n="65" d="100"/>
          <a:sy n="65" d="100"/>
        </p:scale>
        <p:origin x="760" y="592"/>
      </p:cViewPr>
      <p:guideLst>
        <p:guide orient="horz" pos="612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A63D3-FCF2-8648-B1D4-91CB73412C68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A304-D811-154D-8C38-3CB7E1614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3FE6A75-655C-4B44-820D-06E26CCD8EB7}"/>
              </a:ext>
            </a:extLst>
          </p:cNvPr>
          <p:cNvSpPr/>
          <p:nvPr userDrawn="1"/>
        </p:nvSpPr>
        <p:spPr>
          <a:xfrm>
            <a:off x="636115" y="7"/>
            <a:ext cx="8476120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A287B-9291-A24A-9D62-7029D6883AAE}"/>
              </a:ext>
            </a:extLst>
          </p:cNvPr>
          <p:cNvSpPr/>
          <p:nvPr userDrawn="1"/>
        </p:nvSpPr>
        <p:spPr>
          <a:xfrm>
            <a:off x="9112235" y="7"/>
            <a:ext cx="4567253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05EC036-2A9A-1042-BA86-4DB067A8F7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9154" y="112518"/>
            <a:ext cx="9556919" cy="42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1088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3920" algn="l"/>
                <a:tab pos="2243523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Research on IoT Botnet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Use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Mirai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Botnet as an Example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4A6A89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F8F29E63-BF9B-8D49-89B4-0A07D3359335}"/>
              </a:ext>
            </a:extLst>
          </p:cNvPr>
          <p:cNvCxnSpPr>
            <a:cxnSpLocks/>
          </p:cNvCxnSpPr>
          <p:nvPr userDrawn="1"/>
        </p:nvCxnSpPr>
        <p:spPr>
          <a:xfrm>
            <a:off x="13430387" y="575213"/>
            <a:ext cx="0" cy="8424325"/>
          </a:xfrm>
          <a:prstGeom prst="line">
            <a:avLst/>
          </a:prstGeom>
          <a:ln w="41275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3B6CF4-E5F1-2242-9E00-9F20DAD3E760}"/>
              </a:ext>
            </a:extLst>
          </p:cNvPr>
          <p:cNvCxnSpPr>
            <a:cxnSpLocks/>
          </p:cNvCxnSpPr>
          <p:nvPr userDrawn="1"/>
        </p:nvCxnSpPr>
        <p:spPr>
          <a:xfrm>
            <a:off x="636115" y="595533"/>
            <a:ext cx="13043373" cy="0"/>
          </a:xfrm>
          <a:prstGeom prst="line">
            <a:avLst/>
          </a:prstGeom>
          <a:ln w="38100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463C6C0-8F8B-4F4E-8D85-255065337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9905" y="283417"/>
            <a:ext cx="2819294" cy="7894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0DEE8E-7930-194F-B32F-B7CFBC25D4BF}"/>
              </a:ext>
            </a:extLst>
          </p:cNvPr>
          <p:cNvSpPr/>
          <p:nvPr userDrawn="1"/>
        </p:nvSpPr>
        <p:spPr>
          <a:xfrm>
            <a:off x="-18494" y="-21258"/>
            <a:ext cx="658789" cy="1072812"/>
          </a:xfrm>
          <a:prstGeom prst="rect">
            <a:avLst/>
          </a:prstGeom>
          <a:solidFill>
            <a:srgbClr val="4A6A89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algn="ctr"/>
            <a:endParaRPr lang="zh-CN" altLang="en-US" sz="2280"/>
          </a:p>
        </p:txBody>
      </p:sp>
    </p:spTree>
    <p:extLst>
      <p:ext uri="{BB962C8B-B14F-4D97-AF65-F5344CB8AC3E}">
        <p14:creationId xmlns:p14="http://schemas.microsoft.com/office/powerpoint/2010/main" val="14040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0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6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4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01C3-1FB8-914B-B7D5-C8759CA841C7}" type="datetimeFigureOut">
              <a:rPr kumimoji="1" lang="zh-CN" altLang="en-US" smtClean="0"/>
              <a:t>2021/6/20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kaspersky.com%2Fblog%2Fbotnet%2F1742%2F&amp;psig=AOvVaw33bsbQAcZXkbCmgVr15Cmv&amp;ust=1620135906225000&amp;source=images&amp;cd=vfe&amp;ved=0CAIQjRxqFwoTCKCWxuPSrfACFQAAAAAdAAAAAB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url?sa=i&amp;url=https%3A%2F%2Fwww.myrasecurity.com%2Fde%2Fbotnet%2F&amp;psig=AOvVaw33bsbQAcZXkbCmgVr15Cmv&amp;ust=1620135906225000&amp;source=images&amp;cd=vfe&amp;ved=0CAIQjRxqFwoTCKCWxuPSrfACFQAAAAAdAAAAABAJ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666281720300214" TargetMode="External"/><Relationship Id="rId3" Type="http://schemas.openxmlformats.org/officeDocument/2006/relationships/hyperlink" Target="https://arxiv.org/pdf/1702.03681.pdf" TargetMode="External"/><Relationship Id="rId7" Type="http://schemas.openxmlformats.org/officeDocument/2006/relationships/hyperlink" Target="https://www.ndss-symposium.org/wp-content/uploads/2019/02/ndss2019_02B-3_Herwig_paper.pdf" TargetMode="External"/><Relationship Id="rId2" Type="http://schemas.openxmlformats.org/officeDocument/2006/relationships/hyperlink" Target="https://www.usenix.org/conference/usenixsecurity17/technical-sessions/presentation/antonakak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article/10.1007/s10207-019-00475-6" TargetMode="External"/><Relationship Id="rId5" Type="http://schemas.openxmlformats.org/officeDocument/2006/relationships/hyperlink" Target="https://www.researchgate.net/publication/340357755_SIEM-based_detection_and_mitigation_of_IoT-botnet_DDoS_attacks" TargetMode="External"/><Relationship Id="rId4" Type="http://schemas.openxmlformats.org/officeDocument/2006/relationships/hyperlink" Target="https://honeytarg.cert.br/honeypots/docs/papers/honeypots-iscc18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recordedfuture.com/hubfs/reports/cta-2018-0405.pdf" TargetMode="External"/><Relationship Id="rId7" Type="http://schemas.openxmlformats.org/officeDocument/2006/relationships/hyperlink" Target="https://ieeexplore.ieee.org/document/8985278" TargetMode="External"/><Relationship Id="rId2" Type="http://schemas.openxmlformats.org/officeDocument/2006/relationships/hyperlink" Target="https://ieeexplore.ieee.org/document/797186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article/10.1007/s12652-019-01387-y" TargetMode="External"/><Relationship Id="rId5" Type="http://schemas.openxmlformats.org/officeDocument/2006/relationships/hyperlink" Target="https://www.usenix.org/conference/usenixsecurity18/presentation/soltan" TargetMode="External"/><Relationship Id="rId4" Type="http://schemas.openxmlformats.org/officeDocument/2006/relationships/hyperlink" Target="https://ieeexplore.ieee.org/document/78428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0" y="-1587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1110275" y="2144904"/>
            <a:ext cx="11458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Research on IoT Botnet</a:t>
            </a:r>
          </a:p>
          <a:p>
            <a:pPr algn="r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Use </a:t>
            </a:r>
            <a:r>
              <a:rPr lang="en-GB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Mirai</a:t>
            </a:r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Botnet as an Example</a:t>
            </a:r>
          </a:p>
          <a:p>
            <a:pPr algn="ctr"/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Presentation for the Tentative Structure and References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9D11B-E454-8D47-84AA-960172783B59}"/>
              </a:ext>
            </a:extLst>
          </p:cNvPr>
          <p:cNvSpPr txBox="1"/>
          <p:nvPr/>
        </p:nvSpPr>
        <p:spPr>
          <a:xfrm>
            <a:off x="2486687" y="5854252"/>
            <a:ext cx="8706113" cy="189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Internet of Things &amp; Security (Seminar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Technische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Informatik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Freie</a:t>
            </a: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Universität Berlin</a:t>
            </a:r>
          </a:p>
          <a:p>
            <a:pPr algn="ctr">
              <a:lnSpc>
                <a:spcPct val="150000"/>
              </a:lnSpc>
            </a:pPr>
            <a:r>
              <a:rPr lang="de-DE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Fang Lin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05.05.2021</a:t>
            </a:r>
          </a:p>
        </p:txBody>
      </p:sp>
    </p:spTree>
    <p:extLst>
      <p:ext uri="{BB962C8B-B14F-4D97-AF65-F5344CB8AC3E}">
        <p14:creationId xmlns:p14="http://schemas.microsoft.com/office/powerpoint/2010/main" val="26057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Schedule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6509DB-55F2-824F-87CA-FDE8C760DAF6}"/>
              </a:ext>
            </a:extLst>
          </p:cNvPr>
          <p:cNvSpPr/>
          <p:nvPr/>
        </p:nvSpPr>
        <p:spPr>
          <a:xfrm>
            <a:off x="659695" y="1681842"/>
            <a:ext cx="117402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 = 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14.04.2021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 week : </a:t>
            </a:r>
            <a:r>
              <a:rPr lang="en-US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21.04.2021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selection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+ 3 weeks: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05.05.2021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Midterm Presentation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Tentative Structure and Reference)</a:t>
            </a:r>
          </a:p>
          <a:p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+ 7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alpha version of the report (Complete the structure and try to finish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4141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+ 11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final version of the report   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+ 12 weeks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07.07.2021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9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-16933" y="-16933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3727700" y="3685838"/>
            <a:ext cx="6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your listening!</a:t>
            </a: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AA4147-A089-2048-8EC2-F6AA6A7173C3}"/>
              </a:ext>
            </a:extLst>
          </p:cNvPr>
          <p:cNvSpPr/>
          <p:nvPr/>
        </p:nvSpPr>
        <p:spPr>
          <a:xfrm>
            <a:off x="-796" y="0"/>
            <a:ext cx="13679488" cy="900112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064DD-072E-9C45-A91B-827567443BAD}"/>
              </a:ext>
            </a:extLst>
          </p:cNvPr>
          <p:cNvSpPr/>
          <p:nvPr/>
        </p:nvSpPr>
        <p:spPr>
          <a:xfrm>
            <a:off x="-1591" y="106272"/>
            <a:ext cx="13679488" cy="77550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258F8F-4C93-0949-A576-FAAECF661A76}"/>
              </a:ext>
            </a:extLst>
          </p:cNvPr>
          <p:cNvSpPr txBox="1"/>
          <p:nvPr/>
        </p:nvSpPr>
        <p:spPr>
          <a:xfrm>
            <a:off x="3956851" y="86299"/>
            <a:ext cx="5764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dirty="0">
                <a:solidFill>
                  <a:schemeClr val="bg1"/>
                </a:solidFill>
              </a:rPr>
              <a:t>Outline</a:t>
            </a:r>
            <a:endParaRPr lang="zh-CN" altLang="en-US" sz="3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4BE1D1-6412-924B-B519-18D5957778B2}"/>
              </a:ext>
            </a:extLst>
          </p:cNvPr>
          <p:cNvSpPr txBox="1"/>
          <p:nvPr/>
        </p:nvSpPr>
        <p:spPr>
          <a:xfrm>
            <a:off x="1291290" y="1967757"/>
            <a:ext cx="9787479" cy="667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1. Introduction and Motivation</a:t>
            </a: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2. </a:t>
            </a:r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Structure</a:t>
            </a: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3. References</a:t>
            </a:r>
            <a:endParaRPr lang="de-DE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1). General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2). The References I Will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3). The References I Will Not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4.Tentative Schedule</a:t>
            </a:r>
          </a:p>
          <a:p>
            <a:pPr>
              <a:lnSpc>
                <a:spcPct val="200000"/>
              </a:lnSpc>
            </a:pPr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b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C4F22-54CD-7E40-B871-11CFC1E52A41}"/>
              </a:ext>
            </a:extLst>
          </p:cNvPr>
          <p:cNvSpPr/>
          <p:nvPr/>
        </p:nvSpPr>
        <p:spPr>
          <a:xfrm>
            <a:off x="0" y="8678912"/>
            <a:ext cx="13679488" cy="21435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783179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The Internet of Things (IoT) is becoming an indispensable part of our daily lives, including health, environment, family, military, etc.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recent tremendous growth of the Internet of Things for many years has attracted hackers to use their computing and communication advantages to perform different types of attacks.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main concern is that IoT devices have multiple vulnerabilities. These vulnerabilities can be easily used to form an IoT botnet consisting of millions of IoT devices, posing a major threat to Internet security.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In this case, DDoS attacks originating from the Internet of Things botnet are the current Internet that needs immediate attention.</a:t>
            </a:r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78DAB75-62A6-FE44-9B50-0DE5815D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99" y="1234468"/>
            <a:ext cx="4064000" cy="266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D3716D-A753-654B-8658-B5ECDA730993}"/>
              </a:ext>
            </a:extLst>
          </p:cNvPr>
          <p:cNvSpPr txBox="1"/>
          <p:nvPr/>
        </p:nvSpPr>
        <p:spPr>
          <a:xfrm>
            <a:off x="8705899" y="3901468"/>
            <a:ext cx="416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</a:t>
            </a:r>
            <a:r>
              <a:rPr lang="zh-CN" altLang="en-US" sz="1000" dirty="0"/>
              <a:t> </a:t>
            </a:r>
            <a:r>
              <a:rPr lang="en-US" altLang="zh-CN" sz="1000" dirty="0"/>
              <a:t>from: </a:t>
            </a:r>
            <a:r>
              <a:rPr lang="en-US" sz="1000" dirty="0">
                <a:hlinkClick r:id="rId3"/>
              </a:rPr>
              <a:t>https://www.google.com/url?sa=i&amp;url=https%3A%2F%2Fwww.kaspersky.com%2Fblog%2Fbotnet%2F1742%2F&amp;psig=AOvVaw33bsbQAcZXkbCmgVr15Cmv&amp;ust=1620135906225000&amp;source=images&amp;cd=vfe&amp;ved=0CAIQjRxqFwoTCKCWxuPSrfACFQAAAAAdAAAAABAD</a:t>
            </a:r>
            <a:r>
              <a:rPr lang="en-US" sz="1000" dirty="0"/>
              <a:t> 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E4178463-6CF2-184F-95E4-E3E5E2DC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399" y="4832972"/>
            <a:ext cx="4063999" cy="30518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E2E23D-A370-3F49-8A1C-5A89A92A6470}"/>
              </a:ext>
            </a:extLst>
          </p:cNvPr>
          <p:cNvSpPr txBox="1"/>
          <p:nvPr/>
        </p:nvSpPr>
        <p:spPr>
          <a:xfrm>
            <a:off x="8810399" y="8033657"/>
            <a:ext cx="421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from: </a:t>
            </a:r>
            <a:r>
              <a:rPr lang="en-US" sz="1000" dirty="0">
                <a:hlinkClick r:id="rId5"/>
              </a:rPr>
              <a:t>https://www.google.com/url?sa=i&amp;url=https%3A%2F%2Fwww.myrasecurity.com%2Fde%2Fbotnet%2F&amp;psig=AOvVaw33bsbQAcZXkbCmgVr15Cmv&amp;ust=1620135906225000&amp;source=images&amp;cd=vfe&amp;ved=0CAIQjRxqFwoTCKCWxuPSrfACFQAAAAAdAAAAABAJ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04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12421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Since botnets are so harmful to IoT devices, it is worth studying to understand it and study how to prevent it.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First understand the concept of botnets, understand some forms of botnets, and focus on studying one of them (I use </a:t>
            </a:r>
            <a:r>
              <a:rPr lang="en-US" altLang="zh-CN" sz="2400" dirty="0" err="1"/>
              <a:t>Mirai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Boenet</a:t>
            </a:r>
            <a:r>
              <a:rPr lang="en-US" altLang="zh-CN" sz="2400" dirty="0"/>
              <a:t> as the main example) , to understand how it evolves, how it attacks DDoS, and how it paralyzes IoT devices.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After having a further understanding of botnets, we must understand and analyze how to effectively detect and prevent botnets.</a:t>
            </a:r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10" name="图形 9" descr="人工智能 轮廓">
            <a:extLst>
              <a:ext uri="{FF2B5EF4-FFF2-40B4-BE49-F238E27FC236}">
                <a16:creationId xmlns:a16="http://schemas.microsoft.com/office/drawing/2014/main" id="{4F92922F-B11A-DA4A-924F-433651BD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264" y="6037832"/>
            <a:ext cx="2285968" cy="2285968"/>
          </a:xfrm>
          <a:prstGeom prst="rect">
            <a:avLst/>
          </a:prstGeom>
        </p:spPr>
      </p:pic>
      <p:pic>
        <p:nvPicPr>
          <p:cNvPr id="14" name="图形 13" descr="上一步 轮廓">
            <a:extLst>
              <a:ext uri="{FF2B5EF4-FFF2-40B4-BE49-F238E27FC236}">
                <a16:creationId xmlns:a16="http://schemas.microsoft.com/office/drawing/2014/main" id="{CAC9F01D-37E2-CF4C-AD54-5595E3856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5664" y="6589513"/>
            <a:ext cx="914400" cy="914400"/>
          </a:xfrm>
          <a:prstGeom prst="rect">
            <a:avLst/>
          </a:prstGeom>
        </p:spPr>
      </p:pic>
      <p:pic>
        <p:nvPicPr>
          <p:cNvPr id="15" name="图形 14" descr="上一步 轮廓">
            <a:extLst>
              <a:ext uri="{FF2B5EF4-FFF2-40B4-BE49-F238E27FC236}">
                <a16:creationId xmlns:a16="http://schemas.microsoft.com/office/drawing/2014/main" id="{854B489E-4835-E44D-8638-A971FE41C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5204" y="6589513"/>
            <a:ext cx="914400" cy="914400"/>
          </a:xfrm>
          <a:prstGeom prst="rect">
            <a:avLst/>
          </a:prstGeom>
        </p:spPr>
      </p:pic>
      <p:pic>
        <p:nvPicPr>
          <p:cNvPr id="21" name="图形 20" descr="剪贴板 轮廓">
            <a:extLst>
              <a:ext uri="{FF2B5EF4-FFF2-40B4-BE49-F238E27FC236}">
                <a16:creationId xmlns:a16="http://schemas.microsoft.com/office/drawing/2014/main" id="{AA3B50E9-19AB-C745-B55A-1455A1839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998" y="6037832"/>
            <a:ext cx="2285968" cy="2285968"/>
          </a:xfrm>
          <a:prstGeom prst="rect">
            <a:avLst/>
          </a:prstGeom>
        </p:spPr>
      </p:pic>
      <p:pic>
        <p:nvPicPr>
          <p:cNvPr id="23" name="图形 22" descr="完成 轮廓">
            <a:extLst>
              <a:ext uri="{FF2B5EF4-FFF2-40B4-BE49-F238E27FC236}">
                <a16:creationId xmlns:a16="http://schemas.microsoft.com/office/drawing/2014/main" id="{442CE778-8493-B349-B285-6AD77CDF3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650" y="6037832"/>
            <a:ext cx="2285968" cy="228596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8AFBC1-9993-434A-B191-69C6079F2812}"/>
              </a:ext>
            </a:extLst>
          </p:cNvPr>
          <p:cNvSpPr txBox="1"/>
          <p:nvPr/>
        </p:nvSpPr>
        <p:spPr>
          <a:xfrm>
            <a:off x="1340275" y="5688658"/>
            <a:ext cx="305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What is it?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16595-5097-1345-A259-229A8532EF44}"/>
              </a:ext>
            </a:extLst>
          </p:cNvPr>
          <p:cNvSpPr txBox="1"/>
          <p:nvPr/>
        </p:nvSpPr>
        <p:spPr>
          <a:xfrm>
            <a:off x="5494650" y="5688658"/>
            <a:ext cx="228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it attacks?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621D44-DB73-C44F-976C-CC5DDC4251A1}"/>
              </a:ext>
            </a:extLst>
          </p:cNvPr>
          <p:cNvSpPr txBox="1"/>
          <p:nvPr/>
        </p:nvSpPr>
        <p:spPr>
          <a:xfrm>
            <a:off x="9124098" y="5688658"/>
            <a:ext cx="430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to detect and prevent it?</a:t>
            </a:r>
          </a:p>
        </p:txBody>
      </p:sp>
    </p:spTree>
    <p:extLst>
      <p:ext uri="{BB962C8B-B14F-4D97-AF65-F5344CB8AC3E}">
        <p14:creationId xmlns:p14="http://schemas.microsoft.com/office/powerpoint/2010/main" val="13460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4">
            <a:extLst>
              <a:ext uri="{FF2B5EF4-FFF2-40B4-BE49-F238E27FC236}">
                <a16:creationId xmlns:a16="http://schemas.microsoft.com/office/drawing/2014/main" id="{288B3B23-99D0-8745-8E30-F3E0CB4DEB2F}"/>
              </a:ext>
            </a:extLst>
          </p:cNvPr>
          <p:cNvCxnSpPr>
            <a:cxnSpLocks/>
          </p:cNvCxnSpPr>
          <p:nvPr/>
        </p:nvCxnSpPr>
        <p:spPr>
          <a:xfrm>
            <a:off x="5177864" y="4355681"/>
            <a:ext cx="0" cy="235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4">
            <a:extLst>
              <a:ext uri="{FF2B5EF4-FFF2-40B4-BE49-F238E27FC236}">
                <a16:creationId xmlns:a16="http://schemas.microsoft.com/office/drawing/2014/main" id="{BA7BB64C-8818-A244-883C-9B1177F83D3B}"/>
              </a:ext>
            </a:extLst>
          </p:cNvPr>
          <p:cNvCxnSpPr>
            <a:cxnSpLocks/>
          </p:cNvCxnSpPr>
          <p:nvPr/>
        </p:nvCxnSpPr>
        <p:spPr>
          <a:xfrm>
            <a:off x="5192557" y="4866469"/>
            <a:ext cx="0" cy="235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Structure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38B703-6461-1E4D-8552-F635D663020C}"/>
              </a:ext>
            </a:extLst>
          </p:cNvPr>
          <p:cNvGrpSpPr/>
          <p:nvPr/>
        </p:nvGrpSpPr>
        <p:grpSpPr>
          <a:xfrm>
            <a:off x="1157620" y="1676678"/>
            <a:ext cx="10626223" cy="6792495"/>
            <a:chOff x="1157620" y="1676678"/>
            <a:chExt cx="10626223" cy="679249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7469F81-A2C8-F249-B229-1C002ADED3B6}"/>
                </a:ext>
              </a:extLst>
            </p:cNvPr>
            <p:cNvGrpSpPr/>
            <p:nvPr/>
          </p:nvGrpSpPr>
          <p:grpSpPr>
            <a:xfrm>
              <a:off x="1157620" y="1676678"/>
              <a:ext cx="10626223" cy="6792495"/>
              <a:chOff x="1137742" y="1642713"/>
              <a:chExt cx="10626223" cy="679249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058226F-C16E-3F4A-9D22-FDA8D911E3B7}"/>
                  </a:ext>
                </a:extLst>
              </p:cNvPr>
              <p:cNvGrpSpPr/>
              <p:nvPr/>
            </p:nvGrpSpPr>
            <p:grpSpPr>
              <a:xfrm>
                <a:off x="1137742" y="1642713"/>
                <a:ext cx="10626223" cy="6792495"/>
                <a:chOff x="525948" y="986221"/>
                <a:chExt cx="11380209" cy="7274459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8771DB35-72B4-F64E-AA3B-41D48A301228}"/>
                    </a:ext>
                  </a:extLst>
                </p:cNvPr>
                <p:cNvGrpSpPr/>
                <p:nvPr/>
              </p:nvGrpSpPr>
              <p:grpSpPr>
                <a:xfrm>
                  <a:off x="525948" y="1183990"/>
                  <a:ext cx="11380209" cy="7076690"/>
                  <a:chOff x="354591" y="719534"/>
                  <a:chExt cx="11380209" cy="7076690"/>
                </a:xfrm>
              </p:grpSpPr>
              <p:cxnSp>
                <p:nvCxnSpPr>
                  <p:cNvPr id="16" name="直接连接符 14">
                    <a:extLst>
                      <a:ext uri="{FF2B5EF4-FFF2-40B4-BE49-F238E27FC236}">
                        <a16:creationId xmlns:a16="http://schemas.microsoft.com/office/drawing/2014/main" id="{6734B596-82B5-A048-8494-462BAB85F9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9389" y="2902175"/>
                    <a:ext cx="0" cy="25181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FD6926E-A9B4-8F48-BFF6-56BEA5A6010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935" y="2575632"/>
                    <a:ext cx="2740489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Research Significance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084A0B4-233B-0644-B7D7-EFD73C123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4585" y="4830559"/>
                    <a:ext cx="2123786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Timelines of events</a:t>
                    </a:r>
                    <a:endPara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0644F0AE-FA02-5745-84F8-BA828C810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6574" y="4825227"/>
                    <a:ext cx="1514555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Structure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8F2FB785-2693-0A49-996C-453065B83611}"/>
                      </a:ext>
                    </a:extLst>
                  </p:cNvPr>
                  <p:cNvGrpSpPr/>
                  <p:nvPr/>
                </p:nvGrpSpPr>
                <p:grpSpPr>
                  <a:xfrm>
                    <a:off x="2470368" y="5169870"/>
                    <a:ext cx="4810126" cy="185995"/>
                    <a:chOff x="3978554" y="2857811"/>
                    <a:chExt cx="4810126" cy="185995"/>
                  </a:xfrm>
                </p:grpSpPr>
                <p:cxnSp>
                  <p:nvCxnSpPr>
                    <p:cNvPr id="100" name="直接连接符 127">
                      <a:extLst>
                        <a:ext uri="{FF2B5EF4-FFF2-40B4-BE49-F238E27FC236}">
                          <a16:creationId xmlns:a16="http://schemas.microsoft.com/office/drawing/2014/main" id="{A96A1192-51A4-E54A-A082-9DE2F476DB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78554" y="3043806"/>
                      <a:ext cx="481012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28">
                      <a:extLst>
                        <a:ext uri="{FF2B5EF4-FFF2-40B4-BE49-F238E27FC236}">
                          <a16:creationId xmlns:a16="http://schemas.microsoft.com/office/drawing/2014/main" id="{45218813-0F56-4047-A938-CC3750C543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3220" y="2857811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29">
                      <a:extLst>
                        <a:ext uri="{FF2B5EF4-FFF2-40B4-BE49-F238E27FC236}">
                          <a16:creationId xmlns:a16="http://schemas.microsoft.com/office/drawing/2014/main" id="{69CBD06D-BBA8-8749-BF7E-0887EBFC92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85758" y="2857811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E940556-857B-084D-916C-FBB9CADFE9E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507" y="1085839"/>
                    <a:ext cx="2879848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Research Background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31A95EAA-93C3-F84D-9E45-E8B7BC03E65B}"/>
                      </a:ext>
                    </a:extLst>
                  </p:cNvPr>
                  <p:cNvGrpSpPr/>
                  <p:nvPr/>
                </p:nvGrpSpPr>
                <p:grpSpPr>
                  <a:xfrm>
                    <a:off x="2471079" y="4614058"/>
                    <a:ext cx="5265686" cy="201498"/>
                    <a:chOff x="3979265" y="2301999"/>
                    <a:chExt cx="5265686" cy="201498"/>
                  </a:xfrm>
                </p:grpSpPr>
                <p:cxnSp>
                  <p:nvCxnSpPr>
                    <p:cNvPr id="95" name="直接箭头连接符 121">
                      <a:extLst>
                        <a:ext uri="{FF2B5EF4-FFF2-40B4-BE49-F238E27FC236}">
                          <a16:creationId xmlns:a16="http://schemas.microsoft.com/office/drawing/2014/main" id="{6F667C67-1E88-0043-A8FC-0634240496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31418" y="230226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组合 95">
                      <a:extLst>
                        <a:ext uri="{FF2B5EF4-FFF2-40B4-BE49-F238E27FC236}">
                          <a16:creationId xmlns:a16="http://schemas.microsoft.com/office/drawing/2014/main" id="{3002528C-904F-584A-8299-F71A9FBAFD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265" y="2301999"/>
                      <a:ext cx="5265686" cy="201498"/>
                      <a:chOff x="3979265" y="2301999"/>
                      <a:chExt cx="5265686" cy="201498"/>
                    </a:xfrm>
                  </p:grpSpPr>
                  <p:cxnSp>
                    <p:nvCxnSpPr>
                      <p:cNvPr id="97" name="直接箭头连接符 123">
                        <a:extLst>
                          <a:ext uri="{FF2B5EF4-FFF2-40B4-BE49-F238E27FC236}">
                            <a16:creationId xmlns:a16="http://schemas.microsoft.com/office/drawing/2014/main" id="{AE1EDC7C-E0DA-E14C-B31D-8EAA7AFF1B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93220" y="2315317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接箭头连接符 124">
                        <a:extLst>
                          <a:ext uri="{FF2B5EF4-FFF2-40B4-BE49-F238E27FC236}">
                            <a16:creationId xmlns:a16="http://schemas.microsoft.com/office/drawing/2014/main" id="{03130023-DD7F-C94D-89C7-9F4BC3FF8F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26572" y="2317819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直接连接符 126">
                        <a:extLst>
                          <a:ext uri="{FF2B5EF4-FFF2-40B4-BE49-F238E27FC236}">
                            <a16:creationId xmlns:a16="http://schemas.microsoft.com/office/drawing/2014/main" id="{7E1C9372-2B06-F44D-AC01-FA8DEAA906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79265" y="2301999"/>
                        <a:ext cx="5265686" cy="1074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FF2A216-1AF3-DD4C-B8FA-B708A630452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652" y="7169956"/>
                    <a:ext cx="2822582" cy="626268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</a:t>
                    </a:r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Lessons Learned and</a:t>
                    </a:r>
                    <a:r>
                      <a: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</a:t>
                    </a:r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Conclusion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1BACE2AA-7E0F-7A4F-B9BF-D47891DF80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454" y="2315005"/>
                    <a:ext cx="2180792" cy="461461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</a:t>
                    </a:r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Understanding more about IoT Botnet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6E4A9EA-B938-AE46-97DA-A901F3654765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607" y="2967651"/>
                    <a:ext cx="2166427" cy="824037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Learning the way to detect IoT Botnet IoT Devices and how to prevent it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36" name="直接箭头连接符 38">
                    <a:extLst>
                      <a:ext uri="{FF2B5EF4-FFF2-40B4-BE49-F238E27FC236}">
                        <a16:creationId xmlns:a16="http://schemas.microsoft.com/office/drawing/2014/main" id="{5F985371-CD79-864E-AE80-3B7B63348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5828" y="5776644"/>
                    <a:ext cx="0" cy="47231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9">
                    <a:extLst>
                      <a:ext uri="{FF2B5EF4-FFF2-40B4-BE49-F238E27FC236}">
                        <a16:creationId xmlns:a16="http://schemas.microsoft.com/office/drawing/2014/main" id="{847CC312-AFB1-4549-ACB3-D2A3EF148F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5829" y="6731315"/>
                    <a:ext cx="0" cy="40470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598A2AE0-19BF-AA4A-9994-726790DE3D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54624" y="1885464"/>
                    <a:ext cx="1208526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IoT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0D234AEB-12D6-FF43-AE55-2483430F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650" y="1879242"/>
                    <a:ext cx="1590179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Botnet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271FA101-043A-6745-83DA-46B65F3FE4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953" y="1882359"/>
                    <a:ext cx="1477402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Mirai</a:t>
                    </a:r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Botnet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0B3C419A-6788-C84F-85F3-EAC240303964}"/>
                      </a:ext>
                    </a:extLst>
                  </p:cNvPr>
                  <p:cNvGrpSpPr/>
                  <p:nvPr/>
                </p:nvGrpSpPr>
                <p:grpSpPr>
                  <a:xfrm>
                    <a:off x="2334842" y="1718296"/>
                    <a:ext cx="4810126" cy="198378"/>
                    <a:chOff x="3981448" y="1504950"/>
                    <a:chExt cx="4810126" cy="198378"/>
                  </a:xfrm>
                </p:grpSpPr>
                <p:cxnSp>
                  <p:nvCxnSpPr>
                    <p:cNvPr id="83" name="直接箭头连接符 108">
                      <a:extLst>
                        <a:ext uri="{FF2B5EF4-FFF2-40B4-BE49-F238E27FC236}">
                          <a16:creationId xmlns:a16="http://schemas.microsoft.com/office/drawing/2014/main" id="{C510F884-3B62-C14C-8D15-914F3111D8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78874" y="151765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4" name="组合 83">
                      <a:extLst>
                        <a:ext uri="{FF2B5EF4-FFF2-40B4-BE49-F238E27FC236}">
                          <a16:creationId xmlns:a16="http://schemas.microsoft.com/office/drawing/2014/main" id="{8D066095-7139-6F48-B7A6-B198614F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81448" y="1504950"/>
                      <a:ext cx="4810126" cy="198378"/>
                      <a:chOff x="3981448" y="1504950"/>
                      <a:chExt cx="4810126" cy="198378"/>
                    </a:xfrm>
                  </p:grpSpPr>
                  <p:cxnSp>
                    <p:nvCxnSpPr>
                      <p:cNvPr id="85" name="直接箭头连接符 110">
                        <a:extLst>
                          <a:ext uri="{FF2B5EF4-FFF2-40B4-BE49-F238E27FC236}">
                            <a16:creationId xmlns:a16="http://schemas.microsoft.com/office/drawing/2014/main" id="{7F45F655-DCBC-114A-8788-8E57C0C1BE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94145" y="1504950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接箭头连接符 112">
                        <a:extLst>
                          <a:ext uri="{FF2B5EF4-FFF2-40B4-BE49-F238E27FC236}">
                            <a16:creationId xmlns:a16="http://schemas.microsoft.com/office/drawing/2014/main" id="{6ED12E17-62AA-2340-BFD6-6C314127F1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8962" y="1517650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直接连接符 113">
                        <a:extLst>
                          <a:ext uri="{FF2B5EF4-FFF2-40B4-BE49-F238E27FC236}">
                            <a16:creationId xmlns:a16="http://schemas.microsoft.com/office/drawing/2014/main" id="{67FA59F9-CAC3-3440-9527-7E560FD3C8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1448" y="1511300"/>
                        <a:ext cx="4810126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F8BD1F81-5160-B440-8A11-05D1E651DCDB}"/>
                      </a:ext>
                    </a:extLst>
                  </p:cNvPr>
                  <p:cNvGrpSpPr/>
                  <p:nvPr/>
                </p:nvGrpSpPr>
                <p:grpSpPr>
                  <a:xfrm>
                    <a:off x="2310415" y="2164758"/>
                    <a:ext cx="4810126" cy="198695"/>
                    <a:chOff x="3994145" y="2004755"/>
                    <a:chExt cx="4810126" cy="198695"/>
                  </a:xfrm>
                </p:grpSpPr>
                <p:cxnSp>
                  <p:nvCxnSpPr>
                    <p:cNvPr id="80" name="直接连接符 105">
                      <a:extLst>
                        <a:ext uri="{FF2B5EF4-FFF2-40B4-BE49-F238E27FC236}">
                          <a16:creationId xmlns:a16="http://schemas.microsoft.com/office/drawing/2014/main" id="{F23D999A-6D37-034B-9E5E-CD70862E93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4145" y="2203450"/>
                      <a:ext cx="481012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106">
                      <a:extLst>
                        <a:ext uri="{FF2B5EF4-FFF2-40B4-BE49-F238E27FC236}">
                          <a16:creationId xmlns:a16="http://schemas.microsoft.com/office/drawing/2014/main" id="{43EC52DF-091C-A844-AF22-4063A4A472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3674" y="20174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107">
                      <a:extLst>
                        <a:ext uri="{FF2B5EF4-FFF2-40B4-BE49-F238E27FC236}">
                          <a16:creationId xmlns:a16="http://schemas.microsoft.com/office/drawing/2014/main" id="{A2F8DA1B-7B0E-934B-931D-9DE5B39F98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7924" y="20047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" name="直接箭头连接符 46">
                    <a:extLst>
                      <a:ext uri="{FF2B5EF4-FFF2-40B4-BE49-F238E27FC236}">
                        <a16:creationId xmlns:a16="http://schemas.microsoft.com/office/drawing/2014/main" id="{73AE11DF-7A97-BE4A-AD5E-0B88162B0E90}"/>
                      </a:ext>
                    </a:extLst>
                  </p:cNvPr>
                  <p:cNvCxnSpPr/>
                  <p:nvPr/>
                </p:nvCxnSpPr>
                <p:spPr>
                  <a:xfrm>
                    <a:off x="4643543" y="1448417"/>
                    <a:ext cx="0" cy="2618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7">
                    <a:extLst>
                      <a:ext uri="{FF2B5EF4-FFF2-40B4-BE49-F238E27FC236}">
                        <a16:creationId xmlns:a16="http://schemas.microsoft.com/office/drawing/2014/main" id="{0338C46B-3531-CD42-9A8B-0713C058E95B}"/>
                      </a:ext>
                    </a:extLst>
                  </p:cNvPr>
                  <p:cNvCxnSpPr/>
                  <p:nvPr/>
                </p:nvCxnSpPr>
                <p:spPr>
                  <a:xfrm>
                    <a:off x="4650008" y="2363453"/>
                    <a:ext cx="0" cy="21742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D119B0A8-D56E-F34A-AEEE-1C13A827C583}"/>
                      </a:ext>
                    </a:extLst>
                  </p:cNvPr>
                  <p:cNvSpPr txBox="1"/>
                  <p:nvPr/>
                </p:nvSpPr>
                <p:spPr>
                  <a:xfrm>
                    <a:off x="3007605" y="4100246"/>
                    <a:ext cx="3454378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Basic Information about </a:t>
                    </a:r>
                    <a:r>
                      <a:rPr lang="en-US" altLang="zh-CN" sz="1600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Mirai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46" name="直接箭头连接符 49">
                    <a:extLst>
                      <a:ext uri="{FF2B5EF4-FFF2-40B4-BE49-F238E27FC236}">
                        <a16:creationId xmlns:a16="http://schemas.microsoft.com/office/drawing/2014/main" id="{68E713EB-F53E-274A-8457-F7A64486D0C2}"/>
                      </a:ext>
                    </a:extLst>
                  </p:cNvPr>
                  <p:cNvCxnSpPr/>
                  <p:nvPr/>
                </p:nvCxnSpPr>
                <p:spPr>
                  <a:xfrm>
                    <a:off x="4661417" y="5355866"/>
                    <a:ext cx="0" cy="2618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任意多边形: 形状 51">
                    <a:extLst>
                      <a:ext uri="{FF2B5EF4-FFF2-40B4-BE49-F238E27FC236}">
                        <a16:creationId xmlns:a16="http://schemas.microsoft.com/office/drawing/2014/main" id="{B42D25A1-A524-484F-B2C3-F6578B23A6B6}"/>
                      </a:ext>
                    </a:extLst>
                  </p:cNvPr>
                  <p:cNvSpPr/>
                  <p:nvPr/>
                </p:nvSpPr>
                <p:spPr>
                  <a:xfrm>
                    <a:off x="7264400" y="6248400"/>
                    <a:ext cx="1803400" cy="596900"/>
                  </a:xfrm>
                  <a:custGeom>
                    <a:avLst/>
                    <a:gdLst>
                      <a:gd name="connsiteX0" fmla="*/ 0 w 1803400"/>
                      <a:gd name="connsiteY0" fmla="*/ 0 h 596900"/>
                      <a:gd name="connsiteX1" fmla="*/ 0 w 1803400"/>
                      <a:gd name="connsiteY1" fmla="*/ 0 h 596900"/>
                      <a:gd name="connsiteX2" fmla="*/ 177800 w 1803400"/>
                      <a:gd name="connsiteY2" fmla="*/ 38100 h 596900"/>
                      <a:gd name="connsiteX3" fmla="*/ 279400 w 1803400"/>
                      <a:gd name="connsiteY3" fmla="*/ 88900 h 596900"/>
                      <a:gd name="connsiteX4" fmla="*/ 469900 w 1803400"/>
                      <a:gd name="connsiteY4" fmla="*/ 114300 h 596900"/>
                      <a:gd name="connsiteX5" fmla="*/ 647700 w 1803400"/>
                      <a:gd name="connsiteY5" fmla="*/ 165100 h 596900"/>
                      <a:gd name="connsiteX6" fmla="*/ 711200 w 1803400"/>
                      <a:gd name="connsiteY6" fmla="*/ 177800 h 596900"/>
                      <a:gd name="connsiteX7" fmla="*/ 1054100 w 1803400"/>
                      <a:gd name="connsiteY7" fmla="*/ 190500 h 596900"/>
                      <a:gd name="connsiteX8" fmla="*/ 1257300 w 1803400"/>
                      <a:gd name="connsiteY8" fmla="*/ 190500 h 596900"/>
                      <a:gd name="connsiteX9" fmla="*/ 1270000 w 1803400"/>
                      <a:gd name="connsiteY9" fmla="*/ 152400 h 596900"/>
                      <a:gd name="connsiteX10" fmla="*/ 1295400 w 1803400"/>
                      <a:gd name="connsiteY10" fmla="*/ 101600 h 596900"/>
                      <a:gd name="connsiteX11" fmla="*/ 1803400 w 1803400"/>
                      <a:gd name="connsiteY11" fmla="*/ 596900 h 596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803400" h="59690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59267" y="12700"/>
                          <a:pt x="120041" y="19722"/>
                          <a:pt x="177800" y="38100"/>
                        </a:cubicBezTo>
                        <a:cubicBezTo>
                          <a:pt x="213882" y="49581"/>
                          <a:pt x="242762" y="79342"/>
                          <a:pt x="279400" y="88900"/>
                        </a:cubicBezTo>
                        <a:cubicBezTo>
                          <a:pt x="341387" y="105071"/>
                          <a:pt x="406400" y="105833"/>
                          <a:pt x="469900" y="114300"/>
                        </a:cubicBezTo>
                        <a:cubicBezTo>
                          <a:pt x="529167" y="131233"/>
                          <a:pt x="587259" y="153012"/>
                          <a:pt x="647700" y="165100"/>
                        </a:cubicBezTo>
                        <a:cubicBezTo>
                          <a:pt x="668867" y="169333"/>
                          <a:pt x="689656" y="176454"/>
                          <a:pt x="711200" y="177800"/>
                        </a:cubicBezTo>
                        <a:cubicBezTo>
                          <a:pt x="825356" y="184935"/>
                          <a:pt x="939800" y="186267"/>
                          <a:pt x="1054100" y="190500"/>
                        </a:cubicBezTo>
                        <a:cubicBezTo>
                          <a:pt x="1121089" y="200070"/>
                          <a:pt x="1189908" y="217457"/>
                          <a:pt x="1257300" y="190500"/>
                        </a:cubicBezTo>
                        <a:cubicBezTo>
                          <a:pt x="1269729" y="185528"/>
                          <a:pt x="1264727" y="164705"/>
                          <a:pt x="1270000" y="152400"/>
                        </a:cubicBezTo>
                        <a:cubicBezTo>
                          <a:pt x="1277458" y="134999"/>
                          <a:pt x="1295400" y="101600"/>
                          <a:pt x="1295400" y="101600"/>
                        </a:cubicBezTo>
                        <a:lnTo>
                          <a:pt x="1803400" y="596900"/>
                        </a:lnTo>
                      </a:path>
                    </a:pathLst>
                  </a:custGeom>
                  <a:noFill/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F4226494-7AEC-B640-8899-437D37CF66BF}"/>
                      </a:ext>
                    </a:extLst>
                  </p:cNvPr>
                  <p:cNvGrpSpPr/>
                  <p:nvPr/>
                </p:nvGrpSpPr>
                <p:grpSpPr>
                  <a:xfrm>
                    <a:off x="6607335" y="6149563"/>
                    <a:ext cx="1228566" cy="742681"/>
                    <a:chOff x="6607335" y="6149563"/>
                    <a:chExt cx="1228566" cy="742681"/>
                  </a:xfrm>
                </p:grpSpPr>
                <p:cxnSp>
                  <p:nvCxnSpPr>
                    <p:cNvPr id="75" name="直接连接符 100">
                      <a:extLst>
                        <a:ext uri="{FF2B5EF4-FFF2-40B4-BE49-F238E27FC236}">
                          <a16:creationId xmlns:a16="http://schemas.microsoft.com/office/drawing/2014/main" id="{C4B40CD3-EF06-494B-99CE-AC06522112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07335" y="6420386"/>
                      <a:ext cx="67548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101">
                      <a:extLst>
                        <a:ext uri="{FF2B5EF4-FFF2-40B4-BE49-F238E27FC236}">
                          <a16:creationId xmlns:a16="http://schemas.microsoft.com/office/drawing/2014/main" id="{1241D7F8-66C6-2A4F-B4F3-6BF7E506C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77572" y="6149563"/>
                      <a:ext cx="5252" cy="74268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104">
                      <a:extLst>
                        <a:ext uri="{FF2B5EF4-FFF2-40B4-BE49-F238E27FC236}">
                          <a16:creationId xmlns:a16="http://schemas.microsoft.com/office/drawing/2014/main" id="{280D7684-2F86-6941-8E68-B66423AC3E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64401" y="6892244"/>
                      <a:ext cx="571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直接连接符 54">
                    <a:extLst>
                      <a:ext uri="{FF2B5EF4-FFF2-40B4-BE49-F238E27FC236}">
                        <a16:creationId xmlns:a16="http://schemas.microsoft.com/office/drawing/2014/main" id="{0A66BF5F-810E-1748-8FCA-5CE87BBBB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700" y="734352"/>
                    <a:ext cx="5753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5">
                    <a:extLst>
                      <a:ext uri="{FF2B5EF4-FFF2-40B4-BE49-F238E27FC236}">
                        <a16:creationId xmlns:a16="http://schemas.microsoft.com/office/drawing/2014/main" id="{C105C86A-4BEC-C147-9F3E-A077CD5AA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424" y="2810661"/>
                    <a:ext cx="138533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6">
                    <a:extLst>
                      <a:ext uri="{FF2B5EF4-FFF2-40B4-BE49-F238E27FC236}">
                        <a16:creationId xmlns:a16="http://schemas.microsoft.com/office/drawing/2014/main" id="{62D85832-DDD1-F048-AFDF-7437E7027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9758" y="2420770"/>
                    <a:ext cx="0" cy="10882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7">
                    <a:extLst>
                      <a:ext uri="{FF2B5EF4-FFF2-40B4-BE49-F238E27FC236}">
                        <a16:creationId xmlns:a16="http://schemas.microsoft.com/office/drawing/2014/main" id="{45A14633-BEE8-7D41-A88A-9D848CB49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3470" y="2438600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60">
                    <a:extLst>
                      <a:ext uri="{FF2B5EF4-FFF2-40B4-BE49-F238E27FC236}">
                        <a16:creationId xmlns:a16="http://schemas.microsoft.com/office/drawing/2014/main" id="{7AB078E4-3B78-F24D-97BE-30BDAEE36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37481" y="3508986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7FC5C616-BFF9-2F42-922B-97577990FA15}"/>
                      </a:ext>
                    </a:extLst>
                  </p:cNvPr>
                  <p:cNvSpPr txBox="1"/>
                  <p:nvPr/>
                </p:nvSpPr>
                <p:spPr>
                  <a:xfrm>
                    <a:off x="7869371" y="6041108"/>
                    <a:ext cx="1931427" cy="280173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           Detecting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62" name="直接连接符 67">
                    <a:extLst>
                      <a:ext uri="{FF2B5EF4-FFF2-40B4-BE49-F238E27FC236}">
                        <a16:creationId xmlns:a16="http://schemas.microsoft.com/office/drawing/2014/main" id="{49D65E5B-D3FB-384C-9084-9E1CBDBB3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424" y="7359476"/>
                    <a:ext cx="55720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8">
                    <a:extLst>
                      <a:ext uri="{FF2B5EF4-FFF2-40B4-BE49-F238E27FC236}">
                        <a16:creationId xmlns:a16="http://schemas.microsoft.com/office/drawing/2014/main" id="{A236BE83-9358-D848-B2DA-2E9144DDE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1787" y="2026044"/>
                    <a:ext cx="2811508" cy="16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9">
                    <a:extLst>
                      <a:ext uri="{FF2B5EF4-FFF2-40B4-BE49-F238E27FC236}">
                        <a16:creationId xmlns:a16="http://schemas.microsoft.com/office/drawing/2014/main" id="{2E725BAB-DDE9-144F-AB3D-6C9C5AE45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0" y="2033263"/>
                    <a:ext cx="0" cy="147572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70">
                    <a:extLst>
                      <a:ext uri="{FF2B5EF4-FFF2-40B4-BE49-F238E27FC236}">
                        <a16:creationId xmlns:a16="http://schemas.microsoft.com/office/drawing/2014/main" id="{2D8B307C-78CF-1F4B-AF5F-F3CFB3592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71034" y="3508986"/>
                    <a:ext cx="39536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72">
                    <a:extLst>
                      <a:ext uri="{FF2B5EF4-FFF2-40B4-BE49-F238E27FC236}">
                        <a16:creationId xmlns:a16="http://schemas.microsoft.com/office/drawing/2014/main" id="{51563D45-539A-D645-AF8A-4BB7597EE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87793" y="4423279"/>
                    <a:ext cx="1" cy="18567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92">
                    <a:extLst>
                      <a:ext uri="{FF2B5EF4-FFF2-40B4-BE49-F238E27FC236}">
                        <a16:creationId xmlns:a16="http://schemas.microsoft.com/office/drawing/2014/main" id="{E6E386D3-E998-8C4F-8C7E-ECBC81DF08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34800" y="734352"/>
                    <a:ext cx="0" cy="662512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93">
                    <a:extLst>
                      <a:ext uri="{FF2B5EF4-FFF2-40B4-BE49-F238E27FC236}">
                        <a16:creationId xmlns:a16="http://schemas.microsoft.com/office/drawing/2014/main" id="{E58B07B7-6431-674F-B0C5-CB017490C38A}"/>
                      </a:ext>
                    </a:extLst>
                  </p:cNvPr>
                  <p:cNvCxnSpPr>
                    <a:cxnSpLocks/>
                    <a:endCxn id="13" idx="1"/>
                  </p:cNvCxnSpPr>
                  <p:nvPr/>
                </p:nvCxnSpPr>
                <p:spPr>
                  <a:xfrm flipV="1">
                    <a:off x="391319" y="719534"/>
                    <a:ext cx="3258563" cy="148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94">
                    <a:extLst>
                      <a:ext uri="{FF2B5EF4-FFF2-40B4-BE49-F238E27FC236}">
                        <a16:creationId xmlns:a16="http://schemas.microsoft.com/office/drawing/2014/main" id="{C73085AE-632A-ED45-BAFC-D5813B819D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4591" y="734352"/>
                    <a:ext cx="36729" cy="6658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95">
                    <a:extLst>
                      <a:ext uri="{FF2B5EF4-FFF2-40B4-BE49-F238E27FC236}">
                        <a16:creationId xmlns:a16="http://schemas.microsoft.com/office/drawing/2014/main" id="{F34524E9-1C04-0644-B92C-8D6BD2569F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319" y="7393245"/>
                    <a:ext cx="2509567" cy="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1C479CA4-72C8-C04C-964C-4CE16880D62E}"/>
                      </a:ext>
                    </a:extLst>
                  </p:cNvPr>
                  <p:cNvSpPr txBox="1"/>
                  <p:nvPr/>
                </p:nvSpPr>
                <p:spPr>
                  <a:xfrm>
                    <a:off x="2703613" y="5617743"/>
                    <a:ext cx="4123400" cy="395538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zh-CN" i="1" dirty="0" err="1">
                        <a:solidFill>
                          <a:schemeClr val="bg1"/>
                        </a:solidFill>
                      </a:rPr>
                      <a:t>Mirai’s</a:t>
                    </a:r>
                    <a:r>
                      <a:rPr lang="en-US" altLang="zh-CN" i="1" dirty="0">
                        <a:solidFill>
                          <a:schemeClr val="bg1"/>
                        </a:solidFill>
                      </a:rPr>
                      <a:t> Behavior and Spread</a:t>
                    </a:r>
                    <a:endParaRPr lang="en-GB" altLang="zh-CN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1F98928-53EE-F947-9507-951127A3977D}"/>
                      </a:ext>
                    </a:extLst>
                  </p:cNvPr>
                  <p:cNvSpPr txBox="1"/>
                  <p:nvPr/>
                </p:nvSpPr>
                <p:spPr>
                  <a:xfrm>
                    <a:off x="6658296" y="4815555"/>
                    <a:ext cx="1514552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Propagation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016F6D9-08A8-D743-8908-46BDB5A6998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3613" y="6269854"/>
                    <a:ext cx="4162792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How to detect it and prevent it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7D5D5F3-7821-AC4E-B121-44FDE744FFD3}"/>
                    </a:ext>
                  </a:extLst>
                </p:cNvPr>
                <p:cNvSpPr txBox="1"/>
                <p:nvPr/>
              </p:nvSpPr>
              <p:spPr>
                <a:xfrm>
                  <a:off x="3821239" y="986221"/>
                  <a:ext cx="2945319" cy="395538"/>
                </a:xfrm>
                <a:prstGeom prst="rect">
                  <a:avLst/>
                </a:prstGeom>
                <a:solidFill>
                  <a:srgbClr val="819DD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Structure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6754782-B54A-9D42-B386-2D0615562876}"/>
                  </a:ext>
                </a:extLst>
              </p:cNvPr>
              <p:cNvSpPr txBox="1"/>
              <p:nvPr/>
            </p:nvSpPr>
            <p:spPr>
              <a:xfrm>
                <a:off x="6929574" y="2922472"/>
                <a:ext cx="1379518" cy="307777"/>
              </a:xfrm>
              <a:prstGeom prst="rect">
                <a:avLst/>
              </a:prstGeom>
              <a:solidFill>
                <a:srgbClr val="C2C2C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DDoS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D647D68-F28E-BB40-A228-DEDE01D04F4D}"/>
                </a:ext>
              </a:extLst>
            </p:cNvPr>
            <p:cNvSpPr txBox="1"/>
            <p:nvPr/>
          </p:nvSpPr>
          <p:spPr>
            <a:xfrm>
              <a:off x="8168467" y="7496593"/>
              <a:ext cx="1823171" cy="261610"/>
            </a:xfrm>
            <a:prstGeom prst="rect">
              <a:avLst/>
            </a:prstGeom>
            <a:solidFill>
              <a:srgbClr val="C2C2C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Preventing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100">
              <a:extLst>
                <a:ext uri="{FF2B5EF4-FFF2-40B4-BE49-F238E27FC236}">
                  <a16:creationId xmlns:a16="http://schemas.microsoft.com/office/drawing/2014/main" id="{3E8B5D7B-520E-8642-9C85-84D2BA8838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26" y="6935242"/>
              <a:ext cx="558841" cy="1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EB23984-AA64-6142-BA27-F35240610194}"/>
              </a:ext>
            </a:extLst>
          </p:cNvPr>
          <p:cNvSpPr txBox="1"/>
          <p:nvPr/>
        </p:nvSpPr>
        <p:spPr>
          <a:xfrm>
            <a:off x="3487795" y="4035200"/>
            <a:ext cx="3225511" cy="338554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Basics of IoT Botnets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4CF9CD-0356-374A-B175-50B00FA39020}"/>
              </a:ext>
            </a:extLst>
          </p:cNvPr>
          <p:cNvSpPr txBox="1"/>
          <p:nvPr/>
        </p:nvSpPr>
        <p:spPr>
          <a:xfrm>
            <a:off x="3182629" y="4555399"/>
            <a:ext cx="4036596" cy="338554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Security Risks and IoT Incidents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7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1263938"/>
            <a:ext cx="1252146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[1].Manos </a:t>
            </a:r>
            <a:r>
              <a:rPr lang="en-GB" altLang="zh-CN" dirty="0" err="1"/>
              <a:t>Antonakakis</a:t>
            </a:r>
            <a:r>
              <a:rPr lang="en-GB" altLang="zh-CN" dirty="0"/>
              <a:t>, Georgia Institute of Technology; Tim April, Akamai; Michael Bailey, University of Illinois, Urbana-Champaign; Matt Bernhard, University of Michigan, Ann Arbor; Elie </a:t>
            </a:r>
            <a:r>
              <a:rPr lang="en-GB" altLang="zh-CN" dirty="0" err="1"/>
              <a:t>Bursztein</a:t>
            </a:r>
            <a:r>
              <a:rPr lang="en-GB" altLang="zh-CN" dirty="0"/>
              <a:t>, Google; Jaime Cochran, Cloudflare; Zakir </a:t>
            </a:r>
            <a:r>
              <a:rPr lang="en-GB" altLang="zh-CN" dirty="0" err="1"/>
              <a:t>Durumeric</a:t>
            </a:r>
            <a:r>
              <a:rPr lang="en-GB" altLang="zh-CN" dirty="0"/>
              <a:t> and J. Alex </a:t>
            </a:r>
            <a:r>
              <a:rPr lang="en-GB" altLang="zh-CN" dirty="0" err="1"/>
              <a:t>Halderman</a:t>
            </a:r>
            <a:r>
              <a:rPr lang="en-GB" altLang="zh-CN" dirty="0"/>
              <a:t>, University of Michigan, Ann Arbor; Luca </a:t>
            </a:r>
            <a:r>
              <a:rPr lang="en-GB" altLang="zh-CN" dirty="0" err="1"/>
              <a:t>Invernizzi</a:t>
            </a:r>
            <a:r>
              <a:rPr lang="en-GB" altLang="zh-CN" dirty="0"/>
              <a:t>, Google; Michalis </a:t>
            </a:r>
            <a:r>
              <a:rPr lang="en-GB" altLang="zh-CN" dirty="0" err="1"/>
              <a:t>Kallitsis</a:t>
            </a:r>
            <a:r>
              <a:rPr lang="en-GB" altLang="zh-CN" dirty="0"/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GB" altLang="zh-CN" dirty="0" err="1"/>
              <a:t>Menscher</a:t>
            </a:r>
            <a:r>
              <a:rPr lang="en-GB" altLang="zh-CN" dirty="0"/>
              <a:t>, Google; Chad Seaman, Akamai; Nick Sullivan, Cloudflare; Kurt Thomas, Google; Yi Zhou, University of Illinois, Urbana-</a:t>
            </a:r>
            <a:r>
              <a:rPr lang="en-GB" altLang="zh-CN" dirty="0" err="1"/>
              <a:t>Champaign.</a:t>
            </a:r>
            <a:r>
              <a:rPr lang="en-GB" altLang="zh-CN" b="1" dirty="0" err="1"/>
              <a:t>Understanding</a:t>
            </a:r>
            <a:r>
              <a:rPr lang="en-GB" altLang="zh-CN" b="1" dirty="0"/>
              <a:t> the </a:t>
            </a:r>
            <a:r>
              <a:rPr lang="en-GB" altLang="zh-CN" b="1" dirty="0" err="1"/>
              <a:t>Mirai</a:t>
            </a:r>
            <a:r>
              <a:rPr lang="en-GB" altLang="zh-CN" b="1" dirty="0"/>
              <a:t> Botnet.</a:t>
            </a:r>
            <a:r>
              <a:rPr lang="en-GB" altLang="zh-CN" dirty="0"/>
              <a:t> (2017)</a:t>
            </a:r>
          </a:p>
          <a:p>
            <a:r>
              <a:rPr lang="en-GB" altLang="zh-CN" dirty="0"/>
              <a:t> </a:t>
            </a:r>
            <a:r>
              <a:rPr lang="en-GB" altLang="zh-CN" dirty="0">
                <a:hlinkClick r:id="rId2"/>
              </a:rPr>
              <a:t>URL:https://www.usenix.org/conference/usenixsecurity17/technical-sessions/presentation/antonakakis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[2]. Kishore </a:t>
            </a:r>
            <a:r>
              <a:rPr lang="en-GB" altLang="zh-CN" dirty="0" err="1"/>
              <a:t>Angrishi</a:t>
            </a:r>
            <a:r>
              <a:rPr lang="en-GB" altLang="zh-CN" dirty="0"/>
              <a:t>. </a:t>
            </a:r>
            <a:r>
              <a:rPr lang="en-GB" altLang="zh-CN" b="1" dirty="0"/>
              <a:t>Turning Internet of Things(IoT) into Internet of Vulnerabilities (</a:t>
            </a:r>
            <a:r>
              <a:rPr lang="en-GB" altLang="zh-CN" b="1" dirty="0" err="1"/>
              <a:t>IoV</a:t>
            </a:r>
            <a:r>
              <a:rPr lang="en-GB" altLang="zh-CN" b="1" dirty="0"/>
              <a:t>) : IoT Botnets.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3"/>
              </a:rPr>
              <a:t>https://arxiv.org/pdf/1702.03681.pdf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[3]. Artur Marzano, David Alexander, O. Fonseca, E. </a:t>
            </a:r>
            <a:r>
              <a:rPr lang="en-GB" altLang="zh-CN" dirty="0" err="1"/>
              <a:t>Fazzion</a:t>
            </a:r>
            <a:r>
              <a:rPr lang="en-GB" altLang="zh-CN" dirty="0"/>
              <a:t>, C. </a:t>
            </a:r>
            <a:r>
              <a:rPr lang="en-GB" altLang="zh-CN" dirty="0" err="1"/>
              <a:t>Hoepers</a:t>
            </a:r>
            <a:r>
              <a:rPr lang="en-GB" altLang="zh-CN" dirty="0"/>
              <a:t>, Klaus </a:t>
            </a:r>
            <a:r>
              <a:rPr lang="en-GB" altLang="zh-CN" dirty="0" err="1"/>
              <a:t>Steding</a:t>
            </a:r>
            <a:r>
              <a:rPr lang="en-GB" altLang="zh-CN" dirty="0"/>
              <a:t>-Jessen, M. H. P. </a:t>
            </a:r>
            <a:r>
              <a:rPr lang="en-GB" altLang="zh-CN" dirty="0" err="1"/>
              <a:t>Chaves</a:t>
            </a:r>
            <a:r>
              <a:rPr lang="en-GB" altLang="zh-CN" dirty="0"/>
              <a:t>, </a:t>
            </a:r>
            <a:r>
              <a:rPr lang="en-GB" altLang="zh-CN" dirty="0" err="1"/>
              <a:t>Ítalo</a:t>
            </a:r>
            <a:r>
              <a:rPr lang="en-GB" altLang="zh-CN" dirty="0"/>
              <a:t> S. Cunha, D. Guedes, W. </a:t>
            </a:r>
            <a:r>
              <a:rPr lang="en-GB" altLang="zh-CN" dirty="0" err="1"/>
              <a:t>Meira</a:t>
            </a:r>
            <a:r>
              <a:rPr lang="en-GB" altLang="zh-CN" dirty="0"/>
              <a:t> .</a:t>
            </a:r>
            <a:r>
              <a:rPr lang="en-GB" altLang="zh-CN" b="1" dirty="0"/>
              <a:t>The Evolution of </a:t>
            </a:r>
            <a:r>
              <a:rPr lang="en-GB" altLang="zh-CN" b="1" dirty="0" err="1"/>
              <a:t>Bashlite</a:t>
            </a:r>
            <a:r>
              <a:rPr lang="en-GB" altLang="zh-CN" b="1" dirty="0"/>
              <a:t> and </a:t>
            </a:r>
            <a:r>
              <a:rPr lang="en-GB" altLang="zh-CN" b="1" dirty="0" err="1"/>
              <a:t>Mirai</a:t>
            </a:r>
            <a:r>
              <a:rPr lang="en-GB" altLang="zh-CN" b="1" dirty="0"/>
              <a:t> IoT Botnets.</a:t>
            </a:r>
            <a:r>
              <a:rPr lang="en-GB" altLang="zh-CN" dirty="0"/>
              <a:t> 2018 IEEE Symposium on Computers and Communications (ISCC) URL: </a:t>
            </a:r>
            <a:r>
              <a:rPr lang="en-GB" altLang="zh-CN" dirty="0">
                <a:hlinkClick r:id="rId4"/>
              </a:rPr>
              <a:t>https://honeytarg.cert.br/honeypots/docs/papers/honeypots-iscc18.pdf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[4]. Basheer Al-</a:t>
            </a:r>
            <a:r>
              <a:rPr lang="en-GB" altLang="zh-CN" dirty="0" err="1"/>
              <a:t>Duwairi</a:t>
            </a:r>
            <a:r>
              <a:rPr lang="en-GB" altLang="zh-CN" dirty="0"/>
              <a:t>, Wafaa Al-</a:t>
            </a:r>
            <a:r>
              <a:rPr lang="en-GB" altLang="zh-CN" dirty="0" err="1"/>
              <a:t>Kahla</a:t>
            </a:r>
            <a:r>
              <a:rPr lang="en-GB" altLang="zh-CN" dirty="0"/>
              <a:t>, </a:t>
            </a:r>
            <a:r>
              <a:rPr lang="en-GB" altLang="zh-CN" dirty="0" err="1"/>
              <a:t>Mhd</a:t>
            </a:r>
            <a:r>
              <a:rPr lang="en-GB" altLang="zh-CN" dirty="0"/>
              <a:t> Ammar </a:t>
            </a:r>
            <a:r>
              <a:rPr lang="en-GB" altLang="zh-CN" dirty="0" err="1"/>
              <a:t>AlRefai</a:t>
            </a:r>
            <a:r>
              <a:rPr lang="en-GB" altLang="zh-CN" dirty="0"/>
              <a:t>, Yazid </a:t>
            </a:r>
            <a:r>
              <a:rPr lang="en-GB" altLang="zh-CN" dirty="0" err="1"/>
              <a:t>Abdelqader</a:t>
            </a:r>
            <a:r>
              <a:rPr lang="en-GB" altLang="zh-CN" dirty="0"/>
              <a:t>, Abdullah </a:t>
            </a:r>
            <a:r>
              <a:rPr lang="en-GB" altLang="zh-CN" dirty="0" err="1"/>
              <a:t>Rawash</a:t>
            </a:r>
            <a:r>
              <a:rPr lang="en-GB" altLang="zh-CN" dirty="0"/>
              <a:t>, Rana </a:t>
            </a:r>
            <a:r>
              <a:rPr lang="en-GB" altLang="zh-CN" dirty="0" err="1"/>
              <a:t>Fahmawi</a:t>
            </a:r>
            <a:r>
              <a:rPr lang="en-GB" altLang="zh-CN" dirty="0"/>
              <a:t>. </a:t>
            </a:r>
            <a:r>
              <a:rPr lang="en-GB" altLang="zh-CN" b="1" dirty="0"/>
              <a:t>SIEM-based detection and mitigation of IoT-botnet DDoS attacks.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5"/>
              </a:rPr>
              <a:t>https://www.researchgate.net/publication/340357755_SIEM-based_detection_and_mitigation_of_IoT-botnet_DDoS_attacks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[5]. </a:t>
            </a:r>
            <a:r>
              <a:rPr lang="en-GB" altLang="zh-CN" dirty="0" err="1"/>
              <a:t>Huy-Trung</a:t>
            </a:r>
            <a:r>
              <a:rPr lang="en-GB" altLang="zh-CN" dirty="0"/>
              <a:t> Nguyen, Quoc-Dung Ngo, Van-Hoang Le. </a:t>
            </a:r>
            <a:r>
              <a:rPr lang="en-GB" altLang="zh-CN" b="1" dirty="0"/>
              <a:t>A novel graph-based approach for IoT botnet detection.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6"/>
              </a:rPr>
              <a:t>https://link.springer.com/article/10.1007/s10207-019-00475-6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[6]. Stephen Herwig, </a:t>
            </a:r>
            <a:r>
              <a:rPr lang="en-GB" altLang="zh-CN" dirty="0" err="1"/>
              <a:t>Katura</a:t>
            </a:r>
            <a:r>
              <a:rPr lang="en-GB" altLang="zh-CN" dirty="0"/>
              <a:t> Harvey, George Hughey, Richard Roberts, Dave Levin. </a:t>
            </a:r>
            <a:r>
              <a:rPr lang="en-GB" altLang="zh-CN" b="1" dirty="0"/>
              <a:t>Measurement and Analysis of Hajime, a Peer-to-peer IoT Botnet.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7"/>
              </a:rPr>
              <a:t>https://www.ndss-symposium.org/wp-content/uploads/2019/02/ndss2019_02B-3_Herwig_paper.pdf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[7]. </a:t>
            </a:r>
            <a:r>
              <a:rPr lang="en-GB" altLang="zh-CN" dirty="0" err="1"/>
              <a:t>Xiaolu</a:t>
            </a:r>
            <a:r>
              <a:rPr lang="en-GB" altLang="zh-CN" dirty="0"/>
              <a:t> Zhang, Oren Upton, Nicole Lang Beebe, Kim-Kwang Raymond Choo. </a:t>
            </a:r>
            <a:r>
              <a:rPr lang="en-GB" altLang="zh-CN" b="1" dirty="0"/>
              <a:t>IoT Botnet Forensics: A Comprehensive Digital Forensic Case Study on </a:t>
            </a:r>
            <a:r>
              <a:rPr lang="en-GB" altLang="zh-CN" b="1" dirty="0" err="1"/>
              <a:t>Mirai</a:t>
            </a:r>
            <a:r>
              <a:rPr lang="en-GB" altLang="zh-CN" b="1" dirty="0"/>
              <a:t> Botnet Servers.</a:t>
            </a:r>
            <a:r>
              <a:rPr lang="en-GB" altLang="zh-CN" dirty="0"/>
              <a:t> (2020) URL: </a:t>
            </a:r>
            <a:r>
              <a:rPr lang="en-GB" altLang="zh-CN" dirty="0">
                <a:hlinkClick r:id="rId8"/>
              </a:rPr>
              <a:t>https://www.sciencedirect.com/science/article/pii/S2666281720300214</a:t>
            </a:r>
            <a:endParaRPr lang="en-GB" altLang="zh-C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985432"/>
            <a:ext cx="12886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[8]. </a:t>
            </a:r>
            <a:r>
              <a:rPr lang="en-GB" altLang="zh-CN" dirty="0" err="1"/>
              <a:t>Constantinos</a:t>
            </a:r>
            <a:r>
              <a:rPr lang="en-GB" altLang="zh-CN" dirty="0"/>
              <a:t> </a:t>
            </a:r>
            <a:r>
              <a:rPr lang="en-GB" altLang="zh-CN" dirty="0" err="1"/>
              <a:t>Kolias</a:t>
            </a:r>
            <a:r>
              <a:rPr lang="en-GB" altLang="zh-CN" dirty="0"/>
              <a:t>, George Mason University, Georgios </a:t>
            </a:r>
            <a:r>
              <a:rPr lang="en-GB" altLang="zh-CN" dirty="0" err="1"/>
              <a:t>Kambourakis</a:t>
            </a:r>
            <a:r>
              <a:rPr lang="en-GB" altLang="zh-CN" dirty="0"/>
              <a:t>, University of the Aegean </a:t>
            </a:r>
            <a:r>
              <a:rPr lang="en-GB" altLang="zh-CN" dirty="0" err="1"/>
              <a:t>Angelos</a:t>
            </a:r>
            <a:r>
              <a:rPr lang="en-GB" altLang="zh-CN" dirty="0"/>
              <a:t> </a:t>
            </a:r>
            <a:r>
              <a:rPr lang="en-GB" altLang="zh-CN" dirty="0" err="1"/>
              <a:t>Stavrou</a:t>
            </a:r>
            <a:r>
              <a:rPr lang="en-GB" altLang="zh-CN" dirty="0"/>
              <a:t>, George Mason University Jeffrey </a:t>
            </a:r>
            <a:r>
              <a:rPr lang="en-GB" altLang="zh-CN" dirty="0" err="1"/>
              <a:t>Voas</a:t>
            </a:r>
            <a:r>
              <a:rPr lang="en-GB" altLang="zh-CN" dirty="0"/>
              <a:t>, IEEE Fellow. </a:t>
            </a:r>
            <a:r>
              <a:rPr lang="en-GB" altLang="zh-CN" b="1" dirty="0"/>
              <a:t>DDoS in the IoT: </a:t>
            </a:r>
            <a:r>
              <a:rPr lang="en-GB" altLang="zh-CN" b="1" dirty="0" err="1"/>
              <a:t>Mirai</a:t>
            </a:r>
            <a:r>
              <a:rPr lang="en-GB" altLang="zh-CN" b="1" dirty="0"/>
              <a:t> and Other Botnets.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2"/>
              </a:rPr>
              <a:t>https://ieeexplore.ieee.org/document/7971869</a:t>
            </a:r>
            <a:endParaRPr lang="en-GB" altLang="zh-CN" dirty="0"/>
          </a:p>
          <a:p>
            <a:r>
              <a:rPr lang="en-GB" altLang="zh-CN" dirty="0"/>
              <a:t>[9]. Priscilla </a:t>
            </a:r>
            <a:r>
              <a:rPr lang="en-GB" altLang="zh-CN" dirty="0" err="1"/>
              <a:t>Moriuchi</a:t>
            </a:r>
            <a:r>
              <a:rPr lang="en-GB" altLang="zh-CN" dirty="0"/>
              <a:t>, </a:t>
            </a:r>
            <a:r>
              <a:rPr lang="en-GB" altLang="zh-CN" dirty="0" err="1"/>
              <a:t>Sanil</a:t>
            </a:r>
            <a:r>
              <a:rPr lang="en-GB" altLang="zh-CN" dirty="0"/>
              <a:t> </a:t>
            </a:r>
            <a:r>
              <a:rPr lang="en-GB" altLang="zh-CN" dirty="0" err="1"/>
              <a:t>Chohan</a:t>
            </a:r>
            <a:r>
              <a:rPr lang="en-GB" altLang="zh-CN" dirty="0"/>
              <a:t>. </a:t>
            </a:r>
            <a:r>
              <a:rPr lang="en-GB" altLang="zh-CN" b="1" dirty="0" err="1"/>
              <a:t>Mirai</a:t>
            </a:r>
            <a:r>
              <a:rPr lang="en-GB" altLang="zh-CN" b="1" dirty="0"/>
              <a:t>-Variant IoT Botnet Used to Target Financial Sector in January 2018.</a:t>
            </a:r>
            <a:r>
              <a:rPr lang="en-GB" altLang="zh-CN" dirty="0"/>
              <a:t> (2018) URL: </a:t>
            </a:r>
            <a:r>
              <a:rPr lang="en-GB" altLang="zh-CN" dirty="0">
                <a:hlinkClick r:id="rId3"/>
              </a:rPr>
              <a:t>https://go.recordedfuture.com/hubfs/reports/cta-2018-0405.pdf</a:t>
            </a:r>
            <a:endParaRPr lang="en-GB" altLang="zh-CN" dirty="0"/>
          </a:p>
          <a:p>
            <a:r>
              <a:rPr lang="en-GB" altLang="zh-CN" dirty="0"/>
              <a:t>[10]. Elisa </a:t>
            </a:r>
            <a:r>
              <a:rPr lang="en-GB" altLang="zh-CN" dirty="0" err="1"/>
              <a:t>Bertino</a:t>
            </a:r>
            <a:r>
              <a:rPr lang="en-GB" altLang="zh-CN" dirty="0"/>
              <a:t>, Purdue University, Nayeem Islam, Qualcomm. </a:t>
            </a:r>
            <a:r>
              <a:rPr lang="en-GB" altLang="zh-CN" b="1" dirty="0"/>
              <a:t>Botnets and Internet of Things Security.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4"/>
              </a:rPr>
              <a:t>https://ieeexplore.ieee.org/document/7842850</a:t>
            </a:r>
            <a:endParaRPr lang="en-GB" altLang="zh-CN" dirty="0"/>
          </a:p>
          <a:p>
            <a:r>
              <a:rPr lang="en-GB" altLang="zh-CN" dirty="0"/>
              <a:t>[11]. Saleh </a:t>
            </a:r>
            <a:r>
              <a:rPr lang="en-GB" altLang="zh-CN" dirty="0" err="1"/>
              <a:t>Soltan</a:t>
            </a:r>
            <a:r>
              <a:rPr lang="en-GB" altLang="zh-CN" dirty="0"/>
              <a:t>, Prateek Mittal, and H. Vincent Poor, Princeton University. </a:t>
            </a:r>
            <a:r>
              <a:rPr lang="en-GB" altLang="zh-CN" b="1" dirty="0" err="1"/>
              <a:t>BlackIoT</a:t>
            </a:r>
            <a:r>
              <a:rPr lang="en-GB" altLang="zh-CN" b="1" dirty="0"/>
              <a:t>: IoT Botnet of High Wattage Devices Can Disrupt the Power Grid.</a:t>
            </a:r>
            <a:r>
              <a:rPr lang="en-GB" altLang="zh-CN" dirty="0"/>
              <a:t> (2018) URL: </a:t>
            </a:r>
            <a:r>
              <a:rPr lang="en-GB" altLang="zh-CN" dirty="0">
                <a:hlinkClick r:id="rId5"/>
              </a:rPr>
              <a:t>https://www.usenix.org/conference/usenixsecurity18/presentation/soltan</a:t>
            </a:r>
            <a:endParaRPr lang="en-GB" altLang="zh-CN" dirty="0"/>
          </a:p>
          <a:p>
            <a:r>
              <a:rPr lang="en-GB" altLang="zh-CN" dirty="0"/>
              <a:t>[12]. </a:t>
            </a:r>
            <a:r>
              <a:rPr lang="en-GB" altLang="zh-CN" dirty="0" err="1"/>
              <a:t>Amaal</a:t>
            </a:r>
            <a:r>
              <a:rPr lang="en-GB" altLang="zh-CN" dirty="0"/>
              <a:t> Al </a:t>
            </a:r>
            <a:r>
              <a:rPr lang="en-GB" altLang="zh-CN" dirty="0" err="1"/>
              <a:t>Shorman</a:t>
            </a:r>
            <a:r>
              <a:rPr lang="en-GB" altLang="zh-CN" dirty="0"/>
              <a:t>, Hossam Faris, Ibrahim </a:t>
            </a:r>
            <a:r>
              <a:rPr lang="en-GB" altLang="zh-CN" dirty="0" err="1"/>
              <a:t>Aljarah</a:t>
            </a:r>
            <a:r>
              <a:rPr lang="en-GB" altLang="zh-CN" dirty="0"/>
              <a:t>. </a:t>
            </a:r>
            <a:r>
              <a:rPr lang="en-GB" altLang="zh-CN" b="1" dirty="0"/>
              <a:t>Unsupervised intelligent system based on one class support vector machine and Grey Wolf optimization for IoT botnet detection.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6"/>
              </a:rPr>
              <a:t>https://link.springer.com/article/10.1007/s12652-019-01387-y</a:t>
            </a:r>
            <a:endParaRPr lang="en-GB" altLang="zh-CN" dirty="0"/>
          </a:p>
          <a:p>
            <a:r>
              <a:rPr lang="en-GB" altLang="zh-CN" dirty="0"/>
              <a:t>[13]. </a:t>
            </a:r>
            <a:r>
              <a:rPr lang="en-GB" altLang="zh-CN" dirty="0" err="1"/>
              <a:t>Vinayakumar</a:t>
            </a:r>
            <a:r>
              <a:rPr lang="en-GB" altLang="zh-CN" dirty="0"/>
              <a:t> R, </a:t>
            </a:r>
            <a:r>
              <a:rPr lang="en-GB" altLang="zh-CN" dirty="0" err="1"/>
              <a:t>Mamoun</a:t>
            </a:r>
            <a:r>
              <a:rPr lang="en-GB" altLang="zh-CN" dirty="0"/>
              <a:t> </a:t>
            </a:r>
            <a:r>
              <a:rPr lang="en-GB" altLang="zh-CN" dirty="0" err="1"/>
              <a:t>Alazab</a:t>
            </a:r>
            <a:r>
              <a:rPr lang="en-GB" altLang="zh-CN" dirty="0"/>
              <a:t> Senior Member, IEEE, Sriram S, Quoc-Viet Pham, Soman KP, Simran K. </a:t>
            </a:r>
            <a:r>
              <a:rPr lang="en-GB" altLang="zh-CN" b="1" dirty="0"/>
              <a:t>A Visualized Botnet Detection System based Deep Learning for the Internet of Things Networks of Smart Cities.</a:t>
            </a:r>
            <a:r>
              <a:rPr lang="en-GB" altLang="zh-CN" dirty="0"/>
              <a:t> (2020) URL: </a:t>
            </a:r>
            <a:r>
              <a:rPr lang="en-GB" altLang="zh-CN" dirty="0">
                <a:hlinkClick r:id="rId7"/>
              </a:rPr>
              <a:t>https://ieeexplore.ieee.org/document/8985278</a:t>
            </a:r>
            <a:endParaRPr lang="en-GB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FE8F46-42EC-7348-AE3C-2CE579B278CE}"/>
              </a:ext>
            </a:extLst>
          </p:cNvPr>
          <p:cNvGrpSpPr/>
          <p:nvPr/>
        </p:nvGrpSpPr>
        <p:grpSpPr>
          <a:xfrm>
            <a:off x="2130292" y="4955750"/>
            <a:ext cx="10360723" cy="4125543"/>
            <a:chOff x="2130292" y="4873995"/>
            <a:chExt cx="10360723" cy="412554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5FE433-4B85-4E40-9A67-3E97C4ADB413}"/>
                </a:ext>
              </a:extLst>
            </p:cNvPr>
            <p:cNvGrpSpPr/>
            <p:nvPr/>
          </p:nvGrpSpPr>
          <p:grpSpPr>
            <a:xfrm>
              <a:off x="2130292" y="4873995"/>
              <a:ext cx="10360723" cy="4125543"/>
              <a:chOff x="2489521" y="5363856"/>
              <a:chExt cx="10360723" cy="412554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C56FF5F-DE7C-A643-BC3C-0272C74CBBB0}"/>
                  </a:ext>
                </a:extLst>
              </p:cNvPr>
              <p:cNvGrpSpPr/>
              <p:nvPr/>
            </p:nvGrpSpPr>
            <p:grpSpPr>
              <a:xfrm>
                <a:off x="2489521" y="5421276"/>
                <a:ext cx="10360723" cy="4068123"/>
                <a:chOff x="2141909" y="4862715"/>
                <a:chExt cx="10360723" cy="4068123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79B48C8-D0E3-4F45-8FC3-CE8A9E90883A}"/>
                    </a:ext>
                  </a:extLst>
                </p:cNvPr>
                <p:cNvSpPr/>
                <p:nvPr/>
              </p:nvSpPr>
              <p:spPr>
                <a:xfrm>
                  <a:off x="2141909" y="4862715"/>
                  <a:ext cx="9859591" cy="4015938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7C099D8F-0710-0244-810D-C675EA6563F4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617C6EB0-5133-2248-AAD6-F713EF94CF8D}"/>
                      </a:ext>
                    </a:extLst>
                  </p:cNvPr>
                  <p:cNvGrpSpPr/>
                  <p:nvPr/>
                </p:nvGrpSpPr>
                <p:grpSpPr>
                  <a:xfrm>
                    <a:off x="2297590" y="5132670"/>
                    <a:ext cx="10205042" cy="3798168"/>
                    <a:chOff x="2297590" y="5132670"/>
                    <a:chExt cx="10205042" cy="3798168"/>
                  </a:xfrm>
                </p:grpSpPr>
                <p:cxnSp>
                  <p:nvCxnSpPr>
                    <p:cNvPr id="7" name="直线连接符 6">
                      <a:extLst>
                        <a:ext uri="{FF2B5EF4-FFF2-40B4-BE49-F238E27FC236}">
                          <a16:creationId xmlns:a16="http://schemas.microsoft.com/office/drawing/2014/main" id="{FFACE648-C35D-3940-B45F-D411DF6FBF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97590" y="8700006"/>
                      <a:ext cx="8896689" cy="0"/>
                    </a:xfrm>
                    <a:prstGeom prst="line">
                      <a:avLst/>
                    </a:prstGeom>
                    <a:ln w="38100">
                      <a:solidFill>
                        <a:srgbClr val="4A6A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0BE560DD-EB95-F64B-B15D-DBB0306054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2132" y="8469173"/>
                      <a:ext cx="14605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003365"/>
                          </a:solidFill>
                        </a:rPr>
                        <a:t>Width</a:t>
                      </a:r>
                    </a:p>
                  </p:txBody>
                </p:sp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1C1FA863-E47F-0F47-A2CC-6CC8E6306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143" y="7126362"/>
                      <a:ext cx="1164240" cy="681327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Botnet</a:t>
                      </a:r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823F16B0-E216-0449-A2C7-E602F75B1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0626" y="7898832"/>
                      <a:ext cx="1164239" cy="681326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/>
                        <a:t>Bashlite</a:t>
                      </a:r>
                      <a:endParaRPr lang="en-US" dirty="0"/>
                    </a:p>
                  </p:txBody>
                </p:sp>
                <p:cxnSp>
                  <p:nvCxnSpPr>
                    <p:cNvPr id="10" name="直线连接符 9">
                      <a:extLst>
                        <a:ext uri="{FF2B5EF4-FFF2-40B4-BE49-F238E27FC236}">
                          <a16:creationId xmlns:a16="http://schemas.microsoft.com/office/drawing/2014/main" id="{00E407B8-C71C-2946-B56C-CAE2D7FC39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63954" y="5132670"/>
                      <a:ext cx="0" cy="3550636"/>
                    </a:xfrm>
                    <a:prstGeom prst="line">
                      <a:avLst/>
                    </a:prstGeom>
                    <a:ln w="38100">
                      <a:solidFill>
                        <a:srgbClr val="4A6A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627C21A5-947C-564A-94D5-416CBDF0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9383" y="7732355"/>
                      <a:ext cx="806013" cy="681326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/>
                        <a:t>Mirai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FE2380ED-45C8-B244-8B33-13B60A7075E6}"/>
                      </a:ext>
                    </a:extLst>
                  </p:cNvPr>
                  <p:cNvSpPr/>
                  <p:nvPr/>
                </p:nvSpPr>
                <p:spPr>
                  <a:xfrm>
                    <a:off x="3871930" y="7239677"/>
                    <a:ext cx="1033436" cy="624669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Hajime</a:t>
                    </a:r>
                    <a:endParaRPr lang="en-US" dirty="0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C3563AC-212F-6E46-80FF-1DC6E3020C6B}"/>
                      </a:ext>
                    </a:extLst>
                  </p:cNvPr>
                  <p:cNvSpPr/>
                  <p:nvPr/>
                </p:nvSpPr>
                <p:spPr>
                  <a:xfrm>
                    <a:off x="6209383" y="6558350"/>
                    <a:ext cx="1820871" cy="681327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Botnet-Detection</a:t>
                    </a: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49AE1F56-7485-2C4C-A024-48085DB145DF}"/>
                      </a:ext>
                    </a:extLst>
                  </p:cNvPr>
                  <p:cNvSpPr/>
                  <p:nvPr/>
                </p:nvSpPr>
                <p:spPr>
                  <a:xfrm>
                    <a:off x="8141304" y="6870684"/>
                    <a:ext cx="1244974" cy="681327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ML+DL</a:t>
                    </a: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E7ABA7F6-8534-3549-8D2C-F0671A737170}"/>
                      </a:ext>
                    </a:extLst>
                  </p:cNvPr>
                  <p:cNvSpPr/>
                  <p:nvPr/>
                </p:nvSpPr>
                <p:spPr>
                  <a:xfrm>
                    <a:off x="5849012" y="5559722"/>
                    <a:ext cx="1820871" cy="681327"/>
                  </a:xfrm>
                  <a:prstGeom prst="ellipse">
                    <a:avLst/>
                  </a:prstGeom>
                  <a:solidFill>
                    <a:srgbClr val="9BCA0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Botnet-</a:t>
                    </a:r>
                    <a:r>
                      <a:rPr lang="en-US" altLang="zh-CN" dirty="0"/>
                      <a:t>Prevention</a:t>
                    </a:r>
                    <a:endParaRPr lang="en-US" dirty="0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AD78B3F-A9AC-2449-A724-D73091DBE4C3}"/>
                      </a:ext>
                    </a:extLst>
                  </p:cNvPr>
                  <p:cNvSpPr/>
                  <p:nvPr/>
                </p:nvSpPr>
                <p:spPr>
                  <a:xfrm>
                    <a:off x="7252752" y="7825843"/>
                    <a:ext cx="1244974" cy="681327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Smart City</a:t>
                    </a: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2F8E9D6-94FD-B048-9BC9-3C64507D7B79}"/>
                      </a:ext>
                    </a:extLst>
                  </p:cNvPr>
                  <p:cNvSpPr/>
                  <p:nvPr/>
                </p:nvSpPr>
                <p:spPr>
                  <a:xfrm>
                    <a:off x="8720041" y="7855999"/>
                    <a:ext cx="1127004" cy="681327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Financial</a:t>
                    </a: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1F9FB557-F525-2745-810E-A35B46C29BB7}"/>
                      </a:ext>
                    </a:extLst>
                  </p:cNvPr>
                  <p:cNvSpPr/>
                  <p:nvPr/>
                </p:nvSpPr>
                <p:spPr>
                  <a:xfrm>
                    <a:off x="2567913" y="7807690"/>
                    <a:ext cx="1621271" cy="804952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High Wattage</a:t>
                    </a:r>
                  </a:p>
                </p:txBody>
              </p:sp>
            </p:grp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C7950C-0CE6-2F4A-8893-24DB49EA9F04}"/>
                  </a:ext>
                </a:extLst>
              </p:cNvPr>
              <p:cNvSpPr txBox="1"/>
              <p:nvPr/>
            </p:nvSpPr>
            <p:spPr>
              <a:xfrm>
                <a:off x="6562268" y="5363856"/>
                <a:ext cx="1460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3365"/>
                    </a:solidFill>
                  </a:rPr>
                  <a:t>Depth</a:t>
                </a:r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0CFFFC-22E2-5A40-8441-8E3D074E020F}"/>
                </a:ext>
              </a:extLst>
            </p:cNvPr>
            <p:cNvSpPr/>
            <p:nvPr/>
          </p:nvSpPr>
          <p:spPr>
            <a:xfrm>
              <a:off x="10071424" y="7908733"/>
              <a:ext cx="1454399" cy="681327"/>
            </a:xfrm>
            <a:prstGeom prst="ellipse">
              <a:avLst/>
            </a:prstGeom>
            <a:solidFill>
              <a:srgbClr val="003464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Digitalization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ED7458-5867-7146-B41C-E1E1E5DD90A1}"/>
              </a:ext>
            </a:extLst>
          </p:cNvPr>
          <p:cNvGrpSpPr/>
          <p:nvPr/>
        </p:nvGrpSpPr>
        <p:grpSpPr>
          <a:xfrm>
            <a:off x="2130292" y="4873995"/>
            <a:ext cx="10360723" cy="4125543"/>
            <a:chOff x="2489521" y="5363856"/>
            <a:chExt cx="10360723" cy="412554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C1BBFF2-73C4-C545-A83C-F6EF7C2736CC}"/>
                </a:ext>
              </a:extLst>
            </p:cNvPr>
            <p:cNvGrpSpPr/>
            <p:nvPr/>
          </p:nvGrpSpPr>
          <p:grpSpPr>
            <a:xfrm>
              <a:off x="2489521" y="5421276"/>
              <a:ext cx="10360723" cy="4068123"/>
              <a:chOff x="2141909" y="4862715"/>
              <a:chExt cx="10360723" cy="406812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74AF3D9-D44E-4F48-8AC8-F3795DBEA517}"/>
                  </a:ext>
                </a:extLst>
              </p:cNvPr>
              <p:cNvSpPr/>
              <p:nvPr/>
            </p:nvSpPr>
            <p:spPr>
              <a:xfrm>
                <a:off x="2141909" y="4862715"/>
                <a:ext cx="9859591" cy="4015938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9379CDF-10E9-7F4E-A6D8-4C811F276C5D}"/>
                  </a:ext>
                </a:extLst>
              </p:cNvPr>
              <p:cNvGrpSpPr/>
              <p:nvPr/>
            </p:nvGrpSpPr>
            <p:grpSpPr>
              <a:xfrm>
                <a:off x="2297590" y="5132670"/>
                <a:ext cx="10205042" cy="3798168"/>
                <a:chOff x="2297590" y="5132670"/>
                <a:chExt cx="10205042" cy="3798168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4717854-97D4-394D-ABBE-AA26284B9087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cxnSp>
                <p:nvCxnSpPr>
                  <p:cNvPr id="41" name="直线连接符 40">
                    <a:extLst>
                      <a:ext uri="{FF2B5EF4-FFF2-40B4-BE49-F238E27FC236}">
                        <a16:creationId xmlns:a16="http://schemas.microsoft.com/office/drawing/2014/main" id="{A759C2B1-BA1F-E044-816F-06EA28124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7590" y="8700006"/>
                    <a:ext cx="8896689" cy="0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DB9DE1F9-D605-DB4C-9C47-6392E8AE0D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2132" y="8469173"/>
                    <a:ext cx="14605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3365"/>
                        </a:solidFill>
                      </a:rPr>
                      <a:t>Width</a:t>
                    </a: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EE57ED6-7F46-C443-959A-B54D6C221FA8}"/>
                      </a:ext>
                    </a:extLst>
                  </p:cNvPr>
                  <p:cNvSpPr/>
                  <p:nvPr/>
                </p:nvSpPr>
                <p:spPr>
                  <a:xfrm>
                    <a:off x="5045143" y="7126362"/>
                    <a:ext cx="1164240" cy="681327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</a:t>
                    </a: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62572A54-2CF7-D64F-A369-E46A607D26C4}"/>
                      </a:ext>
                    </a:extLst>
                  </p:cNvPr>
                  <p:cNvSpPr/>
                  <p:nvPr/>
                </p:nvSpPr>
                <p:spPr>
                  <a:xfrm>
                    <a:off x="4540626" y="7898832"/>
                    <a:ext cx="1164239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Bashlite</a:t>
                    </a:r>
                    <a:endParaRPr lang="en-US" dirty="0"/>
                  </a:p>
                </p:txBody>
              </p:sp>
              <p:cxnSp>
                <p:nvCxnSpPr>
                  <p:cNvPr id="45" name="直线连接符 44">
                    <a:extLst>
                      <a:ext uri="{FF2B5EF4-FFF2-40B4-BE49-F238E27FC236}">
                        <a16:creationId xmlns:a16="http://schemas.microsoft.com/office/drawing/2014/main" id="{8F9B1811-3A0B-7649-A1EC-A687C75DB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3954" y="5132670"/>
                    <a:ext cx="0" cy="3550636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2639C396-8224-CF49-AA0E-CF19B7A9ECC0}"/>
                      </a:ext>
                    </a:extLst>
                  </p:cNvPr>
                  <p:cNvSpPr/>
                  <p:nvPr/>
                </p:nvSpPr>
                <p:spPr>
                  <a:xfrm>
                    <a:off x="6209383" y="7732355"/>
                    <a:ext cx="806013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Mirai</a:t>
                    </a:r>
                    <a:endParaRPr lang="en-US" dirty="0"/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7B75B95-EFE5-D841-AE33-70580ED371E9}"/>
                    </a:ext>
                  </a:extLst>
                </p:cNvPr>
                <p:cNvSpPr/>
                <p:nvPr/>
              </p:nvSpPr>
              <p:spPr>
                <a:xfrm>
                  <a:off x="3871930" y="7239677"/>
                  <a:ext cx="1033436" cy="624669"/>
                </a:xfrm>
                <a:prstGeom prst="ellipse">
                  <a:avLst/>
                </a:prstGeom>
                <a:solidFill>
                  <a:srgbClr val="4A6A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Hajime</a:t>
                  </a:r>
                  <a:endParaRPr lang="en-US" dirty="0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FAF63148-6EF0-3449-90DC-3CE95F23F4B8}"/>
                    </a:ext>
                  </a:extLst>
                </p:cNvPr>
                <p:cNvSpPr/>
                <p:nvPr/>
              </p:nvSpPr>
              <p:spPr>
                <a:xfrm>
                  <a:off x="6209383" y="6558350"/>
                  <a:ext cx="1820871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Botnet-Detection</a:t>
                  </a: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1EA0590A-3B10-464B-A7D5-1F437C7916CE}"/>
                    </a:ext>
                  </a:extLst>
                </p:cNvPr>
                <p:cNvSpPr/>
                <p:nvPr/>
              </p:nvSpPr>
              <p:spPr>
                <a:xfrm>
                  <a:off x="8141304" y="6870684"/>
                  <a:ext cx="1244974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ML+DL</a:t>
                  </a: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59A8D496-E9B9-8A46-A94F-7CB7028ED498}"/>
                    </a:ext>
                  </a:extLst>
                </p:cNvPr>
                <p:cNvSpPr/>
                <p:nvPr/>
              </p:nvSpPr>
              <p:spPr>
                <a:xfrm>
                  <a:off x="5849012" y="5559722"/>
                  <a:ext cx="1820871" cy="681327"/>
                </a:xfrm>
                <a:prstGeom prst="ellipse">
                  <a:avLst/>
                </a:prstGeom>
                <a:solidFill>
                  <a:srgbClr val="9BCA0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</a:t>
                  </a:r>
                  <a:r>
                    <a:rPr lang="en-US" altLang="zh-CN" dirty="0"/>
                    <a:t>Prevention</a:t>
                  </a:r>
                  <a:endParaRPr lang="en-US" dirty="0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175F0FD-B8C2-9448-8255-74DC3BB60D95}"/>
                    </a:ext>
                  </a:extLst>
                </p:cNvPr>
                <p:cNvSpPr/>
                <p:nvPr/>
              </p:nvSpPr>
              <p:spPr>
                <a:xfrm>
                  <a:off x="7252752" y="7825843"/>
                  <a:ext cx="124497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City</a:t>
                  </a: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9D37F3E6-92DD-574A-95C5-D75FC2785672}"/>
                    </a:ext>
                  </a:extLst>
                </p:cNvPr>
                <p:cNvSpPr/>
                <p:nvPr/>
              </p:nvSpPr>
              <p:spPr>
                <a:xfrm>
                  <a:off x="8720041" y="7855999"/>
                  <a:ext cx="112700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Financial</a:t>
                  </a: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2405278C-689E-3746-9CB0-1883ACA271D8}"/>
                    </a:ext>
                  </a:extLst>
                </p:cNvPr>
                <p:cNvSpPr/>
                <p:nvPr/>
              </p:nvSpPr>
              <p:spPr>
                <a:xfrm>
                  <a:off x="2567913" y="7807690"/>
                  <a:ext cx="1621271" cy="804952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 Wattage</a:t>
                  </a: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C8988D-9BAA-2A4D-975C-7D26656F02AD}"/>
                </a:ext>
              </a:extLst>
            </p:cNvPr>
            <p:cNvSpPr txBox="1"/>
            <p:nvPr/>
          </p:nvSpPr>
          <p:spPr>
            <a:xfrm>
              <a:off x="6562268" y="5363856"/>
              <a:ext cx="1460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3365"/>
                  </a:solidFill>
                </a:rPr>
                <a:t>Depth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1FE3CF-6B54-1547-8949-90497667D69D}"/>
              </a:ext>
            </a:extLst>
          </p:cNvPr>
          <p:cNvSpPr/>
          <p:nvPr/>
        </p:nvSpPr>
        <p:spPr>
          <a:xfrm>
            <a:off x="551559" y="1705846"/>
            <a:ext cx="12576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65"/>
                </a:solidFill>
              </a:rPr>
              <a:t>[1].Manos </a:t>
            </a:r>
            <a:r>
              <a:rPr lang="en-US" altLang="zh-CN" dirty="0" err="1">
                <a:solidFill>
                  <a:srgbClr val="003365"/>
                </a:solidFill>
              </a:rPr>
              <a:t>Antonakakis</a:t>
            </a:r>
            <a:r>
              <a:rPr lang="en-US" altLang="zh-CN" dirty="0">
                <a:solidFill>
                  <a:srgbClr val="003365"/>
                </a:solidFill>
              </a:rPr>
              <a:t>, Georgia Institute of Technology; Tim April, Akamai; Michael Bailey, University of Illinois, Urbana-Champaign; Matt Bernhard, University of Michigan, Ann Arbor; Elie </a:t>
            </a:r>
            <a:r>
              <a:rPr lang="en-US" altLang="zh-CN" dirty="0" err="1">
                <a:solidFill>
                  <a:srgbClr val="003365"/>
                </a:solidFill>
              </a:rPr>
              <a:t>Bursztein</a:t>
            </a:r>
            <a:r>
              <a:rPr lang="en-US" altLang="zh-CN" dirty="0">
                <a:solidFill>
                  <a:srgbClr val="003365"/>
                </a:solidFill>
              </a:rPr>
              <a:t>, Google; Jaime Cochran, Cloudflare; Zakir </a:t>
            </a:r>
            <a:r>
              <a:rPr lang="en-US" altLang="zh-CN" dirty="0" err="1">
                <a:solidFill>
                  <a:srgbClr val="003365"/>
                </a:solidFill>
              </a:rPr>
              <a:t>Durumeric</a:t>
            </a:r>
            <a:r>
              <a:rPr lang="en-US" altLang="zh-CN" dirty="0">
                <a:solidFill>
                  <a:srgbClr val="003365"/>
                </a:solidFill>
              </a:rPr>
              <a:t> and J. Alex </a:t>
            </a:r>
            <a:r>
              <a:rPr lang="en-US" altLang="zh-CN" dirty="0" err="1">
                <a:solidFill>
                  <a:srgbClr val="003365"/>
                </a:solidFill>
              </a:rPr>
              <a:t>Halderman</a:t>
            </a:r>
            <a:r>
              <a:rPr lang="en-US" altLang="zh-CN" dirty="0">
                <a:solidFill>
                  <a:srgbClr val="003365"/>
                </a:solidFill>
              </a:rPr>
              <a:t>, University of Michigan, Ann Arbor; Luca </a:t>
            </a:r>
            <a:r>
              <a:rPr lang="en-US" altLang="zh-CN" dirty="0" err="1">
                <a:solidFill>
                  <a:srgbClr val="003365"/>
                </a:solidFill>
              </a:rPr>
              <a:t>Invernizzi</a:t>
            </a:r>
            <a:r>
              <a:rPr lang="en-US" altLang="zh-CN" dirty="0">
                <a:solidFill>
                  <a:srgbClr val="003365"/>
                </a:solidFill>
              </a:rPr>
              <a:t>, Google; Michalis </a:t>
            </a:r>
            <a:r>
              <a:rPr lang="en-US" altLang="zh-CN" dirty="0" err="1">
                <a:solidFill>
                  <a:srgbClr val="003365"/>
                </a:solidFill>
              </a:rPr>
              <a:t>Kallitsis</a:t>
            </a:r>
            <a:r>
              <a:rPr lang="en-US" altLang="zh-CN" dirty="0">
                <a:solidFill>
                  <a:srgbClr val="003365"/>
                </a:solidFill>
              </a:rPr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US" altLang="zh-CN" dirty="0" err="1">
                <a:solidFill>
                  <a:srgbClr val="003365"/>
                </a:solidFill>
              </a:rPr>
              <a:t>Menscher</a:t>
            </a:r>
            <a:r>
              <a:rPr lang="en-US" altLang="zh-CN" dirty="0">
                <a:solidFill>
                  <a:srgbClr val="003365"/>
                </a:solidFill>
              </a:rPr>
              <a:t>, Google; Chad Seaman, Akamai; Nick Sullivan, Cloudflare; Kurt Thomas, Google; Yi Zhou, University of Illinois, Urbana-</a:t>
            </a:r>
            <a:r>
              <a:rPr lang="en-US" altLang="zh-CN" dirty="0" err="1">
                <a:solidFill>
                  <a:srgbClr val="003365"/>
                </a:solidFill>
              </a:rPr>
              <a:t>Champaign.</a:t>
            </a:r>
            <a:r>
              <a:rPr lang="en-US" altLang="zh-CN" b="1" dirty="0" err="1">
                <a:solidFill>
                  <a:srgbClr val="003365"/>
                </a:solidFill>
              </a:rPr>
              <a:t>Understanding</a:t>
            </a:r>
            <a:r>
              <a:rPr lang="en-US" altLang="zh-CN" b="1" dirty="0">
                <a:solidFill>
                  <a:srgbClr val="003365"/>
                </a:solidFill>
              </a:rPr>
              <a:t> the </a:t>
            </a:r>
            <a:r>
              <a:rPr lang="en-US" altLang="zh-CN" b="1" dirty="0" err="1">
                <a:solidFill>
                  <a:srgbClr val="003365"/>
                </a:solidFill>
              </a:rPr>
              <a:t>Mirai</a:t>
            </a:r>
            <a:r>
              <a:rPr lang="en-US" altLang="zh-CN" b="1" dirty="0">
                <a:solidFill>
                  <a:srgbClr val="003365"/>
                </a:solidFill>
              </a:rPr>
              <a:t> Botnet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[2]. Kishore </a:t>
            </a:r>
            <a:r>
              <a:rPr lang="en-US" altLang="zh-CN" dirty="0" err="1">
                <a:solidFill>
                  <a:srgbClr val="003365"/>
                </a:solidFill>
              </a:rPr>
              <a:t>Angrishi</a:t>
            </a:r>
            <a:r>
              <a:rPr lang="en-US" altLang="zh-CN" dirty="0">
                <a:solidFill>
                  <a:srgbClr val="003365"/>
                </a:solidFill>
              </a:rPr>
              <a:t>. </a:t>
            </a:r>
            <a:r>
              <a:rPr lang="en-US" altLang="zh-CN" b="1" dirty="0">
                <a:solidFill>
                  <a:srgbClr val="003365"/>
                </a:solidFill>
              </a:rPr>
              <a:t>Turning Internet of Things(IoT) into Internet of Vulnerabilities (</a:t>
            </a:r>
            <a:r>
              <a:rPr lang="en-US" altLang="zh-CN" b="1" dirty="0" err="1">
                <a:solidFill>
                  <a:srgbClr val="003365"/>
                </a:solidFill>
              </a:rPr>
              <a:t>IoV</a:t>
            </a:r>
            <a:r>
              <a:rPr lang="en-US" altLang="zh-CN" b="1" dirty="0">
                <a:solidFill>
                  <a:srgbClr val="003365"/>
                </a:solidFill>
              </a:rPr>
              <a:t>) : IoT Botnets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[3]. Elisa </a:t>
            </a:r>
            <a:r>
              <a:rPr lang="en-US" altLang="zh-CN" dirty="0" err="1">
                <a:solidFill>
                  <a:srgbClr val="003365"/>
                </a:solidFill>
              </a:rPr>
              <a:t>Bertino</a:t>
            </a:r>
            <a:r>
              <a:rPr lang="en-US" altLang="zh-CN" dirty="0">
                <a:solidFill>
                  <a:srgbClr val="003365"/>
                </a:solidFill>
              </a:rPr>
              <a:t>, Purdue University, Nayeem Islam, Qualcomm. </a:t>
            </a:r>
            <a:r>
              <a:rPr lang="en-US" altLang="zh-CN" b="1" dirty="0">
                <a:solidFill>
                  <a:srgbClr val="003365"/>
                </a:solidFill>
              </a:rPr>
              <a:t>Botnets and Internet of Things Security. </a:t>
            </a:r>
            <a:r>
              <a:rPr lang="en-US" altLang="zh-CN" dirty="0">
                <a:solidFill>
                  <a:srgbClr val="003365"/>
                </a:solidFill>
              </a:rPr>
              <a:t>(2017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4491B3-C2C0-1944-B519-8BEC43C08845}"/>
              </a:ext>
            </a:extLst>
          </p:cNvPr>
          <p:cNvSpPr/>
          <p:nvPr/>
        </p:nvSpPr>
        <p:spPr>
          <a:xfrm>
            <a:off x="7658266" y="562842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431E97A-4FCE-A141-9402-9E454C65FFDA}"/>
              </a:ext>
            </a:extLst>
          </p:cNvPr>
          <p:cNvSpPr/>
          <p:nvPr/>
        </p:nvSpPr>
        <p:spPr>
          <a:xfrm>
            <a:off x="7913260" y="652116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F281FE-9296-5542-81BF-12BB6596840F}"/>
              </a:ext>
            </a:extLst>
          </p:cNvPr>
          <p:cNvSpPr/>
          <p:nvPr/>
        </p:nvSpPr>
        <p:spPr>
          <a:xfrm>
            <a:off x="6949835" y="7666664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934819-3FE7-D84A-858F-6F9C757D4BF9}"/>
              </a:ext>
            </a:extLst>
          </p:cNvPr>
          <p:cNvSpPr/>
          <p:nvPr/>
        </p:nvSpPr>
        <p:spPr>
          <a:xfrm>
            <a:off x="10071424" y="7908733"/>
            <a:ext cx="1454399" cy="681327"/>
          </a:xfrm>
          <a:prstGeom prst="ellipse">
            <a:avLst/>
          </a:prstGeom>
          <a:solidFill>
            <a:srgbClr val="00346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11612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007C8-9BE5-DC4E-B12C-4D7AC9C6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Not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E9FA07-59B8-A34C-A678-FF68630381C3}"/>
              </a:ext>
            </a:extLst>
          </p:cNvPr>
          <p:cNvSpPr/>
          <p:nvPr/>
        </p:nvSpPr>
        <p:spPr>
          <a:xfrm>
            <a:off x="659693" y="1263938"/>
            <a:ext cx="1250113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A6A89"/>
                </a:solidFill>
              </a:rPr>
              <a:t>[1]. </a:t>
            </a:r>
            <a:r>
              <a:rPr lang="en-US" altLang="zh-CN" dirty="0">
                <a:solidFill>
                  <a:srgbClr val="4A6A89"/>
                </a:solidFill>
              </a:rPr>
              <a:t>Artur Marzano, David Alexander, O. Fonseca, E. </a:t>
            </a:r>
            <a:r>
              <a:rPr lang="en-US" altLang="zh-CN" dirty="0" err="1">
                <a:solidFill>
                  <a:srgbClr val="4A6A89"/>
                </a:solidFill>
              </a:rPr>
              <a:t>Fazzion</a:t>
            </a:r>
            <a:r>
              <a:rPr lang="en-US" altLang="zh-CN" dirty="0">
                <a:solidFill>
                  <a:srgbClr val="4A6A89"/>
                </a:solidFill>
              </a:rPr>
              <a:t>, C. </a:t>
            </a:r>
            <a:r>
              <a:rPr lang="en-US" altLang="zh-CN" dirty="0" err="1">
                <a:solidFill>
                  <a:srgbClr val="4A6A89"/>
                </a:solidFill>
              </a:rPr>
              <a:t>Hoepers</a:t>
            </a:r>
            <a:r>
              <a:rPr lang="en-US" altLang="zh-CN" dirty="0">
                <a:solidFill>
                  <a:srgbClr val="4A6A89"/>
                </a:solidFill>
              </a:rPr>
              <a:t>, Klaus </a:t>
            </a:r>
            <a:r>
              <a:rPr lang="en-US" altLang="zh-CN" dirty="0" err="1">
                <a:solidFill>
                  <a:srgbClr val="4A6A89"/>
                </a:solidFill>
              </a:rPr>
              <a:t>Steding</a:t>
            </a:r>
            <a:r>
              <a:rPr lang="en-US" altLang="zh-CN" dirty="0">
                <a:solidFill>
                  <a:srgbClr val="4A6A89"/>
                </a:solidFill>
              </a:rPr>
              <a:t>-Jessen, M. H. P. Chaves, </a:t>
            </a:r>
            <a:r>
              <a:rPr lang="en-US" altLang="zh-CN" dirty="0" err="1">
                <a:solidFill>
                  <a:srgbClr val="4A6A89"/>
                </a:solidFill>
              </a:rPr>
              <a:t>Ítalo</a:t>
            </a:r>
            <a:r>
              <a:rPr lang="en-US" altLang="zh-CN" dirty="0">
                <a:solidFill>
                  <a:srgbClr val="4A6A89"/>
                </a:solidFill>
              </a:rPr>
              <a:t> S. Cunha, D. Guedes, W. </a:t>
            </a:r>
            <a:r>
              <a:rPr lang="en-US" altLang="zh-CN" dirty="0" err="1">
                <a:solidFill>
                  <a:srgbClr val="4A6A89"/>
                </a:solidFill>
              </a:rPr>
              <a:t>Meira</a:t>
            </a:r>
            <a:r>
              <a:rPr lang="en-US" altLang="zh-CN" dirty="0">
                <a:solidFill>
                  <a:srgbClr val="4A6A89"/>
                </a:solidFill>
              </a:rPr>
              <a:t> .</a:t>
            </a:r>
            <a:r>
              <a:rPr lang="en-US" altLang="zh-CN" b="1" dirty="0">
                <a:solidFill>
                  <a:srgbClr val="4A6A89"/>
                </a:solidFill>
              </a:rPr>
              <a:t>The Evolution of </a:t>
            </a:r>
            <a:r>
              <a:rPr lang="en-US" altLang="zh-CN" b="1" dirty="0" err="1">
                <a:solidFill>
                  <a:srgbClr val="4A6A89"/>
                </a:solidFill>
              </a:rPr>
              <a:t>Bashlite</a:t>
            </a:r>
            <a:r>
              <a:rPr lang="en-US" altLang="zh-CN" b="1" dirty="0">
                <a:solidFill>
                  <a:srgbClr val="4A6A89"/>
                </a:solidFill>
              </a:rPr>
              <a:t> and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IoT Botnets. </a:t>
            </a:r>
            <a:r>
              <a:rPr lang="en-US" altLang="zh-CN" dirty="0">
                <a:solidFill>
                  <a:srgbClr val="4A6A89"/>
                </a:solidFill>
              </a:rPr>
              <a:t>2018 IEEE Symposium on Computers and Communications (ISCC)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[2]. Basheer Al-</a:t>
            </a:r>
            <a:r>
              <a:rPr lang="en-US" altLang="zh-CN" dirty="0" err="1">
                <a:solidFill>
                  <a:srgbClr val="4A6A89"/>
                </a:solidFill>
              </a:rPr>
              <a:t>Duwairi,Wafaa</a:t>
            </a:r>
            <a:r>
              <a:rPr lang="en-US" altLang="zh-CN" dirty="0">
                <a:solidFill>
                  <a:srgbClr val="4A6A89"/>
                </a:solidFill>
              </a:rPr>
              <a:t> Al-</a:t>
            </a:r>
            <a:r>
              <a:rPr lang="en-US" altLang="zh-CN" dirty="0" err="1">
                <a:solidFill>
                  <a:srgbClr val="4A6A89"/>
                </a:solidFill>
              </a:rPr>
              <a:t>Kahla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Mhd</a:t>
            </a:r>
            <a:r>
              <a:rPr lang="en-US" altLang="zh-CN" dirty="0">
                <a:solidFill>
                  <a:srgbClr val="4A6A89"/>
                </a:solidFill>
              </a:rPr>
              <a:t> Ammar </a:t>
            </a:r>
            <a:r>
              <a:rPr lang="en-US" altLang="zh-CN" dirty="0" err="1">
                <a:solidFill>
                  <a:srgbClr val="4A6A89"/>
                </a:solidFill>
              </a:rPr>
              <a:t>AlRefai</a:t>
            </a:r>
            <a:r>
              <a:rPr lang="en-US" altLang="zh-CN" dirty="0">
                <a:solidFill>
                  <a:srgbClr val="4A6A89"/>
                </a:solidFill>
              </a:rPr>
              <a:t>, Yazid </a:t>
            </a:r>
            <a:r>
              <a:rPr lang="en-US" altLang="zh-CN" dirty="0" err="1">
                <a:solidFill>
                  <a:srgbClr val="4A6A89"/>
                </a:solidFill>
              </a:rPr>
              <a:t>Abdelqader</a:t>
            </a:r>
            <a:r>
              <a:rPr lang="en-US" altLang="zh-CN" dirty="0">
                <a:solidFill>
                  <a:srgbClr val="4A6A89"/>
                </a:solidFill>
              </a:rPr>
              <a:t>, Abdullah </a:t>
            </a:r>
            <a:r>
              <a:rPr lang="en-US" altLang="zh-CN" dirty="0" err="1">
                <a:solidFill>
                  <a:srgbClr val="4A6A89"/>
                </a:solidFill>
              </a:rPr>
              <a:t>Rawash,Rana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Fahmawi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>
                <a:solidFill>
                  <a:srgbClr val="4A6A89"/>
                </a:solidFill>
              </a:rPr>
              <a:t>SIEM-based detection and mitigation of IoT-botnet DDoS attacks.</a:t>
            </a:r>
            <a:r>
              <a:rPr lang="en-US" altLang="zh-CN" dirty="0">
                <a:solidFill>
                  <a:srgbClr val="4A6A89"/>
                </a:solidFill>
              </a:rPr>
              <a:t>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[3]. </a:t>
            </a:r>
            <a:r>
              <a:rPr lang="en-US" altLang="zh-CN" dirty="0" err="1">
                <a:solidFill>
                  <a:srgbClr val="4A6A89"/>
                </a:solidFill>
              </a:rPr>
              <a:t>Huy-Trung</a:t>
            </a:r>
            <a:r>
              <a:rPr lang="en-US" altLang="zh-CN" dirty="0">
                <a:solidFill>
                  <a:srgbClr val="4A6A89"/>
                </a:solidFill>
              </a:rPr>
              <a:t> Nguyen, Quoc-Dung </a:t>
            </a:r>
            <a:r>
              <a:rPr lang="en-US" altLang="zh-CN" dirty="0" err="1">
                <a:solidFill>
                  <a:srgbClr val="4A6A89"/>
                </a:solidFill>
              </a:rPr>
              <a:t>Ngo,Van</a:t>
            </a:r>
            <a:r>
              <a:rPr lang="en-US" altLang="zh-CN" dirty="0">
                <a:solidFill>
                  <a:srgbClr val="4A6A89"/>
                </a:solidFill>
              </a:rPr>
              <a:t>-Hoang Le. </a:t>
            </a:r>
            <a:r>
              <a:rPr lang="en-US" altLang="zh-CN" b="1" dirty="0">
                <a:solidFill>
                  <a:srgbClr val="4A6A89"/>
                </a:solidFill>
              </a:rPr>
              <a:t>A novel graph-based approach for IoT botnet detection</a:t>
            </a:r>
            <a:r>
              <a:rPr lang="en-US" altLang="zh-CN" dirty="0">
                <a:solidFill>
                  <a:srgbClr val="4A6A89"/>
                </a:solidFill>
              </a:rPr>
              <a:t>.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[4]. Stephen Herwig, </a:t>
            </a:r>
            <a:r>
              <a:rPr lang="en-US" altLang="zh-CN" dirty="0" err="1">
                <a:solidFill>
                  <a:srgbClr val="4A6A89"/>
                </a:solidFill>
              </a:rPr>
              <a:t>Katura</a:t>
            </a:r>
            <a:r>
              <a:rPr lang="en-US" altLang="zh-CN" dirty="0">
                <a:solidFill>
                  <a:srgbClr val="4A6A89"/>
                </a:solidFill>
              </a:rPr>
              <a:t> Harvey, George Hughey, Richard Roberts, Dave Levin. </a:t>
            </a:r>
            <a:r>
              <a:rPr lang="en-US" altLang="zh-CN" b="1" dirty="0">
                <a:solidFill>
                  <a:srgbClr val="4A6A89"/>
                </a:solidFill>
              </a:rPr>
              <a:t>Measurement and Analysis of Hajime, a Peer-to-peer IoT Botnet.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[5]. </a:t>
            </a:r>
            <a:r>
              <a:rPr lang="en-US" altLang="zh-CN" dirty="0" err="1">
                <a:solidFill>
                  <a:srgbClr val="4A6A89"/>
                </a:solidFill>
              </a:rPr>
              <a:t>Xiaolu</a:t>
            </a:r>
            <a:r>
              <a:rPr lang="en-US" altLang="zh-CN" dirty="0">
                <a:solidFill>
                  <a:srgbClr val="4A6A89"/>
                </a:solidFill>
              </a:rPr>
              <a:t> Zhang, Oren Upton, Nicole Lang Beebe, Kim-Kwang Raymond Choo</a:t>
            </a:r>
            <a:r>
              <a:rPr lang="en-US" altLang="zh-CN" b="1" dirty="0">
                <a:solidFill>
                  <a:srgbClr val="4A6A89"/>
                </a:solidFill>
              </a:rPr>
              <a:t>. IoT Botnet Forensics: A Comprehensive Digital Forensic Case Study on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Botnet Servers.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[6]. </a:t>
            </a:r>
            <a:r>
              <a:rPr lang="en-US" altLang="zh-CN" dirty="0" err="1">
                <a:solidFill>
                  <a:srgbClr val="4A6A89"/>
                </a:solidFill>
              </a:rPr>
              <a:t>Constantinos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Kolias</a:t>
            </a:r>
            <a:r>
              <a:rPr lang="en-US" altLang="zh-CN" dirty="0">
                <a:solidFill>
                  <a:srgbClr val="4A6A89"/>
                </a:solidFill>
              </a:rPr>
              <a:t>, George Mason University, Georgios </a:t>
            </a:r>
            <a:r>
              <a:rPr lang="en-US" altLang="zh-CN" dirty="0" err="1">
                <a:solidFill>
                  <a:srgbClr val="4A6A89"/>
                </a:solidFill>
              </a:rPr>
              <a:t>Kambourakis</a:t>
            </a:r>
            <a:r>
              <a:rPr lang="en-US" altLang="zh-CN" dirty="0">
                <a:solidFill>
                  <a:srgbClr val="4A6A89"/>
                </a:solidFill>
              </a:rPr>
              <a:t>, University of the Aegean </a:t>
            </a:r>
            <a:r>
              <a:rPr lang="en-US" altLang="zh-CN" dirty="0" err="1">
                <a:solidFill>
                  <a:srgbClr val="4A6A89"/>
                </a:solidFill>
              </a:rPr>
              <a:t>Angelos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Stavrou</a:t>
            </a:r>
            <a:r>
              <a:rPr lang="en-US" altLang="zh-CN" dirty="0">
                <a:solidFill>
                  <a:srgbClr val="4A6A89"/>
                </a:solidFill>
              </a:rPr>
              <a:t>, George Mason University Jeffrey </a:t>
            </a:r>
            <a:r>
              <a:rPr lang="en-US" altLang="zh-CN" dirty="0" err="1">
                <a:solidFill>
                  <a:srgbClr val="4A6A89"/>
                </a:solidFill>
              </a:rPr>
              <a:t>Voas</a:t>
            </a:r>
            <a:r>
              <a:rPr lang="en-US" altLang="zh-CN" dirty="0">
                <a:solidFill>
                  <a:srgbClr val="4A6A89"/>
                </a:solidFill>
              </a:rPr>
              <a:t>, IEEE Fellow. </a:t>
            </a:r>
            <a:r>
              <a:rPr lang="en-US" altLang="zh-CN" b="1" dirty="0">
                <a:solidFill>
                  <a:srgbClr val="4A6A89"/>
                </a:solidFill>
              </a:rPr>
              <a:t>DDoS in the IoT: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and Other Botnets</a:t>
            </a:r>
            <a:r>
              <a:rPr lang="en-US" altLang="zh-CN" dirty="0">
                <a:solidFill>
                  <a:srgbClr val="4A6A89"/>
                </a:solidFill>
              </a:rPr>
              <a:t>. (2017)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[7]. Priscilla </a:t>
            </a:r>
            <a:r>
              <a:rPr lang="en-US" altLang="zh-CN" dirty="0" err="1">
                <a:solidFill>
                  <a:srgbClr val="4A6A89"/>
                </a:solidFill>
              </a:rPr>
              <a:t>Moriuchi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Sanil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Chohan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-Variant IoT Botnet Used to Target Financial Sector in January 2018</a:t>
            </a:r>
            <a:r>
              <a:rPr lang="en-US" altLang="zh-CN" dirty="0">
                <a:solidFill>
                  <a:srgbClr val="4A6A89"/>
                </a:solidFill>
              </a:rPr>
              <a:t>. (2018)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[8]. Saleh </a:t>
            </a:r>
            <a:r>
              <a:rPr lang="en-US" altLang="zh-CN" dirty="0" err="1">
                <a:solidFill>
                  <a:srgbClr val="4A6A89"/>
                </a:solidFill>
              </a:rPr>
              <a:t>Soltan</a:t>
            </a:r>
            <a:r>
              <a:rPr lang="en-US" altLang="zh-CN" dirty="0">
                <a:solidFill>
                  <a:srgbClr val="4A6A89"/>
                </a:solidFill>
              </a:rPr>
              <a:t>, Prateek Mittal, and H. Vincent Poor, Princeton University. </a:t>
            </a:r>
            <a:r>
              <a:rPr lang="en-US" altLang="zh-CN" b="1" dirty="0" err="1">
                <a:solidFill>
                  <a:srgbClr val="4A6A89"/>
                </a:solidFill>
              </a:rPr>
              <a:t>BlackIoT</a:t>
            </a:r>
            <a:r>
              <a:rPr lang="en-US" altLang="zh-CN" b="1" dirty="0">
                <a:solidFill>
                  <a:srgbClr val="4A6A89"/>
                </a:solidFill>
              </a:rPr>
              <a:t>: IoT Botnet of High Wattage Devices Can Disrupt the Power Grid. </a:t>
            </a:r>
            <a:r>
              <a:rPr lang="en-US" altLang="zh-CN" dirty="0">
                <a:solidFill>
                  <a:srgbClr val="4A6A89"/>
                </a:solidFill>
              </a:rPr>
              <a:t>(2018)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  <a:endParaRPr lang="en-US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[9]. </a:t>
            </a:r>
            <a:r>
              <a:rPr lang="en-US" altLang="zh-CN" dirty="0" err="1">
                <a:solidFill>
                  <a:srgbClr val="4A6A89"/>
                </a:solidFill>
              </a:rPr>
              <a:t>Amaal</a:t>
            </a:r>
            <a:r>
              <a:rPr lang="en-US" altLang="zh-CN" dirty="0">
                <a:solidFill>
                  <a:srgbClr val="4A6A89"/>
                </a:solidFill>
              </a:rPr>
              <a:t> Al </a:t>
            </a:r>
            <a:r>
              <a:rPr lang="en-US" altLang="zh-CN" dirty="0" err="1">
                <a:solidFill>
                  <a:srgbClr val="4A6A89"/>
                </a:solidFill>
              </a:rPr>
              <a:t>Shorman</a:t>
            </a:r>
            <a:r>
              <a:rPr lang="en-US" altLang="zh-CN" dirty="0">
                <a:solidFill>
                  <a:srgbClr val="4A6A89"/>
                </a:solidFill>
              </a:rPr>
              <a:t>, Hossam Faris, Ibrahim </a:t>
            </a:r>
            <a:r>
              <a:rPr lang="en-US" altLang="zh-CN" dirty="0" err="1">
                <a:solidFill>
                  <a:srgbClr val="4A6A89"/>
                </a:solidFill>
              </a:rPr>
              <a:t>Aljarah</a:t>
            </a:r>
            <a:r>
              <a:rPr lang="en-US" altLang="zh-CN" b="1" dirty="0">
                <a:solidFill>
                  <a:srgbClr val="4A6A89"/>
                </a:solidFill>
              </a:rPr>
              <a:t>. Unsupervised intelligent system based on one class support vector machine and Grey Wolf optimization for IoT botnet detection.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[10]. </a:t>
            </a:r>
            <a:r>
              <a:rPr lang="en-US" altLang="zh-CN" dirty="0" err="1">
                <a:solidFill>
                  <a:srgbClr val="4A6A89"/>
                </a:solidFill>
              </a:rPr>
              <a:t>Vinayakumar</a:t>
            </a:r>
            <a:r>
              <a:rPr lang="en-US" altLang="zh-CN" dirty="0">
                <a:solidFill>
                  <a:srgbClr val="4A6A89"/>
                </a:solidFill>
              </a:rPr>
              <a:t> R, </a:t>
            </a:r>
            <a:r>
              <a:rPr lang="en-US" altLang="zh-CN" dirty="0" err="1">
                <a:solidFill>
                  <a:srgbClr val="4A6A89"/>
                </a:solidFill>
              </a:rPr>
              <a:t>Mamoun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Alazab</a:t>
            </a:r>
            <a:r>
              <a:rPr lang="en-US" altLang="zh-CN" dirty="0">
                <a:solidFill>
                  <a:srgbClr val="4A6A89"/>
                </a:solidFill>
              </a:rPr>
              <a:t> Senior Member, IEEE, Sriram S, Quoc-Viet Pham, Soman KP, Simran K. </a:t>
            </a:r>
            <a:r>
              <a:rPr lang="en-US" altLang="zh-CN" b="1" dirty="0">
                <a:solidFill>
                  <a:srgbClr val="4A6A89"/>
                </a:solidFill>
              </a:rPr>
              <a:t>A Visualized Botnet Detection System based Deep Learning for the Internet of Things Networks of Smart Cities.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  <a:endParaRPr lang="zh-CN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4068</TotalTime>
  <Words>2017</Words>
  <Application>Microsoft Macintosh PowerPoint</Application>
  <PresentationFormat>自定义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Fang</dc:creator>
  <cp:lastModifiedBy>Lin Fang</cp:lastModifiedBy>
  <cp:revision>116</cp:revision>
  <dcterms:created xsi:type="dcterms:W3CDTF">2019-12-04T19:19:24Z</dcterms:created>
  <dcterms:modified xsi:type="dcterms:W3CDTF">2021-06-20T19:05:07Z</dcterms:modified>
</cp:coreProperties>
</file>