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363" r:id="rId3"/>
    <p:sldId id="354" r:id="rId4"/>
    <p:sldId id="289" r:id="rId5"/>
    <p:sldId id="285" r:id="rId6"/>
    <p:sldId id="391" r:id="rId7"/>
    <p:sldId id="383" r:id="rId8"/>
    <p:sldId id="330" r:id="rId9"/>
    <p:sldId id="331" r:id="rId10"/>
    <p:sldId id="364" r:id="rId11"/>
    <p:sldId id="365" r:id="rId12"/>
    <p:sldId id="367" r:id="rId13"/>
    <p:sldId id="291" r:id="rId14"/>
    <p:sldId id="333" r:id="rId15"/>
    <p:sldId id="362" r:id="rId16"/>
    <p:sldId id="390" r:id="rId17"/>
    <p:sldId id="366" r:id="rId18"/>
    <p:sldId id="374" r:id="rId19"/>
    <p:sldId id="339" r:id="rId20"/>
    <p:sldId id="375" r:id="rId21"/>
    <p:sldId id="336" r:id="rId22"/>
    <p:sldId id="342" r:id="rId23"/>
    <p:sldId id="344" r:id="rId24"/>
    <p:sldId id="377" r:id="rId25"/>
    <p:sldId id="345" r:id="rId26"/>
    <p:sldId id="372" r:id="rId27"/>
    <p:sldId id="378" r:id="rId28"/>
    <p:sldId id="379" r:id="rId29"/>
    <p:sldId id="376" r:id="rId30"/>
    <p:sldId id="341" r:id="rId31"/>
    <p:sldId id="370" r:id="rId32"/>
    <p:sldId id="388" r:id="rId33"/>
    <p:sldId id="293" r:id="rId34"/>
    <p:sldId id="308" r:id="rId35"/>
    <p:sldId id="329" r:id="rId36"/>
    <p:sldId id="384" r:id="rId37"/>
    <p:sldId id="310" r:id="rId38"/>
    <p:sldId id="385" r:id="rId39"/>
    <p:sldId id="294" r:id="rId40"/>
    <p:sldId id="338" r:id="rId41"/>
    <p:sldId id="298" r:id="rId42"/>
    <p:sldId id="346" r:id="rId43"/>
    <p:sldId id="299" r:id="rId44"/>
    <p:sldId id="348" r:id="rId45"/>
    <p:sldId id="350" r:id="rId46"/>
    <p:sldId id="349" r:id="rId47"/>
    <p:sldId id="351" r:id="rId48"/>
    <p:sldId id="347" r:id="rId49"/>
    <p:sldId id="302" r:id="rId50"/>
    <p:sldId id="352" r:id="rId51"/>
    <p:sldId id="361" r:id="rId52"/>
    <p:sldId id="305" r:id="rId53"/>
    <p:sldId id="355" r:id="rId54"/>
    <p:sldId id="304" r:id="rId55"/>
    <p:sldId id="356"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交流主题" id="{5E5B31AE-8791-49B1-80CF-A4B866CF705C}">
          <p14:sldIdLst>
            <p14:sldId id="256"/>
            <p14:sldId id="363"/>
            <p14:sldId id="354"/>
          </p14:sldIdLst>
        </p14:section>
        <p14:section name="概念" id="{D66004A6-028E-43CE-8980-294E5292E93F}">
          <p14:sldIdLst>
            <p14:sldId id="289"/>
            <p14:sldId id="285"/>
            <p14:sldId id="391"/>
            <p14:sldId id="383"/>
            <p14:sldId id="330"/>
            <p14:sldId id="331"/>
            <p14:sldId id="364"/>
            <p14:sldId id="365"/>
            <p14:sldId id="367"/>
            <p14:sldId id="291"/>
            <p14:sldId id="333"/>
            <p14:sldId id="362"/>
            <p14:sldId id="390"/>
          </p14:sldIdLst>
        </p14:section>
        <p14:section name="核心设计" id="{FC3FEDCA-B024-4FD4-A489-F65651CF48AA}">
          <p14:sldIdLst>
            <p14:sldId id="366"/>
            <p14:sldId id="374"/>
            <p14:sldId id="339"/>
            <p14:sldId id="375"/>
            <p14:sldId id="336"/>
            <p14:sldId id="342"/>
            <p14:sldId id="344"/>
            <p14:sldId id="377"/>
            <p14:sldId id="345"/>
            <p14:sldId id="372"/>
            <p14:sldId id="378"/>
            <p14:sldId id="379"/>
            <p14:sldId id="376"/>
            <p14:sldId id="341"/>
            <p14:sldId id="370"/>
            <p14:sldId id="388"/>
          </p14:sldIdLst>
        </p14:section>
        <p14:section name="Scala" id="{1559FB1E-7807-4D19-B579-853210531FFE}">
          <p14:sldIdLst>
            <p14:sldId id="293"/>
            <p14:sldId id="308"/>
            <p14:sldId id="329"/>
            <p14:sldId id="384"/>
            <p14:sldId id="310"/>
            <p14:sldId id="385"/>
          </p14:sldIdLst>
        </p14:section>
        <p14:section name="动手实验" id="{CB89EEE8-3650-41EE-BBD1-54B3BC8B0BF2}">
          <p14:sldIdLst>
            <p14:sldId id="294"/>
            <p14:sldId id="338"/>
            <p14:sldId id="298"/>
            <p14:sldId id="346"/>
            <p14:sldId id="299"/>
            <p14:sldId id="348"/>
            <p14:sldId id="350"/>
            <p14:sldId id="349"/>
            <p14:sldId id="351"/>
            <p14:sldId id="347"/>
            <p14:sldId id="302"/>
          </p14:sldIdLst>
        </p14:section>
        <p14:section name="附" id="{471DB363-CFAD-4DE4-A896-A45A4974DEF5}">
          <p14:sldIdLst>
            <p14:sldId id="352"/>
            <p14:sldId id="361"/>
          </p14:sldIdLst>
        </p14:section>
        <p14:section name="总结" id="{129BF08E-6E2B-4411-B1F1-AC0B33E1F001}">
          <p14:sldIdLst>
            <p14:sldId id="305"/>
            <p14:sldId id="355"/>
            <p14:sldId id="304"/>
          </p14:sldIdLst>
        </p14:section>
        <p14:section name="Q&amp;A" id="{1F01D71B-B745-4096-ACE3-F96EF75EBD5A}">
          <p14:sldIdLst>
            <p14:sldId id="3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85275" autoAdjust="0"/>
  </p:normalViewPr>
  <p:slideViewPr>
    <p:cSldViewPr snapToGrid="0">
      <p:cViewPr varScale="1">
        <p:scale>
          <a:sx n="78" d="100"/>
          <a:sy n="78" d="100"/>
        </p:scale>
        <p:origin x="246" y="36"/>
      </p:cViewPr>
      <p:guideLst/>
    </p:cSldViewPr>
  </p:slideViewPr>
  <p:outlineViewPr>
    <p:cViewPr>
      <p:scale>
        <a:sx n="33" d="100"/>
        <a:sy n="33" d="100"/>
      </p:scale>
      <p:origin x="0" y="-286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6F03FB-12C9-485F-AD78-F57CD5876B69}" type="doc">
      <dgm:prSet loTypeId="urn:microsoft.com/office/officeart/2005/8/layout/funnel1" loCatId="relationship" qsTypeId="urn:microsoft.com/office/officeart/2005/8/quickstyle/simple1" qsCatId="simple" csTypeId="urn:microsoft.com/office/officeart/2005/8/colors/colorful5" csCatId="colorful" phldr="1"/>
      <dgm:spPr/>
      <dgm:t>
        <a:bodyPr/>
        <a:lstStyle/>
        <a:p>
          <a:endParaRPr lang="zh-CN" altLang="en-US"/>
        </a:p>
      </dgm:t>
    </dgm:pt>
    <dgm:pt modelId="{77CA3958-0FFE-4ACA-BCB5-4BA32D3119FC}">
      <dgm:prSet phldrT="[文本]"/>
      <dgm:spPr/>
      <dgm:t>
        <a:bodyPr/>
        <a:lstStyle/>
        <a:p>
          <a:r>
            <a:rPr lang="en-US" altLang="zh-CN" dirty="0"/>
            <a:t>Stream Processing</a:t>
          </a:r>
          <a:endParaRPr lang="zh-CN" altLang="en-US" dirty="0"/>
        </a:p>
      </dgm:t>
    </dgm:pt>
    <dgm:pt modelId="{B9FC2FBC-2895-4FA4-9398-4E366A9D329F}" type="parTrans" cxnId="{A95F16F1-0C1B-44D1-AE88-35F26F23FA28}">
      <dgm:prSet/>
      <dgm:spPr/>
      <dgm:t>
        <a:bodyPr/>
        <a:lstStyle/>
        <a:p>
          <a:endParaRPr lang="zh-CN" altLang="en-US"/>
        </a:p>
      </dgm:t>
    </dgm:pt>
    <dgm:pt modelId="{343362FD-D757-4F7A-ABA7-6045D130D900}" type="sibTrans" cxnId="{A95F16F1-0C1B-44D1-AE88-35F26F23FA28}">
      <dgm:prSet/>
      <dgm:spPr/>
      <dgm:t>
        <a:bodyPr/>
        <a:lstStyle/>
        <a:p>
          <a:endParaRPr lang="zh-CN" altLang="en-US"/>
        </a:p>
      </dgm:t>
    </dgm:pt>
    <dgm:pt modelId="{4BAA457D-E6BF-4828-9D74-071CD2995A78}">
      <dgm:prSet phldrT="[文本]"/>
      <dgm:spPr/>
      <dgm:t>
        <a:bodyPr/>
        <a:lstStyle/>
        <a:p>
          <a:r>
            <a:rPr lang="en-US" altLang="zh-CN" dirty="0"/>
            <a:t>Batch Processing</a:t>
          </a:r>
          <a:endParaRPr lang="zh-CN" altLang="en-US" dirty="0"/>
        </a:p>
      </dgm:t>
    </dgm:pt>
    <dgm:pt modelId="{14424C3E-32C5-4E76-A384-D760F2E62635}" type="parTrans" cxnId="{2955CE8A-3E0D-4A07-9C82-A81AF95046DD}">
      <dgm:prSet/>
      <dgm:spPr/>
      <dgm:t>
        <a:bodyPr/>
        <a:lstStyle/>
        <a:p>
          <a:endParaRPr lang="zh-CN" altLang="en-US"/>
        </a:p>
      </dgm:t>
    </dgm:pt>
    <dgm:pt modelId="{EA059C2D-2587-44F7-8780-1E784C0FB7C4}" type="sibTrans" cxnId="{2955CE8A-3E0D-4A07-9C82-A81AF95046DD}">
      <dgm:prSet/>
      <dgm:spPr/>
      <dgm:t>
        <a:bodyPr/>
        <a:lstStyle/>
        <a:p>
          <a:endParaRPr lang="zh-CN" altLang="en-US"/>
        </a:p>
      </dgm:t>
    </dgm:pt>
    <dgm:pt modelId="{6EA66EFD-A7A7-4D13-AF27-7B4E33553F9B}">
      <dgm:prSet phldrT="[文本]"/>
      <dgm:spPr/>
      <dgm:t>
        <a:bodyPr/>
        <a:lstStyle/>
        <a:p>
          <a:r>
            <a:rPr lang="en-US" altLang="en-US" dirty="0"/>
            <a:t>Ad hoc Queries</a:t>
          </a:r>
          <a:endParaRPr lang="zh-CN" altLang="en-US" dirty="0"/>
        </a:p>
      </dgm:t>
    </dgm:pt>
    <dgm:pt modelId="{7A66040F-CABF-4F69-9ECB-0BFD628F1B6A}" type="parTrans" cxnId="{77931BCB-7280-4BED-B08C-FF65EA892103}">
      <dgm:prSet/>
      <dgm:spPr/>
      <dgm:t>
        <a:bodyPr/>
        <a:lstStyle/>
        <a:p>
          <a:endParaRPr lang="zh-CN" altLang="en-US"/>
        </a:p>
      </dgm:t>
    </dgm:pt>
    <dgm:pt modelId="{2F8A91E2-5AED-4083-A2F5-0B12EF89BD8A}" type="sibTrans" cxnId="{77931BCB-7280-4BED-B08C-FF65EA892103}">
      <dgm:prSet/>
      <dgm:spPr/>
      <dgm:t>
        <a:bodyPr/>
        <a:lstStyle/>
        <a:p>
          <a:endParaRPr lang="zh-CN" altLang="en-US"/>
        </a:p>
      </dgm:t>
    </dgm:pt>
    <dgm:pt modelId="{26593F72-0F3B-483E-B301-386DB1BFD1E6}">
      <dgm:prSet phldrT="[文本]"/>
      <dgm:spPr/>
      <dgm:t>
        <a:bodyPr/>
        <a:lstStyle/>
        <a:p>
          <a:r>
            <a:rPr lang="en-US" altLang="zh-CN" dirty="0">
              <a:solidFill>
                <a:schemeClr val="bg1"/>
              </a:solidFill>
            </a:rPr>
            <a:t>Spark</a:t>
          </a:r>
          <a:endParaRPr lang="zh-CN" altLang="en-US" dirty="0">
            <a:solidFill>
              <a:schemeClr val="bg1"/>
            </a:solidFill>
          </a:endParaRPr>
        </a:p>
      </dgm:t>
    </dgm:pt>
    <dgm:pt modelId="{65DEB013-081F-4373-A98F-E67413C6615E}" type="parTrans" cxnId="{7DB226B6-241A-4CAF-BACB-C6FAD933F02D}">
      <dgm:prSet/>
      <dgm:spPr/>
      <dgm:t>
        <a:bodyPr/>
        <a:lstStyle/>
        <a:p>
          <a:endParaRPr lang="zh-CN" altLang="en-US"/>
        </a:p>
      </dgm:t>
    </dgm:pt>
    <dgm:pt modelId="{716AAB11-8E24-47CB-9CFF-04FA786BA66C}" type="sibTrans" cxnId="{7DB226B6-241A-4CAF-BACB-C6FAD933F02D}">
      <dgm:prSet/>
      <dgm:spPr/>
      <dgm:t>
        <a:bodyPr/>
        <a:lstStyle/>
        <a:p>
          <a:endParaRPr lang="zh-CN" altLang="en-US"/>
        </a:p>
      </dgm:t>
    </dgm:pt>
    <dgm:pt modelId="{646AE544-309D-48B8-805D-C7979E1D9EC9}" type="pres">
      <dgm:prSet presAssocID="{7D6F03FB-12C9-485F-AD78-F57CD5876B69}" presName="Name0" presStyleCnt="0">
        <dgm:presLayoutVars>
          <dgm:chMax val="4"/>
          <dgm:resizeHandles val="exact"/>
        </dgm:presLayoutVars>
      </dgm:prSet>
      <dgm:spPr/>
    </dgm:pt>
    <dgm:pt modelId="{55DE44B3-6BE5-4893-8A19-B299435F9880}" type="pres">
      <dgm:prSet presAssocID="{7D6F03FB-12C9-485F-AD78-F57CD5876B69}" presName="ellipse" presStyleLbl="trBgShp" presStyleIdx="0" presStyleCnt="1"/>
      <dgm:spPr/>
    </dgm:pt>
    <dgm:pt modelId="{BC5F2E47-DA48-4280-AC27-179871AD2D40}" type="pres">
      <dgm:prSet presAssocID="{7D6F03FB-12C9-485F-AD78-F57CD5876B69}" presName="arrow1" presStyleLbl="fgShp" presStyleIdx="0" presStyleCnt="1"/>
      <dgm:spPr/>
    </dgm:pt>
    <dgm:pt modelId="{061C803B-7DEE-4658-853D-8FCF2D1D981C}" type="pres">
      <dgm:prSet presAssocID="{7D6F03FB-12C9-485F-AD78-F57CD5876B69}" presName="rectangle" presStyleLbl="revTx" presStyleIdx="0" presStyleCnt="1">
        <dgm:presLayoutVars>
          <dgm:bulletEnabled val="1"/>
        </dgm:presLayoutVars>
      </dgm:prSet>
      <dgm:spPr/>
    </dgm:pt>
    <dgm:pt modelId="{16DE439A-0A96-405A-ABA9-F04A758DD35A}" type="pres">
      <dgm:prSet presAssocID="{4BAA457D-E6BF-4828-9D74-071CD2995A78}" presName="item1" presStyleLbl="node1" presStyleIdx="0" presStyleCnt="3">
        <dgm:presLayoutVars>
          <dgm:bulletEnabled val="1"/>
        </dgm:presLayoutVars>
      </dgm:prSet>
      <dgm:spPr/>
    </dgm:pt>
    <dgm:pt modelId="{C550B2D3-AB21-4F8E-98F0-EFB75E8604B4}" type="pres">
      <dgm:prSet presAssocID="{6EA66EFD-A7A7-4D13-AF27-7B4E33553F9B}" presName="item2" presStyleLbl="node1" presStyleIdx="1" presStyleCnt="3">
        <dgm:presLayoutVars>
          <dgm:bulletEnabled val="1"/>
        </dgm:presLayoutVars>
      </dgm:prSet>
      <dgm:spPr/>
    </dgm:pt>
    <dgm:pt modelId="{0D355F64-FBC9-4CBB-A85A-77259F5D2433}" type="pres">
      <dgm:prSet presAssocID="{26593F72-0F3B-483E-B301-386DB1BFD1E6}" presName="item3" presStyleLbl="node1" presStyleIdx="2" presStyleCnt="3">
        <dgm:presLayoutVars>
          <dgm:bulletEnabled val="1"/>
        </dgm:presLayoutVars>
      </dgm:prSet>
      <dgm:spPr/>
    </dgm:pt>
    <dgm:pt modelId="{79E8AB67-42B0-4626-A5F7-C2F3A0844384}" type="pres">
      <dgm:prSet presAssocID="{7D6F03FB-12C9-485F-AD78-F57CD5876B69}" presName="funnel" presStyleLbl="trAlignAcc1" presStyleIdx="0" presStyleCnt="1"/>
      <dgm:spPr/>
    </dgm:pt>
  </dgm:ptLst>
  <dgm:cxnLst>
    <dgm:cxn modelId="{77931BCB-7280-4BED-B08C-FF65EA892103}" srcId="{7D6F03FB-12C9-485F-AD78-F57CD5876B69}" destId="{6EA66EFD-A7A7-4D13-AF27-7B4E33553F9B}" srcOrd="2" destOrd="0" parTransId="{7A66040F-CABF-4F69-9ECB-0BFD628F1B6A}" sibTransId="{2F8A91E2-5AED-4083-A2F5-0B12EF89BD8A}"/>
    <dgm:cxn modelId="{9D02FA49-DBE8-4259-9D76-D7635B4DACBC}" type="presOf" srcId="{77CA3958-0FFE-4ACA-BCB5-4BA32D3119FC}" destId="{0D355F64-FBC9-4CBB-A85A-77259F5D2433}" srcOrd="0" destOrd="0" presId="urn:microsoft.com/office/officeart/2005/8/layout/funnel1"/>
    <dgm:cxn modelId="{C22407EA-E1A9-4A3D-B96F-8BDEF784B7D1}" type="presOf" srcId="{26593F72-0F3B-483E-B301-386DB1BFD1E6}" destId="{061C803B-7DEE-4658-853D-8FCF2D1D981C}" srcOrd="0" destOrd="0" presId="urn:microsoft.com/office/officeart/2005/8/layout/funnel1"/>
    <dgm:cxn modelId="{0CE0620E-43DC-489E-A9B2-C68225211E2F}" type="presOf" srcId="{6EA66EFD-A7A7-4D13-AF27-7B4E33553F9B}" destId="{16DE439A-0A96-405A-ABA9-F04A758DD35A}" srcOrd="0" destOrd="0" presId="urn:microsoft.com/office/officeart/2005/8/layout/funnel1"/>
    <dgm:cxn modelId="{E9A34B3D-E7DF-4684-B21C-611849188834}" type="presOf" srcId="{4BAA457D-E6BF-4828-9D74-071CD2995A78}" destId="{C550B2D3-AB21-4F8E-98F0-EFB75E8604B4}" srcOrd="0" destOrd="0" presId="urn:microsoft.com/office/officeart/2005/8/layout/funnel1"/>
    <dgm:cxn modelId="{7DB226B6-241A-4CAF-BACB-C6FAD933F02D}" srcId="{7D6F03FB-12C9-485F-AD78-F57CD5876B69}" destId="{26593F72-0F3B-483E-B301-386DB1BFD1E6}" srcOrd="3" destOrd="0" parTransId="{65DEB013-081F-4373-A98F-E67413C6615E}" sibTransId="{716AAB11-8E24-47CB-9CFF-04FA786BA66C}"/>
    <dgm:cxn modelId="{BF8DB499-65DF-49AF-BC1C-B4179061AD01}" type="presOf" srcId="{7D6F03FB-12C9-485F-AD78-F57CD5876B69}" destId="{646AE544-309D-48B8-805D-C7979E1D9EC9}" srcOrd="0" destOrd="0" presId="urn:microsoft.com/office/officeart/2005/8/layout/funnel1"/>
    <dgm:cxn modelId="{2955CE8A-3E0D-4A07-9C82-A81AF95046DD}" srcId="{7D6F03FB-12C9-485F-AD78-F57CD5876B69}" destId="{4BAA457D-E6BF-4828-9D74-071CD2995A78}" srcOrd="1" destOrd="0" parTransId="{14424C3E-32C5-4E76-A384-D760F2E62635}" sibTransId="{EA059C2D-2587-44F7-8780-1E784C0FB7C4}"/>
    <dgm:cxn modelId="{A95F16F1-0C1B-44D1-AE88-35F26F23FA28}" srcId="{7D6F03FB-12C9-485F-AD78-F57CD5876B69}" destId="{77CA3958-0FFE-4ACA-BCB5-4BA32D3119FC}" srcOrd="0" destOrd="0" parTransId="{B9FC2FBC-2895-4FA4-9398-4E366A9D329F}" sibTransId="{343362FD-D757-4F7A-ABA7-6045D130D900}"/>
    <dgm:cxn modelId="{CB965DA5-E268-4861-9339-10BB082CB220}" type="presParOf" srcId="{646AE544-309D-48B8-805D-C7979E1D9EC9}" destId="{55DE44B3-6BE5-4893-8A19-B299435F9880}" srcOrd="0" destOrd="0" presId="urn:microsoft.com/office/officeart/2005/8/layout/funnel1"/>
    <dgm:cxn modelId="{21C1CEAD-31FB-41C3-AFCB-B83D2854B27F}" type="presParOf" srcId="{646AE544-309D-48B8-805D-C7979E1D9EC9}" destId="{BC5F2E47-DA48-4280-AC27-179871AD2D40}" srcOrd="1" destOrd="0" presId="urn:microsoft.com/office/officeart/2005/8/layout/funnel1"/>
    <dgm:cxn modelId="{F5D101C3-2715-4E66-85B4-3FEA56CD283E}" type="presParOf" srcId="{646AE544-309D-48B8-805D-C7979E1D9EC9}" destId="{061C803B-7DEE-4658-853D-8FCF2D1D981C}" srcOrd="2" destOrd="0" presId="urn:microsoft.com/office/officeart/2005/8/layout/funnel1"/>
    <dgm:cxn modelId="{57DC942F-97FB-47FB-939F-91086C2AE597}" type="presParOf" srcId="{646AE544-309D-48B8-805D-C7979E1D9EC9}" destId="{16DE439A-0A96-405A-ABA9-F04A758DD35A}" srcOrd="3" destOrd="0" presId="urn:microsoft.com/office/officeart/2005/8/layout/funnel1"/>
    <dgm:cxn modelId="{93CCE4F8-D20C-4473-97AE-1CD378FA44A2}" type="presParOf" srcId="{646AE544-309D-48B8-805D-C7979E1D9EC9}" destId="{C550B2D3-AB21-4F8E-98F0-EFB75E8604B4}" srcOrd="4" destOrd="0" presId="urn:microsoft.com/office/officeart/2005/8/layout/funnel1"/>
    <dgm:cxn modelId="{73D5104C-BD60-4686-B648-DA52BF1F7EC2}" type="presParOf" srcId="{646AE544-309D-48B8-805D-C7979E1D9EC9}" destId="{0D355F64-FBC9-4CBB-A85A-77259F5D2433}" srcOrd="5" destOrd="0" presId="urn:microsoft.com/office/officeart/2005/8/layout/funnel1"/>
    <dgm:cxn modelId="{5DE124CE-AD86-4D78-9F39-C847EA5D3730}" type="presParOf" srcId="{646AE544-309D-48B8-805D-C7979E1D9EC9}" destId="{79E8AB67-42B0-4626-A5F7-C2F3A0844384}"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E44B3-6BE5-4893-8A19-B299435F9880}">
      <dsp:nvSpPr>
        <dsp:cNvPr id="0" name=""/>
        <dsp:cNvSpPr/>
      </dsp:nvSpPr>
      <dsp:spPr>
        <a:xfrm>
          <a:off x="1755032" y="205760"/>
          <a:ext cx="4083554" cy="1418164"/>
        </a:xfrm>
        <a:prstGeom prst="ellipse">
          <a:avLst/>
        </a:prstGeom>
        <a:solidFill>
          <a:schemeClr val="accent5">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5F2E47-DA48-4280-AC27-179871AD2D40}">
      <dsp:nvSpPr>
        <dsp:cNvPr id="0" name=""/>
        <dsp:cNvSpPr/>
      </dsp:nvSpPr>
      <dsp:spPr>
        <a:xfrm>
          <a:off x="3407447" y="3678364"/>
          <a:ext cx="791386" cy="506487"/>
        </a:xfrm>
        <a:prstGeom prst="downArrow">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1C803B-7DEE-4658-853D-8FCF2D1D981C}">
      <dsp:nvSpPr>
        <dsp:cNvPr id="0" name=""/>
        <dsp:cNvSpPr/>
      </dsp:nvSpPr>
      <dsp:spPr>
        <a:xfrm>
          <a:off x="1903812" y="4083554"/>
          <a:ext cx="3798655" cy="949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altLang="zh-CN" sz="3300" kern="1200" dirty="0">
              <a:solidFill>
                <a:schemeClr val="bg1"/>
              </a:solidFill>
            </a:rPr>
            <a:t>Spark</a:t>
          </a:r>
          <a:endParaRPr lang="zh-CN" altLang="en-US" sz="3300" kern="1200" dirty="0">
            <a:solidFill>
              <a:schemeClr val="bg1"/>
            </a:solidFill>
          </a:endParaRPr>
        </a:p>
      </dsp:txBody>
      <dsp:txXfrm>
        <a:off x="1903812" y="4083554"/>
        <a:ext cx="3798655" cy="949663"/>
      </dsp:txXfrm>
    </dsp:sp>
    <dsp:sp modelId="{16DE439A-0A96-405A-ABA9-F04A758DD35A}">
      <dsp:nvSpPr>
        <dsp:cNvPr id="0" name=""/>
        <dsp:cNvSpPr/>
      </dsp:nvSpPr>
      <dsp:spPr>
        <a:xfrm>
          <a:off x="3239673" y="1733453"/>
          <a:ext cx="1424495" cy="1424495"/>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altLang="en-US" sz="1700" kern="1200" dirty="0"/>
            <a:t>Ad hoc Queries</a:t>
          </a:r>
          <a:endParaRPr lang="zh-CN" altLang="en-US" sz="1700" kern="1200" dirty="0"/>
        </a:p>
      </dsp:txBody>
      <dsp:txXfrm>
        <a:off x="3448285" y="1942065"/>
        <a:ext cx="1007271" cy="1007271"/>
      </dsp:txXfrm>
    </dsp:sp>
    <dsp:sp modelId="{C550B2D3-AB21-4F8E-98F0-EFB75E8604B4}">
      <dsp:nvSpPr>
        <dsp:cNvPr id="0" name=""/>
        <dsp:cNvSpPr/>
      </dsp:nvSpPr>
      <dsp:spPr>
        <a:xfrm>
          <a:off x="2220367" y="664764"/>
          <a:ext cx="1424495" cy="1424495"/>
        </a:xfrm>
        <a:prstGeom prst="ellipse">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Batch Processing</a:t>
          </a:r>
          <a:endParaRPr lang="zh-CN" altLang="en-US" sz="1700" kern="1200" dirty="0"/>
        </a:p>
      </dsp:txBody>
      <dsp:txXfrm>
        <a:off x="2428979" y="873376"/>
        <a:ext cx="1007271" cy="1007271"/>
      </dsp:txXfrm>
    </dsp:sp>
    <dsp:sp modelId="{0D355F64-FBC9-4CBB-A85A-77259F5D2433}">
      <dsp:nvSpPr>
        <dsp:cNvPr id="0" name=""/>
        <dsp:cNvSpPr/>
      </dsp:nvSpPr>
      <dsp:spPr>
        <a:xfrm>
          <a:off x="3676518" y="320353"/>
          <a:ext cx="1424495" cy="1424495"/>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Stream Processing</a:t>
          </a:r>
          <a:endParaRPr lang="zh-CN" altLang="en-US" sz="1700" kern="1200" dirty="0"/>
        </a:p>
      </dsp:txBody>
      <dsp:txXfrm>
        <a:off x="3885130" y="528965"/>
        <a:ext cx="1007271" cy="1007271"/>
      </dsp:txXfrm>
    </dsp:sp>
    <dsp:sp modelId="{79E8AB67-42B0-4626-A5F7-C2F3A0844384}">
      <dsp:nvSpPr>
        <dsp:cNvPr id="0" name=""/>
        <dsp:cNvSpPr/>
      </dsp:nvSpPr>
      <dsp:spPr>
        <a:xfrm>
          <a:off x="1587258" y="31655"/>
          <a:ext cx="4431764" cy="3545411"/>
        </a:xfrm>
        <a:prstGeom prst="funnel">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D4B90A-D6B3-4C1C-BC18-53BB2B93280D}" type="datetimeFigureOut">
              <a:rPr lang="zh-CN" altLang="en-US" smtClean="0"/>
              <a:t>2016/4/21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945E0-5BF2-4B99-8FE2-33279DC1D56B}" type="slidenum">
              <a:rPr lang="zh-CN" altLang="en-US" smtClean="0"/>
              <a:t>‹#›</a:t>
            </a:fld>
            <a:endParaRPr lang="zh-CN" altLang="en-US"/>
          </a:p>
        </p:txBody>
      </p:sp>
    </p:spTree>
    <p:extLst>
      <p:ext uri="{BB962C8B-B14F-4D97-AF65-F5344CB8AC3E}">
        <p14:creationId xmlns:p14="http://schemas.microsoft.com/office/powerpoint/2010/main" val="1707398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8</a:t>
            </a:fld>
            <a:endParaRPr lang="zh-CN" altLang="en-US"/>
          </a:p>
        </p:txBody>
      </p:sp>
    </p:spTree>
    <p:extLst>
      <p:ext uri="{BB962C8B-B14F-4D97-AF65-F5344CB8AC3E}">
        <p14:creationId xmlns:p14="http://schemas.microsoft.com/office/powerpoint/2010/main" val="459762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25</a:t>
            </a:fld>
            <a:endParaRPr lang="zh-CN" altLang="en-US"/>
          </a:p>
        </p:txBody>
      </p:sp>
    </p:spTree>
    <p:extLst>
      <p:ext uri="{BB962C8B-B14F-4D97-AF65-F5344CB8AC3E}">
        <p14:creationId xmlns:p14="http://schemas.microsoft.com/office/powerpoint/2010/main" val="505384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Stage</a:t>
            </a:r>
            <a:r>
              <a:rPr lang="zh-CN" altLang="en-US" dirty="0"/>
              <a:t>以</a:t>
            </a:r>
            <a:r>
              <a:rPr lang="en-US" altLang="zh-CN" dirty="0"/>
              <a:t>shuffle</a:t>
            </a:r>
            <a:r>
              <a:rPr lang="zh-CN" altLang="en-US" dirty="0"/>
              <a:t>为边界</a:t>
            </a:r>
          </a:p>
        </p:txBody>
      </p:sp>
      <p:sp>
        <p:nvSpPr>
          <p:cNvPr id="4" name="灯片编号占位符 3"/>
          <p:cNvSpPr>
            <a:spLocks noGrp="1"/>
          </p:cNvSpPr>
          <p:nvPr>
            <p:ph type="sldNum" sz="quarter" idx="10"/>
          </p:nvPr>
        </p:nvSpPr>
        <p:spPr/>
        <p:txBody>
          <a:bodyPr/>
          <a:lstStyle/>
          <a:p>
            <a:fld id="{2E3945E0-5BF2-4B99-8FE2-33279DC1D56B}" type="slidenum">
              <a:rPr lang="zh-CN" altLang="en-US" smtClean="0"/>
              <a:t>26</a:t>
            </a:fld>
            <a:endParaRPr lang="zh-CN" altLang="en-US"/>
          </a:p>
        </p:txBody>
      </p:sp>
    </p:spTree>
    <p:extLst>
      <p:ext uri="{BB962C8B-B14F-4D97-AF65-F5344CB8AC3E}">
        <p14:creationId xmlns:p14="http://schemas.microsoft.com/office/powerpoint/2010/main" val="3718603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27</a:t>
            </a:fld>
            <a:endParaRPr lang="zh-CN" altLang="en-US"/>
          </a:p>
        </p:txBody>
      </p:sp>
    </p:spTree>
    <p:extLst>
      <p:ext uri="{BB962C8B-B14F-4D97-AF65-F5344CB8AC3E}">
        <p14:creationId xmlns:p14="http://schemas.microsoft.com/office/powerpoint/2010/main" val="4071602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28</a:t>
            </a:fld>
            <a:endParaRPr lang="zh-CN" altLang="en-US"/>
          </a:p>
        </p:txBody>
      </p:sp>
    </p:spTree>
    <p:extLst>
      <p:ext uri="{BB962C8B-B14F-4D97-AF65-F5344CB8AC3E}">
        <p14:creationId xmlns:p14="http://schemas.microsoft.com/office/powerpoint/2010/main" val="38986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29</a:t>
            </a:fld>
            <a:endParaRPr lang="zh-CN" altLang="en-US"/>
          </a:p>
        </p:txBody>
      </p:sp>
    </p:spTree>
    <p:extLst>
      <p:ext uri="{BB962C8B-B14F-4D97-AF65-F5344CB8AC3E}">
        <p14:creationId xmlns:p14="http://schemas.microsoft.com/office/powerpoint/2010/main" val="1610972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30</a:t>
            </a:fld>
            <a:endParaRPr lang="zh-CN" altLang="en-US"/>
          </a:p>
        </p:txBody>
      </p:sp>
    </p:spTree>
    <p:extLst>
      <p:ext uri="{BB962C8B-B14F-4D97-AF65-F5344CB8AC3E}">
        <p14:creationId xmlns:p14="http://schemas.microsoft.com/office/powerpoint/2010/main" val="1522321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Hadoop</a:t>
            </a:r>
            <a:r>
              <a:rPr lang="zh-CN" altLang="en-US" dirty="0"/>
              <a:t>一个</a:t>
            </a:r>
            <a:r>
              <a:rPr lang="en-US" altLang="zh-CN" dirty="0"/>
              <a:t>Job</a:t>
            </a:r>
            <a:r>
              <a:rPr lang="zh-CN" altLang="en-US" dirty="0"/>
              <a:t>对应多个</a:t>
            </a:r>
            <a:r>
              <a:rPr lang="en-US" altLang="zh-CN" dirty="0"/>
              <a:t>Task</a:t>
            </a:r>
            <a:r>
              <a:rPr lang="zh-CN" altLang="en-US" dirty="0"/>
              <a:t>，一个</a:t>
            </a:r>
            <a:r>
              <a:rPr lang="en-US" altLang="zh-CN" dirty="0"/>
              <a:t>Task</a:t>
            </a:r>
            <a:r>
              <a:rPr lang="zh-CN" altLang="en-US" dirty="0"/>
              <a:t>启动一个</a:t>
            </a:r>
            <a:r>
              <a:rPr lang="en-US" altLang="zh-CN" dirty="0"/>
              <a:t>JVM</a:t>
            </a:r>
            <a:r>
              <a:rPr lang="zh-CN" altLang="en-US" dirty="0"/>
              <a:t>，</a:t>
            </a:r>
            <a:r>
              <a:rPr lang="en-US" altLang="zh-CN" dirty="0"/>
              <a:t>Task</a:t>
            </a:r>
            <a:r>
              <a:rPr lang="zh-CN" altLang="en-US" dirty="0"/>
              <a:t>间通过磁盘共享数据</a:t>
            </a:r>
            <a:endParaRPr lang="en-US" altLang="zh-CN" dirty="0"/>
          </a:p>
          <a:p>
            <a:r>
              <a:rPr lang="en-US" altLang="zh-CN" dirty="0"/>
              <a:t>Hadoop</a:t>
            </a:r>
            <a:r>
              <a:rPr lang="zh-CN" altLang="en-US" dirty="0"/>
              <a:t>中间迭代出错需要整体重算</a:t>
            </a:r>
            <a:endParaRPr lang="en-US" altLang="zh-CN" dirty="0"/>
          </a:p>
          <a:p>
            <a:r>
              <a:rPr lang="zh-CN" altLang="en-US" dirty="0"/>
              <a:t>节点内数据共享可考虑用</a:t>
            </a:r>
            <a:r>
              <a:rPr lang="en-US" altLang="zh-CN" dirty="0"/>
              <a:t>tachyon</a:t>
            </a:r>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31</a:t>
            </a:fld>
            <a:endParaRPr lang="zh-CN" altLang="en-US"/>
          </a:p>
        </p:txBody>
      </p:sp>
    </p:spTree>
    <p:extLst>
      <p:ext uri="{BB962C8B-B14F-4D97-AF65-F5344CB8AC3E}">
        <p14:creationId xmlns:p14="http://schemas.microsoft.com/office/powerpoint/2010/main" val="2523541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32</a:t>
            </a:fld>
            <a:endParaRPr lang="zh-CN" altLang="en-US"/>
          </a:p>
        </p:txBody>
      </p:sp>
    </p:spTree>
    <p:extLst>
      <p:ext uri="{BB962C8B-B14F-4D97-AF65-F5344CB8AC3E}">
        <p14:creationId xmlns:p14="http://schemas.microsoft.com/office/powerpoint/2010/main" val="830483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10</a:t>
            </a:fld>
            <a:endParaRPr lang="zh-CN" altLang="en-US"/>
          </a:p>
        </p:txBody>
      </p:sp>
    </p:spTree>
    <p:extLst>
      <p:ext uri="{BB962C8B-B14F-4D97-AF65-F5344CB8AC3E}">
        <p14:creationId xmlns:p14="http://schemas.microsoft.com/office/powerpoint/2010/main" val="2160843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11</a:t>
            </a:fld>
            <a:endParaRPr lang="zh-CN" altLang="en-US"/>
          </a:p>
        </p:txBody>
      </p:sp>
    </p:spTree>
    <p:extLst>
      <p:ext uri="{BB962C8B-B14F-4D97-AF65-F5344CB8AC3E}">
        <p14:creationId xmlns:p14="http://schemas.microsoft.com/office/powerpoint/2010/main" val="4253261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12</a:t>
            </a:fld>
            <a:endParaRPr lang="zh-CN" altLang="en-US"/>
          </a:p>
        </p:txBody>
      </p:sp>
    </p:spTree>
    <p:extLst>
      <p:ext uri="{BB962C8B-B14F-4D97-AF65-F5344CB8AC3E}">
        <p14:creationId xmlns:p14="http://schemas.microsoft.com/office/powerpoint/2010/main" val="2116665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13</a:t>
            </a:fld>
            <a:endParaRPr lang="zh-CN" altLang="en-US"/>
          </a:p>
        </p:txBody>
      </p:sp>
    </p:spTree>
    <p:extLst>
      <p:ext uri="{BB962C8B-B14F-4D97-AF65-F5344CB8AC3E}">
        <p14:creationId xmlns:p14="http://schemas.microsoft.com/office/powerpoint/2010/main" val="102501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21</a:t>
            </a:fld>
            <a:endParaRPr lang="zh-CN" altLang="en-US"/>
          </a:p>
        </p:txBody>
      </p:sp>
    </p:spTree>
    <p:extLst>
      <p:ext uri="{BB962C8B-B14F-4D97-AF65-F5344CB8AC3E}">
        <p14:creationId xmlns:p14="http://schemas.microsoft.com/office/powerpoint/2010/main" val="2062875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22</a:t>
            </a:fld>
            <a:endParaRPr lang="zh-CN" altLang="en-US"/>
          </a:p>
        </p:txBody>
      </p:sp>
    </p:spTree>
    <p:extLst>
      <p:ext uri="{BB962C8B-B14F-4D97-AF65-F5344CB8AC3E}">
        <p14:creationId xmlns:p14="http://schemas.microsoft.com/office/powerpoint/2010/main" val="517297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23</a:t>
            </a:fld>
            <a:endParaRPr lang="zh-CN" altLang="en-US"/>
          </a:p>
        </p:txBody>
      </p:sp>
    </p:spTree>
    <p:extLst>
      <p:ext uri="{BB962C8B-B14F-4D97-AF65-F5344CB8AC3E}">
        <p14:creationId xmlns:p14="http://schemas.microsoft.com/office/powerpoint/2010/main" val="2588949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24</a:t>
            </a:fld>
            <a:endParaRPr lang="zh-CN" altLang="en-US"/>
          </a:p>
        </p:txBody>
      </p:sp>
    </p:spTree>
    <p:extLst>
      <p:ext uri="{BB962C8B-B14F-4D97-AF65-F5344CB8AC3E}">
        <p14:creationId xmlns:p14="http://schemas.microsoft.com/office/powerpoint/2010/main" val="3882293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50D5BD8-645C-4234-87DD-6BB6603A57DD}" type="datetimeFigureOut">
              <a:rPr lang="zh-CN" altLang="en-US" smtClean="0"/>
              <a:t>2016/4/21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27D063-2E45-45E7-93C3-AEBDBB86ED2F}" type="slidenum">
              <a:rPr lang="zh-CN" altLang="en-US" smtClean="0"/>
              <a:t>‹#›</a:t>
            </a:fld>
            <a:endParaRPr lang="zh-CN" altLang="en-US"/>
          </a:p>
        </p:txBody>
      </p:sp>
    </p:spTree>
    <p:extLst>
      <p:ext uri="{BB962C8B-B14F-4D97-AF65-F5344CB8AC3E}">
        <p14:creationId xmlns:p14="http://schemas.microsoft.com/office/powerpoint/2010/main" val="4105810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0D5BD8-645C-4234-87DD-6BB6603A57DD}" type="datetimeFigureOut">
              <a:rPr lang="zh-CN" altLang="en-US" smtClean="0"/>
              <a:t>2016/4/21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27D063-2E45-45E7-93C3-AEBDBB86ED2F}" type="slidenum">
              <a:rPr lang="zh-CN" altLang="en-US" smtClean="0"/>
              <a:t>‹#›</a:t>
            </a:fld>
            <a:endParaRPr lang="zh-CN" altLang="en-US"/>
          </a:p>
        </p:txBody>
      </p:sp>
    </p:spTree>
    <p:extLst>
      <p:ext uri="{BB962C8B-B14F-4D97-AF65-F5344CB8AC3E}">
        <p14:creationId xmlns:p14="http://schemas.microsoft.com/office/powerpoint/2010/main" val="2053802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0D5BD8-645C-4234-87DD-6BB6603A57DD}" type="datetimeFigureOut">
              <a:rPr lang="zh-CN" altLang="en-US" smtClean="0"/>
              <a:t>2016/4/21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27D063-2E45-45E7-93C3-AEBDBB86ED2F}" type="slidenum">
              <a:rPr lang="zh-CN" altLang="en-US" smtClean="0"/>
              <a:t>‹#›</a:t>
            </a:fld>
            <a:endParaRPr lang="zh-CN" altLang="en-US"/>
          </a:p>
        </p:txBody>
      </p:sp>
    </p:spTree>
    <p:extLst>
      <p:ext uri="{BB962C8B-B14F-4D97-AF65-F5344CB8AC3E}">
        <p14:creationId xmlns:p14="http://schemas.microsoft.com/office/powerpoint/2010/main" val="299943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A50D5BD8-645C-4234-87DD-6BB6603A57DD}" type="datetimeFigureOut">
              <a:rPr lang="zh-CN" altLang="en-US" smtClean="0"/>
              <a:t>2016/4/21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27D063-2E45-45E7-93C3-AEBDBB86ED2F}" type="slidenum">
              <a:rPr lang="zh-CN" altLang="en-US" smtClean="0"/>
              <a:t>‹#›</a:t>
            </a:fld>
            <a:endParaRPr lang="zh-CN" altLang="en-US"/>
          </a:p>
        </p:txBody>
      </p:sp>
    </p:spTree>
    <p:extLst>
      <p:ext uri="{BB962C8B-B14F-4D97-AF65-F5344CB8AC3E}">
        <p14:creationId xmlns:p14="http://schemas.microsoft.com/office/powerpoint/2010/main" val="2817756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50D5BD8-645C-4234-87DD-6BB6603A57DD}" type="datetimeFigureOut">
              <a:rPr lang="zh-CN" altLang="en-US" smtClean="0"/>
              <a:t>2016/4/21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27D063-2E45-45E7-93C3-AEBDBB86ED2F}" type="slidenum">
              <a:rPr lang="zh-CN" altLang="en-US" smtClean="0"/>
              <a:t>‹#›</a:t>
            </a:fld>
            <a:endParaRPr lang="zh-CN" altLang="en-US"/>
          </a:p>
        </p:txBody>
      </p:sp>
    </p:spTree>
    <p:extLst>
      <p:ext uri="{BB962C8B-B14F-4D97-AF65-F5344CB8AC3E}">
        <p14:creationId xmlns:p14="http://schemas.microsoft.com/office/powerpoint/2010/main" val="3885138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50D5BD8-645C-4234-87DD-6BB6603A57DD}" type="datetimeFigureOut">
              <a:rPr lang="zh-CN" altLang="en-US" smtClean="0"/>
              <a:t>2016/4/21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27D063-2E45-45E7-93C3-AEBDBB86ED2F}" type="slidenum">
              <a:rPr lang="zh-CN" altLang="en-US" smtClean="0"/>
              <a:t>‹#›</a:t>
            </a:fld>
            <a:endParaRPr lang="zh-CN" altLang="en-US"/>
          </a:p>
        </p:txBody>
      </p:sp>
    </p:spTree>
    <p:extLst>
      <p:ext uri="{BB962C8B-B14F-4D97-AF65-F5344CB8AC3E}">
        <p14:creationId xmlns:p14="http://schemas.microsoft.com/office/powerpoint/2010/main" val="2256838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50D5BD8-645C-4234-87DD-6BB6603A57DD}" type="datetimeFigureOut">
              <a:rPr lang="zh-CN" altLang="en-US" smtClean="0"/>
              <a:t>2016/4/21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227D063-2E45-45E7-93C3-AEBDBB86ED2F}" type="slidenum">
              <a:rPr lang="zh-CN" altLang="en-US" smtClean="0"/>
              <a:t>‹#›</a:t>
            </a:fld>
            <a:endParaRPr lang="zh-CN" altLang="en-US"/>
          </a:p>
        </p:txBody>
      </p:sp>
    </p:spTree>
    <p:extLst>
      <p:ext uri="{BB962C8B-B14F-4D97-AF65-F5344CB8AC3E}">
        <p14:creationId xmlns:p14="http://schemas.microsoft.com/office/powerpoint/2010/main" val="4201565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50D5BD8-645C-4234-87DD-6BB6603A57DD}" type="datetimeFigureOut">
              <a:rPr lang="zh-CN" altLang="en-US" smtClean="0"/>
              <a:t>2016/4/21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227D063-2E45-45E7-93C3-AEBDBB86ED2F}" type="slidenum">
              <a:rPr lang="zh-CN" altLang="en-US" smtClean="0"/>
              <a:t>‹#›</a:t>
            </a:fld>
            <a:endParaRPr lang="zh-CN" altLang="en-US"/>
          </a:p>
        </p:txBody>
      </p:sp>
    </p:spTree>
    <p:extLst>
      <p:ext uri="{BB962C8B-B14F-4D97-AF65-F5344CB8AC3E}">
        <p14:creationId xmlns:p14="http://schemas.microsoft.com/office/powerpoint/2010/main" val="134311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0D5BD8-645C-4234-87DD-6BB6603A57DD}" type="datetimeFigureOut">
              <a:rPr lang="zh-CN" altLang="en-US" smtClean="0"/>
              <a:t>2016/4/21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227D063-2E45-45E7-93C3-AEBDBB86ED2F}" type="slidenum">
              <a:rPr lang="zh-CN" altLang="en-US" smtClean="0"/>
              <a:t>‹#›</a:t>
            </a:fld>
            <a:endParaRPr lang="zh-CN" altLang="en-US"/>
          </a:p>
        </p:txBody>
      </p:sp>
    </p:spTree>
    <p:extLst>
      <p:ext uri="{BB962C8B-B14F-4D97-AF65-F5344CB8AC3E}">
        <p14:creationId xmlns:p14="http://schemas.microsoft.com/office/powerpoint/2010/main" val="873363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50D5BD8-645C-4234-87DD-6BB6603A57DD}" type="datetimeFigureOut">
              <a:rPr lang="zh-CN" altLang="en-US" smtClean="0"/>
              <a:t>2016/4/21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27D063-2E45-45E7-93C3-AEBDBB86ED2F}" type="slidenum">
              <a:rPr lang="zh-CN" altLang="en-US" smtClean="0"/>
              <a:t>‹#›</a:t>
            </a:fld>
            <a:endParaRPr lang="zh-CN" altLang="en-US"/>
          </a:p>
        </p:txBody>
      </p:sp>
    </p:spTree>
    <p:extLst>
      <p:ext uri="{BB962C8B-B14F-4D97-AF65-F5344CB8AC3E}">
        <p14:creationId xmlns:p14="http://schemas.microsoft.com/office/powerpoint/2010/main" val="1604482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50D5BD8-645C-4234-87DD-6BB6603A57DD}" type="datetimeFigureOut">
              <a:rPr lang="zh-CN" altLang="en-US" smtClean="0"/>
              <a:t>2016/4/21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27D063-2E45-45E7-93C3-AEBDBB86ED2F}" type="slidenum">
              <a:rPr lang="zh-CN" altLang="en-US" smtClean="0"/>
              <a:t>‹#›</a:t>
            </a:fld>
            <a:endParaRPr lang="zh-CN" altLang="en-US"/>
          </a:p>
        </p:txBody>
      </p:sp>
    </p:spTree>
    <p:extLst>
      <p:ext uri="{BB962C8B-B14F-4D97-AF65-F5344CB8AC3E}">
        <p14:creationId xmlns:p14="http://schemas.microsoft.com/office/powerpoint/2010/main" val="1450918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08854"/>
            <a:ext cx="10515600" cy="872832"/>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294228"/>
            <a:ext cx="10515600" cy="488273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微软雅黑" panose="020B0503020204020204" pitchFamily="34" charset="-122"/>
                <a:ea typeface="微软雅黑" panose="020B0503020204020204" pitchFamily="34" charset="-122"/>
              </a:defRPr>
            </a:lvl1pPr>
          </a:lstStyle>
          <a:p>
            <a:fld id="{A50D5BD8-645C-4234-87DD-6BB6603A57DD}" type="datetimeFigureOut">
              <a:rPr lang="zh-CN" altLang="en-US" smtClean="0"/>
              <a:pPr/>
              <a:t>2016/4/21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微软雅黑" panose="020B0503020204020204" pitchFamily="34" charset="-122"/>
                <a:ea typeface="微软雅黑" panose="020B0503020204020204" pitchFamily="34" charset="-122"/>
              </a:defRPr>
            </a:lvl1pPr>
          </a:lstStyle>
          <a:p>
            <a:fld id="{0227D063-2E45-45E7-93C3-AEBDBB86ED2F}" type="slidenum">
              <a:rPr lang="zh-CN" altLang="en-US" smtClean="0"/>
              <a:pPr/>
              <a:t>‹#›</a:t>
            </a:fld>
            <a:endParaRPr lang="zh-CN" altLang="en-US"/>
          </a:p>
        </p:txBody>
      </p:sp>
    </p:spTree>
    <p:extLst>
      <p:ext uri="{BB962C8B-B14F-4D97-AF65-F5344CB8AC3E}">
        <p14:creationId xmlns:p14="http://schemas.microsoft.com/office/powerpoint/2010/main" val="3449560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6.xml"/><Relationship Id="rId4" Type="http://schemas.openxmlformats.org/officeDocument/2006/relationships/image" Target="../media/image53.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jpeg"/><Relationship Id="rId2" Type="http://schemas.openxmlformats.org/officeDocument/2006/relationships/image" Target="../media/image6.png"/><Relationship Id="rId16" Type="http://schemas.openxmlformats.org/officeDocument/2006/relationships/image" Target="../media/image20.jpe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jpeg"/><Relationship Id="rId10" Type="http://schemas.openxmlformats.org/officeDocument/2006/relationships/image" Target="../media/image14.jpe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png"/><Relationship Id="rId7" Type="http://schemas.openxmlformats.org/officeDocument/2006/relationships/image" Target="../media/image28.emf"/><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2108199"/>
            <a:ext cx="9144000" cy="1610361"/>
          </a:xfrm>
          <a:solidFill>
            <a:srgbClr val="0070C0"/>
          </a:solidFill>
        </p:spPr>
        <p:txBody>
          <a:bodyPr anchor="ctr"/>
          <a:lstStyle/>
          <a:p>
            <a:r>
              <a:rPr lang="en-US" altLang="zh-CN" dirty="0"/>
              <a:t>Spark</a:t>
            </a:r>
            <a:r>
              <a:rPr lang="zh-CN" altLang="en-US" dirty="0"/>
              <a:t>入门</a:t>
            </a:r>
          </a:p>
        </p:txBody>
      </p:sp>
      <p:sp>
        <p:nvSpPr>
          <p:cNvPr id="3" name="副标题 2"/>
          <p:cNvSpPr>
            <a:spLocks noGrp="1"/>
          </p:cNvSpPr>
          <p:nvPr>
            <p:ph type="subTitle" idx="1"/>
          </p:nvPr>
        </p:nvSpPr>
        <p:spPr>
          <a:xfrm>
            <a:off x="8090115" y="4310927"/>
            <a:ext cx="4101885" cy="881062"/>
          </a:xfrm>
          <a:solidFill>
            <a:srgbClr val="00B050"/>
          </a:solidFill>
        </p:spPr>
        <p:txBody>
          <a:bodyPr anchor="ctr"/>
          <a:lstStyle/>
          <a:p>
            <a:r>
              <a:rPr lang="zh-CN" altLang="en-US" dirty="0"/>
              <a:t>大数据技术培训系列</a:t>
            </a:r>
          </a:p>
        </p:txBody>
      </p:sp>
    </p:spTree>
    <p:extLst>
      <p:ext uri="{BB962C8B-B14F-4D97-AF65-F5344CB8AC3E}">
        <p14:creationId xmlns:p14="http://schemas.microsoft.com/office/powerpoint/2010/main" val="1123561791"/>
      </p:ext>
    </p:extLst>
  </p:cSld>
  <p:clrMapOvr>
    <a:masterClrMapping/>
  </p:clrMapOvr>
  <mc:AlternateContent xmlns:mc="http://schemas.openxmlformats.org/markup-compatibility/2006" xmlns:p14="http://schemas.microsoft.com/office/powerpoint/2010/main">
    <mc:Choice Requires="p14">
      <p:transition spd="slow" p14:dur="2000" advTm="166771"/>
    </mc:Choice>
    <mc:Fallback xmlns="">
      <p:transition spd="slow" advTm="16677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lvl="1" defTabSz="699085">
              <a:buSzPct val="90000"/>
            </a:pPr>
            <a:r>
              <a:rPr lang="en-US" altLang="zh-CN" sz="4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One stack</a:t>
            </a:r>
            <a:endParaRPr kumimoji="0" lang="en-US" altLang="zh-CN" sz="4400" b="0" i="0" u="none" strike="noStrike" kern="0" cap="none" spc="0" normalizeH="0" baseline="0" noProof="0" dirty="0">
              <a:ln>
                <a:solidFill>
                  <a:srgbClr val="FFFFFF">
                    <a:alpha val="0"/>
                  </a:srgbClr>
                </a:solid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6" name="矩形 5"/>
          <p:cNvSpPr/>
          <p:nvPr/>
        </p:nvSpPr>
        <p:spPr>
          <a:xfrm>
            <a:off x="259308" y="1"/>
            <a:ext cx="423081" cy="6823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7" name="内容占位符 2"/>
          <p:cNvSpPr txBox="1">
            <a:spLocks/>
          </p:cNvSpPr>
          <p:nvPr/>
        </p:nvSpPr>
        <p:spPr>
          <a:xfrm>
            <a:off x="838200" y="1294228"/>
            <a:ext cx="10515600" cy="48827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zh-CN" altLang="en-US" sz="3600" dirty="0"/>
          </a:p>
        </p:txBody>
      </p:sp>
      <p:graphicFrame>
        <p:nvGraphicFramePr>
          <p:cNvPr id="3" name="图示 2"/>
          <p:cNvGraphicFramePr/>
          <p:nvPr>
            <p:extLst>
              <p:ext uri="{D42A27DB-BD31-4B8C-83A1-F6EECF244321}">
                <p14:modId xmlns:p14="http://schemas.microsoft.com/office/powerpoint/2010/main" val="3992281832"/>
              </p:ext>
            </p:extLst>
          </p:nvPr>
        </p:nvGraphicFramePr>
        <p:xfrm>
          <a:off x="259308" y="1377979"/>
          <a:ext cx="7606281" cy="50648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矩形 3"/>
          <p:cNvSpPr/>
          <p:nvPr/>
        </p:nvSpPr>
        <p:spPr>
          <a:xfrm>
            <a:off x="7123813" y="1765719"/>
            <a:ext cx="4348716" cy="3593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lang="zh-CN" altLang="en-US" sz="4000" dirty="0">
                <a:latin typeface="微软雅黑" panose="020B0503020204020204" pitchFamily="34" charset="-122"/>
                <a:ea typeface="微软雅黑" panose="020B0503020204020204" pitchFamily="34" charset="-122"/>
              </a:rPr>
              <a:t>节约成本</a:t>
            </a:r>
            <a:endParaRPr lang="en-US" altLang="zh-CN" sz="40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统一</a:t>
            </a:r>
            <a:r>
              <a:rPr lang="en-US" altLang="zh-CN" sz="2400" dirty="0">
                <a:latin typeface="微软雅黑" panose="020B0503020204020204" pitchFamily="34" charset="-122"/>
                <a:ea typeface="微软雅黑" panose="020B0503020204020204" pitchFamily="34" charset="-122"/>
              </a:rPr>
              <a:t>API</a:t>
            </a:r>
            <a:r>
              <a:rPr lang="zh-CN" altLang="en-US" sz="2400" dirty="0">
                <a:latin typeface="微软雅黑" panose="020B0503020204020204" pitchFamily="34" charset="-122"/>
                <a:ea typeface="微软雅黑" panose="020B0503020204020204" pitchFamily="34" charset="-122"/>
              </a:rPr>
              <a:t>，降低开发难度</a:t>
            </a:r>
          </a:p>
          <a:p>
            <a:pPr marL="285750" indent="-285750">
              <a:lnSpc>
                <a:spcPct val="20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一站式部署，降低运维难度</a:t>
            </a:r>
          </a:p>
        </p:txBody>
      </p:sp>
    </p:spTree>
    <p:custDataLst>
      <p:tags r:id="rId1"/>
    </p:custDataLst>
    <p:extLst>
      <p:ext uri="{BB962C8B-B14F-4D97-AF65-F5344CB8AC3E}">
        <p14:creationId xmlns:p14="http://schemas.microsoft.com/office/powerpoint/2010/main" val="2694428189"/>
      </p:ext>
    </p:extLst>
  </p:cSld>
  <p:clrMapOvr>
    <a:masterClrMapping/>
  </p:clrMapOvr>
  <p:transition spd="slow" advTm="121248">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a:t>
            </a:r>
          </a:p>
        </p:txBody>
      </p:sp>
      <p:sp>
        <p:nvSpPr>
          <p:cNvPr id="6" name="矩形 5"/>
          <p:cNvSpPr/>
          <p:nvPr/>
        </p:nvSpPr>
        <p:spPr>
          <a:xfrm>
            <a:off x="259308" y="1"/>
            <a:ext cx="423081" cy="6823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https://spark.apache.org</a:t>
            </a:r>
            <a:endParaRPr lang="zh-CN" altLang="en-US" dirty="0"/>
          </a:p>
        </p:txBody>
      </p:sp>
      <p:pic>
        <p:nvPicPr>
          <p:cNvPr id="2050" name="Picture 2" descr="https://spark.apache.org/images/logistic-regress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389" y="2340270"/>
            <a:ext cx="4886558" cy="252146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940189" y="2340270"/>
            <a:ext cx="6096000" cy="961289"/>
          </a:xfrm>
          <a:prstGeom prst="rect">
            <a:avLst/>
          </a:prstGeom>
        </p:spPr>
        <p:txBody>
          <a:bodyPr>
            <a:spAutoFit/>
          </a:bodyPr>
          <a:lstStyle/>
          <a:p>
            <a:pP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Run programs up to 100x faster than Hadoop </a:t>
            </a:r>
            <a:r>
              <a:rPr lang="en-US" altLang="zh-CN" sz="2000" dirty="0" err="1">
                <a:solidFill>
                  <a:schemeClr val="bg1"/>
                </a:solidFill>
                <a:latin typeface="微软雅黑" panose="020B0503020204020204" pitchFamily="34" charset="-122"/>
                <a:ea typeface="微软雅黑" panose="020B0503020204020204" pitchFamily="34" charset="-122"/>
              </a:rPr>
              <a:t>MapReduce</a:t>
            </a:r>
            <a:r>
              <a:rPr lang="en-US" altLang="zh-CN" sz="2000" dirty="0">
                <a:solidFill>
                  <a:schemeClr val="bg1"/>
                </a:solidFill>
                <a:latin typeface="微软雅黑" panose="020B0503020204020204" pitchFamily="34" charset="-122"/>
                <a:ea typeface="微软雅黑" panose="020B0503020204020204" pitchFamily="34" charset="-122"/>
              </a:rPr>
              <a:t> in memory, or 10x faster on disk.</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919895" y="4914937"/>
            <a:ext cx="3909468" cy="369332"/>
          </a:xfrm>
          <a:prstGeom prst="rect">
            <a:avLst/>
          </a:prstGeom>
        </p:spPr>
        <p:txBody>
          <a:bodyPr wrap="none">
            <a:spAutoFit/>
          </a:bodyPr>
          <a:lstStyle/>
          <a:p>
            <a:r>
              <a:rPr lang="zh-CN" altLang="en-US" dirty="0">
                <a:solidFill>
                  <a:schemeClr val="bg1"/>
                </a:solidFill>
              </a:rPr>
              <a:t>Logistic regression in Hadoop and Spark</a:t>
            </a:r>
          </a:p>
        </p:txBody>
      </p:sp>
    </p:spTree>
    <p:extLst>
      <p:ext uri="{BB962C8B-B14F-4D97-AF65-F5344CB8AC3E}">
        <p14:creationId xmlns:p14="http://schemas.microsoft.com/office/powerpoint/2010/main" val="377899859"/>
      </p:ext>
    </p:extLst>
  </p:cSld>
  <p:clrMapOvr>
    <a:masterClrMapping/>
  </p:clrMapOvr>
  <p:transition spd="slow" advTm="38063">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简洁</a:t>
            </a:r>
          </a:p>
        </p:txBody>
      </p:sp>
      <p:sp>
        <p:nvSpPr>
          <p:cNvPr id="6" name="矩形 5"/>
          <p:cNvSpPr/>
          <p:nvPr/>
        </p:nvSpPr>
        <p:spPr>
          <a:xfrm>
            <a:off x="259308" y="1"/>
            <a:ext cx="423081" cy="6823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t>http://hadoop.apache.org/docs/current/hadoop-mapreduce-client/hadoop-mapreduce-client-core/MapReduceTutorial.html#Example:_WordCount_v1.0</a:t>
            </a:r>
            <a:endParaRPr lang="zh-CN" altLang="en-US" sz="1400" dirty="0"/>
          </a:p>
        </p:txBody>
      </p:sp>
      <p:sp>
        <p:nvSpPr>
          <p:cNvPr id="5" name="矩形 4"/>
          <p:cNvSpPr/>
          <p:nvPr/>
        </p:nvSpPr>
        <p:spPr>
          <a:xfrm>
            <a:off x="682389" y="1181686"/>
            <a:ext cx="10984676" cy="5105054"/>
          </a:xfrm>
          <a:prstGeom prst="rect">
            <a:avLst/>
          </a:prstGeom>
          <a:noFill/>
        </p:spPr>
        <p:txBody>
          <a:bodyPr wrap="square" numCol="2">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public class WordCount {</a:t>
            </a:r>
          </a:p>
          <a:p>
            <a:r>
              <a:rPr lang="zh-CN" altLang="en-US" sz="1400" dirty="0">
                <a:solidFill>
                  <a:schemeClr val="bg1"/>
                </a:solidFill>
                <a:latin typeface="微软雅黑" panose="020B0503020204020204" pitchFamily="34" charset="-122"/>
                <a:ea typeface="微软雅黑" panose="020B0503020204020204" pitchFamily="34" charset="-122"/>
              </a:rPr>
              <a:t>  public static class TokenizerMapper extends Mapper&lt;Object, Text, Text, IntWritable&gt;{</a:t>
            </a:r>
          </a:p>
          <a:p>
            <a:r>
              <a:rPr lang="zh-CN" altLang="en-US" sz="1400" dirty="0">
                <a:solidFill>
                  <a:schemeClr val="bg1"/>
                </a:solidFill>
                <a:latin typeface="微软雅黑" panose="020B0503020204020204" pitchFamily="34" charset="-122"/>
                <a:ea typeface="微软雅黑" panose="020B0503020204020204" pitchFamily="34" charset="-122"/>
              </a:rPr>
              <a:t>    private final static IntWritable one = new IntWritable(1);</a:t>
            </a:r>
          </a:p>
          <a:p>
            <a:r>
              <a:rPr lang="zh-CN" altLang="en-US" sz="1400" dirty="0">
                <a:solidFill>
                  <a:schemeClr val="bg1"/>
                </a:solidFill>
                <a:latin typeface="微软雅黑" panose="020B0503020204020204" pitchFamily="34" charset="-122"/>
                <a:ea typeface="微软雅黑" panose="020B0503020204020204" pitchFamily="34" charset="-122"/>
              </a:rPr>
              <a:t>    private Text word = new Text();</a:t>
            </a:r>
          </a:p>
          <a:p>
            <a:endParaRPr lang="zh-CN" altLang="en-US"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    public void map(Object key, Text value, Context context</a:t>
            </a:r>
          </a:p>
          <a:p>
            <a:r>
              <a:rPr lang="zh-CN" altLang="en-US" sz="1400" dirty="0">
                <a:solidFill>
                  <a:schemeClr val="bg1"/>
                </a:solidFill>
                <a:latin typeface="微软雅黑" panose="020B0503020204020204" pitchFamily="34" charset="-122"/>
                <a:ea typeface="微软雅黑" panose="020B0503020204020204" pitchFamily="34" charset="-122"/>
              </a:rPr>
              <a:t>                    ) throws IOException, InterruptedException {</a:t>
            </a:r>
          </a:p>
          <a:p>
            <a:r>
              <a:rPr lang="zh-CN" altLang="en-US"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StringTokenizer itr = new StringTokenizer(value.toString());</a:t>
            </a:r>
          </a:p>
          <a:p>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      while (itr.hasMoreTokens()) {</a:t>
            </a:r>
          </a:p>
          <a:p>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        word.set(itr.nextToken());</a:t>
            </a:r>
          </a:p>
          <a:p>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        context.write(word, one);</a:t>
            </a:r>
          </a:p>
          <a:p>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      }</a:t>
            </a:r>
          </a:p>
          <a:p>
            <a:r>
              <a:rPr lang="zh-CN" altLang="en-US" sz="1400" dirty="0">
                <a:solidFill>
                  <a:schemeClr val="bg1"/>
                </a:solidFill>
                <a:latin typeface="微软雅黑" panose="020B0503020204020204" pitchFamily="34" charset="-122"/>
                <a:ea typeface="微软雅黑" panose="020B0503020204020204" pitchFamily="34" charset="-122"/>
              </a:rPr>
              <a:t>    }</a:t>
            </a:r>
          </a:p>
          <a:p>
            <a:r>
              <a:rPr lang="zh-CN" altLang="en-US" sz="1400" dirty="0">
                <a:solidFill>
                  <a:schemeClr val="bg1"/>
                </a:solidFill>
                <a:latin typeface="微软雅黑" panose="020B0503020204020204" pitchFamily="34" charset="-122"/>
                <a:ea typeface="微软雅黑" panose="020B0503020204020204" pitchFamily="34" charset="-122"/>
              </a:rPr>
              <a:t>  }</a:t>
            </a:r>
          </a:p>
          <a:p>
            <a:endParaRPr lang="zh-CN" altLang="en-US"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  public static class IntSumReducer</a:t>
            </a:r>
          </a:p>
          <a:p>
            <a:r>
              <a:rPr lang="zh-CN" altLang="en-US" sz="1400" dirty="0">
                <a:solidFill>
                  <a:schemeClr val="bg1"/>
                </a:solidFill>
                <a:latin typeface="微软雅黑" panose="020B0503020204020204" pitchFamily="34" charset="-122"/>
                <a:ea typeface="微软雅黑" panose="020B0503020204020204" pitchFamily="34" charset="-122"/>
              </a:rPr>
              <a:t>       extends Reducer&lt;Text,IntWritable,Text,IntWritable&gt; {</a:t>
            </a:r>
          </a:p>
          <a:p>
            <a:r>
              <a:rPr lang="zh-CN" altLang="en-US" sz="1400" dirty="0">
                <a:solidFill>
                  <a:schemeClr val="bg1"/>
                </a:solidFill>
                <a:latin typeface="微软雅黑" panose="020B0503020204020204" pitchFamily="34" charset="-122"/>
                <a:ea typeface="微软雅黑" panose="020B0503020204020204" pitchFamily="34" charset="-122"/>
              </a:rPr>
              <a:t>    private IntWritable result = new IntWritable();</a:t>
            </a:r>
          </a:p>
          <a:p>
            <a:r>
              <a:rPr lang="zh-CN" altLang="en-US" sz="1400" dirty="0">
                <a:solidFill>
                  <a:schemeClr val="bg1"/>
                </a:solidFill>
                <a:latin typeface="微软雅黑" panose="020B0503020204020204" pitchFamily="34" charset="-122"/>
                <a:ea typeface="微软雅黑" panose="020B0503020204020204" pitchFamily="34" charset="-122"/>
              </a:rPr>
              <a:t>    public void reduce(Text key, Iterable&lt;IntWritable&gt; values,</a:t>
            </a:r>
          </a:p>
          <a:p>
            <a:r>
              <a:rPr lang="zh-CN" altLang="en-US" sz="1400" dirty="0">
                <a:solidFill>
                  <a:schemeClr val="bg1"/>
                </a:solidFill>
                <a:latin typeface="微软雅黑" panose="020B0503020204020204" pitchFamily="34" charset="-122"/>
                <a:ea typeface="微软雅黑" panose="020B0503020204020204" pitchFamily="34" charset="-122"/>
              </a:rPr>
              <a:t>                       Context context</a:t>
            </a:r>
          </a:p>
          <a:p>
            <a:r>
              <a:rPr lang="zh-CN" altLang="en-US" sz="1400" dirty="0">
                <a:solidFill>
                  <a:schemeClr val="bg1"/>
                </a:solidFill>
                <a:latin typeface="微软雅黑" panose="020B0503020204020204" pitchFamily="34" charset="-122"/>
                <a:ea typeface="微软雅黑" panose="020B0503020204020204" pitchFamily="34" charset="-122"/>
              </a:rPr>
              <a:t>                       ) throws IOException, InterruptedException {</a:t>
            </a:r>
          </a:p>
          <a:p>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      int sum = 0;</a:t>
            </a:r>
          </a:p>
          <a:p>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      for (IntWritable val : values) {</a:t>
            </a:r>
          </a:p>
          <a:p>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        sum += val.get();</a:t>
            </a:r>
          </a:p>
          <a:p>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      }</a:t>
            </a:r>
          </a:p>
          <a:p>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      result.set(sum);</a:t>
            </a:r>
          </a:p>
          <a:p>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      context.write(key, result);</a:t>
            </a:r>
          </a:p>
          <a:p>
            <a:r>
              <a:rPr lang="zh-CN" altLang="en-US" sz="1400" dirty="0">
                <a:solidFill>
                  <a:schemeClr val="bg1"/>
                </a:solidFill>
                <a:latin typeface="微软雅黑" panose="020B0503020204020204" pitchFamily="34" charset="-122"/>
                <a:ea typeface="微软雅黑" panose="020B0503020204020204" pitchFamily="34" charset="-122"/>
              </a:rPr>
              <a:t>    }</a:t>
            </a:r>
          </a:p>
          <a:p>
            <a:r>
              <a:rPr lang="zh-CN" altLang="en-US" sz="1400" dirty="0">
                <a:solidFill>
                  <a:schemeClr val="bg1"/>
                </a:solidFill>
                <a:latin typeface="微软雅黑" panose="020B0503020204020204" pitchFamily="34" charset="-122"/>
                <a:ea typeface="微软雅黑" panose="020B0503020204020204" pitchFamily="34" charset="-122"/>
              </a:rPr>
              <a:t>  }</a:t>
            </a:r>
          </a:p>
          <a:p>
            <a:endParaRPr lang="zh-CN" altLang="en-US"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  public static void main(String[] args) throws Exception {</a:t>
            </a:r>
          </a:p>
          <a:p>
            <a:r>
              <a:rPr lang="zh-CN" altLang="en-US" sz="1400" dirty="0">
                <a:solidFill>
                  <a:schemeClr val="bg1"/>
                </a:solidFill>
                <a:latin typeface="微软雅黑" panose="020B0503020204020204" pitchFamily="34" charset="-122"/>
                <a:ea typeface="微软雅黑" panose="020B0503020204020204" pitchFamily="34" charset="-122"/>
              </a:rPr>
              <a:t>    Configuration conf = new Configuration();</a:t>
            </a:r>
          </a:p>
          <a:p>
            <a:r>
              <a:rPr lang="zh-CN" altLang="en-US" sz="1400" dirty="0">
                <a:solidFill>
                  <a:schemeClr val="bg1"/>
                </a:solidFill>
                <a:latin typeface="微软雅黑" panose="020B0503020204020204" pitchFamily="34" charset="-122"/>
                <a:ea typeface="微软雅黑" panose="020B0503020204020204" pitchFamily="34" charset="-122"/>
              </a:rPr>
              <a:t>    Job job = Job.getInstance(conf, "word count");</a:t>
            </a:r>
          </a:p>
          <a:p>
            <a:r>
              <a:rPr lang="zh-CN" altLang="en-US" sz="1400" dirty="0">
                <a:solidFill>
                  <a:schemeClr val="bg1"/>
                </a:solidFill>
                <a:latin typeface="微软雅黑" panose="020B0503020204020204" pitchFamily="34" charset="-122"/>
                <a:ea typeface="微软雅黑" panose="020B0503020204020204" pitchFamily="34" charset="-122"/>
              </a:rPr>
              <a:t>    job.setJarByClass(WordCount.class);</a:t>
            </a:r>
          </a:p>
          <a:p>
            <a:r>
              <a:rPr lang="zh-CN" altLang="en-US" sz="1400" dirty="0">
                <a:solidFill>
                  <a:schemeClr val="bg1"/>
                </a:solidFill>
                <a:latin typeface="微软雅黑" panose="020B0503020204020204" pitchFamily="34" charset="-122"/>
                <a:ea typeface="微软雅黑" panose="020B0503020204020204" pitchFamily="34" charset="-122"/>
              </a:rPr>
              <a:t>    job.setMapperClass(TokenizerMapper.class);</a:t>
            </a:r>
          </a:p>
          <a:p>
            <a:r>
              <a:rPr lang="zh-CN" altLang="en-US" sz="1400" dirty="0">
                <a:solidFill>
                  <a:schemeClr val="bg1"/>
                </a:solidFill>
                <a:latin typeface="微软雅黑" panose="020B0503020204020204" pitchFamily="34" charset="-122"/>
                <a:ea typeface="微软雅黑" panose="020B0503020204020204" pitchFamily="34" charset="-122"/>
              </a:rPr>
              <a:t>    job.setCombinerClass(IntSumReducer.class);</a:t>
            </a:r>
          </a:p>
          <a:p>
            <a:r>
              <a:rPr lang="zh-CN" altLang="en-US" sz="1400" dirty="0">
                <a:solidFill>
                  <a:schemeClr val="bg1"/>
                </a:solidFill>
                <a:latin typeface="微软雅黑" panose="020B0503020204020204" pitchFamily="34" charset="-122"/>
                <a:ea typeface="微软雅黑" panose="020B0503020204020204" pitchFamily="34" charset="-122"/>
              </a:rPr>
              <a:t>    job.setReducerClass(IntSumReducer.class);</a:t>
            </a:r>
          </a:p>
          <a:p>
            <a:r>
              <a:rPr lang="zh-CN" altLang="en-US" sz="1400" dirty="0">
                <a:solidFill>
                  <a:schemeClr val="bg1"/>
                </a:solidFill>
                <a:latin typeface="微软雅黑" panose="020B0503020204020204" pitchFamily="34" charset="-122"/>
                <a:ea typeface="微软雅黑" panose="020B0503020204020204" pitchFamily="34" charset="-122"/>
              </a:rPr>
              <a:t>    job.setOutputKeyClass(Text.class);</a:t>
            </a:r>
          </a:p>
          <a:p>
            <a:r>
              <a:rPr lang="zh-CN" altLang="en-US" sz="1400" dirty="0">
                <a:solidFill>
                  <a:schemeClr val="bg1"/>
                </a:solidFill>
                <a:latin typeface="微软雅黑" panose="020B0503020204020204" pitchFamily="34" charset="-122"/>
                <a:ea typeface="微软雅黑" panose="020B0503020204020204" pitchFamily="34" charset="-122"/>
              </a:rPr>
              <a:t>    job.setOutputValueClass(IntWritable.class);</a:t>
            </a:r>
          </a:p>
          <a:p>
            <a:r>
              <a:rPr lang="zh-CN" altLang="en-US" sz="1400" dirty="0">
                <a:solidFill>
                  <a:schemeClr val="bg1"/>
                </a:solidFill>
                <a:latin typeface="微软雅黑" panose="020B0503020204020204" pitchFamily="34" charset="-122"/>
                <a:ea typeface="微软雅黑" panose="020B0503020204020204" pitchFamily="34" charset="-122"/>
              </a:rPr>
              <a:t>    FileInputFormat.addInputPath(job, new Path(args[0]));</a:t>
            </a:r>
          </a:p>
          <a:p>
            <a:r>
              <a:rPr lang="zh-CN" altLang="en-US" sz="1400" dirty="0">
                <a:solidFill>
                  <a:schemeClr val="bg1"/>
                </a:solidFill>
                <a:latin typeface="微软雅黑" panose="020B0503020204020204" pitchFamily="34" charset="-122"/>
                <a:ea typeface="微软雅黑" panose="020B0503020204020204" pitchFamily="34" charset="-122"/>
              </a:rPr>
              <a:t>    FileOutputFormat.setOutputPath(job, new Path(args[1]));</a:t>
            </a:r>
          </a:p>
          <a:p>
            <a:r>
              <a:rPr lang="zh-CN" altLang="en-US" sz="1400" dirty="0">
                <a:solidFill>
                  <a:schemeClr val="bg1"/>
                </a:solidFill>
                <a:latin typeface="微软雅黑" panose="020B0503020204020204" pitchFamily="34" charset="-122"/>
                <a:ea typeface="微软雅黑" panose="020B0503020204020204" pitchFamily="34" charset="-122"/>
              </a:rPr>
              <a:t>    System.exit(job.waitForCompletion(true) ? 0 : 1);</a:t>
            </a:r>
          </a:p>
          <a:p>
            <a:r>
              <a:rPr lang="zh-CN" altLang="en-US" sz="1400" dirty="0">
                <a:solidFill>
                  <a:schemeClr val="bg1"/>
                </a:solidFill>
                <a:latin typeface="微软雅黑" panose="020B0503020204020204" pitchFamily="34" charset="-122"/>
                <a:ea typeface="微软雅黑" panose="020B0503020204020204" pitchFamily="34" charset="-122"/>
              </a:rPr>
              <a:t>  }</a:t>
            </a:r>
          </a:p>
          <a:p>
            <a:r>
              <a:rPr lang="zh-CN" altLang="en-US" sz="1400" dirty="0">
                <a:solidFill>
                  <a:schemeClr val="bg1"/>
                </a:solidFill>
                <a:latin typeface="微软雅黑" panose="020B0503020204020204" pitchFamily="34" charset="-122"/>
                <a:ea typeface="微软雅黑" panose="020B0503020204020204" pitchFamily="34" charset="-122"/>
              </a:rPr>
              <a:t>}</a:t>
            </a:r>
          </a:p>
        </p:txBody>
      </p:sp>
      <p:sp>
        <p:nvSpPr>
          <p:cNvPr id="3" name="矩形 2"/>
          <p:cNvSpPr/>
          <p:nvPr/>
        </p:nvSpPr>
        <p:spPr>
          <a:xfrm>
            <a:off x="6334599" y="3260401"/>
            <a:ext cx="5019201" cy="2862322"/>
          </a:xfrm>
          <a:prstGeom prst="rect">
            <a:avLst/>
          </a:prstGeom>
          <a:solidFill>
            <a:srgbClr val="00B050"/>
          </a:solidFill>
        </p:spPr>
        <p:txBody>
          <a:bodyPr wrap="square">
            <a:spAutoFit/>
          </a:bodyPr>
          <a:lstStyle/>
          <a:p>
            <a:pPr marL="0" lvl="1" defTabSz="699085">
              <a:lnSpc>
                <a:spcPct val="150000"/>
              </a:lnSpc>
              <a:buSzPct val="90000"/>
            </a:pPr>
            <a:r>
              <a:rPr lang="en-US" altLang="zh-CN" sz="2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spark.textFile</a:t>
            </a:r>
            <a:r>
              <a:rPr lang="en-US" altLang="zh-CN" sz="2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r>
              <a:rPr lang="en-US" altLang="zh-CN" sz="2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hdfs</a:t>
            </a:r>
            <a:r>
              <a:rPr lang="en-US" altLang="zh-CN" sz="2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p>
          <a:p>
            <a:pPr marL="0" lvl="1" defTabSz="699085">
              <a:lnSpc>
                <a:spcPct val="150000"/>
              </a:lnSpc>
              <a:buSzPct val="90000"/>
            </a:pPr>
            <a:r>
              <a:rPr lang="en-US" altLang="zh-CN" sz="2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r>
              <a:rPr lang="en-US" altLang="zh-CN" sz="2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flatMap</a:t>
            </a:r>
            <a:r>
              <a:rPr lang="en-US" altLang="zh-CN" sz="2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(line =&gt; </a:t>
            </a:r>
            <a:r>
              <a:rPr lang="en-US" altLang="zh-CN" sz="2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line.split</a:t>
            </a:r>
            <a:r>
              <a:rPr lang="en-US" altLang="zh-CN" sz="2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 "))</a:t>
            </a:r>
          </a:p>
          <a:p>
            <a:pPr marL="0" lvl="1" defTabSz="699085">
              <a:lnSpc>
                <a:spcPct val="150000"/>
              </a:lnSpc>
              <a:buSzPct val="90000"/>
            </a:pPr>
            <a:r>
              <a:rPr lang="en-US" altLang="zh-CN" sz="2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.map(word =&gt; (word, 1))</a:t>
            </a:r>
          </a:p>
          <a:p>
            <a:pPr marL="0" lvl="1" defTabSz="699085">
              <a:lnSpc>
                <a:spcPct val="150000"/>
              </a:lnSpc>
              <a:buSzPct val="90000"/>
            </a:pPr>
            <a:r>
              <a:rPr lang="en-US" altLang="zh-CN" sz="2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r>
              <a:rPr lang="en-US" altLang="zh-CN" sz="2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reduceByKey</a:t>
            </a:r>
            <a:r>
              <a:rPr lang="en-US" altLang="zh-CN" sz="2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(_ + _)</a:t>
            </a:r>
          </a:p>
          <a:p>
            <a:pPr marL="0" lvl="1" defTabSz="699085">
              <a:lnSpc>
                <a:spcPct val="150000"/>
              </a:lnSpc>
              <a:buSzPct val="90000"/>
            </a:pPr>
            <a:r>
              <a:rPr lang="en-US" altLang="zh-CN" sz="2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r>
              <a:rPr lang="en-US" altLang="zh-CN" sz="2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saveAsTextFile</a:t>
            </a:r>
            <a:r>
              <a:rPr lang="en-US" altLang="zh-CN" sz="2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r>
              <a:rPr lang="en-US" altLang="zh-CN" sz="2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hdfs</a:t>
            </a:r>
            <a:r>
              <a:rPr lang="en-US" altLang="zh-CN" sz="2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p>
        </p:txBody>
      </p:sp>
    </p:spTree>
    <p:custDataLst>
      <p:tags r:id="rId1"/>
    </p:custDataLst>
    <p:extLst>
      <p:ext uri="{BB962C8B-B14F-4D97-AF65-F5344CB8AC3E}">
        <p14:creationId xmlns:p14="http://schemas.microsoft.com/office/powerpoint/2010/main" val="2401439122"/>
      </p:ext>
    </p:extLst>
  </p:cSld>
  <p:clrMapOvr>
    <a:masterClrMapping/>
  </p:clrMapOvr>
  <p:transition spd="slow" advTm="229715">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生态系统</a:t>
            </a:r>
          </a:p>
        </p:txBody>
      </p:sp>
      <p:sp>
        <p:nvSpPr>
          <p:cNvPr id="3" name="矩形 2"/>
          <p:cNvSpPr/>
          <p:nvPr/>
        </p:nvSpPr>
        <p:spPr>
          <a:xfrm>
            <a:off x="259308" y="1"/>
            <a:ext cx="423081" cy="6823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https://databricks.com/spark/about</a:t>
            </a:r>
            <a:endParaRPr lang="zh-CN" altLang="en-US" dirty="0"/>
          </a:p>
        </p:txBody>
      </p:sp>
      <p:pic>
        <p:nvPicPr>
          <p:cNvPr id="7" name="图片 6"/>
          <p:cNvPicPr>
            <a:picLocks noChangeAspect="1"/>
          </p:cNvPicPr>
          <p:nvPr/>
        </p:nvPicPr>
        <p:blipFill>
          <a:blip r:embed="rId3"/>
          <a:stretch>
            <a:fillRect/>
          </a:stretch>
        </p:blipFill>
        <p:spPr>
          <a:xfrm>
            <a:off x="1404351" y="1387313"/>
            <a:ext cx="9582712" cy="4614588"/>
          </a:xfrm>
          <a:prstGeom prst="rect">
            <a:avLst/>
          </a:prstGeom>
        </p:spPr>
      </p:pic>
    </p:spTree>
    <p:extLst>
      <p:ext uri="{BB962C8B-B14F-4D97-AF65-F5344CB8AC3E}">
        <p14:creationId xmlns:p14="http://schemas.microsoft.com/office/powerpoint/2010/main" val="3512602493"/>
      </p:ext>
    </p:extLst>
  </p:cSld>
  <p:clrMapOvr>
    <a:masterClrMapping/>
  </p:clrMapOvr>
  <p:transition spd="slow" advTm="136237">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与</a:t>
            </a:r>
            <a:r>
              <a:rPr lang="en-US" altLang="zh-CN" dirty="0"/>
              <a:t>Hadoop</a:t>
            </a:r>
            <a:r>
              <a:rPr lang="zh-CN" altLang="en-US" dirty="0"/>
              <a:t>的关系</a:t>
            </a:r>
          </a:p>
        </p:txBody>
      </p:sp>
      <p:sp>
        <p:nvSpPr>
          <p:cNvPr id="3" name="内容占位符 2"/>
          <p:cNvSpPr>
            <a:spLocks noGrp="1"/>
          </p:cNvSpPr>
          <p:nvPr>
            <p:ph idx="1"/>
          </p:nvPr>
        </p:nvSpPr>
        <p:spPr>
          <a:xfrm>
            <a:off x="838200" y="1294228"/>
            <a:ext cx="10400414" cy="4713167"/>
          </a:xfrm>
        </p:spPr>
        <p:txBody>
          <a:bodyPr>
            <a:normAutofit/>
          </a:bodyPr>
          <a:lstStyle/>
          <a:p>
            <a:pPr>
              <a:lnSpc>
                <a:spcPct val="150000"/>
              </a:lnSpc>
            </a:pPr>
            <a:r>
              <a:rPr lang="en-US" altLang="zh-CN" dirty="0"/>
              <a:t>Hadoop</a:t>
            </a:r>
            <a:r>
              <a:rPr lang="zh-CN" altLang="en-US" dirty="0"/>
              <a:t>平台及生态更成熟</a:t>
            </a:r>
            <a:endParaRPr lang="en-US" altLang="zh-CN" dirty="0"/>
          </a:p>
          <a:p>
            <a:pPr>
              <a:lnSpc>
                <a:spcPct val="150000"/>
              </a:lnSpc>
            </a:pPr>
            <a:r>
              <a:rPr lang="en-US" altLang="zh-CN" dirty="0"/>
              <a:t>Spark</a:t>
            </a:r>
            <a:r>
              <a:rPr lang="zh-CN" altLang="en-US" dirty="0"/>
              <a:t>性能优于</a:t>
            </a:r>
            <a:r>
              <a:rPr lang="en-US" altLang="zh-CN" dirty="0"/>
              <a:t>Hadoop</a:t>
            </a:r>
            <a:r>
              <a:rPr lang="zh-CN" altLang="en-US" dirty="0"/>
              <a:t>的</a:t>
            </a:r>
            <a:r>
              <a:rPr lang="en-US" altLang="zh-CN" dirty="0" err="1"/>
              <a:t>MapReduce</a:t>
            </a:r>
            <a:endParaRPr lang="en-US" altLang="zh-CN" dirty="0"/>
          </a:p>
          <a:p>
            <a:pPr>
              <a:lnSpc>
                <a:spcPct val="150000"/>
              </a:lnSpc>
            </a:pPr>
            <a:r>
              <a:rPr lang="en-US" altLang="zh-CN" dirty="0"/>
              <a:t>Spark</a:t>
            </a:r>
            <a:r>
              <a:rPr lang="zh-CN" altLang="en-US" dirty="0"/>
              <a:t>使用更简单、部署更方便</a:t>
            </a:r>
            <a:endParaRPr lang="en-US" altLang="zh-CN" dirty="0"/>
          </a:p>
          <a:p>
            <a:pPr>
              <a:lnSpc>
                <a:spcPct val="150000"/>
              </a:lnSpc>
            </a:pPr>
            <a:r>
              <a:rPr lang="en-US" altLang="zh-CN" dirty="0"/>
              <a:t>Spark</a:t>
            </a:r>
            <a:r>
              <a:rPr lang="zh-CN" altLang="en-US" dirty="0"/>
              <a:t>生态系统的技术比</a:t>
            </a:r>
            <a:r>
              <a:rPr lang="en-US" altLang="zh-CN" dirty="0"/>
              <a:t>Hadoop</a:t>
            </a:r>
            <a:r>
              <a:rPr lang="zh-CN" altLang="en-US" dirty="0"/>
              <a:t>的更统一，集成度更好</a:t>
            </a:r>
            <a:endParaRPr lang="en-US" altLang="zh-CN" dirty="0"/>
          </a:p>
          <a:p>
            <a:pPr>
              <a:lnSpc>
                <a:spcPct val="150000"/>
              </a:lnSpc>
            </a:pPr>
            <a:r>
              <a:rPr lang="en-US" altLang="zh-CN" dirty="0"/>
              <a:t>Spark</a:t>
            </a:r>
            <a:r>
              <a:rPr lang="zh-CN" altLang="en-US" dirty="0"/>
              <a:t>可以使用</a:t>
            </a:r>
            <a:r>
              <a:rPr lang="en-US" altLang="zh-CN" dirty="0"/>
              <a:t>Hadoop</a:t>
            </a:r>
            <a:r>
              <a:rPr lang="zh-CN" altLang="en-US" dirty="0"/>
              <a:t>相关的技术框架</a:t>
            </a:r>
          </a:p>
        </p:txBody>
      </p:sp>
      <p:sp>
        <p:nvSpPr>
          <p:cNvPr id="4" name="矩形 3"/>
          <p:cNvSpPr/>
          <p:nvPr/>
        </p:nvSpPr>
        <p:spPr>
          <a:xfrm>
            <a:off x="259308" y="1"/>
            <a:ext cx="423081" cy="6823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http://www.quora.com/Apache-Hadoop/How-do-you-compare-Spark-with-Hadoop-Hive-stack-Anybody-using-it-in-production</a:t>
            </a:r>
          </a:p>
          <a:p>
            <a:r>
              <a:rPr lang="en-US" altLang="zh-CN" sz="1400" dirty="0"/>
              <a:t>http://www.infoq.com/cn/articles/virtual-panel-spark</a:t>
            </a:r>
            <a:endParaRPr lang="zh-CN" altLang="en-US" sz="1400" dirty="0"/>
          </a:p>
        </p:txBody>
      </p:sp>
    </p:spTree>
    <p:extLst>
      <p:ext uri="{BB962C8B-B14F-4D97-AF65-F5344CB8AC3E}">
        <p14:creationId xmlns:p14="http://schemas.microsoft.com/office/powerpoint/2010/main" val="404186190"/>
      </p:ext>
    </p:extLst>
  </p:cSld>
  <p:clrMapOvr>
    <a:masterClrMapping/>
  </p:clrMapOvr>
  <p:transition spd="slow" advTm="80206">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与</a:t>
            </a:r>
            <a:r>
              <a:rPr lang="en-US" altLang="zh-CN" dirty="0"/>
              <a:t>Hadoop</a:t>
            </a:r>
            <a:r>
              <a:rPr lang="zh-CN" altLang="en-US" dirty="0"/>
              <a:t>产品对比</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3449218328"/>
              </p:ext>
            </p:extLst>
          </p:nvPr>
        </p:nvGraphicFramePr>
        <p:xfrm>
          <a:off x="838198" y="1293813"/>
          <a:ext cx="10319328" cy="4635930"/>
        </p:xfrm>
        <a:graphic>
          <a:graphicData uri="http://schemas.openxmlformats.org/drawingml/2006/table">
            <a:tbl>
              <a:tblPr firstRow="1" bandRow="1">
                <a:tableStyleId>{5C22544A-7EE6-4342-B048-85BDC9FD1C3A}</a:tableStyleId>
              </a:tblPr>
              <a:tblGrid>
                <a:gridCol w="2514602">
                  <a:extLst>
                    <a:ext uri="{9D8B030D-6E8A-4147-A177-3AD203B41FA5}">
                      <a16:colId xmlns:a16="http://schemas.microsoft.com/office/drawing/2014/main" val="20000"/>
                    </a:ext>
                  </a:extLst>
                </a:gridCol>
                <a:gridCol w="3583709">
                  <a:extLst>
                    <a:ext uri="{9D8B030D-6E8A-4147-A177-3AD203B41FA5}">
                      <a16:colId xmlns:a16="http://schemas.microsoft.com/office/drawing/2014/main" val="20001"/>
                    </a:ext>
                  </a:extLst>
                </a:gridCol>
                <a:gridCol w="4221017">
                  <a:extLst>
                    <a:ext uri="{9D8B030D-6E8A-4147-A177-3AD203B41FA5}">
                      <a16:colId xmlns:a16="http://schemas.microsoft.com/office/drawing/2014/main" val="20002"/>
                    </a:ext>
                  </a:extLst>
                </a:gridCol>
              </a:tblGrid>
              <a:tr h="463593">
                <a:tc>
                  <a:txBody>
                    <a:bodyPr/>
                    <a:lstStyle/>
                    <a:p>
                      <a:r>
                        <a:rPr lang="zh-CN" altLang="en-US" dirty="0"/>
                        <a:t>产品</a:t>
                      </a:r>
                    </a:p>
                  </a:txBody>
                  <a:tcPr/>
                </a:tc>
                <a:tc>
                  <a:txBody>
                    <a:bodyPr/>
                    <a:lstStyle/>
                    <a:p>
                      <a:r>
                        <a:rPr lang="en-US" altLang="zh-CN" dirty="0"/>
                        <a:t>Spark</a:t>
                      </a:r>
                      <a:endParaRPr lang="zh-CN" altLang="en-US" dirty="0"/>
                    </a:p>
                  </a:txBody>
                  <a:tcPr/>
                </a:tc>
                <a:tc>
                  <a:txBody>
                    <a:bodyPr/>
                    <a:lstStyle/>
                    <a:p>
                      <a:r>
                        <a:rPr lang="en-US" altLang="zh-CN" dirty="0"/>
                        <a:t>Hadoop</a:t>
                      </a:r>
                      <a:endParaRPr lang="zh-CN" altLang="en-US" dirty="0"/>
                    </a:p>
                  </a:txBody>
                  <a:tcPr/>
                </a:tc>
                <a:extLst>
                  <a:ext uri="{0D108BD9-81ED-4DB2-BD59-A6C34878D82A}">
                    <a16:rowId xmlns:a16="http://schemas.microsoft.com/office/drawing/2014/main" val="10000"/>
                  </a:ext>
                </a:extLst>
              </a:tr>
              <a:tr h="463593">
                <a:tc>
                  <a:txBody>
                    <a:bodyPr/>
                    <a:lstStyle/>
                    <a:p>
                      <a:r>
                        <a:rPr lang="zh-CN" altLang="en-US" sz="1800" b="0" i="0" kern="1200" dirty="0">
                          <a:solidFill>
                            <a:schemeClr val="dk1"/>
                          </a:solidFill>
                          <a:effectLst/>
                          <a:latin typeface="+mn-lt"/>
                          <a:ea typeface="+mn-ea"/>
                          <a:cs typeface="+mn-cs"/>
                        </a:rPr>
                        <a:t>分布式文件系统</a:t>
                      </a:r>
                      <a:endParaRPr lang="zh-CN" altLang="en-US" dirty="0"/>
                    </a:p>
                  </a:txBody>
                  <a:tcPr/>
                </a:tc>
                <a:tc>
                  <a:txBody>
                    <a:bodyPr/>
                    <a:lstStyle/>
                    <a:p>
                      <a:r>
                        <a:rPr lang="en-US" altLang="zh-CN" sz="1800" b="0" i="0" kern="1200" dirty="0" err="1">
                          <a:solidFill>
                            <a:schemeClr val="dk1"/>
                          </a:solidFill>
                          <a:effectLst/>
                          <a:latin typeface="+mn-lt"/>
                          <a:ea typeface="+mn-ea"/>
                          <a:cs typeface="+mn-cs"/>
                        </a:rPr>
                        <a:t>Alluxio</a:t>
                      </a:r>
                      <a:r>
                        <a:rPr lang="en-US" altLang="zh-CN" sz="1800" b="0" i="0" kern="1200" dirty="0">
                          <a:solidFill>
                            <a:schemeClr val="dk1"/>
                          </a:solidFill>
                          <a:effectLst/>
                          <a:latin typeface="+mn-lt"/>
                          <a:ea typeface="+mn-ea"/>
                          <a:cs typeface="+mn-cs"/>
                        </a:rPr>
                        <a:t>(</a:t>
                      </a:r>
                      <a:r>
                        <a:rPr lang="en-US" altLang="zh-CN" dirty="0"/>
                        <a:t>Tachyon)</a:t>
                      </a:r>
                      <a:endParaRPr lang="zh-CN" altLang="en-US" dirty="0"/>
                    </a:p>
                  </a:txBody>
                  <a:tcPr/>
                </a:tc>
                <a:tc>
                  <a:txBody>
                    <a:bodyPr/>
                    <a:lstStyle/>
                    <a:p>
                      <a:r>
                        <a:rPr lang="en-US" altLang="zh-CN" dirty="0"/>
                        <a:t>HDFS</a:t>
                      </a:r>
                      <a:endParaRPr lang="zh-CN" altLang="en-US" dirty="0"/>
                    </a:p>
                  </a:txBody>
                  <a:tcPr/>
                </a:tc>
                <a:extLst>
                  <a:ext uri="{0D108BD9-81ED-4DB2-BD59-A6C34878D82A}">
                    <a16:rowId xmlns:a16="http://schemas.microsoft.com/office/drawing/2014/main" val="10001"/>
                  </a:ext>
                </a:extLst>
              </a:tr>
              <a:tr h="463593">
                <a:tc>
                  <a:txBody>
                    <a:bodyPr/>
                    <a:lstStyle/>
                    <a:p>
                      <a:r>
                        <a:rPr lang="zh-CN" altLang="en-US" dirty="0"/>
                        <a:t>资源管理器</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Yarn</a:t>
                      </a:r>
                      <a:r>
                        <a:rPr lang="zh-CN" altLang="en-US" dirty="0"/>
                        <a:t>、</a:t>
                      </a:r>
                      <a:r>
                        <a:rPr lang="en-US" altLang="zh-CN" dirty="0" err="1"/>
                        <a:t>Mesos</a:t>
                      </a:r>
                      <a:r>
                        <a:rPr lang="zh-CN" altLang="en-US" dirty="0"/>
                        <a:t>、</a:t>
                      </a:r>
                      <a:r>
                        <a:rPr lang="en-US" altLang="zh-CN" dirty="0"/>
                        <a:t>Standalone  </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Yarn</a:t>
                      </a:r>
                      <a:r>
                        <a:rPr lang="zh-CN" altLang="en-US" dirty="0"/>
                        <a:t>、</a:t>
                      </a:r>
                      <a:r>
                        <a:rPr lang="en-US" altLang="zh-CN" dirty="0" err="1"/>
                        <a:t>Mesos</a:t>
                      </a:r>
                      <a:endParaRPr lang="zh-CN" altLang="en-US" dirty="0"/>
                    </a:p>
                  </a:txBody>
                  <a:tcPr/>
                </a:tc>
                <a:extLst>
                  <a:ext uri="{0D108BD9-81ED-4DB2-BD59-A6C34878D82A}">
                    <a16:rowId xmlns:a16="http://schemas.microsoft.com/office/drawing/2014/main" val="10002"/>
                  </a:ext>
                </a:extLst>
              </a:tr>
              <a:tr h="46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批量计算模型</a:t>
                      </a:r>
                    </a:p>
                  </a:txBody>
                  <a:tcPr/>
                </a:tc>
                <a:tc>
                  <a:txBody>
                    <a:bodyPr/>
                    <a:lstStyle/>
                    <a:p>
                      <a:r>
                        <a:rPr lang="en-US" altLang="zh-CN" dirty="0"/>
                        <a:t>Spark basic</a:t>
                      </a:r>
                      <a:endParaRPr lang="zh-CN" altLang="en-US" dirty="0"/>
                    </a:p>
                  </a:txBody>
                  <a:tcPr/>
                </a:tc>
                <a:tc>
                  <a:txBody>
                    <a:bodyPr/>
                    <a:lstStyle/>
                    <a:p>
                      <a:r>
                        <a:rPr lang="en-US" altLang="zh-CN" dirty="0" err="1"/>
                        <a:t>MapReduce</a:t>
                      </a:r>
                      <a:endParaRPr lang="zh-CN" altLang="en-US" dirty="0"/>
                    </a:p>
                  </a:txBody>
                  <a:tcPr/>
                </a:tc>
                <a:extLst>
                  <a:ext uri="{0D108BD9-81ED-4DB2-BD59-A6C34878D82A}">
                    <a16:rowId xmlns:a16="http://schemas.microsoft.com/office/drawing/2014/main" val="10003"/>
                  </a:ext>
                </a:extLst>
              </a:tr>
              <a:tr h="46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流式计算模型</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Spark streaming</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Storm</a:t>
                      </a:r>
                      <a:endParaRPr lang="zh-CN" altLang="en-US" dirty="0"/>
                    </a:p>
                  </a:txBody>
                  <a:tcPr/>
                </a:tc>
                <a:extLst>
                  <a:ext uri="{0D108BD9-81ED-4DB2-BD59-A6C34878D82A}">
                    <a16:rowId xmlns:a16="http://schemas.microsoft.com/office/drawing/2014/main" val="10004"/>
                  </a:ext>
                </a:extLst>
              </a:tr>
              <a:tr h="463593">
                <a:tc>
                  <a:txBody>
                    <a:bodyPr/>
                    <a:lstStyle/>
                    <a:p>
                      <a:r>
                        <a:rPr lang="zh-CN" altLang="en-US" dirty="0"/>
                        <a:t>即席查询</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Spark SQL</a:t>
                      </a:r>
                      <a:endParaRPr lang="zh-CN" altLang="en-US" dirty="0"/>
                    </a:p>
                  </a:txBody>
                  <a:tcPr/>
                </a:tc>
                <a:tc>
                  <a:txBody>
                    <a:bodyPr/>
                    <a:lstStyle/>
                    <a:p>
                      <a:r>
                        <a:rPr lang="en-US" altLang="zh-CN" dirty="0"/>
                        <a:t>Impala</a:t>
                      </a:r>
                      <a:r>
                        <a:rPr lang="zh-CN" altLang="en-US" dirty="0"/>
                        <a:t>、</a:t>
                      </a:r>
                      <a:r>
                        <a:rPr lang="en-US" altLang="zh-CN" dirty="0"/>
                        <a:t>Drill</a:t>
                      </a:r>
                      <a:endParaRPr lang="zh-CN" altLang="en-US" dirty="0"/>
                    </a:p>
                  </a:txBody>
                  <a:tcPr/>
                </a:tc>
                <a:extLst>
                  <a:ext uri="{0D108BD9-81ED-4DB2-BD59-A6C34878D82A}">
                    <a16:rowId xmlns:a16="http://schemas.microsoft.com/office/drawing/2014/main" val="10005"/>
                  </a:ext>
                </a:extLst>
              </a:tr>
              <a:tr h="46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机器学习</a:t>
                      </a:r>
                    </a:p>
                  </a:txBody>
                  <a:tcPr/>
                </a:tc>
                <a:tc>
                  <a:txBody>
                    <a:bodyPr/>
                    <a:lstStyle/>
                    <a:p>
                      <a:r>
                        <a:rPr lang="en-US" altLang="zh-CN" dirty="0" err="1"/>
                        <a:t>MLLib</a:t>
                      </a:r>
                      <a:r>
                        <a:rPr lang="zh-CN" altLang="en-US" dirty="0"/>
                        <a:t>、</a:t>
                      </a:r>
                      <a:r>
                        <a:rPr lang="en-US" altLang="zh-CN" dirty="0"/>
                        <a:t>Mahout</a:t>
                      </a:r>
                      <a:endParaRPr lang="zh-CN" altLang="en-US" dirty="0"/>
                    </a:p>
                  </a:txBody>
                  <a:tcPr/>
                </a:tc>
                <a:tc>
                  <a:txBody>
                    <a:bodyPr/>
                    <a:lstStyle/>
                    <a:p>
                      <a:r>
                        <a:rPr lang="en-US" altLang="zh-CN" strike="sngStrike" dirty="0"/>
                        <a:t>Mahout</a:t>
                      </a:r>
                      <a:endParaRPr lang="zh-CN" altLang="en-US" strike="sngStrike" dirty="0"/>
                    </a:p>
                  </a:txBody>
                  <a:tcPr/>
                </a:tc>
                <a:extLst>
                  <a:ext uri="{0D108BD9-81ED-4DB2-BD59-A6C34878D82A}">
                    <a16:rowId xmlns:a16="http://schemas.microsoft.com/office/drawing/2014/main" val="10006"/>
                  </a:ext>
                </a:extLst>
              </a:tr>
              <a:tr h="46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科学计算</a:t>
                      </a:r>
                    </a:p>
                  </a:txBody>
                  <a:tcPr/>
                </a:tc>
                <a:tc>
                  <a:txBody>
                    <a:bodyPr/>
                    <a:lstStyle/>
                    <a:p>
                      <a:r>
                        <a:rPr lang="en-US" altLang="zh-CN" dirty="0" err="1"/>
                        <a:t>SparkR</a:t>
                      </a:r>
                      <a:endParaRPr lang="zh-CN" altLang="en-US" dirty="0"/>
                    </a:p>
                  </a:txBody>
                  <a:tcPr/>
                </a:tc>
                <a:tc>
                  <a:txBody>
                    <a:bodyPr/>
                    <a:lstStyle/>
                    <a:p>
                      <a:r>
                        <a:rPr lang="en-US" altLang="zh-CN" dirty="0" err="1"/>
                        <a:t>RHadoop</a:t>
                      </a:r>
                      <a:endParaRPr lang="zh-CN" altLang="en-US" dirty="0"/>
                    </a:p>
                  </a:txBody>
                  <a:tcPr/>
                </a:tc>
                <a:extLst>
                  <a:ext uri="{0D108BD9-81ED-4DB2-BD59-A6C34878D82A}">
                    <a16:rowId xmlns:a16="http://schemas.microsoft.com/office/drawing/2014/main" val="10007"/>
                  </a:ext>
                </a:extLst>
              </a:tr>
              <a:tr h="46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数据库</a:t>
                      </a:r>
                    </a:p>
                  </a:txBody>
                  <a:tcPr/>
                </a:tc>
                <a:tc>
                  <a:txBody>
                    <a:bodyPr/>
                    <a:lstStyle/>
                    <a:p>
                      <a:r>
                        <a:rPr lang="en-US" altLang="zh-CN" strike="sngStrike" dirty="0" err="1"/>
                        <a:t>BLinkDB</a:t>
                      </a:r>
                      <a:endParaRPr lang="zh-CN" altLang="en-US" strike="sngStrike" dirty="0"/>
                    </a:p>
                  </a:txBody>
                  <a:tcPr/>
                </a:tc>
                <a:tc>
                  <a:txBody>
                    <a:bodyPr/>
                    <a:lstStyle/>
                    <a:p>
                      <a:r>
                        <a:rPr lang="en-US" altLang="zh-CN" dirty="0" err="1"/>
                        <a:t>HBase</a:t>
                      </a:r>
                      <a:endParaRPr lang="zh-CN" altLang="en-US" dirty="0"/>
                    </a:p>
                  </a:txBody>
                  <a:tcPr/>
                </a:tc>
                <a:extLst>
                  <a:ext uri="{0D108BD9-81ED-4DB2-BD59-A6C34878D82A}">
                    <a16:rowId xmlns:a16="http://schemas.microsoft.com/office/drawing/2014/main" val="10008"/>
                  </a:ext>
                </a:extLst>
              </a:tr>
              <a:tr h="463593">
                <a:tc>
                  <a:txBody>
                    <a:bodyPr/>
                    <a:lstStyle/>
                    <a:p>
                      <a:r>
                        <a:rPr lang="zh-CN" altLang="en-US" dirty="0"/>
                        <a:t>图数据库</a:t>
                      </a:r>
                    </a:p>
                  </a:txBody>
                  <a:tcPr/>
                </a:tc>
                <a:tc>
                  <a:txBody>
                    <a:bodyPr/>
                    <a:lstStyle/>
                    <a:p>
                      <a:r>
                        <a:rPr lang="en-US" altLang="zh-CN" dirty="0" err="1"/>
                        <a:t>GraphX</a:t>
                      </a:r>
                      <a:endParaRPr lang="zh-CN" altLang="en-US" dirty="0"/>
                    </a:p>
                  </a:txBody>
                  <a:tcPr/>
                </a:tc>
                <a:tc>
                  <a:txBody>
                    <a:bodyPr/>
                    <a:lstStyle/>
                    <a:p>
                      <a:r>
                        <a:rPr lang="en-US" altLang="zh-CN" dirty="0" err="1"/>
                        <a:t>Giraph</a:t>
                      </a:r>
                      <a:endParaRPr lang="zh-CN" altLang="en-US" dirty="0"/>
                    </a:p>
                  </a:txBody>
                  <a:tcPr/>
                </a:tc>
                <a:extLst>
                  <a:ext uri="{0D108BD9-81ED-4DB2-BD59-A6C34878D82A}">
                    <a16:rowId xmlns:a16="http://schemas.microsoft.com/office/drawing/2014/main" val="10009"/>
                  </a:ext>
                </a:extLst>
              </a:tr>
            </a:tbl>
          </a:graphicData>
        </a:graphic>
      </p:graphicFrame>
      <p:sp>
        <p:nvSpPr>
          <p:cNvPr id="4" name="矩形 3"/>
          <p:cNvSpPr/>
          <p:nvPr/>
        </p:nvSpPr>
        <p:spPr>
          <a:xfrm>
            <a:off x="259308" y="1"/>
            <a:ext cx="423081" cy="6823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http://www.quora.com/Apache-Hadoop/How-do-you-compare-Spark-with-Hadoop-Hive-stack-Anybody-using-it-in-production</a:t>
            </a:r>
            <a:endParaRPr lang="zh-CN" altLang="en-US" dirty="0"/>
          </a:p>
        </p:txBody>
      </p:sp>
    </p:spTree>
    <p:extLst>
      <p:ext uri="{BB962C8B-B14F-4D97-AF65-F5344CB8AC3E}">
        <p14:creationId xmlns:p14="http://schemas.microsoft.com/office/powerpoint/2010/main" val="1195168846"/>
      </p:ext>
    </p:extLst>
  </p:cSld>
  <p:clrMapOvr>
    <a:masterClrMapping/>
  </p:clrMapOvr>
  <p:transition spd="slow" advTm="71298">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MapR</a:t>
            </a:r>
            <a:r>
              <a:rPr lang="zh-CN" altLang="en-US" dirty="0"/>
              <a:t>大数据平台（开源引擎）</a:t>
            </a:r>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https://www.mapr.com/products/open-source-engines</a:t>
            </a:r>
            <a:endParaRPr lang="zh-CN" altLang="en-US" dirty="0"/>
          </a:p>
        </p:txBody>
      </p:sp>
      <p:sp>
        <p:nvSpPr>
          <p:cNvPr id="11" name="矩形 10"/>
          <p:cNvSpPr/>
          <p:nvPr/>
        </p:nvSpPr>
        <p:spPr>
          <a:xfrm>
            <a:off x="259308" y="1"/>
            <a:ext cx="423081" cy="6823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AutoShape 2" descr="https://www.mapr.com/sites/default/files/product-images/new-opensource-expanded-lg.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2"/>
          <a:stretch>
            <a:fillRect/>
          </a:stretch>
        </p:blipFill>
        <p:spPr>
          <a:xfrm>
            <a:off x="1201796" y="1132590"/>
            <a:ext cx="9335282" cy="5081098"/>
          </a:xfrm>
          <a:prstGeom prst="rect">
            <a:avLst/>
          </a:prstGeom>
        </p:spPr>
      </p:pic>
    </p:spTree>
    <p:extLst>
      <p:ext uri="{BB962C8B-B14F-4D97-AF65-F5344CB8AC3E}">
        <p14:creationId xmlns:p14="http://schemas.microsoft.com/office/powerpoint/2010/main" val="296538413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4394199"/>
            <a:ext cx="9144000" cy="1346201"/>
          </a:xfrm>
          <a:solidFill>
            <a:srgbClr val="00B050"/>
          </a:solidFill>
        </p:spPr>
        <p:txBody>
          <a:bodyPr anchor="ctr"/>
          <a:lstStyle/>
          <a:p>
            <a:r>
              <a:rPr lang="zh-CN" altLang="en-US" dirty="0"/>
              <a:t>核心设计</a:t>
            </a:r>
          </a:p>
        </p:txBody>
      </p:sp>
    </p:spTree>
    <p:extLst>
      <p:ext uri="{BB962C8B-B14F-4D97-AF65-F5344CB8AC3E}">
        <p14:creationId xmlns:p14="http://schemas.microsoft.com/office/powerpoint/2010/main" val="1112966276"/>
      </p:ext>
    </p:extLst>
  </p:cSld>
  <p:clrMapOvr>
    <a:masterClrMapping/>
  </p:clrMapOvr>
  <p:transition spd="slow" advTm="19846">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物理架构</a:t>
            </a:r>
          </a:p>
        </p:txBody>
      </p:sp>
      <p:sp>
        <p:nvSpPr>
          <p:cNvPr id="3" name="内容占位符 2"/>
          <p:cNvSpPr txBox="1">
            <a:spLocks/>
          </p:cNvSpPr>
          <p:nvPr/>
        </p:nvSpPr>
        <p:spPr>
          <a:xfrm>
            <a:off x="838200" y="1294228"/>
            <a:ext cx="10515600" cy="488273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zh-CN" dirty="0"/>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http://spark.apache.org/docs/latest/cluster-overview.html </a:t>
            </a:r>
            <a:br>
              <a:rPr lang="en-US" altLang="zh-CN" sz="1400" dirty="0"/>
            </a:br>
            <a:r>
              <a:rPr lang="en-US" altLang="zh-CN" sz="1400" dirty="0"/>
              <a:t>http://blog.cloudera.com/blog/2014/05/apache-spark-resource-management-and-yarn-app-models/</a:t>
            </a:r>
            <a:endParaRPr lang="zh-CN" altLang="en-US" sz="1400" dirty="0"/>
          </a:p>
        </p:txBody>
      </p:sp>
      <p:pic>
        <p:nvPicPr>
          <p:cNvPr id="1026" name="Picture 2" descr="Spark cluster compon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085" y="1330023"/>
            <a:ext cx="5494481" cy="2529457"/>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357085" y="4976634"/>
            <a:ext cx="11530115" cy="1200329"/>
          </a:xfrm>
          <a:prstGeom prst="rect">
            <a:avLst/>
          </a:prstGeom>
        </p:spPr>
        <p:txBody>
          <a:bodyPr wrap="square">
            <a:spAutoFit/>
          </a:bodyPr>
          <a:lstStyle/>
          <a:p>
            <a:r>
              <a:rPr lang="en-US" altLang="zh-CN" sz="2400" b="1" dirty="0">
                <a:solidFill>
                  <a:srgbClr val="FF0000"/>
                </a:solidFill>
                <a:latin typeface="微软雅黑" panose="020B0503020204020204" pitchFamily="34" charset="-122"/>
                <a:ea typeface="微软雅黑" panose="020B0503020204020204" pitchFamily="34" charset="-122"/>
              </a:rPr>
              <a:t>Standalone</a:t>
            </a:r>
            <a:r>
              <a:rPr lang="en-US" altLang="zh-CN" dirty="0">
                <a:solidFill>
                  <a:schemeClr val="bg1"/>
                </a:solidFill>
                <a:latin typeface="微软雅黑" panose="020B0503020204020204" pitchFamily="34" charset="-122"/>
                <a:ea typeface="微软雅黑" panose="020B0503020204020204" pitchFamily="34" charset="-122"/>
              </a:rPr>
              <a:t> </a:t>
            </a:r>
            <a:r>
              <a:rPr lang="en-US" altLang="zh-CN" sz="1600" dirty="0">
                <a:solidFill>
                  <a:schemeClr val="bg1"/>
                </a:solidFill>
                <a:latin typeface="微软雅黑" panose="020B0503020204020204" pitchFamily="34" charset="-122"/>
                <a:ea typeface="微软雅黑" panose="020B0503020204020204" pitchFamily="34" charset="-122"/>
              </a:rPr>
              <a:t>– a simple cluster manager included with Spark that makes it easy to set up a cluster.</a:t>
            </a:r>
          </a:p>
          <a:p>
            <a:r>
              <a:rPr lang="en-US" altLang="zh-CN" sz="2400" b="1" dirty="0">
                <a:solidFill>
                  <a:srgbClr val="FF0000"/>
                </a:solidFill>
                <a:latin typeface="微软雅黑" panose="020B0503020204020204" pitchFamily="34" charset="-122"/>
                <a:ea typeface="微软雅黑" panose="020B0503020204020204" pitchFamily="34" charset="-122"/>
              </a:rPr>
              <a:t>Apache </a:t>
            </a:r>
            <a:r>
              <a:rPr lang="en-US" altLang="zh-CN" sz="2400" b="1" dirty="0" err="1">
                <a:solidFill>
                  <a:srgbClr val="FF0000"/>
                </a:solidFill>
                <a:latin typeface="微软雅黑" panose="020B0503020204020204" pitchFamily="34" charset="-122"/>
                <a:ea typeface="微软雅黑" panose="020B0503020204020204" pitchFamily="34" charset="-122"/>
              </a:rPr>
              <a:t>Mesos</a:t>
            </a:r>
            <a:r>
              <a:rPr lang="en-US" altLang="zh-CN" sz="2400" b="1" dirty="0">
                <a:solidFill>
                  <a:srgbClr val="FF0000"/>
                </a:solidFill>
                <a:latin typeface="微软雅黑" panose="020B0503020204020204" pitchFamily="34" charset="-122"/>
                <a:ea typeface="微软雅黑" panose="020B0503020204020204" pitchFamily="34" charset="-122"/>
              </a:rPr>
              <a:t> </a:t>
            </a:r>
            <a:r>
              <a:rPr lang="en-US" altLang="zh-CN" sz="1600" dirty="0">
                <a:solidFill>
                  <a:schemeClr val="bg1"/>
                </a:solidFill>
                <a:latin typeface="微软雅黑" panose="020B0503020204020204" pitchFamily="34" charset="-122"/>
                <a:ea typeface="微软雅黑" panose="020B0503020204020204" pitchFamily="34" charset="-122"/>
              </a:rPr>
              <a:t>– a general cluster manager that can also run Hadoop </a:t>
            </a:r>
            <a:r>
              <a:rPr lang="en-US" altLang="zh-CN" sz="1600" dirty="0" err="1">
                <a:solidFill>
                  <a:schemeClr val="bg1"/>
                </a:solidFill>
                <a:latin typeface="微软雅黑" panose="020B0503020204020204" pitchFamily="34" charset="-122"/>
                <a:ea typeface="微软雅黑" panose="020B0503020204020204" pitchFamily="34" charset="-122"/>
              </a:rPr>
              <a:t>MapReduce</a:t>
            </a:r>
            <a:r>
              <a:rPr lang="en-US" altLang="zh-CN" sz="1600" dirty="0">
                <a:solidFill>
                  <a:schemeClr val="bg1"/>
                </a:solidFill>
                <a:latin typeface="微软雅黑" panose="020B0503020204020204" pitchFamily="34" charset="-122"/>
                <a:ea typeface="微软雅黑" panose="020B0503020204020204" pitchFamily="34" charset="-122"/>
              </a:rPr>
              <a:t> and service applications.</a:t>
            </a:r>
          </a:p>
          <a:p>
            <a:r>
              <a:rPr lang="en-US" altLang="zh-CN" sz="2400" b="1" dirty="0">
                <a:solidFill>
                  <a:srgbClr val="FF0000"/>
                </a:solidFill>
                <a:latin typeface="微软雅黑" panose="020B0503020204020204" pitchFamily="34" charset="-122"/>
                <a:ea typeface="微软雅黑" panose="020B0503020204020204" pitchFamily="34" charset="-122"/>
              </a:rPr>
              <a:t>Hadoop YARN </a:t>
            </a:r>
            <a:r>
              <a:rPr lang="en-US" altLang="zh-CN" sz="1600" dirty="0">
                <a:solidFill>
                  <a:schemeClr val="bg1"/>
                </a:solidFill>
                <a:latin typeface="微软雅黑" panose="020B0503020204020204" pitchFamily="34" charset="-122"/>
                <a:ea typeface="微软雅黑" panose="020B0503020204020204" pitchFamily="34" charset="-122"/>
              </a:rPr>
              <a:t>– the resource manager in Hadoop 2.</a:t>
            </a:r>
          </a:p>
        </p:txBody>
      </p:sp>
      <p:sp>
        <p:nvSpPr>
          <p:cNvPr id="8" name="矩形 7"/>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44540" y="1294228"/>
            <a:ext cx="6147460" cy="3647152"/>
          </a:xfrm>
          <a:prstGeom prst="rect">
            <a:avLst/>
          </a:prstGeom>
          <a:solidFill>
            <a:srgbClr val="00B050"/>
          </a:solidFill>
        </p:spPr>
        <p:txBody>
          <a:bodyPr wrap="square">
            <a:spAutoFit/>
          </a:bodyPr>
          <a:lstStyle/>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Driver Program</a:t>
            </a:r>
            <a:r>
              <a:rPr lang="zh-CN" altLang="en-US" sz="1400" dirty="0">
                <a:solidFill>
                  <a:schemeClr val="bg1"/>
                </a:solidFill>
                <a:latin typeface="微软雅黑" panose="020B0503020204020204" pitchFamily="34" charset="-122"/>
                <a:ea typeface="微软雅黑" panose="020B0503020204020204" pitchFamily="34" charset="-122"/>
              </a:rPr>
              <a:t>： 运行</a:t>
            </a:r>
            <a:r>
              <a:rPr lang="en-US" altLang="zh-CN" sz="1400" dirty="0">
                <a:solidFill>
                  <a:schemeClr val="bg1"/>
                </a:solidFill>
                <a:latin typeface="微软雅黑" panose="020B0503020204020204" pitchFamily="34" charset="-122"/>
                <a:ea typeface="微软雅黑" panose="020B0503020204020204" pitchFamily="34" charset="-122"/>
              </a:rPr>
              <a:t>main</a:t>
            </a:r>
            <a:r>
              <a:rPr lang="zh-CN" altLang="en-US" sz="1400" dirty="0">
                <a:solidFill>
                  <a:schemeClr val="bg1"/>
                </a:solidFill>
                <a:latin typeface="微软雅黑" panose="020B0503020204020204" pitchFamily="34" charset="-122"/>
                <a:ea typeface="微软雅黑" panose="020B0503020204020204" pitchFamily="34" charset="-122"/>
              </a:rPr>
              <a:t>函数并且新建</a:t>
            </a:r>
            <a:r>
              <a:rPr lang="en-US" altLang="zh-CN" sz="1400" dirty="0" err="1">
                <a:solidFill>
                  <a:schemeClr val="bg1"/>
                </a:solidFill>
                <a:latin typeface="微软雅黑" panose="020B0503020204020204" pitchFamily="34" charset="-122"/>
                <a:ea typeface="微软雅黑" panose="020B0503020204020204" pitchFamily="34" charset="-122"/>
              </a:rPr>
              <a:t>SparkContext</a:t>
            </a:r>
            <a:r>
              <a:rPr lang="zh-CN" altLang="en-US" sz="1400" dirty="0">
                <a:solidFill>
                  <a:schemeClr val="bg1"/>
                </a:solidFill>
                <a:latin typeface="微软雅黑" panose="020B0503020204020204" pitchFamily="34" charset="-122"/>
                <a:ea typeface="微软雅黑" panose="020B0503020204020204" pitchFamily="34" charset="-122"/>
              </a:rPr>
              <a:t>的程序</a:t>
            </a:r>
          </a:p>
          <a:p>
            <a:pPr>
              <a:lnSpc>
                <a:spcPct val="150000"/>
              </a:lnSpc>
            </a:pPr>
            <a:r>
              <a:rPr lang="en-US" altLang="zh-CN" sz="1400" dirty="0" err="1">
                <a:solidFill>
                  <a:schemeClr val="bg1"/>
                </a:solidFill>
                <a:latin typeface="微软雅黑" panose="020B0503020204020204" pitchFamily="34" charset="-122"/>
                <a:ea typeface="微软雅黑" panose="020B0503020204020204" pitchFamily="34" charset="-122"/>
              </a:rPr>
              <a:t>SparkContext</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Spark</a:t>
            </a:r>
            <a:r>
              <a:rPr lang="zh-CN" altLang="en-US" sz="1400" dirty="0">
                <a:solidFill>
                  <a:schemeClr val="bg1"/>
                </a:solidFill>
                <a:latin typeface="微软雅黑" panose="020B0503020204020204" pitchFamily="34" charset="-122"/>
                <a:ea typeface="微软雅黑" panose="020B0503020204020204" pitchFamily="34" charset="-122"/>
              </a:rPr>
              <a:t>程序的入口，负责调度各个运算资源，协调各个</a:t>
            </a:r>
            <a:r>
              <a:rPr lang="en-US" altLang="zh-CN" sz="1400" dirty="0">
                <a:solidFill>
                  <a:schemeClr val="bg1"/>
                </a:solidFill>
                <a:latin typeface="微软雅黑" panose="020B0503020204020204" pitchFamily="34" charset="-122"/>
                <a:ea typeface="微软雅黑" panose="020B0503020204020204" pitchFamily="34" charset="-122"/>
              </a:rPr>
              <a:t>Worker Node</a:t>
            </a:r>
            <a:r>
              <a:rPr lang="zh-CN" altLang="en-US" sz="1400" dirty="0">
                <a:solidFill>
                  <a:schemeClr val="bg1"/>
                </a:solidFill>
                <a:latin typeface="微软雅黑" panose="020B0503020204020204" pitchFamily="34" charset="-122"/>
                <a:ea typeface="微软雅黑" panose="020B0503020204020204" pitchFamily="34" charset="-122"/>
              </a:rPr>
              <a:t>上的</a:t>
            </a:r>
            <a:r>
              <a:rPr lang="en-US" altLang="zh-CN" sz="1400" dirty="0">
                <a:solidFill>
                  <a:schemeClr val="bg1"/>
                </a:solidFill>
                <a:latin typeface="微软雅黑" panose="020B0503020204020204" pitchFamily="34" charset="-122"/>
                <a:ea typeface="微软雅黑" panose="020B0503020204020204" pitchFamily="34" charset="-122"/>
              </a:rPr>
              <a:t>Executor</a:t>
            </a:r>
            <a:endParaRPr lang="zh-CN" altLang="en-US" sz="14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Application</a:t>
            </a:r>
            <a:r>
              <a:rPr lang="zh-CN" altLang="en-US" sz="1400" dirty="0">
                <a:solidFill>
                  <a:schemeClr val="bg1"/>
                </a:solidFill>
                <a:latin typeface="微软雅黑" panose="020B0503020204020204" pitchFamily="34" charset="-122"/>
                <a:ea typeface="微软雅黑" panose="020B0503020204020204" pitchFamily="34" charset="-122"/>
              </a:rPr>
              <a:t>： 基于</a:t>
            </a:r>
            <a:r>
              <a:rPr lang="en-US" altLang="zh-CN" sz="1400" dirty="0">
                <a:solidFill>
                  <a:schemeClr val="bg1"/>
                </a:solidFill>
                <a:latin typeface="微软雅黑" panose="020B0503020204020204" pitchFamily="34" charset="-122"/>
                <a:ea typeface="微软雅黑" panose="020B0503020204020204" pitchFamily="34" charset="-122"/>
              </a:rPr>
              <a:t>Spark</a:t>
            </a:r>
            <a:r>
              <a:rPr lang="zh-CN" altLang="en-US" sz="1400" dirty="0">
                <a:solidFill>
                  <a:schemeClr val="bg1"/>
                </a:solidFill>
                <a:latin typeface="微软雅黑" panose="020B0503020204020204" pitchFamily="34" charset="-122"/>
                <a:ea typeface="微软雅黑" panose="020B0503020204020204" pitchFamily="34" charset="-122"/>
              </a:rPr>
              <a:t>的用户程序，包含了</a:t>
            </a:r>
            <a:r>
              <a:rPr lang="en-US" altLang="zh-CN" sz="1400" dirty="0">
                <a:solidFill>
                  <a:schemeClr val="bg1"/>
                </a:solidFill>
                <a:latin typeface="微软雅黑" panose="020B0503020204020204" pitchFamily="34" charset="-122"/>
                <a:ea typeface="微软雅黑" panose="020B0503020204020204" pitchFamily="34" charset="-122"/>
              </a:rPr>
              <a:t>driver</a:t>
            </a:r>
            <a:r>
              <a:rPr lang="zh-CN" altLang="en-US" sz="1400" dirty="0">
                <a:solidFill>
                  <a:schemeClr val="bg1"/>
                </a:solidFill>
                <a:latin typeface="微软雅黑" panose="020B0503020204020204" pitchFamily="34" charset="-122"/>
                <a:ea typeface="微软雅黑" panose="020B0503020204020204" pitchFamily="34" charset="-122"/>
              </a:rPr>
              <a:t>程序和集群上的</a:t>
            </a:r>
            <a:r>
              <a:rPr lang="en-US" altLang="zh-CN" sz="1400" dirty="0">
                <a:solidFill>
                  <a:schemeClr val="bg1"/>
                </a:solidFill>
                <a:latin typeface="微软雅黑" panose="020B0503020204020204" pitchFamily="34" charset="-122"/>
                <a:ea typeface="微软雅黑" panose="020B0503020204020204" pitchFamily="34" charset="-122"/>
              </a:rPr>
              <a:t>executor</a:t>
            </a: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Cluster Manager</a:t>
            </a:r>
            <a:r>
              <a:rPr lang="zh-CN" altLang="en-US" sz="1400" dirty="0">
                <a:solidFill>
                  <a:schemeClr val="bg1"/>
                </a:solidFill>
                <a:latin typeface="微软雅黑" panose="020B0503020204020204" pitchFamily="34" charset="-122"/>
                <a:ea typeface="微软雅黑" panose="020B0503020204020204" pitchFamily="34" charset="-122"/>
              </a:rPr>
              <a:t>： 集群的资源管理器</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例如</a:t>
            </a:r>
            <a:r>
              <a:rPr lang="en-US" altLang="zh-CN" sz="1400" dirty="0">
                <a:solidFill>
                  <a:schemeClr val="bg1"/>
                </a:solidFill>
                <a:latin typeface="微软雅黑" panose="020B0503020204020204" pitchFamily="34" charset="-122"/>
                <a:ea typeface="微软雅黑" panose="020B0503020204020204" pitchFamily="34" charset="-122"/>
              </a:rPr>
              <a:t>: </a:t>
            </a:r>
            <a:r>
              <a:rPr lang="en-US" altLang="zh-CN" sz="1400" dirty="0" err="1">
                <a:solidFill>
                  <a:schemeClr val="bg1"/>
                </a:solidFill>
                <a:latin typeface="微软雅黑" panose="020B0503020204020204" pitchFamily="34" charset="-122"/>
                <a:ea typeface="微软雅黑" panose="020B0503020204020204" pitchFamily="34" charset="-122"/>
              </a:rPr>
              <a:t>Standalone,Mesos,Yarn</a:t>
            </a:r>
            <a:r>
              <a:rPr lang="en-US" altLang="zh-CN" sz="1400" dirty="0">
                <a:solidFill>
                  <a:schemeClr val="bg1"/>
                </a:solidFill>
                <a:latin typeface="微软雅黑" panose="020B0503020204020204" pitchFamily="34" charset="-122"/>
                <a:ea typeface="微软雅黑" panose="020B0503020204020204" pitchFamily="34" charset="-122"/>
              </a:rPr>
              <a:t>)</a:t>
            </a: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Worker Node</a:t>
            </a:r>
            <a:r>
              <a:rPr lang="zh-CN" altLang="en-US" sz="1400" dirty="0">
                <a:solidFill>
                  <a:schemeClr val="bg1"/>
                </a:solidFill>
                <a:latin typeface="微软雅黑" panose="020B0503020204020204" pitchFamily="34" charset="-122"/>
                <a:ea typeface="微软雅黑" panose="020B0503020204020204" pitchFamily="34" charset="-122"/>
              </a:rPr>
              <a:t>： 集群中任何可以运行应用代码的节点</a:t>
            </a: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Executor: </a:t>
            </a:r>
            <a:r>
              <a:rPr lang="zh-CN" altLang="en-US" sz="1400" dirty="0">
                <a:solidFill>
                  <a:schemeClr val="bg1"/>
                </a:solidFill>
                <a:latin typeface="微软雅黑" panose="020B0503020204020204" pitchFamily="34" charset="-122"/>
                <a:ea typeface="微软雅黑" panose="020B0503020204020204" pitchFamily="34" charset="-122"/>
              </a:rPr>
              <a:t>是在一个</a:t>
            </a:r>
            <a:r>
              <a:rPr lang="en-US" altLang="zh-CN" sz="1400" dirty="0">
                <a:solidFill>
                  <a:schemeClr val="bg1"/>
                </a:solidFill>
                <a:latin typeface="微软雅黑" panose="020B0503020204020204" pitchFamily="34" charset="-122"/>
                <a:ea typeface="微软雅黑" panose="020B0503020204020204" pitchFamily="34" charset="-122"/>
              </a:rPr>
              <a:t>worker node</a:t>
            </a:r>
            <a:r>
              <a:rPr lang="zh-CN" altLang="en-US" sz="1400" dirty="0">
                <a:solidFill>
                  <a:schemeClr val="bg1"/>
                </a:solidFill>
                <a:latin typeface="微软雅黑" panose="020B0503020204020204" pitchFamily="34" charset="-122"/>
                <a:ea typeface="微软雅黑" panose="020B0503020204020204" pitchFamily="34" charset="-122"/>
              </a:rPr>
              <a:t>上为某应用启动的一个进程，该进程负责运行任务，并且负责将数据存在内存或者磁盘上。每个应用都有各自独立的</a:t>
            </a:r>
            <a:r>
              <a:rPr lang="en-US" altLang="zh-CN" sz="1400" dirty="0">
                <a:solidFill>
                  <a:schemeClr val="bg1"/>
                </a:solidFill>
                <a:latin typeface="微软雅黑" panose="020B0503020204020204" pitchFamily="34" charset="-122"/>
                <a:ea typeface="微软雅黑" panose="020B0503020204020204" pitchFamily="34" charset="-122"/>
              </a:rPr>
              <a:t>executors</a:t>
            </a: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Task: </a:t>
            </a:r>
            <a:r>
              <a:rPr lang="zh-CN" altLang="en-US" sz="1400" dirty="0">
                <a:solidFill>
                  <a:schemeClr val="bg1"/>
                </a:solidFill>
                <a:latin typeface="微软雅黑" panose="020B0503020204020204" pitchFamily="34" charset="-122"/>
                <a:ea typeface="微软雅黑" panose="020B0503020204020204" pitchFamily="34" charset="-122"/>
              </a:rPr>
              <a:t>被送到某个</a:t>
            </a:r>
            <a:r>
              <a:rPr lang="en-US" altLang="zh-CN" sz="1400" dirty="0">
                <a:solidFill>
                  <a:schemeClr val="bg1"/>
                </a:solidFill>
                <a:latin typeface="微软雅黑" panose="020B0503020204020204" pitchFamily="34" charset="-122"/>
                <a:ea typeface="微软雅黑" panose="020B0503020204020204" pitchFamily="34" charset="-122"/>
              </a:rPr>
              <a:t>executor</a:t>
            </a:r>
            <a:r>
              <a:rPr lang="zh-CN" altLang="en-US" sz="1400" dirty="0">
                <a:solidFill>
                  <a:schemeClr val="bg1"/>
                </a:solidFill>
                <a:latin typeface="微软雅黑" panose="020B0503020204020204" pitchFamily="34" charset="-122"/>
                <a:ea typeface="微软雅黑" panose="020B0503020204020204" pitchFamily="34" charset="-122"/>
              </a:rPr>
              <a:t>上的工作单元</a:t>
            </a:r>
          </a:p>
        </p:txBody>
      </p:sp>
    </p:spTree>
    <p:extLst>
      <p:ext uri="{BB962C8B-B14F-4D97-AF65-F5344CB8AC3E}">
        <p14:creationId xmlns:p14="http://schemas.microsoft.com/office/powerpoint/2010/main" val="173336788"/>
      </p:ext>
    </p:extLst>
  </p:cSld>
  <p:clrMapOvr>
    <a:masterClrMapping/>
  </p:clrMapOvr>
  <p:transition spd="slow" advTm="180349">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作业处理运行构架</a:t>
            </a:r>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http://blog.csdn.net/book_mmicky/article/details/25714419</a:t>
            </a:r>
          </a:p>
          <a:p>
            <a:r>
              <a:rPr lang="en-US" altLang="zh-CN" sz="1400" dirty="0"/>
              <a:t>http://blog.csdn.net/anzhsoft/article/details/30802603</a:t>
            </a:r>
            <a:endParaRPr lang="zh-CN" altLang="en-US" sz="1400" dirty="0"/>
          </a:p>
        </p:txBody>
      </p:sp>
      <p:sp>
        <p:nvSpPr>
          <p:cNvPr id="9" name="矩形 8"/>
          <p:cNvSpPr/>
          <p:nvPr/>
        </p:nvSpPr>
        <p:spPr>
          <a:xfrm>
            <a:off x="259308" y="4102834"/>
            <a:ext cx="11522791" cy="2354491"/>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构建</a:t>
            </a:r>
            <a:r>
              <a:rPr lang="en-US" altLang="zh-CN" sz="1400" dirty="0">
                <a:solidFill>
                  <a:schemeClr val="bg1"/>
                </a:solidFill>
                <a:latin typeface="微软雅黑" panose="020B0503020204020204" pitchFamily="34" charset="-122"/>
                <a:ea typeface="微软雅黑" panose="020B0503020204020204" pitchFamily="34" charset="-122"/>
              </a:rPr>
              <a:t>Spark Application</a:t>
            </a:r>
            <a:r>
              <a:rPr lang="zh-CN" altLang="en-US" sz="1400" dirty="0">
                <a:solidFill>
                  <a:schemeClr val="bg1"/>
                </a:solidFill>
                <a:latin typeface="微软雅黑" panose="020B0503020204020204" pitchFamily="34" charset="-122"/>
                <a:ea typeface="微软雅黑" panose="020B0503020204020204" pitchFamily="34" charset="-122"/>
              </a:rPr>
              <a:t>的运行环境（启动</a:t>
            </a:r>
            <a:r>
              <a:rPr lang="en-US" altLang="zh-CN" sz="1400" dirty="0" err="1">
                <a:solidFill>
                  <a:schemeClr val="bg1"/>
                </a:solidFill>
                <a:latin typeface="微软雅黑" panose="020B0503020204020204" pitchFamily="34" charset="-122"/>
                <a:ea typeface="微软雅黑" panose="020B0503020204020204" pitchFamily="34" charset="-122"/>
              </a:rPr>
              <a:t>SparkContext</a:t>
            </a:r>
            <a:r>
              <a:rPr lang="zh-CN" altLang="en-US" sz="1400" dirty="0">
                <a:solidFill>
                  <a:schemeClr val="bg1"/>
                </a:solidFill>
                <a:latin typeface="微软雅黑" panose="020B0503020204020204" pitchFamily="34" charset="-122"/>
                <a:ea typeface="微软雅黑" panose="020B0503020204020204" pitchFamily="34" charset="-122"/>
              </a:rPr>
              <a:t>）</a:t>
            </a:r>
          </a:p>
          <a:p>
            <a:pPr marL="342900" indent="-342900">
              <a:lnSpc>
                <a:spcPct val="150000"/>
              </a:lnSpc>
              <a:buFont typeface="Arial" panose="020B0604020202020204" pitchFamily="34" charset="0"/>
              <a:buChar char="•"/>
            </a:pPr>
            <a:r>
              <a:rPr lang="en-US" altLang="zh-CN" sz="1400" dirty="0" err="1">
                <a:solidFill>
                  <a:schemeClr val="bg1"/>
                </a:solidFill>
                <a:latin typeface="微软雅黑" panose="020B0503020204020204" pitchFamily="34" charset="-122"/>
                <a:ea typeface="微软雅黑" panose="020B0503020204020204" pitchFamily="34" charset="-122"/>
              </a:rPr>
              <a:t>SparkContext</a:t>
            </a:r>
            <a:r>
              <a:rPr lang="zh-CN" altLang="en-US" sz="1400" dirty="0">
                <a:solidFill>
                  <a:schemeClr val="bg1"/>
                </a:solidFill>
                <a:latin typeface="微软雅黑" panose="020B0503020204020204" pitchFamily="34" charset="-122"/>
                <a:ea typeface="微软雅黑" panose="020B0503020204020204" pitchFamily="34" charset="-122"/>
              </a:rPr>
              <a:t>向资源管理器申请运行</a:t>
            </a:r>
            <a:r>
              <a:rPr lang="en-US" altLang="zh-CN" sz="1400" dirty="0">
                <a:solidFill>
                  <a:schemeClr val="bg1"/>
                </a:solidFill>
                <a:latin typeface="微软雅黑" panose="020B0503020204020204" pitchFamily="34" charset="-122"/>
                <a:ea typeface="微软雅黑" panose="020B0503020204020204" pitchFamily="34" charset="-122"/>
              </a:rPr>
              <a:t>Executor</a:t>
            </a:r>
            <a:r>
              <a:rPr lang="zh-CN" altLang="en-US" sz="1400" dirty="0">
                <a:solidFill>
                  <a:schemeClr val="bg1"/>
                </a:solidFill>
                <a:latin typeface="微软雅黑" panose="020B0503020204020204" pitchFamily="34" charset="-122"/>
                <a:ea typeface="微软雅黑" panose="020B0503020204020204" pitchFamily="34" charset="-122"/>
              </a:rPr>
              <a:t>资源</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资源管理器启动</a:t>
            </a:r>
            <a:r>
              <a:rPr lang="en-US" altLang="zh-CN" sz="1400" dirty="0" err="1">
                <a:solidFill>
                  <a:schemeClr val="bg1"/>
                </a:solidFill>
                <a:latin typeface="微软雅黑" panose="020B0503020204020204" pitchFamily="34" charset="-122"/>
                <a:ea typeface="微软雅黑" panose="020B0503020204020204" pitchFamily="34" charset="-122"/>
              </a:rPr>
              <a:t>StandaloneExecutorBackend</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1400" dirty="0">
                <a:solidFill>
                  <a:schemeClr val="bg1"/>
                </a:solidFill>
                <a:latin typeface="微软雅黑" panose="020B0503020204020204" pitchFamily="34" charset="-122"/>
                <a:ea typeface="微软雅黑" panose="020B0503020204020204" pitchFamily="34" charset="-122"/>
              </a:rPr>
              <a:t>Executor</a:t>
            </a:r>
            <a:r>
              <a:rPr lang="zh-CN" altLang="en-US" sz="1400" dirty="0">
                <a:solidFill>
                  <a:schemeClr val="bg1"/>
                </a:solidFill>
                <a:latin typeface="微软雅黑" panose="020B0503020204020204" pitchFamily="34" charset="-122"/>
                <a:ea typeface="微软雅黑" panose="020B0503020204020204" pitchFamily="34" charset="-122"/>
              </a:rPr>
              <a:t>向</a:t>
            </a:r>
            <a:r>
              <a:rPr lang="en-US" altLang="zh-CN" sz="1400" dirty="0" err="1">
                <a:solidFill>
                  <a:schemeClr val="bg1"/>
                </a:solidFill>
                <a:latin typeface="微软雅黑" panose="020B0503020204020204" pitchFamily="34" charset="-122"/>
                <a:ea typeface="微软雅黑" panose="020B0503020204020204" pitchFamily="34" charset="-122"/>
              </a:rPr>
              <a:t>SparkContext</a:t>
            </a:r>
            <a:r>
              <a:rPr lang="zh-CN" altLang="en-US" sz="1400" dirty="0">
                <a:solidFill>
                  <a:schemeClr val="bg1"/>
                </a:solidFill>
                <a:latin typeface="微软雅黑" panose="020B0503020204020204" pitchFamily="34" charset="-122"/>
                <a:ea typeface="微软雅黑" panose="020B0503020204020204" pitchFamily="34" charset="-122"/>
              </a:rPr>
              <a:t>申请</a:t>
            </a:r>
            <a:r>
              <a:rPr lang="en-US" altLang="zh-CN" sz="1400" dirty="0">
                <a:solidFill>
                  <a:schemeClr val="bg1"/>
                </a:solidFill>
                <a:latin typeface="微软雅黑" panose="020B0503020204020204" pitchFamily="34" charset="-122"/>
                <a:ea typeface="微软雅黑" panose="020B0503020204020204" pitchFamily="34" charset="-122"/>
              </a:rPr>
              <a:t>Task</a:t>
            </a:r>
            <a:endParaRPr lang="zh-CN" altLang="en-US" sz="1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1400" dirty="0" err="1">
                <a:solidFill>
                  <a:schemeClr val="bg1"/>
                </a:solidFill>
                <a:latin typeface="微软雅黑" panose="020B0503020204020204" pitchFamily="34" charset="-122"/>
                <a:ea typeface="微软雅黑" panose="020B0503020204020204" pitchFamily="34" charset="-122"/>
              </a:rPr>
              <a:t>SparkContext</a:t>
            </a:r>
            <a:r>
              <a:rPr lang="zh-CN" altLang="en-US" sz="1400" dirty="0">
                <a:solidFill>
                  <a:schemeClr val="bg1"/>
                </a:solidFill>
                <a:latin typeface="微软雅黑" panose="020B0503020204020204" pitchFamily="34" charset="-122"/>
                <a:ea typeface="微软雅黑" panose="020B0503020204020204" pitchFamily="34" charset="-122"/>
              </a:rPr>
              <a:t>将应用程序代码发放给</a:t>
            </a:r>
            <a:r>
              <a:rPr lang="en-US" altLang="zh-CN" sz="1400" dirty="0">
                <a:solidFill>
                  <a:schemeClr val="bg1"/>
                </a:solidFill>
                <a:latin typeface="微软雅黑" panose="020B0503020204020204" pitchFamily="34" charset="-122"/>
                <a:ea typeface="微软雅黑" panose="020B0503020204020204" pitchFamily="34" charset="-122"/>
              </a:rPr>
              <a:t>Executor</a:t>
            </a:r>
          </a:p>
          <a:p>
            <a:pPr marL="342900" indent="-342900">
              <a:lnSpc>
                <a:spcPct val="150000"/>
              </a:lnSpc>
              <a:buFont typeface="Arial" panose="020B0604020202020204" pitchFamily="34" charset="0"/>
              <a:buChar char="•"/>
            </a:pPr>
            <a:r>
              <a:rPr lang="en-US" altLang="zh-CN" sz="1400" dirty="0" err="1">
                <a:solidFill>
                  <a:schemeClr val="bg1"/>
                </a:solidFill>
                <a:latin typeface="微软雅黑" panose="020B0503020204020204" pitchFamily="34" charset="-122"/>
                <a:ea typeface="微软雅黑" panose="020B0503020204020204" pitchFamily="34" charset="-122"/>
              </a:rPr>
              <a:t>SparkContext</a:t>
            </a:r>
            <a:r>
              <a:rPr lang="zh-CN" altLang="en-US" sz="1400" dirty="0">
                <a:solidFill>
                  <a:schemeClr val="bg1"/>
                </a:solidFill>
                <a:latin typeface="微软雅黑" panose="020B0503020204020204" pitchFamily="34" charset="-122"/>
                <a:ea typeface="微软雅黑" panose="020B0503020204020204" pitchFamily="34" charset="-122"/>
              </a:rPr>
              <a:t>构建成</a:t>
            </a:r>
            <a:r>
              <a:rPr lang="en-US" altLang="zh-CN" sz="1400" dirty="0">
                <a:solidFill>
                  <a:schemeClr val="bg1"/>
                </a:solidFill>
                <a:latin typeface="微软雅黑" panose="020B0503020204020204" pitchFamily="34" charset="-122"/>
                <a:ea typeface="微软雅黑" panose="020B0503020204020204" pitchFamily="34" charset="-122"/>
              </a:rPr>
              <a:t>DAG</a:t>
            </a:r>
            <a:r>
              <a:rPr lang="zh-CN" altLang="en-US" sz="1400" dirty="0">
                <a:solidFill>
                  <a:schemeClr val="bg1"/>
                </a:solidFill>
                <a:latin typeface="微软雅黑" panose="020B0503020204020204" pitchFamily="34" charset="-122"/>
                <a:ea typeface="微软雅黑" panose="020B0503020204020204" pitchFamily="34" charset="-122"/>
              </a:rPr>
              <a:t>图、将</a:t>
            </a:r>
            <a:r>
              <a:rPr lang="en-US" altLang="zh-CN" sz="1400" dirty="0">
                <a:solidFill>
                  <a:schemeClr val="bg1"/>
                </a:solidFill>
                <a:latin typeface="微软雅黑" panose="020B0503020204020204" pitchFamily="34" charset="-122"/>
                <a:ea typeface="微软雅黑" panose="020B0503020204020204" pitchFamily="34" charset="-122"/>
              </a:rPr>
              <a:t>DAG</a:t>
            </a:r>
            <a:r>
              <a:rPr lang="zh-CN" altLang="en-US" sz="1400" dirty="0">
                <a:solidFill>
                  <a:schemeClr val="bg1"/>
                </a:solidFill>
                <a:latin typeface="微软雅黑" panose="020B0503020204020204" pitchFamily="34" charset="-122"/>
                <a:ea typeface="微软雅黑" panose="020B0503020204020204" pitchFamily="34" charset="-122"/>
              </a:rPr>
              <a:t>图分解成</a:t>
            </a:r>
            <a:r>
              <a:rPr lang="en-US" altLang="zh-CN" sz="1400" dirty="0">
                <a:solidFill>
                  <a:schemeClr val="bg1"/>
                </a:solidFill>
                <a:latin typeface="微软雅黑" panose="020B0503020204020204" pitchFamily="34" charset="-122"/>
                <a:ea typeface="微软雅黑" panose="020B0503020204020204" pitchFamily="34" charset="-122"/>
              </a:rPr>
              <a:t>Stage</a:t>
            </a:r>
            <a:r>
              <a:rPr lang="zh-CN" altLang="en-US" sz="1400" dirty="0">
                <a:solidFill>
                  <a:schemeClr val="bg1"/>
                </a:solidFill>
                <a:latin typeface="微软雅黑" panose="020B0503020204020204" pitchFamily="34" charset="-122"/>
                <a:ea typeface="微软雅黑" panose="020B0503020204020204" pitchFamily="34" charset="-122"/>
              </a:rPr>
              <a:t>、将</a:t>
            </a:r>
            <a:r>
              <a:rPr lang="en-US" altLang="zh-CN" sz="1400" dirty="0" err="1">
                <a:solidFill>
                  <a:schemeClr val="bg1"/>
                </a:solidFill>
                <a:latin typeface="微软雅黑" panose="020B0503020204020204" pitchFamily="34" charset="-122"/>
                <a:ea typeface="微软雅黑" panose="020B0503020204020204" pitchFamily="34" charset="-122"/>
              </a:rPr>
              <a:t>TaskSet</a:t>
            </a:r>
            <a:r>
              <a:rPr lang="zh-CN" altLang="en-US" sz="1400" dirty="0">
                <a:solidFill>
                  <a:schemeClr val="bg1"/>
                </a:solidFill>
                <a:latin typeface="微软雅黑" panose="020B0503020204020204" pitchFamily="34" charset="-122"/>
                <a:ea typeface="微软雅黑" panose="020B0503020204020204" pitchFamily="34" charset="-122"/>
              </a:rPr>
              <a:t>发送给</a:t>
            </a:r>
            <a:r>
              <a:rPr lang="en-US" altLang="zh-CN" sz="1400" dirty="0">
                <a:solidFill>
                  <a:schemeClr val="bg1"/>
                </a:solidFill>
                <a:latin typeface="微软雅黑" panose="020B0503020204020204" pitchFamily="34" charset="-122"/>
                <a:ea typeface="微软雅黑" panose="020B0503020204020204" pitchFamily="34" charset="-122"/>
              </a:rPr>
              <a:t>Task Scheduler</a:t>
            </a:r>
            <a:r>
              <a:rPr lang="zh-CN" altLang="en-US" sz="1400" dirty="0">
                <a:solidFill>
                  <a:schemeClr val="bg1"/>
                </a:solidFill>
                <a:latin typeface="微软雅黑" panose="020B0503020204020204" pitchFamily="34" charset="-122"/>
                <a:ea typeface="微软雅黑" panose="020B0503020204020204" pitchFamily="34" charset="-122"/>
              </a:rPr>
              <a:t>、由</a:t>
            </a:r>
            <a:r>
              <a:rPr lang="en-US" altLang="zh-CN" sz="1400" dirty="0">
                <a:solidFill>
                  <a:schemeClr val="bg1"/>
                </a:solidFill>
                <a:latin typeface="微软雅黑" panose="020B0503020204020204" pitchFamily="34" charset="-122"/>
                <a:ea typeface="微软雅黑" panose="020B0503020204020204" pitchFamily="34" charset="-122"/>
              </a:rPr>
              <a:t>Task Scheduler</a:t>
            </a:r>
            <a:r>
              <a:rPr lang="zh-CN" altLang="en-US" sz="1400" dirty="0">
                <a:solidFill>
                  <a:schemeClr val="bg1"/>
                </a:solidFill>
                <a:latin typeface="微软雅黑" panose="020B0503020204020204" pitchFamily="34" charset="-122"/>
                <a:ea typeface="微软雅黑" panose="020B0503020204020204" pitchFamily="34" charset="-122"/>
              </a:rPr>
              <a:t>将</a:t>
            </a:r>
            <a:r>
              <a:rPr lang="en-US" altLang="zh-CN" sz="1400" dirty="0">
                <a:solidFill>
                  <a:schemeClr val="bg1"/>
                </a:solidFill>
                <a:latin typeface="微软雅黑" panose="020B0503020204020204" pitchFamily="34" charset="-122"/>
                <a:ea typeface="微软雅黑" panose="020B0503020204020204" pitchFamily="34" charset="-122"/>
              </a:rPr>
              <a:t>Task</a:t>
            </a:r>
            <a:r>
              <a:rPr lang="zh-CN" altLang="en-US" sz="1400" dirty="0">
                <a:solidFill>
                  <a:schemeClr val="bg1"/>
                </a:solidFill>
                <a:latin typeface="微软雅黑" panose="020B0503020204020204" pitchFamily="34" charset="-122"/>
                <a:ea typeface="微软雅黑" panose="020B0503020204020204" pitchFamily="34" charset="-122"/>
              </a:rPr>
              <a:t>发放给</a:t>
            </a:r>
            <a:r>
              <a:rPr lang="en-US" altLang="zh-CN" sz="1400" dirty="0">
                <a:solidFill>
                  <a:schemeClr val="bg1"/>
                </a:solidFill>
                <a:latin typeface="微软雅黑" panose="020B0503020204020204" pitchFamily="34" charset="-122"/>
                <a:ea typeface="微软雅黑" panose="020B0503020204020204" pitchFamily="34" charset="-122"/>
              </a:rPr>
              <a:t>Executor</a:t>
            </a:r>
            <a:r>
              <a:rPr lang="zh-CN" altLang="en-US" sz="1400" dirty="0">
                <a:solidFill>
                  <a:schemeClr val="bg1"/>
                </a:solidFill>
                <a:latin typeface="微软雅黑" panose="020B0503020204020204" pitchFamily="34" charset="-122"/>
                <a:ea typeface="微软雅黑" panose="020B0503020204020204" pitchFamily="34" charset="-122"/>
              </a:rPr>
              <a:t>运行</a:t>
            </a:r>
          </a:p>
          <a:p>
            <a:pPr marL="342900" indent="-342900">
              <a:lnSpc>
                <a:spcPct val="150000"/>
              </a:lnSpc>
              <a:buFont typeface="Arial" panose="020B0604020202020204" pitchFamily="34" charset="0"/>
              <a:buChar char="•"/>
            </a:pPr>
            <a:r>
              <a:rPr lang="en-US" altLang="zh-CN" sz="1400" dirty="0">
                <a:solidFill>
                  <a:schemeClr val="bg1"/>
                </a:solidFill>
                <a:latin typeface="微软雅黑" panose="020B0503020204020204" pitchFamily="34" charset="-122"/>
                <a:ea typeface="微软雅黑" panose="020B0503020204020204" pitchFamily="34" charset="-122"/>
              </a:rPr>
              <a:t>Task</a:t>
            </a:r>
            <a:r>
              <a:rPr lang="zh-CN" altLang="en-US" sz="1400" dirty="0">
                <a:solidFill>
                  <a:schemeClr val="bg1"/>
                </a:solidFill>
                <a:latin typeface="微软雅黑" panose="020B0503020204020204" pitchFamily="34" charset="-122"/>
                <a:ea typeface="微软雅黑" panose="020B0503020204020204" pitchFamily="34" charset="-122"/>
              </a:rPr>
              <a:t>在</a:t>
            </a:r>
            <a:r>
              <a:rPr lang="en-US" altLang="zh-CN" sz="1400" dirty="0">
                <a:solidFill>
                  <a:schemeClr val="bg1"/>
                </a:solidFill>
                <a:latin typeface="微软雅黑" panose="020B0503020204020204" pitchFamily="34" charset="-122"/>
                <a:ea typeface="微软雅黑" panose="020B0503020204020204" pitchFamily="34" charset="-122"/>
              </a:rPr>
              <a:t>Executor</a:t>
            </a:r>
            <a:r>
              <a:rPr lang="zh-CN" altLang="en-US" sz="1400" dirty="0">
                <a:solidFill>
                  <a:schemeClr val="bg1"/>
                </a:solidFill>
                <a:latin typeface="微软雅黑" panose="020B0503020204020204" pitchFamily="34" charset="-122"/>
                <a:ea typeface="微软雅黑" panose="020B0503020204020204" pitchFamily="34" charset="-122"/>
              </a:rPr>
              <a:t>上运行，运行完毕释放所有资源</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4" name="Picture 2" descr="http://img.blog.csdn.net/20140519104321687?watermark/2/text/aHR0cDovL2Jsb2cuY3Nkbi5uZXQvYm9va19tbWlja3k=/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0346" y="1181686"/>
            <a:ext cx="5734532" cy="4459093"/>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0" y="1186935"/>
            <a:ext cx="5854535" cy="2031325"/>
          </a:xfrm>
          <a:prstGeom prst="rect">
            <a:avLst/>
          </a:prstGeom>
          <a:solidFill>
            <a:srgbClr val="00B050"/>
          </a:solidFill>
        </p:spPr>
        <p:txBody>
          <a:bodyPr wrap="square">
            <a:spAutoFit/>
          </a:bodyPr>
          <a:lstStyle/>
          <a:p>
            <a:pP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RDD</a:t>
            </a:r>
            <a:r>
              <a:rPr lang="zh-CN" altLang="en-US" sz="1200" dirty="0">
                <a:solidFill>
                  <a:schemeClr val="bg1"/>
                </a:solidFill>
                <a:latin typeface="微软雅黑" panose="020B0503020204020204" pitchFamily="34" charset="-122"/>
                <a:ea typeface="微软雅黑" panose="020B0503020204020204" pitchFamily="34" charset="-122"/>
              </a:rPr>
              <a:t>：</a:t>
            </a:r>
            <a:r>
              <a:rPr lang="en-US" altLang="zh-CN" sz="1200" dirty="0">
                <a:solidFill>
                  <a:schemeClr val="bg1"/>
                </a:solidFill>
                <a:latin typeface="微软雅黑" panose="020B0503020204020204" pitchFamily="34" charset="-122"/>
                <a:ea typeface="微软雅黑" panose="020B0503020204020204" pitchFamily="34" charset="-122"/>
              </a:rPr>
              <a:t>Spark</a:t>
            </a:r>
            <a:r>
              <a:rPr lang="zh-CN" altLang="en-US" sz="1200" dirty="0">
                <a:solidFill>
                  <a:schemeClr val="bg1"/>
                </a:solidFill>
                <a:latin typeface="微软雅黑" panose="020B0503020204020204" pitchFamily="34" charset="-122"/>
                <a:ea typeface="微软雅黑" panose="020B0503020204020204" pitchFamily="34" charset="-122"/>
              </a:rPr>
              <a:t>的基本计算单元</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DAG</a:t>
            </a:r>
            <a:r>
              <a:rPr lang="zh-CN" altLang="en-US" sz="1200" dirty="0">
                <a:solidFill>
                  <a:schemeClr val="bg1"/>
                </a:solidFill>
                <a:latin typeface="微软雅黑" panose="020B0503020204020204" pitchFamily="34" charset="-122"/>
                <a:ea typeface="微软雅黑" panose="020B0503020204020204" pitchFamily="34" charset="-122"/>
              </a:rPr>
              <a:t>：有向无环图</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DAG Scheduler</a:t>
            </a:r>
            <a:r>
              <a:rPr lang="zh-CN" altLang="en-US" sz="1200" dirty="0">
                <a:solidFill>
                  <a:schemeClr val="bg1"/>
                </a:solidFill>
                <a:latin typeface="微软雅黑" panose="020B0503020204020204" pitchFamily="34" charset="-122"/>
                <a:ea typeface="微软雅黑" panose="020B0503020204020204" pitchFamily="34" charset="-122"/>
              </a:rPr>
              <a:t>：根据</a:t>
            </a:r>
            <a:r>
              <a:rPr lang="en-US" altLang="zh-CN" sz="1200" dirty="0">
                <a:solidFill>
                  <a:schemeClr val="bg1"/>
                </a:solidFill>
                <a:latin typeface="微软雅黑" panose="020B0503020204020204" pitchFamily="34" charset="-122"/>
                <a:ea typeface="微软雅黑" panose="020B0503020204020204" pitchFamily="34" charset="-122"/>
              </a:rPr>
              <a:t>Job</a:t>
            </a:r>
            <a:r>
              <a:rPr lang="zh-CN" altLang="en-US" sz="1200" dirty="0">
                <a:solidFill>
                  <a:schemeClr val="bg1"/>
                </a:solidFill>
                <a:latin typeface="微软雅黑" panose="020B0503020204020204" pitchFamily="34" charset="-122"/>
                <a:ea typeface="微软雅黑" panose="020B0503020204020204" pitchFamily="34" charset="-122"/>
              </a:rPr>
              <a:t>构建基于</a:t>
            </a:r>
            <a:r>
              <a:rPr lang="en-US" altLang="zh-CN" sz="1200" dirty="0">
                <a:solidFill>
                  <a:schemeClr val="bg1"/>
                </a:solidFill>
                <a:latin typeface="微软雅黑" panose="020B0503020204020204" pitchFamily="34" charset="-122"/>
                <a:ea typeface="微软雅黑" panose="020B0503020204020204" pitchFamily="34" charset="-122"/>
              </a:rPr>
              <a:t>Stage</a:t>
            </a:r>
            <a:r>
              <a:rPr lang="zh-CN" altLang="en-US" sz="1200" dirty="0">
                <a:solidFill>
                  <a:schemeClr val="bg1"/>
                </a:solidFill>
                <a:latin typeface="微软雅黑" panose="020B0503020204020204" pitchFamily="34" charset="-122"/>
                <a:ea typeface="微软雅黑" panose="020B0503020204020204" pitchFamily="34" charset="-122"/>
              </a:rPr>
              <a:t>的</a:t>
            </a:r>
            <a:r>
              <a:rPr lang="en-US" altLang="zh-CN" sz="1200" dirty="0">
                <a:solidFill>
                  <a:schemeClr val="bg1"/>
                </a:solidFill>
                <a:latin typeface="微软雅黑" panose="020B0503020204020204" pitchFamily="34" charset="-122"/>
                <a:ea typeface="微软雅黑" panose="020B0503020204020204" pitchFamily="34" charset="-122"/>
              </a:rPr>
              <a:t>DAG</a:t>
            </a:r>
            <a:r>
              <a:rPr lang="zh-CN" altLang="en-US" sz="1200" dirty="0">
                <a:solidFill>
                  <a:schemeClr val="bg1"/>
                </a:solidFill>
                <a:latin typeface="微软雅黑" panose="020B0503020204020204" pitchFamily="34" charset="-122"/>
                <a:ea typeface="微软雅黑" panose="020B0503020204020204" pitchFamily="34" charset="-122"/>
              </a:rPr>
              <a:t>，并提交</a:t>
            </a:r>
            <a:r>
              <a:rPr lang="en-US" altLang="zh-CN" sz="1200" dirty="0">
                <a:solidFill>
                  <a:schemeClr val="bg1"/>
                </a:solidFill>
                <a:latin typeface="微软雅黑" panose="020B0503020204020204" pitchFamily="34" charset="-122"/>
                <a:ea typeface="微软雅黑" panose="020B0503020204020204" pitchFamily="34" charset="-122"/>
              </a:rPr>
              <a:t>Stage</a:t>
            </a:r>
            <a:r>
              <a:rPr lang="zh-CN" altLang="en-US" sz="1200" dirty="0">
                <a:solidFill>
                  <a:schemeClr val="bg1"/>
                </a:solidFill>
                <a:latin typeface="微软雅黑" panose="020B0503020204020204" pitchFamily="34" charset="-122"/>
                <a:ea typeface="微软雅黑" panose="020B0503020204020204" pitchFamily="34" charset="-122"/>
              </a:rPr>
              <a:t>给</a:t>
            </a:r>
            <a:r>
              <a:rPr lang="en-US" altLang="zh-CN" sz="1200" dirty="0" err="1">
                <a:solidFill>
                  <a:schemeClr val="bg1"/>
                </a:solidFill>
                <a:latin typeface="微软雅黑" panose="020B0503020204020204" pitchFamily="34" charset="-122"/>
                <a:ea typeface="微软雅黑" panose="020B0503020204020204" pitchFamily="34" charset="-122"/>
              </a:rPr>
              <a:t>TaskScheduler</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Job</a:t>
            </a:r>
            <a:r>
              <a:rPr lang="zh-CN" altLang="en-US" sz="1200" dirty="0">
                <a:solidFill>
                  <a:schemeClr val="bg1"/>
                </a:solidFill>
                <a:latin typeface="微软雅黑" panose="020B0503020204020204" pitchFamily="34" charset="-122"/>
                <a:ea typeface="微软雅黑" panose="020B0503020204020204" pitchFamily="34" charset="-122"/>
              </a:rPr>
              <a:t>： 包含多个</a:t>
            </a:r>
            <a:r>
              <a:rPr lang="en-US" altLang="zh-CN" sz="1200" dirty="0">
                <a:solidFill>
                  <a:schemeClr val="bg1"/>
                </a:solidFill>
                <a:latin typeface="微软雅黑" panose="020B0503020204020204" pitchFamily="34" charset="-122"/>
                <a:ea typeface="微软雅黑" panose="020B0503020204020204" pitchFamily="34" charset="-122"/>
              </a:rPr>
              <a:t>Task</a:t>
            </a:r>
            <a:r>
              <a:rPr lang="zh-CN" altLang="en-US" sz="1200" dirty="0">
                <a:solidFill>
                  <a:schemeClr val="bg1"/>
                </a:solidFill>
                <a:latin typeface="微软雅黑" panose="020B0503020204020204" pitchFamily="34" charset="-122"/>
                <a:ea typeface="微软雅黑" panose="020B0503020204020204" pitchFamily="34" charset="-122"/>
              </a:rPr>
              <a:t>组成的并行计算，往往由</a:t>
            </a:r>
            <a:r>
              <a:rPr lang="en-US" altLang="zh-CN" sz="1200" dirty="0">
                <a:solidFill>
                  <a:schemeClr val="bg1"/>
                </a:solidFill>
                <a:latin typeface="微软雅黑" panose="020B0503020204020204" pitchFamily="34" charset="-122"/>
                <a:ea typeface="微软雅黑" panose="020B0503020204020204" pitchFamily="34" charset="-122"/>
              </a:rPr>
              <a:t>Spark action</a:t>
            </a:r>
            <a:r>
              <a:rPr lang="zh-CN" altLang="en-US" sz="1200" dirty="0">
                <a:solidFill>
                  <a:schemeClr val="bg1"/>
                </a:solidFill>
                <a:latin typeface="微软雅黑" panose="020B0503020204020204" pitchFamily="34" charset="-122"/>
                <a:ea typeface="微软雅黑" panose="020B0503020204020204" pitchFamily="34" charset="-122"/>
              </a:rPr>
              <a:t>催生</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Stage</a:t>
            </a:r>
            <a:r>
              <a:rPr lang="zh-CN" altLang="en-US" sz="1200" dirty="0">
                <a:solidFill>
                  <a:schemeClr val="bg1"/>
                </a:solidFill>
                <a:latin typeface="微软雅黑" panose="020B0503020204020204" pitchFamily="34" charset="-122"/>
                <a:ea typeface="微软雅黑" panose="020B0503020204020204" pitchFamily="34" charset="-122"/>
              </a:rPr>
              <a:t>：</a:t>
            </a:r>
            <a:r>
              <a:rPr lang="en-US" altLang="zh-CN" sz="1200" dirty="0">
                <a:solidFill>
                  <a:schemeClr val="bg1"/>
                </a:solidFill>
                <a:latin typeface="微软雅黑" panose="020B0503020204020204" pitchFamily="34" charset="-122"/>
                <a:ea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rPr>
              <a:t>每个</a:t>
            </a:r>
            <a:r>
              <a:rPr lang="en-US" altLang="zh-CN" sz="1200" dirty="0">
                <a:solidFill>
                  <a:schemeClr val="bg1"/>
                </a:solidFill>
                <a:latin typeface="微软雅黑" panose="020B0503020204020204" pitchFamily="34" charset="-122"/>
                <a:ea typeface="微软雅黑" panose="020B0503020204020204" pitchFamily="34" charset="-122"/>
              </a:rPr>
              <a:t>Job</a:t>
            </a:r>
            <a:r>
              <a:rPr lang="zh-CN" altLang="en-US" sz="1200" dirty="0">
                <a:solidFill>
                  <a:schemeClr val="bg1"/>
                </a:solidFill>
                <a:latin typeface="微软雅黑" panose="020B0503020204020204" pitchFamily="34" charset="-122"/>
                <a:ea typeface="微软雅黑" panose="020B0503020204020204" pitchFamily="34" charset="-122"/>
              </a:rPr>
              <a:t>会被拆分很多组</a:t>
            </a:r>
            <a:r>
              <a:rPr lang="en-US" altLang="zh-CN" sz="1200" dirty="0">
                <a:solidFill>
                  <a:schemeClr val="bg1"/>
                </a:solidFill>
                <a:latin typeface="微软雅黑" panose="020B0503020204020204" pitchFamily="34" charset="-122"/>
                <a:ea typeface="微软雅黑" panose="020B0503020204020204" pitchFamily="34" charset="-122"/>
              </a:rPr>
              <a:t>task</a:t>
            </a:r>
            <a:r>
              <a:rPr lang="zh-CN" altLang="en-US" sz="1200" dirty="0">
                <a:solidFill>
                  <a:schemeClr val="bg1"/>
                </a:solidFill>
                <a:latin typeface="微软雅黑" panose="020B0503020204020204" pitchFamily="34" charset="-122"/>
                <a:ea typeface="微软雅黑" panose="020B0503020204020204" pitchFamily="34" charset="-122"/>
              </a:rPr>
              <a:t>，每组任务被称为</a:t>
            </a:r>
            <a:r>
              <a:rPr lang="en-US" altLang="zh-CN" sz="1200" dirty="0">
                <a:solidFill>
                  <a:schemeClr val="bg1"/>
                </a:solidFill>
                <a:latin typeface="微软雅黑" panose="020B0503020204020204" pitchFamily="34" charset="-122"/>
                <a:ea typeface="微软雅黑" panose="020B0503020204020204" pitchFamily="34" charset="-122"/>
              </a:rPr>
              <a:t>Stage</a:t>
            </a:r>
            <a:r>
              <a:rPr lang="zh-CN" altLang="en-US" sz="1200" dirty="0">
                <a:solidFill>
                  <a:schemeClr val="bg1"/>
                </a:solidFill>
                <a:latin typeface="微软雅黑" panose="020B0503020204020204" pitchFamily="34" charset="-122"/>
                <a:ea typeface="微软雅黑" panose="020B0503020204020204" pitchFamily="34" charset="-122"/>
              </a:rPr>
              <a:t>，也可称</a:t>
            </a:r>
            <a:r>
              <a:rPr lang="en-US" altLang="zh-CN" sz="1200" dirty="0" err="1">
                <a:solidFill>
                  <a:schemeClr val="bg1"/>
                </a:solidFill>
                <a:latin typeface="微软雅黑" panose="020B0503020204020204" pitchFamily="34" charset="-122"/>
                <a:ea typeface="微软雅黑" panose="020B0503020204020204" pitchFamily="34" charset="-122"/>
              </a:rPr>
              <a:t>TaskSet</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Task</a:t>
            </a:r>
            <a:r>
              <a:rPr lang="zh-CN" altLang="en-US" sz="1200" dirty="0">
                <a:solidFill>
                  <a:schemeClr val="bg1"/>
                </a:solidFill>
                <a:latin typeface="微软雅黑" panose="020B0503020204020204" pitchFamily="34" charset="-122"/>
                <a:ea typeface="微软雅黑" panose="020B0503020204020204" pitchFamily="34" charset="-122"/>
              </a:rPr>
              <a:t>： 被送到某个</a:t>
            </a:r>
            <a:r>
              <a:rPr lang="en-US" altLang="zh-CN" sz="1200" dirty="0">
                <a:solidFill>
                  <a:schemeClr val="bg1"/>
                </a:solidFill>
                <a:latin typeface="微软雅黑" panose="020B0503020204020204" pitchFamily="34" charset="-122"/>
                <a:ea typeface="微软雅黑" panose="020B0503020204020204" pitchFamily="34" charset="-122"/>
              </a:rPr>
              <a:t>executor</a:t>
            </a:r>
            <a:r>
              <a:rPr lang="zh-CN" altLang="en-US" sz="1200" dirty="0">
                <a:solidFill>
                  <a:schemeClr val="bg1"/>
                </a:solidFill>
                <a:latin typeface="微软雅黑" panose="020B0503020204020204" pitchFamily="34" charset="-122"/>
                <a:ea typeface="微软雅黑" panose="020B0503020204020204" pitchFamily="34" charset="-122"/>
              </a:rPr>
              <a:t>上的工作单元</a:t>
            </a:r>
          </a:p>
          <a:p>
            <a:pP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Task Scheduler</a:t>
            </a:r>
            <a:r>
              <a:rPr lang="zh-CN" altLang="en-US" sz="1200" dirty="0">
                <a:solidFill>
                  <a:schemeClr val="bg1"/>
                </a:solidFill>
                <a:latin typeface="微软雅黑" panose="020B0503020204020204" pitchFamily="34" charset="-122"/>
                <a:ea typeface="微软雅黑" panose="020B0503020204020204" pitchFamily="34" charset="-122"/>
              </a:rPr>
              <a:t>：将</a:t>
            </a:r>
            <a:r>
              <a:rPr lang="en-US" altLang="zh-CN" sz="1200" dirty="0" err="1">
                <a:solidFill>
                  <a:schemeClr val="bg1"/>
                </a:solidFill>
                <a:latin typeface="微软雅黑" panose="020B0503020204020204" pitchFamily="34" charset="-122"/>
                <a:ea typeface="微软雅黑" panose="020B0503020204020204" pitchFamily="34" charset="-122"/>
              </a:rPr>
              <a:t>Taskset</a:t>
            </a:r>
            <a:r>
              <a:rPr lang="zh-CN" altLang="en-US" sz="1200" dirty="0">
                <a:solidFill>
                  <a:schemeClr val="bg1"/>
                </a:solidFill>
                <a:latin typeface="微软雅黑" panose="020B0503020204020204" pitchFamily="34" charset="-122"/>
                <a:ea typeface="微软雅黑" panose="020B0503020204020204" pitchFamily="34" charset="-122"/>
              </a:rPr>
              <a:t>提交给</a:t>
            </a:r>
            <a:r>
              <a:rPr lang="en-US" altLang="zh-CN" sz="1200" dirty="0">
                <a:solidFill>
                  <a:schemeClr val="bg1"/>
                </a:solidFill>
                <a:latin typeface="微软雅黑" panose="020B0503020204020204" pitchFamily="34" charset="-122"/>
                <a:ea typeface="微软雅黑" panose="020B0503020204020204" pitchFamily="34" charset="-122"/>
              </a:rPr>
              <a:t>worker</a:t>
            </a:r>
            <a:r>
              <a:rPr lang="zh-CN" altLang="en-US" sz="1200" dirty="0">
                <a:solidFill>
                  <a:schemeClr val="bg1"/>
                </a:solidFill>
                <a:latin typeface="微软雅黑" panose="020B0503020204020204" pitchFamily="34" charset="-122"/>
                <a:ea typeface="微软雅黑" panose="020B0503020204020204" pitchFamily="34" charset="-122"/>
              </a:rPr>
              <a:t>（集群）运行并回报结果</a:t>
            </a:r>
          </a:p>
        </p:txBody>
      </p:sp>
    </p:spTree>
    <p:extLst>
      <p:ext uri="{BB962C8B-B14F-4D97-AF65-F5344CB8AC3E}">
        <p14:creationId xmlns:p14="http://schemas.microsoft.com/office/powerpoint/2010/main" val="1492929605"/>
      </p:ext>
    </p:extLst>
  </p:cSld>
  <p:clrMapOvr>
    <a:masterClrMapping/>
  </p:clrMapOvr>
  <p:transition spd="slow" advTm="180347">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59308" y="1"/>
            <a:ext cx="423081" cy="682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标题 1"/>
          <p:cNvSpPr txBox="1">
            <a:spLocks/>
          </p:cNvSpPr>
          <p:nvPr/>
        </p:nvSpPr>
        <p:spPr>
          <a:xfrm>
            <a:off x="838200" y="308854"/>
            <a:ext cx="10515600" cy="872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a:t>目标</a:t>
            </a:r>
          </a:p>
        </p:txBody>
      </p:sp>
      <p:sp>
        <p:nvSpPr>
          <p:cNvPr id="20" name="内容占位符 2"/>
          <p:cNvSpPr txBox="1">
            <a:spLocks/>
          </p:cNvSpPr>
          <p:nvPr/>
        </p:nvSpPr>
        <p:spPr>
          <a:xfrm>
            <a:off x="838200" y="1294228"/>
            <a:ext cx="10515600" cy="48827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3600" dirty="0"/>
              <a:t>了解</a:t>
            </a:r>
            <a:r>
              <a:rPr lang="en-US" altLang="zh-CN" sz="3600" dirty="0"/>
              <a:t>Spark</a:t>
            </a:r>
            <a:r>
              <a:rPr lang="zh-CN" altLang="en-US" sz="3600" dirty="0"/>
              <a:t>基础</a:t>
            </a:r>
            <a:r>
              <a:rPr lang="en-US" altLang="zh-CN" sz="3600" dirty="0"/>
              <a:t>&amp;</a:t>
            </a:r>
            <a:r>
              <a:rPr lang="zh-CN" altLang="en-US" sz="3600" dirty="0"/>
              <a:t>核心概念</a:t>
            </a:r>
            <a:endParaRPr lang="en-US" altLang="zh-CN" sz="3600" dirty="0"/>
          </a:p>
          <a:p>
            <a:pPr>
              <a:lnSpc>
                <a:spcPct val="150000"/>
              </a:lnSpc>
            </a:pPr>
            <a:r>
              <a:rPr lang="zh-CN" altLang="en-US" sz="3600" dirty="0"/>
              <a:t>掌握简单的</a:t>
            </a:r>
            <a:r>
              <a:rPr lang="en-US" altLang="zh-CN" sz="3600" dirty="0"/>
              <a:t>Scala</a:t>
            </a:r>
            <a:r>
              <a:rPr lang="zh-CN" altLang="en-US" sz="3600" dirty="0"/>
              <a:t>编程</a:t>
            </a:r>
            <a:endParaRPr lang="en-US" altLang="zh-CN" sz="3600" dirty="0"/>
          </a:p>
          <a:p>
            <a:pPr>
              <a:lnSpc>
                <a:spcPct val="150000"/>
              </a:lnSpc>
            </a:pPr>
            <a:r>
              <a:rPr lang="zh-CN" altLang="en-US" sz="3600" dirty="0"/>
              <a:t>能编写简单的</a:t>
            </a:r>
            <a:r>
              <a:rPr lang="en-US" altLang="zh-CN" sz="3600" dirty="0"/>
              <a:t>Spark</a:t>
            </a:r>
            <a:r>
              <a:rPr lang="zh-CN" altLang="en-US" sz="3600" dirty="0"/>
              <a:t>程序</a:t>
            </a:r>
            <a:endParaRPr lang="en-US" altLang="zh-CN" sz="3600" dirty="0"/>
          </a:p>
          <a:p>
            <a:pPr>
              <a:lnSpc>
                <a:spcPct val="150000"/>
              </a:lnSpc>
            </a:pPr>
            <a:r>
              <a:rPr lang="zh-CN" altLang="en-US" sz="3600" dirty="0"/>
              <a:t>了解并能编写简单的</a:t>
            </a:r>
            <a:r>
              <a:rPr lang="en-US" altLang="zh-CN" sz="3600" dirty="0"/>
              <a:t>Spark SQL</a:t>
            </a:r>
            <a:r>
              <a:rPr lang="zh-CN" altLang="en-US" sz="3600" dirty="0"/>
              <a:t>程序</a:t>
            </a:r>
            <a:endParaRPr lang="en-US" altLang="zh-CN" sz="3600" dirty="0"/>
          </a:p>
        </p:txBody>
      </p:sp>
    </p:spTree>
    <p:extLst>
      <p:ext uri="{BB962C8B-B14F-4D97-AF65-F5344CB8AC3E}">
        <p14:creationId xmlns:p14="http://schemas.microsoft.com/office/powerpoint/2010/main" val="1789569005"/>
      </p:ext>
    </p:extLst>
  </p:cSld>
  <p:clrMapOvr>
    <a:masterClrMapping/>
  </p:clrMapOvr>
  <p:transition spd="slow" advTm="128870">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Standalone</a:t>
            </a:r>
            <a:r>
              <a:rPr lang="zh-CN" altLang="en-US" dirty="0"/>
              <a:t>运行构架</a:t>
            </a:r>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http://www.cnblogs.com/hseagle/p/3673147.html</a:t>
            </a:r>
          </a:p>
        </p:txBody>
      </p:sp>
      <p:sp>
        <p:nvSpPr>
          <p:cNvPr id="7" name="矩形 6"/>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46" name="Picture 2" descr="http://images.cnitblog.com/i/469775/201405/1209493698475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648" y="1345984"/>
            <a:ext cx="5205078" cy="203372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images.cnitblog.com/i/469775/201405/12110755234994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070" y="1345984"/>
            <a:ext cx="5896043" cy="294371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images.cnitblog.com/i/469775/201405/09214606948153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864" y="3770403"/>
            <a:ext cx="5205862" cy="2312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380433"/>
      </p:ext>
    </p:extLst>
  </p:cSld>
  <p:clrMapOvr>
    <a:masterClrMapping/>
  </p:clrMapOvr>
  <p:transition spd="slow" advTm="96000">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RDD—</a:t>
            </a:r>
            <a:r>
              <a:rPr lang="zh-CN" altLang="en-US" dirty="0"/>
              <a:t>概念</a:t>
            </a:r>
          </a:p>
        </p:txBody>
      </p:sp>
      <p:sp>
        <p:nvSpPr>
          <p:cNvPr id="6" name="矩形 5"/>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https://spark.apache.org/docs/latest/programming-guide.html#resilient-distributed-datasets-rdds</a:t>
            </a:r>
            <a:endParaRPr lang="zh-CN" altLang="en-US" dirty="0"/>
          </a:p>
        </p:txBody>
      </p:sp>
      <p:sp>
        <p:nvSpPr>
          <p:cNvPr id="8" name="内容占位符 2"/>
          <p:cNvSpPr txBox="1">
            <a:spLocks/>
          </p:cNvSpPr>
          <p:nvPr/>
        </p:nvSpPr>
        <p:spPr>
          <a:xfrm>
            <a:off x="838200" y="1294228"/>
            <a:ext cx="10515600" cy="48827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000" dirty="0"/>
              <a:t>Resilient distributed dataset</a:t>
            </a:r>
            <a:r>
              <a:rPr lang="zh-CN" altLang="en-US" sz="2000" dirty="0"/>
              <a:t>，弹性分布式数据集，是</a:t>
            </a:r>
            <a:r>
              <a:rPr lang="en-US" altLang="zh-CN" sz="2000" dirty="0"/>
              <a:t>Spark</a:t>
            </a:r>
            <a:r>
              <a:rPr lang="zh-CN" altLang="en-US" sz="2000" dirty="0"/>
              <a:t>生态构建的核心</a:t>
            </a:r>
            <a:endParaRPr lang="en-US" altLang="zh-CN" sz="2000" dirty="0"/>
          </a:p>
          <a:p>
            <a:pPr>
              <a:lnSpc>
                <a:spcPct val="150000"/>
              </a:lnSpc>
            </a:pPr>
            <a:r>
              <a:rPr lang="zh-CN" altLang="en-US" sz="2000" dirty="0"/>
              <a:t>两种创建类型：从已有集合创建、从外部存储创建</a:t>
            </a:r>
            <a:endParaRPr lang="en-US" altLang="zh-CN" sz="2000" dirty="0"/>
          </a:p>
          <a:p>
            <a:pPr>
              <a:lnSpc>
                <a:spcPct val="150000"/>
              </a:lnSpc>
            </a:pPr>
            <a:r>
              <a:rPr lang="zh-CN" altLang="en-US" sz="2000" dirty="0"/>
              <a:t>两类操作：转换（</a:t>
            </a:r>
            <a:r>
              <a:rPr lang="en-US" altLang="zh-CN" sz="2000" dirty="0"/>
              <a:t>transformations</a:t>
            </a:r>
            <a:r>
              <a:rPr lang="zh-CN" altLang="en-US" sz="2000" dirty="0"/>
              <a:t>）、动作（</a:t>
            </a:r>
            <a:r>
              <a:rPr lang="en-US" altLang="zh-CN" sz="2000" dirty="0"/>
              <a:t>actions</a:t>
            </a:r>
            <a:r>
              <a:rPr lang="zh-CN" altLang="en-US" sz="2000" dirty="0"/>
              <a:t>）</a:t>
            </a:r>
            <a:endParaRPr lang="en-US" altLang="zh-CN" sz="2000" dirty="0"/>
          </a:p>
          <a:p>
            <a:pPr>
              <a:lnSpc>
                <a:spcPct val="150000"/>
              </a:lnSpc>
            </a:pPr>
            <a:r>
              <a:rPr lang="zh-CN" altLang="en-US" sz="2000" dirty="0"/>
              <a:t>多种持久化（重用及恢复）级别</a:t>
            </a:r>
          </a:p>
        </p:txBody>
      </p:sp>
      <p:sp>
        <p:nvSpPr>
          <p:cNvPr id="3" name="矩形 2"/>
          <p:cNvSpPr/>
          <p:nvPr/>
        </p:nvSpPr>
        <p:spPr>
          <a:xfrm>
            <a:off x="7899400" y="1881484"/>
            <a:ext cx="3454400" cy="850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val data = Array(1, 2, 3, 4, 5)</a:t>
            </a:r>
          </a:p>
          <a:p>
            <a:r>
              <a:rPr lang="en-US" altLang="zh-CN"/>
              <a:t>val distData = sc.parallelize(data)</a:t>
            </a:r>
            <a:endParaRPr lang="zh-CN" altLang="en-US" dirty="0"/>
          </a:p>
        </p:txBody>
      </p:sp>
      <p:sp>
        <p:nvSpPr>
          <p:cNvPr id="10" name="矩形 9"/>
          <p:cNvSpPr/>
          <p:nvPr/>
        </p:nvSpPr>
        <p:spPr>
          <a:xfrm>
            <a:off x="7899400" y="2821525"/>
            <a:ext cx="3454400" cy="5726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a:t>val</a:t>
            </a:r>
            <a:r>
              <a:rPr lang="en-US" altLang="zh-CN" dirty="0"/>
              <a:t> </a:t>
            </a:r>
            <a:r>
              <a:rPr lang="en-US" altLang="zh-CN" dirty="0" err="1"/>
              <a:t>distFile</a:t>
            </a:r>
            <a:r>
              <a:rPr lang="en-US" altLang="zh-CN" dirty="0"/>
              <a:t> = </a:t>
            </a:r>
            <a:r>
              <a:rPr lang="en-US" altLang="zh-CN" dirty="0" err="1"/>
              <a:t>sc.textFile</a:t>
            </a:r>
            <a:r>
              <a:rPr lang="en-US" altLang="zh-CN" dirty="0"/>
              <a:t>("data.txt")</a:t>
            </a:r>
            <a:endParaRPr lang="zh-CN" altLang="en-US" dirty="0"/>
          </a:p>
        </p:txBody>
      </p:sp>
      <p:sp>
        <p:nvSpPr>
          <p:cNvPr id="12" name="矩形 11"/>
          <p:cNvSpPr/>
          <p:nvPr/>
        </p:nvSpPr>
        <p:spPr>
          <a:xfrm>
            <a:off x="6223000" y="3555180"/>
            <a:ext cx="5130800" cy="105924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a:t>val</a:t>
            </a:r>
            <a:r>
              <a:rPr lang="en-US" altLang="zh-CN" dirty="0"/>
              <a:t> lines = </a:t>
            </a:r>
            <a:r>
              <a:rPr lang="en-US" altLang="zh-CN" dirty="0" err="1"/>
              <a:t>sc.textFile</a:t>
            </a:r>
            <a:r>
              <a:rPr lang="en-US" altLang="zh-CN" dirty="0"/>
              <a:t>("data.txt")</a:t>
            </a:r>
          </a:p>
          <a:p>
            <a:r>
              <a:rPr lang="en-US" altLang="zh-CN" dirty="0" err="1"/>
              <a:t>val</a:t>
            </a:r>
            <a:r>
              <a:rPr lang="en-US" altLang="zh-CN" dirty="0"/>
              <a:t> </a:t>
            </a:r>
            <a:r>
              <a:rPr lang="en-US" altLang="zh-CN" dirty="0" err="1"/>
              <a:t>lineLengths</a:t>
            </a:r>
            <a:r>
              <a:rPr lang="en-US" altLang="zh-CN" dirty="0"/>
              <a:t> = </a:t>
            </a:r>
            <a:r>
              <a:rPr lang="en-US" altLang="zh-CN" dirty="0" err="1"/>
              <a:t>lines.map</a:t>
            </a:r>
            <a:r>
              <a:rPr lang="en-US" altLang="zh-CN" dirty="0"/>
              <a:t>(s =&gt; </a:t>
            </a:r>
            <a:r>
              <a:rPr lang="en-US" altLang="zh-CN" dirty="0" err="1"/>
              <a:t>s.length</a:t>
            </a:r>
            <a:r>
              <a:rPr lang="en-US" altLang="zh-CN" dirty="0"/>
              <a:t>)</a:t>
            </a:r>
          </a:p>
          <a:p>
            <a:r>
              <a:rPr lang="en-US" altLang="zh-CN" dirty="0" err="1"/>
              <a:t>val</a:t>
            </a:r>
            <a:r>
              <a:rPr lang="en-US" altLang="zh-CN" dirty="0"/>
              <a:t> </a:t>
            </a:r>
            <a:r>
              <a:rPr lang="en-US" altLang="zh-CN" dirty="0" err="1"/>
              <a:t>totalLength</a:t>
            </a:r>
            <a:r>
              <a:rPr lang="en-US" altLang="zh-CN" dirty="0"/>
              <a:t> = </a:t>
            </a:r>
            <a:r>
              <a:rPr lang="en-US" altLang="zh-CN" dirty="0" err="1"/>
              <a:t>lineLengths.reduce</a:t>
            </a:r>
            <a:r>
              <a:rPr lang="en-US" altLang="zh-CN" dirty="0"/>
              <a:t>((a, b) =&gt; a + b)</a:t>
            </a:r>
            <a:endParaRPr lang="zh-CN" altLang="en-US" dirty="0"/>
          </a:p>
        </p:txBody>
      </p:sp>
      <p:sp>
        <p:nvSpPr>
          <p:cNvPr id="13" name="矩形 12"/>
          <p:cNvSpPr/>
          <p:nvPr/>
        </p:nvSpPr>
        <p:spPr>
          <a:xfrm>
            <a:off x="1866900" y="4982911"/>
            <a:ext cx="9486900" cy="126564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t>@see </a:t>
            </a:r>
          </a:p>
          <a:p>
            <a:r>
              <a:rPr lang="en-US" altLang="zh-CN" sz="2000" dirty="0"/>
              <a:t>https://spark.apache.org/docs/latest/programming-guide.html#transformations</a:t>
            </a:r>
          </a:p>
          <a:p>
            <a:r>
              <a:rPr lang="en-US" altLang="zh-CN" sz="2000" dirty="0"/>
              <a:t>https://spark.apache.org/docs/latest/programming-guide.html#actions</a:t>
            </a:r>
          </a:p>
          <a:p>
            <a:r>
              <a:rPr lang="en-US" altLang="zh-CN" sz="2000" dirty="0"/>
              <a:t>https://spark.apache.org/docs/latest/programming-guide.html#rdd-persistence</a:t>
            </a:r>
          </a:p>
        </p:txBody>
      </p:sp>
    </p:spTree>
    <p:extLst>
      <p:ext uri="{BB962C8B-B14F-4D97-AF65-F5344CB8AC3E}">
        <p14:creationId xmlns:p14="http://schemas.microsoft.com/office/powerpoint/2010/main" val="1426813745"/>
      </p:ext>
    </p:extLst>
  </p:cSld>
  <p:clrMapOvr>
    <a:masterClrMapping/>
  </p:clrMapOvr>
  <p:transition spd="slow" advTm="16370">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RDD—</a:t>
            </a:r>
            <a:r>
              <a:rPr lang="zh-CN" altLang="en-US" dirty="0"/>
              <a:t>转换常见操作</a:t>
            </a:r>
          </a:p>
        </p:txBody>
      </p:sp>
      <p:sp>
        <p:nvSpPr>
          <p:cNvPr id="6" name="矩形 5"/>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https://spark.apache.org/docs/latest/programming-guide.html#resilient-distributed-datasets-rdds</a:t>
            </a:r>
            <a:endParaRPr lang="zh-CN" altLang="en-US" dirty="0"/>
          </a:p>
        </p:txBody>
      </p:sp>
      <p:sp>
        <p:nvSpPr>
          <p:cNvPr id="8" name="内容占位符 2"/>
          <p:cNvSpPr txBox="1">
            <a:spLocks/>
          </p:cNvSpPr>
          <p:nvPr/>
        </p:nvSpPr>
        <p:spPr>
          <a:xfrm>
            <a:off x="838200" y="1294228"/>
            <a:ext cx="10515600" cy="48827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zh-CN" altLang="en-US" sz="2000" dirty="0"/>
          </a:p>
        </p:txBody>
      </p:sp>
      <p:graphicFrame>
        <p:nvGraphicFramePr>
          <p:cNvPr id="11" name="表格 10"/>
          <p:cNvGraphicFramePr>
            <a:graphicFrameLocks noGrp="1"/>
          </p:cNvGraphicFramePr>
          <p:nvPr>
            <p:extLst>
              <p:ext uri="{D42A27DB-BD31-4B8C-83A1-F6EECF244321}">
                <p14:modId xmlns:p14="http://schemas.microsoft.com/office/powerpoint/2010/main" val="2987547856"/>
              </p:ext>
            </p:extLst>
          </p:nvPr>
        </p:nvGraphicFramePr>
        <p:xfrm>
          <a:off x="344385" y="1361831"/>
          <a:ext cx="11507190" cy="4838700"/>
        </p:xfrm>
        <a:graphic>
          <a:graphicData uri="http://schemas.openxmlformats.org/drawingml/2006/table">
            <a:tbl>
              <a:tblPr firstRow="1" bandRow="1">
                <a:tableStyleId>{5C22544A-7EE6-4342-B048-85BDC9FD1C3A}</a:tableStyleId>
              </a:tblPr>
              <a:tblGrid>
                <a:gridCol w="2885704">
                  <a:extLst>
                    <a:ext uri="{9D8B030D-6E8A-4147-A177-3AD203B41FA5}">
                      <a16:colId xmlns:a16="http://schemas.microsoft.com/office/drawing/2014/main" val="20000"/>
                    </a:ext>
                  </a:extLst>
                </a:gridCol>
                <a:gridCol w="8621486">
                  <a:extLst>
                    <a:ext uri="{9D8B030D-6E8A-4147-A177-3AD203B41FA5}">
                      <a16:colId xmlns:a16="http://schemas.microsoft.com/office/drawing/2014/main" val="20001"/>
                    </a:ext>
                  </a:extLst>
                </a:gridCol>
              </a:tblGrid>
              <a:tr h="370840">
                <a:tc>
                  <a:txBody>
                    <a:bodyPr/>
                    <a:lstStyle/>
                    <a:p>
                      <a:pPr fontAlgn="base"/>
                      <a:r>
                        <a:rPr lang="zh-CN" altLang="en-US" sz="1200" b="1" dirty="0">
                          <a:effectLst/>
                          <a:latin typeface="微软雅黑" panose="020B0503020204020204" pitchFamily="34" charset="-122"/>
                          <a:ea typeface="微软雅黑" panose="020B0503020204020204" pitchFamily="34" charset="-122"/>
                        </a:rPr>
                        <a:t>转换</a:t>
                      </a:r>
                      <a:endParaRPr lang="zh-CN" altLang="en-US" sz="1200" dirty="0">
                        <a:effectLst/>
                        <a:latin typeface="微软雅黑" panose="020B0503020204020204" pitchFamily="34" charset="-122"/>
                        <a:ea typeface="微软雅黑" panose="020B0503020204020204" pitchFamily="34" charset="-122"/>
                      </a:endParaRPr>
                    </a:p>
                  </a:txBody>
                  <a:tcPr marL="95250" marR="95250" marT="95250" marB="95250"/>
                </a:tc>
                <a:tc>
                  <a:txBody>
                    <a:bodyPr/>
                    <a:lstStyle/>
                    <a:p>
                      <a:pPr fontAlgn="base"/>
                      <a:r>
                        <a:rPr lang="zh-CN" altLang="en-US" sz="1200" b="1">
                          <a:effectLst/>
                          <a:latin typeface="微软雅黑" panose="020B0503020204020204" pitchFamily="34" charset="-122"/>
                          <a:ea typeface="微软雅黑" panose="020B0503020204020204" pitchFamily="34" charset="-122"/>
                        </a:rPr>
                        <a:t>含义</a:t>
                      </a:r>
                      <a:endParaRPr lang="zh-CN" altLang="en-US" sz="1200">
                        <a:effectLst/>
                        <a:latin typeface="微软雅黑" panose="020B0503020204020204" pitchFamily="34" charset="-122"/>
                        <a:ea typeface="微软雅黑" panose="020B0503020204020204" pitchFamily="34" charset="-122"/>
                      </a:endParaRPr>
                    </a:p>
                  </a:txBody>
                  <a:tcPr marL="95250" marR="95250" marT="95250" marB="95250"/>
                </a:tc>
                <a:extLst>
                  <a:ext uri="{0D108BD9-81ED-4DB2-BD59-A6C34878D82A}">
                    <a16:rowId xmlns:a16="http://schemas.microsoft.com/office/drawing/2014/main" val="10000"/>
                  </a:ext>
                </a:extLst>
              </a:tr>
              <a:tr h="370840">
                <a:tc>
                  <a:txBody>
                    <a:bodyPr/>
                    <a:lstStyle/>
                    <a:p>
                      <a:pPr fontAlgn="base"/>
                      <a:r>
                        <a:rPr lang="en-US" sz="1200" b="1" dirty="0">
                          <a:effectLst/>
                          <a:latin typeface="微软雅黑" panose="020B0503020204020204" pitchFamily="34" charset="-122"/>
                          <a:ea typeface="微软雅黑" panose="020B0503020204020204" pitchFamily="34" charset="-122"/>
                        </a:rPr>
                        <a:t>map</a:t>
                      </a:r>
                      <a:r>
                        <a:rPr lang="en-US" sz="1200" dirty="0">
                          <a:effectLst/>
                          <a:latin typeface="微软雅黑" panose="020B0503020204020204" pitchFamily="34" charset="-122"/>
                          <a:ea typeface="微软雅黑" panose="020B0503020204020204" pitchFamily="34" charset="-122"/>
                        </a:rPr>
                        <a:t>(</a:t>
                      </a:r>
                      <a:r>
                        <a:rPr lang="en-US" sz="1200" i="1" dirty="0" err="1">
                          <a:effectLst/>
                          <a:latin typeface="微软雅黑" panose="020B0503020204020204" pitchFamily="34" charset="-122"/>
                          <a:ea typeface="微软雅黑" panose="020B0503020204020204" pitchFamily="34" charset="-122"/>
                        </a:rPr>
                        <a:t>func</a:t>
                      </a:r>
                      <a:r>
                        <a:rPr lang="en-US" sz="1200" dirty="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a:effectLst/>
                          <a:latin typeface="微软雅黑" panose="020B0503020204020204" pitchFamily="34" charset="-122"/>
                          <a:ea typeface="微软雅黑" panose="020B0503020204020204" pitchFamily="34" charset="-122"/>
                        </a:rPr>
                        <a:t>返回一个新分布式数据集，由每一个输入元素经过</a:t>
                      </a:r>
                      <a:r>
                        <a:rPr lang="en-US" altLang="zh-CN" sz="1200" i="1">
                          <a:effectLst/>
                          <a:latin typeface="微软雅黑" panose="020B0503020204020204" pitchFamily="34" charset="-122"/>
                          <a:ea typeface="微软雅黑" panose="020B0503020204020204" pitchFamily="34" charset="-122"/>
                        </a:rPr>
                        <a:t>func</a:t>
                      </a:r>
                      <a:r>
                        <a:rPr lang="zh-CN" altLang="en-US" sz="1200">
                          <a:effectLst/>
                          <a:latin typeface="微软雅黑" panose="020B0503020204020204" pitchFamily="34" charset="-122"/>
                          <a:ea typeface="微软雅黑" panose="020B0503020204020204" pitchFamily="34" charset="-122"/>
                        </a:rPr>
                        <a:t>函数转换后组成</a:t>
                      </a:r>
                    </a:p>
                  </a:txBody>
                  <a:tcPr marL="95250" marR="95250" marT="95250" marB="95250"/>
                </a:tc>
                <a:extLst>
                  <a:ext uri="{0D108BD9-81ED-4DB2-BD59-A6C34878D82A}">
                    <a16:rowId xmlns:a16="http://schemas.microsoft.com/office/drawing/2014/main" val="10001"/>
                  </a:ext>
                </a:extLst>
              </a:tr>
              <a:tr h="370840">
                <a:tc>
                  <a:txBody>
                    <a:bodyPr/>
                    <a:lstStyle/>
                    <a:p>
                      <a:pPr fontAlgn="base"/>
                      <a:r>
                        <a:rPr lang="en-US" sz="1200" b="1" dirty="0">
                          <a:effectLst/>
                          <a:latin typeface="微软雅黑" panose="020B0503020204020204" pitchFamily="34" charset="-122"/>
                          <a:ea typeface="微软雅黑" panose="020B0503020204020204" pitchFamily="34" charset="-122"/>
                        </a:rPr>
                        <a:t>filter</a:t>
                      </a:r>
                      <a:r>
                        <a:rPr lang="en-US" sz="1200" dirty="0">
                          <a:effectLst/>
                          <a:latin typeface="微软雅黑" panose="020B0503020204020204" pitchFamily="34" charset="-122"/>
                          <a:ea typeface="微软雅黑" panose="020B0503020204020204" pitchFamily="34" charset="-122"/>
                        </a:rPr>
                        <a:t>(</a:t>
                      </a:r>
                      <a:r>
                        <a:rPr lang="en-US" sz="1200" i="1" dirty="0" err="1">
                          <a:effectLst/>
                          <a:latin typeface="微软雅黑" panose="020B0503020204020204" pitchFamily="34" charset="-122"/>
                          <a:ea typeface="微软雅黑" panose="020B0503020204020204" pitchFamily="34" charset="-122"/>
                        </a:rPr>
                        <a:t>func</a:t>
                      </a:r>
                      <a:r>
                        <a:rPr lang="en-US" sz="1200" dirty="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dirty="0">
                          <a:effectLst/>
                          <a:latin typeface="微软雅黑" panose="020B0503020204020204" pitchFamily="34" charset="-122"/>
                          <a:ea typeface="微软雅黑" panose="020B0503020204020204" pitchFamily="34" charset="-122"/>
                        </a:rPr>
                        <a:t>返回一个新数据集，由经过</a:t>
                      </a:r>
                      <a:r>
                        <a:rPr lang="en-US" altLang="zh-CN" sz="1200" i="1" dirty="0" err="1">
                          <a:effectLst/>
                          <a:latin typeface="微软雅黑" panose="020B0503020204020204" pitchFamily="34" charset="-122"/>
                          <a:ea typeface="微软雅黑" panose="020B0503020204020204" pitchFamily="34" charset="-122"/>
                        </a:rPr>
                        <a:t>func</a:t>
                      </a:r>
                      <a:r>
                        <a:rPr lang="zh-CN" altLang="en-US" sz="1200" dirty="0">
                          <a:effectLst/>
                          <a:latin typeface="微软雅黑" panose="020B0503020204020204" pitchFamily="34" charset="-122"/>
                          <a:ea typeface="微软雅黑" panose="020B0503020204020204" pitchFamily="34" charset="-122"/>
                        </a:rPr>
                        <a:t>函数计算后返回值为</a:t>
                      </a:r>
                      <a:r>
                        <a:rPr lang="en-US" altLang="zh-CN" sz="1200" dirty="0">
                          <a:effectLst/>
                          <a:latin typeface="微软雅黑" panose="020B0503020204020204" pitchFamily="34" charset="-122"/>
                          <a:ea typeface="微软雅黑" panose="020B0503020204020204" pitchFamily="34" charset="-122"/>
                        </a:rPr>
                        <a:t>true</a:t>
                      </a:r>
                      <a:r>
                        <a:rPr lang="zh-CN" altLang="en-US" sz="1200" dirty="0">
                          <a:effectLst/>
                          <a:latin typeface="微软雅黑" panose="020B0503020204020204" pitchFamily="34" charset="-122"/>
                          <a:ea typeface="微软雅黑" panose="020B0503020204020204" pitchFamily="34" charset="-122"/>
                        </a:rPr>
                        <a:t>的输入元素组成</a:t>
                      </a:r>
                    </a:p>
                  </a:txBody>
                  <a:tcPr marL="95250" marR="95250" marT="95250" marB="95250"/>
                </a:tc>
                <a:extLst>
                  <a:ext uri="{0D108BD9-81ED-4DB2-BD59-A6C34878D82A}">
                    <a16:rowId xmlns:a16="http://schemas.microsoft.com/office/drawing/2014/main" val="10002"/>
                  </a:ext>
                </a:extLst>
              </a:tr>
              <a:tr h="370840">
                <a:tc>
                  <a:txBody>
                    <a:bodyPr/>
                    <a:lstStyle/>
                    <a:p>
                      <a:pPr fontAlgn="base"/>
                      <a:r>
                        <a:rPr lang="en-US" sz="1200" b="1" dirty="0" err="1">
                          <a:effectLst/>
                          <a:latin typeface="微软雅黑" panose="020B0503020204020204" pitchFamily="34" charset="-122"/>
                          <a:ea typeface="微软雅黑" panose="020B0503020204020204" pitchFamily="34" charset="-122"/>
                        </a:rPr>
                        <a:t>flatMap</a:t>
                      </a:r>
                      <a:r>
                        <a:rPr lang="en-US" sz="1200" dirty="0">
                          <a:effectLst/>
                          <a:latin typeface="微软雅黑" panose="020B0503020204020204" pitchFamily="34" charset="-122"/>
                          <a:ea typeface="微软雅黑" panose="020B0503020204020204" pitchFamily="34" charset="-122"/>
                        </a:rPr>
                        <a:t>(</a:t>
                      </a:r>
                      <a:r>
                        <a:rPr lang="en-US" sz="1200" i="1" dirty="0" err="1">
                          <a:effectLst/>
                          <a:latin typeface="微软雅黑" panose="020B0503020204020204" pitchFamily="34" charset="-122"/>
                          <a:ea typeface="微软雅黑" panose="020B0503020204020204" pitchFamily="34" charset="-122"/>
                        </a:rPr>
                        <a:t>func</a:t>
                      </a:r>
                      <a:r>
                        <a:rPr lang="en-US" sz="1200" dirty="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dirty="0">
                          <a:effectLst/>
                          <a:latin typeface="微软雅黑" panose="020B0503020204020204" pitchFamily="34" charset="-122"/>
                          <a:ea typeface="微软雅黑" panose="020B0503020204020204" pitchFamily="34" charset="-122"/>
                        </a:rPr>
                        <a:t>类似于</a:t>
                      </a:r>
                      <a:r>
                        <a:rPr lang="en-US" altLang="zh-CN" sz="1200" dirty="0">
                          <a:effectLst/>
                          <a:latin typeface="微软雅黑" panose="020B0503020204020204" pitchFamily="34" charset="-122"/>
                          <a:ea typeface="微软雅黑" panose="020B0503020204020204" pitchFamily="34" charset="-122"/>
                        </a:rPr>
                        <a:t>map</a:t>
                      </a:r>
                      <a:r>
                        <a:rPr lang="zh-CN" altLang="en-US" sz="1200" dirty="0">
                          <a:effectLst/>
                          <a:latin typeface="微软雅黑" panose="020B0503020204020204" pitchFamily="34" charset="-122"/>
                          <a:ea typeface="微软雅黑" panose="020B0503020204020204" pitchFamily="34" charset="-122"/>
                        </a:rPr>
                        <a:t>，但是每一个输入元素可以被映射为</a:t>
                      </a:r>
                      <a:r>
                        <a:rPr lang="en-US" altLang="zh-CN" sz="1200" dirty="0">
                          <a:effectLst/>
                          <a:latin typeface="微软雅黑" panose="020B0503020204020204" pitchFamily="34" charset="-122"/>
                          <a:ea typeface="微软雅黑" panose="020B0503020204020204" pitchFamily="34" charset="-122"/>
                        </a:rPr>
                        <a:t>0</a:t>
                      </a:r>
                      <a:r>
                        <a:rPr lang="zh-CN" altLang="en-US" sz="1200" dirty="0">
                          <a:effectLst/>
                          <a:latin typeface="微软雅黑" panose="020B0503020204020204" pitchFamily="34" charset="-122"/>
                          <a:ea typeface="微软雅黑" panose="020B0503020204020204" pitchFamily="34" charset="-122"/>
                        </a:rPr>
                        <a:t>或多个输出元素（因此</a:t>
                      </a:r>
                      <a:r>
                        <a:rPr lang="en-US" altLang="zh-CN" sz="1200" i="1" dirty="0" err="1">
                          <a:effectLst/>
                          <a:latin typeface="微软雅黑" panose="020B0503020204020204" pitchFamily="34" charset="-122"/>
                          <a:ea typeface="微软雅黑" panose="020B0503020204020204" pitchFamily="34" charset="-122"/>
                        </a:rPr>
                        <a:t>func</a:t>
                      </a:r>
                      <a:r>
                        <a:rPr lang="zh-CN" altLang="en-US" sz="1200" dirty="0">
                          <a:effectLst/>
                          <a:latin typeface="微软雅黑" panose="020B0503020204020204" pitchFamily="34" charset="-122"/>
                          <a:ea typeface="微软雅黑" panose="020B0503020204020204" pitchFamily="34" charset="-122"/>
                        </a:rPr>
                        <a:t>应该返回一个序列，而不是单一元素）</a:t>
                      </a:r>
                    </a:p>
                  </a:txBody>
                  <a:tcPr marL="95250" marR="95250" marT="95250" marB="95250"/>
                </a:tc>
                <a:extLst>
                  <a:ext uri="{0D108BD9-81ED-4DB2-BD59-A6C34878D82A}">
                    <a16:rowId xmlns:a16="http://schemas.microsoft.com/office/drawing/2014/main" val="10003"/>
                  </a:ext>
                </a:extLst>
              </a:tr>
              <a:tr h="370840">
                <a:tc>
                  <a:txBody>
                    <a:bodyPr/>
                    <a:lstStyle/>
                    <a:p>
                      <a:pPr fontAlgn="base"/>
                      <a:r>
                        <a:rPr lang="en-US" sz="1200" b="1" dirty="0" err="1">
                          <a:effectLst/>
                          <a:latin typeface="微软雅黑" panose="020B0503020204020204" pitchFamily="34" charset="-122"/>
                          <a:ea typeface="微软雅黑" panose="020B0503020204020204" pitchFamily="34" charset="-122"/>
                        </a:rPr>
                        <a:t>mapPartitions</a:t>
                      </a:r>
                      <a:r>
                        <a:rPr lang="en-US" sz="1200" dirty="0">
                          <a:effectLst/>
                          <a:latin typeface="微软雅黑" panose="020B0503020204020204" pitchFamily="34" charset="-122"/>
                          <a:ea typeface="微软雅黑" panose="020B0503020204020204" pitchFamily="34" charset="-122"/>
                        </a:rPr>
                        <a:t>(</a:t>
                      </a:r>
                      <a:r>
                        <a:rPr lang="en-US" sz="1200" i="1" dirty="0" err="1">
                          <a:effectLst/>
                          <a:latin typeface="微软雅黑" panose="020B0503020204020204" pitchFamily="34" charset="-122"/>
                          <a:ea typeface="微软雅黑" panose="020B0503020204020204" pitchFamily="34" charset="-122"/>
                        </a:rPr>
                        <a:t>func</a:t>
                      </a:r>
                      <a:r>
                        <a:rPr lang="en-US" sz="1200" dirty="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a:effectLst/>
                          <a:latin typeface="微软雅黑" panose="020B0503020204020204" pitchFamily="34" charset="-122"/>
                          <a:ea typeface="微软雅黑" panose="020B0503020204020204" pitchFamily="34" charset="-122"/>
                        </a:rPr>
                        <a:t>类似于</a:t>
                      </a:r>
                      <a:r>
                        <a:rPr lang="en-US" altLang="zh-CN" sz="1200">
                          <a:effectLst/>
                          <a:latin typeface="微软雅黑" panose="020B0503020204020204" pitchFamily="34" charset="-122"/>
                          <a:ea typeface="微软雅黑" panose="020B0503020204020204" pitchFamily="34" charset="-122"/>
                        </a:rPr>
                        <a:t>map</a:t>
                      </a:r>
                      <a:r>
                        <a:rPr lang="zh-CN" altLang="en-US" sz="1200">
                          <a:effectLst/>
                          <a:latin typeface="微软雅黑" panose="020B0503020204020204" pitchFamily="34" charset="-122"/>
                          <a:ea typeface="微软雅黑" panose="020B0503020204020204" pitchFamily="34" charset="-122"/>
                        </a:rPr>
                        <a:t>，但独立地在</a:t>
                      </a:r>
                      <a:r>
                        <a:rPr lang="en-US" altLang="zh-CN" sz="1200">
                          <a:effectLst/>
                          <a:latin typeface="微软雅黑" panose="020B0503020204020204" pitchFamily="34" charset="-122"/>
                          <a:ea typeface="微软雅黑" panose="020B0503020204020204" pitchFamily="34" charset="-122"/>
                        </a:rPr>
                        <a:t>RDD</a:t>
                      </a:r>
                      <a:r>
                        <a:rPr lang="zh-CN" altLang="en-US" sz="1200">
                          <a:effectLst/>
                          <a:latin typeface="微软雅黑" panose="020B0503020204020204" pitchFamily="34" charset="-122"/>
                          <a:ea typeface="微软雅黑" panose="020B0503020204020204" pitchFamily="34" charset="-122"/>
                        </a:rPr>
                        <a:t>的每一个分块上运行，因此在类型为</a:t>
                      </a:r>
                      <a:r>
                        <a:rPr lang="en-US" altLang="zh-CN" sz="1200">
                          <a:effectLst/>
                          <a:latin typeface="微软雅黑" panose="020B0503020204020204" pitchFamily="34" charset="-122"/>
                          <a:ea typeface="微软雅黑" panose="020B0503020204020204" pitchFamily="34" charset="-122"/>
                        </a:rPr>
                        <a:t>T</a:t>
                      </a:r>
                      <a:r>
                        <a:rPr lang="zh-CN" altLang="en-US" sz="1200">
                          <a:effectLst/>
                          <a:latin typeface="微软雅黑" panose="020B0503020204020204" pitchFamily="34" charset="-122"/>
                          <a:ea typeface="微软雅黑" panose="020B0503020204020204" pitchFamily="34" charset="-122"/>
                        </a:rPr>
                        <a:t>的</a:t>
                      </a:r>
                      <a:r>
                        <a:rPr lang="en-US" altLang="zh-CN" sz="1200">
                          <a:effectLst/>
                          <a:latin typeface="微软雅黑" panose="020B0503020204020204" pitchFamily="34" charset="-122"/>
                          <a:ea typeface="微软雅黑" panose="020B0503020204020204" pitchFamily="34" charset="-122"/>
                        </a:rPr>
                        <a:t>RDD</a:t>
                      </a:r>
                      <a:r>
                        <a:rPr lang="zh-CN" altLang="en-US" sz="1200">
                          <a:effectLst/>
                          <a:latin typeface="微软雅黑" panose="020B0503020204020204" pitchFamily="34" charset="-122"/>
                          <a:ea typeface="微软雅黑" panose="020B0503020204020204" pitchFamily="34" charset="-122"/>
                        </a:rPr>
                        <a:t>上运行时，</a:t>
                      </a:r>
                      <a:r>
                        <a:rPr lang="en-US" altLang="zh-CN" sz="1200" i="1">
                          <a:effectLst/>
                          <a:latin typeface="微软雅黑" panose="020B0503020204020204" pitchFamily="34" charset="-122"/>
                          <a:ea typeface="微软雅黑" panose="020B0503020204020204" pitchFamily="34" charset="-122"/>
                        </a:rPr>
                        <a:t>func</a:t>
                      </a:r>
                      <a:r>
                        <a:rPr lang="zh-CN" altLang="en-US" sz="1200">
                          <a:effectLst/>
                          <a:latin typeface="微软雅黑" panose="020B0503020204020204" pitchFamily="34" charset="-122"/>
                          <a:ea typeface="微软雅黑" panose="020B0503020204020204" pitchFamily="34" charset="-122"/>
                        </a:rPr>
                        <a:t>的函数类型必须是</a:t>
                      </a:r>
                      <a:r>
                        <a:rPr lang="en-US" altLang="zh-CN" sz="1200">
                          <a:effectLst/>
                          <a:latin typeface="微软雅黑" panose="020B0503020204020204" pitchFamily="34" charset="-122"/>
                          <a:ea typeface="微软雅黑" panose="020B0503020204020204" pitchFamily="34" charset="-122"/>
                        </a:rPr>
                        <a:t>Iterator[T] =&gt; Iterator[U]</a:t>
                      </a:r>
                    </a:p>
                  </a:txBody>
                  <a:tcPr marL="95250" marR="95250" marT="95250" marB="95250"/>
                </a:tc>
                <a:extLst>
                  <a:ext uri="{0D108BD9-81ED-4DB2-BD59-A6C34878D82A}">
                    <a16:rowId xmlns:a16="http://schemas.microsoft.com/office/drawing/2014/main" val="10004"/>
                  </a:ext>
                </a:extLst>
              </a:tr>
              <a:tr h="370840">
                <a:tc>
                  <a:txBody>
                    <a:bodyPr/>
                    <a:lstStyle/>
                    <a:p>
                      <a:pPr fontAlgn="base"/>
                      <a:r>
                        <a:rPr lang="en-US" sz="1200" b="1" dirty="0">
                          <a:effectLst/>
                          <a:latin typeface="微软雅黑" panose="020B0503020204020204" pitchFamily="34" charset="-122"/>
                          <a:ea typeface="微软雅黑" panose="020B0503020204020204" pitchFamily="34" charset="-122"/>
                        </a:rPr>
                        <a:t>union</a:t>
                      </a:r>
                      <a:r>
                        <a:rPr lang="en-US" sz="1200" dirty="0">
                          <a:effectLst/>
                          <a:latin typeface="微软雅黑" panose="020B0503020204020204" pitchFamily="34" charset="-122"/>
                          <a:ea typeface="微软雅黑" panose="020B0503020204020204" pitchFamily="34" charset="-122"/>
                        </a:rPr>
                        <a:t>(</a:t>
                      </a:r>
                      <a:r>
                        <a:rPr lang="en-US" sz="1200" i="1" dirty="0" err="1">
                          <a:effectLst/>
                          <a:latin typeface="微软雅黑" panose="020B0503020204020204" pitchFamily="34" charset="-122"/>
                          <a:ea typeface="微软雅黑" panose="020B0503020204020204" pitchFamily="34" charset="-122"/>
                        </a:rPr>
                        <a:t>otherDataset</a:t>
                      </a:r>
                      <a:r>
                        <a:rPr lang="en-US" sz="1200" dirty="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a:effectLst/>
                          <a:latin typeface="微软雅黑" panose="020B0503020204020204" pitchFamily="34" charset="-122"/>
                          <a:ea typeface="微软雅黑" panose="020B0503020204020204" pitchFamily="34" charset="-122"/>
                        </a:rPr>
                        <a:t>返回一个新的数据集，新数据集是由源数据集和参数数据集联合而成</a:t>
                      </a:r>
                    </a:p>
                  </a:txBody>
                  <a:tcPr marL="95250" marR="95250" marT="95250" marB="95250"/>
                </a:tc>
                <a:extLst>
                  <a:ext uri="{0D108BD9-81ED-4DB2-BD59-A6C34878D82A}">
                    <a16:rowId xmlns:a16="http://schemas.microsoft.com/office/drawing/2014/main" val="10005"/>
                  </a:ext>
                </a:extLst>
              </a:tr>
              <a:tr h="370840">
                <a:tc>
                  <a:txBody>
                    <a:bodyPr/>
                    <a:lstStyle/>
                    <a:p>
                      <a:pPr fontAlgn="base"/>
                      <a:r>
                        <a:rPr lang="en-US" sz="1200" b="1" dirty="0">
                          <a:effectLst/>
                          <a:latin typeface="微软雅黑" panose="020B0503020204020204" pitchFamily="34" charset="-122"/>
                          <a:ea typeface="微软雅黑" panose="020B0503020204020204" pitchFamily="34" charset="-122"/>
                        </a:rPr>
                        <a:t>distinct</a:t>
                      </a:r>
                      <a:r>
                        <a:rPr lang="en-US" sz="1200" dirty="0">
                          <a:effectLst/>
                          <a:latin typeface="微软雅黑" panose="020B0503020204020204" pitchFamily="34" charset="-122"/>
                          <a:ea typeface="微软雅黑" panose="020B0503020204020204" pitchFamily="34" charset="-122"/>
                        </a:rPr>
                        <a:t>([</a:t>
                      </a:r>
                      <a:r>
                        <a:rPr lang="en-US" sz="1200" i="1" dirty="0" err="1">
                          <a:effectLst/>
                          <a:latin typeface="微软雅黑" panose="020B0503020204020204" pitchFamily="34" charset="-122"/>
                          <a:ea typeface="微软雅黑" panose="020B0503020204020204" pitchFamily="34" charset="-122"/>
                        </a:rPr>
                        <a:t>numTasks</a:t>
                      </a:r>
                      <a:r>
                        <a:rPr lang="en-US" sz="1200" dirty="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a:effectLst/>
                          <a:latin typeface="微软雅黑" panose="020B0503020204020204" pitchFamily="34" charset="-122"/>
                          <a:ea typeface="微软雅黑" panose="020B0503020204020204" pitchFamily="34" charset="-122"/>
                        </a:rPr>
                        <a:t>返回一个包含源数据集中所有不重复元素的新数据集</a:t>
                      </a:r>
                    </a:p>
                  </a:txBody>
                  <a:tcPr marL="95250" marR="95250" marT="95250" marB="95250"/>
                </a:tc>
                <a:extLst>
                  <a:ext uri="{0D108BD9-81ED-4DB2-BD59-A6C34878D82A}">
                    <a16:rowId xmlns:a16="http://schemas.microsoft.com/office/drawing/2014/main" val="10006"/>
                  </a:ext>
                </a:extLst>
              </a:tr>
              <a:tr h="370840">
                <a:tc>
                  <a:txBody>
                    <a:bodyPr/>
                    <a:lstStyle/>
                    <a:p>
                      <a:pPr fontAlgn="base"/>
                      <a:r>
                        <a:rPr lang="en-US" sz="1200" b="1" dirty="0" err="1">
                          <a:effectLst/>
                          <a:latin typeface="微软雅黑" panose="020B0503020204020204" pitchFamily="34" charset="-122"/>
                          <a:ea typeface="微软雅黑" panose="020B0503020204020204" pitchFamily="34" charset="-122"/>
                        </a:rPr>
                        <a:t>groupByKey</a:t>
                      </a:r>
                      <a:r>
                        <a:rPr lang="en-US" sz="1200" dirty="0">
                          <a:effectLst/>
                          <a:latin typeface="微软雅黑" panose="020B0503020204020204" pitchFamily="34" charset="-122"/>
                          <a:ea typeface="微软雅黑" panose="020B0503020204020204" pitchFamily="34" charset="-122"/>
                        </a:rPr>
                        <a:t>([</a:t>
                      </a:r>
                      <a:r>
                        <a:rPr lang="en-US" sz="1200" i="1" dirty="0" err="1">
                          <a:effectLst/>
                          <a:latin typeface="微软雅黑" panose="020B0503020204020204" pitchFamily="34" charset="-122"/>
                          <a:ea typeface="微软雅黑" panose="020B0503020204020204" pitchFamily="34" charset="-122"/>
                        </a:rPr>
                        <a:t>numTasks</a:t>
                      </a:r>
                      <a:r>
                        <a:rPr lang="en-US" sz="1200" dirty="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a:effectLst/>
                          <a:latin typeface="微软雅黑" panose="020B0503020204020204" pitchFamily="34" charset="-122"/>
                          <a:ea typeface="微软雅黑" panose="020B0503020204020204" pitchFamily="34" charset="-122"/>
                        </a:rPr>
                        <a:t>在一个（</a:t>
                      </a:r>
                      <a:r>
                        <a:rPr lang="en-US" altLang="zh-CN" sz="1200">
                          <a:effectLst/>
                          <a:latin typeface="微软雅黑" panose="020B0503020204020204" pitchFamily="34" charset="-122"/>
                          <a:ea typeface="微软雅黑" panose="020B0503020204020204" pitchFamily="34" charset="-122"/>
                        </a:rPr>
                        <a:t>K,V</a:t>
                      </a:r>
                      <a:r>
                        <a:rPr lang="zh-CN" altLang="en-US" sz="1200">
                          <a:effectLst/>
                          <a:latin typeface="微软雅黑" panose="020B0503020204020204" pitchFamily="34" charset="-122"/>
                          <a:ea typeface="微软雅黑" panose="020B0503020204020204" pitchFamily="34" charset="-122"/>
                        </a:rPr>
                        <a:t>）对的数据集上调用，返回一个（</a:t>
                      </a:r>
                      <a:r>
                        <a:rPr lang="en-US" altLang="zh-CN" sz="1200">
                          <a:effectLst/>
                          <a:latin typeface="微软雅黑" panose="020B0503020204020204" pitchFamily="34" charset="-122"/>
                          <a:ea typeface="微软雅黑" panose="020B0503020204020204" pitchFamily="34" charset="-122"/>
                        </a:rPr>
                        <a:t>K</a:t>
                      </a:r>
                      <a:r>
                        <a:rPr lang="zh-CN" altLang="en-US" sz="1200">
                          <a:effectLst/>
                          <a:latin typeface="微软雅黑" panose="020B0503020204020204" pitchFamily="34" charset="-122"/>
                          <a:ea typeface="微软雅黑" panose="020B0503020204020204" pitchFamily="34" charset="-122"/>
                        </a:rPr>
                        <a:t>，</a:t>
                      </a:r>
                      <a:r>
                        <a:rPr lang="en-US" altLang="zh-CN" sz="1200">
                          <a:effectLst/>
                          <a:latin typeface="微软雅黑" panose="020B0503020204020204" pitchFamily="34" charset="-122"/>
                          <a:ea typeface="微软雅黑" panose="020B0503020204020204" pitchFamily="34" charset="-122"/>
                        </a:rPr>
                        <a:t>Seq[V])</a:t>
                      </a:r>
                      <a:r>
                        <a:rPr lang="zh-CN" altLang="en-US" sz="1200">
                          <a:effectLst/>
                          <a:latin typeface="微软雅黑" panose="020B0503020204020204" pitchFamily="34" charset="-122"/>
                          <a:ea typeface="微软雅黑" panose="020B0503020204020204" pitchFamily="34" charset="-122"/>
                        </a:rPr>
                        <a:t>对的数据集</a:t>
                      </a:r>
                      <a:br>
                        <a:rPr lang="zh-CN" altLang="en-US" sz="1200">
                          <a:effectLst/>
                          <a:latin typeface="微软雅黑" panose="020B0503020204020204" pitchFamily="34" charset="-122"/>
                          <a:ea typeface="微软雅黑" panose="020B0503020204020204" pitchFamily="34" charset="-122"/>
                        </a:rPr>
                      </a:br>
                      <a:r>
                        <a:rPr lang="zh-CN" altLang="en-US" sz="1200" b="1">
                          <a:effectLst/>
                          <a:latin typeface="微软雅黑" panose="020B0503020204020204" pitchFamily="34" charset="-122"/>
                          <a:ea typeface="微软雅黑" panose="020B0503020204020204" pitchFamily="34" charset="-122"/>
                        </a:rPr>
                        <a:t>注意：</a:t>
                      </a:r>
                      <a:r>
                        <a:rPr lang="zh-CN" altLang="en-US" sz="1200">
                          <a:effectLst/>
                          <a:latin typeface="微软雅黑" panose="020B0503020204020204" pitchFamily="34" charset="-122"/>
                          <a:ea typeface="微软雅黑" panose="020B0503020204020204" pitchFamily="34" charset="-122"/>
                        </a:rPr>
                        <a:t>默认情况下，只有</a:t>
                      </a:r>
                      <a:r>
                        <a:rPr lang="en-US" altLang="zh-CN" sz="1200">
                          <a:effectLst/>
                          <a:latin typeface="微软雅黑" panose="020B0503020204020204" pitchFamily="34" charset="-122"/>
                          <a:ea typeface="微软雅黑" panose="020B0503020204020204" pitchFamily="34" charset="-122"/>
                        </a:rPr>
                        <a:t>8</a:t>
                      </a:r>
                      <a:r>
                        <a:rPr lang="zh-CN" altLang="en-US" sz="1200">
                          <a:effectLst/>
                          <a:latin typeface="微软雅黑" panose="020B0503020204020204" pitchFamily="34" charset="-122"/>
                          <a:ea typeface="微软雅黑" panose="020B0503020204020204" pitchFamily="34" charset="-122"/>
                        </a:rPr>
                        <a:t>个并行任务来做操作，但是你可以传入一个可选的</a:t>
                      </a:r>
                      <a:r>
                        <a:rPr lang="en-US" altLang="zh-CN" sz="1200">
                          <a:effectLst/>
                          <a:latin typeface="微软雅黑" panose="020B0503020204020204" pitchFamily="34" charset="-122"/>
                          <a:ea typeface="微软雅黑" panose="020B0503020204020204" pitchFamily="34" charset="-122"/>
                        </a:rPr>
                        <a:t>numTasks</a:t>
                      </a:r>
                      <a:r>
                        <a:rPr lang="zh-CN" altLang="en-US" sz="1200">
                          <a:effectLst/>
                          <a:latin typeface="微软雅黑" panose="020B0503020204020204" pitchFamily="34" charset="-122"/>
                          <a:ea typeface="微软雅黑" panose="020B0503020204020204" pitchFamily="34" charset="-122"/>
                        </a:rPr>
                        <a:t>参数来改变它</a:t>
                      </a:r>
                    </a:p>
                  </a:txBody>
                  <a:tcPr marL="95250" marR="95250" marT="95250" marB="95250"/>
                </a:tc>
                <a:extLst>
                  <a:ext uri="{0D108BD9-81ED-4DB2-BD59-A6C34878D82A}">
                    <a16:rowId xmlns:a16="http://schemas.microsoft.com/office/drawing/2014/main" val="10007"/>
                  </a:ext>
                </a:extLst>
              </a:tr>
              <a:tr h="370840">
                <a:tc>
                  <a:txBody>
                    <a:bodyPr/>
                    <a:lstStyle/>
                    <a:p>
                      <a:pPr fontAlgn="base"/>
                      <a:r>
                        <a:rPr lang="en-US" sz="1200" b="1">
                          <a:effectLst/>
                          <a:latin typeface="微软雅黑" panose="020B0503020204020204" pitchFamily="34" charset="-122"/>
                          <a:ea typeface="微软雅黑" panose="020B0503020204020204" pitchFamily="34" charset="-122"/>
                        </a:rPr>
                        <a:t>reduceByKey</a:t>
                      </a:r>
                      <a:r>
                        <a:rPr lang="en-US" sz="1200">
                          <a:effectLst/>
                          <a:latin typeface="微软雅黑" panose="020B0503020204020204" pitchFamily="34" charset="-122"/>
                          <a:ea typeface="微软雅黑" panose="020B0503020204020204" pitchFamily="34" charset="-122"/>
                        </a:rPr>
                        <a:t>(</a:t>
                      </a:r>
                      <a:r>
                        <a:rPr lang="en-US" sz="1200" i="1">
                          <a:effectLst/>
                          <a:latin typeface="微软雅黑" panose="020B0503020204020204" pitchFamily="34" charset="-122"/>
                          <a:ea typeface="微软雅黑" panose="020B0503020204020204" pitchFamily="34" charset="-122"/>
                        </a:rPr>
                        <a:t>func</a:t>
                      </a:r>
                      <a:r>
                        <a:rPr lang="en-US" sz="1200">
                          <a:effectLst/>
                          <a:latin typeface="微软雅黑" panose="020B0503020204020204" pitchFamily="34" charset="-122"/>
                          <a:ea typeface="微软雅黑" panose="020B0503020204020204" pitchFamily="34" charset="-122"/>
                        </a:rPr>
                        <a:t>, [</a:t>
                      </a:r>
                      <a:r>
                        <a:rPr lang="en-US" sz="1200" i="1">
                          <a:effectLst/>
                          <a:latin typeface="微软雅黑" panose="020B0503020204020204" pitchFamily="34" charset="-122"/>
                          <a:ea typeface="微软雅黑" panose="020B0503020204020204" pitchFamily="34" charset="-122"/>
                        </a:rPr>
                        <a:t>numTasks</a:t>
                      </a:r>
                      <a:r>
                        <a:rPr lang="en-US" sz="120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dirty="0">
                          <a:effectLst/>
                          <a:latin typeface="微软雅黑" panose="020B0503020204020204" pitchFamily="34" charset="-122"/>
                          <a:ea typeface="微软雅黑" panose="020B0503020204020204" pitchFamily="34" charset="-122"/>
                        </a:rPr>
                        <a:t>在一个（</a:t>
                      </a:r>
                      <a:r>
                        <a:rPr lang="en-US" altLang="zh-CN" sz="1200" dirty="0">
                          <a:effectLst/>
                          <a:latin typeface="微软雅黑" panose="020B0503020204020204" pitchFamily="34" charset="-122"/>
                          <a:ea typeface="微软雅黑" panose="020B0503020204020204" pitchFamily="34" charset="-122"/>
                        </a:rPr>
                        <a:t>K</a:t>
                      </a:r>
                      <a:r>
                        <a:rPr lang="zh-CN" altLang="en-US" sz="1200" dirty="0">
                          <a:effectLst/>
                          <a:latin typeface="微软雅黑" panose="020B0503020204020204" pitchFamily="34" charset="-122"/>
                          <a:ea typeface="微软雅黑" panose="020B0503020204020204" pitchFamily="34" charset="-122"/>
                        </a:rPr>
                        <a:t>，</a:t>
                      </a:r>
                      <a:r>
                        <a:rPr lang="en-US" altLang="zh-CN" sz="1200" dirty="0">
                          <a:effectLst/>
                          <a:latin typeface="微软雅黑" panose="020B0503020204020204" pitchFamily="34" charset="-122"/>
                          <a:ea typeface="微软雅黑" panose="020B0503020204020204" pitchFamily="34" charset="-122"/>
                        </a:rPr>
                        <a:t>V)</a:t>
                      </a:r>
                      <a:r>
                        <a:rPr lang="zh-CN" altLang="en-US" sz="1200" dirty="0">
                          <a:effectLst/>
                          <a:latin typeface="微软雅黑" panose="020B0503020204020204" pitchFamily="34" charset="-122"/>
                          <a:ea typeface="微软雅黑" panose="020B0503020204020204" pitchFamily="34" charset="-122"/>
                        </a:rPr>
                        <a:t>对的数据集上调用时，返回一个（</a:t>
                      </a:r>
                      <a:r>
                        <a:rPr lang="en-US" altLang="zh-CN" sz="1200" dirty="0">
                          <a:effectLst/>
                          <a:latin typeface="微软雅黑" panose="020B0503020204020204" pitchFamily="34" charset="-122"/>
                          <a:ea typeface="微软雅黑" panose="020B0503020204020204" pitchFamily="34" charset="-122"/>
                        </a:rPr>
                        <a:t>K</a:t>
                      </a:r>
                      <a:r>
                        <a:rPr lang="zh-CN" altLang="en-US" sz="1200" dirty="0">
                          <a:effectLst/>
                          <a:latin typeface="微软雅黑" panose="020B0503020204020204" pitchFamily="34" charset="-122"/>
                          <a:ea typeface="微软雅黑" panose="020B0503020204020204" pitchFamily="34" charset="-122"/>
                        </a:rPr>
                        <a:t>，</a:t>
                      </a:r>
                      <a:r>
                        <a:rPr lang="en-US" altLang="zh-CN" sz="1200" dirty="0">
                          <a:effectLst/>
                          <a:latin typeface="微软雅黑" panose="020B0503020204020204" pitchFamily="34" charset="-122"/>
                          <a:ea typeface="微软雅黑" panose="020B0503020204020204" pitchFamily="34" charset="-122"/>
                        </a:rPr>
                        <a:t>V</a:t>
                      </a:r>
                      <a:r>
                        <a:rPr lang="zh-CN" altLang="en-US" sz="1200" dirty="0">
                          <a:effectLst/>
                          <a:latin typeface="微软雅黑" panose="020B0503020204020204" pitchFamily="34" charset="-122"/>
                          <a:ea typeface="微软雅黑" panose="020B0503020204020204" pitchFamily="34" charset="-122"/>
                        </a:rPr>
                        <a:t>）对的数据集，使用指定的</a:t>
                      </a:r>
                      <a:r>
                        <a:rPr lang="en-US" altLang="zh-CN" sz="1200" dirty="0">
                          <a:effectLst/>
                          <a:latin typeface="微软雅黑" panose="020B0503020204020204" pitchFamily="34" charset="-122"/>
                          <a:ea typeface="微软雅黑" panose="020B0503020204020204" pitchFamily="34" charset="-122"/>
                        </a:rPr>
                        <a:t>reduce</a:t>
                      </a:r>
                      <a:r>
                        <a:rPr lang="zh-CN" altLang="en-US" sz="1200" dirty="0">
                          <a:effectLst/>
                          <a:latin typeface="微软雅黑" panose="020B0503020204020204" pitchFamily="34" charset="-122"/>
                          <a:ea typeface="微软雅黑" panose="020B0503020204020204" pitchFamily="34" charset="-122"/>
                        </a:rPr>
                        <a:t>函数，将相同</a:t>
                      </a:r>
                      <a:r>
                        <a:rPr lang="en-US" altLang="zh-CN" sz="1200" dirty="0">
                          <a:effectLst/>
                          <a:latin typeface="微软雅黑" panose="020B0503020204020204" pitchFamily="34" charset="-122"/>
                          <a:ea typeface="微软雅黑" panose="020B0503020204020204" pitchFamily="34" charset="-122"/>
                        </a:rPr>
                        <a:t>key</a:t>
                      </a:r>
                      <a:r>
                        <a:rPr lang="zh-CN" altLang="en-US" sz="1200" dirty="0">
                          <a:effectLst/>
                          <a:latin typeface="微软雅黑" panose="020B0503020204020204" pitchFamily="34" charset="-122"/>
                          <a:ea typeface="微软雅黑" panose="020B0503020204020204" pitchFamily="34" charset="-122"/>
                        </a:rPr>
                        <a:t>的值聚合到一起。类似</a:t>
                      </a:r>
                      <a:r>
                        <a:rPr lang="en-US" altLang="zh-CN" sz="1200" dirty="0" err="1">
                          <a:effectLst/>
                          <a:latin typeface="微软雅黑" panose="020B0503020204020204" pitchFamily="34" charset="-122"/>
                          <a:ea typeface="微软雅黑" panose="020B0503020204020204" pitchFamily="34" charset="-122"/>
                        </a:rPr>
                        <a:t>groupByKey</a:t>
                      </a:r>
                      <a:r>
                        <a:rPr lang="zh-CN" altLang="en-US" sz="1200" dirty="0">
                          <a:effectLst/>
                          <a:latin typeface="微软雅黑" panose="020B0503020204020204" pitchFamily="34" charset="-122"/>
                          <a:ea typeface="微软雅黑" panose="020B0503020204020204" pitchFamily="34" charset="-122"/>
                        </a:rPr>
                        <a:t>，</a:t>
                      </a:r>
                      <a:r>
                        <a:rPr lang="en-US" altLang="zh-CN" sz="1200" dirty="0">
                          <a:effectLst/>
                          <a:latin typeface="微软雅黑" panose="020B0503020204020204" pitchFamily="34" charset="-122"/>
                          <a:ea typeface="微软雅黑" panose="020B0503020204020204" pitchFamily="34" charset="-122"/>
                        </a:rPr>
                        <a:t>reduce</a:t>
                      </a:r>
                      <a:r>
                        <a:rPr lang="zh-CN" altLang="en-US" sz="1200" dirty="0">
                          <a:effectLst/>
                          <a:latin typeface="微软雅黑" panose="020B0503020204020204" pitchFamily="34" charset="-122"/>
                          <a:ea typeface="微软雅黑" panose="020B0503020204020204" pitchFamily="34" charset="-122"/>
                        </a:rPr>
                        <a:t>任务个数是可以通过第二个可选参数来配置的</a:t>
                      </a:r>
                    </a:p>
                  </a:txBody>
                  <a:tcPr marL="95250" marR="95250" marT="95250" marB="95250"/>
                </a:tc>
                <a:extLst>
                  <a:ext uri="{0D108BD9-81ED-4DB2-BD59-A6C34878D82A}">
                    <a16:rowId xmlns:a16="http://schemas.microsoft.com/office/drawing/2014/main" val="10008"/>
                  </a:ext>
                </a:extLst>
              </a:tr>
              <a:tr h="370840">
                <a:tc>
                  <a:txBody>
                    <a:bodyPr/>
                    <a:lstStyle/>
                    <a:p>
                      <a:pPr fontAlgn="base"/>
                      <a:r>
                        <a:rPr lang="en-US" sz="1200" b="1" dirty="0" err="1">
                          <a:effectLst/>
                          <a:latin typeface="微软雅黑" panose="020B0503020204020204" pitchFamily="34" charset="-122"/>
                          <a:ea typeface="微软雅黑" panose="020B0503020204020204" pitchFamily="34" charset="-122"/>
                        </a:rPr>
                        <a:t>sortByKey</a:t>
                      </a:r>
                      <a:r>
                        <a:rPr lang="en-US" sz="1200" dirty="0">
                          <a:effectLst/>
                          <a:latin typeface="微软雅黑" panose="020B0503020204020204" pitchFamily="34" charset="-122"/>
                          <a:ea typeface="微软雅黑" panose="020B0503020204020204" pitchFamily="34" charset="-122"/>
                        </a:rPr>
                        <a:t>([</a:t>
                      </a:r>
                      <a:r>
                        <a:rPr lang="en-US" sz="1200" i="1" dirty="0">
                          <a:effectLst/>
                          <a:latin typeface="微软雅黑" panose="020B0503020204020204" pitchFamily="34" charset="-122"/>
                          <a:ea typeface="微软雅黑" panose="020B0503020204020204" pitchFamily="34" charset="-122"/>
                        </a:rPr>
                        <a:t>ascending</a:t>
                      </a:r>
                      <a:r>
                        <a:rPr lang="en-US" sz="1200" dirty="0">
                          <a:effectLst/>
                          <a:latin typeface="微软雅黑" panose="020B0503020204020204" pitchFamily="34" charset="-122"/>
                          <a:ea typeface="微软雅黑" panose="020B0503020204020204" pitchFamily="34" charset="-122"/>
                        </a:rPr>
                        <a:t>], [</a:t>
                      </a:r>
                      <a:r>
                        <a:rPr lang="en-US" sz="1200" i="1" dirty="0" err="1">
                          <a:effectLst/>
                          <a:latin typeface="微软雅黑" panose="020B0503020204020204" pitchFamily="34" charset="-122"/>
                          <a:ea typeface="微软雅黑" panose="020B0503020204020204" pitchFamily="34" charset="-122"/>
                        </a:rPr>
                        <a:t>numTasks</a:t>
                      </a:r>
                      <a:r>
                        <a:rPr lang="en-US" sz="1200" dirty="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a:effectLst/>
                          <a:latin typeface="微软雅黑" panose="020B0503020204020204" pitchFamily="34" charset="-122"/>
                          <a:ea typeface="微软雅黑" panose="020B0503020204020204" pitchFamily="34" charset="-122"/>
                        </a:rPr>
                        <a:t>在一个（</a:t>
                      </a:r>
                      <a:r>
                        <a:rPr lang="en-US" altLang="zh-CN" sz="1200">
                          <a:effectLst/>
                          <a:latin typeface="微软雅黑" panose="020B0503020204020204" pitchFamily="34" charset="-122"/>
                          <a:ea typeface="微软雅黑" panose="020B0503020204020204" pitchFamily="34" charset="-122"/>
                        </a:rPr>
                        <a:t>K</a:t>
                      </a:r>
                      <a:r>
                        <a:rPr lang="zh-CN" altLang="en-US" sz="1200">
                          <a:effectLst/>
                          <a:latin typeface="微软雅黑" panose="020B0503020204020204" pitchFamily="34" charset="-122"/>
                          <a:ea typeface="微软雅黑" panose="020B0503020204020204" pitchFamily="34" charset="-122"/>
                        </a:rPr>
                        <a:t>，</a:t>
                      </a:r>
                      <a:r>
                        <a:rPr lang="en-US" altLang="zh-CN" sz="1200">
                          <a:effectLst/>
                          <a:latin typeface="微软雅黑" panose="020B0503020204020204" pitchFamily="34" charset="-122"/>
                          <a:ea typeface="微软雅黑" panose="020B0503020204020204" pitchFamily="34" charset="-122"/>
                        </a:rPr>
                        <a:t>V)</a:t>
                      </a:r>
                      <a:r>
                        <a:rPr lang="zh-CN" altLang="en-US" sz="1200">
                          <a:effectLst/>
                          <a:latin typeface="微软雅黑" panose="020B0503020204020204" pitchFamily="34" charset="-122"/>
                          <a:ea typeface="微软雅黑" panose="020B0503020204020204" pitchFamily="34" charset="-122"/>
                        </a:rPr>
                        <a:t>对的数据集上调用，</a:t>
                      </a:r>
                      <a:r>
                        <a:rPr lang="en-US" altLang="zh-CN" sz="1200">
                          <a:effectLst/>
                          <a:latin typeface="微软雅黑" panose="020B0503020204020204" pitchFamily="34" charset="-122"/>
                          <a:ea typeface="微软雅黑" panose="020B0503020204020204" pitchFamily="34" charset="-122"/>
                        </a:rPr>
                        <a:t>K</a:t>
                      </a:r>
                      <a:r>
                        <a:rPr lang="zh-CN" altLang="en-US" sz="1200">
                          <a:effectLst/>
                          <a:latin typeface="微软雅黑" panose="020B0503020204020204" pitchFamily="34" charset="-122"/>
                          <a:ea typeface="微软雅黑" panose="020B0503020204020204" pitchFamily="34" charset="-122"/>
                        </a:rPr>
                        <a:t>必须实现</a:t>
                      </a:r>
                      <a:r>
                        <a:rPr lang="en-US" altLang="zh-CN" sz="1200">
                          <a:effectLst/>
                          <a:latin typeface="微软雅黑" panose="020B0503020204020204" pitchFamily="34" charset="-122"/>
                          <a:ea typeface="微软雅黑" panose="020B0503020204020204" pitchFamily="34" charset="-122"/>
                        </a:rPr>
                        <a:t>Ordered</a:t>
                      </a:r>
                      <a:r>
                        <a:rPr lang="zh-CN" altLang="en-US" sz="1200">
                          <a:effectLst/>
                          <a:latin typeface="微软雅黑" panose="020B0503020204020204" pitchFamily="34" charset="-122"/>
                          <a:ea typeface="微软雅黑" panose="020B0503020204020204" pitchFamily="34" charset="-122"/>
                        </a:rPr>
                        <a:t>接口，返回一个按照</a:t>
                      </a:r>
                      <a:r>
                        <a:rPr lang="en-US" altLang="zh-CN" sz="1200">
                          <a:effectLst/>
                          <a:latin typeface="微软雅黑" panose="020B0503020204020204" pitchFamily="34" charset="-122"/>
                          <a:ea typeface="微软雅黑" panose="020B0503020204020204" pitchFamily="34" charset="-122"/>
                        </a:rPr>
                        <a:t>Key</a:t>
                      </a:r>
                      <a:r>
                        <a:rPr lang="zh-CN" altLang="en-US" sz="1200">
                          <a:effectLst/>
                          <a:latin typeface="微软雅黑" panose="020B0503020204020204" pitchFamily="34" charset="-122"/>
                          <a:ea typeface="微软雅黑" panose="020B0503020204020204" pitchFamily="34" charset="-122"/>
                        </a:rPr>
                        <a:t>进行排序的（</a:t>
                      </a:r>
                      <a:r>
                        <a:rPr lang="en-US" altLang="zh-CN" sz="1200">
                          <a:effectLst/>
                          <a:latin typeface="微软雅黑" panose="020B0503020204020204" pitchFamily="34" charset="-122"/>
                          <a:ea typeface="微软雅黑" panose="020B0503020204020204" pitchFamily="34" charset="-122"/>
                        </a:rPr>
                        <a:t>K</a:t>
                      </a:r>
                      <a:r>
                        <a:rPr lang="zh-CN" altLang="en-US" sz="1200">
                          <a:effectLst/>
                          <a:latin typeface="微软雅黑" panose="020B0503020204020204" pitchFamily="34" charset="-122"/>
                          <a:ea typeface="微软雅黑" panose="020B0503020204020204" pitchFamily="34" charset="-122"/>
                        </a:rPr>
                        <a:t>，</a:t>
                      </a:r>
                      <a:r>
                        <a:rPr lang="en-US" altLang="zh-CN" sz="1200">
                          <a:effectLst/>
                          <a:latin typeface="微软雅黑" panose="020B0503020204020204" pitchFamily="34" charset="-122"/>
                          <a:ea typeface="微软雅黑" panose="020B0503020204020204" pitchFamily="34" charset="-122"/>
                        </a:rPr>
                        <a:t>V</a:t>
                      </a:r>
                      <a:r>
                        <a:rPr lang="zh-CN" altLang="en-US" sz="1200">
                          <a:effectLst/>
                          <a:latin typeface="微软雅黑" panose="020B0503020204020204" pitchFamily="34" charset="-122"/>
                          <a:ea typeface="微软雅黑" panose="020B0503020204020204" pitchFamily="34" charset="-122"/>
                        </a:rPr>
                        <a:t>）对数据集。升序或降序由</a:t>
                      </a:r>
                      <a:r>
                        <a:rPr lang="en-US" altLang="zh-CN" sz="1200">
                          <a:effectLst/>
                          <a:latin typeface="微软雅黑" panose="020B0503020204020204" pitchFamily="34" charset="-122"/>
                          <a:ea typeface="微软雅黑" panose="020B0503020204020204" pitchFamily="34" charset="-122"/>
                        </a:rPr>
                        <a:t>ascending</a:t>
                      </a:r>
                      <a:r>
                        <a:rPr lang="zh-CN" altLang="en-US" sz="1200">
                          <a:effectLst/>
                          <a:latin typeface="微软雅黑" panose="020B0503020204020204" pitchFamily="34" charset="-122"/>
                          <a:ea typeface="微软雅黑" panose="020B0503020204020204" pitchFamily="34" charset="-122"/>
                        </a:rPr>
                        <a:t>布尔参数决定</a:t>
                      </a:r>
                    </a:p>
                  </a:txBody>
                  <a:tcPr marL="95250" marR="95250" marT="95250" marB="95250"/>
                </a:tc>
                <a:extLst>
                  <a:ext uri="{0D108BD9-81ED-4DB2-BD59-A6C34878D82A}">
                    <a16:rowId xmlns:a16="http://schemas.microsoft.com/office/drawing/2014/main" val="10009"/>
                  </a:ext>
                </a:extLst>
              </a:tr>
              <a:tr h="370840">
                <a:tc>
                  <a:txBody>
                    <a:bodyPr/>
                    <a:lstStyle/>
                    <a:p>
                      <a:pPr fontAlgn="base"/>
                      <a:r>
                        <a:rPr lang="en-US" sz="1200" b="1">
                          <a:effectLst/>
                          <a:latin typeface="微软雅黑" panose="020B0503020204020204" pitchFamily="34" charset="-122"/>
                          <a:ea typeface="微软雅黑" panose="020B0503020204020204" pitchFamily="34" charset="-122"/>
                        </a:rPr>
                        <a:t>join</a:t>
                      </a:r>
                      <a:r>
                        <a:rPr lang="en-US" sz="1200">
                          <a:effectLst/>
                          <a:latin typeface="微软雅黑" panose="020B0503020204020204" pitchFamily="34" charset="-122"/>
                          <a:ea typeface="微软雅黑" panose="020B0503020204020204" pitchFamily="34" charset="-122"/>
                        </a:rPr>
                        <a:t>(</a:t>
                      </a:r>
                      <a:r>
                        <a:rPr lang="en-US" sz="1200" i="1">
                          <a:effectLst/>
                          <a:latin typeface="微软雅黑" panose="020B0503020204020204" pitchFamily="34" charset="-122"/>
                          <a:ea typeface="微软雅黑" panose="020B0503020204020204" pitchFamily="34" charset="-122"/>
                        </a:rPr>
                        <a:t>otherDataset</a:t>
                      </a:r>
                      <a:r>
                        <a:rPr lang="en-US" sz="1200">
                          <a:effectLst/>
                          <a:latin typeface="微软雅黑" panose="020B0503020204020204" pitchFamily="34" charset="-122"/>
                          <a:ea typeface="微软雅黑" panose="020B0503020204020204" pitchFamily="34" charset="-122"/>
                        </a:rPr>
                        <a:t>, [</a:t>
                      </a:r>
                      <a:r>
                        <a:rPr lang="en-US" sz="1200" i="1">
                          <a:effectLst/>
                          <a:latin typeface="微软雅黑" panose="020B0503020204020204" pitchFamily="34" charset="-122"/>
                          <a:ea typeface="微软雅黑" panose="020B0503020204020204" pitchFamily="34" charset="-122"/>
                        </a:rPr>
                        <a:t>numTasks</a:t>
                      </a:r>
                      <a:r>
                        <a:rPr lang="en-US" sz="120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dirty="0">
                          <a:effectLst/>
                          <a:latin typeface="微软雅黑" panose="020B0503020204020204" pitchFamily="34" charset="-122"/>
                          <a:ea typeface="微软雅黑" panose="020B0503020204020204" pitchFamily="34" charset="-122"/>
                        </a:rPr>
                        <a:t>在类型为（</a:t>
                      </a:r>
                      <a:r>
                        <a:rPr lang="en-US" altLang="zh-CN" sz="1200" dirty="0">
                          <a:effectLst/>
                          <a:latin typeface="微软雅黑" panose="020B0503020204020204" pitchFamily="34" charset="-122"/>
                          <a:ea typeface="微软雅黑" panose="020B0503020204020204" pitchFamily="34" charset="-122"/>
                        </a:rPr>
                        <a:t>K,V)</a:t>
                      </a:r>
                      <a:r>
                        <a:rPr lang="zh-CN" altLang="en-US" sz="1200" dirty="0">
                          <a:effectLst/>
                          <a:latin typeface="微软雅黑" panose="020B0503020204020204" pitchFamily="34" charset="-122"/>
                          <a:ea typeface="微软雅黑" panose="020B0503020204020204" pitchFamily="34" charset="-122"/>
                        </a:rPr>
                        <a:t>和（</a:t>
                      </a:r>
                      <a:r>
                        <a:rPr lang="en-US" altLang="zh-CN" sz="1200" dirty="0">
                          <a:effectLst/>
                          <a:latin typeface="微软雅黑" panose="020B0503020204020204" pitchFamily="34" charset="-122"/>
                          <a:ea typeface="微软雅黑" panose="020B0503020204020204" pitchFamily="34" charset="-122"/>
                        </a:rPr>
                        <a:t>K,W)</a:t>
                      </a:r>
                      <a:r>
                        <a:rPr lang="zh-CN" altLang="en-US" sz="1200" dirty="0">
                          <a:effectLst/>
                          <a:latin typeface="微软雅黑" panose="020B0503020204020204" pitchFamily="34" charset="-122"/>
                          <a:ea typeface="微软雅黑" panose="020B0503020204020204" pitchFamily="34" charset="-122"/>
                        </a:rPr>
                        <a:t>类型的数据集上调用时，返回一个相同</a:t>
                      </a:r>
                      <a:r>
                        <a:rPr lang="en-US" altLang="zh-CN" sz="1200" dirty="0">
                          <a:effectLst/>
                          <a:latin typeface="微软雅黑" panose="020B0503020204020204" pitchFamily="34" charset="-122"/>
                          <a:ea typeface="微软雅黑" panose="020B0503020204020204" pitchFamily="34" charset="-122"/>
                        </a:rPr>
                        <a:t>key</a:t>
                      </a:r>
                      <a:r>
                        <a:rPr lang="zh-CN" altLang="en-US" sz="1200" dirty="0">
                          <a:effectLst/>
                          <a:latin typeface="微软雅黑" panose="020B0503020204020204" pitchFamily="34" charset="-122"/>
                          <a:ea typeface="微软雅黑" panose="020B0503020204020204" pitchFamily="34" charset="-122"/>
                        </a:rPr>
                        <a:t>对应的所有元素对在一起的</a:t>
                      </a:r>
                      <a:r>
                        <a:rPr lang="en-US" altLang="zh-CN" sz="1200" dirty="0">
                          <a:effectLst/>
                          <a:latin typeface="微软雅黑" panose="020B0503020204020204" pitchFamily="34" charset="-122"/>
                          <a:ea typeface="微软雅黑" panose="020B0503020204020204" pitchFamily="34" charset="-122"/>
                        </a:rPr>
                        <a:t>(K, (V, W))</a:t>
                      </a:r>
                      <a:r>
                        <a:rPr lang="zh-CN" altLang="en-US" sz="1200" dirty="0">
                          <a:effectLst/>
                          <a:latin typeface="微软雅黑" panose="020B0503020204020204" pitchFamily="34" charset="-122"/>
                          <a:ea typeface="微软雅黑" panose="020B0503020204020204" pitchFamily="34" charset="-122"/>
                        </a:rPr>
                        <a:t>数据集</a:t>
                      </a:r>
                    </a:p>
                  </a:txBody>
                  <a:tcPr marL="95250" marR="95250" marT="95250" marB="9525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909959481"/>
      </p:ext>
    </p:extLst>
  </p:cSld>
  <p:clrMapOvr>
    <a:masterClrMapping/>
  </p:clrMapOvr>
  <p:transition spd="slow" advTm="987">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RDD—</a:t>
            </a:r>
            <a:r>
              <a:rPr lang="zh-CN" altLang="en-US" dirty="0"/>
              <a:t>动作常见操作</a:t>
            </a:r>
          </a:p>
        </p:txBody>
      </p:sp>
      <p:sp>
        <p:nvSpPr>
          <p:cNvPr id="6" name="矩形 5"/>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https://spark.apache.org/docs/latest/programming-guide.html#resilient-distributed-datasets-rdds</a:t>
            </a:r>
            <a:endParaRPr lang="zh-CN" altLang="en-US" dirty="0"/>
          </a:p>
        </p:txBody>
      </p:sp>
      <p:sp>
        <p:nvSpPr>
          <p:cNvPr id="8" name="内容占位符 2"/>
          <p:cNvSpPr txBox="1">
            <a:spLocks/>
          </p:cNvSpPr>
          <p:nvPr/>
        </p:nvSpPr>
        <p:spPr>
          <a:xfrm>
            <a:off x="838200" y="1294228"/>
            <a:ext cx="10515600" cy="48827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zh-CN" altLang="en-US" sz="2000" dirty="0"/>
          </a:p>
        </p:txBody>
      </p:sp>
      <p:graphicFrame>
        <p:nvGraphicFramePr>
          <p:cNvPr id="11" name="表格 10"/>
          <p:cNvGraphicFramePr>
            <a:graphicFrameLocks noGrp="1"/>
          </p:cNvGraphicFramePr>
          <p:nvPr>
            <p:extLst>
              <p:ext uri="{D42A27DB-BD31-4B8C-83A1-F6EECF244321}">
                <p14:modId xmlns:p14="http://schemas.microsoft.com/office/powerpoint/2010/main" val="1150024691"/>
              </p:ext>
            </p:extLst>
          </p:nvPr>
        </p:nvGraphicFramePr>
        <p:xfrm>
          <a:off x="344385" y="1361831"/>
          <a:ext cx="11507190" cy="4831080"/>
        </p:xfrm>
        <a:graphic>
          <a:graphicData uri="http://schemas.openxmlformats.org/drawingml/2006/table">
            <a:tbl>
              <a:tblPr firstRow="1" bandRow="1">
                <a:tableStyleId>{5C22544A-7EE6-4342-B048-85BDC9FD1C3A}</a:tableStyleId>
              </a:tblPr>
              <a:tblGrid>
                <a:gridCol w="2291937">
                  <a:extLst>
                    <a:ext uri="{9D8B030D-6E8A-4147-A177-3AD203B41FA5}">
                      <a16:colId xmlns:a16="http://schemas.microsoft.com/office/drawing/2014/main" val="20000"/>
                    </a:ext>
                  </a:extLst>
                </a:gridCol>
                <a:gridCol w="9215253">
                  <a:extLst>
                    <a:ext uri="{9D8B030D-6E8A-4147-A177-3AD203B41FA5}">
                      <a16:colId xmlns:a16="http://schemas.microsoft.com/office/drawing/2014/main" val="20001"/>
                    </a:ext>
                  </a:extLst>
                </a:gridCol>
              </a:tblGrid>
              <a:tr h="370840">
                <a:tc>
                  <a:txBody>
                    <a:bodyPr/>
                    <a:lstStyle/>
                    <a:p>
                      <a:pPr fontAlgn="base"/>
                      <a:r>
                        <a:rPr lang="zh-CN" altLang="en-US" sz="1200" b="1" dirty="0">
                          <a:effectLst/>
                          <a:latin typeface="微软雅黑" panose="020B0503020204020204" pitchFamily="34" charset="-122"/>
                          <a:ea typeface="微软雅黑" panose="020B0503020204020204" pitchFamily="34" charset="-122"/>
                        </a:rPr>
                        <a:t>动作</a:t>
                      </a:r>
                      <a:endParaRPr lang="zh-CN" altLang="en-US" sz="1200" dirty="0">
                        <a:effectLst/>
                        <a:latin typeface="微软雅黑" panose="020B0503020204020204" pitchFamily="34" charset="-122"/>
                        <a:ea typeface="微软雅黑" panose="020B0503020204020204" pitchFamily="34" charset="-122"/>
                      </a:endParaRPr>
                    </a:p>
                  </a:txBody>
                  <a:tcPr marL="95250" marR="95250" marT="95250" marB="95250"/>
                </a:tc>
                <a:tc>
                  <a:txBody>
                    <a:bodyPr/>
                    <a:lstStyle/>
                    <a:p>
                      <a:pPr fontAlgn="base"/>
                      <a:r>
                        <a:rPr lang="zh-CN" altLang="en-US" sz="1200" b="1">
                          <a:effectLst/>
                          <a:latin typeface="微软雅黑" panose="020B0503020204020204" pitchFamily="34" charset="-122"/>
                          <a:ea typeface="微软雅黑" panose="020B0503020204020204" pitchFamily="34" charset="-122"/>
                        </a:rPr>
                        <a:t>含义</a:t>
                      </a:r>
                      <a:endParaRPr lang="zh-CN" altLang="en-US" sz="1200">
                        <a:effectLst/>
                        <a:latin typeface="微软雅黑" panose="020B0503020204020204" pitchFamily="34" charset="-122"/>
                        <a:ea typeface="微软雅黑" panose="020B0503020204020204" pitchFamily="34" charset="-122"/>
                      </a:endParaRPr>
                    </a:p>
                  </a:txBody>
                  <a:tcPr marL="95250" marR="95250" marT="95250" marB="95250"/>
                </a:tc>
                <a:extLst>
                  <a:ext uri="{0D108BD9-81ED-4DB2-BD59-A6C34878D82A}">
                    <a16:rowId xmlns:a16="http://schemas.microsoft.com/office/drawing/2014/main" val="10000"/>
                  </a:ext>
                </a:extLst>
              </a:tr>
              <a:tr h="370840">
                <a:tc>
                  <a:txBody>
                    <a:bodyPr/>
                    <a:lstStyle/>
                    <a:p>
                      <a:pPr fontAlgn="base"/>
                      <a:r>
                        <a:rPr lang="en-US" sz="1200" b="1">
                          <a:effectLst/>
                          <a:latin typeface="微软雅黑" panose="020B0503020204020204" pitchFamily="34" charset="-122"/>
                          <a:ea typeface="微软雅黑" panose="020B0503020204020204" pitchFamily="34" charset="-122"/>
                        </a:rPr>
                        <a:t>reduce</a:t>
                      </a:r>
                      <a:r>
                        <a:rPr lang="en-US" sz="1200">
                          <a:effectLst/>
                          <a:latin typeface="微软雅黑" panose="020B0503020204020204" pitchFamily="34" charset="-122"/>
                          <a:ea typeface="微软雅黑" panose="020B0503020204020204" pitchFamily="34" charset="-122"/>
                        </a:rPr>
                        <a:t>(</a:t>
                      </a:r>
                      <a:r>
                        <a:rPr lang="en-US" sz="1200" i="1">
                          <a:effectLst/>
                          <a:latin typeface="微软雅黑" panose="020B0503020204020204" pitchFamily="34" charset="-122"/>
                          <a:ea typeface="微软雅黑" panose="020B0503020204020204" pitchFamily="34" charset="-122"/>
                        </a:rPr>
                        <a:t>func</a:t>
                      </a:r>
                      <a:r>
                        <a:rPr lang="en-US" sz="120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a:effectLst/>
                          <a:latin typeface="微软雅黑" panose="020B0503020204020204" pitchFamily="34" charset="-122"/>
                          <a:ea typeface="微软雅黑" panose="020B0503020204020204" pitchFamily="34" charset="-122"/>
                        </a:rPr>
                        <a:t>通过函数</a:t>
                      </a:r>
                      <a:r>
                        <a:rPr lang="en-US" altLang="zh-CN" sz="1200" i="1">
                          <a:effectLst/>
                          <a:latin typeface="微软雅黑" panose="020B0503020204020204" pitchFamily="34" charset="-122"/>
                          <a:ea typeface="微软雅黑" panose="020B0503020204020204" pitchFamily="34" charset="-122"/>
                        </a:rPr>
                        <a:t>func</a:t>
                      </a:r>
                      <a:r>
                        <a:rPr lang="zh-CN" altLang="en-US" sz="1200">
                          <a:effectLst/>
                          <a:latin typeface="微软雅黑" panose="020B0503020204020204" pitchFamily="34" charset="-122"/>
                          <a:ea typeface="微软雅黑" panose="020B0503020204020204" pitchFamily="34" charset="-122"/>
                        </a:rPr>
                        <a:t>（接受两个参数，返回一个参数）聚集数据集中的所有元素。这个功能必须可交换且可关联的，从而可以正确的被并行执行。</a:t>
                      </a:r>
                    </a:p>
                  </a:txBody>
                  <a:tcPr marL="95250" marR="95250" marT="95250" marB="95250"/>
                </a:tc>
                <a:extLst>
                  <a:ext uri="{0D108BD9-81ED-4DB2-BD59-A6C34878D82A}">
                    <a16:rowId xmlns:a16="http://schemas.microsoft.com/office/drawing/2014/main" val="10001"/>
                  </a:ext>
                </a:extLst>
              </a:tr>
              <a:tr h="370840">
                <a:tc>
                  <a:txBody>
                    <a:bodyPr/>
                    <a:lstStyle/>
                    <a:p>
                      <a:pPr fontAlgn="base"/>
                      <a:r>
                        <a:rPr lang="en-US" sz="1200" b="1">
                          <a:effectLst/>
                          <a:latin typeface="微软雅黑" panose="020B0503020204020204" pitchFamily="34" charset="-122"/>
                          <a:ea typeface="微软雅黑" panose="020B0503020204020204" pitchFamily="34" charset="-122"/>
                        </a:rPr>
                        <a:t>collect</a:t>
                      </a:r>
                      <a:r>
                        <a:rPr lang="en-US" sz="120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a:effectLst/>
                          <a:latin typeface="微软雅黑" panose="020B0503020204020204" pitchFamily="34" charset="-122"/>
                          <a:ea typeface="微软雅黑" panose="020B0503020204020204" pitchFamily="34" charset="-122"/>
                        </a:rPr>
                        <a:t>在驱动程序中，以数组的形式，返回数据集的所有元素。这通常会在使用</a:t>
                      </a:r>
                      <a:r>
                        <a:rPr lang="en-US" altLang="zh-CN" sz="1200">
                          <a:effectLst/>
                          <a:latin typeface="微软雅黑" panose="020B0503020204020204" pitchFamily="34" charset="-122"/>
                          <a:ea typeface="微软雅黑" panose="020B0503020204020204" pitchFamily="34" charset="-122"/>
                        </a:rPr>
                        <a:t>filter</a:t>
                      </a:r>
                      <a:r>
                        <a:rPr lang="zh-CN" altLang="en-US" sz="1200">
                          <a:effectLst/>
                          <a:latin typeface="微软雅黑" panose="020B0503020204020204" pitchFamily="34" charset="-122"/>
                          <a:ea typeface="微软雅黑" panose="020B0503020204020204" pitchFamily="34" charset="-122"/>
                        </a:rPr>
                        <a:t>或者其它操作并返回一个足够小的数据子集后再使用会比较有用。</a:t>
                      </a:r>
                    </a:p>
                  </a:txBody>
                  <a:tcPr marL="95250" marR="95250" marT="95250" marB="95250"/>
                </a:tc>
                <a:extLst>
                  <a:ext uri="{0D108BD9-81ED-4DB2-BD59-A6C34878D82A}">
                    <a16:rowId xmlns:a16="http://schemas.microsoft.com/office/drawing/2014/main" val="10002"/>
                  </a:ext>
                </a:extLst>
              </a:tr>
              <a:tr h="370840">
                <a:tc>
                  <a:txBody>
                    <a:bodyPr/>
                    <a:lstStyle/>
                    <a:p>
                      <a:pPr fontAlgn="base"/>
                      <a:r>
                        <a:rPr lang="en-US" sz="1200" b="1" dirty="0">
                          <a:effectLst/>
                          <a:latin typeface="微软雅黑" panose="020B0503020204020204" pitchFamily="34" charset="-122"/>
                          <a:ea typeface="微软雅黑" panose="020B0503020204020204" pitchFamily="34" charset="-122"/>
                        </a:rPr>
                        <a:t>count</a:t>
                      </a:r>
                      <a:r>
                        <a:rPr lang="en-US" sz="1200" dirty="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dirty="0">
                          <a:effectLst/>
                          <a:latin typeface="微软雅黑" panose="020B0503020204020204" pitchFamily="34" charset="-122"/>
                          <a:ea typeface="微软雅黑" panose="020B0503020204020204" pitchFamily="34" charset="-122"/>
                        </a:rPr>
                        <a:t>返回数据集的元素的个数。</a:t>
                      </a:r>
                    </a:p>
                  </a:txBody>
                  <a:tcPr marL="95250" marR="95250" marT="95250" marB="95250"/>
                </a:tc>
                <a:extLst>
                  <a:ext uri="{0D108BD9-81ED-4DB2-BD59-A6C34878D82A}">
                    <a16:rowId xmlns:a16="http://schemas.microsoft.com/office/drawing/2014/main" val="10003"/>
                  </a:ext>
                </a:extLst>
              </a:tr>
              <a:tr h="370840">
                <a:tc>
                  <a:txBody>
                    <a:bodyPr/>
                    <a:lstStyle/>
                    <a:p>
                      <a:pPr fontAlgn="base"/>
                      <a:r>
                        <a:rPr lang="en-US" sz="1200" b="1">
                          <a:effectLst/>
                          <a:latin typeface="微软雅黑" panose="020B0503020204020204" pitchFamily="34" charset="-122"/>
                          <a:ea typeface="微软雅黑" panose="020B0503020204020204" pitchFamily="34" charset="-122"/>
                        </a:rPr>
                        <a:t>first</a:t>
                      </a:r>
                      <a:r>
                        <a:rPr lang="en-US" sz="120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a:effectLst/>
                          <a:latin typeface="微软雅黑" panose="020B0503020204020204" pitchFamily="34" charset="-122"/>
                          <a:ea typeface="微软雅黑" panose="020B0503020204020204" pitchFamily="34" charset="-122"/>
                        </a:rPr>
                        <a:t>返回数据集的第一个元素（类似于</a:t>
                      </a:r>
                      <a:r>
                        <a:rPr lang="en-US" altLang="zh-CN" sz="1200">
                          <a:effectLst/>
                          <a:latin typeface="微软雅黑" panose="020B0503020204020204" pitchFamily="34" charset="-122"/>
                          <a:ea typeface="微软雅黑" panose="020B0503020204020204" pitchFamily="34" charset="-122"/>
                        </a:rPr>
                        <a:t>take</a:t>
                      </a:r>
                      <a:r>
                        <a:rPr lang="zh-CN" altLang="en-US" sz="1200">
                          <a:effectLst/>
                          <a:latin typeface="微软雅黑" panose="020B0503020204020204" pitchFamily="34" charset="-122"/>
                          <a:ea typeface="微软雅黑" panose="020B0503020204020204" pitchFamily="34" charset="-122"/>
                        </a:rPr>
                        <a:t>（</a:t>
                      </a:r>
                      <a:r>
                        <a:rPr lang="en-US" altLang="zh-CN" sz="1200">
                          <a:effectLst/>
                          <a:latin typeface="微软雅黑" panose="020B0503020204020204" pitchFamily="34" charset="-122"/>
                          <a:ea typeface="微软雅黑" panose="020B0503020204020204" pitchFamily="34" charset="-122"/>
                        </a:rPr>
                        <a:t>1</a:t>
                      </a:r>
                      <a:r>
                        <a:rPr lang="zh-CN" altLang="en-US" sz="1200">
                          <a:effectLst/>
                          <a:latin typeface="微软雅黑" panose="020B0503020204020204" pitchFamily="34" charset="-122"/>
                          <a:ea typeface="微软雅黑" panose="020B0503020204020204" pitchFamily="34" charset="-122"/>
                        </a:rPr>
                        <a:t>））</a:t>
                      </a:r>
                    </a:p>
                  </a:txBody>
                  <a:tcPr marL="95250" marR="95250" marT="95250" marB="95250"/>
                </a:tc>
                <a:extLst>
                  <a:ext uri="{0D108BD9-81ED-4DB2-BD59-A6C34878D82A}">
                    <a16:rowId xmlns:a16="http://schemas.microsoft.com/office/drawing/2014/main" val="10004"/>
                  </a:ext>
                </a:extLst>
              </a:tr>
              <a:tr h="370840">
                <a:tc>
                  <a:txBody>
                    <a:bodyPr/>
                    <a:lstStyle/>
                    <a:p>
                      <a:pPr fontAlgn="base"/>
                      <a:r>
                        <a:rPr lang="en-US" sz="1200" b="1">
                          <a:effectLst/>
                          <a:latin typeface="微软雅黑" panose="020B0503020204020204" pitchFamily="34" charset="-122"/>
                          <a:ea typeface="微软雅黑" panose="020B0503020204020204" pitchFamily="34" charset="-122"/>
                        </a:rPr>
                        <a:t>take</a:t>
                      </a:r>
                      <a:r>
                        <a:rPr lang="en-US" sz="1200">
                          <a:effectLst/>
                          <a:latin typeface="微软雅黑" panose="020B0503020204020204" pitchFamily="34" charset="-122"/>
                          <a:ea typeface="微软雅黑" panose="020B0503020204020204" pitchFamily="34" charset="-122"/>
                        </a:rPr>
                        <a:t>(</a:t>
                      </a:r>
                      <a:r>
                        <a:rPr lang="en-US" sz="1200" i="1">
                          <a:effectLst/>
                          <a:latin typeface="微软雅黑" panose="020B0503020204020204" pitchFamily="34" charset="-122"/>
                          <a:ea typeface="微软雅黑" panose="020B0503020204020204" pitchFamily="34" charset="-122"/>
                        </a:rPr>
                        <a:t>n</a:t>
                      </a:r>
                      <a:r>
                        <a:rPr lang="en-US" sz="120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a:effectLst/>
                          <a:latin typeface="微软雅黑" panose="020B0503020204020204" pitchFamily="34" charset="-122"/>
                          <a:ea typeface="微软雅黑" panose="020B0503020204020204" pitchFamily="34" charset="-122"/>
                        </a:rPr>
                        <a:t>返回一个由数据集的前</a:t>
                      </a:r>
                      <a:r>
                        <a:rPr lang="en-US" altLang="zh-CN" sz="1200" i="1">
                          <a:effectLst/>
                          <a:latin typeface="微软雅黑" panose="020B0503020204020204" pitchFamily="34" charset="-122"/>
                          <a:ea typeface="微软雅黑" panose="020B0503020204020204" pitchFamily="34" charset="-122"/>
                        </a:rPr>
                        <a:t>n</a:t>
                      </a:r>
                      <a:r>
                        <a:rPr lang="zh-CN" altLang="en-US" sz="1200">
                          <a:effectLst/>
                          <a:latin typeface="微软雅黑" panose="020B0503020204020204" pitchFamily="34" charset="-122"/>
                          <a:ea typeface="微软雅黑" panose="020B0503020204020204" pitchFamily="34" charset="-122"/>
                        </a:rPr>
                        <a:t>个元素组成的数组。注意，这个操作目前并非并行执行，而是由驱动程序计算所有的元素</a:t>
                      </a:r>
                    </a:p>
                  </a:txBody>
                  <a:tcPr marL="95250" marR="95250" marT="95250" marB="95250"/>
                </a:tc>
                <a:extLst>
                  <a:ext uri="{0D108BD9-81ED-4DB2-BD59-A6C34878D82A}">
                    <a16:rowId xmlns:a16="http://schemas.microsoft.com/office/drawing/2014/main" val="10005"/>
                  </a:ext>
                </a:extLst>
              </a:tr>
              <a:tr h="370840">
                <a:tc>
                  <a:txBody>
                    <a:bodyPr/>
                    <a:lstStyle/>
                    <a:p>
                      <a:pPr fontAlgn="base"/>
                      <a:r>
                        <a:rPr lang="en-US" sz="1200" b="1" dirty="0" err="1">
                          <a:effectLst/>
                          <a:latin typeface="微软雅黑" panose="020B0503020204020204" pitchFamily="34" charset="-122"/>
                          <a:ea typeface="微软雅黑" panose="020B0503020204020204" pitchFamily="34" charset="-122"/>
                        </a:rPr>
                        <a:t>saveAsTextFile</a:t>
                      </a:r>
                      <a:r>
                        <a:rPr lang="en-US" sz="1200" dirty="0">
                          <a:effectLst/>
                          <a:latin typeface="微软雅黑" panose="020B0503020204020204" pitchFamily="34" charset="-122"/>
                          <a:ea typeface="微软雅黑" panose="020B0503020204020204" pitchFamily="34" charset="-122"/>
                        </a:rPr>
                        <a:t>(</a:t>
                      </a:r>
                      <a:r>
                        <a:rPr lang="en-US" sz="1200" i="1" dirty="0">
                          <a:effectLst/>
                          <a:latin typeface="微软雅黑" panose="020B0503020204020204" pitchFamily="34" charset="-122"/>
                          <a:ea typeface="微软雅黑" panose="020B0503020204020204" pitchFamily="34" charset="-122"/>
                        </a:rPr>
                        <a:t>path</a:t>
                      </a:r>
                      <a:r>
                        <a:rPr lang="en-US" sz="1200" dirty="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dirty="0">
                          <a:effectLst/>
                          <a:latin typeface="微软雅黑" panose="020B0503020204020204" pitchFamily="34" charset="-122"/>
                          <a:ea typeface="微软雅黑" panose="020B0503020204020204" pitchFamily="34" charset="-122"/>
                        </a:rPr>
                        <a:t>将数据集的元素，以</a:t>
                      </a:r>
                      <a:r>
                        <a:rPr lang="en-US" altLang="zh-CN" sz="1200" dirty="0" err="1">
                          <a:effectLst/>
                          <a:latin typeface="微软雅黑" panose="020B0503020204020204" pitchFamily="34" charset="-122"/>
                          <a:ea typeface="微软雅黑" panose="020B0503020204020204" pitchFamily="34" charset="-122"/>
                        </a:rPr>
                        <a:t>textfile</a:t>
                      </a:r>
                      <a:r>
                        <a:rPr lang="zh-CN" altLang="en-US" sz="1200" dirty="0">
                          <a:effectLst/>
                          <a:latin typeface="微软雅黑" panose="020B0503020204020204" pitchFamily="34" charset="-122"/>
                          <a:ea typeface="微软雅黑" panose="020B0503020204020204" pitchFamily="34" charset="-122"/>
                        </a:rPr>
                        <a:t>的形式，保存到本地文件系统，</a:t>
                      </a:r>
                      <a:r>
                        <a:rPr lang="en-US" altLang="zh-CN" sz="1200" dirty="0">
                          <a:effectLst/>
                          <a:latin typeface="微软雅黑" panose="020B0503020204020204" pitchFamily="34" charset="-122"/>
                          <a:ea typeface="微软雅黑" panose="020B0503020204020204" pitchFamily="34" charset="-122"/>
                        </a:rPr>
                        <a:t>HDFS</a:t>
                      </a:r>
                      <a:r>
                        <a:rPr lang="zh-CN" altLang="en-US" sz="1200" dirty="0">
                          <a:effectLst/>
                          <a:latin typeface="微软雅黑" panose="020B0503020204020204" pitchFamily="34" charset="-122"/>
                          <a:ea typeface="微软雅黑" panose="020B0503020204020204" pitchFamily="34" charset="-122"/>
                        </a:rPr>
                        <a:t>或者任何其它</a:t>
                      </a:r>
                      <a:r>
                        <a:rPr lang="en-US" altLang="zh-CN" sz="1200" dirty="0" err="1">
                          <a:effectLst/>
                          <a:latin typeface="微软雅黑" panose="020B0503020204020204" pitchFamily="34" charset="-122"/>
                          <a:ea typeface="微软雅黑" panose="020B0503020204020204" pitchFamily="34" charset="-122"/>
                        </a:rPr>
                        <a:t>hadoop</a:t>
                      </a:r>
                      <a:r>
                        <a:rPr lang="zh-CN" altLang="en-US" sz="1200" dirty="0">
                          <a:effectLst/>
                          <a:latin typeface="微软雅黑" panose="020B0503020204020204" pitchFamily="34" charset="-122"/>
                          <a:ea typeface="微软雅黑" panose="020B0503020204020204" pitchFamily="34" charset="-122"/>
                        </a:rPr>
                        <a:t>支持的文件系统。对于每个元素，</a:t>
                      </a:r>
                      <a:r>
                        <a:rPr lang="en-US" altLang="zh-CN" sz="1200" dirty="0">
                          <a:effectLst/>
                          <a:latin typeface="微软雅黑" panose="020B0503020204020204" pitchFamily="34" charset="-122"/>
                          <a:ea typeface="微软雅黑" panose="020B0503020204020204" pitchFamily="34" charset="-122"/>
                        </a:rPr>
                        <a:t>Spark</a:t>
                      </a:r>
                      <a:r>
                        <a:rPr lang="zh-CN" altLang="en-US" sz="1200" dirty="0">
                          <a:effectLst/>
                          <a:latin typeface="微软雅黑" panose="020B0503020204020204" pitchFamily="34" charset="-122"/>
                          <a:ea typeface="微软雅黑" panose="020B0503020204020204" pitchFamily="34" charset="-122"/>
                        </a:rPr>
                        <a:t>将会调用</a:t>
                      </a:r>
                      <a:r>
                        <a:rPr lang="en-US" altLang="zh-CN" sz="1200" dirty="0" err="1">
                          <a:effectLst/>
                          <a:latin typeface="微软雅黑" panose="020B0503020204020204" pitchFamily="34" charset="-122"/>
                          <a:ea typeface="微软雅黑" panose="020B0503020204020204" pitchFamily="34" charset="-122"/>
                        </a:rPr>
                        <a:t>toString</a:t>
                      </a:r>
                      <a:r>
                        <a:rPr lang="zh-CN" altLang="en-US" sz="1200" dirty="0">
                          <a:effectLst/>
                          <a:latin typeface="微软雅黑" panose="020B0503020204020204" pitchFamily="34" charset="-122"/>
                          <a:ea typeface="微软雅黑" panose="020B0503020204020204" pitchFamily="34" charset="-122"/>
                        </a:rPr>
                        <a:t>方法，将它转换为文件中的文本行</a:t>
                      </a:r>
                    </a:p>
                  </a:txBody>
                  <a:tcPr marL="95250" marR="95250" marT="95250" marB="95250"/>
                </a:tc>
                <a:extLst>
                  <a:ext uri="{0D108BD9-81ED-4DB2-BD59-A6C34878D82A}">
                    <a16:rowId xmlns:a16="http://schemas.microsoft.com/office/drawing/2014/main" val="10006"/>
                  </a:ext>
                </a:extLst>
              </a:tr>
              <a:tr h="370840">
                <a:tc>
                  <a:txBody>
                    <a:bodyPr/>
                    <a:lstStyle/>
                    <a:p>
                      <a:pPr fontAlgn="base"/>
                      <a:r>
                        <a:rPr lang="en-US" sz="1200" b="1">
                          <a:effectLst/>
                          <a:latin typeface="微软雅黑" panose="020B0503020204020204" pitchFamily="34" charset="-122"/>
                          <a:ea typeface="微软雅黑" panose="020B0503020204020204" pitchFamily="34" charset="-122"/>
                        </a:rPr>
                        <a:t>saveAsSequenceFile</a:t>
                      </a:r>
                      <a:r>
                        <a:rPr lang="en-US" sz="1200">
                          <a:effectLst/>
                          <a:latin typeface="微软雅黑" panose="020B0503020204020204" pitchFamily="34" charset="-122"/>
                          <a:ea typeface="微软雅黑" panose="020B0503020204020204" pitchFamily="34" charset="-122"/>
                        </a:rPr>
                        <a:t>(</a:t>
                      </a:r>
                      <a:r>
                        <a:rPr lang="en-US" sz="1200" i="1">
                          <a:effectLst/>
                          <a:latin typeface="微软雅黑" panose="020B0503020204020204" pitchFamily="34" charset="-122"/>
                          <a:ea typeface="微软雅黑" panose="020B0503020204020204" pitchFamily="34" charset="-122"/>
                        </a:rPr>
                        <a:t>path</a:t>
                      </a:r>
                      <a:r>
                        <a:rPr lang="en-US" sz="120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a:effectLst/>
                          <a:latin typeface="微软雅黑" panose="020B0503020204020204" pitchFamily="34" charset="-122"/>
                          <a:ea typeface="微软雅黑" panose="020B0503020204020204" pitchFamily="34" charset="-122"/>
                        </a:rPr>
                        <a:t>将数据集的元素，以</a:t>
                      </a:r>
                      <a:r>
                        <a:rPr lang="en-US" sz="1200">
                          <a:effectLst/>
                          <a:latin typeface="微软雅黑" panose="020B0503020204020204" pitchFamily="34" charset="-122"/>
                          <a:ea typeface="微软雅黑" panose="020B0503020204020204" pitchFamily="34" charset="-122"/>
                        </a:rPr>
                        <a:t>Hadoop sequencefile</a:t>
                      </a:r>
                      <a:r>
                        <a:rPr lang="zh-CN" altLang="en-US" sz="1200">
                          <a:effectLst/>
                          <a:latin typeface="微软雅黑" panose="020B0503020204020204" pitchFamily="34" charset="-122"/>
                          <a:ea typeface="微软雅黑" panose="020B0503020204020204" pitchFamily="34" charset="-122"/>
                        </a:rPr>
                        <a:t>的格式，保存到指定的目录下，本地系统，</a:t>
                      </a:r>
                      <a:r>
                        <a:rPr lang="en-US" sz="1200">
                          <a:effectLst/>
                          <a:latin typeface="微软雅黑" panose="020B0503020204020204" pitchFamily="34" charset="-122"/>
                          <a:ea typeface="微软雅黑" panose="020B0503020204020204" pitchFamily="34" charset="-122"/>
                        </a:rPr>
                        <a:t>HDFS</a:t>
                      </a:r>
                      <a:r>
                        <a:rPr lang="zh-CN" altLang="en-US" sz="1200">
                          <a:effectLst/>
                          <a:latin typeface="微软雅黑" panose="020B0503020204020204" pitchFamily="34" charset="-122"/>
                          <a:ea typeface="微软雅黑" panose="020B0503020204020204" pitchFamily="34" charset="-122"/>
                        </a:rPr>
                        <a:t>或者任何其它</a:t>
                      </a:r>
                      <a:r>
                        <a:rPr lang="en-US" sz="1200">
                          <a:effectLst/>
                          <a:latin typeface="微软雅黑" panose="020B0503020204020204" pitchFamily="34" charset="-122"/>
                          <a:ea typeface="微软雅黑" panose="020B0503020204020204" pitchFamily="34" charset="-122"/>
                        </a:rPr>
                        <a:t>hadoop</a:t>
                      </a:r>
                      <a:r>
                        <a:rPr lang="zh-CN" altLang="en-US" sz="1200">
                          <a:effectLst/>
                          <a:latin typeface="微软雅黑" panose="020B0503020204020204" pitchFamily="34" charset="-122"/>
                          <a:ea typeface="微软雅黑" panose="020B0503020204020204" pitchFamily="34" charset="-122"/>
                        </a:rPr>
                        <a:t>支持的文件系统。这个只限于由</a:t>
                      </a:r>
                      <a:r>
                        <a:rPr lang="en-US" sz="1200">
                          <a:effectLst/>
                          <a:latin typeface="微软雅黑" panose="020B0503020204020204" pitchFamily="34" charset="-122"/>
                          <a:ea typeface="微软雅黑" panose="020B0503020204020204" pitchFamily="34" charset="-122"/>
                        </a:rPr>
                        <a:t>key-value</a:t>
                      </a:r>
                      <a:r>
                        <a:rPr lang="zh-CN" altLang="en-US" sz="1200">
                          <a:effectLst/>
                          <a:latin typeface="微软雅黑" panose="020B0503020204020204" pitchFamily="34" charset="-122"/>
                          <a:ea typeface="微软雅黑" panose="020B0503020204020204" pitchFamily="34" charset="-122"/>
                        </a:rPr>
                        <a:t>对组成，并实现了</a:t>
                      </a:r>
                      <a:r>
                        <a:rPr lang="en-US" sz="1200">
                          <a:effectLst/>
                          <a:latin typeface="微软雅黑" panose="020B0503020204020204" pitchFamily="34" charset="-122"/>
                          <a:ea typeface="微软雅黑" panose="020B0503020204020204" pitchFamily="34" charset="-122"/>
                        </a:rPr>
                        <a:t>Hadoop</a:t>
                      </a:r>
                      <a:r>
                        <a:rPr lang="zh-CN" altLang="en-US" sz="1200">
                          <a:effectLst/>
                          <a:latin typeface="微软雅黑" panose="020B0503020204020204" pitchFamily="34" charset="-122"/>
                          <a:ea typeface="微软雅黑" panose="020B0503020204020204" pitchFamily="34" charset="-122"/>
                        </a:rPr>
                        <a:t>的</a:t>
                      </a:r>
                      <a:r>
                        <a:rPr lang="en-US" sz="1200">
                          <a:effectLst/>
                          <a:latin typeface="微软雅黑" panose="020B0503020204020204" pitchFamily="34" charset="-122"/>
                          <a:ea typeface="微软雅黑" panose="020B0503020204020204" pitchFamily="34" charset="-122"/>
                        </a:rPr>
                        <a:t>Writable</a:t>
                      </a:r>
                      <a:r>
                        <a:rPr lang="zh-CN" altLang="en-US" sz="1200">
                          <a:effectLst/>
                          <a:latin typeface="微软雅黑" panose="020B0503020204020204" pitchFamily="34" charset="-122"/>
                          <a:ea typeface="微软雅黑" panose="020B0503020204020204" pitchFamily="34" charset="-122"/>
                        </a:rPr>
                        <a:t>接口，或者隐式的可以转换为</a:t>
                      </a:r>
                      <a:r>
                        <a:rPr lang="en-US" sz="1200">
                          <a:effectLst/>
                          <a:latin typeface="微软雅黑" panose="020B0503020204020204" pitchFamily="34" charset="-122"/>
                          <a:ea typeface="微软雅黑" panose="020B0503020204020204" pitchFamily="34" charset="-122"/>
                        </a:rPr>
                        <a:t>Writable</a:t>
                      </a:r>
                      <a:r>
                        <a:rPr lang="zh-CN" altLang="en-US" sz="1200">
                          <a:effectLst/>
                          <a:latin typeface="微软雅黑" panose="020B0503020204020204" pitchFamily="34" charset="-122"/>
                          <a:ea typeface="微软雅黑" panose="020B0503020204020204" pitchFamily="34" charset="-122"/>
                        </a:rPr>
                        <a:t>的</a:t>
                      </a:r>
                      <a:r>
                        <a:rPr lang="en-US" sz="1200">
                          <a:effectLst/>
                          <a:latin typeface="微软雅黑" panose="020B0503020204020204" pitchFamily="34" charset="-122"/>
                          <a:ea typeface="微软雅黑" panose="020B0503020204020204" pitchFamily="34" charset="-122"/>
                        </a:rPr>
                        <a:t>RDD。（Spark</a:t>
                      </a:r>
                      <a:r>
                        <a:rPr lang="zh-CN" altLang="en-US" sz="1200">
                          <a:effectLst/>
                          <a:latin typeface="微软雅黑" panose="020B0503020204020204" pitchFamily="34" charset="-122"/>
                          <a:ea typeface="微软雅黑" panose="020B0503020204020204" pitchFamily="34" charset="-122"/>
                        </a:rPr>
                        <a:t>包括了基本类型的转换，例如</a:t>
                      </a:r>
                      <a:r>
                        <a:rPr lang="en-US" sz="1200">
                          <a:effectLst/>
                          <a:latin typeface="微软雅黑" panose="020B0503020204020204" pitchFamily="34" charset="-122"/>
                          <a:ea typeface="微软雅黑" panose="020B0503020204020204" pitchFamily="34" charset="-122"/>
                        </a:rPr>
                        <a:t>Int，Double，String，</a:t>
                      </a:r>
                      <a:r>
                        <a:rPr lang="zh-CN" altLang="en-US" sz="1200">
                          <a:effectLst/>
                          <a:latin typeface="微软雅黑" panose="020B0503020204020204" pitchFamily="34" charset="-122"/>
                          <a:ea typeface="微软雅黑" panose="020B0503020204020204" pitchFamily="34" charset="-122"/>
                        </a:rPr>
                        <a:t>等等）</a:t>
                      </a:r>
                    </a:p>
                  </a:txBody>
                  <a:tcPr marL="95250" marR="95250" marT="95250" marB="95250"/>
                </a:tc>
                <a:extLst>
                  <a:ext uri="{0D108BD9-81ED-4DB2-BD59-A6C34878D82A}">
                    <a16:rowId xmlns:a16="http://schemas.microsoft.com/office/drawing/2014/main" val="10007"/>
                  </a:ext>
                </a:extLst>
              </a:tr>
              <a:tr h="370840">
                <a:tc>
                  <a:txBody>
                    <a:bodyPr/>
                    <a:lstStyle/>
                    <a:p>
                      <a:pPr fontAlgn="base"/>
                      <a:r>
                        <a:rPr lang="en-US" sz="1200" b="1">
                          <a:effectLst/>
                          <a:latin typeface="微软雅黑" panose="020B0503020204020204" pitchFamily="34" charset="-122"/>
                          <a:ea typeface="微软雅黑" panose="020B0503020204020204" pitchFamily="34" charset="-122"/>
                        </a:rPr>
                        <a:t>countByKey</a:t>
                      </a:r>
                      <a:r>
                        <a:rPr lang="en-US" sz="120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a:effectLst/>
                          <a:latin typeface="微软雅黑" panose="020B0503020204020204" pitchFamily="34" charset="-122"/>
                          <a:ea typeface="微软雅黑" panose="020B0503020204020204" pitchFamily="34" charset="-122"/>
                        </a:rPr>
                        <a:t>对</a:t>
                      </a:r>
                      <a:r>
                        <a:rPr lang="en-US" altLang="zh-CN" sz="1200">
                          <a:effectLst/>
                          <a:latin typeface="微软雅黑" panose="020B0503020204020204" pitchFamily="34" charset="-122"/>
                          <a:ea typeface="微软雅黑" panose="020B0503020204020204" pitchFamily="34" charset="-122"/>
                        </a:rPr>
                        <a:t>(K,V)</a:t>
                      </a:r>
                      <a:r>
                        <a:rPr lang="zh-CN" altLang="en-US" sz="1200">
                          <a:effectLst/>
                          <a:latin typeface="微软雅黑" panose="020B0503020204020204" pitchFamily="34" charset="-122"/>
                          <a:ea typeface="微软雅黑" panose="020B0503020204020204" pitchFamily="34" charset="-122"/>
                        </a:rPr>
                        <a:t>类型的</a:t>
                      </a:r>
                      <a:r>
                        <a:rPr lang="en-US" altLang="zh-CN" sz="1200">
                          <a:effectLst/>
                          <a:latin typeface="微软雅黑" panose="020B0503020204020204" pitchFamily="34" charset="-122"/>
                          <a:ea typeface="微软雅黑" panose="020B0503020204020204" pitchFamily="34" charset="-122"/>
                        </a:rPr>
                        <a:t>RDD</a:t>
                      </a:r>
                      <a:r>
                        <a:rPr lang="zh-CN" altLang="en-US" sz="1200">
                          <a:effectLst/>
                          <a:latin typeface="微软雅黑" panose="020B0503020204020204" pitchFamily="34" charset="-122"/>
                          <a:ea typeface="微软雅黑" panose="020B0503020204020204" pitchFamily="34" charset="-122"/>
                        </a:rPr>
                        <a:t>有效，返回一个</a:t>
                      </a:r>
                      <a:r>
                        <a:rPr lang="en-US" altLang="zh-CN" sz="1200">
                          <a:effectLst/>
                          <a:latin typeface="微软雅黑" panose="020B0503020204020204" pitchFamily="34" charset="-122"/>
                          <a:ea typeface="微软雅黑" panose="020B0503020204020204" pitchFamily="34" charset="-122"/>
                        </a:rPr>
                        <a:t>(K</a:t>
                      </a:r>
                      <a:r>
                        <a:rPr lang="zh-CN" altLang="en-US" sz="1200">
                          <a:effectLst/>
                          <a:latin typeface="微软雅黑" panose="020B0503020204020204" pitchFamily="34" charset="-122"/>
                          <a:ea typeface="微软雅黑" panose="020B0503020204020204" pitchFamily="34" charset="-122"/>
                        </a:rPr>
                        <a:t>，</a:t>
                      </a:r>
                      <a:r>
                        <a:rPr lang="en-US" altLang="zh-CN" sz="1200">
                          <a:effectLst/>
                          <a:latin typeface="微软雅黑" panose="020B0503020204020204" pitchFamily="34" charset="-122"/>
                          <a:ea typeface="微软雅黑" panose="020B0503020204020204" pitchFamily="34" charset="-122"/>
                        </a:rPr>
                        <a:t>Int)</a:t>
                      </a:r>
                      <a:r>
                        <a:rPr lang="zh-CN" altLang="en-US" sz="1200">
                          <a:effectLst/>
                          <a:latin typeface="微软雅黑" panose="020B0503020204020204" pitchFamily="34" charset="-122"/>
                          <a:ea typeface="微软雅黑" panose="020B0503020204020204" pitchFamily="34" charset="-122"/>
                        </a:rPr>
                        <a:t>对的</a:t>
                      </a:r>
                      <a:r>
                        <a:rPr lang="en-US" altLang="zh-CN" sz="1200">
                          <a:effectLst/>
                          <a:latin typeface="微软雅黑" panose="020B0503020204020204" pitchFamily="34" charset="-122"/>
                          <a:ea typeface="微软雅黑" panose="020B0503020204020204" pitchFamily="34" charset="-122"/>
                        </a:rPr>
                        <a:t>Map</a:t>
                      </a:r>
                      <a:r>
                        <a:rPr lang="zh-CN" altLang="en-US" sz="1200">
                          <a:effectLst/>
                          <a:latin typeface="微软雅黑" panose="020B0503020204020204" pitchFamily="34" charset="-122"/>
                          <a:ea typeface="微软雅黑" panose="020B0503020204020204" pitchFamily="34" charset="-122"/>
                        </a:rPr>
                        <a:t>，表示每一个</a:t>
                      </a:r>
                      <a:r>
                        <a:rPr lang="en-US" altLang="zh-CN" sz="1200">
                          <a:effectLst/>
                          <a:latin typeface="微软雅黑" panose="020B0503020204020204" pitchFamily="34" charset="-122"/>
                          <a:ea typeface="微软雅黑" panose="020B0503020204020204" pitchFamily="34" charset="-122"/>
                        </a:rPr>
                        <a:t>key</a:t>
                      </a:r>
                      <a:r>
                        <a:rPr lang="zh-CN" altLang="en-US" sz="1200">
                          <a:effectLst/>
                          <a:latin typeface="微软雅黑" panose="020B0503020204020204" pitchFamily="34" charset="-122"/>
                          <a:ea typeface="微软雅黑" panose="020B0503020204020204" pitchFamily="34" charset="-122"/>
                        </a:rPr>
                        <a:t>对应的元素个数</a:t>
                      </a:r>
                    </a:p>
                  </a:txBody>
                  <a:tcPr marL="95250" marR="95250" marT="95250" marB="95250"/>
                </a:tc>
                <a:extLst>
                  <a:ext uri="{0D108BD9-81ED-4DB2-BD59-A6C34878D82A}">
                    <a16:rowId xmlns:a16="http://schemas.microsoft.com/office/drawing/2014/main" val="10008"/>
                  </a:ext>
                </a:extLst>
              </a:tr>
              <a:tr h="370840">
                <a:tc>
                  <a:txBody>
                    <a:bodyPr/>
                    <a:lstStyle/>
                    <a:p>
                      <a:pPr fontAlgn="base"/>
                      <a:r>
                        <a:rPr lang="en-US" sz="1200" b="1">
                          <a:effectLst/>
                          <a:latin typeface="微软雅黑" panose="020B0503020204020204" pitchFamily="34" charset="-122"/>
                          <a:ea typeface="微软雅黑" panose="020B0503020204020204" pitchFamily="34" charset="-122"/>
                        </a:rPr>
                        <a:t>foreach</a:t>
                      </a:r>
                      <a:r>
                        <a:rPr lang="en-US" sz="1200">
                          <a:effectLst/>
                          <a:latin typeface="微软雅黑" panose="020B0503020204020204" pitchFamily="34" charset="-122"/>
                          <a:ea typeface="微软雅黑" panose="020B0503020204020204" pitchFamily="34" charset="-122"/>
                        </a:rPr>
                        <a:t>(</a:t>
                      </a:r>
                      <a:r>
                        <a:rPr lang="en-US" sz="1200" i="1">
                          <a:effectLst/>
                          <a:latin typeface="微软雅黑" panose="020B0503020204020204" pitchFamily="34" charset="-122"/>
                          <a:ea typeface="微软雅黑" panose="020B0503020204020204" pitchFamily="34" charset="-122"/>
                        </a:rPr>
                        <a:t>func</a:t>
                      </a:r>
                      <a:r>
                        <a:rPr lang="en-US" sz="120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dirty="0">
                          <a:effectLst/>
                          <a:latin typeface="微软雅黑" panose="020B0503020204020204" pitchFamily="34" charset="-122"/>
                          <a:ea typeface="微软雅黑" panose="020B0503020204020204" pitchFamily="34" charset="-122"/>
                        </a:rPr>
                        <a:t>在数据集的每一个元素上，运行函数</a:t>
                      </a:r>
                      <a:r>
                        <a:rPr lang="en-US" altLang="zh-CN" sz="1200" i="1" dirty="0" err="1">
                          <a:effectLst/>
                          <a:latin typeface="微软雅黑" panose="020B0503020204020204" pitchFamily="34" charset="-122"/>
                          <a:ea typeface="微软雅黑" panose="020B0503020204020204" pitchFamily="34" charset="-122"/>
                        </a:rPr>
                        <a:t>func</a:t>
                      </a:r>
                      <a:r>
                        <a:rPr lang="zh-CN" altLang="en-US" sz="1200" dirty="0">
                          <a:effectLst/>
                          <a:latin typeface="微软雅黑" panose="020B0503020204020204" pitchFamily="34" charset="-122"/>
                          <a:ea typeface="微软雅黑" panose="020B0503020204020204" pitchFamily="34" charset="-122"/>
                        </a:rPr>
                        <a:t>进行更新。这通常用于边缘效果，例如更新一个累加器，或者和外部存储系统进行交互，例如</a:t>
                      </a:r>
                      <a:r>
                        <a:rPr lang="en-US" altLang="zh-CN" sz="1200" dirty="0" err="1">
                          <a:effectLst/>
                          <a:latin typeface="微软雅黑" panose="020B0503020204020204" pitchFamily="34" charset="-122"/>
                          <a:ea typeface="微软雅黑" panose="020B0503020204020204" pitchFamily="34" charset="-122"/>
                        </a:rPr>
                        <a:t>HBase</a:t>
                      </a:r>
                      <a:endParaRPr lang="en-US" altLang="zh-CN" sz="1200" dirty="0">
                        <a:effectLst/>
                        <a:latin typeface="微软雅黑" panose="020B0503020204020204" pitchFamily="34" charset="-122"/>
                        <a:ea typeface="微软雅黑" panose="020B0503020204020204" pitchFamily="34" charset="-122"/>
                      </a:endParaRPr>
                    </a:p>
                  </a:txBody>
                  <a:tcPr marL="95250" marR="95250" marT="95250" marB="9525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18122782"/>
      </p:ext>
    </p:extLst>
  </p:cSld>
  <p:clrMapOvr>
    <a:masterClrMapping/>
  </p:clrMapOvr>
  <p:transition spd="slow" advTm="398">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RDD—persist</a:t>
            </a:r>
            <a:r>
              <a:rPr lang="zh-CN" altLang="en-US" dirty="0"/>
              <a:t>、</a:t>
            </a:r>
            <a:r>
              <a:rPr lang="en-US" altLang="zh-CN" dirty="0"/>
              <a:t>cache</a:t>
            </a:r>
            <a:r>
              <a:rPr lang="zh-CN" altLang="en-US" dirty="0"/>
              <a:t>、</a:t>
            </a:r>
            <a:r>
              <a:rPr lang="en-US" altLang="zh-CN" dirty="0"/>
              <a:t>checkpoint</a:t>
            </a:r>
            <a:endParaRPr lang="zh-CN" altLang="en-US" dirty="0"/>
          </a:p>
        </p:txBody>
      </p:sp>
      <p:sp>
        <p:nvSpPr>
          <p:cNvPr id="6" name="矩形 5"/>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https://spark.apache.org/docs/latest/programming-guide.html#rdd-persistence</a:t>
            </a:r>
            <a:endParaRPr lang="zh-CN" altLang="en-US" dirty="0"/>
          </a:p>
        </p:txBody>
      </p:sp>
      <p:sp>
        <p:nvSpPr>
          <p:cNvPr id="8" name="内容占位符 2"/>
          <p:cNvSpPr txBox="1">
            <a:spLocks/>
          </p:cNvSpPr>
          <p:nvPr/>
        </p:nvSpPr>
        <p:spPr>
          <a:xfrm>
            <a:off x="838200" y="1294228"/>
            <a:ext cx="10515600" cy="48827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sz="2000" dirty="0"/>
          </a:p>
        </p:txBody>
      </p:sp>
      <p:graphicFrame>
        <p:nvGraphicFramePr>
          <p:cNvPr id="9" name="表格 8"/>
          <p:cNvGraphicFramePr>
            <a:graphicFrameLocks noGrp="1"/>
          </p:cNvGraphicFramePr>
          <p:nvPr>
            <p:extLst>
              <p:ext uri="{D42A27DB-BD31-4B8C-83A1-F6EECF244321}">
                <p14:modId xmlns:p14="http://schemas.microsoft.com/office/powerpoint/2010/main" val="2793300624"/>
              </p:ext>
            </p:extLst>
          </p:nvPr>
        </p:nvGraphicFramePr>
        <p:xfrm>
          <a:off x="375175" y="3013885"/>
          <a:ext cx="11507190" cy="3335020"/>
        </p:xfrm>
        <a:graphic>
          <a:graphicData uri="http://schemas.openxmlformats.org/drawingml/2006/table">
            <a:tbl>
              <a:tblPr firstRow="1" bandRow="1">
                <a:tableStyleId>{5C22544A-7EE6-4342-B048-85BDC9FD1C3A}</a:tableStyleId>
              </a:tblPr>
              <a:tblGrid>
                <a:gridCol w="2623206">
                  <a:extLst>
                    <a:ext uri="{9D8B030D-6E8A-4147-A177-3AD203B41FA5}">
                      <a16:colId xmlns:a16="http://schemas.microsoft.com/office/drawing/2014/main" val="20000"/>
                    </a:ext>
                  </a:extLst>
                </a:gridCol>
                <a:gridCol w="8883984">
                  <a:extLst>
                    <a:ext uri="{9D8B030D-6E8A-4147-A177-3AD203B41FA5}">
                      <a16:colId xmlns:a16="http://schemas.microsoft.com/office/drawing/2014/main" val="20001"/>
                    </a:ext>
                  </a:extLst>
                </a:gridCol>
              </a:tblGrid>
              <a:tr h="370840">
                <a:tc>
                  <a:txBody>
                    <a:bodyPr/>
                    <a:lstStyle/>
                    <a:p>
                      <a:pPr fontAlgn="base"/>
                      <a:r>
                        <a:rPr lang="en-US" altLang="zh-CN" sz="1200" b="1" dirty="0" err="1">
                          <a:effectLst/>
                          <a:latin typeface="微软雅黑" panose="020B0503020204020204" pitchFamily="34" charset="-122"/>
                          <a:ea typeface="微软雅黑" panose="020B0503020204020204" pitchFamily="34" charset="-122"/>
                        </a:rPr>
                        <a:t>StorageLevel</a:t>
                      </a:r>
                      <a:endParaRPr lang="zh-CN" altLang="en-US" sz="1200" dirty="0">
                        <a:effectLst/>
                        <a:latin typeface="微软雅黑" panose="020B0503020204020204" pitchFamily="34" charset="-122"/>
                        <a:ea typeface="微软雅黑" panose="020B0503020204020204" pitchFamily="34" charset="-122"/>
                      </a:endParaRPr>
                    </a:p>
                  </a:txBody>
                  <a:tcPr marL="95250" marR="95250" marT="95250" marB="95250"/>
                </a:tc>
                <a:tc>
                  <a:txBody>
                    <a:bodyPr/>
                    <a:lstStyle/>
                    <a:p>
                      <a:pPr fontAlgn="base"/>
                      <a:r>
                        <a:rPr lang="zh-CN" altLang="en-US" sz="1200" b="1">
                          <a:effectLst/>
                          <a:latin typeface="微软雅黑" panose="020B0503020204020204" pitchFamily="34" charset="-122"/>
                          <a:ea typeface="微软雅黑" panose="020B0503020204020204" pitchFamily="34" charset="-122"/>
                        </a:rPr>
                        <a:t>含义</a:t>
                      </a:r>
                      <a:endParaRPr lang="zh-CN" altLang="en-US" sz="1200">
                        <a:effectLst/>
                        <a:latin typeface="微软雅黑" panose="020B0503020204020204" pitchFamily="34" charset="-122"/>
                        <a:ea typeface="微软雅黑" panose="020B0503020204020204" pitchFamily="34" charset="-122"/>
                      </a:endParaRPr>
                    </a:p>
                  </a:txBody>
                  <a:tcPr marL="95250" marR="95250" marT="95250" marB="95250"/>
                </a:tc>
                <a:extLst>
                  <a:ext uri="{0D108BD9-81ED-4DB2-BD59-A6C34878D82A}">
                    <a16:rowId xmlns:a16="http://schemas.microsoft.com/office/drawing/2014/main" val="10000"/>
                  </a:ext>
                </a:extLst>
              </a:tr>
              <a:tr h="370840">
                <a:tc>
                  <a:txBody>
                    <a:bodyPr/>
                    <a:lstStyle/>
                    <a:p>
                      <a:pPr fontAlgn="base"/>
                      <a:r>
                        <a:rPr lang="en-US" sz="1200" dirty="0">
                          <a:effectLst/>
                          <a:latin typeface="微软雅黑" panose="020B0503020204020204" pitchFamily="34" charset="-122"/>
                          <a:ea typeface="微软雅黑" panose="020B0503020204020204" pitchFamily="34" charset="-122"/>
                        </a:rPr>
                        <a:t>MEMORY_ONLY</a:t>
                      </a:r>
                    </a:p>
                  </a:txBody>
                  <a:tcPr marL="63500" marR="63500" marT="63500" marB="63500"/>
                </a:tc>
                <a:tc>
                  <a:txBody>
                    <a:bodyPr/>
                    <a:lstStyle/>
                    <a:p>
                      <a:pPr fontAlgn="base"/>
                      <a:r>
                        <a:rPr lang="zh-CN" altLang="en-US" sz="1200" dirty="0">
                          <a:effectLst/>
                          <a:latin typeface="微软雅黑" panose="020B0503020204020204" pitchFamily="34" charset="-122"/>
                          <a:ea typeface="微软雅黑" panose="020B0503020204020204" pitchFamily="34" charset="-122"/>
                        </a:rPr>
                        <a:t>将</a:t>
                      </a:r>
                      <a:r>
                        <a:rPr lang="en-US" altLang="zh-CN" sz="1200" dirty="0">
                          <a:effectLst/>
                          <a:latin typeface="微软雅黑" panose="020B0503020204020204" pitchFamily="34" charset="-122"/>
                          <a:ea typeface="微软雅黑" panose="020B0503020204020204" pitchFamily="34" charset="-122"/>
                        </a:rPr>
                        <a:t>RDD</a:t>
                      </a:r>
                      <a:r>
                        <a:rPr lang="zh-CN" altLang="en-US" sz="1200" dirty="0">
                          <a:effectLst/>
                          <a:latin typeface="微软雅黑" panose="020B0503020204020204" pitchFamily="34" charset="-122"/>
                          <a:ea typeface="微软雅黑" panose="020B0503020204020204" pitchFamily="34" charset="-122"/>
                        </a:rPr>
                        <a:t>作为反序列化的对象存储</a:t>
                      </a:r>
                      <a:r>
                        <a:rPr lang="en-US" altLang="zh-CN" sz="1200" dirty="0">
                          <a:effectLst/>
                          <a:latin typeface="微软雅黑" panose="020B0503020204020204" pitchFamily="34" charset="-122"/>
                          <a:ea typeface="微软雅黑" panose="020B0503020204020204" pitchFamily="34" charset="-122"/>
                        </a:rPr>
                        <a:t>JVM</a:t>
                      </a:r>
                      <a:r>
                        <a:rPr lang="zh-CN" altLang="en-US" sz="1200" dirty="0">
                          <a:effectLst/>
                          <a:latin typeface="微软雅黑" panose="020B0503020204020204" pitchFamily="34" charset="-122"/>
                          <a:ea typeface="微软雅黑" panose="020B0503020204020204" pitchFamily="34" charset="-122"/>
                        </a:rPr>
                        <a:t>中。如果</a:t>
                      </a:r>
                      <a:r>
                        <a:rPr lang="en-US" altLang="zh-CN" sz="1200" dirty="0">
                          <a:effectLst/>
                          <a:latin typeface="微软雅黑" panose="020B0503020204020204" pitchFamily="34" charset="-122"/>
                          <a:ea typeface="微软雅黑" panose="020B0503020204020204" pitchFamily="34" charset="-122"/>
                        </a:rPr>
                        <a:t>RDD</a:t>
                      </a:r>
                      <a:r>
                        <a:rPr lang="zh-CN" altLang="en-US" sz="1200" dirty="0">
                          <a:effectLst/>
                          <a:latin typeface="微软雅黑" panose="020B0503020204020204" pitchFamily="34" charset="-122"/>
                          <a:ea typeface="微软雅黑" panose="020B0503020204020204" pitchFamily="34" charset="-122"/>
                        </a:rPr>
                        <a:t>不能被内存装下，一些分区将不会被缓存，并且在需要的时候被重新计算。这是默认级别。</a:t>
                      </a:r>
                    </a:p>
                  </a:txBody>
                  <a:tcPr marL="63500" marR="63500" marT="63500" marB="63500"/>
                </a:tc>
                <a:extLst>
                  <a:ext uri="{0D108BD9-81ED-4DB2-BD59-A6C34878D82A}">
                    <a16:rowId xmlns:a16="http://schemas.microsoft.com/office/drawing/2014/main" val="10001"/>
                  </a:ext>
                </a:extLst>
              </a:tr>
              <a:tr h="370840">
                <a:tc>
                  <a:txBody>
                    <a:bodyPr/>
                    <a:lstStyle/>
                    <a:p>
                      <a:pPr fontAlgn="base"/>
                      <a:r>
                        <a:rPr lang="en-US" sz="1200" dirty="0">
                          <a:effectLst/>
                          <a:latin typeface="微软雅黑" panose="020B0503020204020204" pitchFamily="34" charset="-122"/>
                          <a:ea typeface="微软雅黑" panose="020B0503020204020204" pitchFamily="34" charset="-122"/>
                        </a:rPr>
                        <a:t>MEMORY_AND_DISK</a:t>
                      </a:r>
                    </a:p>
                  </a:txBody>
                  <a:tcPr marL="63500" marR="63500" marT="63500" marB="63500"/>
                </a:tc>
                <a:tc>
                  <a:txBody>
                    <a:bodyPr/>
                    <a:lstStyle/>
                    <a:p>
                      <a:pPr fontAlgn="base"/>
                      <a:r>
                        <a:rPr lang="zh-CN" altLang="en-US" sz="1200" dirty="0">
                          <a:effectLst/>
                          <a:latin typeface="微软雅黑" panose="020B0503020204020204" pitchFamily="34" charset="-122"/>
                          <a:ea typeface="微软雅黑" panose="020B0503020204020204" pitchFamily="34" charset="-122"/>
                        </a:rPr>
                        <a:t>将</a:t>
                      </a:r>
                      <a:r>
                        <a:rPr lang="en-US" altLang="zh-CN" sz="1200" dirty="0">
                          <a:effectLst/>
                          <a:latin typeface="微软雅黑" panose="020B0503020204020204" pitchFamily="34" charset="-122"/>
                          <a:ea typeface="微软雅黑" panose="020B0503020204020204" pitchFamily="34" charset="-122"/>
                        </a:rPr>
                        <a:t>RDD</a:t>
                      </a:r>
                      <a:r>
                        <a:rPr lang="zh-CN" altLang="en-US" sz="1200" dirty="0">
                          <a:effectLst/>
                          <a:latin typeface="微软雅黑" panose="020B0503020204020204" pitchFamily="34" charset="-122"/>
                          <a:ea typeface="微软雅黑" panose="020B0503020204020204" pitchFamily="34" charset="-122"/>
                        </a:rPr>
                        <a:t>作为反序列化的对象存储在</a:t>
                      </a:r>
                      <a:r>
                        <a:rPr lang="en-US" altLang="zh-CN" sz="1200" dirty="0">
                          <a:effectLst/>
                          <a:latin typeface="微软雅黑" panose="020B0503020204020204" pitchFamily="34" charset="-122"/>
                          <a:ea typeface="微软雅黑" panose="020B0503020204020204" pitchFamily="34" charset="-122"/>
                        </a:rPr>
                        <a:t>JVM</a:t>
                      </a:r>
                      <a:r>
                        <a:rPr lang="zh-CN" altLang="en-US" sz="1200" dirty="0">
                          <a:effectLst/>
                          <a:latin typeface="微软雅黑" panose="020B0503020204020204" pitchFamily="34" charset="-122"/>
                          <a:ea typeface="微软雅黑" panose="020B0503020204020204" pitchFamily="34" charset="-122"/>
                        </a:rPr>
                        <a:t>中。如果</a:t>
                      </a:r>
                      <a:r>
                        <a:rPr lang="en-US" altLang="zh-CN" sz="1200" dirty="0">
                          <a:effectLst/>
                          <a:latin typeface="微软雅黑" panose="020B0503020204020204" pitchFamily="34" charset="-122"/>
                          <a:ea typeface="微软雅黑" panose="020B0503020204020204" pitchFamily="34" charset="-122"/>
                        </a:rPr>
                        <a:t>RDD</a:t>
                      </a:r>
                      <a:r>
                        <a:rPr lang="zh-CN" altLang="en-US" sz="1200" dirty="0">
                          <a:effectLst/>
                          <a:latin typeface="微软雅黑" panose="020B0503020204020204" pitchFamily="34" charset="-122"/>
                          <a:ea typeface="微软雅黑" panose="020B0503020204020204" pitchFamily="34" charset="-122"/>
                        </a:rPr>
                        <a:t>不能被与内存装下，超出的分区将被保存在硬盘上，并且在需要时被读取。</a:t>
                      </a:r>
                    </a:p>
                  </a:txBody>
                  <a:tcPr marL="63500" marR="63500" marT="63500" marB="63500"/>
                </a:tc>
                <a:extLst>
                  <a:ext uri="{0D108BD9-81ED-4DB2-BD59-A6C34878D82A}">
                    <a16:rowId xmlns:a16="http://schemas.microsoft.com/office/drawing/2014/main" val="10002"/>
                  </a:ext>
                </a:extLst>
              </a:tr>
              <a:tr h="370840">
                <a:tc>
                  <a:txBody>
                    <a:bodyPr/>
                    <a:lstStyle/>
                    <a:p>
                      <a:pPr fontAlgn="base"/>
                      <a:r>
                        <a:rPr lang="en-US" sz="1200" dirty="0">
                          <a:effectLst/>
                          <a:latin typeface="微软雅黑" panose="020B0503020204020204" pitchFamily="34" charset="-122"/>
                          <a:ea typeface="微软雅黑" panose="020B0503020204020204" pitchFamily="34" charset="-122"/>
                        </a:rPr>
                        <a:t>MEMORY_ONLY_SER</a:t>
                      </a:r>
                    </a:p>
                  </a:txBody>
                  <a:tcPr marL="63500" marR="63500" marT="63500" marB="63500"/>
                </a:tc>
                <a:tc>
                  <a:txBody>
                    <a:bodyPr/>
                    <a:lstStyle/>
                    <a:p>
                      <a:pPr fontAlgn="base"/>
                      <a:r>
                        <a:rPr lang="zh-CN" altLang="en-US" sz="1200" dirty="0">
                          <a:effectLst/>
                          <a:latin typeface="微软雅黑" panose="020B0503020204020204" pitchFamily="34" charset="-122"/>
                          <a:ea typeface="微软雅黑" panose="020B0503020204020204" pitchFamily="34" charset="-122"/>
                        </a:rPr>
                        <a:t>将</a:t>
                      </a:r>
                      <a:r>
                        <a:rPr lang="en-US" altLang="zh-CN" sz="1200" dirty="0">
                          <a:effectLst/>
                          <a:latin typeface="微软雅黑" panose="020B0503020204020204" pitchFamily="34" charset="-122"/>
                          <a:ea typeface="微软雅黑" panose="020B0503020204020204" pitchFamily="34" charset="-122"/>
                        </a:rPr>
                        <a:t>RDD</a:t>
                      </a:r>
                      <a:r>
                        <a:rPr lang="zh-CN" altLang="en-US" sz="1200" dirty="0">
                          <a:effectLst/>
                          <a:latin typeface="微软雅黑" panose="020B0503020204020204" pitchFamily="34" charset="-122"/>
                          <a:ea typeface="微软雅黑" panose="020B0503020204020204" pitchFamily="34" charset="-122"/>
                        </a:rPr>
                        <a:t>作为序列化的对象进行存储（每一分区占用一个字节数组）。通常来说，这比将对象反序列化的空间利用率更高</a:t>
                      </a:r>
                      <a:r>
                        <a:rPr lang="zh-CN" altLang="en-US" sz="1200" b="1" dirty="0">
                          <a:effectLst/>
                          <a:latin typeface="微软雅黑" panose="020B0503020204020204" pitchFamily="34" charset="-122"/>
                          <a:ea typeface="微软雅黑" panose="020B0503020204020204" pitchFamily="34" charset="-122"/>
                        </a:rPr>
                        <a:t>，</a:t>
                      </a:r>
                      <a:r>
                        <a:rPr lang="zh-CN" altLang="en-US" sz="1200" kern="1200" dirty="0">
                          <a:solidFill>
                            <a:schemeClr val="dk1"/>
                          </a:solidFill>
                          <a:effectLst/>
                          <a:latin typeface="微软雅黑" panose="020B0503020204020204" pitchFamily="34" charset="-122"/>
                          <a:ea typeface="微软雅黑" panose="020B0503020204020204" pitchFamily="34" charset="-122"/>
                          <a:cs typeface="+mn-cs"/>
                        </a:rPr>
                        <a:t>尤其当使用</a:t>
                      </a:r>
                      <a:r>
                        <a:rPr lang="en-US" altLang="zh-CN" sz="1200" kern="1200" dirty="0">
                          <a:solidFill>
                            <a:schemeClr val="dk1"/>
                          </a:solidFill>
                          <a:effectLst/>
                          <a:latin typeface="微软雅黑" panose="020B0503020204020204" pitchFamily="34" charset="-122"/>
                          <a:ea typeface="微软雅黑" panose="020B0503020204020204" pitchFamily="34" charset="-122"/>
                          <a:cs typeface="+mn-cs"/>
                        </a:rPr>
                        <a:t>fast serializer,</a:t>
                      </a:r>
                      <a:r>
                        <a:rPr lang="zh-CN" altLang="en-US" sz="1200" kern="1200" dirty="0">
                          <a:solidFill>
                            <a:schemeClr val="dk1"/>
                          </a:solidFill>
                          <a:effectLst/>
                          <a:latin typeface="微软雅黑" panose="020B0503020204020204" pitchFamily="34" charset="-122"/>
                          <a:ea typeface="微软雅黑" panose="020B0503020204020204" pitchFamily="34" charset="-122"/>
                          <a:cs typeface="+mn-cs"/>
                        </a:rPr>
                        <a:t>但在读取时会比较占用</a:t>
                      </a:r>
                      <a:r>
                        <a:rPr lang="en-US" altLang="zh-CN" sz="1200" kern="1200" dirty="0">
                          <a:solidFill>
                            <a:schemeClr val="dk1"/>
                          </a:solidFill>
                          <a:effectLst/>
                          <a:latin typeface="微软雅黑" panose="020B0503020204020204" pitchFamily="34" charset="-122"/>
                          <a:ea typeface="微软雅黑" panose="020B0503020204020204" pitchFamily="34" charset="-122"/>
                          <a:cs typeface="+mn-cs"/>
                        </a:rPr>
                        <a:t>CPU</a:t>
                      </a:r>
                      <a:r>
                        <a:rPr lang="zh-CN" altLang="en-US" sz="1200" kern="1200" dirty="0">
                          <a:solidFill>
                            <a:schemeClr val="dk1"/>
                          </a:solidFill>
                          <a:effectLst/>
                          <a:latin typeface="微软雅黑" panose="020B0503020204020204" pitchFamily="34" charset="-122"/>
                          <a:ea typeface="微软雅黑" panose="020B0503020204020204" pitchFamily="34" charset="-122"/>
                          <a:cs typeface="+mn-cs"/>
                        </a:rPr>
                        <a:t>。</a:t>
                      </a:r>
                      <a:endParaRPr lang="en-US" altLang="zh-CN" sz="1200" kern="1200" dirty="0">
                        <a:solidFill>
                          <a:schemeClr val="dk1"/>
                        </a:solidFill>
                        <a:effectLst/>
                        <a:latin typeface="微软雅黑" panose="020B0503020204020204" pitchFamily="34" charset="-122"/>
                        <a:ea typeface="微软雅黑" panose="020B0503020204020204" pitchFamily="34" charset="-122"/>
                        <a:cs typeface="+mn-cs"/>
                      </a:endParaRPr>
                    </a:p>
                  </a:txBody>
                  <a:tcPr marL="63500" marR="63500" marT="63500" marB="63500"/>
                </a:tc>
                <a:extLst>
                  <a:ext uri="{0D108BD9-81ED-4DB2-BD59-A6C34878D82A}">
                    <a16:rowId xmlns:a16="http://schemas.microsoft.com/office/drawing/2014/main" val="10003"/>
                  </a:ext>
                </a:extLst>
              </a:tr>
              <a:tr h="370840">
                <a:tc>
                  <a:txBody>
                    <a:bodyPr/>
                    <a:lstStyle/>
                    <a:p>
                      <a:pPr fontAlgn="base"/>
                      <a:r>
                        <a:rPr lang="en-US" sz="1200">
                          <a:effectLst/>
                          <a:latin typeface="微软雅黑" panose="020B0503020204020204" pitchFamily="34" charset="-122"/>
                          <a:ea typeface="微软雅黑" panose="020B0503020204020204" pitchFamily="34" charset="-122"/>
                        </a:rPr>
                        <a:t>MEMORY_AND_DISK_SER</a:t>
                      </a:r>
                    </a:p>
                  </a:txBody>
                  <a:tcPr marL="63500" marR="63500" marT="63500" marB="63500"/>
                </a:tc>
                <a:tc>
                  <a:txBody>
                    <a:bodyPr/>
                    <a:lstStyle/>
                    <a:p>
                      <a:pPr fontAlgn="base"/>
                      <a:r>
                        <a:rPr lang="zh-CN" altLang="en-US" sz="1200" dirty="0">
                          <a:effectLst/>
                          <a:latin typeface="微软雅黑" panose="020B0503020204020204" pitchFamily="34" charset="-122"/>
                          <a:ea typeface="微软雅黑" panose="020B0503020204020204" pitchFamily="34" charset="-122"/>
                        </a:rPr>
                        <a:t>与</a:t>
                      </a:r>
                      <a:r>
                        <a:rPr lang="en-US" sz="1200" dirty="0">
                          <a:effectLst/>
                          <a:latin typeface="微软雅黑" panose="020B0503020204020204" pitchFamily="34" charset="-122"/>
                          <a:ea typeface="微软雅黑" panose="020B0503020204020204" pitchFamily="34" charset="-122"/>
                        </a:rPr>
                        <a:t>MEMORY_ONLY_SER</a:t>
                      </a:r>
                      <a:r>
                        <a:rPr lang="zh-CN" altLang="en-US" sz="1200" dirty="0">
                          <a:effectLst/>
                          <a:latin typeface="微软雅黑" panose="020B0503020204020204" pitchFamily="34" charset="-122"/>
                          <a:ea typeface="微软雅黑" panose="020B0503020204020204" pitchFamily="34" charset="-122"/>
                        </a:rPr>
                        <a:t>相似，但是把超出内存的分区将存储在硬盘上而不是在每次需要的时候重新计算。</a:t>
                      </a:r>
                    </a:p>
                  </a:txBody>
                  <a:tcPr marL="63500" marR="63500" marT="63500" marB="63500"/>
                </a:tc>
                <a:extLst>
                  <a:ext uri="{0D108BD9-81ED-4DB2-BD59-A6C34878D82A}">
                    <a16:rowId xmlns:a16="http://schemas.microsoft.com/office/drawing/2014/main" val="10004"/>
                  </a:ext>
                </a:extLst>
              </a:tr>
              <a:tr h="370840">
                <a:tc>
                  <a:txBody>
                    <a:bodyPr/>
                    <a:lstStyle/>
                    <a:p>
                      <a:pPr fontAlgn="base"/>
                      <a:r>
                        <a:rPr lang="en-US" sz="1200" dirty="0">
                          <a:effectLst/>
                          <a:latin typeface="微软雅黑" panose="020B0503020204020204" pitchFamily="34" charset="-122"/>
                          <a:ea typeface="微软雅黑" panose="020B0503020204020204" pitchFamily="34" charset="-122"/>
                        </a:rPr>
                        <a:t>DISK_ONLY</a:t>
                      </a:r>
                    </a:p>
                  </a:txBody>
                  <a:tcPr marL="63500" marR="63500" marT="63500" marB="63500"/>
                </a:tc>
                <a:tc>
                  <a:txBody>
                    <a:bodyPr/>
                    <a:lstStyle/>
                    <a:p>
                      <a:pPr fontAlgn="base"/>
                      <a:r>
                        <a:rPr lang="zh-CN" altLang="en-US" sz="1200" dirty="0">
                          <a:effectLst/>
                          <a:latin typeface="微软雅黑" panose="020B0503020204020204" pitchFamily="34" charset="-122"/>
                          <a:ea typeface="微软雅黑" panose="020B0503020204020204" pitchFamily="34" charset="-122"/>
                        </a:rPr>
                        <a:t>只将</a:t>
                      </a:r>
                      <a:r>
                        <a:rPr lang="en-US" altLang="zh-CN" sz="1200" dirty="0">
                          <a:effectLst/>
                          <a:latin typeface="微软雅黑" panose="020B0503020204020204" pitchFamily="34" charset="-122"/>
                          <a:ea typeface="微软雅黑" panose="020B0503020204020204" pitchFamily="34" charset="-122"/>
                        </a:rPr>
                        <a:t>RDD</a:t>
                      </a:r>
                      <a:r>
                        <a:rPr lang="zh-CN" altLang="en-US" sz="1200" dirty="0">
                          <a:effectLst/>
                          <a:latin typeface="微软雅黑" panose="020B0503020204020204" pitchFamily="34" charset="-122"/>
                          <a:ea typeface="微软雅黑" panose="020B0503020204020204" pitchFamily="34" charset="-122"/>
                        </a:rPr>
                        <a:t>分区存储在硬盘上。</a:t>
                      </a:r>
                    </a:p>
                  </a:txBody>
                  <a:tcPr marL="63500" marR="63500" marT="63500" marB="63500"/>
                </a:tc>
                <a:extLst>
                  <a:ext uri="{0D108BD9-81ED-4DB2-BD59-A6C34878D82A}">
                    <a16:rowId xmlns:a16="http://schemas.microsoft.com/office/drawing/2014/main" val="10005"/>
                  </a:ext>
                </a:extLst>
              </a:tr>
              <a:tr h="370840">
                <a:tc>
                  <a:txBody>
                    <a:bodyPr/>
                    <a:lstStyle/>
                    <a:p>
                      <a:pPr fontAlgn="base"/>
                      <a:r>
                        <a:rPr lang="en-US" sz="1200" dirty="0">
                          <a:effectLst/>
                          <a:latin typeface="微软雅黑" panose="020B0503020204020204" pitchFamily="34" charset="-122"/>
                          <a:ea typeface="微软雅黑" panose="020B0503020204020204" pitchFamily="34" charset="-122"/>
                        </a:rPr>
                        <a:t>OFF_HEAP</a:t>
                      </a:r>
                    </a:p>
                  </a:txBody>
                  <a:tcPr marL="63500" marR="63500" marT="63500" marB="63500"/>
                </a:tc>
                <a:tc>
                  <a:txBody>
                    <a:bodyPr/>
                    <a:lstStyle/>
                    <a:p>
                      <a:pPr fontAlgn="base"/>
                      <a:r>
                        <a:rPr lang="zh-CN" altLang="en-US" sz="1200" dirty="0">
                          <a:effectLst/>
                          <a:latin typeface="微软雅黑" panose="020B0503020204020204" pitchFamily="34" charset="-122"/>
                          <a:ea typeface="微软雅黑" panose="020B0503020204020204" pitchFamily="34" charset="-122"/>
                        </a:rPr>
                        <a:t>保存到</a:t>
                      </a:r>
                      <a:r>
                        <a:rPr lang="en-US" altLang="zh-CN" sz="1200" dirty="0">
                          <a:effectLst/>
                          <a:latin typeface="微软雅黑" panose="020B0503020204020204" pitchFamily="34" charset="-122"/>
                          <a:ea typeface="微软雅黑" panose="020B0503020204020204" pitchFamily="34" charset="-122"/>
                        </a:rPr>
                        <a:t>tachyon</a:t>
                      </a:r>
                      <a:r>
                        <a:rPr lang="zh-CN" altLang="en-US" sz="1200" dirty="0">
                          <a:effectLst/>
                          <a:latin typeface="微软雅黑" panose="020B0503020204020204" pitchFamily="34" charset="-122"/>
                          <a:ea typeface="微软雅黑" panose="020B0503020204020204" pitchFamily="34" charset="-122"/>
                        </a:rPr>
                        <a:t>。</a:t>
                      </a:r>
                    </a:p>
                  </a:txBody>
                  <a:tcPr marL="63500" marR="63500" marT="63500" marB="63500"/>
                </a:tc>
                <a:extLst>
                  <a:ext uri="{0D108BD9-81ED-4DB2-BD59-A6C34878D82A}">
                    <a16:rowId xmlns:a16="http://schemas.microsoft.com/office/drawing/2014/main" val="10006"/>
                  </a:ext>
                </a:extLst>
              </a:tr>
              <a:tr h="370840">
                <a:tc>
                  <a:txBody>
                    <a:bodyPr/>
                    <a:lstStyle/>
                    <a:p>
                      <a:pPr fontAlgn="base"/>
                      <a:r>
                        <a:rPr lang="en-US" sz="1200" dirty="0">
                          <a:effectLst/>
                          <a:latin typeface="微软雅黑" panose="020B0503020204020204" pitchFamily="34" charset="-122"/>
                          <a:ea typeface="微软雅黑" panose="020B0503020204020204" pitchFamily="34" charset="-122"/>
                        </a:rPr>
                        <a:t>MEMORY_ONLY_2, MEMORY_AND_DISK_2, etc.</a:t>
                      </a:r>
                    </a:p>
                  </a:txBody>
                  <a:tcPr marL="63500" marR="63500" marT="63500" marB="63500"/>
                </a:tc>
                <a:tc>
                  <a:txBody>
                    <a:bodyPr/>
                    <a:lstStyle/>
                    <a:p>
                      <a:pPr fontAlgn="base"/>
                      <a:r>
                        <a:rPr lang="zh-CN" altLang="en-US" sz="1200" dirty="0">
                          <a:effectLst/>
                          <a:latin typeface="微软雅黑" panose="020B0503020204020204" pitchFamily="34" charset="-122"/>
                          <a:ea typeface="微软雅黑" panose="020B0503020204020204" pitchFamily="34" charset="-122"/>
                        </a:rPr>
                        <a:t>与上述的存储级别一样，但是将每一个分区都复制到两个集群结点上。</a:t>
                      </a:r>
                    </a:p>
                  </a:txBody>
                  <a:tcPr marL="63500" marR="63500" marT="63500" marB="63500"/>
                </a:tc>
                <a:extLst>
                  <a:ext uri="{0D108BD9-81ED-4DB2-BD59-A6C34878D82A}">
                    <a16:rowId xmlns:a16="http://schemas.microsoft.com/office/drawing/2014/main" val="10007"/>
                  </a:ext>
                </a:extLst>
              </a:tr>
            </a:tbl>
          </a:graphicData>
        </a:graphic>
      </p:graphicFrame>
      <p:sp>
        <p:nvSpPr>
          <p:cNvPr id="10" name="内容占位符 2"/>
          <p:cNvSpPr txBox="1">
            <a:spLocks/>
          </p:cNvSpPr>
          <p:nvPr/>
        </p:nvSpPr>
        <p:spPr>
          <a:xfrm>
            <a:off x="682389" y="1294227"/>
            <a:ext cx="10515600" cy="17728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000" dirty="0"/>
              <a:t>Persist</a:t>
            </a:r>
            <a:r>
              <a:rPr lang="zh-CN" altLang="en-US" sz="2000" dirty="0"/>
              <a:t>：持久化</a:t>
            </a:r>
            <a:r>
              <a:rPr lang="en-US" altLang="zh-CN" sz="2000" dirty="0"/>
              <a:t>RDD</a:t>
            </a:r>
            <a:r>
              <a:rPr lang="zh-CN" altLang="en-US" sz="2000" dirty="0"/>
              <a:t>并可修改存储级别</a:t>
            </a:r>
            <a:endParaRPr lang="en-US" altLang="zh-CN" sz="2000" dirty="0"/>
          </a:p>
          <a:p>
            <a:pPr>
              <a:lnSpc>
                <a:spcPct val="150000"/>
              </a:lnSpc>
            </a:pPr>
            <a:r>
              <a:rPr lang="en-US" altLang="zh-CN" sz="2000" dirty="0"/>
              <a:t>Cache</a:t>
            </a:r>
            <a:r>
              <a:rPr lang="zh-CN" altLang="en-US" sz="2000" dirty="0"/>
              <a:t>：缓存</a:t>
            </a:r>
            <a:r>
              <a:rPr lang="en-US" altLang="zh-CN" sz="2000" dirty="0"/>
              <a:t>RDD</a:t>
            </a:r>
            <a:r>
              <a:rPr lang="zh-CN" altLang="en-US" sz="2000" dirty="0"/>
              <a:t>，本质上是调用</a:t>
            </a:r>
            <a:r>
              <a:rPr lang="en-US" altLang="zh-CN" sz="2000" dirty="0"/>
              <a:t>persist(</a:t>
            </a:r>
            <a:r>
              <a:rPr lang="en-US" altLang="zh-CN" sz="2000" dirty="0" err="1"/>
              <a:t>StorageLevel.MEMORY_ONLY</a:t>
            </a:r>
            <a:r>
              <a:rPr lang="en-US" altLang="zh-CN" sz="2000" dirty="0"/>
              <a:t>)</a:t>
            </a:r>
          </a:p>
          <a:p>
            <a:pPr>
              <a:lnSpc>
                <a:spcPct val="150000"/>
              </a:lnSpc>
            </a:pPr>
            <a:r>
              <a:rPr lang="en-US" altLang="zh-CN" sz="2000" dirty="0"/>
              <a:t>Checkpoint</a:t>
            </a:r>
            <a:r>
              <a:rPr lang="zh-CN" altLang="en-US" sz="2000" dirty="0"/>
              <a:t>：持久化</a:t>
            </a:r>
            <a:r>
              <a:rPr lang="en-US" altLang="zh-CN" sz="2000" dirty="0"/>
              <a:t>RDD</a:t>
            </a:r>
            <a:r>
              <a:rPr lang="zh-CN" altLang="en-US" sz="2000" dirty="0"/>
              <a:t>并切断</a:t>
            </a:r>
            <a:r>
              <a:rPr lang="en-US" altLang="zh-CN" sz="2000" dirty="0"/>
              <a:t>Lineage</a:t>
            </a:r>
            <a:r>
              <a:rPr lang="zh-CN" altLang="en-US" sz="2000" dirty="0"/>
              <a:t>，生成新的</a:t>
            </a:r>
            <a:r>
              <a:rPr lang="en-US" altLang="zh-CN" sz="2000" dirty="0"/>
              <a:t>DAG</a:t>
            </a:r>
            <a:endParaRPr lang="zh-CN" altLang="en-US" sz="2000" dirty="0"/>
          </a:p>
        </p:txBody>
      </p:sp>
    </p:spTree>
    <p:extLst>
      <p:ext uri="{BB962C8B-B14F-4D97-AF65-F5344CB8AC3E}">
        <p14:creationId xmlns:p14="http://schemas.microsoft.com/office/powerpoint/2010/main" val="3654025006"/>
      </p:ext>
    </p:extLst>
  </p:cSld>
  <p:clrMapOvr>
    <a:masterClrMapping/>
  </p:clrMapOvr>
  <p:transition spd="slow" advTm="305">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RDD—</a:t>
            </a:r>
            <a:r>
              <a:rPr lang="zh-CN" altLang="en-US" dirty="0"/>
              <a:t>依赖</a:t>
            </a:r>
          </a:p>
        </p:txBody>
      </p:sp>
      <p:sp>
        <p:nvSpPr>
          <p:cNvPr id="6" name="矩形 5"/>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http://www.csdn.net/article/2013-07-08/2816149</a:t>
            </a:r>
            <a:endParaRPr lang="zh-CN" altLang="en-US" dirty="0"/>
          </a:p>
        </p:txBody>
      </p:sp>
      <p:sp>
        <p:nvSpPr>
          <p:cNvPr id="8" name="内容占位符 2"/>
          <p:cNvSpPr txBox="1">
            <a:spLocks/>
          </p:cNvSpPr>
          <p:nvPr/>
        </p:nvSpPr>
        <p:spPr>
          <a:xfrm>
            <a:off x="838200" y="1294228"/>
            <a:ext cx="10515600" cy="48827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sz="2000" dirty="0"/>
          </a:p>
        </p:txBody>
      </p:sp>
      <p:pic>
        <p:nvPicPr>
          <p:cNvPr id="6148" name="Picture 4" descr="http://img.blog.csdn.net/20130815204811250"/>
          <p:cNvPicPr>
            <a:picLocks noChangeAspect="1" noChangeArrowheads="1"/>
          </p:cNvPicPr>
          <p:nvPr/>
        </p:nvPicPr>
        <p:blipFill rotWithShape="1">
          <a:blip r:embed="rId4">
            <a:extLst>
              <a:ext uri="{28A0092B-C50C-407E-A947-70E740481C1C}">
                <a14:useLocalDpi xmlns:a14="http://schemas.microsoft.com/office/drawing/2010/main" val="0"/>
              </a:ext>
            </a:extLst>
          </a:blip>
          <a:srcRect b="17821"/>
          <a:stretch/>
        </p:blipFill>
        <p:spPr bwMode="auto">
          <a:xfrm>
            <a:off x="838200" y="2763922"/>
            <a:ext cx="5538849" cy="332630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82389" y="1294228"/>
            <a:ext cx="10952459" cy="1338828"/>
          </a:xfrm>
          <a:prstGeom prst="rect">
            <a:avLst/>
          </a:prstGeom>
        </p:spPr>
        <p:txBody>
          <a:bodyPr wrap="square">
            <a:spAutoFit/>
          </a:bodyPr>
          <a:lstStyle/>
          <a:p>
            <a:pPr>
              <a:lnSpc>
                <a:spcPct val="150000"/>
              </a:lnSpc>
            </a:pPr>
            <a:r>
              <a:rPr lang="zh-CN" altLang="en-US" b="1" dirty="0">
                <a:solidFill>
                  <a:srgbClr val="FF0000"/>
                </a:solidFill>
                <a:latin typeface="微软雅黑" panose="020B0503020204020204" pitchFamily="34" charset="-122"/>
                <a:ea typeface="微软雅黑" panose="020B0503020204020204" pitchFamily="34" charset="-122"/>
              </a:rPr>
              <a:t>窄依赖</a:t>
            </a:r>
            <a:r>
              <a:rPr lang="zh-CN" altLang="en-US" dirty="0">
                <a:solidFill>
                  <a:schemeClr val="bg1"/>
                </a:solidFill>
                <a:latin typeface="微软雅黑" panose="020B0503020204020204" pitchFamily="34" charset="-122"/>
                <a:ea typeface="微软雅黑" panose="020B0503020204020204" pitchFamily="34" charset="-122"/>
              </a:rPr>
              <a:t>：父</a:t>
            </a:r>
            <a:r>
              <a:rPr lang="en-US" altLang="zh-CN" dirty="0">
                <a:solidFill>
                  <a:schemeClr val="bg1"/>
                </a:solidFill>
                <a:latin typeface="微软雅黑" panose="020B0503020204020204" pitchFamily="34" charset="-122"/>
                <a:ea typeface="微软雅黑" panose="020B0503020204020204" pitchFamily="34" charset="-122"/>
              </a:rPr>
              <a:t>RDD</a:t>
            </a:r>
            <a:r>
              <a:rPr lang="zh-CN" altLang="en-US" dirty="0">
                <a:solidFill>
                  <a:schemeClr val="bg1"/>
                </a:solidFill>
                <a:latin typeface="微软雅黑" panose="020B0503020204020204" pitchFamily="34" charset="-122"/>
                <a:ea typeface="微软雅黑" panose="020B0503020204020204" pitchFamily="34" charset="-122"/>
              </a:rPr>
              <a:t>的每一个分区最多被一个子</a:t>
            </a:r>
            <a:r>
              <a:rPr lang="en-US" altLang="zh-CN" dirty="0">
                <a:solidFill>
                  <a:schemeClr val="bg1"/>
                </a:solidFill>
                <a:latin typeface="微软雅黑" panose="020B0503020204020204" pitchFamily="34" charset="-122"/>
                <a:ea typeface="微软雅黑" panose="020B0503020204020204" pitchFamily="34" charset="-122"/>
              </a:rPr>
              <a:t>RDD</a:t>
            </a:r>
            <a:r>
              <a:rPr lang="zh-CN" altLang="en-US" dirty="0">
                <a:solidFill>
                  <a:schemeClr val="bg1"/>
                </a:solidFill>
                <a:latin typeface="微软雅黑" panose="020B0503020204020204" pitchFamily="34" charset="-122"/>
                <a:ea typeface="微软雅黑" panose="020B0503020204020204" pitchFamily="34" charset="-122"/>
              </a:rPr>
              <a:t>的分区所用，表现为一个父</a:t>
            </a:r>
            <a:r>
              <a:rPr lang="en-US" altLang="zh-CN" dirty="0">
                <a:solidFill>
                  <a:schemeClr val="bg1"/>
                </a:solidFill>
                <a:latin typeface="微软雅黑" panose="020B0503020204020204" pitchFamily="34" charset="-122"/>
                <a:ea typeface="微软雅黑" panose="020B0503020204020204" pitchFamily="34" charset="-122"/>
              </a:rPr>
              <a:t>RDD</a:t>
            </a:r>
            <a:r>
              <a:rPr lang="zh-CN" altLang="en-US" dirty="0">
                <a:solidFill>
                  <a:schemeClr val="bg1"/>
                </a:solidFill>
                <a:latin typeface="微软雅黑" panose="020B0503020204020204" pitchFamily="34" charset="-122"/>
                <a:ea typeface="微软雅黑" panose="020B0503020204020204" pitchFamily="34" charset="-122"/>
              </a:rPr>
              <a:t>的分区对应于一个子</a:t>
            </a:r>
            <a:r>
              <a:rPr lang="en-US" altLang="zh-CN" dirty="0">
                <a:solidFill>
                  <a:schemeClr val="bg1"/>
                </a:solidFill>
                <a:latin typeface="微软雅黑" panose="020B0503020204020204" pitchFamily="34" charset="-122"/>
                <a:ea typeface="微软雅黑" panose="020B0503020204020204" pitchFamily="34" charset="-122"/>
              </a:rPr>
              <a:t>RDD</a:t>
            </a:r>
            <a:r>
              <a:rPr lang="zh-CN" altLang="en-US" dirty="0">
                <a:solidFill>
                  <a:schemeClr val="bg1"/>
                </a:solidFill>
                <a:latin typeface="微软雅黑" panose="020B0503020204020204" pitchFamily="34" charset="-122"/>
                <a:ea typeface="微软雅黑" panose="020B0503020204020204" pitchFamily="34" charset="-122"/>
              </a:rPr>
              <a:t>的分区，和两个父</a:t>
            </a:r>
            <a:r>
              <a:rPr lang="en-US" altLang="zh-CN" dirty="0">
                <a:solidFill>
                  <a:schemeClr val="bg1"/>
                </a:solidFill>
                <a:latin typeface="微软雅黑" panose="020B0503020204020204" pitchFamily="34" charset="-122"/>
                <a:ea typeface="微软雅黑" panose="020B0503020204020204" pitchFamily="34" charset="-122"/>
              </a:rPr>
              <a:t>RDD</a:t>
            </a:r>
            <a:r>
              <a:rPr lang="zh-CN" altLang="en-US" dirty="0">
                <a:solidFill>
                  <a:schemeClr val="bg1"/>
                </a:solidFill>
                <a:latin typeface="微软雅黑" panose="020B0503020204020204" pitchFamily="34" charset="-122"/>
                <a:ea typeface="微软雅黑" panose="020B0503020204020204" pitchFamily="34" charset="-122"/>
              </a:rPr>
              <a:t>的分区对应于一个子</a:t>
            </a:r>
            <a:r>
              <a:rPr lang="en-US" altLang="zh-CN" dirty="0">
                <a:solidFill>
                  <a:schemeClr val="bg1"/>
                </a:solidFill>
                <a:latin typeface="微软雅黑" panose="020B0503020204020204" pitchFamily="34" charset="-122"/>
                <a:ea typeface="微软雅黑" panose="020B0503020204020204" pitchFamily="34" charset="-122"/>
              </a:rPr>
              <a:t>RDD </a:t>
            </a:r>
            <a:r>
              <a:rPr lang="zh-CN" altLang="en-US" dirty="0">
                <a:solidFill>
                  <a:schemeClr val="bg1"/>
                </a:solidFill>
                <a:latin typeface="微软雅黑" panose="020B0503020204020204" pitchFamily="34" charset="-122"/>
                <a:ea typeface="微软雅黑" panose="020B0503020204020204" pitchFamily="34" charset="-122"/>
              </a:rPr>
              <a:t>的分区</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FF0000"/>
                </a:solidFill>
                <a:latin typeface="微软雅黑" panose="020B0503020204020204" pitchFamily="34" charset="-122"/>
                <a:ea typeface="微软雅黑" panose="020B0503020204020204" pitchFamily="34" charset="-122"/>
              </a:rPr>
              <a:t>宽依赖</a:t>
            </a:r>
            <a:r>
              <a:rPr lang="zh-CN" altLang="en-US" dirty="0">
                <a:solidFill>
                  <a:schemeClr val="bg1"/>
                </a:solidFill>
                <a:latin typeface="微软雅黑" panose="020B0503020204020204" pitchFamily="34" charset="-122"/>
                <a:ea typeface="微软雅黑" panose="020B0503020204020204" pitchFamily="34" charset="-122"/>
              </a:rPr>
              <a:t>：子</a:t>
            </a:r>
            <a:r>
              <a:rPr lang="en-US" altLang="zh-CN" dirty="0">
                <a:solidFill>
                  <a:schemeClr val="bg1"/>
                </a:solidFill>
                <a:latin typeface="微软雅黑" panose="020B0503020204020204" pitchFamily="34" charset="-122"/>
                <a:ea typeface="微软雅黑" panose="020B0503020204020204" pitchFamily="34" charset="-122"/>
              </a:rPr>
              <a:t>RDD</a:t>
            </a:r>
            <a:r>
              <a:rPr lang="zh-CN" altLang="en-US" dirty="0">
                <a:solidFill>
                  <a:schemeClr val="bg1"/>
                </a:solidFill>
                <a:latin typeface="微软雅黑" panose="020B0503020204020204" pitchFamily="34" charset="-122"/>
                <a:ea typeface="微软雅黑" panose="020B0503020204020204" pitchFamily="34" charset="-122"/>
              </a:rPr>
              <a:t>的分区依赖于父</a:t>
            </a:r>
            <a:r>
              <a:rPr lang="en-US" altLang="zh-CN" dirty="0">
                <a:solidFill>
                  <a:schemeClr val="bg1"/>
                </a:solidFill>
                <a:latin typeface="微软雅黑" panose="020B0503020204020204" pitchFamily="34" charset="-122"/>
                <a:ea typeface="微软雅黑" panose="020B0503020204020204" pitchFamily="34" charset="-122"/>
              </a:rPr>
              <a:t>RDD</a:t>
            </a:r>
            <a:r>
              <a:rPr lang="zh-CN" altLang="en-US" dirty="0">
                <a:solidFill>
                  <a:schemeClr val="bg1"/>
                </a:solidFill>
                <a:latin typeface="微软雅黑" panose="020B0503020204020204" pitchFamily="34" charset="-122"/>
                <a:ea typeface="微软雅黑" panose="020B0503020204020204" pitchFamily="34" charset="-122"/>
              </a:rPr>
              <a:t>的所有分区</a:t>
            </a:r>
          </a:p>
        </p:txBody>
      </p:sp>
      <p:sp>
        <p:nvSpPr>
          <p:cNvPr id="15" name="矩形 14"/>
          <p:cNvSpPr/>
          <p:nvPr/>
        </p:nvSpPr>
        <p:spPr>
          <a:xfrm>
            <a:off x="7196447" y="2763922"/>
            <a:ext cx="4995553" cy="204558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latin typeface="微软雅黑" panose="020B0503020204020204" pitchFamily="34" charset="-122"/>
                <a:ea typeface="微软雅黑" panose="020B0503020204020204" pitchFamily="34" charset="-122"/>
              </a:rPr>
              <a:t>窄依赖对优化很有利，可实施</a:t>
            </a:r>
            <a:r>
              <a:rPr lang="en-US" altLang="zh-CN" dirty="0">
                <a:latin typeface="微软雅黑" panose="020B0503020204020204" pitchFamily="34" charset="-122"/>
                <a:ea typeface="微软雅黑" panose="020B0503020204020204" pitchFamily="34" charset="-122"/>
              </a:rPr>
              <a:t>fusion</a:t>
            </a:r>
            <a:r>
              <a:rPr lang="zh-CN" altLang="en-US" dirty="0">
                <a:latin typeface="微软雅黑" panose="020B0503020204020204" pitchFamily="34" charset="-122"/>
                <a:ea typeface="微软雅黑" panose="020B0503020204020204" pitchFamily="34" charset="-122"/>
              </a:rPr>
              <a:t>优化，把多个操作合为一个，而且无需物化很多中间结果</a:t>
            </a:r>
            <a:r>
              <a:rPr lang="en-US" altLang="zh-CN" dirty="0">
                <a:latin typeface="微软雅黑" panose="020B0503020204020204" pitchFamily="34" charset="-122"/>
                <a:ea typeface="微软雅黑" panose="020B0503020204020204" pitchFamily="34" charset="-122"/>
              </a:rPr>
              <a:t>RDD</a:t>
            </a:r>
            <a:r>
              <a:rPr lang="zh-CN" altLang="en-US" dirty="0">
                <a:latin typeface="微软雅黑" panose="020B0503020204020204" pitchFamily="34" charset="-122"/>
                <a:ea typeface="微软雅黑" panose="020B0503020204020204" pitchFamily="34" charset="-122"/>
              </a:rPr>
              <a:t>，极大地提升性能。</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Spark</a:t>
            </a:r>
            <a:r>
              <a:rPr lang="zh-CN" altLang="en-US" dirty="0">
                <a:latin typeface="微软雅黑" panose="020B0503020204020204" pitchFamily="34" charset="-122"/>
                <a:ea typeface="微软雅黑" panose="020B0503020204020204" pitchFamily="34" charset="-122"/>
              </a:rPr>
              <a:t>把这个叫做流水线 （</a:t>
            </a:r>
            <a:r>
              <a:rPr lang="en-US" altLang="zh-CN" dirty="0">
                <a:latin typeface="微软雅黑" panose="020B0503020204020204" pitchFamily="34" charset="-122"/>
                <a:ea typeface="微软雅黑" panose="020B0503020204020204" pitchFamily="34" charset="-122"/>
              </a:rPr>
              <a:t>pipeline</a:t>
            </a:r>
            <a:r>
              <a:rPr lang="zh-CN" altLang="en-US" dirty="0">
                <a:latin typeface="微软雅黑" panose="020B0503020204020204" pitchFamily="34" charset="-122"/>
                <a:ea typeface="微软雅黑" panose="020B0503020204020204" pitchFamily="34" charset="-122"/>
              </a:rPr>
              <a:t>）优化。</a:t>
            </a:r>
            <a:endParaRPr lang="zh-CN" altLang="en-US" dirty="0">
              <a:solidFill>
                <a:schemeClr val="tx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071535093"/>
      </p:ext>
    </p:extLst>
  </p:cSld>
  <p:clrMapOvr>
    <a:masterClrMapping/>
  </p:clrMapOvr>
  <p:transition spd="slow" advTm="92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Scheduling Process</a:t>
            </a:r>
            <a:endParaRPr lang="zh-CN" altLang="en-US" dirty="0"/>
          </a:p>
        </p:txBody>
      </p:sp>
      <p:sp>
        <p:nvSpPr>
          <p:cNvPr id="6" name="矩形 5"/>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8" name="内容占位符 2"/>
          <p:cNvSpPr txBox="1">
            <a:spLocks/>
          </p:cNvSpPr>
          <p:nvPr/>
        </p:nvSpPr>
        <p:spPr>
          <a:xfrm>
            <a:off x="838200" y="1294228"/>
            <a:ext cx="10515600" cy="48827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sz="2000" dirty="0"/>
          </a:p>
        </p:txBody>
      </p:sp>
      <p:pic>
        <p:nvPicPr>
          <p:cNvPr id="5122" name="Picture 2"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339" y="1400854"/>
            <a:ext cx="8833086" cy="4776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610823"/>
      </p:ext>
    </p:extLst>
  </p:cSld>
  <p:clrMapOvr>
    <a:masterClrMapping/>
  </p:clrMapOvr>
  <p:transition spd="slow" advTm="633">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Scheduling Optimizations</a:t>
            </a:r>
            <a:endParaRPr lang="zh-CN" altLang="en-US" dirty="0"/>
          </a:p>
        </p:txBody>
      </p:sp>
      <p:sp>
        <p:nvSpPr>
          <p:cNvPr id="6" name="矩形 5"/>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pic>
        <p:nvPicPr>
          <p:cNvPr id="3" name="图片 2"/>
          <p:cNvPicPr>
            <a:picLocks noChangeAspect="1"/>
          </p:cNvPicPr>
          <p:nvPr/>
        </p:nvPicPr>
        <p:blipFill>
          <a:blip r:embed="rId3"/>
          <a:stretch>
            <a:fillRect/>
          </a:stretch>
        </p:blipFill>
        <p:spPr>
          <a:xfrm>
            <a:off x="1708094" y="1945369"/>
            <a:ext cx="4530781" cy="3733800"/>
          </a:xfrm>
          <a:prstGeom prst="rect">
            <a:avLst/>
          </a:prstGeom>
        </p:spPr>
      </p:pic>
      <p:sp>
        <p:nvSpPr>
          <p:cNvPr id="4" name="线形标注 1(带强调线) 3"/>
          <p:cNvSpPr/>
          <p:nvPr/>
        </p:nvSpPr>
        <p:spPr>
          <a:xfrm>
            <a:off x="7400925" y="3985242"/>
            <a:ext cx="3667125" cy="531605"/>
          </a:xfrm>
          <a:prstGeom prst="accentCallout1">
            <a:avLst>
              <a:gd name="adj1" fmla="val 18750"/>
              <a:gd name="adj2" fmla="val -8333"/>
              <a:gd name="adj3" fmla="val 96205"/>
              <a:gd name="adj4" fmla="val -88982"/>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微软雅黑" panose="020B0503020204020204" pitchFamily="34" charset="-122"/>
                <a:ea typeface="微软雅黑" panose="020B0503020204020204" pitchFamily="34" charset="-122"/>
              </a:rPr>
              <a:t>Pipeline </a:t>
            </a:r>
            <a:endParaRPr lang="zh-CN" altLang="en-US" sz="2800" dirty="0">
              <a:latin typeface="微软雅黑" panose="020B0503020204020204" pitchFamily="34" charset="-122"/>
              <a:ea typeface="微软雅黑" panose="020B0503020204020204" pitchFamily="34" charset="-122"/>
            </a:endParaRPr>
          </a:p>
        </p:txBody>
      </p:sp>
      <p:sp>
        <p:nvSpPr>
          <p:cNvPr id="9" name="线形标注 1(带强调线) 8"/>
          <p:cNvSpPr/>
          <p:nvPr/>
        </p:nvSpPr>
        <p:spPr>
          <a:xfrm>
            <a:off x="7400925" y="1967152"/>
            <a:ext cx="3667125" cy="531605"/>
          </a:xfrm>
          <a:prstGeom prst="accentCallout1">
            <a:avLst>
              <a:gd name="adj1" fmla="val 18750"/>
              <a:gd name="adj2" fmla="val -8333"/>
              <a:gd name="adj3" fmla="val 94413"/>
              <a:gd name="adj4" fmla="val -81190"/>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微软雅黑" panose="020B0503020204020204" pitchFamily="34" charset="-122"/>
                <a:ea typeface="微软雅黑" panose="020B0503020204020204" pitchFamily="34" charset="-122"/>
              </a:rPr>
              <a:t>Shuffle  </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3025390"/>
      </p:ext>
    </p:extLst>
  </p:cSld>
  <p:clrMapOvr>
    <a:masterClrMapping/>
  </p:clrMapOvr>
  <p:transition spd="slow" advTm="856">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Lineage</a:t>
            </a:r>
            <a:endParaRPr lang="zh-CN" altLang="en-US" dirty="0"/>
          </a:p>
        </p:txBody>
      </p:sp>
      <p:sp>
        <p:nvSpPr>
          <p:cNvPr id="6" name="矩形 5"/>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http://baishuo491.iteye.com/blog/2019510</a:t>
            </a:r>
          </a:p>
          <a:p>
            <a:r>
              <a:rPr lang="en-US" altLang="zh-CN" sz="1400" dirty="0"/>
              <a:t>http://blog.csdn.net/oopsoom/article/details/23857949</a:t>
            </a:r>
            <a:endParaRPr lang="zh-CN" altLang="en-US" sz="1400" dirty="0"/>
          </a:p>
        </p:txBody>
      </p:sp>
      <p:sp>
        <p:nvSpPr>
          <p:cNvPr id="8" name="内容占位符 2"/>
          <p:cNvSpPr txBox="1">
            <a:spLocks/>
          </p:cNvSpPr>
          <p:nvPr/>
        </p:nvSpPr>
        <p:spPr>
          <a:xfrm>
            <a:off x="838200" y="1294228"/>
            <a:ext cx="10515600" cy="48827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sz="2000" dirty="0"/>
          </a:p>
        </p:txBody>
      </p:sp>
      <p:pic>
        <p:nvPicPr>
          <p:cNvPr id="1026" name="Picture 2" descr="http://dl2.iteye.com/upload/attachment/0095/5356/bc5851c2-7c00-3c0c-8944-d9eb0386c1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51" y="1181686"/>
            <a:ext cx="11916316" cy="3912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886900"/>
      </p:ext>
    </p:extLst>
  </p:cSld>
  <p:clrMapOvr>
    <a:masterClrMapping/>
  </p:clrMapOvr>
  <p:transition spd="slow" advTm="101944">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错误处理</a:t>
            </a:r>
          </a:p>
        </p:txBody>
      </p:sp>
      <p:sp>
        <p:nvSpPr>
          <p:cNvPr id="6" name="矩形 5"/>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http://www.cnblogs.com/downtjs/p/3815325.html</a:t>
            </a:r>
            <a:endParaRPr lang="zh-CN" altLang="en-US" dirty="0"/>
          </a:p>
        </p:txBody>
      </p:sp>
      <p:sp>
        <p:nvSpPr>
          <p:cNvPr id="8" name="内容占位符 2"/>
          <p:cNvSpPr txBox="1">
            <a:spLocks/>
          </p:cNvSpPr>
          <p:nvPr/>
        </p:nvSpPr>
        <p:spPr>
          <a:xfrm>
            <a:off x="5496336" y="1301883"/>
            <a:ext cx="4267201" cy="6679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000" dirty="0"/>
              <a:t>Worker</a:t>
            </a:r>
            <a:r>
              <a:rPr lang="zh-CN" altLang="en-US" sz="2000" dirty="0"/>
              <a:t>节点异常：再一次提交运行</a:t>
            </a:r>
          </a:p>
        </p:txBody>
      </p:sp>
      <p:pic>
        <p:nvPicPr>
          <p:cNvPr id="7170" name="Picture 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84" y="1362345"/>
            <a:ext cx="4038600" cy="22002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images.cnitblog.com/i/469775/201406/17205716239874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9013" y="2534031"/>
            <a:ext cx="4095750" cy="2286000"/>
          </a:xfrm>
          <a:prstGeom prst="rect">
            <a:avLst/>
          </a:prstGeom>
          <a:noFill/>
          <a:extLst>
            <a:ext uri="{909E8E84-426E-40DD-AFC4-6F175D3DCCD1}">
              <a14:hiddenFill xmlns:a14="http://schemas.microsoft.com/office/drawing/2010/main">
                <a:solidFill>
                  <a:srgbClr val="FFFFFF"/>
                </a:solidFill>
              </a14:hiddenFill>
            </a:ext>
          </a:extLst>
        </p:spPr>
      </p:pic>
      <p:sp>
        <p:nvSpPr>
          <p:cNvPr id="9" name="内容占位符 2"/>
          <p:cNvSpPr txBox="1">
            <a:spLocks/>
          </p:cNvSpPr>
          <p:nvPr/>
        </p:nvSpPr>
        <p:spPr>
          <a:xfrm>
            <a:off x="6669013" y="4820221"/>
            <a:ext cx="4267201" cy="5408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000" dirty="0"/>
              <a:t>Executor</a:t>
            </a:r>
            <a:r>
              <a:rPr lang="zh-CN" altLang="en-US" sz="2000" dirty="0"/>
              <a:t>异常：重启新的</a:t>
            </a:r>
            <a:r>
              <a:rPr lang="en-US" altLang="zh-CN" sz="2000" dirty="0"/>
              <a:t>Executor</a:t>
            </a:r>
            <a:endParaRPr lang="zh-CN" altLang="en-US" sz="2000" dirty="0"/>
          </a:p>
        </p:txBody>
      </p:sp>
      <p:pic>
        <p:nvPicPr>
          <p:cNvPr id="7174" name="Picture 6" descr="http://images.cnitblog.com/i/469775/201406/17161051911833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584" y="3976283"/>
            <a:ext cx="4038600" cy="2144696"/>
          </a:xfrm>
          <a:prstGeom prst="rect">
            <a:avLst/>
          </a:prstGeom>
          <a:noFill/>
          <a:extLst>
            <a:ext uri="{909E8E84-426E-40DD-AFC4-6F175D3DCCD1}">
              <a14:hiddenFill xmlns:a14="http://schemas.microsoft.com/office/drawing/2010/main">
                <a:solidFill>
                  <a:srgbClr val="FFFFFF"/>
                </a:solidFill>
              </a14:hiddenFill>
            </a:ext>
          </a:extLst>
        </p:spPr>
      </p:pic>
      <p:sp>
        <p:nvSpPr>
          <p:cNvPr id="10" name="内容占位符 2"/>
          <p:cNvSpPr txBox="1">
            <a:spLocks/>
          </p:cNvSpPr>
          <p:nvPr/>
        </p:nvSpPr>
        <p:spPr>
          <a:xfrm>
            <a:off x="5496336" y="5580165"/>
            <a:ext cx="4267201" cy="5408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000" dirty="0"/>
              <a:t>Master</a:t>
            </a:r>
            <a:r>
              <a:rPr lang="zh-CN" altLang="en-US" sz="2000" dirty="0"/>
              <a:t>异常：</a:t>
            </a:r>
            <a:r>
              <a:rPr lang="en-US" altLang="zh-CN" sz="2000" dirty="0"/>
              <a:t>over…</a:t>
            </a:r>
            <a:endParaRPr lang="zh-CN" altLang="en-US" sz="2000" dirty="0"/>
          </a:p>
        </p:txBody>
      </p:sp>
    </p:spTree>
    <p:extLst>
      <p:ext uri="{BB962C8B-B14F-4D97-AF65-F5344CB8AC3E}">
        <p14:creationId xmlns:p14="http://schemas.microsoft.com/office/powerpoint/2010/main" val="2881628576"/>
      </p:ext>
    </p:extLst>
  </p:cSld>
  <p:clrMapOvr>
    <a:masterClrMapping/>
  </p:clrMapOvr>
  <p:transition spd="slow" advTm="5414">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59308" y="1"/>
            <a:ext cx="423081" cy="682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标题 1"/>
          <p:cNvSpPr txBox="1">
            <a:spLocks/>
          </p:cNvSpPr>
          <p:nvPr/>
        </p:nvSpPr>
        <p:spPr>
          <a:xfrm>
            <a:off x="838200" y="308854"/>
            <a:ext cx="10515600" cy="872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Keynote</a:t>
            </a:r>
            <a:endParaRPr lang="zh-CN" altLang="en-US" dirty="0"/>
          </a:p>
        </p:txBody>
      </p:sp>
      <p:sp>
        <p:nvSpPr>
          <p:cNvPr id="33" name="Rectangle 3"/>
          <p:cNvSpPr>
            <a:spLocks noChangeArrowheads="1"/>
          </p:cNvSpPr>
          <p:nvPr/>
        </p:nvSpPr>
        <p:spPr bwMode="auto">
          <a:xfrm>
            <a:off x="8858693" y="3883881"/>
            <a:ext cx="1622024" cy="438574"/>
          </a:xfrm>
          <a:prstGeom prst="rect">
            <a:avLst/>
          </a:prstGeom>
          <a:noFill/>
          <a:ln w="9525">
            <a:noFill/>
            <a:miter lim="800000"/>
            <a:headEnd/>
            <a:tailEnd/>
          </a:ln>
        </p:spPr>
        <p:txBody>
          <a:bodyPr wrap="square" lIns="68571" tIns="34286" rIns="68571" bIns="34286">
            <a:spAutoFit/>
          </a:bodyPr>
          <a:lstStyle/>
          <a:p>
            <a:pPr algn="ctr" defTabSz="685487"/>
            <a:r>
              <a:rPr lang="en-US" altLang="zh-CN" sz="2400" b="1" dirty="0">
                <a:solidFill>
                  <a:srgbClr val="FFFFFF"/>
                </a:solidFill>
                <a:latin typeface="微软雅黑" panose="020B0503020204020204" pitchFamily="34" charset="-122"/>
                <a:ea typeface="微软雅黑" panose="020B0503020204020204" pitchFamily="34" charset="-122"/>
                <a:cs typeface="Segoe UI" charset="0"/>
              </a:rPr>
              <a:t>Q&amp;A</a:t>
            </a:r>
            <a:endParaRPr lang="en-US" b="1" dirty="0">
              <a:solidFill>
                <a:srgbClr val="FFFFFF"/>
              </a:solidFill>
              <a:latin typeface="微软雅黑" panose="020B0503020204020204" pitchFamily="34" charset="-122"/>
              <a:ea typeface="微软雅黑" panose="020B0503020204020204" pitchFamily="34" charset="-122"/>
              <a:cs typeface="Segoe UI" charset="0"/>
            </a:endParaRPr>
          </a:p>
        </p:txBody>
      </p:sp>
      <p:sp>
        <p:nvSpPr>
          <p:cNvPr id="34" name="Rectangle 4"/>
          <p:cNvSpPr>
            <a:spLocks noChangeArrowheads="1"/>
          </p:cNvSpPr>
          <p:nvPr/>
        </p:nvSpPr>
        <p:spPr bwMode="auto">
          <a:xfrm>
            <a:off x="6791731" y="3880784"/>
            <a:ext cx="1629436" cy="438574"/>
          </a:xfrm>
          <a:prstGeom prst="rect">
            <a:avLst/>
          </a:prstGeom>
          <a:noFill/>
          <a:ln w="9525">
            <a:noFill/>
            <a:miter lim="800000"/>
            <a:headEnd/>
            <a:tailEnd/>
          </a:ln>
        </p:spPr>
        <p:txBody>
          <a:bodyPr wrap="square" lIns="68571" tIns="34286" rIns="68571" bIns="34286">
            <a:spAutoFit/>
          </a:bodyPr>
          <a:lstStyle/>
          <a:p>
            <a:pPr algn="ctr" defTabSz="685487"/>
            <a:r>
              <a:rPr lang="zh-CN" altLang="en-US" sz="2400" b="1" dirty="0">
                <a:solidFill>
                  <a:srgbClr val="FFFFFF"/>
                </a:solidFill>
                <a:latin typeface="微软雅黑" panose="020B0503020204020204" pitchFamily="34" charset="-122"/>
                <a:ea typeface="微软雅黑" panose="020B0503020204020204" pitchFamily="34" charset="-122"/>
                <a:cs typeface="Segoe UI" charset="0"/>
              </a:rPr>
              <a:t>动手实验</a:t>
            </a:r>
            <a:endParaRPr lang="en-US" b="1" dirty="0">
              <a:solidFill>
                <a:srgbClr val="FFFFFF"/>
              </a:solidFill>
              <a:latin typeface="微软雅黑" panose="020B0503020204020204" pitchFamily="34" charset="-122"/>
              <a:ea typeface="微软雅黑" panose="020B0503020204020204" pitchFamily="34" charset="-122"/>
              <a:cs typeface="Segoe UI" charset="0"/>
            </a:endParaRPr>
          </a:p>
        </p:txBody>
      </p:sp>
      <p:sp>
        <p:nvSpPr>
          <p:cNvPr id="35" name="Rectangle 5"/>
          <p:cNvSpPr>
            <a:spLocks noChangeArrowheads="1"/>
          </p:cNvSpPr>
          <p:nvPr/>
        </p:nvSpPr>
        <p:spPr bwMode="auto">
          <a:xfrm>
            <a:off x="4747816" y="3871330"/>
            <a:ext cx="1655525" cy="438574"/>
          </a:xfrm>
          <a:prstGeom prst="rect">
            <a:avLst/>
          </a:prstGeom>
          <a:noFill/>
          <a:ln w="9525">
            <a:noFill/>
            <a:miter lim="800000"/>
            <a:headEnd/>
            <a:tailEnd/>
          </a:ln>
        </p:spPr>
        <p:txBody>
          <a:bodyPr wrap="square" lIns="68571" tIns="34286" rIns="68571" bIns="34286">
            <a:spAutoFit/>
          </a:bodyPr>
          <a:lstStyle/>
          <a:p>
            <a:pPr algn="ctr" defTabSz="685487"/>
            <a:r>
              <a:rPr lang="en-US" altLang="zh-CN" sz="2400" b="1" dirty="0">
                <a:solidFill>
                  <a:srgbClr val="FFFFFF"/>
                </a:solidFill>
                <a:latin typeface="微软雅黑" panose="020B0503020204020204" pitchFamily="34" charset="-122"/>
                <a:ea typeface="微软雅黑" panose="020B0503020204020204" pitchFamily="34" charset="-122"/>
                <a:cs typeface="Segoe UI" charset="0"/>
              </a:rPr>
              <a:t>Scala</a:t>
            </a:r>
            <a:r>
              <a:rPr lang="zh-CN" altLang="en-US" sz="2400" b="1" dirty="0">
                <a:solidFill>
                  <a:srgbClr val="FFFFFF"/>
                </a:solidFill>
                <a:latin typeface="微软雅黑" panose="020B0503020204020204" pitchFamily="34" charset="-122"/>
                <a:ea typeface="微软雅黑" panose="020B0503020204020204" pitchFamily="34" charset="-122"/>
                <a:cs typeface="Segoe UI" charset="0"/>
              </a:rPr>
              <a:t>入门</a:t>
            </a:r>
            <a:endParaRPr lang="en-US" sz="2400" b="1" dirty="0">
              <a:solidFill>
                <a:srgbClr val="FFFFFF"/>
              </a:solidFill>
              <a:latin typeface="微软雅黑" panose="020B0503020204020204" pitchFamily="34" charset="-122"/>
              <a:ea typeface="微软雅黑" panose="020B0503020204020204" pitchFamily="34" charset="-122"/>
              <a:cs typeface="Segoe UI" charset="0"/>
            </a:endParaRPr>
          </a:p>
        </p:txBody>
      </p:sp>
      <p:sp>
        <p:nvSpPr>
          <p:cNvPr id="36" name="Rectangle 6"/>
          <p:cNvSpPr>
            <a:spLocks noChangeArrowheads="1"/>
          </p:cNvSpPr>
          <p:nvPr/>
        </p:nvSpPr>
        <p:spPr bwMode="auto">
          <a:xfrm>
            <a:off x="641209" y="3871330"/>
            <a:ext cx="1934665" cy="438574"/>
          </a:xfrm>
          <a:prstGeom prst="rect">
            <a:avLst/>
          </a:prstGeom>
          <a:noFill/>
          <a:ln w="9525">
            <a:noFill/>
            <a:miter lim="800000"/>
            <a:headEnd/>
            <a:tailEnd/>
          </a:ln>
        </p:spPr>
        <p:txBody>
          <a:bodyPr wrap="square" lIns="68571" tIns="34286" rIns="68571" bIns="34286">
            <a:spAutoFit/>
          </a:bodyPr>
          <a:lstStyle/>
          <a:p>
            <a:pPr algn="ctr" defTabSz="685487"/>
            <a:r>
              <a:rPr lang="zh-CN" altLang="en-US" sz="2400" b="1" dirty="0">
                <a:solidFill>
                  <a:srgbClr val="FFFFFF"/>
                </a:solidFill>
                <a:latin typeface="微软雅黑" panose="020B0503020204020204" pitchFamily="34" charset="-122"/>
                <a:ea typeface="微软雅黑" panose="020B0503020204020204" pitchFamily="34" charset="-122"/>
                <a:cs typeface="Segoe UI" charset="0"/>
              </a:rPr>
              <a:t>概念</a:t>
            </a:r>
            <a:endParaRPr lang="en-US" sz="2400" b="1" dirty="0">
              <a:solidFill>
                <a:srgbClr val="FFFFFF"/>
              </a:solidFill>
              <a:latin typeface="微软雅黑" panose="020B0503020204020204" pitchFamily="34" charset="-122"/>
              <a:ea typeface="微软雅黑" panose="020B0503020204020204" pitchFamily="34" charset="-122"/>
              <a:cs typeface="Segoe UI" charset="0"/>
            </a:endParaRPr>
          </a:p>
        </p:txBody>
      </p:sp>
      <p:sp>
        <p:nvSpPr>
          <p:cNvPr id="47" name="Freeform 53"/>
          <p:cNvSpPr>
            <a:spLocks noEditPoints="1"/>
          </p:cNvSpPr>
          <p:nvPr/>
        </p:nvSpPr>
        <p:spPr bwMode="black">
          <a:xfrm>
            <a:off x="7064270" y="2228720"/>
            <a:ext cx="1084359" cy="1223737"/>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rgbClr val="FFFFFF"/>
          </a:solidFill>
          <a:ln>
            <a:noFill/>
          </a:ln>
          <a:extLst/>
        </p:spPr>
        <p:txBody>
          <a:bodyPr vert="horz" wrap="square" lIns="57125" tIns="28565" rIns="57125" bIns="28565" numCol="1" anchor="t" anchorCtr="0" compatLnSpc="1">
            <a:prstTxWarp prst="textNoShape">
              <a:avLst/>
            </a:prstTxWarp>
          </a:bodyPr>
          <a:lstStyle/>
          <a:p>
            <a:pPr marL="0" marR="0" lvl="0" indent="0"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ndParaRPr>
          </a:p>
        </p:txBody>
      </p:sp>
      <p:grpSp>
        <p:nvGrpSpPr>
          <p:cNvPr id="55" name="Group 740"/>
          <p:cNvGrpSpPr>
            <a:grpSpLocks noChangeAspect="1"/>
          </p:cNvGrpSpPr>
          <p:nvPr/>
        </p:nvGrpSpPr>
        <p:grpSpPr bwMode="auto">
          <a:xfrm>
            <a:off x="8987190" y="2281853"/>
            <a:ext cx="1365031" cy="1170604"/>
            <a:chOff x="7349" y="-2816"/>
            <a:chExt cx="661" cy="567"/>
          </a:xfrm>
          <a:solidFill>
            <a:srgbClr val="FFFFFF"/>
          </a:solidFill>
        </p:grpSpPr>
        <p:sp>
          <p:nvSpPr>
            <p:cNvPr id="56"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solidFill>
                  <a:sysClr val="windowText" lastClr="000000"/>
                </a:solidFill>
              </a:endParaRPr>
            </a:p>
          </p:txBody>
        </p:sp>
        <p:sp>
          <p:nvSpPr>
            <p:cNvPr id="57" name="Oval 742"/>
            <p:cNvSpPr>
              <a:spLocks noChangeArrowheads="1"/>
            </p:cNvSpPr>
            <p:nvPr/>
          </p:nvSpPr>
          <p:spPr bwMode="auto">
            <a:xfrm>
              <a:off x="7616" y="-2816"/>
              <a:ext cx="127" cy="1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solidFill>
                  <a:sysClr val="windowText" lastClr="000000"/>
                </a:solidFill>
              </a:endParaRPr>
            </a:p>
          </p:txBody>
        </p:sp>
        <p:sp>
          <p:nvSpPr>
            <p:cNvPr id="58"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solidFill>
                  <a:sysClr val="windowText" lastClr="000000"/>
                </a:solidFill>
              </a:endParaRPr>
            </a:p>
          </p:txBody>
        </p:sp>
        <p:sp>
          <p:nvSpPr>
            <p:cNvPr id="59" name="Oval 744"/>
            <p:cNvSpPr>
              <a:spLocks noChangeArrowheads="1"/>
            </p:cNvSpPr>
            <p:nvPr/>
          </p:nvSpPr>
          <p:spPr bwMode="auto">
            <a:xfrm>
              <a:off x="7866"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solidFill>
                  <a:sysClr val="windowText" lastClr="000000"/>
                </a:solidFill>
              </a:endParaRPr>
            </a:p>
          </p:txBody>
        </p:sp>
        <p:sp>
          <p:nvSpPr>
            <p:cNvPr id="60"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solidFill>
                  <a:sysClr val="windowText" lastClr="000000"/>
                </a:solidFill>
              </a:endParaRPr>
            </a:p>
          </p:txBody>
        </p:sp>
        <p:sp>
          <p:nvSpPr>
            <p:cNvPr id="61" name="Oval 746"/>
            <p:cNvSpPr>
              <a:spLocks noChangeArrowheads="1"/>
            </p:cNvSpPr>
            <p:nvPr/>
          </p:nvSpPr>
          <p:spPr bwMode="auto">
            <a:xfrm>
              <a:off x="7384"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solidFill>
                  <a:sysClr val="windowText" lastClr="000000"/>
                </a:solidFill>
              </a:endParaRPr>
            </a:p>
          </p:txBody>
        </p:sp>
      </p:grpSp>
      <p:grpSp>
        <p:nvGrpSpPr>
          <p:cNvPr id="62" name="Group 351"/>
          <p:cNvGrpSpPr>
            <a:grpSpLocks noChangeAspect="1"/>
          </p:cNvGrpSpPr>
          <p:nvPr/>
        </p:nvGrpSpPr>
        <p:grpSpPr bwMode="auto">
          <a:xfrm>
            <a:off x="1237231" y="2228720"/>
            <a:ext cx="742622" cy="1221001"/>
            <a:chOff x="-3435" y="469"/>
            <a:chExt cx="574" cy="944"/>
          </a:xfrm>
          <a:solidFill>
            <a:srgbClr val="FFFFFF"/>
          </a:solidFill>
        </p:grpSpPr>
        <p:sp>
          <p:nvSpPr>
            <p:cNvPr id="63" name="Freeform 352"/>
            <p:cNvSpPr>
              <a:spLocks/>
            </p:cNvSpPr>
            <p:nvPr/>
          </p:nvSpPr>
          <p:spPr bwMode="auto">
            <a:xfrm>
              <a:off x="-3435" y="648"/>
              <a:ext cx="574" cy="765"/>
            </a:xfrm>
            <a:custGeom>
              <a:avLst/>
              <a:gdLst>
                <a:gd name="T0" fmla="*/ 210 w 243"/>
                <a:gd name="T1" fmla="*/ 143 h 324"/>
                <a:gd name="T2" fmla="*/ 131 w 243"/>
                <a:gd name="T3" fmla="*/ 135 h 324"/>
                <a:gd name="T4" fmla="*/ 128 w 243"/>
                <a:gd name="T5" fmla="*/ 21 h 324"/>
                <a:gd name="T6" fmla="*/ 107 w 243"/>
                <a:gd name="T7" fmla="*/ 0 h 324"/>
                <a:gd name="T8" fmla="*/ 91 w 243"/>
                <a:gd name="T9" fmla="*/ 21 h 324"/>
                <a:gd name="T10" fmla="*/ 91 w 243"/>
                <a:gd name="T11" fmla="*/ 181 h 324"/>
                <a:gd name="T12" fmla="*/ 60 w 243"/>
                <a:gd name="T13" fmla="*/ 146 h 324"/>
                <a:gd name="T14" fmla="*/ 11 w 243"/>
                <a:gd name="T15" fmla="*/ 136 h 324"/>
                <a:gd name="T16" fmla="*/ 28 w 243"/>
                <a:gd name="T17" fmla="*/ 169 h 324"/>
                <a:gd name="T18" fmla="*/ 111 w 243"/>
                <a:gd name="T19" fmla="*/ 289 h 324"/>
                <a:gd name="T20" fmla="*/ 125 w 243"/>
                <a:gd name="T21" fmla="*/ 307 h 324"/>
                <a:gd name="T22" fmla="*/ 134 w 243"/>
                <a:gd name="T23" fmla="*/ 314 h 324"/>
                <a:gd name="T24" fmla="*/ 168 w 243"/>
                <a:gd name="T25" fmla="*/ 324 h 324"/>
                <a:gd name="T26" fmla="*/ 232 w 243"/>
                <a:gd name="T27" fmla="*/ 265 h 324"/>
                <a:gd name="T28" fmla="*/ 232 w 243"/>
                <a:gd name="T29" fmla="*/ 262 h 324"/>
                <a:gd name="T30" fmla="*/ 243 w 243"/>
                <a:gd name="T31" fmla="*/ 168 h 324"/>
                <a:gd name="T32" fmla="*/ 210 w 243"/>
                <a:gd name="T33" fmla="*/ 14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324">
                  <a:moveTo>
                    <a:pt x="210" y="143"/>
                  </a:moveTo>
                  <a:cubicBezTo>
                    <a:pt x="131" y="135"/>
                    <a:pt x="131" y="135"/>
                    <a:pt x="131" y="135"/>
                  </a:cubicBezTo>
                  <a:cubicBezTo>
                    <a:pt x="131" y="97"/>
                    <a:pt x="128" y="59"/>
                    <a:pt x="128" y="21"/>
                  </a:cubicBezTo>
                  <a:cubicBezTo>
                    <a:pt x="128" y="10"/>
                    <a:pt x="118" y="0"/>
                    <a:pt x="107" y="0"/>
                  </a:cubicBezTo>
                  <a:cubicBezTo>
                    <a:pt x="95" y="0"/>
                    <a:pt x="91" y="10"/>
                    <a:pt x="91" y="21"/>
                  </a:cubicBezTo>
                  <a:cubicBezTo>
                    <a:pt x="91" y="71"/>
                    <a:pt x="91" y="131"/>
                    <a:pt x="91" y="181"/>
                  </a:cubicBezTo>
                  <a:cubicBezTo>
                    <a:pt x="85" y="172"/>
                    <a:pt x="60" y="146"/>
                    <a:pt x="60" y="146"/>
                  </a:cubicBezTo>
                  <a:cubicBezTo>
                    <a:pt x="52" y="135"/>
                    <a:pt x="24" y="128"/>
                    <a:pt x="11" y="136"/>
                  </a:cubicBezTo>
                  <a:cubicBezTo>
                    <a:pt x="0" y="142"/>
                    <a:pt x="20" y="158"/>
                    <a:pt x="28" y="169"/>
                  </a:cubicBezTo>
                  <a:cubicBezTo>
                    <a:pt x="58" y="209"/>
                    <a:pt x="81" y="249"/>
                    <a:pt x="111" y="289"/>
                  </a:cubicBezTo>
                  <a:cubicBezTo>
                    <a:pt x="115" y="296"/>
                    <a:pt x="119" y="302"/>
                    <a:pt x="125" y="307"/>
                  </a:cubicBezTo>
                  <a:cubicBezTo>
                    <a:pt x="128" y="310"/>
                    <a:pt x="131" y="313"/>
                    <a:pt x="134" y="314"/>
                  </a:cubicBezTo>
                  <a:cubicBezTo>
                    <a:pt x="144" y="320"/>
                    <a:pt x="156" y="324"/>
                    <a:pt x="168" y="324"/>
                  </a:cubicBezTo>
                  <a:cubicBezTo>
                    <a:pt x="202" y="324"/>
                    <a:pt x="229" y="298"/>
                    <a:pt x="232" y="265"/>
                  </a:cubicBezTo>
                  <a:cubicBezTo>
                    <a:pt x="232" y="264"/>
                    <a:pt x="232" y="263"/>
                    <a:pt x="232" y="262"/>
                  </a:cubicBezTo>
                  <a:cubicBezTo>
                    <a:pt x="243" y="168"/>
                    <a:pt x="243" y="168"/>
                    <a:pt x="243" y="168"/>
                  </a:cubicBezTo>
                  <a:cubicBezTo>
                    <a:pt x="243" y="156"/>
                    <a:pt x="222" y="143"/>
                    <a:pt x="210"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solidFill>
                  <a:sysClr val="windowText" lastClr="000000"/>
                </a:solidFill>
              </a:endParaRPr>
            </a:p>
          </p:txBody>
        </p:sp>
        <p:sp>
          <p:nvSpPr>
            <p:cNvPr id="64" name="Freeform 353"/>
            <p:cNvSpPr>
              <a:spLocks/>
            </p:cNvSpPr>
            <p:nvPr/>
          </p:nvSpPr>
          <p:spPr bwMode="auto">
            <a:xfrm>
              <a:off x="-3419" y="469"/>
              <a:ext cx="459" cy="451"/>
            </a:xfrm>
            <a:custGeom>
              <a:avLst/>
              <a:gdLst>
                <a:gd name="T0" fmla="*/ 72 w 194"/>
                <a:gd name="T1" fmla="*/ 191 h 191"/>
                <a:gd name="T2" fmla="*/ 72 w 194"/>
                <a:gd name="T3" fmla="*/ 168 h 191"/>
                <a:gd name="T4" fmla="*/ 22 w 194"/>
                <a:gd name="T5" fmla="*/ 97 h 191"/>
                <a:gd name="T6" fmla="*/ 97 w 194"/>
                <a:gd name="T7" fmla="*/ 22 h 191"/>
                <a:gd name="T8" fmla="*/ 173 w 194"/>
                <a:gd name="T9" fmla="*/ 97 h 191"/>
                <a:gd name="T10" fmla="*/ 136 w 194"/>
                <a:gd name="T11" fmla="*/ 162 h 191"/>
                <a:gd name="T12" fmla="*/ 137 w 194"/>
                <a:gd name="T13" fmla="*/ 186 h 191"/>
                <a:gd name="T14" fmla="*/ 194 w 194"/>
                <a:gd name="T15" fmla="*/ 97 h 191"/>
                <a:gd name="T16" fmla="*/ 97 w 194"/>
                <a:gd name="T17" fmla="*/ 0 h 191"/>
                <a:gd name="T18" fmla="*/ 0 w 194"/>
                <a:gd name="T19" fmla="*/ 97 h 191"/>
                <a:gd name="T20" fmla="*/ 72 w 194"/>
                <a:gd name="T21"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191">
                  <a:moveTo>
                    <a:pt x="72" y="191"/>
                  </a:moveTo>
                  <a:cubicBezTo>
                    <a:pt x="72" y="183"/>
                    <a:pt x="72" y="176"/>
                    <a:pt x="72" y="168"/>
                  </a:cubicBezTo>
                  <a:cubicBezTo>
                    <a:pt x="43" y="158"/>
                    <a:pt x="22" y="130"/>
                    <a:pt x="22" y="97"/>
                  </a:cubicBezTo>
                  <a:cubicBezTo>
                    <a:pt x="22" y="55"/>
                    <a:pt x="56" y="22"/>
                    <a:pt x="97" y="22"/>
                  </a:cubicBezTo>
                  <a:cubicBezTo>
                    <a:pt x="139" y="22"/>
                    <a:pt x="173" y="55"/>
                    <a:pt x="173" y="97"/>
                  </a:cubicBezTo>
                  <a:cubicBezTo>
                    <a:pt x="173" y="125"/>
                    <a:pt x="158" y="149"/>
                    <a:pt x="136" y="162"/>
                  </a:cubicBezTo>
                  <a:cubicBezTo>
                    <a:pt x="136" y="170"/>
                    <a:pt x="136" y="178"/>
                    <a:pt x="137" y="186"/>
                  </a:cubicBezTo>
                  <a:cubicBezTo>
                    <a:pt x="171" y="171"/>
                    <a:pt x="194" y="137"/>
                    <a:pt x="194" y="97"/>
                  </a:cubicBezTo>
                  <a:cubicBezTo>
                    <a:pt x="194" y="44"/>
                    <a:pt x="151" y="0"/>
                    <a:pt x="97" y="0"/>
                  </a:cubicBezTo>
                  <a:cubicBezTo>
                    <a:pt x="44" y="0"/>
                    <a:pt x="0" y="44"/>
                    <a:pt x="0" y="97"/>
                  </a:cubicBezTo>
                  <a:cubicBezTo>
                    <a:pt x="0" y="142"/>
                    <a:pt x="31" y="179"/>
                    <a:pt x="72"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solidFill>
                  <a:sysClr val="windowText" lastClr="000000"/>
                </a:solidFill>
              </a:endParaRPr>
            </a:p>
          </p:txBody>
        </p:sp>
      </p:grpSp>
      <p:pic>
        <p:nvPicPr>
          <p:cNvPr id="65" name="Picture 6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925450" y="2281852"/>
            <a:ext cx="1300259" cy="1170605"/>
          </a:xfrm>
          <a:prstGeom prst="rect">
            <a:avLst/>
          </a:prstGeom>
          <a:effectLst/>
        </p:spPr>
      </p:pic>
      <p:pic>
        <p:nvPicPr>
          <p:cNvPr id="78"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8414" y="2281852"/>
            <a:ext cx="1268475" cy="1256522"/>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6"/>
          <p:cNvSpPr>
            <a:spLocks noChangeArrowheads="1"/>
          </p:cNvSpPr>
          <p:nvPr/>
        </p:nvSpPr>
        <p:spPr bwMode="auto">
          <a:xfrm>
            <a:off x="2485318" y="3871330"/>
            <a:ext cx="1934665" cy="438574"/>
          </a:xfrm>
          <a:prstGeom prst="rect">
            <a:avLst/>
          </a:prstGeom>
          <a:noFill/>
          <a:ln w="9525">
            <a:noFill/>
            <a:miter lim="800000"/>
            <a:headEnd/>
            <a:tailEnd/>
          </a:ln>
        </p:spPr>
        <p:txBody>
          <a:bodyPr wrap="square" lIns="68571" tIns="34286" rIns="68571" bIns="34286">
            <a:spAutoFit/>
          </a:bodyPr>
          <a:lstStyle/>
          <a:p>
            <a:pPr algn="ctr" defTabSz="685487"/>
            <a:r>
              <a:rPr lang="zh-CN" altLang="en-US" sz="2400" b="1" dirty="0">
                <a:solidFill>
                  <a:srgbClr val="FFFFFF"/>
                </a:solidFill>
                <a:latin typeface="微软雅黑" panose="020B0503020204020204" pitchFamily="34" charset="-122"/>
                <a:ea typeface="微软雅黑" panose="020B0503020204020204" pitchFamily="34" charset="-122"/>
                <a:cs typeface="Segoe UI" charset="0"/>
              </a:rPr>
              <a:t>核心设计</a:t>
            </a:r>
            <a:endParaRPr lang="en-US" sz="2400" b="1" dirty="0">
              <a:solidFill>
                <a:srgbClr val="FFFFFF"/>
              </a:solidFill>
              <a:latin typeface="微软雅黑" panose="020B0503020204020204" pitchFamily="34" charset="-122"/>
              <a:ea typeface="微软雅黑" panose="020B0503020204020204" pitchFamily="34" charset="-122"/>
              <a:cs typeface="Segoe UI" charset="0"/>
            </a:endParaRPr>
          </a:p>
        </p:txBody>
      </p:sp>
    </p:spTree>
    <p:extLst>
      <p:ext uri="{BB962C8B-B14F-4D97-AF65-F5344CB8AC3E}">
        <p14:creationId xmlns:p14="http://schemas.microsoft.com/office/powerpoint/2010/main" val="3455097023"/>
      </p:ext>
    </p:extLst>
  </p:cSld>
  <p:clrMapOvr>
    <a:masterClrMapping/>
  </p:clrMapOvr>
  <p:transition spd="slow" advTm="13417">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为什么快</a:t>
            </a:r>
            <a:r>
              <a:rPr lang="en-US" altLang="zh-CN" dirty="0"/>
              <a:t>——</a:t>
            </a:r>
            <a:r>
              <a:rPr lang="zh-CN" altLang="en-US" dirty="0"/>
              <a:t>对比</a:t>
            </a:r>
            <a:r>
              <a:rPr lang="en-US" altLang="zh-CN" dirty="0" err="1"/>
              <a:t>MapReduce</a:t>
            </a:r>
            <a:r>
              <a:rPr lang="zh-CN" altLang="en-US" dirty="0"/>
              <a:t>模型</a:t>
            </a:r>
          </a:p>
        </p:txBody>
      </p:sp>
      <p:sp>
        <p:nvSpPr>
          <p:cNvPr id="6" name="矩形 5"/>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http://www.it165.net/admin/html/201403/2636.html</a:t>
            </a:r>
            <a:endParaRPr lang="zh-CN" altLang="en-US" dirty="0"/>
          </a:p>
        </p:txBody>
      </p:sp>
      <p:sp>
        <p:nvSpPr>
          <p:cNvPr id="8" name="内容占位符 2"/>
          <p:cNvSpPr txBox="1">
            <a:spLocks/>
          </p:cNvSpPr>
          <p:nvPr/>
        </p:nvSpPr>
        <p:spPr>
          <a:xfrm>
            <a:off x="838200" y="1294228"/>
            <a:ext cx="10515600" cy="48827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sz="2000" dirty="0"/>
          </a:p>
        </p:txBody>
      </p:sp>
      <p:pic>
        <p:nvPicPr>
          <p:cNvPr id="3074" name="Picture 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08" y="1224055"/>
            <a:ext cx="11556783" cy="4952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719849"/>
      </p:ext>
    </p:extLst>
  </p:cSld>
  <p:clrMapOvr>
    <a:masterClrMapping/>
  </p:clrMapOvr>
  <p:transition spd="slow" advTm="36238">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为什么快</a:t>
            </a:r>
          </a:p>
        </p:txBody>
      </p:sp>
      <p:sp>
        <p:nvSpPr>
          <p:cNvPr id="6" name="矩形 5"/>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http://www.it165.net/admin/html/201403/2636.html</a:t>
            </a:r>
            <a:endParaRPr lang="zh-CN" altLang="en-US" dirty="0"/>
          </a:p>
        </p:txBody>
      </p:sp>
      <p:sp>
        <p:nvSpPr>
          <p:cNvPr id="8" name="内容占位符 2"/>
          <p:cNvSpPr txBox="1">
            <a:spLocks/>
          </p:cNvSpPr>
          <p:nvPr/>
        </p:nvSpPr>
        <p:spPr>
          <a:xfrm>
            <a:off x="838200" y="1294228"/>
            <a:ext cx="10515600" cy="48827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sz="2000" dirty="0"/>
          </a:p>
        </p:txBody>
      </p:sp>
      <p:pic>
        <p:nvPicPr>
          <p:cNvPr id="3" name="图片 2"/>
          <p:cNvPicPr>
            <a:picLocks noChangeAspect="1"/>
          </p:cNvPicPr>
          <p:nvPr/>
        </p:nvPicPr>
        <p:blipFill>
          <a:blip r:embed="rId3"/>
          <a:stretch>
            <a:fillRect/>
          </a:stretch>
        </p:blipFill>
        <p:spPr>
          <a:xfrm>
            <a:off x="500496" y="1181686"/>
            <a:ext cx="4985904" cy="2438400"/>
          </a:xfrm>
          <a:prstGeom prst="rect">
            <a:avLst/>
          </a:prstGeom>
        </p:spPr>
      </p:pic>
      <p:pic>
        <p:nvPicPr>
          <p:cNvPr id="4" name="图片 3"/>
          <p:cNvPicPr>
            <a:picLocks noChangeAspect="1"/>
          </p:cNvPicPr>
          <p:nvPr/>
        </p:nvPicPr>
        <p:blipFill>
          <a:blip r:embed="rId4"/>
          <a:stretch>
            <a:fillRect/>
          </a:stretch>
        </p:blipFill>
        <p:spPr>
          <a:xfrm>
            <a:off x="500496" y="3812269"/>
            <a:ext cx="4985904" cy="2438400"/>
          </a:xfrm>
          <a:prstGeom prst="rect">
            <a:avLst/>
          </a:prstGeom>
        </p:spPr>
      </p:pic>
      <p:sp>
        <p:nvSpPr>
          <p:cNvPr id="5" name="矩形 4"/>
          <p:cNvSpPr/>
          <p:nvPr/>
        </p:nvSpPr>
        <p:spPr>
          <a:xfrm>
            <a:off x="5642211" y="1181685"/>
            <a:ext cx="6255149" cy="4995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lnSpc>
                <a:spcPct val="20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内存计算</a:t>
            </a:r>
            <a:endParaRPr lang="en-US" altLang="zh-CN" sz="2400" dirty="0">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DAG</a:t>
            </a:r>
            <a:r>
              <a:rPr lang="zh-CN" altLang="en-US" sz="2400" dirty="0">
                <a:latin typeface="微软雅黑" panose="020B0503020204020204" pitchFamily="34" charset="-122"/>
                <a:ea typeface="微软雅黑" panose="020B0503020204020204" pitchFamily="34" charset="-122"/>
              </a:rPr>
              <a:t>延迟计算的优化处理、中间结果复用</a:t>
            </a:r>
            <a:endParaRPr lang="en-US" altLang="zh-CN" sz="2400" dirty="0">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可靠高效的</a:t>
            </a:r>
            <a:r>
              <a:rPr lang="en-US" altLang="zh-CN" sz="2400" dirty="0">
                <a:latin typeface="微软雅黑" panose="020B0503020204020204" pitchFamily="34" charset="-122"/>
                <a:ea typeface="微软雅黑" panose="020B0503020204020204" pitchFamily="34" charset="-122"/>
              </a:rPr>
              <a:t>Scheduler</a:t>
            </a:r>
            <a:r>
              <a:rPr lang="zh-CN" altLang="en-US" sz="2400" dirty="0">
                <a:latin typeface="微软雅黑" panose="020B0503020204020204" pitchFamily="34" charset="-122"/>
                <a:ea typeface="微软雅黑" panose="020B0503020204020204" pitchFamily="34" charset="-122"/>
              </a:rPr>
              <a:t>，一个</a:t>
            </a:r>
            <a:r>
              <a:rPr lang="en-US" altLang="zh-CN" sz="2400" dirty="0">
                <a:latin typeface="微软雅黑" panose="020B0503020204020204" pitchFamily="34" charset="-122"/>
                <a:ea typeface="微软雅黑" panose="020B0503020204020204" pitchFamily="34" charset="-122"/>
              </a:rPr>
              <a:t>JVM</a:t>
            </a:r>
            <a:r>
              <a:rPr lang="zh-CN" altLang="en-US" sz="2400" dirty="0">
                <a:latin typeface="微软雅黑" panose="020B0503020204020204" pitchFamily="34" charset="-122"/>
                <a:ea typeface="微软雅黑" panose="020B0503020204020204" pitchFamily="34" charset="-122"/>
              </a:rPr>
              <a:t>可对应多个</a:t>
            </a:r>
            <a:r>
              <a:rPr lang="en-US" altLang="zh-CN" sz="2400" dirty="0">
                <a:latin typeface="微软雅黑" panose="020B0503020204020204" pitchFamily="34" charset="-122"/>
                <a:ea typeface="微软雅黑" panose="020B0503020204020204" pitchFamily="34" charset="-122"/>
              </a:rPr>
              <a:t>Task</a:t>
            </a:r>
            <a:r>
              <a:rPr lang="zh-CN" altLang="en-US" sz="2400" dirty="0">
                <a:latin typeface="微软雅黑" panose="020B0503020204020204" pitchFamily="34" charset="-122"/>
                <a:ea typeface="微软雅黑" panose="020B0503020204020204" pitchFamily="34" charset="-122"/>
              </a:rPr>
              <a:t>（启动开销小、内存级数据共享）</a:t>
            </a:r>
            <a:endParaRPr lang="en-US" altLang="zh-CN" sz="2400" dirty="0">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Lineage</a:t>
            </a:r>
            <a:r>
              <a:rPr lang="zh-CN" altLang="en-US" sz="2400" dirty="0">
                <a:latin typeface="微软雅黑" panose="020B0503020204020204" pitchFamily="34" charset="-122"/>
                <a:ea typeface="微软雅黑" panose="020B0503020204020204" pitchFamily="34" charset="-122"/>
              </a:rPr>
              <a:t>保证数据的鲁棒性</a:t>
            </a:r>
          </a:p>
        </p:txBody>
      </p:sp>
    </p:spTree>
    <p:extLst>
      <p:ext uri="{BB962C8B-B14F-4D97-AF65-F5344CB8AC3E}">
        <p14:creationId xmlns:p14="http://schemas.microsoft.com/office/powerpoint/2010/main" val="1670972219"/>
      </p:ext>
    </p:extLst>
  </p:cSld>
  <p:clrMapOvr>
    <a:masterClrMapping/>
  </p:clrMapOvr>
  <p:transition spd="slow" advTm="117457">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Spark SQL</a:t>
            </a:r>
            <a:endParaRPr lang="zh-CN" altLang="en-US" dirty="0"/>
          </a:p>
        </p:txBody>
      </p:sp>
      <p:sp>
        <p:nvSpPr>
          <p:cNvPr id="6" name="矩形 5"/>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http://spark-summit.org/</a:t>
            </a:r>
            <a:endParaRPr lang="zh-CN" altLang="en-US" dirty="0"/>
          </a:p>
        </p:txBody>
      </p:sp>
      <p:sp>
        <p:nvSpPr>
          <p:cNvPr id="8" name="内容占位符 2"/>
          <p:cNvSpPr txBox="1">
            <a:spLocks/>
          </p:cNvSpPr>
          <p:nvPr/>
        </p:nvSpPr>
        <p:spPr>
          <a:xfrm>
            <a:off x="838200" y="1294228"/>
            <a:ext cx="10515600" cy="48827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sz="2000" dirty="0"/>
          </a:p>
        </p:txBody>
      </p:sp>
      <p:pic>
        <p:nvPicPr>
          <p:cNvPr id="7" name="图片 6"/>
          <p:cNvPicPr>
            <a:picLocks noChangeAspect="1"/>
          </p:cNvPicPr>
          <p:nvPr/>
        </p:nvPicPr>
        <p:blipFill>
          <a:blip r:embed="rId3"/>
          <a:stretch>
            <a:fillRect/>
          </a:stretch>
        </p:blipFill>
        <p:spPr>
          <a:xfrm>
            <a:off x="1887112" y="1294228"/>
            <a:ext cx="8417775" cy="4841727"/>
          </a:xfrm>
          <a:prstGeom prst="rect">
            <a:avLst/>
          </a:prstGeom>
        </p:spPr>
      </p:pic>
    </p:spTree>
    <p:extLst>
      <p:ext uri="{BB962C8B-B14F-4D97-AF65-F5344CB8AC3E}">
        <p14:creationId xmlns:p14="http://schemas.microsoft.com/office/powerpoint/2010/main" val="2168801495"/>
      </p:ext>
    </p:extLst>
  </p:cSld>
  <p:clrMapOvr>
    <a:masterClrMapping/>
  </p:clrMapOvr>
  <p:transition spd="slow" advTm="127683">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4394199"/>
            <a:ext cx="9144000" cy="1346201"/>
          </a:xfrm>
          <a:solidFill>
            <a:srgbClr val="FF0000"/>
          </a:solidFill>
        </p:spPr>
        <p:txBody>
          <a:bodyPr anchor="ctr"/>
          <a:lstStyle/>
          <a:p>
            <a:r>
              <a:rPr lang="en-US" altLang="zh-CN" dirty="0"/>
              <a:t>Scala</a:t>
            </a:r>
            <a:endParaRPr lang="zh-CN" altLang="en-US" dirty="0"/>
          </a:p>
        </p:txBody>
      </p:sp>
    </p:spTree>
    <p:extLst>
      <p:ext uri="{BB962C8B-B14F-4D97-AF65-F5344CB8AC3E}">
        <p14:creationId xmlns:p14="http://schemas.microsoft.com/office/powerpoint/2010/main" val="3489564904"/>
      </p:ext>
    </p:extLst>
  </p:cSld>
  <p:clrMapOvr>
    <a:masterClrMapping/>
  </p:clrMapOvr>
  <p:transition spd="slow" advTm="371">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核心设计</a:t>
            </a:r>
          </a:p>
        </p:txBody>
      </p:sp>
      <p:sp>
        <p:nvSpPr>
          <p:cNvPr id="3" name="内容占位符 2"/>
          <p:cNvSpPr>
            <a:spLocks noGrp="1"/>
          </p:cNvSpPr>
          <p:nvPr>
            <p:ph idx="1"/>
          </p:nvPr>
        </p:nvSpPr>
        <p:spPr/>
        <p:txBody>
          <a:bodyPr>
            <a:normAutofit fontScale="70000" lnSpcReduction="20000"/>
          </a:bodyPr>
          <a:lstStyle/>
          <a:p>
            <a:pPr>
              <a:lnSpc>
                <a:spcPct val="150000"/>
              </a:lnSpc>
            </a:pPr>
            <a:r>
              <a:rPr lang="zh-CN" altLang="en-US" dirty="0"/>
              <a:t>基于JVM的FP+OO </a:t>
            </a:r>
          </a:p>
          <a:p>
            <a:pPr>
              <a:lnSpc>
                <a:spcPct val="150000"/>
              </a:lnSpc>
            </a:pPr>
            <a:r>
              <a:rPr lang="zh-CN" altLang="en-US" dirty="0"/>
              <a:t>静态类型</a:t>
            </a:r>
          </a:p>
          <a:p>
            <a:pPr>
              <a:lnSpc>
                <a:spcPct val="150000"/>
              </a:lnSpc>
            </a:pPr>
            <a:r>
              <a:rPr lang="zh-CN" altLang="en-US" dirty="0"/>
              <a:t>与</a:t>
            </a:r>
            <a:r>
              <a:rPr lang="en-US" altLang="zh-CN" dirty="0"/>
              <a:t>JAVA</a:t>
            </a:r>
            <a:r>
              <a:rPr lang="zh-CN" altLang="en-US" dirty="0"/>
              <a:t>无缝集成</a:t>
            </a:r>
            <a:endParaRPr lang="en-US" altLang="zh-CN" dirty="0"/>
          </a:p>
          <a:p>
            <a:pPr>
              <a:lnSpc>
                <a:spcPct val="150000"/>
              </a:lnSpc>
            </a:pPr>
            <a:r>
              <a:rPr lang="zh-CN" altLang="en-US" dirty="0"/>
              <a:t>类型推断</a:t>
            </a:r>
            <a:endParaRPr lang="en-US" altLang="zh-CN" dirty="0"/>
          </a:p>
          <a:p>
            <a:pPr>
              <a:lnSpc>
                <a:spcPct val="150000"/>
              </a:lnSpc>
            </a:pPr>
            <a:r>
              <a:rPr lang="zh-CN" altLang="en-US" dirty="0"/>
              <a:t>简洁的并发方案</a:t>
            </a:r>
            <a:endParaRPr lang="en-US" altLang="zh-CN" dirty="0"/>
          </a:p>
          <a:p>
            <a:pPr>
              <a:lnSpc>
                <a:spcPct val="150000"/>
              </a:lnSpc>
            </a:pPr>
            <a:r>
              <a:rPr lang="en-US" altLang="zh-CN" cap="all" dirty="0"/>
              <a:t>TRAITS</a:t>
            </a:r>
            <a:r>
              <a:rPr lang="zh-CN" altLang="en-US" cap="all" dirty="0"/>
              <a:t>（特质，类似多重继承）</a:t>
            </a:r>
            <a:endParaRPr lang="en-US" altLang="zh-CN" cap="all" dirty="0"/>
          </a:p>
          <a:p>
            <a:pPr>
              <a:lnSpc>
                <a:spcPct val="150000"/>
              </a:lnSpc>
            </a:pPr>
            <a:r>
              <a:rPr lang="zh-CN" altLang="en-US" dirty="0"/>
              <a:t>模式匹配</a:t>
            </a:r>
            <a:endParaRPr lang="en-US" altLang="zh-CN" dirty="0"/>
          </a:p>
          <a:p>
            <a:pPr>
              <a:lnSpc>
                <a:spcPct val="150000"/>
              </a:lnSpc>
            </a:pPr>
            <a:r>
              <a:rPr lang="zh-CN" altLang="en-US" dirty="0"/>
              <a:t>隐式转换</a:t>
            </a:r>
            <a:endParaRPr lang="en-US" altLang="zh-CN" dirty="0"/>
          </a:p>
          <a:p>
            <a:pPr>
              <a:lnSpc>
                <a:spcPct val="150000"/>
              </a:lnSpc>
            </a:pPr>
            <a:r>
              <a:rPr lang="zh-CN" altLang="en-US" dirty="0"/>
              <a:t>编码简单</a:t>
            </a:r>
            <a:endParaRPr lang="en-US" altLang="zh-CN" dirty="0"/>
          </a:p>
          <a:p>
            <a:pPr marL="0" indent="0">
              <a:buNone/>
            </a:pPr>
            <a:endParaRPr lang="zh-CN" altLang="en-US" dirty="0"/>
          </a:p>
          <a:p>
            <a:endParaRPr lang="zh-CN" altLang="en-US" dirty="0"/>
          </a:p>
        </p:txBody>
      </p:sp>
      <p:sp>
        <p:nvSpPr>
          <p:cNvPr id="4" name="矩形 3"/>
          <p:cNvSpPr/>
          <p:nvPr/>
        </p:nvSpPr>
        <p:spPr>
          <a:xfrm>
            <a:off x="7239462" y="3468529"/>
            <a:ext cx="4375265" cy="2308324"/>
          </a:xfrm>
          <a:prstGeom prst="rect">
            <a:avLst/>
          </a:prstGeom>
          <a:solidFill>
            <a:schemeClr val="accent2">
              <a:lumMod val="75000"/>
            </a:schemeClr>
          </a:solidFill>
          <a:ln>
            <a:noFill/>
          </a:ln>
        </p:spPr>
        <p:txBody>
          <a:bodyPr wrap="square">
            <a:spAutoFit/>
          </a:bodyPr>
          <a:lstStyle/>
          <a:p>
            <a:r>
              <a:rPr lang="zh-CN" altLang="en-US" dirty="0">
                <a:solidFill>
                  <a:schemeClr val="bg1"/>
                </a:solidFill>
              </a:rPr>
              <a:t>class MyClass {</a:t>
            </a:r>
          </a:p>
          <a:p>
            <a:pPr lvl="1"/>
            <a:r>
              <a:rPr lang="zh-CN" altLang="en-US" dirty="0">
                <a:solidFill>
                  <a:schemeClr val="bg1"/>
                </a:solidFill>
              </a:rPr>
              <a:t>private int index;</a:t>
            </a:r>
          </a:p>
          <a:p>
            <a:pPr lvl="1"/>
            <a:r>
              <a:rPr lang="zh-CN" altLang="en-US" dirty="0">
                <a:solidFill>
                  <a:schemeClr val="bg1"/>
                </a:solidFill>
              </a:rPr>
              <a:t>private String name;</a:t>
            </a:r>
          </a:p>
          <a:p>
            <a:pPr lvl="1"/>
            <a:r>
              <a:rPr lang="zh-CN" altLang="en-US" dirty="0">
                <a:solidFill>
                  <a:schemeClr val="bg1"/>
                </a:solidFill>
              </a:rPr>
              <a:t>public MyClass(int index, String name) {</a:t>
            </a:r>
          </a:p>
          <a:p>
            <a:pPr lvl="2"/>
            <a:r>
              <a:rPr lang="zh-CN" altLang="en-US" dirty="0">
                <a:solidFill>
                  <a:schemeClr val="bg1"/>
                </a:solidFill>
              </a:rPr>
              <a:t>this.index = index;</a:t>
            </a:r>
          </a:p>
          <a:p>
            <a:pPr lvl="2"/>
            <a:r>
              <a:rPr lang="zh-CN" altLang="en-US" dirty="0">
                <a:solidFill>
                  <a:schemeClr val="bg1"/>
                </a:solidFill>
              </a:rPr>
              <a:t>this.name = name;</a:t>
            </a:r>
          </a:p>
          <a:p>
            <a:pPr lvl="1"/>
            <a:r>
              <a:rPr lang="zh-CN" altLang="en-US" dirty="0">
                <a:solidFill>
                  <a:schemeClr val="bg1"/>
                </a:solidFill>
              </a:rPr>
              <a:t>}</a:t>
            </a:r>
          </a:p>
          <a:p>
            <a:r>
              <a:rPr lang="zh-CN" altLang="en-US" dirty="0">
                <a:solidFill>
                  <a:schemeClr val="bg1"/>
                </a:solidFill>
              </a:rPr>
              <a:t>}</a:t>
            </a:r>
          </a:p>
        </p:txBody>
      </p:sp>
      <p:sp>
        <p:nvSpPr>
          <p:cNvPr id="5" name="矩形 4"/>
          <p:cNvSpPr/>
          <p:nvPr/>
        </p:nvSpPr>
        <p:spPr>
          <a:xfrm>
            <a:off x="7239461" y="5776853"/>
            <a:ext cx="4375265" cy="400110"/>
          </a:xfrm>
          <a:prstGeom prst="rect">
            <a:avLst/>
          </a:prstGeom>
          <a:solidFill>
            <a:srgbClr val="00B050"/>
          </a:solidFill>
        </p:spPr>
        <p:txBody>
          <a:bodyPr wrap="square">
            <a:spAutoFit/>
          </a:bodyPr>
          <a:lstStyle/>
          <a:p>
            <a:r>
              <a:rPr lang="zh-CN" altLang="en-US" sz="2000" dirty="0">
                <a:solidFill>
                  <a:schemeClr val="bg1"/>
                </a:solidFill>
              </a:rPr>
              <a:t>class MyClass(index: Int, name: String)</a:t>
            </a:r>
          </a:p>
        </p:txBody>
      </p:sp>
      <p:sp>
        <p:nvSpPr>
          <p:cNvPr id="10" name="矩形 9"/>
          <p:cNvSpPr/>
          <p:nvPr/>
        </p:nvSpPr>
        <p:spPr>
          <a:xfrm>
            <a:off x="259308" y="1"/>
            <a:ext cx="423081" cy="68238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http://www.scala-lang.org</a:t>
            </a:r>
            <a:endParaRPr lang="zh-CN" altLang="en-US" dirty="0"/>
          </a:p>
        </p:txBody>
      </p:sp>
    </p:spTree>
    <p:extLst>
      <p:ext uri="{BB962C8B-B14F-4D97-AF65-F5344CB8AC3E}">
        <p14:creationId xmlns:p14="http://schemas.microsoft.com/office/powerpoint/2010/main" val="1846864213"/>
      </p:ext>
    </p:extLst>
  </p:cSld>
  <p:clrMapOvr>
    <a:masterClrMapping/>
  </p:clrMapOvr>
  <p:transition spd="slow" advTm="91261">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安装配置</a:t>
            </a:r>
          </a:p>
        </p:txBody>
      </p:sp>
      <p:sp>
        <p:nvSpPr>
          <p:cNvPr id="3" name="内容占位符 2"/>
          <p:cNvSpPr>
            <a:spLocks noGrp="1"/>
          </p:cNvSpPr>
          <p:nvPr>
            <p:ph idx="1"/>
          </p:nvPr>
        </p:nvSpPr>
        <p:spPr/>
        <p:txBody>
          <a:bodyPr/>
          <a:lstStyle/>
          <a:p>
            <a:pPr marL="0" indent="0">
              <a:lnSpc>
                <a:spcPct val="150000"/>
              </a:lnSpc>
              <a:buNone/>
            </a:pPr>
            <a:r>
              <a:rPr lang="zh-CN" altLang="en-US" dirty="0"/>
              <a:t>安装</a:t>
            </a:r>
            <a:r>
              <a:rPr lang="en-US" altLang="zh-CN" dirty="0"/>
              <a:t>JDK</a:t>
            </a:r>
            <a:r>
              <a:rPr lang="zh-CN" altLang="en-US" dirty="0"/>
              <a:t>，设置</a:t>
            </a:r>
            <a:r>
              <a:rPr lang="en-US" altLang="zh-CN" dirty="0"/>
              <a:t>JAVA_HOME</a:t>
            </a:r>
            <a:r>
              <a:rPr lang="zh-CN" altLang="en-US" dirty="0"/>
              <a:t>，将</a:t>
            </a:r>
            <a:r>
              <a:rPr lang="en-US" altLang="zh-CN" dirty="0"/>
              <a:t>bin</a:t>
            </a:r>
            <a:r>
              <a:rPr lang="zh-CN" altLang="en-US" dirty="0"/>
              <a:t>目录加进</a:t>
            </a:r>
            <a:r>
              <a:rPr lang="en-US" altLang="zh-CN" dirty="0"/>
              <a:t>PATH</a:t>
            </a:r>
            <a:r>
              <a:rPr lang="zh-CN" altLang="en-US" dirty="0"/>
              <a:t>环境变量中</a:t>
            </a:r>
            <a:endParaRPr lang="en-US" altLang="zh-CN" dirty="0"/>
          </a:p>
          <a:p>
            <a:pPr marL="0" indent="0">
              <a:lnSpc>
                <a:spcPct val="150000"/>
              </a:lnSpc>
              <a:buNone/>
            </a:pPr>
            <a:r>
              <a:rPr lang="zh-CN" altLang="en-US" dirty="0"/>
              <a:t>下载</a:t>
            </a:r>
            <a:r>
              <a:rPr lang="en-US" altLang="zh-CN" dirty="0"/>
              <a:t>Scala </a:t>
            </a:r>
            <a:r>
              <a:rPr lang="zh-CN" altLang="en-US" dirty="0"/>
              <a:t>http://www.scala-lang.org/downloads</a:t>
            </a:r>
            <a:r>
              <a:rPr lang="en-US" altLang="zh-CN" dirty="0"/>
              <a:t> </a:t>
            </a:r>
            <a:endParaRPr lang="zh-CN" altLang="en-US" dirty="0"/>
          </a:p>
          <a:p>
            <a:pPr marL="0" indent="0">
              <a:lnSpc>
                <a:spcPct val="150000"/>
              </a:lnSpc>
              <a:buNone/>
            </a:pPr>
            <a:r>
              <a:rPr lang="zh-CN" altLang="en-US" dirty="0"/>
              <a:t>设置</a:t>
            </a:r>
            <a:r>
              <a:rPr lang="en-US" altLang="zh-CN" dirty="0"/>
              <a:t>SCALA_HOME</a:t>
            </a:r>
            <a:r>
              <a:rPr lang="zh-CN" altLang="en-US" dirty="0"/>
              <a:t>，将</a:t>
            </a:r>
            <a:r>
              <a:rPr lang="en-US" altLang="zh-CN" dirty="0"/>
              <a:t>bin</a:t>
            </a:r>
            <a:r>
              <a:rPr lang="zh-CN" altLang="en-US" dirty="0"/>
              <a:t>目录加进</a:t>
            </a:r>
            <a:r>
              <a:rPr lang="en-US" altLang="zh-CN" dirty="0"/>
              <a:t>PATH</a:t>
            </a:r>
            <a:r>
              <a:rPr lang="zh-CN" altLang="en-US" dirty="0"/>
              <a:t>环境变量中</a:t>
            </a:r>
            <a:endParaRPr lang="en-US" altLang="zh-CN" dirty="0"/>
          </a:p>
        </p:txBody>
      </p:sp>
      <p:sp>
        <p:nvSpPr>
          <p:cNvPr id="4" name="矩形 3"/>
          <p:cNvSpPr/>
          <p:nvPr/>
        </p:nvSpPr>
        <p:spPr>
          <a:xfrm>
            <a:off x="259308" y="1"/>
            <a:ext cx="423081" cy="68238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Tree>
    <p:extLst>
      <p:ext uri="{BB962C8B-B14F-4D97-AF65-F5344CB8AC3E}">
        <p14:creationId xmlns:p14="http://schemas.microsoft.com/office/powerpoint/2010/main" val="1821773557"/>
      </p:ext>
    </p:extLst>
  </p:cSld>
  <p:clrMapOvr>
    <a:masterClrMapping/>
  </p:clrMapOvr>
  <p:transition spd="slow" advTm="6263">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与</a:t>
            </a:r>
            <a:r>
              <a:rPr lang="en-US" altLang="zh-CN" dirty="0"/>
              <a:t>Java</a:t>
            </a:r>
            <a:r>
              <a:rPr lang="zh-CN" altLang="en-US" dirty="0"/>
              <a:t>的几点不同</a:t>
            </a:r>
          </a:p>
        </p:txBody>
      </p:sp>
      <p:sp>
        <p:nvSpPr>
          <p:cNvPr id="3" name="内容占位符 2"/>
          <p:cNvSpPr>
            <a:spLocks noGrp="1"/>
          </p:cNvSpPr>
          <p:nvPr>
            <p:ph idx="1"/>
          </p:nvPr>
        </p:nvSpPr>
        <p:spPr/>
        <p:txBody>
          <a:bodyPr>
            <a:normAutofit fontScale="70000" lnSpcReduction="20000"/>
          </a:bodyPr>
          <a:lstStyle/>
          <a:p>
            <a:pPr marL="0" indent="0">
              <a:lnSpc>
                <a:spcPct val="150000"/>
              </a:lnSpc>
              <a:buNone/>
            </a:pPr>
            <a:r>
              <a:rPr lang="zh-CN" altLang="en-US" dirty="0"/>
              <a:t>没有</a:t>
            </a:r>
            <a:r>
              <a:rPr lang="en-US" altLang="zh-CN" dirty="0"/>
              <a:t>++</a:t>
            </a:r>
            <a:br>
              <a:rPr lang="en-US" altLang="zh-CN" dirty="0"/>
            </a:br>
            <a:r>
              <a:rPr lang="en-US" altLang="zh-CN" dirty="0"/>
              <a:t>==</a:t>
            </a:r>
            <a:r>
              <a:rPr lang="zh-CN" altLang="en-US" dirty="0"/>
              <a:t>可用于判断对象内容是否相等</a:t>
            </a:r>
            <a:endParaRPr lang="en-US" altLang="zh-CN" dirty="0"/>
          </a:p>
          <a:p>
            <a:pPr marL="0" indent="0">
              <a:lnSpc>
                <a:spcPct val="150000"/>
              </a:lnSpc>
              <a:buNone/>
            </a:pPr>
            <a:r>
              <a:rPr lang="zh-CN" altLang="en-US" dirty="0"/>
              <a:t>没有</a:t>
            </a:r>
            <a:r>
              <a:rPr lang="en-US" altLang="zh-CN" dirty="0" err="1"/>
              <a:t>CheckedException</a:t>
            </a:r>
            <a:endParaRPr lang="en-US" altLang="zh-CN" dirty="0"/>
          </a:p>
          <a:p>
            <a:pPr marL="0" indent="0">
              <a:lnSpc>
                <a:spcPct val="150000"/>
              </a:lnSpc>
              <a:buNone/>
            </a:pPr>
            <a:r>
              <a:rPr lang="zh-CN" altLang="en-US" dirty="0"/>
              <a:t>没有静态方法及变量</a:t>
            </a:r>
            <a:endParaRPr lang="en-US" altLang="zh-CN" dirty="0"/>
          </a:p>
          <a:p>
            <a:pPr marL="0" indent="0">
              <a:lnSpc>
                <a:spcPct val="150000"/>
              </a:lnSpc>
              <a:buNone/>
            </a:pPr>
            <a:r>
              <a:rPr lang="zh-CN" altLang="en-US" dirty="0"/>
              <a:t>函数是一等公民</a:t>
            </a:r>
            <a:endParaRPr lang="en-US" altLang="zh-CN" dirty="0"/>
          </a:p>
          <a:p>
            <a:pPr marL="0" indent="0">
              <a:lnSpc>
                <a:spcPct val="150000"/>
              </a:lnSpc>
              <a:buNone/>
            </a:pPr>
            <a:r>
              <a:rPr lang="zh-CN" altLang="en-US" dirty="0"/>
              <a:t>支持（类似）多继承</a:t>
            </a:r>
            <a:endParaRPr lang="en-US" altLang="zh-CN" dirty="0"/>
          </a:p>
          <a:p>
            <a:pPr marL="0" indent="0">
              <a:lnSpc>
                <a:spcPct val="150000"/>
              </a:lnSpc>
              <a:buNone/>
            </a:pPr>
            <a:r>
              <a:rPr lang="zh-CN" altLang="en-US" dirty="0"/>
              <a:t>没有</a:t>
            </a:r>
            <a:r>
              <a:rPr lang="en-US" altLang="zh-CN" dirty="0"/>
              <a:t>switch</a:t>
            </a:r>
            <a:r>
              <a:rPr lang="zh-CN" altLang="en-US" dirty="0"/>
              <a:t>，使用更强大的</a:t>
            </a:r>
            <a:r>
              <a:rPr lang="en-US" altLang="zh-CN" dirty="0"/>
              <a:t>pattern match</a:t>
            </a:r>
          </a:p>
          <a:p>
            <a:pPr marL="0" indent="0">
              <a:lnSpc>
                <a:spcPct val="150000"/>
              </a:lnSpc>
              <a:buNone/>
            </a:pPr>
            <a:r>
              <a:rPr lang="zh-CN" altLang="en-US" dirty="0"/>
              <a:t>没有</a:t>
            </a:r>
            <a:r>
              <a:rPr lang="en-US" altLang="zh-CN" dirty="0"/>
              <a:t>continue</a:t>
            </a:r>
            <a:r>
              <a:rPr lang="zh-CN" altLang="en-US" dirty="0"/>
              <a:t>，不推荐用</a:t>
            </a:r>
            <a:r>
              <a:rPr lang="en-US" altLang="zh-CN" dirty="0"/>
              <a:t>break</a:t>
            </a:r>
          </a:p>
          <a:p>
            <a:pPr marL="0" indent="0">
              <a:lnSpc>
                <a:spcPct val="150000"/>
              </a:lnSpc>
              <a:buNone/>
            </a:pPr>
            <a:r>
              <a:rPr lang="zh-CN" altLang="en-US"/>
              <a:t>支持操作符重载</a:t>
            </a:r>
            <a:endParaRPr lang="en-US" altLang="zh-CN" dirty="0"/>
          </a:p>
        </p:txBody>
      </p:sp>
      <p:sp>
        <p:nvSpPr>
          <p:cNvPr id="4" name="矩形 3"/>
          <p:cNvSpPr/>
          <p:nvPr/>
        </p:nvSpPr>
        <p:spPr>
          <a:xfrm>
            <a:off x="259308" y="1"/>
            <a:ext cx="423081" cy="68238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Tree>
    <p:extLst>
      <p:ext uri="{BB962C8B-B14F-4D97-AF65-F5344CB8AC3E}">
        <p14:creationId xmlns:p14="http://schemas.microsoft.com/office/powerpoint/2010/main" val="1559604628"/>
      </p:ext>
    </p:extLst>
  </p:cSld>
  <p:clrMapOvr>
    <a:masterClrMapping/>
  </p:clrMapOvr>
  <p:transition spd="slow" advTm="109789">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类层次</a:t>
            </a:r>
          </a:p>
        </p:txBody>
      </p:sp>
      <p:sp>
        <p:nvSpPr>
          <p:cNvPr id="5" name="矩形 4"/>
          <p:cNvSpPr/>
          <p:nvPr/>
        </p:nvSpPr>
        <p:spPr>
          <a:xfrm>
            <a:off x="259308" y="1"/>
            <a:ext cx="423081" cy="68238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http://www.imobilebbs.com/wordpress/archives/4931</a:t>
            </a:r>
            <a:endParaRPr lang="zh-CN" altLang="en-US" dirty="0"/>
          </a:p>
        </p:txBody>
      </p:sp>
      <p:pic>
        <p:nvPicPr>
          <p:cNvPr id="1026" name="Picture 2" descr="2013120100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10517" y="1107257"/>
            <a:ext cx="7931195" cy="519960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8537944" y="5227782"/>
            <a:ext cx="3654055" cy="623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anose="020B0503020204020204" pitchFamily="34" charset="-122"/>
                <a:ea typeface="微软雅黑" panose="020B0503020204020204" pitchFamily="34" charset="-122"/>
              </a:rPr>
              <a:t>⽆基本类型与包装类型之分</a:t>
            </a:r>
          </a:p>
        </p:txBody>
      </p:sp>
    </p:spTree>
    <p:custDataLst>
      <p:tags r:id="rId1"/>
    </p:custDataLst>
    <p:extLst>
      <p:ext uri="{BB962C8B-B14F-4D97-AF65-F5344CB8AC3E}">
        <p14:creationId xmlns:p14="http://schemas.microsoft.com/office/powerpoint/2010/main" val="3483723032"/>
      </p:ext>
    </p:extLst>
  </p:cSld>
  <p:clrMapOvr>
    <a:masterClrMapping/>
  </p:clrMapOvr>
  <p:transition spd="slow" advTm="29554">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语法要点</a:t>
            </a:r>
          </a:p>
        </p:txBody>
      </p:sp>
      <p:sp>
        <p:nvSpPr>
          <p:cNvPr id="4" name="矩形 3"/>
          <p:cNvSpPr/>
          <p:nvPr/>
        </p:nvSpPr>
        <p:spPr>
          <a:xfrm>
            <a:off x="259308" y="1"/>
            <a:ext cx="423081" cy="68238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6" name="矩形 5"/>
          <p:cNvSpPr/>
          <p:nvPr/>
        </p:nvSpPr>
        <p:spPr>
          <a:xfrm>
            <a:off x="1352550" y="2158410"/>
            <a:ext cx="9486900" cy="303027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200" dirty="0"/>
              <a:t>@see </a:t>
            </a:r>
          </a:p>
          <a:p>
            <a:pPr>
              <a:lnSpc>
                <a:spcPct val="150000"/>
              </a:lnSpc>
            </a:pPr>
            <a:r>
              <a:rPr lang="en-US" altLang="zh-CN" sz="3200" dirty="0"/>
              <a:t>https://learnxinyminutes.com/docs/scala/</a:t>
            </a:r>
          </a:p>
          <a:p>
            <a:pPr>
              <a:lnSpc>
                <a:spcPct val="150000"/>
              </a:lnSpc>
            </a:pPr>
            <a:r>
              <a:rPr lang="en-US" altLang="zh-CN" sz="3200" dirty="0"/>
              <a:t>http://zh.scala-tour.com/</a:t>
            </a:r>
          </a:p>
        </p:txBody>
      </p:sp>
    </p:spTree>
    <p:extLst>
      <p:ext uri="{BB962C8B-B14F-4D97-AF65-F5344CB8AC3E}">
        <p14:creationId xmlns:p14="http://schemas.microsoft.com/office/powerpoint/2010/main" val="2175566882"/>
      </p:ext>
    </p:extLst>
  </p:cSld>
  <p:clrMapOvr>
    <a:masterClrMapping/>
  </p:clrMapOvr>
  <p:transition spd="slow" advTm="1647">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4394199"/>
            <a:ext cx="9144000" cy="1346201"/>
          </a:xfrm>
          <a:solidFill>
            <a:srgbClr val="0070C0"/>
          </a:solidFill>
        </p:spPr>
        <p:txBody>
          <a:bodyPr anchor="ctr"/>
          <a:lstStyle/>
          <a:p>
            <a:r>
              <a:rPr lang="zh-CN" altLang="en-US" dirty="0"/>
              <a:t>动手实验</a:t>
            </a:r>
          </a:p>
        </p:txBody>
      </p:sp>
    </p:spTree>
    <p:extLst>
      <p:ext uri="{BB962C8B-B14F-4D97-AF65-F5344CB8AC3E}">
        <p14:creationId xmlns:p14="http://schemas.microsoft.com/office/powerpoint/2010/main" val="230141475"/>
      </p:ext>
    </p:extLst>
  </p:cSld>
  <p:clrMapOvr>
    <a:masterClrMapping/>
  </p:clrMapOvr>
  <p:transition spd="slow" advTm="448">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4394199"/>
            <a:ext cx="9144000" cy="1346201"/>
          </a:xfrm>
          <a:solidFill>
            <a:srgbClr val="FFC000"/>
          </a:solidFill>
        </p:spPr>
        <p:txBody>
          <a:bodyPr anchor="ctr"/>
          <a:lstStyle/>
          <a:p>
            <a:r>
              <a:rPr lang="zh-CN" altLang="en-US" dirty="0"/>
              <a:t>概念</a:t>
            </a:r>
          </a:p>
        </p:txBody>
      </p:sp>
    </p:spTree>
    <p:extLst>
      <p:ext uri="{BB962C8B-B14F-4D97-AF65-F5344CB8AC3E}">
        <p14:creationId xmlns:p14="http://schemas.microsoft.com/office/powerpoint/2010/main" val="4284498706"/>
      </p:ext>
    </p:extLst>
  </p:cSld>
  <p:clrMapOvr>
    <a:masterClrMapping/>
  </p:clrMapOvr>
  <p:transition spd="slow" advTm="324">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环境搭建</a:t>
            </a:r>
            <a:r>
              <a:rPr lang="en-US" altLang="zh-CN" dirty="0"/>
              <a:t>——</a:t>
            </a:r>
            <a:r>
              <a:rPr lang="zh-CN" altLang="en-US" dirty="0"/>
              <a:t>配置</a:t>
            </a:r>
            <a:r>
              <a:rPr lang="en-US" altLang="zh-CN" dirty="0"/>
              <a:t>(</a:t>
            </a:r>
            <a:r>
              <a:rPr lang="en-US" altLang="zh-CN" b="1" dirty="0"/>
              <a:t>Standalone</a:t>
            </a:r>
            <a:r>
              <a:rPr lang="en-US" altLang="zh-CN" dirty="0"/>
              <a:t>)</a:t>
            </a:r>
            <a:endParaRPr lang="zh-CN" altLang="en-US" dirty="0"/>
          </a:p>
        </p:txBody>
      </p:sp>
      <p:sp>
        <p:nvSpPr>
          <p:cNvPr id="4" name="矩形 3"/>
          <p:cNvSpPr/>
          <p:nvPr/>
        </p:nvSpPr>
        <p:spPr>
          <a:xfrm>
            <a:off x="259308" y="1"/>
            <a:ext cx="423081" cy="6823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http://spark.apache.org/docs/latest/spark-standalone.html#installing-spark-standalone-to-a-cluster</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762798081"/>
              </p:ext>
            </p:extLst>
          </p:nvPr>
        </p:nvGraphicFramePr>
        <p:xfrm>
          <a:off x="581891" y="2132829"/>
          <a:ext cx="10984675" cy="3444240"/>
        </p:xfrm>
        <a:graphic>
          <a:graphicData uri="http://schemas.openxmlformats.org/drawingml/2006/table">
            <a:tbl>
              <a:tblPr bandRow="1">
                <a:tableStyleId>{5C22544A-7EE6-4342-B048-85BDC9FD1C3A}</a:tableStyleId>
              </a:tblPr>
              <a:tblGrid>
                <a:gridCol w="2315688">
                  <a:extLst>
                    <a:ext uri="{9D8B030D-6E8A-4147-A177-3AD203B41FA5}">
                      <a16:colId xmlns:a16="http://schemas.microsoft.com/office/drawing/2014/main" val="20000"/>
                    </a:ext>
                  </a:extLst>
                </a:gridCol>
                <a:gridCol w="8668987">
                  <a:extLst>
                    <a:ext uri="{9D8B030D-6E8A-4147-A177-3AD203B41FA5}">
                      <a16:colId xmlns:a16="http://schemas.microsoft.com/office/drawing/2014/main" val="20001"/>
                    </a:ext>
                  </a:extLst>
                </a:gridCol>
              </a:tblGrid>
              <a:tr h="370840">
                <a:tc>
                  <a:txBody>
                    <a:bodyPr/>
                    <a:lstStyle/>
                    <a:p>
                      <a:pPr algn="l" fontAlgn="t"/>
                      <a:r>
                        <a:rPr lang="en-US" sz="1200" dirty="0">
                          <a:effectLst/>
                        </a:rPr>
                        <a:t>SPARK_MASTER_IP</a:t>
                      </a:r>
                    </a:p>
                  </a:txBody>
                  <a:tcPr marL="76200" marR="76200" marT="76200" marB="76200"/>
                </a:tc>
                <a:tc>
                  <a:txBody>
                    <a:bodyPr/>
                    <a:lstStyle/>
                    <a:p>
                      <a:pPr algn="l" fontAlgn="t"/>
                      <a:r>
                        <a:rPr lang="en-US" sz="1200">
                          <a:effectLst/>
                        </a:rPr>
                        <a:t>Bind the master to a specific IP address, for example a public one.</a:t>
                      </a:r>
                    </a:p>
                  </a:txBody>
                  <a:tcPr marL="76200" marR="76200" marT="76200" marB="76200"/>
                </a:tc>
                <a:extLst>
                  <a:ext uri="{0D108BD9-81ED-4DB2-BD59-A6C34878D82A}">
                    <a16:rowId xmlns:a16="http://schemas.microsoft.com/office/drawing/2014/main" val="10000"/>
                  </a:ext>
                </a:extLst>
              </a:tr>
              <a:tr h="370840">
                <a:tc>
                  <a:txBody>
                    <a:bodyPr/>
                    <a:lstStyle/>
                    <a:p>
                      <a:pPr algn="l" fontAlgn="t"/>
                      <a:r>
                        <a:rPr lang="en-US" sz="1200" dirty="0">
                          <a:effectLst/>
                        </a:rPr>
                        <a:t>SPARK_MASTER_PORT</a:t>
                      </a:r>
                    </a:p>
                  </a:txBody>
                  <a:tcPr marL="76200" marR="76200" marT="76200" marB="76200"/>
                </a:tc>
                <a:tc>
                  <a:txBody>
                    <a:bodyPr/>
                    <a:lstStyle/>
                    <a:p>
                      <a:pPr algn="l" fontAlgn="t"/>
                      <a:r>
                        <a:rPr lang="en-US" sz="1200">
                          <a:effectLst/>
                        </a:rPr>
                        <a:t>Start the master on a different port (default: 7077).</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sz="1200" dirty="0">
                          <a:effectLst/>
                        </a:rPr>
                        <a:t>SPARK_MASTER_WEBUI_PORT</a:t>
                      </a:r>
                    </a:p>
                  </a:txBody>
                  <a:tcPr marL="76200" marR="76200" marT="76200" marB="76200"/>
                </a:tc>
                <a:tc>
                  <a:txBody>
                    <a:bodyPr/>
                    <a:lstStyle/>
                    <a:p>
                      <a:pPr algn="l" fontAlgn="t"/>
                      <a:r>
                        <a:rPr lang="en-US" sz="1200">
                          <a:effectLst/>
                        </a:rPr>
                        <a:t>Port for the master web UI (default: 8080).</a:t>
                      </a: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sz="1200" dirty="0">
                          <a:effectLst/>
                        </a:rPr>
                        <a:t>SPARK_WORKER_CORES</a:t>
                      </a:r>
                    </a:p>
                  </a:txBody>
                  <a:tcPr marL="76200" marR="76200" marT="76200" marB="76200"/>
                </a:tc>
                <a:tc>
                  <a:txBody>
                    <a:bodyPr/>
                    <a:lstStyle/>
                    <a:p>
                      <a:pPr algn="l" fontAlgn="t"/>
                      <a:r>
                        <a:rPr lang="en-US" sz="1200">
                          <a:effectLst/>
                        </a:rPr>
                        <a:t>Total number of cores to allow Spark applications to use on the machine (default: all available cores).</a:t>
                      </a:r>
                    </a:p>
                  </a:txBody>
                  <a:tcPr marL="76200" marR="76200" marT="76200" marB="76200"/>
                </a:tc>
                <a:extLst>
                  <a:ext uri="{0D108BD9-81ED-4DB2-BD59-A6C34878D82A}">
                    <a16:rowId xmlns:a16="http://schemas.microsoft.com/office/drawing/2014/main" val="10003"/>
                  </a:ext>
                </a:extLst>
              </a:tr>
              <a:tr h="370840">
                <a:tc>
                  <a:txBody>
                    <a:bodyPr/>
                    <a:lstStyle/>
                    <a:p>
                      <a:pPr algn="l" fontAlgn="t"/>
                      <a:r>
                        <a:rPr lang="en-US" sz="1200" dirty="0">
                          <a:effectLst/>
                        </a:rPr>
                        <a:t>SPARK_WORKER_MEMORY</a:t>
                      </a:r>
                    </a:p>
                  </a:txBody>
                  <a:tcPr marL="76200" marR="76200" marT="76200" marB="76200"/>
                </a:tc>
                <a:tc>
                  <a:txBody>
                    <a:bodyPr/>
                    <a:lstStyle/>
                    <a:p>
                      <a:pPr algn="l" fontAlgn="t"/>
                      <a:r>
                        <a:rPr lang="en-US" sz="1200" dirty="0">
                          <a:effectLst/>
                        </a:rPr>
                        <a:t>Total amount of memory to allow Spark applications to use on the machine, e.g. 1000m, 2g (default: total memory minus 1 GB); note that each application's </a:t>
                      </a:r>
                      <a:r>
                        <a:rPr lang="en-US" sz="1200" i="1" dirty="0">
                          <a:effectLst/>
                        </a:rPr>
                        <a:t>individual</a:t>
                      </a:r>
                      <a:r>
                        <a:rPr lang="en-US" sz="1200" dirty="0">
                          <a:effectLst/>
                        </a:rPr>
                        <a:t> memory is configured using its </a:t>
                      </a:r>
                      <a:r>
                        <a:rPr lang="en-US" sz="1200" dirty="0" err="1">
                          <a:effectLst/>
                        </a:rPr>
                        <a:t>spark.executor.memoryproperty</a:t>
                      </a:r>
                      <a:r>
                        <a:rPr lang="en-US" sz="1200" dirty="0">
                          <a:effectLst/>
                        </a:rPr>
                        <a:t>.</a:t>
                      </a:r>
                    </a:p>
                  </a:txBody>
                  <a:tcPr marL="76200" marR="76200" marT="76200" marB="76200"/>
                </a:tc>
                <a:extLst>
                  <a:ext uri="{0D108BD9-81ED-4DB2-BD59-A6C34878D82A}">
                    <a16:rowId xmlns:a16="http://schemas.microsoft.com/office/drawing/2014/main" val="10004"/>
                  </a:ext>
                </a:extLst>
              </a:tr>
              <a:tr h="370840">
                <a:tc>
                  <a:txBody>
                    <a:bodyPr/>
                    <a:lstStyle/>
                    <a:p>
                      <a:pPr algn="l" fontAlgn="t"/>
                      <a:r>
                        <a:rPr lang="en-US" sz="1200" dirty="0">
                          <a:effectLst/>
                        </a:rPr>
                        <a:t>SPARK_WORKER_PORT</a:t>
                      </a:r>
                    </a:p>
                  </a:txBody>
                  <a:tcPr marL="76200" marR="76200" marT="76200" marB="76200"/>
                </a:tc>
                <a:tc>
                  <a:txBody>
                    <a:bodyPr/>
                    <a:lstStyle/>
                    <a:p>
                      <a:pPr algn="l" fontAlgn="t"/>
                      <a:r>
                        <a:rPr lang="en-US" sz="1200">
                          <a:effectLst/>
                        </a:rPr>
                        <a:t>Start the Spark worker on a specific port (default: random).</a:t>
                      </a:r>
                    </a:p>
                  </a:txBody>
                  <a:tcPr marL="76200" marR="76200" marT="76200" marB="76200"/>
                </a:tc>
                <a:extLst>
                  <a:ext uri="{0D108BD9-81ED-4DB2-BD59-A6C34878D82A}">
                    <a16:rowId xmlns:a16="http://schemas.microsoft.com/office/drawing/2014/main" val="10005"/>
                  </a:ext>
                </a:extLst>
              </a:tr>
              <a:tr h="370840">
                <a:tc>
                  <a:txBody>
                    <a:bodyPr/>
                    <a:lstStyle/>
                    <a:p>
                      <a:pPr algn="l" fontAlgn="t"/>
                      <a:r>
                        <a:rPr lang="en-US" sz="1200" dirty="0">
                          <a:effectLst/>
                        </a:rPr>
                        <a:t>SPARK_WORKER_WEBUI_PORT</a:t>
                      </a:r>
                    </a:p>
                  </a:txBody>
                  <a:tcPr marL="76200" marR="76200" marT="76200" marB="76200"/>
                </a:tc>
                <a:tc>
                  <a:txBody>
                    <a:bodyPr/>
                    <a:lstStyle/>
                    <a:p>
                      <a:pPr algn="l" fontAlgn="t"/>
                      <a:r>
                        <a:rPr lang="en-US" sz="1200">
                          <a:effectLst/>
                        </a:rPr>
                        <a:t>Port for the worker web UI (default: 8081).</a:t>
                      </a:r>
                    </a:p>
                  </a:txBody>
                  <a:tcPr marL="76200" marR="76200" marT="76200" marB="76200"/>
                </a:tc>
                <a:extLst>
                  <a:ext uri="{0D108BD9-81ED-4DB2-BD59-A6C34878D82A}">
                    <a16:rowId xmlns:a16="http://schemas.microsoft.com/office/drawing/2014/main" val="10006"/>
                  </a:ext>
                </a:extLst>
              </a:tr>
              <a:tr h="370840">
                <a:tc>
                  <a:txBody>
                    <a:bodyPr/>
                    <a:lstStyle/>
                    <a:p>
                      <a:pPr algn="l" fontAlgn="t"/>
                      <a:r>
                        <a:rPr lang="en-US" sz="1200" dirty="0">
                          <a:effectLst/>
                        </a:rPr>
                        <a:t>SPARK_WORKER_INSTANCES</a:t>
                      </a:r>
                    </a:p>
                  </a:txBody>
                  <a:tcPr marL="76200" marR="76200" marT="76200" marB="76200"/>
                </a:tc>
                <a:tc>
                  <a:txBody>
                    <a:bodyPr/>
                    <a:lstStyle/>
                    <a:p>
                      <a:pPr algn="l" fontAlgn="t"/>
                      <a:r>
                        <a:rPr lang="en-US" sz="1200" dirty="0">
                          <a:effectLst/>
                        </a:rPr>
                        <a:t>Number of worker instances to run on each machine (default: 1). You can make this more than 1 if you have </a:t>
                      </a:r>
                      <a:r>
                        <a:rPr lang="en-US" sz="1200" dirty="0" err="1">
                          <a:effectLst/>
                        </a:rPr>
                        <a:t>have</a:t>
                      </a:r>
                      <a:r>
                        <a:rPr lang="en-US" sz="1200" dirty="0">
                          <a:effectLst/>
                        </a:rPr>
                        <a:t> very large machines and would like multiple Spark worker processes. If you do set this, make sure to also set SPARK_WORKER_CORES explicitly to limit the cores per worker, or else each worker will try to use all the cores.</a:t>
                      </a:r>
                    </a:p>
                  </a:txBody>
                  <a:tcPr marL="76200" marR="76200" marT="76200" marB="76200"/>
                </a:tc>
                <a:extLst>
                  <a:ext uri="{0D108BD9-81ED-4DB2-BD59-A6C34878D82A}">
                    <a16:rowId xmlns:a16="http://schemas.microsoft.com/office/drawing/2014/main" val="10007"/>
                  </a:ext>
                </a:extLst>
              </a:tr>
            </a:tbl>
          </a:graphicData>
        </a:graphic>
      </p:graphicFrame>
      <p:sp>
        <p:nvSpPr>
          <p:cNvPr id="10" name="内容占位符 2"/>
          <p:cNvSpPr txBox="1">
            <a:spLocks/>
          </p:cNvSpPr>
          <p:nvPr/>
        </p:nvSpPr>
        <p:spPr>
          <a:xfrm>
            <a:off x="838200" y="1294228"/>
            <a:ext cx="10515600" cy="5047195"/>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t>复制</a:t>
            </a:r>
            <a:r>
              <a:rPr lang="en-US" altLang="zh-CN" sz="2000" dirty="0" err="1"/>
              <a:t>conf</a:t>
            </a:r>
            <a:r>
              <a:rPr lang="en-US" altLang="zh-CN" sz="2000" dirty="0"/>
              <a:t>/spark-</a:t>
            </a:r>
            <a:r>
              <a:rPr lang="en-US" altLang="zh-CN" sz="2000" dirty="0" err="1"/>
              <a:t>env.sh.template</a:t>
            </a:r>
            <a:r>
              <a:rPr lang="zh-CN" altLang="en-US" sz="2000" dirty="0"/>
              <a:t>到</a:t>
            </a:r>
            <a:r>
              <a:rPr lang="en-US" altLang="zh-CN" sz="2000" dirty="0"/>
              <a:t>conf/spark-env.sh</a:t>
            </a:r>
            <a:r>
              <a:rPr lang="zh-CN" altLang="en-US" sz="2000" dirty="0"/>
              <a:t>并编辑，加上</a:t>
            </a:r>
            <a:br>
              <a:rPr lang="en-US" altLang="zh-CN" sz="2000" dirty="0"/>
            </a:br>
            <a:r>
              <a:rPr lang="en-US" altLang="zh-CN" sz="2000" i="1" dirty="0">
                <a:solidFill>
                  <a:srgbClr val="FFC000"/>
                </a:solidFill>
              </a:rPr>
              <a:t>export MASTER=spark://${SPARK_MASTER_IP}:${SPARK_MASTER_PORT}  </a:t>
            </a:r>
            <a:r>
              <a:rPr lang="zh-CN" altLang="en-US" sz="2000" dirty="0"/>
              <a:t>常见参数如下：</a:t>
            </a: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r>
              <a:rPr lang="zh-CN" altLang="en-US" sz="2000" dirty="0"/>
              <a:t>编辑</a:t>
            </a:r>
            <a:r>
              <a:rPr lang="en-US" altLang="zh-CN" sz="2000" dirty="0" err="1"/>
              <a:t>conf</a:t>
            </a:r>
            <a:r>
              <a:rPr lang="en-US" altLang="zh-CN" sz="2000" dirty="0"/>
              <a:t>/slaves </a:t>
            </a:r>
            <a:r>
              <a:rPr lang="zh-CN" altLang="en-US" sz="2000" dirty="0"/>
              <a:t>加上</a:t>
            </a:r>
            <a:r>
              <a:rPr lang="en-US" altLang="zh-CN" sz="2000" dirty="0"/>
              <a:t>worker</a:t>
            </a:r>
            <a:r>
              <a:rPr lang="zh-CN" altLang="en-US" sz="2000" dirty="0"/>
              <a:t>节点的</a:t>
            </a:r>
            <a:r>
              <a:rPr lang="en-US" altLang="zh-CN" sz="2000" dirty="0"/>
              <a:t>hostname</a:t>
            </a:r>
          </a:p>
        </p:txBody>
      </p:sp>
      <p:sp>
        <p:nvSpPr>
          <p:cNvPr id="11" name="矩形 10"/>
          <p:cNvSpPr/>
          <p:nvPr/>
        </p:nvSpPr>
        <p:spPr>
          <a:xfrm>
            <a:off x="6377049" y="5767239"/>
            <a:ext cx="5814951" cy="57418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微软雅黑" panose="020B0503020204020204" pitchFamily="34" charset="-122"/>
                <a:ea typeface="微软雅黑" panose="020B0503020204020204" pitchFamily="34" charset="-122"/>
              </a:rPr>
              <a:t>The master machine must be able to access each of the slave machines via password-less </a:t>
            </a:r>
            <a:r>
              <a:rPr lang="en-US" altLang="zh-CN" sz="1400" dirty="0" err="1">
                <a:latin typeface="微软雅黑" panose="020B0503020204020204" pitchFamily="34" charset="-122"/>
                <a:ea typeface="微软雅黑" panose="020B0503020204020204" pitchFamily="34" charset="-122"/>
              </a:rPr>
              <a:t>ssh</a:t>
            </a:r>
            <a:r>
              <a:rPr lang="en-US" altLang="zh-CN" sz="1400" dirty="0">
                <a:latin typeface="微软雅黑" panose="020B0503020204020204" pitchFamily="34" charset="-122"/>
                <a:ea typeface="微软雅黑" panose="020B0503020204020204" pitchFamily="34" charset="-122"/>
              </a:rPr>
              <a:t> (using a private key)</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803355474"/>
      </p:ext>
    </p:extLst>
  </p:cSld>
  <p:clrMapOvr>
    <a:masterClrMapping/>
  </p:clrMapOvr>
  <p:transition spd="slow" advTm="18697">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环境搭建</a:t>
            </a:r>
            <a:r>
              <a:rPr lang="en-US" altLang="zh-CN" dirty="0"/>
              <a:t>——</a:t>
            </a:r>
            <a:r>
              <a:rPr lang="zh-CN" altLang="en-US" dirty="0"/>
              <a:t>安装</a:t>
            </a:r>
          </a:p>
        </p:txBody>
      </p:sp>
      <p:sp>
        <p:nvSpPr>
          <p:cNvPr id="3" name="内容占位符 2"/>
          <p:cNvSpPr txBox="1">
            <a:spLocks/>
          </p:cNvSpPr>
          <p:nvPr/>
        </p:nvSpPr>
        <p:spPr>
          <a:xfrm>
            <a:off x="838200" y="1294228"/>
            <a:ext cx="10515600" cy="488273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zh-CN" altLang="en-US" sz="2000" dirty="0"/>
              <a:t>必要工具安装及配置</a:t>
            </a:r>
            <a:br>
              <a:rPr lang="en-US" altLang="zh-CN" sz="2000" dirty="0"/>
            </a:br>
            <a:r>
              <a:rPr lang="en-US" altLang="zh-CN" sz="2000" dirty="0"/>
              <a:t>JDK</a:t>
            </a:r>
            <a:r>
              <a:rPr lang="zh-CN" altLang="en-US" sz="2000" dirty="0"/>
              <a:t>、</a:t>
            </a:r>
            <a:r>
              <a:rPr lang="en-US" altLang="zh-CN" sz="2000" dirty="0"/>
              <a:t>Scala</a:t>
            </a:r>
            <a:r>
              <a:rPr lang="zh-CN" altLang="en-US" sz="2000" dirty="0"/>
              <a:t>、</a:t>
            </a:r>
            <a:r>
              <a:rPr lang="en-US" altLang="zh-CN" sz="2000" dirty="0"/>
              <a:t>Hadoop</a:t>
            </a:r>
          </a:p>
          <a:p>
            <a:pPr>
              <a:lnSpc>
                <a:spcPct val="250000"/>
              </a:lnSpc>
            </a:pPr>
            <a:r>
              <a:rPr lang="zh-CN" altLang="en-US" sz="2000" dirty="0"/>
              <a:t>安装</a:t>
            </a:r>
            <a:r>
              <a:rPr lang="en-US" altLang="zh-CN" sz="2000" dirty="0"/>
              <a:t>Spark</a:t>
            </a:r>
            <a:r>
              <a:rPr lang="zh-CN" altLang="en-US" sz="2000" dirty="0"/>
              <a:t>：</a:t>
            </a:r>
            <a:r>
              <a:rPr lang="en-US" altLang="zh-CN" sz="2000" dirty="0"/>
              <a:t>http://spark.apache.org/downloads.html </a:t>
            </a:r>
            <a:r>
              <a:rPr lang="zh-CN" altLang="en-US" sz="2000" dirty="0"/>
              <a:t>，选择预编译及源码版本</a:t>
            </a:r>
            <a:br>
              <a:rPr lang="en-US" altLang="zh-CN" sz="2000" dirty="0"/>
            </a:br>
            <a:r>
              <a:rPr lang="zh-CN" altLang="en-US" sz="2000" dirty="0"/>
              <a:t>（编译见：</a:t>
            </a:r>
            <a:r>
              <a:rPr lang="en-US" altLang="zh-CN" sz="2000" dirty="0"/>
              <a:t>http://spark.apache.org/docs/latest/building-with-maven.html</a:t>
            </a:r>
            <a:r>
              <a:rPr lang="zh-CN" altLang="en-US" sz="2000" dirty="0"/>
              <a:t>）</a:t>
            </a:r>
            <a:endParaRPr lang="en-US" altLang="zh-CN" sz="2000" dirty="0"/>
          </a:p>
          <a:p>
            <a:pPr>
              <a:lnSpc>
                <a:spcPct val="250000"/>
              </a:lnSpc>
            </a:pPr>
            <a:r>
              <a:rPr lang="zh-CN" altLang="en-US" sz="2000" dirty="0"/>
              <a:t>设置</a:t>
            </a:r>
            <a:r>
              <a:rPr lang="en-US" altLang="zh-CN" sz="2000" dirty="0"/>
              <a:t>SPARK_HOME</a:t>
            </a:r>
            <a:r>
              <a:rPr lang="zh-CN" altLang="en-US" sz="2000" dirty="0"/>
              <a:t>及</a:t>
            </a:r>
            <a:r>
              <a:rPr lang="en-US" altLang="zh-CN" sz="2000" dirty="0"/>
              <a:t>PATH</a:t>
            </a:r>
          </a:p>
        </p:txBody>
      </p:sp>
      <p:sp>
        <p:nvSpPr>
          <p:cNvPr id="4" name="矩形 3"/>
          <p:cNvSpPr/>
          <p:nvPr/>
        </p:nvSpPr>
        <p:spPr>
          <a:xfrm>
            <a:off x="259308" y="1"/>
            <a:ext cx="423081" cy="6823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http://spark.apache.org/docs/latest/</a:t>
            </a:r>
            <a:endParaRPr lang="zh-CN" altLang="en-US" dirty="0"/>
          </a:p>
        </p:txBody>
      </p:sp>
      <p:sp>
        <p:nvSpPr>
          <p:cNvPr id="6" name="矩形 5"/>
          <p:cNvSpPr/>
          <p:nvPr/>
        </p:nvSpPr>
        <p:spPr>
          <a:xfrm>
            <a:off x="5577840" y="5602779"/>
            <a:ext cx="6614160" cy="57418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微软雅黑" panose="020B0503020204020204" pitchFamily="34" charset="-122"/>
                <a:ea typeface="微软雅黑" panose="020B0503020204020204" pitchFamily="34" charset="-122"/>
              </a:rPr>
              <a:t>Spark runs on Java 6+ and Python 2.6+. For the Scala API, Spark 1.0.2 uses Scala 2.10. You will need to use a compatible Scala version (2.10.x).</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276105245"/>
      </p:ext>
    </p:extLst>
  </p:cSld>
  <p:clrMapOvr>
    <a:masterClrMapping/>
  </p:clrMapOvr>
  <p:transition spd="slow" advTm="14216">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环境搭建</a:t>
            </a:r>
            <a:r>
              <a:rPr lang="en-US" altLang="zh-CN" dirty="0"/>
              <a:t>——</a:t>
            </a:r>
            <a:r>
              <a:rPr lang="zh-CN" altLang="en-US" dirty="0"/>
              <a:t>运行</a:t>
            </a:r>
          </a:p>
        </p:txBody>
      </p:sp>
      <p:sp>
        <p:nvSpPr>
          <p:cNvPr id="4" name="矩形 3"/>
          <p:cNvSpPr/>
          <p:nvPr/>
        </p:nvSpPr>
        <p:spPr>
          <a:xfrm>
            <a:off x="259308" y="1"/>
            <a:ext cx="423081" cy="6823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http://spark.apache.org/docs/latest/spark-standalone.html#installing-spark-standalone-to-a-cluster</a:t>
            </a:r>
            <a:endParaRPr lang="zh-CN" altLang="en-US" dirty="0"/>
          </a:p>
        </p:txBody>
      </p:sp>
      <p:sp>
        <p:nvSpPr>
          <p:cNvPr id="10" name="内容占位符 2"/>
          <p:cNvSpPr txBox="1">
            <a:spLocks/>
          </p:cNvSpPr>
          <p:nvPr/>
        </p:nvSpPr>
        <p:spPr>
          <a:xfrm>
            <a:off x="838200" y="1294228"/>
            <a:ext cx="10515600" cy="51486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t>执行脚本，可用脚本如下：</a:t>
            </a:r>
            <a:br>
              <a:rPr lang="en-US" altLang="zh-CN" sz="2000" dirty="0"/>
            </a:br>
            <a:r>
              <a:rPr lang="en-US" altLang="zh-CN" sz="1800" dirty="0"/>
              <a:t>sbin/</a:t>
            </a:r>
            <a:r>
              <a:rPr lang="en-US" altLang="zh-CN" sz="1800" b="1" dirty="0">
                <a:solidFill>
                  <a:srgbClr val="FF0000"/>
                </a:solidFill>
              </a:rPr>
              <a:t>start-master.sh</a:t>
            </a:r>
            <a:r>
              <a:rPr lang="en-US" altLang="zh-CN" sz="1800" dirty="0"/>
              <a:t> - Starts a master instance on the machine the script is executed on.</a:t>
            </a:r>
            <a:br>
              <a:rPr lang="en-US" altLang="zh-CN" sz="1800" dirty="0"/>
            </a:br>
            <a:r>
              <a:rPr lang="en-US" altLang="zh-CN" sz="1800" dirty="0"/>
              <a:t>sbin/</a:t>
            </a:r>
            <a:r>
              <a:rPr lang="en-US" altLang="zh-CN" sz="1800" b="1" dirty="0">
                <a:solidFill>
                  <a:srgbClr val="FF0000"/>
                </a:solidFill>
              </a:rPr>
              <a:t>start-slaves.sh</a:t>
            </a:r>
            <a:r>
              <a:rPr lang="en-US" altLang="zh-CN" sz="1800" dirty="0"/>
              <a:t> - Starts a slave instance on each machine specified in the </a:t>
            </a:r>
            <a:r>
              <a:rPr lang="en-US" altLang="zh-CN" sz="1800" dirty="0" err="1"/>
              <a:t>conf</a:t>
            </a:r>
            <a:r>
              <a:rPr lang="en-US" altLang="zh-CN" sz="1800" dirty="0"/>
              <a:t>/slaves file.</a:t>
            </a:r>
            <a:br>
              <a:rPr lang="en-US" altLang="zh-CN" sz="1800" dirty="0"/>
            </a:br>
            <a:r>
              <a:rPr lang="en-US" altLang="zh-CN" sz="1800" dirty="0"/>
              <a:t>sbin/</a:t>
            </a:r>
            <a:r>
              <a:rPr lang="en-US" altLang="zh-CN" sz="1800" b="1" dirty="0">
                <a:solidFill>
                  <a:srgbClr val="FF0000"/>
                </a:solidFill>
              </a:rPr>
              <a:t>start-all.sh</a:t>
            </a:r>
            <a:r>
              <a:rPr lang="en-US" altLang="zh-CN" sz="1800" dirty="0"/>
              <a:t> - Starts both a master and a number of slaves as described above.</a:t>
            </a:r>
            <a:br>
              <a:rPr lang="en-US" altLang="zh-CN" sz="1800" dirty="0"/>
            </a:br>
            <a:r>
              <a:rPr lang="en-US" altLang="zh-CN" sz="1800" dirty="0"/>
              <a:t>sbin/</a:t>
            </a:r>
            <a:r>
              <a:rPr lang="en-US" altLang="zh-CN" sz="1800" b="1" dirty="0">
                <a:solidFill>
                  <a:srgbClr val="FF0000"/>
                </a:solidFill>
              </a:rPr>
              <a:t>stop-master.sh</a:t>
            </a:r>
            <a:r>
              <a:rPr lang="en-US" altLang="zh-CN" sz="1800" dirty="0"/>
              <a:t> - Stops the master that was started via the bin/start-master.sh script.</a:t>
            </a:r>
            <a:br>
              <a:rPr lang="en-US" altLang="zh-CN" sz="1800" dirty="0"/>
            </a:br>
            <a:r>
              <a:rPr lang="en-US" altLang="zh-CN" sz="1800" dirty="0"/>
              <a:t>sbin/</a:t>
            </a:r>
            <a:r>
              <a:rPr lang="en-US" altLang="zh-CN" sz="1800" b="1" dirty="0">
                <a:solidFill>
                  <a:srgbClr val="FF0000"/>
                </a:solidFill>
              </a:rPr>
              <a:t>stop-slaves.sh</a:t>
            </a:r>
            <a:r>
              <a:rPr lang="en-US" altLang="zh-CN" sz="1800" dirty="0"/>
              <a:t> - Stops all slave instances on the machines specified in the </a:t>
            </a:r>
            <a:r>
              <a:rPr lang="en-US" altLang="zh-CN" sz="1800" dirty="0" err="1"/>
              <a:t>conf</a:t>
            </a:r>
            <a:r>
              <a:rPr lang="en-US" altLang="zh-CN" sz="1800" dirty="0"/>
              <a:t>/slaves file.</a:t>
            </a:r>
            <a:br>
              <a:rPr lang="en-US" altLang="zh-CN" sz="1800" dirty="0"/>
            </a:br>
            <a:r>
              <a:rPr lang="en-US" altLang="zh-CN" sz="1800" dirty="0"/>
              <a:t>sbin/</a:t>
            </a:r>
            <a:r>
              <a:rPr lang="en-US" altLang="zh-CN" sz="1800" b="1" dirty="0">
                <a:solidFill>
                  <a:srgbClr val="FF0000"/>
                </a:solidFill>
              </a:rPr>
              <a:t>stop-all.sh</a:t>
            </a:r>
            <a:r>
              <a:rPr lang="en-US" altLang="zh-CN" sz="1800" dirty="0"/>
              <a:t> - Stops both the master and the slaves as described above.</a:t>
            </a:r>
          </a:p>
          <a:p>
            <a:pPr>
              <a:lnSpc>
                <a:spcPct val="150000"/>
              </a:lnSpc>
            </a:pPr>
            <a:r>
              <a:rPr lang="zh-CN" altLang="en-US" sz="2000" dirty="0"/>
              <a:t>打开</a:t>
            </a:r>
            <a:r>
              <a:rPr lang="en-US" altLang="zh-CN" sz="2000" dirty="0"/>
              <a:t>Web</a:t>
            </a:r>
            <a:r>
              <a:rPr lang="zh-CN" altLang="en-US" sz="2000" dirty="0"/>
              <a:t> </a:t>
            </a:r>
            <a:r>
              <a:rPr lang="en-US" altLang="zh-CN" sz="2000" dirty="0"/>
              <a:t>UI</a:t>
            </a:r>
            <a:r>
              <a:rPr lang="zh-CN" altLang="en-US" sz="2000" dirty="0"/>
              <a:t>：</a:t>
            </a:r>
            <a:r>
              <a:rPr lang="en-US" altLang="zh-CN" sz="2000" dirty="0"/>
              <a:t>http://&lt;Master IP&gt;:&lt;Port, 8080 by default&gt;</a:t>
            </a:r>
          </a:p>
        </p:txBody>
      </p:sp>
    </p:spTree>
    <p:extLst>
      <p:ext uri="{BB962C8B-B14F-4D97-AF65-F5344CB8AC3E}">
        <p14:creationId xmlns:p14="http://schemas.microsoft.com/office/powerpoint/2010/main" val="4180650726"/>
      </p:ext>
    </p:extLst>
  </p:cSld>
  <p:clrMapOvr>
    <a:masterClrMapping/>
  </p:clrMapOvr>
  <p:transition spd="slow" advTm="16233">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使用</a:t>
            </a:r>
          </a:p>
        </p:txBody>
      </p:sp>
      <p:sp>
        <p:nvSpPr>
          <p:cNvPr id="3" name="矩形 2"/>
          <p:cNvSpPr/>
          <p:nvPr/>
        </p:nvSpPr>
        <p:spPr>
          <a:xfrm>
            <a:off x="259308" y="1"/>
            <a:ext cx="423081" cy="6823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5" name="内容占位符 2"/>
          <p:cNvSpPr txBox="1">
            <a:spLocks/>
          </p:cNvSpPr>
          <p:nvPr/>
        </p:nvSpPr>
        <p:spPr>
          <a:xfrm>
            <a:off x="838200" y="1294228"/>
            <a:ext cx="10515600" cy="51486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n-US" altLang="zh-CN" sz="2000" dirty="0"/>
          </a:p>
        </p:txBody>
      </p:sp>
      <p:sp>
        <p:nvSpPr>
          <p:cNvPr id="6" name="内容占位符 2"/>
          <p:cNvSpPr txBox="1">
            <a:spLocks/>
          </p:cNvSpPr>
          <p:nvPr/>
        </p:nvSpPr>
        <p:spPr>
          <a:xfrm>
            <a:off x="990600" y="1446628"/>
            <a:ext cx="10515600" cy="51486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t>执行</a:t>
            </a:r>
            <a:r>
              <a:rPr lang="en-US" altLang="zh-CN" sz="2000" dirty="0"/>
              <a:t>bin/spark-shell</a:t>
            </a:r>
          </a:p>
          <a:p>
            <a:pPr>
              <a:lnSpc>
                <a:spcPct val="150000"/>
              </a:lnSpc>
            </a:pPr>
            <a:r>
              <a:rPr lang="zh-CN" altLang="en-US" sz="2000" dirty="0"/>
              <a:t>在</a:t>
            </a:r>
            <a:r>
              <a:rPr lang="en-US" altLang="zh-CN" sz="2000" dirty="0"/>
              <a:t>Web UI</a:t>
            </a:r>
            <a:r>
              <a:rPr lang="zh-CN" altLang="en-US" sz="2000" dirty="0"/>
              <a:t>中查看信息</a:t>
            </a:r>
            <a:br>
              <a:rPr lang="en-US" altLang="zh-CN" sz="2000" dirty="0"/>
            </a:br>
            <a:endParaRPr lang="en-US" altLang="zh-CN" sz="2000" dirty="0"/>
          </a:p>
        </p:txBody>
      </p:sp>
      <p:pic>
        <p:nvPicPr>
          <p:cNvPr id="8" name="图片 7"/>
          <p:cNvPicPr>
            <a:picLocks noChangeAspect="1"/>
          </p:cNvPicPr>
          <p:nvPr/>
        </p:nvPicPr>
        <p:blipFill>
          <a:blip r:embed="rId2"/>
          <a:stretch>
            <a:fillRect/>
          </a:stretch>
        </p:blipFill>
        <p:spPr>
          <a:xfrm>
            <a:off x="1215448" y="2675451"/>
            <a:ext cx="10290752" cy="2751584"/>
          </a:xfrm>
          <a:prstGeom prst="rect">
            <a:avLst/>
          </a:prstGeom>
        </p:spPr>
      </p:pic>
    </p:spTree>
    <p:extLst>
      <p:ext uri="{BB962C8B-B14F-4D97-AF65-F5344CB8AC3E}">
        <p14:creationId xmlns:p14="http://schemas.microsoft.com/office/powerpoint/2010/main" val="1225169649"/>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Word Count——</a:t>
            </a:r>
            <a:r>
              <a:rPr lang="zh-CN" altLang="en-US" dirty="0"/>
              <a:t>准备</a:t>
            </a:r>
            <a:endParaRPr lang="en-US" altLang="zh-CN" dirty="0"/>
          </a:p>
        </p:txBody>
      </p:sp>
      <p:sp>
        <p:nvSpPr>
          <p:cNvPr id="3" name="矩形 2"/>
          <p:cNvSpPr/>
          <p:nvPr/>
        </p:nvSpPr>
        <p:spPr>
          <a:xfrm>
            <a:off x="259308" y="1"/>
            <a:ext cx="423081" cy="6823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5" name="内容占位符 2"/>
          <p:cNvSpPr txBox="1">
            <a:spLocks/>
          </p:cNvSpPr>
          <p:nvPr/>
        </p:nvSpPr>
        <p:spPr>
          <a:xfrm>
            <a:off x="990600" y="1446629"/>
            <a:ext cx="10515600" cy="45385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altLang="zh-CN" sz="2000" dirty="0" err="1"/>
              <a:t>hadoop</a:t>
            </a:r>
            <a:r>
              <a:rPr lang="en-US" altLang="zh-CN" sz="2000" dirty="0"/>
              <a:t> fs -</a:t>
            </a:r>
            <a:r>
              <a:rPr lang="en-US" altLang="zh-CN" sz="2000" dirty="0" err="1"/>
              <a:t>mkdir</a:t>
            </a:r>
            <a:r>
              <a:rPr lang="en-US" altLang="zh-CN" sz="2000" dirty="0"/>
              <a:t> /</a:t>
            </a:r>
            <a:r>
              <a:rPr lang="en-US" altLang="zh-CN" sz="2000" dirty="0" err="1"/>
              <a:t>spark_try</a:t>
            </a:r>
            <a:r>
              <a:rPr lang="en-US" altLang="zh-CN" sz="2000" dirty="0"/>
              <a:t>/</a:t>
            </a:r>
          </a:p>
          <a:p>
            <a:pPr>
              <a:lnSpc>
                <a:spcPct val="200000"/>
              </a:lnSpc>
            </a:pPr>
            <a:r>
              <a:rPr lang="en-US" altLang="zh-CN" sz="2000" dirty="0" err="1"/>
              <a:t>hadoop</a:t>
            </a:r>
            <a:r>
              <a:rPr lang="en-US" altLang="zh-CN" sz="2000" dirty="0"/>
              <a:t> fs -</a:t>
            </a:r>
            <a:r>
              <a:rPr lang="en-US" altLang="zh-CN" sz="2000" dirty="0" err="1"/>
              <a:t>mkdir</a:t>
            </a:r>
            <a:r>
              <a:rPr lang="en-US" altLang="zh-CN" sz="2000" dirty="0"/>
              <a:t> /</a:t>
            </a:r>
            <a:r>
              <a:rPr lang="en-US" altLang="zh-CN" sz="2000" dirty="0" err="1"/>
              <a:t>spark_try</a:t>
            </a:r>
            <a:r>
              <a:rPr lang="en-US" altLang="zh-CN" sz="2000" dirty="0"/>
              <a:t>/</a:t>
            </a:r>
            <a:r>
              <a:rPr lang="en-US" altLang="zh-CN" sz="2000" dirty="0" err="1"/>
              <a:t>wordcount</a:t>
            </a:r>
            <a:endParaRPr lang="en-US" altLang="zh-CN" sz="2000" dirty="0"/>
          </a:p>
          <a:p>
            <a:pPr>
              <a:lnSpc>
                <a:spcPct val="200000"/>
              </a:lnSpc>
            </a:pPr>
            <a:r>
              <a:rPr lang="en-US" altLang="zh-CN" sz="2000" dirty="0" err="1"/>
              <a:t>hadoop</a:t>
            </a:r>
            <a:r>
              <a:rPr lang="en-US" altLang="zh-CN" sz="2000" dirty="0"/>
              <a:t> fs -put $SPARK_HOME/README.md /</a:t>
            </a:r>
            <a:r>
              <a:rPr lang="en-US" altLang="zh-CN" sz="2000" dirty="0" err="1"/>
              <a:t>spark_try</a:t>
            </a:r>
            <a:r>
              <a:rPr lang="en-US" altLang="zh-CN" sz="2000" dirty="0"/>
              <a:t>/</a:t>
            </a:r>
            <a:r>
              <a:rPr lang="en-US" altLang="zh-CN" sz="2000" dirty="0" err="1"/>
              <a:t>wordcount</a:t>
            </a:r>
            <a:r>
              <a:rPr lang="en-US" altLang="zh-CN" sz="2000" dirty="0"/>
              <a:t>/</a:t>
            </a:r>
          </a:p>
          <a:p>
            <a:pPr>
              <a:lnSpc>
                <a:spcPct val="200000"/>
              </a:lnSpc>
            </a:pPr>
            <a:r>
              <a:rPr lang="en-US" altLang="zh-CN" sz="2000" dirty="0"/>
              <a:t>spark-shell</a:t>
            </a:r>
          </a:p>
          <a:p>
            <a:pPr>
              <a:lnSpc>
                <a:spcPct val="200000"/>
              </a:lnSpc>
            </a:pPr>
            <a:endParaRPr lang="en-US" altLang="zh-CN" sz="2000" dirty="0"/>
          </a:p>
        </p:txBody>
      </p:sp>
    </p:spTree>
    <p:extLst>
      <p:ext uri="{BB962C8B-B14F-4D97-AF65-F5344CB8AC3E}">
        <p14:creationId xmlns:p14="http://schemas.microsoft.com/office/powerpoint/2010/main" val="3416148129"/>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Word Count——</a:t>
            </a:r>
            <a:r>
              <a:rPr lang="zh-CN" altLang="en-US" dirty="0"/>
              <a:t>实现</a:t>
            </a:r>
            <a:endParaRPr lang="en-US" altLang="zh-CN" dirty="0"/>
          </a:p>
        </p:txBody>
      </p:sp>
      <p:sp>
        <p:nvSpPr>
          <p:cNvPr id="3" name="矩形 2"/>
          <p:cNvSpPr/>
          <p:nvPr/>
        </p:nvSpPr>
        <p:spPr>
          <a:xfrm>
            <a:off x="259308" y="1"/>
            <a:ext cx="423081" cy="6823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5" name="内容占位符 2"/>
          <p:cNvSpPr txBox="1">
            <a:spLocks/>
          </p:cNvSpPr>
          <p:nvPr/>
        </p:nvSpPr>
        <p:spPr>
          <a:xfrm>
            <a:off x="990600" y="1446629"/>
            <a:ext cx="10515600" cy="4538536"/>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en-US" altLang="zh-CN" sz="2000" dirty="0" err="1"/>
              <a:t>sc.textFile</a:t>
            </a:r>
            <a:r>
              <a:rPr lang="en-US" altLang="zh-CN" sz="2000" dirty="0"/>
              <a:t>("</a:t>
            </a:r>
            <a:r>
              <a:rPr lang="en-US" altLang="zh-CN" sz="2000" dirty="0" err="1"/>
              <a:t>hdfs</a:t>
            </a:r>
            <a:r>
              <a:rPr lang="en-US" altLang="zh-CN" sz="2000" dirty="0"/>
              <a:t>://hadoop738:8020/</a:t>
            </a:r>
            <a:r>
              <a:rPr lang="en-US" altLang="zh-CN" sz="2000" dirty="0" err="1"/>
              <a:t>spark_try</a:t>
            </a:r>
            <a:r>
              <a:rPr lang="en-US" altLang="zh-CN" sz="2000" dirty="0"/>
              <a:t>/</a:t>
            </a:r>
            <a:r>
              <a:rPr lang="en-US" altLang="zh-CN" sz="2000" dirty="0" err="1"/>
              <a:t>wordcount</a:t>
            </a:r>
            <a:r>
              <a:rPr lang="en-US" altLang="zh-CN" sz="2000" dirty="0"/>
              <a:t>/README.md")</a:t>
            </a:r>
            <a:br>
              <a:rPr lang="en-US" altLang="zh-CN" sz="2000" dirty="0"/>
            </a:br>
            <a:r>
              <a:rPr lang="en-US" altLang="zh-CN" sz="2000" dirty="0"/>
              <a:t>.</a:t>
            </a:r>
            <a:r>
              <a:rPr lang="en-US" altLang="zh-CN" sz="2000" dirty="0" err="1"/>
              <a:t>flatMap</a:t>
            </a:r>
            <a:r>
              <a:rPr lang="en-US" altLang="zh-CN" sz="2000" dirty="0"/>
              <a:t>(_.split(" "))</a:t>
            </a:r>
            <a:br>
              <a:rPr lang="en-US" altLang="zh-CN" sz="2000" dirty="0"/>
            </a:br>
            <a:r>
              <a:rPr lang="en-US" altLang="zh-CN" sz="2000" dirty="0"/>
              <a:t>.map((_,1))</a:t>
            </a:r>
            <a:br>
              <a:rPr lang="en-US" altLang="zh-CN" sz="2000" dirty="0"/>
            </a:br>
            <a:r>
              <a:rPr lang="en-US" altLang="zh-CN" sz="2000" dirty="0"/>
              <a:t>.</a:t>
            </a:r>
            <a:r>
              <a:rPr lang="en-US" altLang="zh-CN" sz="2000" dirty="0" err="1"/>
              <a:t>reduceByKey</a:t>
            </a:r>
            <a:r>
              <a:rPr lang="en-US" altLang="zh-CN" sz="2000" dirty="0"/>
              <a:t>(_ + _)</a:t>
            </a:r>
            <a:br>
              <a:rPr lang="en-US" altLang="zh-CN" sz="2000" dirty="0"/>
            </a:br>
            <a:r>
              <a:rPr lang="en-US" altLang="zh-CN" sz="2000" dirty="0"/>
              <a:t>.map(_.swap)</a:t>
            </a:r>
            <a:br>
              <a:rPr lang="en-US" altLang="zh-CN" sz="2000" dirty="0"/>
            </a:br>
            <a:r>
              <a:rPr lang="en-US" altLang="zh-CN" sz="2000" dirty="0"/>
              <a:t>.</a:t>
            </a:r>
            <a:r>
              <a:rPr lang="en-US" altLang="zh-CN" sz="2000" dirty="0" err="1"/>
              <a:t>sortByKey</a:t>
            </a:r>
            <a:r>
              <a:rPr lang="en-US" altLang="zh-CN" sz="2000" dirty="0"/>
              <a:t>(false)</a:t>
            </a:r>
            <a:br>
              <a:rPr lang="en-US" altLang="zh-CN" sz="2000" dirty="0"/>
            </a:br>
            <a:r>
              <a:rPr lang="en-US" altLang="zh-CN" sz="2000" dirty="0"/>
              <a:t>.map(_.swap)</a:t>
            </a:r>
            <a:br>
              <a:rPr lang="en-US" altLang="zh-CN" sz="2000" dirty="0"/>
            </a:br>
            <a:r>
              <a:rPr lang="en-US" altLang="zh-CN" sz="2000" dirty="0"/>
              <a:t>.</a:t>
            </a:r>
            <a:r>
              <a:rPr lang="en-US" altLang="zh-CN" sz="2000" dirty="0" err="1"/>
              <a:t>saveAsTextFile</a:t>
            </a:r>
            <a:r>
              <a:rPr lang="en-US" altLang="zh-CN" sz="2000" dirty="0"/>
              <a:t>("</a:t>
            </a:r>
            <a:r>
              <a:rPr lang="en-US" altLang="zh-CN" sz="2000" dirty="0" err="1"/>
              <a:t>hdfs</a:t>
            </a:r>
            <a:r>
              <a:rPr lang="en-US" altLang="zh-CN" sz="2000" dirty="0"/>
              <a:t>://hadoop738:8020/</a:t>
            </a:r>
            <a:r>
              <a:rPr lang="en-US" altLang="zh-CN" sz="2000" dirty="0" err="1"/>
              <a:t>spark_try</a:t>
            </a:r>
            <a:r>
              <a:rPr lang="en-US" altLang="zh-CN" sz="2000" dirty="0"/>
              <a:t>/</a:t>
            </a:r>
            <a:r>
              <a:rPr lang="en-US" altLang="zh-CN" sz="2000" dirty="0" err="1"/>
              <a:t>wordcount</a:t>
            </a:r>
            <a:r>
              <a:rPr lang="en-US" altLang="zh-CN" sz="2000" dirty="0"/>
              <a:t>/out2")</a:t>
            </a:r>
          </a:p>
        </p:txBody>
      </p:sp>
      <p:sp>
        <p:nvSpPr>
          <p:cNvPr id="6" name="矩形 5"/>
          <p:cNvSpPr/>
          <p:nvPr/>
        </p:nvSpPr>
        <p:spPr>
          <a:xfrm>
            <a:off x="7336825" y="4730985"/>
            <a:ext cx="4855175" cy="523220"/>
          </a:xfrm>
          <a:prstGeom prst="rect">
            <a:avLst/>
          </a:prstGeom>
          <a:solidFill>
            <a:schemeClr val="accent2"/>
          </a:solidFill>
        </p:spPr>
        <p:txBody>
          <a:bodyPr wrap="none" anchor="ctr">
            <a:spAutoFit/>
          </a:bodyPr>
          <a:lstStyle/>
          <a:p>
            <a:pPr>
              <a:lnSpc>
                <a:spcPct val="200000"/>
              </a:lnSpc>
            </a:pPr>
            <a:r>
              <a:rPr lang="en-US" altLang="zh-CN" sz="1400" dirty="0" err="1">
                <a:solidFill>
                  <a:schemeClr val="bg1"/>
                </a:solidFill>
                <a:latin typeface="微软雅黑" panose="020B0503020204020204" pitchFamily="34" charset="-122"/>
                <a:ea typeface="微软雅黑" panose="020B0503020204020204" pitchFamily="34" charset="-122"/>
              </a:rPr>
              <a:t>hadoop</a:t>
            </a:r>
            <a:r>
              <a:rPr lang="en-US" altLang="zh-CN" sz="1400" dirty="0">
                <a:solidFill>
                  <a:schemeClr val="bg1"/>
                </a:solidFill>
                <a:latin typeface="微软雅黑" panose="020B0503020204020204" pitchFamily="34" charset="-122"/>
                <a:ea typeface="微软雅黑" panose="020B0503020204020204" pitchFamily="34" charset="-122"/>
              </a:rPr>
              <a:t> fs -cat /</a:t>
            </a:r>
            <a:r>
              <a:rPr lang="en-US" altLang="zh-CN" sz="1400" dirty="0" err="1">
                <a:solidFill>
                  <a:schemeClr val="bg1"/>
                </a:solidFill>
                <a:latin typeface="微软雅黑" panose="020B0503020204020204" pitchFamily="34" charset="-122"/>
                <a:ea typeface="微软雅黑" panose="020B0503020204020204" pitchFamily="34" charset="-122"/>
              </a:rPr>
              <a:t>spark_try</a:t>
            </a:r>
            <a:r>
              <a:rPr lang="en-US" altLang="zh-CN" sz="1400" dirty="0">
                <a:solidFill>
                  <a:schemeClr val="bg1"/>
                </a:solidFill>
                <a:latin typeface="微软雅黑" panose="020B0503020204020204" pitchFamily="34" charset="-122"/>
                <a:ea typeface="微软雅黑" panose="020B0503020204020204" pitchFamily="34" charset="-122"/>
              </a:rPr>
              <a:t>/</a:t>
            </a:r>
            <a:r>
              <a:rPr lang="en-US" altLang="zh-CN" sz="1400" dirty="0" err="1">
                <a:solidFill>
                  <a:schemeClr val="bg1"/>
                </a:solidFill>
                <a:latin typeface="微软雅黑" panose="020B0503020204020204" pitchFamily="34" charset="-122"/>
                <a:ea typeface="微软雅黑" panose="020B0503020204020204" pitchFamily="34" charset="-122"/>
              </a:rPr>
              <a:t>wordcount</a:t>
            </a:r>
            <a:r>
              <a:rPr lang="en-US" altLang="zh-CN" sz="1400" dirty="0">
                <a:solidFill>
                  <a:schemeClr val="bg1"/>
                </a:solidFill>
                <a:latin typeface="微软雅黑" panose="020B0503020204020204" pitchFamily="34" charset="-122"/>
                <a:ea typeface="微软雅黑" panose="020B0503020204020204" pitchFamily="34" charset="-122"/>
              </a:rPr>
              <a:t>/out2/part-00000</a:t>
            </a:r>
          </a:p>
        </p:txBody>
      </p:sp>
    </p:spTree>
    <p:extLst>
      <p:ext uri="{BB962C8B-B14F-4D97-AF65-F5344CB8AC3E}">
        <p14:creationId xmlns:p14="http://schemas.microsoft.com/office/powerpoint/2010/main" val="3673538362"/>
      </p:ext>
    </p:extLst>
  </p:cSld>
  <p:clrMapOvr>
    <a:masterClrMapping/>
  </p:clrMapOvr>
  <p:transition spd="slow" advTm="592">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Word Count——RDD</a:t>
            </a:r>
            <a:r>
              <a:rPr lang="zh-CN" altLang="en-US" dirty="0"/>
              <a:t>操作</a:t>
            </a:r>
            <a:endParaRPr lang="en-US" altLang="zh-CN" dirty="0"/>
          </a:p>
        </p:txBody>
      </p:sp>
      <p:sp>
        <p:nvSpPr>
          <p:cNvPr id="3" name="矩形 2"/>
          <p:cNvSpPr/>
          <p:nvPr/>
        </p:nvSpPr>
        <p:spPr>
          <a:xfrm>
            <a:off x="259308" y="1"/>
            <a:ext cx="423081" cy="6823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5" name="内容占位符 2"/>
          <p:cNvSpPr txBox="1">
            <a:spLocks/>
          </p:cNvSpPr>
          <p:nvPr/>
        </p:nvSpPr>
        <p:spPr>
          <a:xfrm>
            <a:off x="990600" y="1446629"/>
            <a:ext cx="10515600" cy="45385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altLang="zh-CN" sz="2000" dirty="0" err="1"/>
              <a:t>val</a:t>
            </a:r>
            <a:r>
              <a:rPr lang="en-US" altLang="zh-CN" sz="2000" dirty="0"/>
              <a:t> file=</a:t>
            </a:r>
            <a:r>
              <a:rPr lang="en-US" altLang="zh-CN" sz="2000" b="1" dirty="0" err="1">
                <a:solidFill>
                  <a:srgbClr val="FF0000"/>
                </a:solidFill>
              </a:rPr>
              <a:t>sc</a:t>
            </a:r>
            <a:r>
              <a:rPr lang="en-US" altLang="zh-CN" sz="2000" dirty="0" err="1"/>
              <a:t>.</a:t>
            </a:r>
            <a:r>
              <a:rPr lang="en-US" altLang="zh-CN" sz="2000" b="1" dirty="0" err="1">
                <a:solidFill>
                  <a:srgbClr val="FF0000"/>
                </a:solidFill>
              </a:rPr>
              <a:t>textFile</a:t>
            </a:r>
            <a:r>
              <a:rPr lang="en-US" altLang="zh-CN" sz="2000" dirty="0"/>
              <a:t>("</a:t>
            </a:r>
            <a:r>
              <a:rPr lang="en-US" altLang="zh-CN" sz="2000" dirty="0" err="1"/>
              <a:t>hdfs</a:t>
            </a:r>
            <a:r>
              <a:rPr lang="en-US" altLang="zh-CN" sz="2000" dirty="0"/>
              <a:t>://hadoop738:8020/</a:t>
            </a:r>
            <a:r>
              <a:rPr lang="en-US" altLang="zh-CN" sz="2000" dirty="0" err="1"/>
              <a:t>spark_try</a:t>
            </a:r>
            <a:r>
              <a:rPr lang="en-US" altLang="zh-CN" sz="2000" dirty="0"/>
              <a:t>/</a:t>
            </a:r>
            <a:r>
              <a:rPr lang="en-US" altLang="zh-CN" sz="2000" dirty="0" err="1"/>
              <a:t>wordcount</a:t>
            </a:r>
            <a:r>
              <a:rPr lang="en-US" altLang="zh-CN" sz="2000" dirty="0"/>
              <a:t>/README.md")</a:t>
            </a:r>
          </a:p>
          <a:p>
            <a:pPr>
              <a:lnSpc>
                <a:spcPct val="200000"/>
              </a:lnSpc>
            </a:pPr>
            <a:r>
              <a:rPr lang="en-US" altLang="zh-CN" sz="2000" dirty="0" err="1"/>
              <a:t>file.</a:t>
            </a:r>
            <a:r>
              <a:rPr lang="en-US" altLang="zh-CN" sz="2000" b="1" dirty="0" err="1">
                <a:solidFill>
                  <a:srgbClr val="FF0000"/>
                </a:solidFill>
              </a:rPr>
              <a:t>saveAsTextFile</a:t>
            </a:r>
            <a:r>
              <a:rPr lang="en-US" altLang="zh-CN" sz="2000" dirty="0"/>
              <a:t>("</a:t>
            </a:r>
            <a:r>
              <a:rPr lang="en-US" altLang="zh-CN" sz="2000" dirty="0" err="1"/>
              <a:t>hdfs</a:t>
            </a:r>
            <a:r>
              <a:rPr lang="en-US" altLang="zh-CN" sz="2000" dirty="0"/>
              <a:t>://hadoop738:8020/</a:t>
            </a:r>
            <a:r>
              <a:rPr lang="en-US" altLang="zh-CN" sz="2000" dirty="0" err="1"/>
              <a:t>spark_try</a:t>
            </a:r>
            <a:r>
              <a:rPr lang="en-US" altLang="zh-CN" sz="2000" dirty="0"/>
              <a:t>/</a:t>
            </a:r>
            <a:r>
              <a:rPr lang="en-US" altLang="zh-CN" sz="2000" dirty="0" err="1"/>
              <a:t>wordcount</a:t>
            </a:r>
            <a:r>
              <a:rPr lang="en-US" altLang="zh-CN" sz="2000" dirty="0"/>
              <a:t>/out1")</a:t>
            </a:r>
          </a:p>
          <a:p>
            <a:pPr>
              <a:lnSpc>
                <a:spcPct val="200000"/>
              </a:lnSpc>
            </a:pPr>
            <a:r>
              <a:rPr lang="en-US" altLang="zh-CN" sz="2000" dirty="0" err="1"/>
              <a:t>file.</a:t>
            </a:r>
            <a:r>
              <a:rPr lang="en-US" altLang="zh-CN" sz="2000" b="1" dirty="0" err="1">
                <a:solidFill>
                  <a:srgbClr val="FF0000"/>
                </a:solidFill>
              </a:rPr>
              <a:t>collect</a:t>
            </a:r>
            <a:r>
              <a:rPr lang="en-US" altLang="zh-CN" sz="2000" dirty="0"/>
              <a:t>()/</a:t>
            </a:r>
            <a:r>
              <a:rPr lang="en-US" altLang="zh-CN" sz="2000" b="1" dirty="0">
                <a:solidFill>
                  <a:srgbClr val="FF0000"/>
                </a:solidFill>
              </a:rPr>
              <a:t>count</a:t>
            </a:r>
            <a:r>
              <a:rPr lang="en-US" altLang="zh-CN" sz="2000" dirty="0"/>
              <a:t>()/</a:t>
            </a:r>
            <a:r>
              <a:rPr lang="en-US" altLang="zh-CN" sz="2000" b="1" dirty="0">
                <a:solidFill>
                  <a:srgbClr val="FF0000"/>
                </a:solidFill>
              </a:rPr>
              <a:t>first</a:t>
            </a:r>
            <a:r>
              <a:rPr lang="en-US" altLang="zh-CN" sz="2000" dirty="0"/>
              <a:t>()/</a:t>
            </a:r>
            <a:r>
              <a:rPr lang="en-US" altLang="zh-CN" sz="2000" b="1" dirty="0">
                <a:solidFill>
                  <a:srgbClr val="FF0000"/>
                </a:solidFill>
              </a:rPr>
              <a:t>take</a:t>
            </a:r>
            <a:r>
              <a:rPr lang="en-US" altLang="zh-CN" sz="2000" dirty="0"/>
              <a:t>(n)</a:t>
            </a:r>
          </a:p>
          <a:p>
            <a:pPr>
              <a:lnSpc>
                <a:spcPct val="200000"/>
              </a:lnSpc>
            </a:pPr>
            <a:r>
              <a:rPr lang="en-US" altLang="zh-CN" sz="2000" dirty="0" err="1"/>
              <a:t>file.</a:t>
            </a:r>
            <a:r>
              <a:rPr lang="en-US" altLang="zh-CN" sz="2000" b="1" dirty="0" err="1">
                <a:solidFill>
                  <a:srgbClr val="FF0000"/>
                </a:solidFill>
              </a:rPr>
              <a:t>flatMap</a:t>
            </a:r>
            <a:r>
              <a:rPr lang="en-US" altLang="zh-CN" sz="2000" dirty="0"/>
              <a:t>(_.split(" ")).collect()</a:t>
            </a:r>
          </a:p>
          <a:p>
            <a:pPr>
              <a:lnSpc>
                <a:spcPct val="200000"/>
              </a:lnSpc>
            </a:pPr>
            <a:r>
              <a:rPr lang="en-US" altLang="zh-CN" sz="2000" dirty="0" err="1"/>
              <a:t>file.flatMap</a:t>
            </a:r>
            <a:r>
              <a:rPr lang="en-US" altLang="zh-CN" sz="2000" dirty="0"/>
              <a:t>(_.split(" ")).</a:t>
            </a:r>
            <a:r>
              <a:rPr lang="en-US" altLang="zh-CN" sz="2000" b="1" dirty="0">
                <a:solidFill>
                  <a:srgbClr val="FF0000"/>
                </a:solidFill>
              </a:rPr>
              <a:t>map</a:t>
            </a:r>
            <a:r>
              <a:rPr lang="en-US" altLang="zh-CN" sz="2000" dirty="0"/>
              <a:t>((_,1)).collect()</a:t>
            </a:r>
          </a:p>
          <a:p>
            <a:pPr>
              <a:lnSpc>
                <a:spcPct val="200000"/>
              </a:lnSpc>
            </a:pPr>
            <a:r>
              <a:rPr lang="en-US" altLang="zh-CN" sz="2000" dirty="0" err="1"/>
              <a:t>file.flatMap</a:t>
            </a:r>
            <a:r>
              <a:rPr lang="en-US" altLang="zh-CN" sz="2000" dirty="0"/>
              <a:t>(_.split(" ")).map((_,1)).</a:t>
            </a:r>
            <a:r>
              <a:rPr lang="en-US" altLang="zh-CN" sz="2000" b="1" dirty="0" err="1">
                <a:solidFill>
                  <a:srgbClr val="FF0000"/>
                </a:solidFill>
              </a:rPr>
              <a:t>reduceByKey</a:t>
            </a:r>
            <a:r>
              <a:rPr lang="en-US" altLang="zh-CN" sz="2000" dirty="0"/>
              <a:t>(_ + _).collect()</a:t>
            </a:r>
          </a:p>
        </p:txBody>
      </p:sp>
      <p:sp>
        <p:nvSpPr>
          <p:cNvPr id="6" name="矩形 5"/>
          <p:cNvSpPr/>
          <p:nvPr/>
        </p:nvSpPr>
        <p:spPr>
          <a:xfrm>
            <a:off x="7336825" y="2875318"/>
            <a:ext cx="4855175" cy="458202"/>
          </a:xfrm>
          <a:prstGeom prst="rect">
            <a:avLst/>
          </a:prstGeom>
          <a:solidFill>
            <a:schemeClr val="accent2"/>
          </a:solidFill>
        </p:spPr>
        <p:txBody>
          <a:bodyPr wrap="none" anchor="ctr">
            <a:spAutoFit/>
          </a:bodyPr>
          <a:lstStyle/>
          <a:p>
            <a:pPr>
              <a:lnSpc>
                <a:spcPct val="200000"/>
              </a:lnSpc>
            </a:pPr>
            <a:r>
              <a:rPr lang="en-US" altLang="zh-CN" sz="1400" dirty="0" err="1">
                <a:solidFill>
                  <a:schemeClr val="bg1"/>
                </a:solidFill>
                <a:latin typeface="微软雅黑" panose="020B0503020204020204" pitchFamily="34" charset="-122"/>
                <a:ea typeface="微软雅黑" panose="020B0503020204020204" pitchFamily="34" charset="-122"/>
              </a:rPr>
              <a:t>hadoop</a:t>
            </a:r>
            <a:r>
              <a:rPr lang="en-US" altLang="zh-CN" sz="1400" dirty="0">
                <a:solidFill>
                  <a:schemeClr val="bg1"/>
                </a:solidFill>
                <a:latin typeface="微软雅黑" panose="020B0503020204020204" pitchFamily="34" charset="-122"/>
                <a:ea typeface="微软雅黑" panose="020B0503020204020204" pitchFamily="34" charset="-122"/>
              </a:rPr>
              <a:t> fs -cat /</a:t>
            </a:r>
            <a:r>
              <a:rPr lang="en-US" altLang="zh-CN" sz="1400" dirty="0" err="1">
                <a:solidFill>
                  <a:schemeClr val="bg1"/>
                </a:solidFill>
                <a:latin typeface="微软雅黑" panose="020B0503020204020204" pitchFamily="34" charset="-122"/>
                <a:ea typeface="微软雅黑" panose="020B0503020204020204" pitchFamily="34" charset="-122"/>
              </a:rPr>
              <a:t>spark_try</a:t>
            </a:r>
            <a:r>
              <a:rPr lang="en-US" altLang="zh-CN" sz="1400" dirty="0">
                <a:solidFill>
                  <a:schemeClr val="bg1"/>
                </a:solidFill>
                <a:latin typeface="微软雅黑" panose="020B0503020204020204" pitchFamily="34" charset="-122"/>
                <a:ea typeface="微软雅黑" panose="020B0503020204020204" pitchFamily="34" charset="-122"/>
              </a:rPr>
              <a:t>/</a:t>
            </a:r>
            <a:r>
              <a:rPr lang="en-US" altLang="zh-CN" sz="1400" dirty="0" err="1">
                <a:solidFill>
                  <a:schemeClr val="bg1"/>
                </a:solidFill>
                <a:latin typeface="微软雅黑" panose="020B0503020204020204" pitchFamily="34" charset="-122"/>
                <a:ea typeface="微软雅黑" panose="020B0503020204020204" pitchFamily="34" charset="-122"/>
              </a:rPr>
              <a:t>wordcount</a:t>
            </a:r>
            <a:r>
              <a:rPr lang="en-US" altLang="zh-CN" sz="1400" dirty="0">
                <a:solidFill>
                  <a:schemeClr val="bg1"/>
                </a:solidFill>
                <a:latin typeface="微软雅黑" panose="020B0503020204020204" pitchFamily="34" charset="-122"/>
                <a:ea typeface="微软雅黑" panose="020B0503020204020204" pitchFamily="34" charset="-122"/>
              </a:rPr>
              <a:t>/out1/part-00000</a:t>
            </a:r>
          </a:p>
        </p:txBody>
      </p:sp>
    </p:spTree>
    <p:extLst>
      <p:ext uri="{BB962C8B-B14F-4D97-AF65-F5344CB8AC3E}">
        <p14:creationId xmlns:p14="http://schemas.microsoft.com/office/powerpoint/2010/main" val="1772255278"/>
      </p:ext>
    </p:extLst>
  </p:cSld>
  <p:clrMapOvr>
    <a:masterClrMapping/>
  </p:clrMapOvr>
  <p:transition spd="slow" advTm="1374">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IDE</a:t>
            </a:r>
            <a:r>
              <a:rPr lang="zh-CN" altLang="en-US" dirty="0"/>
              <a:t>集成</a:t>
            </a:r>
            <a:endParaRPr lang="en-US" altLang="zh-CN" dirty="0"/>
          </a:p>
        </p:txBody>
      </p:sp>
      <p:sp>
        <p:nvSpPr>
          <p:cNvPr id="3" name="矩形 2"/>
          <p:cNvSpPr/>
          <p:nvPr/>
        </p:nvSpPr>
        <p:spPr>
          <a:xfrm>
            <a:off x="259308" y="1"/>
            <a:ext cx="423081" cy="6823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http://spark.apache.org/docs/latest/quick-start.html#standalone-applications</a:t>
            </a:r>
            <a:endParaRPr lang="zh-CN" altLang="en-US" dirty="0"/>
          </a:p>
        </p:txBody>
      </p:sp>
      <p:sp>
        <p:nvSpPr>
          <p:cNvPr id="5" name="内容占位符 2"/>
          <p:cNvSpPr txBox="1">
            <a:spLocks/>
          </p:cNvSpPr>
          <p:nvPr/>
        </p:nvSpPr>
        <p:spPr>
          <a:xfrm>
            <a:off x="990600" y="1446629"/>
            <a:ext cx="10515600" cy="4859168"/>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zh-CN" altLang="en-US" sz="2000" dirty="0"/>
              <a:t>安装</a:t>
            </a:r>
            <a:r>
              <a:rPr lang="en-US" altLang="zh-CN" sz="2000" dirty="0" err="1"/>
              <a:t>scala</a:t>
            </a:r>
            <a:r>
              <a:rPr lang="zh-CN" altLang="en-US" sz="2000" dirty="0"/>
              <a:t>插件</a:t>
            </a:r>
            <a:endParaRPr lang="en-US" altLang="zh-CN" sz="2000" dirty="0"/>
          </a:p>
          <a:p>
            <a:pPr>
              <a:lnSpc>
                <a:spcPct val="200000"/>
              </a:lnSpc>
            </a:pPr>
            <a:r>
              <a:rPr lang="zh-CN" altLang="en-US" sz="2000" dirty="0"/>
              <a:t>创建</a:t>
            </a:r>
            <a:r>
              <a:rPr lang="en-US" altLang="zh-CN" sz="2000" dirty="0"/>
              <a:t>SBT</a:t>
            </a:r>
            <a:r>
              <a:rPr lang="zh-CN" altLang="en-US" sz="2000" dirty="0"/>
              <a:t>项目</a:t>
            </a:r>
            <a:endParaRPr lang="en-US" altLang="zh-CN" sz="2000" dirty="0"/>
          </a:p>
          <a:p>
            <a:pPr>
              <a:lnSpc>
                <a:spcPct val="200000"/>
              </a:lnSpc>
            </a:pPr>
            <a:r>
              <a:rPr lang="zh-CN" altLang="en-US" sz="2000" dirty="0"/>
              <a:t>添加依赖等</a:t>
            </a:r>
            <a:br>
              <a:rPr lang="en-US" altLang="zh-CN" sz="2000" dirty="0"/>
            </a:br>
            <a:r>
              <a:rPr lang="en-US" altLang="zh-CN" sz="1800" i="1" dirty="0" err="1">
                <a:solidFill>
                  <a:srgbClr val="FFC000"/>
                </a:solidFill>
              </a:rPr>
              <a:t>libraryDependencies</a:t>
            </a:r>
            <a:r>
              <a:rPr lang="en-US" altLang="zh-CN" sz="1800" i="1" dirty="0">
                <a:solidFill>
                  <a:srgbClr val="FFC000"/>
                </a:solidFill>
              </a:rPr>
              <a:t> += "</a:t>
            </a:r>
            <a:r>
              <a:rPr lang="en-US" altLang="zh-CN" sz="1800" i="1" dirty="0" err="1">
                <a:solidFill>
                  <a:srgbClr val="FFC000"/>
                </a:solidFill>
              </a:rPr>
              <a:t>org.apache.spark</a:t>
            </a:r>
            <a:r>
              <a:rPr lang="en-US" altLang="zh-CN" sz="1800" i="1" dirty="0">
                <a:solidFill>
                  <a:srgbClr val="FFC000"/>
                </a:solidFill>
              </a:rPr>
              <a:t>" %% "spark-core" % "1.0.2“</a:t>
            </a:r>
            <a:br>
              <a:rPr lang="en-US" altLang="zh-CN" sz="1800" i="1" dirty="0">
                <a:solidFill>
                  <a:srgbClr val="FFC000"/>
                </a:solidFill>
              </a:rPr>
            </a:br>
            <a:r>
              <a:rPr lang="en-US" altLang="zh-CN" sz="1800" i="1" dirty="0">
                <a:solidFill>
                  <a:srgbClr val="FFC000"/>
                </a:solidFill>
              </a:rPr>
              <a:t>resolvers += "</a:t>
            </a:r>
            <a:r>
              <a:rPr lang="en-US" altLang="zh-CN" sz="1800" i="1" dirty="0" err="1">
                <a:solidFill>
                  <a:srgbClr val="FFC000"/>
                </a:solidFill>
              </a:rPr>
              <a:t>Akka</a:t>
            </a:r>
            <a:r>
              <a:rPr lang="en-US" altLang="zh-CN" sz="1800" i="1" dirty="0">
                <a:solidFill>
                  <a:srgbClr val="FFC000"/>
                </a:solidFill>
              </a:rPr>
              <a:t> Repository" at http://repo.akka.io/releases/</a:t>
            </a:r>
          </a:p>
          <a:p>
            <a:pPr>
              <a:lnSpc>
                <a:spcPct val="200000"/>
              </a:lnSpc>
            </a:pPr>
            <a:r>
              <a:rPr lang="zh-CN" altLang="en-US" sz="2000" dirty="0"/>
              <a:t>编码</a:t>
            </a:r>
            <a:endParaRPr lang="en-US" altLang="zh-CN" sz="2000" dirty="0"/>
          </a:p>
          <a:p>
            <a:pPr>
              <a:lnSpc>
                <a:spcPct val="200000"/>
              </a:lnSpc>
            </a:pPr>
            <a:r>
              <a:rPr lang="en-US" altLang="zh-CN" sz="2000" dirty="0" err="1"/>
              <a:t>sbt</a:t>
            </a:r>
            <a:r>
              <a:rPr lang="en-US" altLang="zh-CN" sz="2000" dirty="0"/>
              <a:t> package</a:t>
            </a:r>
          </a:p>
          <a:p>
            <a:pPr>
              <a:lnSpc>
                <a:spcPct val="200000"/>
              </a:lnSpc>
            </a:pPr>
            <a:r>
              <a:rPr lang="en-US" altLang="zh-CN" sz="2000" dirty="0"/>
              <a:t>spark-submit --class </a:t>
            </a:r>
            <a:r>
              <a:rPr lang="en-US" altLang="zh-CN" sz="2000" dirty="0" err="1"/>
              <a:t>com.ecfront.opentrains.spark.WordCount</a:t>
            </a:r>
            <a:r>
              <a:rPr lang="en-US" altLang="zh-CN" sz="2000" dirty="0"/>
              <a:t> /opt/spark_2.10-1.0.jar hdfs://hadoop738:8020/spark_try/wordcount/README.md</a:t>
            </a:r>
          </a:p>
        </p:txBody>
      </p:sp>
      <p:sp>
        <p:nvSpPr>
          <p:cNvPr id="8" name="矩形 7"/>
          <p:cNvSpPr/>
          <p:nvPr/>
        </p:nvSpPr>
        <p:spPr>
          <a:xfrm>
            <a:off x="9686334" y="4687053"/>
            <a:ext cx="2505666" cy="369332"/>
          </a:xfrm>
          <a:prstGeom prst="rect">
            <a:avLst/>
          </a:prstGeom>
          <a:solidFill>
            <a:schemeClr val="accent2"/>
          </a:solidFill>
        </p:spPr>
        <p:txBody>
          <a:bodyPr wrap="square">
            <a:spAutoFit/>
          </a:bodyPr>
          <a:lstStyle/>
          <a:p>
            <a:r>
              <a:rPr lang="zh-CN" altLang="en-US" dirty="0">
                <a:solidFill>
                  <a:schemeClr val="bg1"/>
                </a:solidFill>
              </a:rPr>
              <a:t>推荐使用</a:t>
            </a:r>
            <a:r>
              <a:rPr lang="en-US" altLang="zh-CN" dirty="0">
                <a:solidFill>
                  <a:schemeClr val="bg1"/>
                </a:solidFill>
              </a:rPr>
              <a:t> Maven</a:t>
            </a:r>
            <a:endParaRPr lang="zh-CN" altLang="en-US" dirty="0">
              <a:solidFill>
                <a:schemeClr val="bg1"/>
              </a:solidFill>
            </a:endParaRPr>
          </a:p>
        </p:txBody>
      </p:sp>
    </p:spTree>
    <p:extLst>
      <p:ext uri="{BB962C8B-B14F-4D97-AF65-F5344CB8AC3E}">
        <p14:creationId xmlns:p14="http://schemas.microsoft.com/office/powerpoint/2010/main" val="1257024673"/>
      </p:ext>
    </p:extLst>
  </p:cSld>
  <p:clrMapOvr>
    <a:masterClrMapping/>
  </p:clrMapOvr>
  <p:transition spd="slow" advTm="6044">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Spark-Submit</a:t>
            </a:r>
            <a:r>
              <a:rPr lang="zh-CN" altLang="en-US" dirty="0"/>
              <a:t>使用</a:t>
            </a:r>
            <a:endParaRPr lang="en-US" altLang="zh-CN" dirty="0"/>
          </a:p>
        </p:txBody>
      </p:sp>
      <p:sp>
        <p:nvSpPr>
          <p:cNvPr id="3" name="矩形 2"/>
          <p:cNvSpPr/>
          <p:nvPr/>
        </p:nvSpPr>
        <p:spPr>
          <a:xfrm>
            <a:off x="259308" y="1"/>
            <a:ext cx="423081" cy="6823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http://spark.apache.org/docs/latest/submitting-applications.html</a:t>
            </a:r>
            <a:endParaRPr lang="zh-CN" altLang="en-US" dirty="0"/>
          </a:p>
        </p:txBody>
      </p:sp>
      <p:sp>
        <p:nvSpPr>
          <p:cNvPr id="5" name="内容占位符 2"/>
          <p:cNvSpPr txBox="1">
            <a:spLocks/>
          </p:cNvSpPr>
          <p:nvPr/>
        </p:nvSpPr>
        <p:spPr>
          <a:xfrm>
            <a:off x="990600" y="1446629"/>
            <a:ext cx="10515600" cy="4538536"/>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en-US" altLang="zh-CN" sz="2000" dirty="0"/>
              <a:t>./bin/spark-submit \</a:t>
            </a:r>
          </a:p>
          <a:p>
            <a:pPr marL="0" indent="0">
              <a:lnSpc>
                <a:spcPct val="200000"/>
              </a:lnSpc>
              <a:buNone/>
            </a:pPr>
            <a:r>
              <a:rPr lang="en-US" altLang="zh-CN" sz="2000" dirty="0"/>
              <a:t>  --class &lt;main-class&gt;</a:t>
            </a:r>
          </a:p>
          <a:p>
            <a:pPr marL="0" indent="0">
              <a:lnSpc>
                <a:spcPct val="200000"/>
              </a:lnSpc>
              <a:buNone/>
            </a:pPr>
            <a:r>
              <a:rPr lang="en-US" altLang="zh-CN" sz="2000" dirty="0"/>
              <a:t>  --master &lt;master-</a:t>
            </a:r>
            <a:r>
              <a:rPr lang="en-US" altLang="zh-CN" sz="2000" dirty="0" err="1"/>
              <a:t>url</a:t>
            </a:r>
            <a:r>
              <a:rPr lang="en-US" altLang="zh-CN" sz="2000" dirty="0"/>
              <a:t>&gt; \</a:t>
            </a:r>
          </a:p>
          <a:p>
            <a:pPr marL="0" indent="0">
              <a:lnSpc>
                <a:spcPct val="200000"/>
              </a:lnSpc>
              <a:buNone/>
            </a:pPr>
            <a:r>
              <a:rPr lang="en-US" altLang="zh-CN" sz="2000" dirty="0"/>
              <a:t>  --deploy-mode &lt;deploy-mode&gt; \</a:t>
            </a:r>
          </a:p>
          <a:p>
            <a:pPr marL="0" indent="0">
              <a:lnSpc>
                <a:spcPct val="200000"/>
              </a:lnSpc>
              <a:buNone/>
            </a:pPr>
            <a:r>
              <a:rPr lang="en-US" altLang="zh-CN" sz="2000" dirty="0"/>
              <a:t>  ... # other options</a:t>
            </a:r>
          </a:p>
          <a:p>
            <a:pPr marL="0" indent="0">
              <a:lnSpc>
                <a:spcPct val="200000"/>
              </a:lnSpc>
              <a:buNone/>
            </a:pPr>
            <a:r>
              <a:rPr lang="en-US" altLang="zh-CN" sz="2000" dirty="0"/>
              <a:t>  &lt;application-jar&gt; \</a:t>
            </a:r>
          </a:p>
          <a:p>
            <a:pPr marL="0" indent="0">
              <a:lnSpc>
                <a:spcPct val="200000"/>
              </a:lnSpc>
              <a:buNone/>
            </a:pPr>
            <a:r>
              <a:rPr lang="en-US" altLang="zh-CN" sz="2000" dirty="0"/>
              <a:t>  [application-arguments]</a:t>
            </a:r>
          </a:p>
        </p:txBody>
      </p:sp>
      <p:sp>
        <p:nvSpPr>
          <p:cNvPr id="8" name="矩形 7"/>
          <p:cNvSpPr/>
          <p:nvPr/>
        </p:nvSpPr>
        <p:spPr>
          <a:xfrm>
            <a:off x="6096000" y="3715897"/>
            <a:ext cx="6096000" cy="2308324"/>
          </a:xfrm>
          <a:prstGeom prst="rect">
            <a:avLst/>
          </a:prstGeom>
          <a:solidFill>
            <a:schemeClr val="accent2"/>
          </a:solidFill>
        </p:spPr>
        <p:txBody>
          <a:bodyPr>
            <a:spAutoFit/>
          </a:bodyPr>
          <a:lstStyle/>
          <a:p>
            <a:r>
              <a:rPr lang="zh-CN" altLang="en-US" dirty="0">
                <a:solidFill>
                  <a:schemeClr val="bg1"/>
                </a:solidFill>
              </a:rPr>
              <a:t># Run on a Spark standalone cluster</a:t>
            </a:r>
          </a:p>
          <a:p>
            <a:r>
              <a:rPr lang="zh-CN" altLang="en-US" dirty="0">
                <a:solidFill>
                  <a:schemeClr val="bg1"/>
                </a:solidFill>
              </a:rPr>
              <a:t>./bin/spark-submit \</a:t>
            </a:r>
          </a:p>
          <a:p>
            <a:r>
              <a:rPr lang="zh-CN" altLang="en-US" dirty="0">
                <a:solidFill>
                  <a:schemeClr val="bg1"/>
                </a:solidFill>
              </a:rPr>
              <a:t>  --class org.apache.spark.examples.SparkPi \</a:t>
            </a:r>
          </a:p>
          <a:p>
            <a:r>
              <a:rPr lang="zh-CN" altLang="en-US" dirty="0">
                <a:solidFill>
                  <a:schemeClr val="bg1"/>
                </a:solidFill>
              </a:rPr>
              <a:t>  --master spark://207.184.161.138:7077 \</a:t>
            </a:r>
          </a:p>
          <a:p>
            <a:r>
              <a:rPr lang="zh-CN" altLang="en-US" dirty="0">
                <a:solidFill>
                  <a:schemeClr val="bg1"/>
                </a:solidFill>
              </a:rPr>
              <a:t>  --executor-memory 20G \</a:t>
            </a:r>
          </a:p>
          <a:p>
            <a:r>
              <a:rPr lang="zh-CN" altLang="en-US" dirty="0">
                <a:solidFill>
                  <a:schemeClr val="bg1"/>
                </a:solidFill>
              </a:rPr>
              <a:t>  --total-executor-cores 100 \</a:t>
            </a:r>
          </a:p>
          <a:p>
            <a:r>
              <a:rPr lang="zh-CN" altLang="en-US" dirty="0">
                <a:solidFill>
                  <a:schemeClr val="bg1"/>
                </a:solidFill>
              </a:rPr>
              <a:t>  /path/to/examples.jar \</a:t>
            </a:r>
          </a:p>
          <a:p>
            <a:r>
              <a:rPr lang="zh-CN" altLang="en-US" dirty="0">
                <a:solidFill>
                  <a:schemeClr val="bg1"/>
                </a:solidFill>
              </a:rPr>
              <a:t>  1000</a:t>
            </a:r>
          </a:p>
        </p:txBody>
      </p:sp>
    </p:spTree>
    <p:extLst>
      <p:ext uri="{BB962C8B-B14F-4D97-AF65-F5344CB8AC3E}">
        <p14:creationId xmlns:p14="http://schemas.microsoft.com/office/powerpoint/2010/main" val="2476674644"/>
      </p:ext>
    </p:extLst>
  </p:cSld>
  <p:clrMapOvr>
    <a:masterClrMapping/>
  </p:clrMapOvr>
  <p:transition spd="slow" advTm="6739">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More…</a:t>
            </a:r>
            <a:endParaRPr lang="zh-CN" altLang="en-US" dirty="0"/>
          </a:p>
        </p:txBody>
      </p:sp>
      <p:sp>
        <p:nvSpPr>
          <p:cNvPr id="3" name="矩形 2"/>
          <p:cNvSpPr/>
          <p:nvPr/>
        </p:nvSpPr>
        <p:spPr>
          <a:xfrm>
            <a:off x="259308" y="1"/>
            <a:ext cx="423081" cy="6823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5" name="矩形 4"/>
          <p:cNvSpPr/>
          <p:nvPr/>
        </p:nvSpPr>
        <p:spPr>
          <a:xfrm>
            <a:off x="1095375" y="2929797"/>
            <a:ext cx="10001250" cy="126564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@see </a:t>
            </a:r>
          </a:p>
          <a:p>
            <a:r>
              <a:rPr lang="en-US" altLang="zh-CN" dirty="0"/>
              <a:t>https://github.com/apache/spark/tree/master/examples/src/main/scala/org/apache/spark/examples</a:t>
            </a:r>
          </a:p>
        </p:txBody>
      </p:sp>
    </p:spTree>
    <p:extLst>
      <p:ext uri="{BB962C8B-B14F-4D97-AF65-F5344CB8AC3E}">
        <p14:creationId xmlns:p14="http://schemas.microsoft.com/office/powerpoint/2010/main" val="3861409220"/>
      </p:ext>
    </p:extLst>
  </p:cSld>
  <p:clrMapOvr>
    <a:masterClrMapping/>
  </p:clrMapOvr>
  <p:transition spd="slow" advTm="403">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趋势</a:t>
            </a:r>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http://www.google.com/trends/explore?hl=en-US#q=Apache%20Hadoop%2C%20Apache%20Spark&amp;cmpt=q</a:t>
            </a:r>
          </a:p>
        </p:txBody>
      </p:sp>
      <p:sp>
        <p:nvSpPr>
          <p:cNvPr id="6" name="矩形 5"/>
          <p:cNvSpPr/>
          <p:nvPr/>
        </p:nvSpPr>
        <p:spPr>
          <a:xfrm>
            <a:off x="259308" y="1"/>
            <a:ext cx="423081" cy="6823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2"/>
          <a:stretch>
            <a:fillRect/>
          </a:stretch>
        </p:blipFill>
        <p:spPr>
          <a:xfrm>
            <a:off x="1993076" y="1255013"/>
            <a:ext cx="8205847" cy="4753010"/>
          </a:xfrm>
          <a:prstGeom prst="rect">
            <a:avLst/>
          </a:prstGeom>
        </p:spPr>
      </p:pic>
    </p:spTree>
    <p:extLst>
      <p:ext uri="{BB962C8B-B14F-4D97-AF65-F5344CB8AC3E}">
        <p14:creationId xmlns:p14="http://schemas.microsoft.com/office/powerpoint/2010/main" val="1199295623"/>
      </p:ext>
    </p:extLst>
  </p:cSld>
  <p:clrMapOvr>
    <a:masterClrMapping/>
  </p:clrMapOvr>
  <p:transition spd="slow" advTm="106405">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4394199"/>
            <a:ext cx="9144000" cy="1346201"/>
          </a:xfrm>
          <a:solidFill>
            <a:srgbClr val="7030A0"/>
          </a:solidFill>
        </p:spPr>
        <p:txBody>
          <a:bodyPr anchor="ctr"/>
          <a:lstStyle/>
          <a:p>
            <a:r>
              <a:rPr lang="zh-CN" altLang="en-US" dirty="0"/>
              <a:t>附</a:t>
            </a:r>
          </a:p>
        </p:txBody>
      </p:sp>
    </p:spTree>
    <p:extLst>
      <p:ext uri="{BB962C8B-B14F-4D97-AF65-F5344CB8AC3E}">
        <p14:creationId xmlns:p14="http://schemas.microsoft.com/office/powerpoint/2010/main" val="669300577"/>
      </p:ext>
    </p:extLst>
  </p:cSld>
  <p:clrMapOvr>
    <a:masterClrMapping/>
  </p:clrMapOvr>
  <p:transition spd="slow" advTm="145">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推荐配置</a:t>
            </a:r>
          </a:p>
        </p:txBody>
      </p:sp>
      <p:sp>
        <p:nvSpPr>
          <p:cNvPr id="3" name="矩形 2"/>
          <p:cNvSpPr/>
          <p:nvPr/>
        </p:nvSpPr>
        <p:spPr>
          <a:xfrm>
            <a:off x="259308" y="1"/>
            <a:ext cx="423081" cy="68238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https://spark.apache.org/docs/latest/hardware-provisioning.html</a:t>
            </a:r>
          </a:p>
          <a:p>
            <a:r>
              <a:rPr lang="en-US" altLang="zh-CN" sz="1400" dirty="0"/>
              <a:t>http://www.infoq.com/cn/news/2014/08/spark-hardware-configure</a:t>
            </a:r>
            <a:endParaRPr lang="zh-CN" altLang="en-US" sz="1400" dirty="0"/>
          </a:p>
        </p:txBody>
      </p:sp>
      <p:sp>
        <p:nvSpPr>
          <p:cNvPr id="6" name="内容占位符 2"/>
          <p:cNvSpPr txBox="1">
            <a:spLocks/>
          </p:cNvSpPr>
          <p:nvPr/>
        </p:nvSpPr>
        <p:spPr>
          <a:xfrm>
            <a:off x="990600" y="1446629"/>
            <a:ext cx="10515600" cy="453853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zh-CN" altLang="en-US" dirty="0"/>
              <a:t>本地磁盘：</a:t>
            </a:r>
            <a:r>
              <a:rPr lang="en-US" altLang="zh-CN" dirty="0"/>
              <a:t>4-8 </a:t>
            </a:r>
            <a:r>
              <a:rPr lang="zh-CN" altLang="en-US" dirty="0"/>
              <a:t>块磁盘，不要做</a:t>
            </a:r>
            <a:r>
              <a:rPr lang="en-US" altLang="zh-CN" dirty="0"/>
              <a:t>RAID</a:t>
            </a:r>
          </a:p>
          <a:p>
            <a:pPr>
              <a:lnSpc>
                <a:spcPct val="200000"/>
              </a:lnSpc>
            </a:pPr>
            <a:r>
              <a:rPr lang="zh-CN" altLang="en-US" dirty="0"/>
              <a:t>内存：</a:t>
            </a:r>
            <a:r>
              <a:rPr lang="en-US" altLang="zh-CN" dirty="0"/>
              <a:t>8 GB</a:t>
            </a:r>
            <a:r>
              <a:rPr lang="zh-CN" altLang="en-US" dirty="0"/>
              <a:t>以上（</a:t>
            </a:r>
            <a:r>
              <a:rPr lang="en-US" altLang="zh-CN" dirty="0"/>
              <a:t> Java VM does not always behave well with more than 200 GB of RAM </a:t>
            </a:r>
            <a:r>
              <a:rPr lang="zh-CN" altLang="en-US" dirty="0"/>
              <a:t>）</a:t>
            </a:r>
            <a:endParaRPr lang="en-US" altLang="zh-CN" dirty="0"/>
          </a:p>
          <a:p>
            <a:pPr>
              <a:lnSpc>
                <a:spcPct val="200000"/>
              </a:lnSpc>
            </a:pPr>
            <a:r>
              <a:rPr lang="zh-CN" altLang="en-US" dirty="0"/>
              <a:t>网络：</a:t>
            </a:r>
            <a:r>
              <a:rPr lang="en-US" altLang="zh-CN" dirty="0"/>
              <a:t> 10 G</a:t>
            </a:r>
            <a:r>
              <a:rPr lang="zh-CN" altLang="en-US" dirty="0"/>
              <a:t>以上</a:t>
            </a:r>
            <a:endParaRPr lang="en-US" altLang="zh-CN" dirty="0"/>
          </a:p>
          <a:p>
            <a:pPr>
              <a:lnSpc>
                <a:spcPct val="200000"/>
              </a:lnSpc>
            </a:pPr>
            <a:r>
              <a:rPr lang="en-US" altLang="zh-CN" dirty="0"/>
              <a:t>CPU</a:t>
            </a:r>
            <a:r>
              <a:rPr lang="zh-CN" altLang="en-US" dirty="0"/>
              <a:t>：</a:t>
            </a:r>
            <a:r>
              <a:rPr lang="en-US" altLang="zh-CN" dirty="0"/>
              <a:t> 8-16 cores</a:t>
            </a:r>
          </a:p>
        </p:txBody>
      </p:sp>
    </p:spTree>
    <p:extLst>
      <p:ext uri="{BB962C8B-B14F-4D97-AF65-F5344CB8AC3E}">
        <p14:creationId xmlns:p14="http://schemas.microsoft.com/office/powerpoint/2010/main" val="4073012442"/>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4394199"/>
            <a:ext cx="9144000" cy="1346201"/>
          </a:xfrm>
          <a:solidFill>
            <a:srgbClr val="00B050"/>
          </a:solidFill>
        </p:spPr>
        <p:txBody>
          <a:bodyPr anchor="ctr"/>
          <a:lstStyle/>
          <a:p>
            <a:r>
              <a:rPr lang="zh-CN" altLang="en-US" dirty="0"/>
              <a:t>总结</a:t>
            </a:r>
          </a:p>
        </p:txBody>
      </p:sp>
    </p:spTree>
    <p:extLst>
      <p:ext uri="{BB962C8B-B14F-4D97-AF65-F5344CB8AC3E}">
        <p14:creationId xmlns:p14="http://schemas.microsoft.com/office/powerpoint/2010/main" val="1741623390"/>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5244" y="1100424"/>
            <a:ext cx="4115938" cy="1438060"/>
          </a:xfrm>
        </p:spPr>
        <p:txBody>
          <a:bodyPr>
            <a:noAutofit/>
          </a:bodyPr>
          <a:lstStyle/>
          <a:p>
            <a:r>
              <a:rPr lang="en-US" altLang="zh-CN" sz="5400" b="1" dirty="0"/>
              <a:t>Key Points</a:t>
            </a:r>
            <a:endParaRPr lang="zh-CN" altLang="en-US" sz="5400" b="1" dirty="0"/>
          </a:p>
        </p:txBody>
      </p:sp>
      <p:sp>
        <p:nvSpPr>
          <p:cNvPr id="19" name="Orange"/>
          <p:cNvSpPr/>
          <p:nvPr/>
        </p:nvSpPr>
        <p:spPr bwMode="auto">
          <a:xfrm>
            <a:off x="7992690" y="0"/>
            <a:ext cx="4199311" cy="1276350"/>
          </a:xfrm>
          <a:prstGeom prst="roundRect">
            <a:avLst>
              <a:gd name="adj" fmla="val 0"/>
            </a:avLst>
          </a:prstGeom>
          <a:solidFill>
            <a:srgbClr val="FF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altLang="zh-CN" sz="8800" dirty="0">
                <a:solidFill>
                  <a:schemeClr val="bg1">
                    <a:alpha val="99000"/>
                  </a:schemeClr>
                </a:solidFill>
                <a:latin typeface="微软雅黑" panose="020B0503020204020204" pitchFamily="34" charset="-122"/>
                <a:ea typeface="微软雅黑" panose="020B0503020204020204" pitchFamily="34" charset="-122"/>
                <a:cs typeface="Segoe UI" pitchFamily="34" charset="0"/>
              </a:rPr>
              <a:t>RDD</a:t>
            </a:r>
            <a:endParaRPr lang="en-US" sz="8800" dirty="0">
              <a:solidFill>
                <a:schemeClr val="bg1">
                  <a:alpha val="99000"/>
                </a:schemeClr>
              </a:solidFill>
              <a:latin typeface="微软雅黑" panose="020B0503020204020204" pitchFamily="34" charset="-122"/>
              <a:ea typeface="微软雅黑" panose="020B0503020204020204" pitchFamily="34" charset="-122"/>
              <a:cs typeface="Segoe UI" pitchFamily="34" charset="0"/>
            </a:endParaRPr>
          </a:p>
        </p:txBody>
      </p:sp>
      <p:sp>
        <p:nvSpPr>
          <p:cNvPr id="20" name="Orange"/>
          <p:cNvSpPr/>
          <p:nvPr/>
        </p:nvSpPr>
        <p:spPr bwMode="auto">
          <a:xfrm>
            <a:off x="10153935" y="1395412"/>
            <a:ext cx="2038065" cy="1276350"/>
          </a:xfrm>
          <a:prstGeom prst="roundRect">
            <a:avLst>
              <a:gd name="adj" fmla="val 0"/>
            </a:avLst>
          </a:prstGeom>
          <a:solidFill>
            <a:schemeClr val="tx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zh-CN" altLang="en-US" sz="3600" dirty="0">
                <a:solidFill>
                  <a:schemeClr val="bg1">
                    <a:alpha val="99000"/>
                  </a:schemeClr>
                </a:solidFill>
                <a:latin typeface="微软雅黑" panose="020B0503020204020204" pitchFamily="34" charset="-122"/>
                <a:ea typeface="微软雅黑" panose="020B0503020204020204" pitchFamily="34" charset="-122"/>
                <a:cs typeface="Segoe UI" pitchFamily="34" charset="0"/>
              </a:rPr>
              <a:t>三种部署方式</a:t>
            </a:r>
            <a:endParaRPr lang="en-US" sz="3600" dirty="0">
              <a:solidFill>
                <a:schemeClr val="bg1">
                  <a:alpha val="99000"/>
                </a:schemeClr>
              </a:solidFill>
              <a:latin typeface="微软雅黑" panose="020B0503020204020204" pitchFamily="34" charset="-122"/>
              <a:ea typeface="微软雅黑" panose="020B0503020204020204" pitchFamily="34" charset="-122"/>
              <a:cs typeface="Segoe UI" pitchFamily="34" charset="0"/>
            </a:endParaRPr>
          </a:p>
        </p:txBody>
      </p:sp>
      <p:sp>
        <p:nvSpPr>
          <p:cNvPr id="26" name="Orange"/>
          <p:cNvSpPr/>
          <p:nvPr/>
        </p:nvSpPr>
        <p:spPr bwMode="auto">
          <a:xfrm>
            <a:off x="10153934" y="2790824"/>
            <a:ext cx="2038065" cy="1276350"/>
          </a:xfrm>
          <a:prstGeom prst="roundRect">
            <a:avLst>
              <a:gd name="adj" fmla="val 0"/>
            </a:avLst>
          </a:prstGeom>
          <a:solidFill>
            <a:schemeClr val="accent2">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sz="3200" dirty="0">
                <a:solidFill>
                  <a:schemeClr val="bg1">
                    <a:alpha val="99000"/>
                  </a:schemeClr>
                </a:solidFill>
                <a:latin typeface="微软雅黑" panose="020B0503020204020204" pitchFamily="34" charset="-122"/>
                <a:ea typeface="微软雅黑" panose="020B0503020204020204" pitchFamily="34" charset="-122"/>
                <a:cs typeface="Segoe UI" pitchFamily="34" charset="0"/>
              </a:rPr>
              <a:t>Spark-Submit</a:t>
            </a:r>
          </a:p>
        </p:txBody>
      </p:sp>
      <p:sp>
        <p:nvSpPr>
          <p:cNvPr id="27" name="Orange"/>
          <p:cNvSpPr/>
          <p:nvPr/>
        </p:nvSpPr>
        <p:spPr bwMode="auto">
          <a:xfrm>
            <a:off x="10153935" y="4186236"/>
            <a:ext cx="2038065" cy="1276350"/>
          </a:xfrm>
          <a:prstGeom prst="roundRect">
            <a:avLst>
              <a:gd name="adj" fmla="val 0"/>
            </a:avLst>
          </a:prstGeom>
          <a:solidFill>
            <a:schemeClr val="accent3"/>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sz="4800" dirty="0">
                <a:solidFill>
                  <a:schemeClr val="bg1">
                    <a:alpha val="99000"/>
                  </a:schemeClr>
                </a:solidFill>
                <a:latin typeface="微软雅黑" panose="020B0503020204020204" pitchFamily="34" charset="-122"/>
                <a:ea typeface="微软雅黑" panose="020B0503020204020204" pitchFamily="34" charset="-122"/>
                <a:cs typeface="Segoe UI" pitchFamily="34" charset="0"/>
              </a:rPr>
              <a:t>SBT</a:t>
            </a:r>
          </a:p>
        </p:txBody>
      </p:sp>
      <p:sp>
        <p:nvSpPr>
          <p:cNvPr id="28" name="Orange"/>
          <p:cNvSpPr/>
          <p:nvPr/>
        </p:nvSpPr>
        <p:spPr bwMode="auto">
          <a:xfrm>
            <a:off x="10153933" y="5581650"/>
            <a:ext cx="2038065" cy="1276350"/>
          </a:xfrm>
          <a:prstGeom prst="roundRect">
            <a:avLst>
              <a:gd name="adj" fmla="val 0"/>
            </a:avLst>
          </a:prstGeom>
          <a:solidFill>
            <a:srgbClr val="92D05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sz="3200" dirty="0">
                <a:solidFill>
                  <a:schemeClr val="bg1">
                    <a:alpha val="99000"/>
                  </a:schemeClr>
                </a:solidFill>
                <a:latin typeface="微软雅黑" panose="020B0503020204020204" pitchFamily="34" charset="-122"/>
                <a:ea typeface="微软雅黑" panose="020B0503020204020204" pitchFamily="34" charset="-122"/>
                <a:cs typeface="Segoe UI" pitchFamily="34" charset="0"/>
              </a:rPr>
              <a:t>Spark SQL</a:t>
            </a:r>
          </a:p>
        </p:txBody>
      </p:sp>
      <p:sp>
        <p:nvSpPr>
          <p:cNvPr id="29" name="Orange"/>
          <p:cNvSpPr/>
          <p:nvPr/>
        </p:nvSpPr>
        <p:spPr bwMode="auto">
          <a:xfrm>
            <a:off x="5825775" y="0"/>
            <a:ext cx="2038065" cy="1276350"/>
          </a:xfrm>
          <a:prstGeom prst="roundRect">
            <a:avLst>
              <a:gd name="adj" fmla="val 0"/>
            </a:avLst>
          </a:prstGeom>
          <a:solidFill>
            <a:srgbClr val="FFC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zh-CN" altLang="en-US" sz="4800" dirty="0">
                <a:solidFill>
                  <a:schemeClr val="bg1">
                    <a:alpha val="99000"/>
                  </a:schemeClr>
                </a:solidFill>
                <a:latin typeface="微软雅黑" panose="020B0503020204020204" pitchFamily="34" charset="-122"/>
                <a:ea typeface="微软雅黑" panose="020B0503020204020204" pitchFamily="34" charset="-122"/>
                <a:cs typeface="Segoe UI" pitchFamily="34" charset="0"/>
              </a:rPr>
              <a:t>特点</a:t>
            </a:r>
            <a:endParaRPr lang="en-US" sz="4800" dirty="0">
              <a:solidFill>
                <a:schemeClr val="bg1">
                  <a:alpha val="99000"/>
                </a:schemeClr>
              </a:solidFill>
              <a:latin typeface="微软雅黑" panose="020B0503020204020204" pitchFamily="34" charset="-122"/>
              <a:ea typeface="微软雅黑" panose="020B0503020204020204" pitchFamily="34" charset="-122"/>
              <a:cs typeface="Segoe UI" pitchFamily="34" charset="0"/>
            </a:endParaRPr>
          </a:p>
        </p:txBody>
      </p:sp>
      <p:sp>
        <p:nvSpPr>
          <p:cNvPr id="30" name="Orange"/>
          <p:cNvSpPr/>
          <p:nvPr/>
        </p:nvSpPr>
        <p:spPr bwMode="auto">
          <a:xfrm>
            <a:off x="5825775" y="1395412"/>
            <a:ext cx="4199311" cy="1276350"/>
          </a:xfrm>
          <a:prstGeom prst="roundRect">
            <a:avLst>
              <a:gd name="adj" fmla="val 0"/>
            </a:avLst>
          </a:prstGeom>
          <a:solidFill>
            <a:srgbClr val="00B05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zh-CN" altLang="en-US" sz="4400" dirty="0">
                <a:solidFill>
                  <a:schemeClr val="bg1">
                    <a:alpha val="99000"/>
                  </a:schemeClr>
                </a:solidFill>
                <a:latin typeface="微软雅黑" panose="020B0503020204020204" pitchFamily="34" charset="-122"/>
                <a:ea typeface="微软雅黑" panose="020B0503020204020204" pitchFamily="34" charset="-122"/>
                <a:cs typeface="Segoe UI" pitchFamily="34" charset="0"/>
              </a:rPr>
              <a:t>运行流程</a:t>
            </a:r>
            <a:endParaRPr lang="en-US" sz="4400" dirty="0">
              <a:solidFill>
                <a:schemeClr val="bg1">
                  <a:alpha val="99000"/>
                </a:schemeClr>
              </a:solidFill>
              <a:latin typeface="微软雅黑" panose="020B0503020204020204" pitchFamily="34" charset="-122"/>
              <a:ea typeface="微软雅黑" panose="020B0503020204020204" pitchFamily="34" charset="-122"/>
              <a:cs typeface="Segoe UI" pitchFamily="34" charset="0"/>
            </a:endParaRPr>
          </a:p>
        </p:txBody>
      </p:sp>
      <p:sp>
        <p:nvSpPr>
          <p:cNvPr id="31" name="Orange"/>
          <p:cNvSpPr/>
          <p:nvPr/>
        </p:nvSpPr>
        <p:spPr bwMode="auto">
          <a:xfrm>
            <a:off x="5825774" y="2790824"/>
            <a:ext cx="2038065" cy="1276350"/>
          </a:xfrm>
          <a:prstGeom prst="roundRect">
            <a:avLst>
              <a:gd name="adj" fmla="val 0"/>
            </a:avLst>
          </a:prstGeom>
          <a:solidFill>
            <a:schemeClr val="accent5">
              <a:lumMod val="60000"/>
              <a:lumOff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zh-CN" altLang="en-US" sz="4800" dirty="0">
                <a:solidFill>
                  <a:schemeClr val="bg1">
                    <a:alpha val="99000"/>
                  </a:schemeClr>
                </a:solidFill>
                <a:latin typeface="微软雅黑" panose="020B0503020204020204" pitchFamily="34" charset="-122"/>
                <a:ea typeface="微软雅黑" panose="020B0503020204020204" pitchFamily="34" charset="-122"/>
                <a:cs typeface="Segoe UI" pitchFamily="34" charset="0"/>
              </a:rPr>
              <a:t>安装</a:t>
            </a:r>
            <a:endParaRPr lang="en-US" sz="4800" dirty="0">
              <a:solidFill>
                <a:schemeClr val="bg1">
                  <a:alpha val="99000"/>
                </a:schemeClr>
              </a:solidFill>
              <a:latin typeface="微软雅黑" panose="020B0503020204020204" pitchFamily="34" charset="-122"/>
              <a:ea typeface="微软雅黑" panose="020B0503020204020204" pitchFamily="34" charset="-122"/>
              <a:cs typeface="Segoe UI" pitchFamily="34" charset="0"/>
            </a:endParaRPr>
          </a:p>
        </p:txBody>
      </p:sp>
      <p:sp>
        <p:nvSpPr>
          <p:cNvPr id="34" name="Orange"/>
          <p:cNvSpPr/>
          <p:nvPr/>
        </p:nvSpPr>
        <p:spPr bwMode="auto">
          <a:xfrm>
            <a:off x="8006655" y="2790824"/>
            <a:ext cx="2038065" cy="1276350"/>
          </a:xfrm>
          <a:prstGeom prst="roundRect">
            <a:avLst>
              <a:gd name="adj" fmla="val 0"/>
            </a:avLst>
          </a:prstGeom>
          <a:solidFill>
            <a:schemeClr val="accent6">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altLang="zh-CN" sz="3200" dirty="0">
                <a:solidFill>
                  <a:schemeClr val="bg1">
                    <a:alpha val="99000"/>
                  </a:schemeClr>
                </a:solidFill>
                <a:latin typeface="微软雅黑" panose="020B0503020204020204" pitchFamily="34" charset="-122"/>
                <a:ea typeface="微软雅黑" panose="020B0503020204020204" pitchFamily="34" charset="-122"/>
                <a:cs typeface="Segoe UI" pitchFamily="34" charset="0"/>
              </a:rPr>
              <a:t>Spark-shell</a:t>
            </a:r>
            <a:endParaRPr lang="en-US" sz="3200" dirty="0">
              <a:solidFill>
                <a:schemeClr val="bg1">
                  <a:alpha val="99000"/>
                </a:schemeClr>
              </a:solidFill>
              <a:latin typeface="微软雅黑" panose="020B0503020204020204" pitchFamily="34" charset="-122"/>
              <a:ea typeface="微软雅黑" panose="020B0503020204020204" pitchFamily="34" charset="-122"/>
              <a:cs typeface="Segoe UI" pitchFamily="34" charset="0"/>
            </a:endParaRPr>
          </a:p>
        </p:txBody>
      </p:sp>
      <p:sp>
        <p:nvSpPr>
          <p:cNvPr id="35" name="Orange"/>
          <p:cNvSpPr/>
          <p:nvPr/>
        </p:nvSpPr>
        <p:spPr bwMode="auto">
          <a:xfrm>
            <a:off x="5845409" y="4186236"/>
            <a:ext cx="4199311" cy="2671764"/>
          </a:xfrm>
          <a:prstGeom prst="roundRect">
            <a:avLst>
              <a:gd name="adj" fmla="val 0"/>
            </a:avLst>
          </a:prstGeom>
          <a:solidFill>
            <a:srgbClr val="00B0F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altLang="zh-CN" sz="4800" dirty="0">
                <a:solidFill>
                  <a:schemeClr val="bg1">
                    <a:alpha val="99000"/>
                  </a:schemeClr>
                </a:solidFill>
                <a:latin typeface="微软雅黑" panose="020B0503020204020204" pitchFamily="34" charset="-122"/>
                <a:ea typeface="微软雅黑" panose="020B0503020204020204" pitchFamily="34" charset="-122"/>
                <a:cs typeface="Segoe UI" pitchFamily="34" charset="0"/>
              </a:rPr>
              <a:t>Scala</a:t>
            </a:r>
          </a:p>
          <a:p>
            <a:pPr algn="ctr" defTabSz="685637"/>
            <a:r>
              <a:rPr lang="zh-CN" altLang="en-US" sz="2800" dirty="0">
                <a:solidFill>
                  <a:schemeClr val="bg1">
                    <a:alpha val="99000"/>
                  </a:schemeClr>
                </a:solidFill>
                <a:latin typeface="微软雅黑" panose="020B0503020204020204" pitchFamily="34" charset="-122"/>
                <a:ea typeface="微软雅黑" panose="020B0503020204020204" pitchFamily="34" charset="-122"/>
                <a:cs typeface="Segoe UI" pitchFamily="34" charset="0"/>
              </a:rPr>
              <a:t>变量声明</a:t>
            </a:r>
            <a:endParaRPr lang="en-US" altLang="zh-CN" sz="2800" dirty="0">
              <a:solidFill>
                <a:schemeClr val="bg1">
                  <a:alpha val="99000"/>
                </a:schemeClr>
              </a:solidFill>
              <a:latin typeface="微软雅黑" panose="020B0503020204020204" pitchFamily="34" charset="-122"/>
              <a:ea typeface="微软雅黑" panose="020B0503020204020204" pitchFamily="34" charset="-122"/>
              <a:cs typeface="Segoe UI" pitchFamily="34" charset="0"/>
            </a:endParaRPr>
          </a:p>
          <a:p>
            <a:pPr algn="ctr" defTabSz="685637"/>
            <a:r>
              <a:rPr lang="zh-CN" altLang="en-US" sz="2800" dirty="0">
                <a:solidFill>
                  <a:schemeClr val="bg1">
                    <a:alpha val="99000"/>
                  </a:schemeClr>
                </a:solidFill>
                <a:latin typeface="微软雅黑" panose="020B0503020204020204" pitchFamily="34" charset="-122"/>
                <a:ea typeface="微软雅黑" panose="020B0503020204020204" pitchFamily="34" charset="-122"/>
                <a:cs typeface="Segoe UI" pitchFamily="34" charset="0"/>
              </a:rPr>
              <a:t>方法创建</a:t>
            </a:r>
            <a:endParaRPr lang="en-US" altLang="zh-CN" sz="2800" dirty="0">
              <a:solidFill>
                <a:schemeClr val="bg1">
                  <a:alpha val="99000"/>
                </a:schemeClr>
              </a:solidFill>
              <a:latin typeface="微软雅黑" panose="020B0503020204020204" pitchFamily="34" charset="-122"/>
              <a:ea typeface="微软雅黑" panose="020B0503020204020204" pitchFamily="34" charset="-122"/>
              <a:cs typeface="Segoe UI" pitchFamily="34" charset="0"/>
            </a:endParaRPr>
          </a:p>
          <a:p>
            <a:pPr algn="ctr" defTabSz="685637"/>
            <a:r>
              <a:rPr lang="zh-CN" altLang="en-US" sz="2800" dirty="0">
                <a:solidFill>
                  <a:schemeClr val="bg1">
                    <a:alpha val="99000"/>
                  </a:schemeClr>
                </a:solidFill>
                <a:latin typeface="微软雅黑" panose="020B0503020204020204" pitchFamily="34" charset="-122"/>
                <a:ea typeface="微软雅黑" panose="020B0503020204020204" pitchFamily="34" charset="-122"/>
                <a:cs typeface="Segoe UI" pitchFamily="34" charset="0"/>
              </a:rPr>
              <a:t>函数式编程</a:t>
            </a:r>
            <a:endParaRPr lang="en-US" altLang="zh-CN" sz="2800" dirty="0">
              <a:solidFill>
                <a:schemeClr val="bg1">
                  <a:alpha val="99000"/>
                </a:schemeClr>
              </a:solidFill>
              <a:latin typeface="微软雅黑" panose="020B0503020204020204" pitchFamily="34" charset="-122"/>
              <a:ea typeface="微软雅黑" panose="020B0503020204020204" pitchFamily="34" charset="-122"/>
              <a:cs typeface="Segoe UI" pitchFamily="34" charset="0"/>
            </a:endParaRPr>
          </a:p>
          <a:p>
            <a:pPr algn="ctr" defTabSz="685637"/>
            <a:r>
              <a:rPr lang="zh-CN" altLang="en-US" sz="2800" dirty="0">
                <a:solidFill>
                  <a:schemeClr val="bg1">
                    <a:alpha val="99000"/>
                  </a:schemeClr>
                </a:solidFill>
                <a:latin typeface="微软雅黑" panose="020B0503020204020204" pitchFamily="34" charset="-122"/>
                <a:ea typeface="微软雅黑" panose="020B0503020204020204" pitchFamily="34" charset="-122"/>
                <a:cs typeface="Segoe UI" pitchFamily="34" charset="0"/>
              </a:rPr>
              <a:t>常用函数</a:t>
            </a:r>
            <a:endParaRPr lang="en-US" sz="2800" dirty="0">
              <a:solidFill>
                <a:schemeClr val="bg1">
                  <a:alpha val="99000"/>
                </a:schemeClr>
              </a:solidFill>
              <a:latin typeface="微软雅黑" panose="020B0503020204020204" pitchFamily="34" charset="-122"/>
              <a:ea typeface="微软雅黑" panose="020B0503020204020204" pitchFamily="34" charset="-122"/>
              <a:cs typeface="Segoe UI" pitchFamily="34" charset="0"/>
            </a:endParaRPr>
          </a:p>
        </p:txBody>
      </p:sp>
      <p:sp>
        <p:nvSpPr>
          <p:cNvPr id="13" name="矩形 12"/>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4029968"/>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60000">
                                      <p:stCondLst>
                                        <p:cond delay="0"/>
                                      </p:stCondLst>
                                      <p:iterate type="wd">
                                        <p:tmPct val="1000"/>
                                      </p:iterate>
                                      <p:childTnLst>
                                        <p:set>
                                          <p:cBhvr>
                                            <p:cTn id="6" dur="1" fill="hold">
                                              <p:stCondLst>
                                                <p:cond delay="0"/>
                                              </p:stCondLst>
                                            </p:cTn>
                                            <p:tgtEl>
                                              <p:spTgt spid="19"/>
                                            </p:tgtEl>
                                            <p:attrNameLst>
                                              <p:attrName>style.visibility</p:attrName>
                                            </p:attrNameLst>
                                          </p:cBhvr>
                                          <p:to>
                                            <p:strVal val="visible"/>
                                          </p:to>
                                        </p:set>
                                        <p:anim calcmode="lin" valueType="num" p14:bounceEnd="60000">
                                          <p:cBhvr additive="base">
                                            <p:cTn id="7" dur="50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60000">
                                      <p:stCondLst>
                                        <p:cond delay="0"/>
                                      </p:stCondLst>
                                      <p:iterate type="wd">
                                        <p:tmPct val="1000"/>
                                      </p:iterate>
                                      <p:childTnLst>
                                        <p:set>
                                          <p:cBhvr>
                                            <p:cTn id="10" dur="1" fill="hold">
                                              <p:stCondLst>
                                                <p:cond delay="0"/>
                                              </p:stCondLst>
                                            </p:cTn>
                                            <p:tgtEl>
                                              <p:spTgt spid="20"/>
                                            </p:tgtEl>
                                            <p:attrNameLst>
                                              <p:attrName>style.visibility</p:attrName>
                                            </p:attrNameLst>
                                          </p:cBhvr>
                                          <p:to>
                                            <p:strVal val="visible"/>
                                          </p:to>
                                        </p:set>
                                        <p:anim calcmode="lin" valueType="num" p14:bounceEnd="60000">
                                          <p:cBhvr additive="base">
                                            <p:cTn id="11" dur="500" fill="hold"/>
                                            <p:tgtEl>
                                              <p:spTgt spid="20"/>
                                            </p:tgtEl>
                                            <p:attrNameLst>
                                              <p:attrName>ppt_x</p:attrName>
                                            </p:attrNameLst>
                                          </p:cBhvr>
                                          <p:tavLst>
                                            <p:tav tm="0">
                                              <p:val>
                                                <p:strVal val="#ppt_x"/>
                                              </p:val>
                                            </p:tav>
                                            <p:tav tm="100000">
                                              <p:val>
                                                <p:strVal val="#ppt_x"/>
                                              </p:val>
                                            </p:tav>
                                          </p:tavLst>
                                        </p:anim>
                                        <p:anim calcmode="lin" valueType="num" p14:bounceEnd="60000">
                                          <p:cBhvr additive="base">
                                            <p:cTn id="12" dur="500" fill="hold"/>
                                            <p:tgtEl>
                                              <p:spTgt spid="20"/>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60000">
                                      <p:stCondLst>
                                        <p:cond delay="0"/>
                                      </p:stCondLst>
                                      <p:iterate type="wd">
                                        <p:tmPct val="1000"/>
                                      </p:iterate>
                                      <p:childTnLst>
                                        <p:set>
                                          <p:cBhvr>
                                            <p:cTn id="14" dur="1" fill="hold">
                                              <p:stCondLst>
                                                <p:cond delay="0"/>
                                              </p:stCondLst>
                                            </p:cTn>
                                            <p:tgtEl>
                                              <p:spTgt spid="26"/>
                                            </p:tgtEl>
                                            <p:attrNameLst>
                                              <p:attrName>style.visibility</p:attrName>
                                            </p:attrNameLst>
                                          </p:cBhvr>
                                          <p:to>
                                            <p:strVal val="visible"/>
                                          </p:to>
                                        </p:set>
                                        <p:anim calcmode="lin" valueType="num" p14:bounceEnd="60000">
                                          <p:cBhvr additive="base">
                                            <p:cTn id="15" dur="500" fill="hold"/>
                                            <p:tgtEl>
                                              <p:spTgt spid="26"/>
                                            </p:tgtEl>
                                            <p:attrNameLst>
                                              <p:attrName>ppt_x</p:attrName>
                                            </p:attrNameLst>
                                          </p:cBhvr>
                                          <p:tavLst>
                                            <p:tav tm="0">
                                              <p:val>
                                                <p:strVal val="#ppt_x"/>
                                              </p:val>
                                            </p:tav>
                                            <p:tav tm="100000">
                                              <p:val>
                                                <p:strVal val="#ppt_x"/>
                                              </p:val>
                                            </p:tav>
                                          </p:tavLst>
                                        </p:anim>
                                        <p:anim calcmode="lin" valueType="num" p14:bounceEnd="60000">
                                          <p:cBhvr additive="base">
                                            <p:cTn id="16" dur="50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60000">
                                      <p:stCondLst>
                                        <p:cond delay="0"/>
                                      </p:stCondLst>
                                      <p:iterate type="wd">
                                        <p:tmPct val="1000"/>
                                      </p:iterate>
                                      <p:childTnLst>
                                        <p:set>
                                          <p:cBhvr>
                                            <p:cTn id="18" dur="1" fill="hold">
                                              <p:stCondLst>
                                                <p:cond delay="0"/>
                                              </p:stCondLst>
                                            </p:cTn>
                                            <p:tgtEl>
                                              <p:spTgt spid="27"/>
                                            </p:tgtEl>
                                            <p:attrNameLst>
                                              <p:attrName>style.visibility</p:attrName>
                                            </p:attrNameLst>
                                          </p:cBhvr>
                                          <p:to>
                                            <p:strVal val="visible"/>
                                          </p:to>
                                        </p:set>
                                        <p:anim calcmode="lin" valueType="num" p14:bounceEnd="60000">
                                          <p:cBhvr additive="base">
                                            <p:cTn id="19" dur="500" fill="hold"/>
                                            <p:tgtEl>
                                              <p:spTgt spid="27"/>
                                            </p:tgtEl>
                                            <p:attrNameLst>
                                              <p:attrName>ppt_x</p:attrName>
                                            </p:attrNameLst>
                                          </p:cBhvr>
                                          <p:tavLst>
                                            <p:tav tm="0">
                                              <p:val>
                                                <p:strVal val="#ppt_x"/>
                                              </p:val>
                                            </p:tav>
                                            <p:tav tm="100000">
                                              <p:val>
                                                <p:strVal val="#ppt_x"/>
                                              </p:val>
                                            </p:tav>
                                          </p:tavLst>
                                        </p:anim>
                                        <p:anim calcmode="lin" valueType="num" p14:bounceEnd="60000">
                                          <p:cBhvr additive="base">
                                            <p:cTn id="20" dur="500" fill="hold"/>
                                            <p:tgtEl>
                                              <p:spTgt spid="27"/>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60000">
                                      <p:stCondLst>
                                        <p:cond delay="0"/>
                                      </p:stCondLst>
                                      <p:iterate type="wd">
                                        <p:tmPct val="1000"/>
                                      </p:iterate>
                                      <p:childTnLst>
                                        <p:set>
                                          <p:cBhvr>
                                            <p:cTn id="22" dur="1" fill="hold">
                                              <p:stCondLst>
                                                <p:cond delay="0"/>
                                              </p:stCondLst>
                                            </p:cTn>
                                            <p:tgtEl>
                                              <p:spTgt spid="28"/>
                                            </p:tgtEl>
                                            <p:attrNameLst>
                                              <p:attrName>style.visibility</p:attrName>
                                            </p:attrNameLst>
                                          </p:cBhvr>
                                          <p:to>
                                            <p:strVal val="visible"/>
                                          </p:to>
                                        </p:set>
                                        <p:anim calcmode="lin" valueType="num" p14:bounceEnd="60000">
                                          <p:cBhvr additive="base">
                                            <p:cTn id="23" dur="500" fill="hold"/>
                                            <p:tgtEl>
                                              <p:spTgt spid="28"/>
                                            </p:tgtEl>
                                            <p:attrNameLst>
                                              <p:attrName>ppt_x</p:attrName>
                                            </p:attrNameLst>
                                          </p:cBhvr>
                                          <p:tavLst>
                                            <p:tav tm="0">
                                              <p:val>
                                                <p:strVal val="#ppt_x"/>
                                              </p:val>
                                            </p:tav>
                                            <p:tav tm="100000">
                                              <p:val>
                                                <p:strVal val="#ppt_x"/>
                                              </p:val>
                                            </p:tav>
                                          </p:tavLst>
                                        </p:anim>
                                        <p:anim calcmode="lin" valueType="num" p14:bounceEnd="60000">
                                          <p:cBhvr additive="base">
                                            <p:cTn id="24" dur="500" fill="hold"/>
                                            <p:tgtEl>
                                              <p:spTgt spid="28"/>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60000">
                                      <p:stCondLst>
                                        <p:cond delay="0"/>
                                      </p:stCondLst>
                                      <p:iterate type="wd">
                                        <p:tmPct val="1000"/>
                                      </p:iterate>
                                      <p:childTnLst>
                                        <p:set>
                                          <p:cBhvr>
                                            <p:cTn id="26" dur="1" fill="hold">
                                              <p:stCondLst>
                                                <p:cond delay="0"/>
                                              </p:stCondLst>
                                            </p:cTn>
                                            <p:tgtEl>
                                              <p:spTgt spid="29"/>
                                            </p:tgtEl>
                                            <p:attrNameLst>
                                              <p:attrName>style.visibility</p:attrName>
                                            </p:attrNameLst>
                                          </p:cBhvr>
                                          <p:to>
                                            <p:strVal val="visible"/>
                                          </p:to>
                                        </p:set>
                                        <p:anim calcmode="lin" valueType="num" p14:bounceEnd="60000">
                                          <p:cBhvr additive="base">
                                            <p:cTn id="27" dur="500" fill="hold"/>
                                            <p:tgtEl>
                                              <p:spTgt spid="29"/>
                                            </p:tgtEl>
                                            <p:attrNameLst>
                                              <p:attrName>ppt_x</p:attrName>
                                            </p:attrNameLst>
                                          </p:cBhvr>
                                          <p:tavLst>
                                            <p:tav tm="0">
                                              <p:val>
                                                <p:strVal val="#ppt_x"/>
                                              </p:val>
                                            </p:tav>
                                            <p:tav tm="100000">
                                              <p:val>
                                                <p:strVal val="#ppt_x"/>
                                              </p:val>
                                            </p:tav>
                                          </p:tavLst>
                                        </p:anim>
                                        <p:anim calcmode="lin" valueType="num" p14:bounceEnd="60000">
                                          <p:cBhvr additive="base">
                                            <p:cTn id="28" dur="500" fill="hold"/>
                                            <p:tgtEl>
                                              <p:spTgt spid="29"/>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14:presetBounceEnd="60000">
                                      <p:stCondLst>
                                        <p:cond delay="0"/>
                                      </p:stCondLst>
                                      <p:iterate type="wd">
                                        <p:tmPct val="1000"/>
                                      </p:iterate>
                                      <p:childTnLst>
                                        <p:set>
                                          <p:cBhvr>
                                            <p:cTn id="30" dur="1" fill="hold">
                                              <p:stCondLst>
                                                <p:cond delay="0"/>
                                              </p:stCondLst>
                                            </p:cTn>
                                            <p:tgtEl>
                                              <p:spTgt spid="30"/>
                                            </p:tgtEl>
                                            <p:attrNameLst>
                                              <p:attrName>style.visibility</p:attrName>
                                            </p:attrNameLst>
                                          </p:cBhvr>
                                          <p:to>
                                            <p:strVal val="visible"/>
                                          </p:to>
                                        </p:set>
                                        <p:anim calcmode="lin" valueType="num" p14:bounceEnd="60000">
                                          <p:cBhvr additive="base">
                                            <p:cTn id="31" dur="500" fill="hold"/>
                                            <p:tgtEl>
                                              <p:spTgt spid="30"/>
                                            </p:tgtEl>
                                            <p:attrNameLst>
                                              <p:attrName>ppt_x</p:attrName>
                                            </p:attrNameLst>
                                          </p:cBhvr>
                                          <p:tavLst>
                                            <p:tav tm="0">
                                              <p:val>
                                                <p:strVal val="#ppt_x"/>
                                              </p:val>
                                            </p:tav>
                                            <p:tav tm="100000">
                                              <p:val>
                                                <p:strVal val="#ppt_x"/>
                                              </p:val>
                                            </p:tav>
                                          </p:tavLst>
                                        </p:anim>
                                        <p:anim calcmode="lin" valueType="num" p14:bounceEnd="60000">
                                          <p:cBhvr additive="base">
                                            <p:cTn id="32" dur="500" fill="hold"/>
                                            <p:tgtEl>
                                              <p:spTgt spid="30"/>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14:presetBounceEnd="60000">
                                      <p:stCondLst>
                                        <p:cond delay="0"/>
                                      </p:stCondLst>
                                      <p:iterate type="wd">
                                        <p:tmPct val="1000"/>
                                      </p:iterate>
                                      <p:childTnLst>
                                        <p:set>
                                          <p:cBhvr>
                                            <p:cTn id="34" dur="1" fill="hold">
                                              <p:stCondLst>
                                                <p:cond delay="0"/>
                                              </p:stCondLst>
                                            </p:cTn>
                                            <p:tgtEl>
                                              <p:spTgt spid="31"/>
                                            </p:tgtEl>
                                            <p:attrNameLst>
                                              <p:attrName>style.visibility</p:attrName>
                                            </p:attrNameLst>
                                          </p:cBhvr>
                                          <p:to>
                                            <p:strVal val="visible"/>
                                          </p:to>
                                        </p:set>
                                        <p:anim calcmode="lin" valueType="num" p14:bounceEnd="60000">
                                          <p:cBhvr additive="base">
                                            <p:cTn id="35" dur="500" fill="hold"/>
                                            <p:tgtEl>
                                              <p:spTgt spid="31"/>
                                            </p:tgtEl>
                                            <p:attrNameLst>
                                              <p:attrName>ppt_x</p:attrName>
                                            </p:attrNameLst>
                                          </p:cBhvr>
                                          <p:tavLst>
                                            <p:tav tm="0">
                                              <p:val>
                                                <p:strVal val="#ppt_x"/>
                                              </p:val>
                                            </p:tav>
                                            <p:tav tm="100000">
                                              <p:val>
                                                <p:strVal val="#ppt_x"/>
                                              </p:val>
                                            </p:tav>
                                          </p:tavLst>
                                        </p:anim>
                                        <p:anim calcmode="lin" valueType="num" p14:bounceEnd="60000">
                                          <p:cBhvr additive="base">
                                            <p:cTn id="36" dur="500" fill="hold"/>
                                            <p:tgtEl>
                                              <p:spTgt spid="31"/>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14:presetBounceEnd="60000">
                                      <p:stCondLst>
                                        <p:cond delay="0"/>
                                      </p:stCondLst>
                                      <p:iterate type="wd">
                                        <p:tmPct val="1000"/>
                                      </p:iterate>
                                      <p:childTnLst>
                                        <p:set>
                                          <p:cBhvr>
                                            <p:cTn id="38" dur="1" fill="hold">
                                              <p:stCondLst>
                                                <p:cond delay="0"/>
                                              </p:stCondLst>
                                            </p:cTn>
                                            <p:tgtEl>
                                              <p:spTgt spid="34"/>
                                            </p:tgtEl>
                                            <p:attrNameLst>
                                              <p:attrName>style.visibility</p:attrName>
                                            </p:attrNameLst>
                                          </p:cBhvr>
                                          <p:to>
                                            <p:strVal val="visible"/>
                                          </p:to>
                                        </p:set>
                                        <p:anim calcmode="lin" valueType="num" p14:bounceEnd="60000">
                                          <p:cBhvr additive="base">
                                            <p:cTn id="39" dur="500" fill="hold"/>
                                            <p:tgtEl>
                                              <p:spTgt spid="34"/>
                                            </p:tgtEl>
                                            <p:attrNameLst>
                                              <p:attrName>ppt_x</p:attrName>
                                            </p:attrNameLst>
                                          </p:cBhvr>
                                          <p:tavLst>
                                            <p:tav tm="0">
                                              <p:val>
                                                <p:strVal val="#ppt_x"/>
                                              </p:val>
                                            </p:tav>
                                            <p:tav tm="100000">
                                              <p:val>
                                                <p:strVal val="#ppt_x"/>
                                              </p:val>
                                            </p:tav>
                                          </p:tavLst>
                                        </p:anim>
                                        <p:anim calcmode="lin" valueType="num" p14:bounceEnd="60000">
                                          <p:cBhvr additive="base">
                                            <p:cTn id="40" dur="500" fill="hold"/>
                                            <p:tgtEl>
                                              <p:spTgt spid="34"/>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14:presetBounceEnd="60000">
                                      <p:stCondLst>
                                        <p:cond delay="0"/>
                                      </p:stCondLst>
                                      <p:iterate type="wd">
                                        <p:tmPct val="1000"/>
                                      </p:iterate>
                                      <p:childTnLst>
                                        <p:set>
                                          <p:cBhvr>
                                            <p:cTn id="42" dur="1" fill="hold">
                                              <p:stCondLst>
                                                <p:cond delay="0"/>
                                              </p:stCondLst>
                                            </p:cTn>
                                            <p:tgtEl>
                                              <p:spTgt spid="35"/>
                                            </p:tgtEl>
                                            <p:attrNameLst>
                                              <p:attrName>style.visibility</p:attrName>
                                            </p:attrNameLst>
                                          </p:cBhvr>
                                          <p:to>
                                            <p:strVal val="visible"/>
                                          </p:to>
                                        </p:set>
                                        <p:anim calcmode="lin" valueType="num" p14:bounceEnd="60000">
                                          <p:cBhvr additive="base">
                                            <p:cTn id="43" dur="500" fill="hold"/>
                                            <p:tgtEl>
                                              <p:spTgt spid="35"/>
                                            </p:tgtEl>
                                            <p:attrNameLst>
                                              <p:attrName>ppt_x</p:attrName>
                                            </p:attrNameLst>
                                          </p:cBhvr>
                                          <p:tavLst>
                                            <p:tav tm="0">
                                              <p:val>
                                                <p:strVal val="#ppt_x"/>
                                              </p:val>
                                            </p:tav>
                                            <p:tav tm="100000">
                                              <p:val>
                                                <p:strVal val="#ppt_x"/>
                                              </p:val>
                                            </p:tav>
                                          </p:tavLst>
                                        </p:anim>
                                        <p:anim calcmode="lin" valueType="num" p14:bounceEnd="60000">
                                          <p:cBhvr additive="base">
                                            <p:cTn id="44" dur="500" fill="hold"/>
                                            <p:tgtEl>
                                              <p:spTgt spid="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6" grpId="0" animBg="1"/>
          <p:bldP spid="27" grpId="0" animBg="1"/>
          <p:bldP spid="28" grpId="0" animBg="1"/>
          <p:bldP spid="29" grpId="0" animBg="1"/>
          <p:bldP spid="30" grpId="0" animBg="1"/>
          <p:bldP spid="31" grpId="0" animBg="1"/>
          <p:bldP spid="34" grpId="0" animBg="1"/>
          <p:bldP spid="3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wd">
                                        <p:tmPct val="1000"/>
                                      </p:iterate>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iterate type="wd">
                                        <p:tmPct val="1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iterate type="wd">
                                        <p:tmPct val="1000"/>
                                      </p:iterate>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iterate type="wd">
                                        <p:tmPct val="1000"/>
                                      </p:iterate>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iterate type="wd">
                                        <p:tmPct val="1000"/>
                                      </p:iterate>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iterate type="wd">
                                        <p:tmPct val="1000"/>
                                      </p:iterate>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iterate type="wd">
                                        <p:tmPct val="1000"/>
                                      </p:iterate>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iterate type="wd">
                                        <p:tmPct val="1000"/>
                                      </p:iterate>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iterate type="wd">
                                        <p:tmPct val="1000"/>
                                      </p:iterate>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ppt_x"/>
                                              </p:val>
                                            </p:tav>
                                            <p:tav tm="100000">
                                              <p:val>
                                                <p:strVal val="#ppt_x"/>
                                              </p:val>
                                            </p:tav>
                                          </p:tavLst>
                                        </p:anim>
                                        <p:anim calcmode="lin" valueType="num">
                                          <p:cBhvr additive="base">
                                            <p:cTn id="40" dur="500" fill="hold"/>
                                            <p:tgtEl>
                                              <p:spTgt spid="34"/>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iterate type="wd">
                                        <p:tmPct val="1000"/>
                                      </p:iterate>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fill="hold"/>
                                            <p:tgtEl>
                                              <p:spTgt spid="35"/>
                                            </p:tgtEl>
                                            <p:attrNameLst>
                                              <p:attrName>ppt_x</p:attrName>
                                            </p:attrNameLst>
                                          </p:cBhvr>
                                          <p:tavLst>
                                            <p:tav tm="0">
                                              <p:val>
                                                <p:strVal val="#ppt_x"/>
                                              </p:val>
                                            </p:tav>
                                            <p:tav tm="100000">
                                              <p:val>
                                                <p:strVal val="#ppt_x"/>
                                              </p:val>
                                            </p:tav>
                                          </p:tavLst>
                                        </p:anim>
                                        <p:anim calcmode="lin" valueType="num">
                                          <p:cBhvr additive="base">
                                            <p:cTn id="44" dur="500" fill="hold"/>
                                            <p:tgtEl>
                                              <p:spTgt spid="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6" grpId="0" animBg="1"/>
          <p:bldP spid="27" grpId="0" animBg="1"/>
          <p:bldP spid="28" grpId="0" animBg="1"/>
          <p:bldP spid="29" grpId="0" animBg="1"/>
          <p:bldP spid="30" grpId="0" animBg="1"/>
          <p:bldP spid="31" grpId="0" animBg="1"/>
          <p:bldP spid="34" grpId="0" animBg="1"/>
          <p:bldP spid="35" grpId="0" animBg="1"/>
        </p:bldLst>
      </p:timing>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学习建议</a:t>
            </a:r>
          </a:p>
        </p:txBody>
      </p:sp>
      <p:sp>
        <p:nvSpPr>
          <p:cNvPr id="3" name="矩形 2"/>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2"/>
          <p:cNvSpPr txBox="1">
            <a:spLocks/>
          </p:cNvSpPr>
          <p:nvPr/>
        </p:nvSpPr>
        <p:spPr>
          <a:xfrm>
            <a:off x="838200" y="1294228"/>
            <a:ext cx="10515600" cy="5458997"/>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600" b="1" dirty="0"/>
              <a:t>Scala</a:t>
            </a:r>
          </a:p>
          <a:p>
            <a:pPr marL="0" indent="0">
              <a:lnSpc>
                <a:spcPct val="150000"/>
              </a:lnSpc>
              <a:buNone/>
            </a:pPr>
            <a:r>
              <a:rPr lang="en-US" altLang="zh-CN" sz="1900" dirty="0"/>
              <a:t>http://www.scala-lang.org/documentation/</a:t>
            </a:r>
          </a:p>
          <a:p>
            <a:pPr marL="0" indent="0">
              <a:lnSpc>
                <a:spcPct val="150000"/>
              </a:lnSpc>
              <a:buNone/>
            </a:pPr>
            <a:r>
              <a:rPr lang="en-US" altLang="zh-CN" sz="1900" dirty="0"/>
              <a:t>http://blog.csdn.net/mapdigit/article/details/21878083</a:t>
            </a:r>
          </a:p>
          <a:p>
            <a:pPr marL="0" indent="0">
              <a:lnSpc>
                <a:spcPct val="150000"/>
              </a:lnSpc>
              <a:buNone/>
            </a:pPr>
            <a:r>
              <a:rPr lang="en-US" altLang="zh-CN" sz="1900" dirty="0"/>
              <a:t>http://zh.scala-tour.com/</a:t>
            </a:r>
          </a:p>
          <a:p>
            <a:pPr marL="0" indent="0">
              <a:lnSpc>
                <a:spcPct val="150000"/>
              </a:lnSpc>
              <a:buNone/>
            </a:pPr>
            <a:endParaRPr lang="en-US" altLang="zh-CN" sz="2000" dirty="0"/>
          </a:p>
          <a:p>
            <a:pPr>
              <a:lnSpc>
                <a:spcPct val="150000"/>
              </a:lnSpc>
            </a:pPr>
            <a:r>
              <a:rPr lang="en-US" altLang="zh-CN" sz="2200" b="1" dirty="0"/>
              <a:t>Spark</a:t>
            </a:r>
          </a:p>
          <a:p>
            <a:pPr marL="0" indent="0">
              <a:lnSpc>
                <a:spcPct val="150000"/>
              </a:lnSpc>
              <a:buNone/>
            </a:pPr>
            <a:r>
              <a:rPr lang="en-US" altLang="zh-CN" sz="1900" dirty="0"/>
              <a:t>https://spark.apache.org/docs/latest/quick-start.html</a:t>
            </a:r>
          </a:p>
          <a:p>
            <a:pPr marL="0" indent="0">
              <a:lnSpc>
                <a:spcPct val="150000"/>
              </a:lnSpc>
              <a:buNone/>
            </a:pPr>
            <a:r>
              <a:rPr lang="en-US" altLang="zh-CN" sz="1900" dirty="0"/>
              <a:t>https://spark.apache.org/docs/latest/programming-guide.html</a:t>
            </a:r>
          </a:p>
          <a:p>
            <a:pPr marL="0" indent="0">
              <a:lnSpc>
                <a:spcPct val="150000"/>
              </a:lnSpc>
              <a:buNone/>
            </a:pPr>
            <a:r>
              <a:rPr lang="en-US" altLang="zh-CN" sz="1900" dirty="0"/>
              <a:t>http://edu.51cto.com/lesson/id-34949.html</a:t>
            </a:r>
          </a:p>
          <a:p>
            <a:pPr marL="0" indent="0">
              <a:lnSpc>
                <a:spcPct val="150000"/>
              </a:lnSpc>
              <a:buNone/>
            </a:pPr>
            <a:r>
              <a:rPr lang="en-US" altLang="zh-CN" sz="1900" dirty="0"/>
              <a:t>http://blog.csdn.net/book_mmicky/article/details/25714567</a:t>
            </a:r>
          </a:p>
          <a:p>
            <a:pPr marL="0" indent="0">
              <a:lnSpc>
                <a:spcPct val="150000"/>
              </a:lnSpc>
              <a:buNone/>
            </a:pPr>
            <a:r>
              <a:rPr lang="en-US" altLang="zh-CN" sz="1900" dirty="0"/>
              <a:t>http://rdc.taobao.org/?p=2024</a:t>
            </a:r>
          </a:p>
          <a:p>
            <a:pPr marL="0" indent="0">
              <a:lnSpc>
                <a:spcPct val="150000"/>
              </a:lnSpc>
              <a:buNone/>
            </a:pPr>
            <a:r>
              <a:rPr lang="en-US" altLang="zh-CN" sz="1900" dirty="0"/>
              <a:t>http://www.chinahadoop.cn/course/7</a:t>
            </a:r>
          </a:p>
          <a:p>
            <a:pPr marL="0" indent="0">
              <a:lnSpc>
                <a:spcPct val="150000"/>
              </a:lnSpc>
              <a:buNone/>
            </a:pPr>
            <a:r>
              <a:rPr lang="en-US" altLang="zh-CN" sz="1900" dirty="0"/>
              <a:t>https://github.com/apache/spark/tree/master/examples/src/main/scala/org/apache/spark/examples</a:t>
            </a:r>
          </a:p>
          <a:p>
            <a:pPr marL="0" indent="0">
              <a:lnSpc>
                <a:spcPct val="150000"/>
              </a:lnSpc>
              <a:buNone/>
            </a:pPr>
            <a:r>
              <a:rPr lang="en-US" altLang="zh-CN" sz="1900" dirty="0"/>
              <a:t>http://www.infoq.com/cn/news/2014/08/spark-hardware-configure</a:t>
            </a:r>
          </a:p>
          <a:p>
            <a:pPr marL="0" indent="0">
              <a:lnSpc>
                <a:spcPct val="150000"/>
              </a:lnSpc>
              <a:buNone/>
            </a:pPr>
            <a:endParaRPr lang="zh-CN" altLang="en-US" sz="2000" dirty="0"/>
          </a:p>
        </p:txBody>
      </p:sp>
      <p:pic>
        <p:nvPicPr>
          <p:cNvPr id="4098" name="Picture 2" descr="http://ec4.images-amazon.com/images/I/51udKbXYUuL._BO2,204,203,200_PIsitb-sticker-arrow-click,TopRight,35,-76_AA300_SH20_OU28_.jpg"/>
          <p:cNvPicPr>
            <a:picLocks noChangeAspect="1" noChangeArrowheads="1"/>
          </p:cNvPicPr>
          <p:nvPr/>
        </p:nvPicPr>
        <p:blipFill rotWithShape="1">
          <a:blip r:embed="rId2">
            <a:extLst>
              <a:ext uri="{28A0092B-C50C-407E-A947-70E740481C1C}">
                <a14:useLocalDpi xmlns:a14="http://schemas.microsoft.com/office/drawing/2010/main" val="0"/>
              </a:ext>
            </a:extLst>
          </a:blip>
          <a:srcRect l="13182" t="12497" r="17086" b="578"/>
          <a:stretch/>
        </p:blipFill>
        <p:spPr bwMode="auto">
          <a:xfrm>
            <a:off x="7489995" y="1719619"/>
            <a:ext cx="1992573" cy="248389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cala程序设计:Java虚拟机多核编程实战 (图灵程序设计丛书·Java系列)"/>
          <p:cNvPicPr>
            <a:picLocks noChangeAspect="1" noChangeArrowheads="1"/>
          </p:cNvPicPr>
          <p:nvPr/>
        </p:nvPicPr>
        <p:blipFill rotWithShape="1">
          <a:blip r:embed="rId3">
            <a:extLst>
              <a:ext uri="{28A0092B-C50C-407E-A947-70E740481C1C}">
                <a14:useLocalDpi xmlns:a14="http://schemas.microsoft.com/office/drawing/2010/main" val="0"/>
              </a:ext>
            </a:extLst>
          </a:blip>
          <a:srcRect l="12804" t="-478" r="12688" b="8299"/>
          <a:stretch/>
        </p:blipFill>
        <p:spPr bwMode="auto">
          <a:xfrm>
            <a:off x="9608023" y="1719619"/>
            <a:ext cx="2007709" cy="248389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ec4.images-amazon.com/images/I/41LFj625NNL._SL500_AA300_.jpg"/>
          <p:cNvPicPr>
            <a:picLocks noChangeAspect="1" noChangeArrowheads="1"/>
          </p:cNvPicPr>
          <p:nvPr/>
        </p:nvPicPr>
        <p:blipFill rotWithShape="1">
          <a:blip r:embed="rId4">
            <a:extLst>
              <a:ext uri="{28A0092B-C50C-407E-A947-70E740481C1C}">
                <a14:useLocalDpi xmlns:a14="http://schemas.microsoft.com/office/drawing/2010/main" val="0"/>
              </a:ext>
            </a:extLst>
          </a:blip>
          <a:srcRect l="22256" t="6209" r="18997" b="2090"/>
          <a:stretch/>
        </p:blipFill>
        <p:spPr bwMode="auto">
          <a:xfrm>
            <a:off x="10328645" y="4477663"/>
            <a:ext cx="1287087" cy="2009111"/>
          </a:xfrm>
          <a:prstGeom prst="rect">
            <a:avLst/>
          </a:prstGeom>
          <a:noFill/>
          <a:extLst>
            <a:ext uri="{909E8E84-426E-40DD-AFC4-6F175D3DCCD1}">
              <a14:hiddenFill xmlns:a14="http://schemas.microsoft.com/office/drawing/2010/main">
                <a:solidFill>
                  <a:srgbClr val="FFFFFF"/>
                </a:solidFill>
              </a14:hiddenFill>
            </a:ext>
          </a:extLst>
        </p:spPr>
      </p:pic>
      <p:sp>
        <p:nvSpPr>
          <p:cNvPr id="5" name="乘号 4"/>
          <p:cNvSpPr/>
          <p:nvPr/>
        </p:nvSpPr>
        <p:spPr>
          <a:xfrm>
            <a:off x="8381802" y="3992099"/>
            <a:ext cx="3233930" cy="3186517"/>
          </a:xfrm>
          <a:prstGeom prst="mathMultiply">
            <a:avLst>
              <a:gd name="adj1" fmla="val 981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2347597337"/>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215130" y="1084899"/>
            <a:ext cx="6727190" cy="1841181"/>
          </a:xfrm>
          <a:prstGeom prst="rect">
            <a:avLst/>
          </a:prstGeom>
          <a:solidFill>
            <a:srgbClr val="00B05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bg1"/>
                </a:solidFill>
                <a:latin typeface="微软雅黑" panose="020B0503020204020204" pitchFamily="34" charset="-122"/>
                <a:ea typeface="微软雅黑" panose="020B0503020204020204" pitchFamily="34" charset="-122"/>
                <a:cs typeface="+mj-cs"/>
              </a:defRPr>
            </a:lvl1pPr>
          </a:lstStyle>
          <a:p>
            <a:pPr algn="ctr"/>
            <a:endParaRPr lang="zh-CN" altLang="en-US" sz="9600" dirty="0"/>
          </a:p>
        </p:txBody>
      </p:sp>
      <p:sp>
        <p:nvSpPr>
          <p:cNvPr id="6" name="标题 1"/>
          <p:cNvSpPr txBox="1">
            <a:spLocks/>
          </p:cNvSpPr>
          <p:nvPr/>
        </p:nvSpPr>
        <p:spPr>
          <a:xfrm>
            <a:off x="4215130" y="3188019"/>
            <a:ext cx="6727190" cy="2801301"/>
          </a:xfrm>
          <a:prstGeom prst="rect">
            <a:avLst/>
          </a:prstGeom>
          <a:solidFill>
            <a:schemeClr val="bg1"/>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6000" kern="1200">
                <a:solidFill>
                  <a:schemeClr val="bg1"/>
                </a:solidFill>
                <a:latin typeface="微软雅黑" panose="020B0503020204020204" pitchFamily="34" charset="-122"/>
                <a:ea typeface="微软雅黑" panose="020B0503020204020204" pitchFamily="34" charset="-122"/>
                <a:cs typeface="+mj-cs"/>
              </a:defRPr>
            </a:lvl1pPr>
          </a:lstStyle>
          <a:p>
            <a:pPr algn="ctr">
              <a:lnSpc>
                <a:spcPct val="150000"/>
              </a:lnSpc>
            </a:pPr>
            <a:r>
              <a:rPr lang="en-US" altLang="zh-CN" sz="11500" b="1" dirty="0">
                <a:solidFill>
                  <a:srgbClr val="00B050"/>
                </a:solidFill>
              </a:rPr>
              <a:t>Q&amp;A</a:t>
            </a:r>
          </a:p>
          <a:p>
            <a:pPr algn="ctr">
              <a:lnSpc>
                <a:spcPct val="150000"/>
              </a:lnSpc>
            </a:pPr>
            <a:r>
              <a:rPr lang="en-US" altLang="zh-CN" sz="4400" b="1" dirty="0">
                <a:solidFill>
                  <a:srgbClr val="00B050"/>
                </a:solidFill>
              </a:rPr>
              <a:t>Thank You</a:t>
            </a:r>
            <a:endParaRPr lang="zh-CN" altLang="en-US" sz="4400" b="1" dirty="0">
              <a:solidFill>
                <a:srgbClr val="00B050"/>
              </a:solidFill>
            </a:endParaRPr>
          </a:p>
        </p:txBody>
      </p:sp>
      <p:sp>
        <p:nvSpPr>
          <p:cNvPr id="7" name="标题 1"/>
          <p:cNvSpPr txBox="1">
            <a:spLocks/>
          </p:cNvSpPr>
          <p:nvPr/>
        </p:nvSpPr>
        <p:spPr>
          <a:xfrm>
            <a:off x="1014730" y="1084899"/>
            <a:ext cx="2917190" cy="184118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bg1"/>
                </a:solidFill>
                <a:latin typeface="微软雅黑" panose="020B0503020204020204" pitchFamily="34" charset="-122"/>
                <a:ea typeface="微软雅黑" panose="020B0503020204020204" pitchFamily="34" charset="-122"/>
                <a:cs typeface="+mj-cs"/>
              </a:defRPr>
            </a:lvl1pPr>
          </a:lstStyle>
          <a:p>
            <a:pPr algn="ctr"/>
            <a:endParaRPr lang="zh-CN" altLang="en-US" sz="9600" dirty="0"/>
          </a:p>
        </p:txBody>
      </p:sp>
      <p:sp>
        <p:nvSpPr>
          <p:cNvPr id="8" name="标题 1"/>
          <p:cNvSpPr txBox="1">
            <a:spLocks/>
          </p:cNvSpPr>
          <p:nvPr/>
        </p:nvSpPr>
        <p:spPr>
          <a:xfrm>
            <a:off x="1014730" y="3188019"/>
            <a:ext cx="2917190" cy="2801301"/>
          </a:xfrm>
          <a:prstGeom prst="rect">
            <a:avLst/>
          </a:prstGeom>
          <a:solidFill>
            <a:srgbClr val="00B05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bg1"/>
                </a:solidFill>
                <a:latin typeface="微软雅黑" panose="020B0503020204020204" pitchFamily="34" charset="-122"/>
                <a:ea typeface="微软雅黑" panose="020B0503020204020204" pitchFamily="34" charset="-122"/>
                <a:cs typeface="+mj-cs"/>
              </a:defRPr>
            </a:lvl1pPr>
          </a:lstStyle>
          <a:p>
            <a:pPr algn="ctr">
              <a:lnSpc>
                <a:spcPct val="150000"/>
              </a:lnSpc>
            </a:pPr>
            <a:endParaRPr lang="en-US" altLang="zh-CN" sz="2000" dirty="0"/>
          </a:p>
          <a:p>
            <a:pPr>
              <a:lnSpc>
                <a:spcPts val="2900"/>
              </a:lnSpc>
            </a:pPr>
            <a:endParaRPr lang="en-US" altLang="zh-CN" sz="2000" dirty="0"/>
          </a:p>
          <a:p>
            <a:pPr>
              <a:lnSpc>
                <a:spcPts val="2900"/>
              </a:lnSpc>
            </a:pPr>
            <a:endParaRPr lang="en-US" altLang="zh-CN" sz="2000" dirty="0"/>
          </a:p>
          <a:p>
            <a:pPr>
              <a:lnSpc>
                <a:spcPts val="3100"/>
              </a:lnSpc>
            </a:pPr>
            <a:r>
              <a:rPr lang="en-US" altLang="zh-CN" sz="2000" dirty="0"/>
              <a:t>i@sunisle.org</a:t>
            </a:r>
          </a:p>
          <a:p>
            <a:pPr>
              <a:lnSpc>
                <a:spcPts val="3100"/>
              </a:lnSpc>
            </a:pPr>
            <a:r>
              <a:rPr lang="en-US" altLang="zh-CN" sz="2000" dirty="0"/>
              <a:t>364341806</a:t>
            </a:r>
          </a:p>
          <a:p>
            <a:pPr>
              <a:lnSpc>
                <a:spcPts val="3100"/>
              </a:lnSpc>
            </a:pPr>
            <a:r>
              <a:rPr lang="en-US" altLang="zh-CN" sz="2000" dirty="0"/>
              <a:t>github.com/gudaoxuri</a:t>
            </a:r>
            <a:endParaRPr lang="zh-CN" altLang="en-US" sz="2000" dirty="0"/>
          </a:p>
        </p:txBody>
      </p:sp>
      <p:sp>
        <p:nvSpPr>
          <p:cNvPr id="3" name="矩形 2"/>
          <p:cNvSpPr/>
          <p:nvPr/>
        </p:nvSpPr>
        <p:spPr>
          <a:xfrm>
            <a:off x="4442766" y="1247894"/>
            <a:ext cx="3710634" cy="830997"/>
          </a:xfrm>
          <a:prstGeom prst="rect">
            <a:avLst/>
          </a:prstGeom>
        </p:spPr>
        <p:txBody>
          <a:bodyPr wrap="square">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Spark </a:t>
            </a:r>
            <a:r>
              <a:rPr lang="zh-CN" altLang="en-US" sz="4800" b="1" dirty="0">
                <a:solidFill>
                  <a:schemeClr val="bg1"/>
                </a:solidFill>
                <a:latin typeface="微软雅黑" panose="020B0503020204020204" pitchFamily="34" charset="-122"/>
                <a:ea typeface="微软雅黑" panose="020B0503020204020204" pitchFamily="34" charset="-122"/>
              </a:rPr>
              <a:t>入门</a:t>
            </a:r>
          </a:p>
        </p:txBody>
      </p:sp>
      <p:sp>
        <p:nvSpPr>
          <p:cNvPr id="12" name="Freeform 68"/>
          <p:cNvSpPr>
            <a:spLocks noEditPoints="1"/>
          </p:cNvSpPr>
          <p:nvPr/>
        </p:nvSpPr>
        <p:spPr bwMode="auto">
          <a:xfrm>
            <a:off x="10012681" y="1992458"/>
            <a:ext cx="729950" cy="820352"/>
          </a:xfrm>
          <a:custGeom>
            <a:avLst/>
            <a:gdLst>
              <a:gd name="T0" fmla="*/ 26 w 368"/>
              <a:gd name="T1" fmla="*/ 0 h 414"/>
              <a:gd name="T2" fmla="*/ 19 w 368"/>
              <a:gd name="T3" fmla="*/ 30 h 414"/>
              <a:gd name="T4" fmla="*/ 19 w 368"/>
              <a:gd name="T5" fmla="*/ 65 h 414"/>
              <a:gd name="T6" fmla="*/ 0 w 368"/>
              <a:gd name="T7" fmla="*/ 102 h 414"/>
              <a:gd name="T8" fmla="*/ 19 w 368"/>
              <a:gd name="T9" fmla="*/ 138 h 414"/>
              <a:gd name="T10" fmla="*/ 19 w 368"/>
              <a:gd name="T11" fmla="*/ 173 h 414"/>
              <a:gd name="T12" fmla="*/ 0 w 368"/>
              <a:gd name="T13" fmla="*/ 210 h 414"/>
              <a:gd name="T14" fmla="*/ 19 w 368"/>
              <a:gd name="T15" fmla="*/ 247 h 414"/>
              <a:gd name="T16" fmla="*/ 19 w 368"/>
              <a:gd name="T17" fmla="*/ 281 h 414"/>
              <a:gd name="T18" fmla="*/ 0 w 368"/>
              <a:gd name="T19" fmla="*/ 318 h 414"/>
              <a:gd name="T20" fmla="*/ 19 w 368"/>
              <a:gd name="T21" fmla="*/ 355 h 414"/>
              <a:gd name="T22" fmla="*/ 19 w 368"/>
              <a:gd name="T23" fmla="*/ 390 h 414"/>
              <a:gd name="T24" fmla="*/ 26 w 368"/>
              <a:gd name="T25" fmla="*/ 414 h 414"/>
              <a:gd name="T26" fmla="*/ 368 w 368"/>
              <a:gd name="T27" fmla="*/ 340 h 414"/>
              <a:gd name="T28" fmla="*/ 294 w 368"/>
              <a:gd name="T29" fmla="*/ 0 h 414"/>
              <a:gd name="T30" fmla="*/ 19 w 368"/>
              <a:gd name="T31" fmla="*/ 45 h 414"/>
              <a:gd name="T32" fmla="*/ 15 w 368"/>
              <a:gd name="T33" fmla="*/ 47 h 414"/>
              <a:gd name="T34" fmla="*/ 19 w 368"/>
              <a:gd name="T35" fmla="*/ 99 h 414"/>
              <a:gd name="T36" fmla="*/ 15 w 368"/>
              <a:gd name="T37" fmla="*/ 102 h 414"/>
              <a:gd name="T38" fmla="*/ 19 w 368"/>
              <a:gd name="T39" fmla="*/ 154 h 414"/>
              <a:gd name="T40" fmla="*/ 15 w 368"/>
              <a:gd name="T41" fmla="*/ 156 h 414"/>
              <a:gd name="T42" fmla="*/ 19 w 368"/>
              <a:gd name="T43" fmla="*/ 208 h 414"/>
              <a:gd name="T44" fmla="*/ 15 w 368"/>
              <a:gd name="T45" fmla="*/ 210 h 414"/>
              <a:gd name="T46" fmla="*/ 19 w 368"/>
              <a:gd name="T47" fmla="*/ 262 h 414"/>
              <a:gd name="T48" fmla="*/ 15 w 368"/>
              <a:gd name="T49" fmla="*/ 264 h 414"/>
              <a:gd name="T50" fmla="*/ 19 w 368"/>
              <a:gd name="T51" fmla="*/ 316 h 414"/>
              <a:gd name="T52" fmla="*/ 15 w 368"/>
              <a:gd name="T53" fmla="*/ 318 h 414"/>
              <a:gd name="T54" fmla="*/ 19 w 368"/>
              <a:gd name="T55" fmla="*/ 370 h 414"/>
              <a:gd name="T56" fmla="*/ 15 w 368"/>
              <a:gd name="T57" fmla="*/ 373 h 414"/>
              <a:gd name="T58" fmla="*/ 294 w 368"/>
              <a:gd name="T59" fmla="*/ 400 h 414"/>
              <a:gd name="T60" fmla="*/ 34 w 368"/>
              <a:gd name="T61" fmla="*/ 370 h 414"/>
              <a:gd name="T62" fmla="*/ 38 w 368"/>
              <a:gd name="T63" fmla="*/ 378 h 414"/>
              <a:gd name="T64" fmla="*/ 50 w 368"/>
              <a:gd name="T65" fmla="*/ 364 h 414"/>
              <a:gd name="T66" fmla="*/ 34 w 368"/>
              <a:gd name="T67" fmla="*/ 316 h 414"/>
              <a:gd name="T68" fmla="*/ 38 w 368"/>
              <a:gd name="T69" fmla="*/ 324 h 414"/>
              <a:gd name="T70" fmla="*/ 50 w 368"/>
              <a:gd name="T71" fmla="*/ 310 h 414"/>
              <a:gd name="T72" fmla="*/ 34 w 368"/>
              <a:gd name="T73" fmla="*/ 262 h 414"/>
              <a:gd name="T74" fmla="*/ 38 w 368"/>
              <a:gd name="T75" fmla="*/ 269 h 414"/>
              <a:gd name="T76" fmla="*/ 50 w 368"/>
              <a:gd name="T77" fmla="*/ 256 h 414"/>
              <a:gd name="T78" fmla="*/ 34 w 368"/>
              <a:gd name="T79" fmla="*/ 208 h 414"/>
              <a:gd name="T80" fmla="*/ 38 w 368"/>
              <a:gd name="T81" fmla="*/ 215 h 414"/>
              <a:gd name="T82" fmla="*/ 50 w 368"/>
              <a:gd name="T83" fmla="*/ 202 h 414"/>
              <a:gd name="T84" fmla="*/ 34 w 368"/>
              <a:gd name="T85" fmla="*/ 154 h 414"/>
              <a:gd name="T86" fmla="*/ 38 w 368"/>
              <a:gd name="T87" fmla="*/ 161 h 414"/>
              <a:gd name="T88" fmla="*/ 50 w 368"/>
              <a:gd name="T89" fmla="*/ 148 h 414"/>
              <a:gd name="T90" fmla="*/ 34 w 368"/>
              <a:gd name="T91" fmla="*/ 100 h 414"/>
              <a:gd name="T92" fmla="*/ 38 w 368"/>
              <a:gd name="T93" fmla="*/ 107 h 414"/>
              <a:gd name="T94" fmla="*/ 50 w 368"/>
              <a:gd name="T95" fmla="*/ 94 h 414"/>
              <a:gd name="T96" fmla="*/ 34 w 368"/>
              <a:gd name="T97" fmla="*/ 45 h 414"/>
              <a:gd name="T98" fmla="*/ 38 w 368"/>
              <a:gd name="T99" fmla="*/ 53 h 414"/>
              <a:gd name="T100" fmla="*/ 50 w 368"/>
              <a:gd name="T101" fmla="*/ 39 h 414"/>
              <a:gd name="T102" fmla="*/ 34 w 368"/>
              <a:gd name="T103" fmla="*/ 15 h 414"/>
              <a:gd name="T104" fmla="*/ 353 w 368"/>
              <a:gd name="T105" fmla="*/ 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 h="414">
                <a:moveTo>
                  <a:pt x="294" y="0"/>
                </a:moveTo>
                <a:cubicBezTo>
                  <a:pt x="26" y="0"/>
                  <a:pt x="26" y="0"/>
                  <a:pt x="26" y="0"/>
                </a:cubicBezTo>
                <a:cubicBezTo>
                  <a:pt x="22" y="0"/>
                  <a:pt x="19" y="3"/>
                  <a:pt x="19" y="7"/>
                </a:cubicBezTo>
                <a:cubicBezTo>
                  <a:pt x="19" y="30"/>
                  <a:pt x="19" y="30"/>
                  <a:pt x="19" y="30"/>
                </a:cubicBezTo>
                <a:cubicBezTo>
                  <a:pt x="8" y="32"/>
                  <a:pt x="0" y="39"/>
                  <a:pt x="0" y="47"/>
                </a:cubicBezTo>
                <a:cubicBezTo>
                  <a:pt x="0" y="56"/>
                  <a:pt x="8" y="63"/>
                  <a:pt x="19" y="65"/>
                </a:cubicBezTo>
                <a:cubicBezTo>
                  <a:pt x="19" y="84"/>
                  <a:pt x="19" y="84"/>
                  <a:pt x="19" y="84"/>
                </a:cubicBezTo>
                <a:cubicBezTo>
                  <a:pt x="8" y="86"/>
                  <a:pt x="0" y="93"/>
                  <a:pt x="0" y="102"/>
                </a:cubicBezTo>
                <a:cubicBezTo>
                  <a:pt x="0" y="110"/>
                  <a:pt x="8" y="117"/>
                  <a:pt x="19" y="119"/>
                </a:cubicBezTo>
                <a:cubicBezTo>
                  <a:pt x="19" y="138"/>
                  <a:pt x="19" y="138"/>
                  <a:pt x="19" y="138"/>
                </a:cubicBezTo>
                <a:cubicBezTo>
                  <a:pt x="8" y="141"/>
                  <a:pt x="0" y="147"/>
                  <a:pt x="0" y="156"/>
                </a:cubicBezTo>
                <a:cubicBezTo>
                  <a:pt x="0" y="164"/>
                  <a:pt x="8" y="171"/>
                  <a:pt x="19" y="173"/>
                </a:cubicBezTo>
                <a:cubicBezTo>
                  <a:pt x="19" y="193"/>
                  <a:pt x="19" y="193"/>
                  <a:pt x="19" y="193"/>
                </a:cubicBezTo>
                <a:cubicBezTo>
                  <a:pt x="8" y="195"/>
                  <a:pt x="0" y="201"/>
                  <a:pt x="0" y="210"/>
                </a:cubicBezTo>
                <a:cubicBezTo>
                  <a:pt x="0" y="218"/>
                  <a:pt x="8" y="225"/>
                  <a:pt x="19" y="227"/>
                </a:cubicBezTo>
                <a:cubicBezTo>
                  <a:pt x="19" y="247"/>
                  <a:pt x="19" y="247"/>
                  <a:pt x="19" y="247"/>
                </a:cubicBezTo>
                <a:cubicBezTo>
                  <a:pt x="8" y="249"/>
                  <a:pt x="0" y="256"/>
                  <a:pt x="0" y="264"/>
                </a:cubicBezTo>
                <a:cubicBezTo>
                  <a:pt x="0" y="273"/>
                  <a:pt x="8" y="279"/>
                  <a:pt x="19" y="281"/>
                </a:cubicBezTo>
                <a:cubicBezTo>
                  <a:pt x="19" y="301"/>
                  <a:pt x="19" y="301"/>
                  <a:pt x="19" y="301"/>
                </a:cubicBezTo>
                <a:cubicBezTo>
                  <a:pt x="8" y="303"/>
                  <a:pt x="0" y="310"/>
                  <a:pt x="0" y="318"/>
                </a:cubicBezTo>
                <a:cubicBezTo>
                  <a:pt x="0" y="327"/>
                  <a:pt x="8" y="334"/>
                  <a:pt x="19" y="336"/>
                </a:cubicBezTo>
                <a:cubicBezTo>
                  <a:pt x="19" y="355"/>
                  <a:pt x="19" y="355"/>
                  <a:pt x="19" y="355"/>
                </a:cubicBezTo>
                <a:cubicBezTo>
                  <a:pt x="8" y="357"/>
                  <a:pt x="0" y="364"/>
                  <a:pt x="0" y="373"/>
                </a:cubicBezTo>
                <a:cubicBezTo>
                  <a:pt x="0" y="381"/>
                  <a:pt x="8" y="388"/>
                  <a:pt x="19" y="390"/>
                </a:cubicBezTo>
                <a:cubicBezTo>
                  <a:pt x="19" y="407"/>
                  <a:pt x="19" y="407"/>
                  <a:pt x="19" y="407"/>
                </a:cubicBezTo>
                <a:cubicBezTo>
                  <a:pt x="19" y="411"/>
                  <a:pt x="22" y="414"/>
                  <a:pt x="26" y="414"/>
                </a:cubicBezTo>
                <a:cubicBezTo>
                  <a:pt x="294" y="414"/>
                  <a:pt x="294" y="414"/>
                  <a:pt x="294" y="414"/>
                </a:cubicBezTo>
                <a:cubicBezTo>
                  <a:pt x="335" y="414"/>
                  <a:pt x="368" y="381"/>
                  <a:pt x="368" y="340"/>
                </a:cubicBezTo>
                <a:cubicBezTo>
                  <a:pt x="368" y="74"/>
                  <a:pt x="368" y="74"/>
                  <a:pt x="368" y="74"/>
                </a:cubicBezTo>
                <a:cubicBezTo>
                  <a:pt x="368" y="33"/>
                  <a:pt x="335" y="0"/>
                  <a:pt x="294" y="0"/>
                </a:cubicBezTo>
                <a:close/>
                <a:moveTo>
                  <a:pt x="15" y="47"/>
                </a:moveTo>
                <a:cubicBezTo>
                  <a:pt x="15" y="47"/>
                  <a:pt x="17" y="46"/>
                  <a:pt x="19" y="45"/>
                </a:cubicBezTo>
                <a:cubicBezTo>
                  <a:pt x="19" y="50"/>
                  <a:pt x="19" y="50"/>
                  <a:pt x="19" y="50"/>
                </a:cubicBezTo>
                <a:cubicBezTo>
                  <a:pt x="17" y="49"/>
                  <a:pt x="15" y="48"/>
                  <a:pt x="15" y="47"/>
                </a:cubicBezTo>
                <a:close/>
                <a:moveTo>
                  <a:pt x="15" y="102"/>
                </a:moveTo>
                <a:cubicBezTo>
                  <a:pt x="15" y="101"/>
                  <a:pt x="17" y="100"/>
                  <a:pt x="19" y="99"/>
                </a:cubicBezTo>
                <a:cubicBezTo>
                  <a:pt x="19" y="104"/>
                  <a:pt x="19" y="104"/>
                  <a:pt x="19" y="104"/>
                </a:cubicBezTo>
                <a:cubicBezTo>
                  <a:pt x="17" y="103"/>
                  <a:pt x="15" y="102"/>
                  <a:pt x="15" y="102"/>
                </a:cubicBezTo>
                <a:close/>
                <a:moveTo>
                  <a:pt x="15" y="156"/>
                </a:moveTo>
                <a:cubicBezTo>
                  <a:pt x="15" y="155"/>
                  <a:pt x="17" y="154"/>
                  <a:pt x="19" y="154"/>
                </a:cubicBezTo>
                <a:cubicBezTo>
                  <a:pt x="19" y="158"/>
                  <a:pt x="19" y="158"/>
                  <a:pt x="19" y="158"/>
                </a:cubicBezTo>
                <a:cubicBezTo>
                  <a:pt x="17" y="157"/>
                  <a:pt x="15" y="156"/>
                  <a:pt x="15" y="156"/>
                </a:cubicBezTo>
                <a:close/>
                <a:moveTo>
                  <a:pt x="15" y="210"/>
                </a:moveTo>
                <a:cubicBezTo>
                  <a:pt x="15" y="209"/>
                  <a:pt x="17" y="209"/>
                  <a:pt x="19" y="208"/>
                </a:cubicBezTo>
                <a:cubicBezTo>
                  <a:pt x="19" y="212"/>
                  <a:pt x="19" y="212"/>
                  <a:pt x="19" y="212"/>
                </a:cubicBezTo>
                <a:cubicBezTo>
                  <a:pt x="17" y="211"/>
                  <a:pt x="15" y="211"/>
                  <a:pt x="15" y="210"/>
                </a:cubicBezTo>
                <a:close/>
                <a:moveTo>
                  <a:pt x="15" y="264"/>
                </a:moveTo>
                <a:cubicBezTo>
                  <a:pt x="15" y="264"/>
                  <a:pt x="17" y="263"/>
                  <a:pt x="19" y="262"/>
                </a:cubicBezTo>
                <a:cubicBezTo>
                  <a:pt x="19" y="266"/>
                  <a:pt x="19" y="266"/>
                  <a:pt x="19" y="266"/>
                </a:cubicBezTo>
                <a:cubicBezTo>
                  <a:pt x="17" y="266"/>
                  <a:pt x="15" y="265"/>
                  <a:pt x="15" y="264"/>
                </a:cubicBezTo>
                <a:close/>
                <a:moveTo>
                  <a:pt x="15" y="318"/>
                </a:moveTo>
                <a:cubicBezTo>
                  <a:pt x="15" y="318"/>
                  <a:pt x="17" y="317"/>
                  <a:pt x="19" y="316"/>
                </a:cubicBezTo>
                <a:cubicBezTo>
                  <a:pt x="19" y="321"/>
                  <a:pt x="19" y="321"/>
                  <a:pt x="19" y="321"/>
                </a:cubicBezTo>
                <a:cubicBezTo>
                  <a:pt x="17" y="320"/>
                  <a:pt x="15" y="319"/>
                  <a:pt x="15" y="318"/>
                </a:cubicBezTo>
                <a:close/>
                <a:moveTo>
                  <a:pt x="15" y="373"/>
                </a:moveTo>
                <a:cubicBezTo>
                  <a:pt x="15" y="372"/>
                  <a:pt x="17" y="371"/>
                  <a:pt x="19" y="370"/>
                </a:cubicBezTo>
                <a:cubicBezTo>
                  <a:pt x="19" y="375"/>
                  <a:pt x="19" y="375"/>
                  <a:pt x="19" y="375"/>
                </a:cubicBezTo>
                <a:cubicBezTo>
                  <a:pt x="17" y="374"/>
                  <a:pt x="15" y="373"/>
                  <a:pt x="15" y="373"/>
                </a:cubicBezTo>
                <a:close/>
                <a:moveTo>
                  <a:pt x="353" y="340"/>
                </a:moveTo>
                <a:cubicBezTo>
                  <a:pt x="353" y="373"/>
                  <a:pt x="326" y="400"/>
                  <a:pt x="294" y="400"/>
                </a:cubicBezTo>
                <a:cubicBezTo>
                  <a:pt x="34" y="400"/>
                  <a:pt x="34" y="400"/>
                  <a:pt x="34" y="400"/>
                </a:cubicBezTo>
                <a:cubicBezTo>
                  <a:pt x="34" y="370"/>
                  <a:pt x="34" y="370"/>
                  <a:pt x="34" y="370"/>
                </a:cubicBezTo>
                <a:cubicBezTo>
                  <a:pt x="36" y="371"/>
                  <a:pt x="37" y="372"/>
                  <a:pt x="38" y="373"/>
                </a:cubicBezTo>
                <a:cubicBezTo>
                  <a:pt x="38" y="374"/>
                  <a:pt x="39" y="375"/>
                  <a:pt x="38" y="378"/>
                </a:cubicBezTo>
                <a:cubicBezTo>
                  <a:pt x="52" y="382"/>
                  <a:pt x="52" y="382"/>
                  <a:pt x="52" y="382"/>
                </a:cubicBezTo>
                <a:cubicBezTo>
                  <a:pt x="55" y="374"/>
                  <a:pt x="52" y="368"/>
                  <a:pt x="50" y="364"/>
                </a:cubicBezTo>
                <a:cubicBezTo>
                  <a:pt x="46" y="360"/>
                  <a:pt x="41" y="357"/>
                  <a:pt x="34" y="355"/>
                </a:cubicBezTo>
                <a:cubicBezTo>
                  <a:pt x="34" y="316"/>
                  <a:pt x="34" y="316"/>
                  <a:pt x="34" y="316"/>
                </a:cubicBezTo>
                <a:cubicBezTo>
                  <a:pt x="36" y="317"/>
                  <a:pt x="37" y="318"/>
                  <a:pt x="38" y="319"/>
                </a:cubicBezTo>
                <a:cubicBezTo>
                  <a:pt x="38" y="319"/>
                  <a:pt x="39" y="321"/>
                  <a:pt x="38" y="324"/>
                </a:cubicBezTo>
                <a:cubicBezTo>
                  <a:pt x="52" y="328"/>
                  <a:pt x="52" y="328"/>
                  <a:pt x="52" y="328"/>
                </a:cubicBezTo>
                <a:cubicBezTo>
                  <a:pt x="55" y="320"/>
                  <a:pt x="52" y="314"/>
                  <a:pt x="50" y="310"/>
                </a:cubicBezTo>
                <a:cubicBezTo>
                  <a:pt x="46" y="306"/>
                  <a:pt x="41" y="302"/>
                  <a:pt x="34" y="301"/>
                </a:cubicBezTo>
                <a:cubicBezTo>
                  <a:pt x="34" y="262"/>
                  <a:pt x="34" y="262"/>
                  <a:pt x="34" y="262"/>
                </a:cubicBezTo>
                <a:cubicBezTo>
                  <a:pt x="36" y="263"/>
                  <a:pt x="37" y="264"/>
                  <a:pt x="38" y="265"/>
                </a:cubicBezTo>
                <a:cubicBezTo>
                  <a:pt x="38" y="265"/>
                  <a:pt x="39" y="266"/>
                  <a:pt x="38" y="269"/>
                </a:cubicBezTo>
                <a:cubicBezTo>
                  <a:pt x="52" y="274"/>
                  <a:pt x="52" y="274"/>
                  <a:pt x="52" y="274"/>
                </a:cubicBezTo>
                <a:cubicBezTo>
                  <a:pt x="55" y="265"/>
                  <a:pt x="52" y="260"/>
                  <a:pt x="50" y="256"/>
                </a:cubicBezTo>
                <a:cubicBezTo>
                  <a:pt x="46" y="251"/>
                  <a:pt x="41" y="248"/>
                  <a:pt x="34" y="247"/>
                </a:cubicBezTo>
                <a:cubicBezTo>
                  <a:pt x="34" y="208"/>
                  <a:pt x="34" y="208"/>
                  <a:pt x="34" y="208"/>
                </a:cubicBezTo>
                <a:cubicBezTo>
                  <a:pt x="36" y="209"/>
                  <a:pt x="37" y="210"/>
                  <a:pt x="38" y="211"/>
                </a:cubicBezTo>
                <a:cubicBezTo>
                  <a:pt x="38" y="211"/>
                  <a:pt x="39" y="212"/>
                  <a:pt x="38" y="215"/>
                </a:cubicBezTo>
                <a:cubicBezTo>
                  <a:pt x="52" y="220"/>
                  <a:pt x="52" y="220"/>
                  <a:pt x="52" y="220"/>
                </a:cubicBezTo>
                <a:cubicBezTo>
                  <a:pt x="55" y="211"/>
                  <a:pt x="52" y="205"/>
                  <a:pt x="50" y="202"/>
                </a:cubicBezTo>
                <a:cubicBezTo>
                  <a:pt x="46" y="197"/>
                  <a:pt x="41" y="194"/>
                  <a:pt x="34" y="193"/>
                </a:cubicBezTo>
                <a:cubicBezTo>
                  <a:pt x="34" y="154"/>
                  <a:pt x="34" y="154"/>
                  <a:pt x="34" y="154"/>
                </a:cubicBezTo>
                <a:cubicBezTo>
                  <a:pt x="36" y="154"/>
                  <a:pt x="37" y="155"/>
                  <a:pt x="38" y="157"/>
                </a:cubicBezTo>
                <a:cubicBezTo>
                  <a:pt x="38" y="157"/>
                  <a:pt x="39" y="158"/>
                  <a:pt x="38" y="161"/>
                </a:cubicBezTo>
                <a:cubicBezTo>
                  <a:pt x="52" y="165"/>
                  <a:pt x="52" y="165"/>
                  <a:pt x="52" y="165"/>
                </a:cubicBezTo>
                <a:cubicBezTo>
                  <a:pt x="55" y="157"/>
                  <a:pt x="52" y="151"/>
                  <a:pt x="50" y="148"/>
                </a:cubicBezTo>
                <a:cubicBezTo>
                  <a:pt x="46" y="143"/>
                  <a:pt x="41" y="140"/>
                  <a:pt x="34" y="138"/>
                </a:cubicBezTo>
                <a:cubicBezTo>
                  <a:pt x="34" y="100"/>
                  <a:pt x="34" y="100"/>
                  <a:pt x="34" y="100"/>
                </a:cubicBezTo>
                <a:cubicBezTo>
                  <a:pt x="36" y="100"/>
                  <a:pt x="37" y="101"/>
                  <a:pt x="38" y="102"/>
                </a:cubicBezTo>
                <a:cubicBezTo>
                  <a:pt x="38" y="103"/>
                  <a:pt x="39" y="104"/>
                  <a:pt x="38" y="107"/>
                </a:cubicBezTo>
                <a:cubicBezTo>
                  <a:pt x="52" y="111"/>
                  <a:pt x="52" y="111"/>
                  <a:pt x="52" y="111"/>
                </a:cubicBezTo>
                <a:cubicBezTo>
                  <a:pt x="55" y="103"/>
                  <a:pt x="52" y="97"/>
                  <a:pt x="50" y="94"/>
                </a:cubicBezTo>
                <a:cubicBezTo>
                  <a:pt x="46" y="89"/>
                  <a:pt x="41" y="86"/>
                  <a:pt x="34" y="84"/>
                </a:cubicBezTo>
                <a:cubicBezTo>
                  <a:pt x="34" y="45"/>
                  <a:pt x="34" y="45"/>
                  <a:pt x="34" y="45"/>
                </a:cubicBezTo>
                <a:cubicBezTo>
                  <a:pt x="36" y="46"/>
                  <a:pt x="37" y="47"/>
                  <a:pt x="38" y="48"/>
                </a:cubicBezTo>
                <a:cubicBezTo>
                  <a:pt x="38" y="49"/>
                  <a:pt x="39" y="50"/>
                  <a:pt x="38" y="53"/>
                </a:cubicBezTo>
                <a:cubicBezTo>
                  <a:pt x="52" y="57"/>
                  <a:pt x="52" y="57"/>
                  <a:pt x="52" y="57"/>
                </a:cubicBezTo>
                <a:cubicBezTo>
                  <a:pt x="55" y="49"/>
                  <a:pt x="52" y="43"/>
                  <a:pt x="50" y="39"/>
                </a:cubicBezTo>
                <a:cubicBezTo>
                  <a:pt x="46" y="35"/>
                  <a:pt x="41" y="31"/>
                  <a:pt x="34" y="30"/>
                </a:cubicBezTo>
                <a:cubicBezTo>
                  <a:pt x="34" y="15"/>
                  <a:pt x="34" y="15"/>
                  <a:pt x="34" y="15"/>
                </a:cubicBezTo>
                <a:cubicBezTo>
                  <a:pt x="294" y="15"/>
                  <a:pt x="294" y="15"/>
                  <a:pt x="294" y="15"/>
                </a:cubicBezTo>
                <a:cubicBezTo>
                  <a:pt x="326" y="15"/>
                  <a:pt x="353" y="41"/>
                  <a:pt x="353" y="74"/>
                </a:cubicBezTo>
                <a:lnTo>
                  <a:pt x="353" y="34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endParaRPr lang="en-US" dirty="0"/>
          </a:p>
        </p:txBody>
      </p:sp>
      <p:grpSp>
        <p:nvGrpSpPr>
          <p:cNvPr id="13" name="Group 740"/>
          <p:cNvGrpSpPr>
            <a:grpSpLocks noChangeAspect="1"/>
          </p:cNvGrpSpPr>
          <p:nvPr/>
        </p:nvGrpSpPr>
        <p:grpSpPr bwMode="auto">
          <a:xfrm>
            <a:off x="1703813" y="1420187"/>
            <a:ext cx="1365031" cy="1170604"/>
            <a:chOff x="7349" y="-2816"/>
            <a:chExt cx="661" cy="567"/>
          </a:xfrm>
          <a:solidFill>
            <a:srgbClr val="00B050"/>
          </a:solidFill>
        </p:grpSpPr>
        <p:sp>
          <p:nvSpPr>
            <p:cNvPr id="14"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p>
          </p:txBody>
        </p:sp>
        <p:sp>
          <p:nvSpPr>
            <p:cNvPr id="15" name="Oval 742"/>
            <p:cNvSpPr>
              <a:spLocks noChangeArrowheads="1"/>
            </p:cNvSpPr>
            <p:nvPr/>
          </p:nvSpPr>
          <p:spPr bwMode="auto">
            <a:xfrm>
              <a:off x="7616" y="-2816"/>
              <a:ext cx="127" cy="1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p>
          </p:txBody>
        </p:sp>
        <p:sp>
          <p:nvSpPr>
            <p:cNvPr id="16"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p>
          </p:txBody>
        </p:sp>
        <p:sp>
          <p:nvSpPr>
            <p:cNvPr id="17" name="Oval 744"/>
            <p:cNvSpPr>
              <a:spLocks noChangeArrowheads="1"/>
            </p:cNvSpPr>
            <p:nvPr/>
          </p:nvSpPr>
          <p:spPr bwMode="auto">
            <a:xfrm>
              <a:off x="7866"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p>
          </p:txBody>
        </p:sp>
        <p:sp>
          <p:nvSpPr>
            <p:cNvPr id="18"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p>
          </p:txBody>
        </p:sp>
        <p:sp>
          <p:nvSpPr>
            <p:cNvPr id="19" name="Oval 746"/>
            <p:cNvSpPr>
              <a:spLocks noChangeArrowheads="1"/>
            </p:cNvSpPr>
            <p:nvPr/>
          </p:nvSpPr>
          <p:spPr bwMode="auto">
            <a:xfrm>
              <a:off x="7384"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p>
          </p:txBody>
        </p:sp>
      </p:grpSp>
      <p:sp>
        <p:nvSpPr>
          <p:cNvPr id="20" name="矩形 19"/>
          <p:cNvSpPr/>
          <p:nvPr/>
        </p:nvSpPr>
        <p:spPr>
          <a:xfrm>
            <a:off x="2224936" y="3137696"/>
            <a:ext cx="1569660" cy="825419"/>
          </a:xfrm>
          <a:prstGeom prst="rect">
            <a:avLst/>
          </a:prstGeom>
        </p:spPr>
        <p:txBody>
          <a:bodyPr wrap="none">
            <a:spAutoFit/>
          </a:bodyPr>
          <a:lstStyle/>
          <a:p>
            <a:pPr algn="ctr">
              <a:lnSpc>
                <a:spcPct val="150000"/>
              </a:lnSpc>
            </a:pPr>
            <a:r>
              <a:rPr lang="zh-CN" altLang="en-US" sz="3600" dirty="0">
                <a:solidFill>
                  <a:schemeClr val="bg1"/>
                </a:solidFill>
                <a:latin typeface="微软雅黑" panose="020B0503020204020204" pitchFamily="34" charset="-122"/>
                <a:ea typeface="微软雅黑" panose="020B0503020204020204" pitchFamily="34" charset="-122"/>
              </a:rPr>
              <a:t>蒋震宇</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4442767" y="2241886"/>
            <a:ext cx="3329634" cy="461665"/>
          </a:xfrm>
          <a:prstGeom prst="rect">
            <a:avLst/>
          </a:prstGeom>
        </p:spPr>
        <p:txBody>
          <a:bodyPr wrap="square">
            <a:spAutoFit/>
          </a:bodyPr>
          <a:lstStyle/>
          <a:p>
            <a:pPr algn="r"/>
            <a:r>
              <a:rPr lang="en-US" altLang="zh-CN" sz="2400" b="1" dirty="0">
                <a:solidFill>
                  <a:schemeClr val="bg1"/>
                </a:solidFill>
                <a:latin typeface="微软雅黑" panose="020B0503020204020204" pitchFamily="34" charset="-122"/>
                <a:ea typeface="微软雅黑" panose="020B0503020204020204" pitchFamily="34" charset="-122"/>
              </a:rPr>
              <a:t>2015</a:t>
            </a:r>
            <a:r>
              <a:rPr lang="zh-CN" altLang="en-US" sz="2400" b="1" dirty="0">
                <a:solidFill>
                  <a:schemeClr val="bg1"/>
                </a:solidFill>
                <a:latin typeface="微软雅黑" panose="020B0503020204020204" pitchFamily="34" charset="-122"/>
                <a:ea typeface="微软雅黑" panose="020B0503020204020204" pitchFamily="34" charset="-122"/>
              </a:rPr>
              <a:t>年</a:t>
            </a:r>
            <a:r>
              <a:rPr lang="en-US" altLang="zh-CN" sz="2400" b="1" dirty="0">
                <a:solidFill>
                  <a:schemeClr val="bg1"/>
                </a:solidFill>
                <a:latin typeface="微软雅黑" panose="020B0503020204020204" pitchFamily="34" charset="-122"/>
                <a:ea typeface="微软雅黑" panose="020B0503020204020204" pitchFamily="34" charset="-122"/>
              </a:rPr>
              <a:t>4</a:t>
            </a:r>
            <a:r>
              <a:rPr lang="zh-CN" altLang="en-US" sz="2400" b="1">
                <a:solidFill>
                  <a:schemeClr val="bg1"/>
                </a:solidFill>
                <a:latin typeface="微软雅黑" panose="020B0503020204020204" pitchFamily="34" charset="-122"/>
                <a:ea typeface="微软雅黑" panose="020B0503020204020204" pitchFamily="34" charset="-122"/>
              </a:rPr>
              <a:t>月</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564485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趋势</a:t>
            </a:r>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http://www.google.com/trends/explore?hl=en-US#q=Apache%20Hadoop%2C%20Apache%20Spark&amp;cmpt=q</a:t>
            </a:r>
          </a:p>
        </p:txBody>
      </p:sp>
      <p:sp>
        <p:nvSpPr>
          <p:cNvPr id="6" name="矩形 5"/>
          <p:cNvSpPr/>
          <p:nvPr/>
        </p:nvSpPr>
        <p:spPr>
          <a:xfrm>
            <a:off x="259308" y="1"/>
            <a:ext cx="423081" cy="6823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2411806" y="1243055"/>
            <a:ext cx="8201085" cy="4071967"/>
          </a:xfrm>
          <a:prstGeom prst="rect">
            <a:avLst/>
          </a:prstGeom>
        </p:spPr>
      </p:pic>
      <p:pic>
        <p:nvPicPr>
          <p:cNvPr id="4" name="图片 3"/>
          <p:cNvPicPr>
            <a:picLocks noChangeAspect="1"/>
          </p:cNvPicPr>
          <p:nvPr/>
        </p:nvPicPr>
        <p:blipFill rotWithShape="1">
          <a:blip r:embed="rId3"/>
          <a:srcRect l="49613" t="352" r="-74" b="-352"/>
          <a:stretch/>
        </p:blipFill>
        <p:spPr>
          <a:xfrm>
            <a:off x="1261647" y="1933792"/>
            <a:ext cx="4159987" cy="4057680"/>
          </a:xfrm>
          <a:prstGeom prst="rect">
            <a:avLst/>
          </a:prstGeom>
        </p:spPr>
      </p:pic>
    </p:spTree>
    <p:extLst>
      <p:ext uri="{BB962C8B-B14F-4D97-AF65-F5344CB8AC3E}">
        <p14:creationId xmlns:p14="http://schemas.microsoft.com/office/powerpoint/2010/main" val="402339328"/>
      </p:ext>
    </p:extLst>
  </p:cSld>
  <p:clrMapOvr>
    <a:masterClrMapping/>
  </p:clrMapOvr>
  <p:transition spd="slow" advTm="106405">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他们都在用</a:t>
            </a:r>
          </a:p>
        </p:txBody>
      </p:sp>
      <p:sp>
        <p:nvSpPr>
          <p:cNvPr id="3" name="矩形 2"/>
          <p:cNvSpPr/>
          <p:nvPr/>
        </p:nvSpPr>
        <p:spPr>
          <a:xfrm>
            <a:off x="259308" y="1"/>
            <a:ext cx="423081" cy="6823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pic>
        <p:nvPicPr>
          <p:cNvPr id="7" name="图片 6"/>
          <p:cNvPicPr>
            <a:picLocks noChangeAspect="1"/>
          </p:cNvPicPr>
          <p:nvPr/>
        </p:nvPicPr>
        <p:blipFill>
          <a:blip r:embed="rId2"/>
          <a:stretch>
            <a:fillRect/>
          </a:stretch>
        </p:blipFill>
        <p:spPr>
          <a:xfrm>
            <a:off x="928679" y="4314124"/>
            <a:ext cx="2147621" cy="799646"/>
          </a:xfrm>
          <a:prstGeom prst="rect">
            <a:avLst/>
          </a:prstGeom>
        </p:spPr>
      </p:pic>
      <p:pic>
        <p:nvPicPr>
          <p:cNvPr id="8194" name="Picture 2" descr="http://hortonworks.com/wp-content/themes/hortonworks/images/layout/header/hortonwork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710" y="3352476"/>
            <a:ext cx="1804070" cy="68554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o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44" y="2665642"/>
            <a:ext cx="1881578" cy="443516"/>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Databricks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4444" y="1506000"/>
            <a:ext cx="2361204" cy="894745"/>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6"/>
          <a:stretch>
            <a:fillRect/>
          </a:stretch>
        </p:blipFill>
        <p:spPr>
          <a:xfrm>
            <a:off x="9924846" y="1625458"/>
            <a:ext cx="1963035" cy="985730"/>
          </a:xfrm>
          <a:prstGeom prst="rect">
            <a:avLst/>
          </a:prstGeom>
        </p:spPr>
      </p:pic>
      <p:pic>
        <p:nvPicPr>
          <p:cNvPr id="10" name="图片 9"/>
          <p:cNvPicPr>
            <a:picLocks noChangeAspect="1"/>
          </p:cNvPicPr>
          <p:nvPr/>
        </p:nvPicPr>
        <p:blipFill>
          <a:blip r:embed="rId7"/>
          <a:stretch>
            <a:fillRect/>
          </a:stretch>
        </p:blipFill>
        <p:spPr>
          <a:xfrm>
            <a:off x="3634816" y="4067012"/>
            <a:ext cx="3334749" cy="545902"/>
          </a:xfrm>
          <a:prstGeom prst="rect">
            <a:avLst/>
          </a:prstGeom>
        </p:spPr>
      </p:pic>
      <p:pic>
        <p:nvPicPr>
          <p:cNvPr id="11" name="图片 10"/>
          <p:cNvPicPr>
            <a:picLocks noChangeAspect="1"/>
          </p:cNvPicPr>
          <p:nvPr/>
        </p:nvPicPr>
        <p:blipFill>
          <a:blip r:embed="rId8"/>
          <a:stretch>
            <a:fillRect/>
          </a:stretch>
        </p:blipFill>
        <p:spPr>
          <a:xfrm>
            <a:off x="8157913" y="2634538"/>
            <a:ext cx="1558458" cy="904911"/>
          </a:xfrm>
          <a:prstGeom prst="rect">
            <a:avLst/>
          </a:prstGeom>
        </p:spPr>
      </p:pic>
      <p:pic>
        <p:nvPicPr>
          <p:cNvPr id="12" name="图片 11"/>
          <p:cNvPicPr>
            <a:picLocks noChangeAspect="1"/>
          </p:cNvPicPr>
          <p:nvPr/>
        </p:nvPicPr>
        <p:blipFill>
          <a:blip r:embed="rId9"/>
          <a:stretch>
            <a:fillRect/>
          </a:stretch>
        </p:blipFill>
        <p:spPr>
          <a:xfrm>
            <a:off x="9924846" y="3449852"/>
            <a:ext cx="2091919" cy="503120"/>
          </a:xfrm>
          <a:prstGeom prst="rect">
            <a:avLst/>
          </a:prstGeom>
        </p:spPr>
      </p:pic>
      <p:pic>
        <p:nvPicPr>
          <p:cNvPr id="8200" name="Picture 8" descr="http://b.hiphotos.baidu.com/baike/w%3D268/sign=e8dbafecb6fd5266a72b3b1293189799/eac4b74543a98226a6ec88208a82b9014a90eb8c.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40644" y="1237568"/>
            <a:ext cx="1796615" cy="1059199"/>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11"/>
          <a:stretch>
            <a:fillRect/>
          </a:stretch>
        </p:blipFill>
        <p:spPr>
          <a:xfrm>
            <a:off x="3887127" y="1253638"/>
            <a:ext cx="3137046" cy="1088892"/>
          </a:xfrm>
          <a:prstGeom prst="rect">
            <a:avLst/>
          </a:prstGeom>
        </p:spPr>
      </p:pic>
      <p:pic>
        <p:nvPicPr>
          <p:cNvPr id="5" name="图片 4"/>
          <p:cNvPicPr>
            <a:picLocks noChangeAspect="1"/>
          </p:cNvPicPr>
          <p:nvPr/>
        </p:nvPicPr>
        <p:blipFill>
          <a:blip r:embed="rId12"/>
          <a:stretch>
            <a:fillRect/>
          </a:stretch>
        </p:blipFill>
        <p:spPr>
          <a:xfrm>
            <a:off x="5178876" y="2651821"/>
            <a:ext cx="2476619" cy="805790"/>
          </a:xfrm>
          <a:prstGeom prst="rect">
            <a:avLst/>
          </a:prstGeom>
        </p:spPr>
      </p:pic>
      <p:pic>
        <p:nvPicPr>
          <p:cNvPr id="6" name="图片 5"/>
          <p:cNvPicPr>
            <a:picLocks noChangeAspect="1"/>
          </p:cNvPicPr>
          <p:nvPr/>
        </p:nvPicPr>
        <p:blipFill>
          <a:blip r:embed="rId13"/>
          <a:stretch>
            <a:fillRect/>
          </a:stretch>
        </p:blipFill>
        <p:spPr>
          <a:xfrm>
            <a:off x="3626579" y="5020519"/>
            <a:ext cx="1762125" cy="914400"/>
          </a:xfrm>
          <a:prstGeom prst="rect">
            <a:avLst/>
          </a:prstGeom>
        </p:spPr>
      </p:pic>
      <p:pic>
        <p:nvPicPr>
          <p:cNvPr id="1026" name="Picture 2" descr="http://spark-summit.org/wp-content/uploads/2014/06/SAP_grad_R_pref.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3631" y="5275147"/>
            <a:ext cx="1947105" cy="9605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park-summit.org/wp-content/uploads/2014/03/aws-logo.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44167" y="2614885"/>
            <a:ext cx="1685921" cy="7375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park-summit.org/wp-content/uploads/2014/04/IBM.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666181" y="4348993"/>
            <a:ext cx="2004167" cy="9787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park-summit.org/wp-content/uploads/2014/04/clearstory_logo_white-e1397672146322.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03272" y="5226155"/>
            <a:ext cx="1552223" cy="62088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park-summit.org/wp-content/uploads/2014/06/Gridgain-Logo-small.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00462" y="5563704"/>
            <a:ext cx="2331438" cy="544003"/>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p:cNvPicPr>
            <a:picLocks noChangeAspect="1"/>
          </p:cNvPicPr>
          <p:nvPr/>
        </p:nvPicPr>
        <p:blipFill>
          <a:blip r:embed="rId19"/>
          <a:stretch>
            <a:fillRect/>
          </a:stretch>
        </p:blipFill>
        <p:spPr>
          <a:xfrm>
            <a:off x="7353777" y="4197911"/>
            <a:ext cx="2123052" cy="598389"/>
          </a:xfrm>
          <a:prstGeom prst="rect">
            <a:avLst/>
          </a:prstGeom>
        </p:spPr>
      </p:pic>
    </p:spTree>
    <p:extLst>
      <p:ext uri="{BB962C8B-B14F-4D97-AF65-F5344CB8AC3E}">
        <p14:creationId xmlns:p14="http://schemas.microsoft.com/office/powerpoint/2010/main" val="456247073"/>
      </p:ext>
    </p:extLst>
  </p:cSld>
  <p:clrMapOvr>
    <a:masterClrMapping/>
  </p:clrMapOvr>
  <p:transition spd="slow" advTm="141456">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Spark</a:t>
            </a:r>
            <a:r>
              <a:rPr lang="zh-CN" altLang="en-US" dirty="0"/>
              <a:t>是什么</a:t>
            </a:r>
          </a:p>
        </p:txBody>
      </p:sp>
      <p:sp>
        <p:nvSpPr>
          <p:cNvPr id="6" name="矩形 5"/>
          <p:cNvSpPr/>
          <p:nvPr/>
        </p:nvSpPr>
        <p:spPr>
          <a:xfrm>
            <a:off x="259308" y="1"/>
            <a:ext cx="423081" cy="6823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57367" y="2873686"/>
            <a:ext cx="10877266" cy="974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latin typeface="微软雅黑" panose="020B0503020204020204" pitchFamily="34" charset="-122"/>
                <a:ea typeface="微软雅黑" panose="020B0503020204020204" pitchFamily="34" charset="-122"/>
              </a:rPr>
              <a:t>a</a:t>
            </a:r>
            <a:r>
              <a:rPr lang="en-US" altLang="zh-CN" sz="2000" dirty="0">
                <a:latin typeface="微软雅黑" panose="020B0503020204020204" pitchFamily="34" charset="-122"/>
                <a:ea typeface="微软雅黑" panose="020B0503020204020204" pitchFamily="34" charset="-122"/>
              </a:rPr>
              <a:t> </a:t>
            </a:r>
            <a:r>
              <a:rPr lang="en-US" altLang="zh-CN" sz="3600" b="1" dirty="0">
                <a:latin typeface="微软雅黑" panose="020B0503020204020204" pitchFamily="34" charset="-122"/>
                <a:ea typeface="微软雅黑" panose="020B0503020204020204" pitchFamily="34" charset="-122"/>
              </a:rPr>
              <a:t>fast</a:t>
            </a:r>
            <a:r>
              <a:rPr lang="en-US" altLang="zh-CN" sz="36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and</a:t>
            </a:r>
            <a:r>
              <a:rPr lang="en-US" altLang="zh-CN" sz="2000" dirty="0">
                <a:latin typeface="微软雅黑" panose="020B0503020204020204" pitchFamily="34" charset="-122"/>
                <a:ea typeface="微软雅黑" panose="020B0503020204020204" pitchFamily="34" charset="-122"/>
              </a:rPr>
              <a:t> </a:t>
            </a:r>
            <a:r>
              <a:rPr lang="en-US" altLang="zh-CN" sz="3600" b="1" dirty="0">
                <a:latin typeface="微软雅黑" panose="020B0503020204020204" pitchFamily="34" charset="-122"/>
                <a:ea typeface="微软雅黑" panose="020B0503020204020204" pitchFamily="34" charset="-122"/>
              </a:rPr>
              <a:t>general</a:t>
            </a:r>
            <a:r>
              <a:rPr lang="en-US" altLang="zh-CN" sz="36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engine for </a:t>
            </a:r>
            <a:r>
              <a:rPr lang="en-US" altLang="zh-CN" sz="3600" b="1" dirty="0">
                <a:latin typeface="微软雅黑" panose="020B0503020204020204" pitchFamily="34" charset="-122"/>
                <a:ea typeface="微软雅黑" panose="020B0503020204020204" pitchFamily="34" charset="-122"/>
              </a:rPr>
              <a:t>large-scale data</a:t>
            </a:r>
            <a:r>
              <a:rPr lang="en-US" altLang="zh-CN" sz="2000" b="1"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processing.</a:t>
            </a:r>
            <a:endParaRPr lang="zh-CN" altLang="en-US" sz="2400" dirty="0">
              <a:latin typeface="微软雅黑" panose="020B0503020204020204" pitchFamily="34" charset="-122"/>
              <a:ea typeface="微软雅黑" panose="020B0503020204020204" pitchFamily="34" charset="-122"/>
            </a:endParaRPr>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https://spark.apache.org</a:t>
            </a:r>
            <a:endParaRPr lang="zh-CN" altLang="en-US" dirty="0"/>
          </a:p>
        </p:txBody>
      </p:sp>
    </p:spTree>
    <p:extLst>
      <p:ext uri="{BB962C8B-B14F-4D97-AF65-F5344CB8AC3E}">
        <p14:creationId xmlns:p14="http://schemas.microsoft.com/office/powerpoint/2010/main" val="1122804492"/>
      </p:ext>
    </p:extLst>
  </p:cSld>
  <p:clrMapOvr>
    <a:masterClrMapping/>
  </p:clrMapOvr>
  <p:transition spd="slow" advTm="3879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Spark</a:t>
            </a:r>
            <a:r>
              <a:rPr lang="zh-CN" altLang="en-US" dirty="0"/>
              <a:t>的特点</a:t>
            </a:r>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https://spark.apache.org</a:t>
            </a:r>
            <a:endParaRPr lang="zh-CN" altLang="en-US" dirty="0"/>
          </a:p>
        </p:txBody>
      </p:sp>
      <p:sp>
        <p:nvSpPr>
          <p:cNvPr id="6" name="矩形 5"/>
          <p:cNvSpPr/>
          <p:nvPr/>
        </p:nvSpPr>
        <p:spPr>
          <a:xfrm>
            <a:off x="259308" y="1"/>
            <a:ext cx="423081" cy="6823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259308" y="1409835"/>
            <a:ext cx="5580725" cy="1483529"/>
            <a:chOff x="259308" y="1409835"/>
            <a:chExt cx="5580725" cy="1483529"/>
          </a:xfrm>
        </p:grpSpPr>
        <p:sp>
          <p:nvSpPr>
            <p:cNvPr id="27" name="Rectangle 2"/>
            <p:cNvSpPr/>
            <p:nvPr/>
          </p:nvSpPr>
          <p:spPr bwMode="auto">
            <a:xfrm>
              <a:off x="259308" y="1417917"/>
              <a:ext cx="2451726" cy="1471402"/>
            </a:xfrm>
            <a:prstGeom prst="rect">
              <a:avLst/>
            </a:prstGeom>
            <a:solidFill>
              <a:srgbClr val="FFC000"/>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0" marR="0" lvl="1" indent="0" defTabSz="699085" eaLnBrk="1" fontAlgn="auto" latinLnBrk="0" hangingPunct="1">
                <a:lnSpc>
                  <a:spcPct val="100000"/>
                </a:lnSpc>
                <a:spcBef>
                  <a:spcPts val="0"/>
                </a:spcBef>
                <a:spcAft>
                  <a:spcPts val="0"/>
                </a:spcAft>
                <a:buClrTx/>
                <a:buSzPct val="90000"/>
                <a:buFontTx/>
                <a:buNone/>
                <a:tabLst/>
                <a:defRPr/>
              </a:pPr>
              <a:r>
                <a:rPr kumimoji="0" lang="zh-CN" altLang="en-US" sz="4400" b="0" i="0" u="none" strike="noStrike" kern="0" cap="none" spc="0" normalizeH="0" baseline="0" noProof="0" dirty="0">
                  <a:ln>
                    <a:solidFill>
                      <a:srgbClr val="FFFFFF">
                        <a:alpha val="0"/>
                      </a:srgbClr>
                    </a:solidFill>
                  </a:ln>
                  <a:solidFill>
                    <a:srgbClr val="FFFFFF"/>
                  </a:solidFill>
                  <a:effectLst/>
                  <a:uLnTx/>
                  <a:uFillTx/>
                  <a:latin typeface="微软雅黑" panose="020B0503020204020204" pitchFamily="34" charset="-122"/>
                  <a:ea typeface="微软雅黑" panose="020B0503020204020204" pitchFamily="34" charset="-122"/>
                </a:rPr>
                <a:t>方案全</a:t>
              </a:r>
              <a:endParaRPr kumimoji="0" lang="en-US" sz="4400" b="0" i="0" u="none" strike="noStrike" kern="0" cap="none" spc="0" normalizeH="0" baseline="0" noProof="0" dirty="0">
                <a:ln>
                  <a:solidFill>
                    <a:srgbClr val="FFFFFF">
                      <a:alpha val="0"/>
                    </a:srgbClr>
                  </a:solidFill>
                </a:ln>
                <a:solidFill>
                  <a:srgbClr val="FFFFFF"/>
                </a:solidFill>
                <a:effectLst/>
                <a:uLnTx/>
                <a:uFillTx/>
                <a:latin typeface="微软雅黑" panose="020B0503020204020204" pitchFamily="34" charset="-122"/>
                <a:ea typeface="微软雅黑" panose="020B0503020204020204" pitchFamily="34" charset="-122"/>
              </a:endParaRPr>
            </a:p>
          </p:txBody>
        </p:sp>
        <p:pic>
          <p:nvPicPr>
            <p:cNvPr id="43" name="Picture 2" descr="\\MAGNUM\Projects\Microsoft\Cloud Power FY12\Design\ICONS_PNG\Devices.png"/>
            <p:cNvPicPr>
              <a:picLocks noChangeAspect="1" noChangeArrowheads="1"/>
            </p:cNvPicPr>
            <p:nvPr/>
          </p:nvPicPr>
          <p:blipFill>
            <a:blip r:embed="rId3" cstate="screen">
              <a:lum bright="100000" contrast="100000"/>
              <a:extLst>
                <a:ext uri="{28A0092B-C50C-407E-A947-70E740481C1C}">
                  <a14:useLocalDpi xmlns:a14="http://schemas.microsoft.com/office/drawing/2010/main"/>
                </a:ext>
              </a:extLst>
            </a:blip>
            <a:stretch>
              <a:fillRect/>
            </a:stretch>
          </p:blipFill>
          <p:spPr bwMode="auto">
            <a:xfrm>
              <a:off x="2039073" y="2367992"/>
              <a:ext cx="521326" cy="521326"/>
            </a:xfrm>
            <a:prstGeom prst="rect">
              <a:avLst/>
            </a:prstGeom>
            <a:noFill/>
            <a:ln>
              <a:noFill/>
            </a:ln>
          </p:spPr>
        </p:pic>
        <p:sp>
          <p:nvSpPr>
            <p:cNvPr id="18" name="Rectangle 2"/>
            <p:cNvSpPr/>
            <p:nvPr/>
          </p:nvSpPr>
          <p:spPr bwMode="auto">
            <a:xfrm>
              <a:off x="2825870" y="1417917"/>
              <a:ext cx="2988075" cy="1471402"/>
            </a:xfrm>
            <a:prstGeom prst="rect">
              <a:avLst/>
            </a:prstGeom>
            <a:solidFill>
              <a:srgbClr val="FFC000"/>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0" marR="0" lvl="1" indent="0" defTabSz="699085" eaLnBrk="1" fontAlgn="auto" latinLnBrk="0" hangingPunct="1">
                <a:lnSpc>
                  <a:spcPct val="100000"/>
                </a:lnSpc>
                <a:spcBef>
                  <a:spcPts val="0"/>
                </a:spcBef>
                <a:spcAft>
                  <a:spcPts val="0"/>
                </a:spcAft>
                <a:buClrTx/>
                <a:buSzPct val="90000"/>
                <a:buFontTx/>
                <a:buNone/>
                <a:tabLst/>
                <a:defRPr/>
              </a:pPr>
              <a:endParaRPr kumimoji="0" lang="en-US" sz="4400" b="0" i="0" u="none" strike="noStrike" kern="0" cap="none" spc="0" normalizeH="0" baseline="0" noProof="0" dirty="0">
                <a:ln>
                  <a:solidFill>
                    <a:srgbClr val="FFFFFF">
                      <a:alpha val="0"/>
                    </a:srgbClr>
                  </a:solidFill>
                </a:ln>
                <a:solidFill>
                  <a:srgbClr val="FFFFFF"/>
                </a:solidFill>
                <a:effectLst/>
                <a:uLnTx/>
                <a:uFillTx/>
                <a:latin typeface="Segoe UI Light" pitchFamily="34" charset="0"/>
              </a:endParaRPr>
            </a:p>
          </p:txBody>
        </p:sp>
        <p:pic>
          <p:nvPicPr>
            <p:cNvPr id="1026" name="Picture 2" descr="https://spark.apache.org/images/spark-stac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0849" y="1656668"/>
              <a:ext cx="2626942" cy="1236696"/>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2"/>
            <p:cNvSpPr/>
            <p:nvPr/>
          </p:nvSpPr>
          <p:spPr bwMode="auto">
            <a:xfrm>
              <a:off x="285396" y="1409835"/>
              <a:ext cx="2451726" cy="1471402"/>
            </a:xfrm>
            <a:prstGeom prst="rect">
              <a:avLst/>
            </a:prstGeom>
            <a:solidFill>
              <a:srgbClr val="FFC000"/>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0" lvl="1" defTabSz="699085">
                <a:buSzPct val="90000"/>
              </a:pPr>
              <a:r>
                <a:rPr lang="en-US" altLang="zh-CN" sz="32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All-In-One</a:t>
              </a:r>
              <a:endParaRPr kumimoji="0" lang="en-US" sz="3200" b="0" i="0" u="none" strike="noStrike" kern="0" cap="none" spc="0" normalizeH="0" baseline="0" noProof="0" dirty="0">
                <a:ln>
                  <a:solidFill>
                    <a:srgbClr val="FFFFFF">
                      <a:alpha val="0"/>
                    </a:srgbClr>
                  </a:solidFill>
                </a:ln>
                <a:solidFill>
                  <a:srgbClr val="FFFFFF"/>
                </a:solidFill>
                <a:effectLst/>
                <a:uLnTx/>
                <a:uFillTx/>
                <a:latin typeface="微软雅黑" panose="020B0503020204020204" pitchFamily="34" charset="-122"/>
                <a:ea typeface="微软雅黑" panose="020B0503020204020204" pitchFamily="34" charset="-122"/>
              </a:endParaRPr>
            </a:p>
          </p:txBody>
        </p:sp>
        <p:pic>
          <p:nvPicPr>
            <p:cNvPr id="32" name="Picture 2" descr="\\MAGNUM\Projects\Microsoft\Cloud Power FY12\Design\ICONS_PNG\Devices.png"/>
            <p:cNvPicPr>
              <a:picLocks noChangeAspect="1" noChangeArrowheads="1"/>
            </p:cNvPicPr>
            <p:nvPr/>
          </p:nvPicPr>
          <p:blipFill>
            <a:blip r:embed="rId3" cstate="screen">
              <a:lum bright="100000" contrast="100000"/>
              <a:extLst>
                <a:ext uri="{28A0092B-C50C-407E-A947-70E740481C1C}">
                  <a14:useLocalDpi xmlns:a14="http://schemas.microsoft.com/office/drawing/2010/main"/>
                </a:ext>
              </a:extLst>
            </a:blip>
            <a:stretch>
              <a:fillRect/>
            </a:stretch>
          </p:blipFill>
          <p:spPr bwMode="auto">
            <a:xfrm>
              <a:off x="2133550" y="2312315"/>
              <a:ext cx="521326" cy="521326"/>
            </a:xfrm>
            <a:prstGeom prst="rect">
              <a:avLst/>
            </a:prstGeom>
            <a:noFill/>
            <a:ln>
              <a:noFill/>
            </a:ln>
          </p:spPr>
        </p:pic>
        <p:sp>
          <p:nvSpPr>
            <p:cNvPr id="33" name="Rectangle 2"/>
            <p:cNvSpPr/>
            <p:nvPr/>
          </p:nvSpPr>
          <p:spPr bwMode="auto">
            <a:xfrm>
              <a:off x="2851958" y="1409835"/>
              <a:ext cx="2988075" cy="1471402"/>
            </a:xfrm>
            <a:prstGeom prst="rect">
              <a:avLst/>
            </a:prstGeom>
            <a:solidFill>
              <a:srgbClr val="FFC000"/>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0" marR="0" lvl="1" indent="0" defTabSz="699085" eaLnBrk="1" fontAlgn="auto" latinLnBrk="0" hangingPunct="1">
                <a:lnSpc>
                  <a:spcPct val="100000"/>
                </a:lnSpc>
                <a:spcBef>
                  <a:spcPts val="0"/>
                </a:spcBef>
                <a:spcAft>
                  <a:spcPts val="0"/>
                </a:spcAft>
                <a:buClrTx/>
                <a:buSzPct val="90000"/>
                <a:buFontTx/>
                <a:buNone/>
                <a:tabLst/>
                <a:defRPr/>
              </a:pPr>
              <a:endParaRPr kumimoji="0" lang="en-US" sz="4400" b="0" i="0" u="none" strike="noStrike" kern="0" cap="none" spc="0" normalizeH="0" baseline="0" noProof="0" dirty="0">
                <a:ln>
                  <a:solidFill>
                    <a:srgbClr val="FFFFFF">
                      <a:alpha val="0"/>
                    </a:srgbClr>
                  </a:solidFill>
                </a:ln>
                <a:solidFill>
                  <a:srgbClr val="FFFFFF"/>
                </a:solidFill>
                <a:effectLst/>
                <a:uLnTx/>
                <a:uFillTx/>
                <a:latin typeface="Segoe UI Light" pitchFamily="34" charset="0"/>
              </a:endParaRPr>
            </a:p>
          </p:txBody>
        </p:sp>
        <p:pic>
          <p:nvPicPr>
            <p:cNvPr id="34" name="Picture 2" descr="https://spark.apache.org/images/spark-stac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9956" y="1543190"/>
              <a:ext cx="2626942" cy="12366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组合 8"/>
          <p:cNvGrpSpPr/>
          <p:nvPr/>
        </p:nvGrpSpPr>
        <p:grpSpPr>
          <a:xfrm>
            <a:off x="285396" y="3045031"/>
            <a:ext cx="5554637" cy="1496373"/>
            <a:chOff x="285396" y="3045031"/>
            <a:chExt cx="5554637" cy="1496373"/>
          </a:xfrm>
        </p:grpSpPr>
        <p:sp>
          <p:nvSpPr>
            <p:cNvPr id="19" name="Rectangle 2"/>
            <p:cNvSpPr/>
            <p:nvPr/>
          </p:nvSpPr>
          <p:spPr bwMode="auto">
            <a:xfrm>
              <a:off x="285396" y="3045031"/>
              <a:ext cx="2451726" cy="1471402"/>
            </a:xfrm>
            <a:prstGeom prst="rect">
              <a:avLst/>
            </a:prstGeom>
            <a:solidFill>
              <a:srgbClr val="FF0000"/>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0" lvl="1" defTabSz="699085">
                <a:buSzPct val="90000"/>
              </a:pPr>
              <a:r>
                <a:rPr kumimoji="0" lang="zh-CN" altLang="en-US" sz="4000" b="0" i="0" u="none" strike="noStrike" kern="0" cap="none" spc="0" normalizeH="0" baseline="0" noProof="0" dirty="0">
                  <a:ln>
                    <a:solidFill>
                      <a:srgbClr val="FFFFFF">
                        <a:alpha val="0"/>
                      </a:srgbClr>
                    </a:solidFill>
                  </a:ln>
                  <a:solidFill>
                    <a:srgbClr val="FFFFFF"/>
                  </a:solidFill>
                  <a:effectLst/>
                  <a:uLnTx/>
                  <a:uFillTx/>
                  <a:latin typeface="微软雅黑" panose="020B0503020204020204" pitchFamily="34" charset="-122"/>
                  <a:ea typeface="微软雅黑" panose="020B0503020204020204" pitchFamily="34" charset="-122"/>
                </a:rPr>
                <a:t>计算快速</a:t>
              </a:r>
              <a:endParaRPr kumimoji="0" lang="en-US" sz="4000" b="0" i="0" u="none" strike="noStrike" kern="0" cap="none" spc="0" normalizeH="0" baseline="0" noProof="0" dirty="0">
                <a:ln>
                  <a:solidFill>
                    <a:srgbClr val="FFFFFF">
                      <a:alpha val="0"/>
                    </a:srgbClr>
                  </a:solid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0" name="Rectangle 2"/>
            <p:cNvSpPr/>
            <p:nvPr/>
          </p:nvSpPr>
          <p:spPr bwMode="auto">
            <a:xfrm>
              <a:off x="2851958" y="3045031"/>
              <a:ext cx="2988075" cy="1471402"/>
            </a:xfrm>
            <a:prstGeom prst="rect">
              <a:avLst/>
            </a:prstGeom>
            <a:solidFill>
              <a:srgbClr val="FF0000"/>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0" marR="0" lvl="1" indent="0" defTabSz="699085" eaLnBrk="1" fontAlgn="auto" latinLnBrk="0" hangingPunct="1">
                <a:lnSpc>
                  <a:spcPct val="100000"/>
                </a:lnSpc>
                <a:spcBef>
                  <a:spcPts val="0"/>
                </a:spcBef>
                <a:spcAft>
                  <a:spcPts val="0"/>
                </a:spcAft>
                <a:buClrTx/>
                <a:buSzPct val="90000"/>
                <a:buFontTx/>
                <a:buNone/>
                <a:tabLst/>
                <a:defRPr/>
              </a:pPr>
              <a:endParaRPr kumimoji="0" lang="en-US" sz="4400" b="0" i="0" u="none" strike="noStrike" kern="0" cap="none" spc="0" normalizeH="0" baseline="0" noProof="0" dirty="0">
                <a:ln>
                  <a:solidFill>
                    <a:srgbClr val="FFFFFF">
                      <a:alpha val="0"/>
                    </a:srgbClr>
                  </a:solidFill>
                </a:ln>
                <a:solidFill>
                  <a:srgbClr val="FFFFFF"/>
                </a:solidFill>
                <a:effectLst/>
                <a:uLnTx/>
                <a:uFillTx/>
                <a:latin typeface="Segoe UI Light" pitchFamily="34" charset="0"/>
              </a:endParaRPr>
            </a:p>
          </p:txBody>
        </p:sp>
        <p:pic>
          <p:nvPicPr>
            <p:cNvPr id="42" name="Picture 5" descr="\\MAGNUM\Projects\Microsoft\Cloud Power FY12\Design\Icons\PNGs\Stop_watch.png"/>
            <p:cNvPicPr>
              <a:picLocks noChangeAspect="1" noChangeArrowheads="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2039073" y="3783716"/>
              <a:ext cx="757885" cy="757688"/>
            </a:xfrm>
            <a:prstGeom prst="rect">
              <a:avLst/>
            </a:prstGeom>
            <a:noFill/>
          </p:spPr>
        </p:pic>
        <p:pic>
          <p:nvPicPr>
            <p:cNvPr id="1028" name="Picture 4" descr="https://spark.apache.org/images/logistic-regressi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5370" y="3181652"/>
              <a:ext cx="2381250" cy="12287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6089848" y="4660026"/>
            <a:ext cx="5554637" cy="1471402"/>
            <a:chOff x="6089848" y="4660026"/>
            <a:chExt cx="5554637" cy="1471402"/>
          </a:xfrm>
        </p:grpSpPr>
        <p:sp>
          <p:nvSpPr>
            <p:cNvPr id="44" name="Rectangle 2"/>
            <p:cNvSpPr/>
            <p:nvPr/>
          </p:nvSpPr>
          <p:spPr bwMode="auto">
            <a:xfrm>
              <a:off x="6089848" y="4660026"/>
              <a:ext cx="2451726" cy="1471402"/>
            </a:xfrm>
            <a:prstGeom prst="rect">
              <a:avLst/>
            </a:prstGeom>
            <a:solidFill>
              <a:schemeClr val="accent2">
                <a:lumMod val="75000"/>
              </a:schemeClr>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0" lvl="1" defTabSz="699085">
                <a:buSzPct val="90000"/>
              </a:pPr>
              <a:r>
                <a:rPr lang="zh-CN" altLang="en-US" sz="40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势头强劲</a:t>
              </a:r>
            </a:p>
          </p:txBody>
        </p:sp>
        <p:sp>
          <p:nvSpPr>
            <p:cNvPr id="45" name="Rectangle 2"/>
            <p:cNvSpPr/>
            <p:nvPr/>
          </p:nvSpPr>
          <p:spPr bwMode="auto">
            <a:xfrm>
              <a:off x="8656410" y="4660026"/>
              <a:ext cx="2988075" cy="1471402"/>
            </a:xfrm>
            <a:prstGeom prst="rect">
              <a:avLst/>
            </a:prstGeom>
            <a:solidFill>
              <a:schemeClr val="accent2">
                <a:lumMod val="75000"/>
              </a:schemeClr>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285750" lvl="1" indent="-285750" defTabSz="699085">
                <a:buSzPct val="90000"/>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大三</a:t>
              </a:r>
              <a:r>
                <a:rPr lang="en-US" altLang="zh-CN" sz="1400" dirty="0">
                  <a:solidFill>
                    <a:schemeClr val="bg1"/>
                  </a:solidFill>
                  <a:latin typeface="微软雅黑" panose="020B0503020204020204" pitchFamily="34" charset="-122"/>
                  <a:ea typeface="微软雅黑" panose="020B0503020204020204" pitchFamily="34" charset="-122"/>
                </a:rPr>
                <a:t>Hadoop</a:t>
              </a:r>
              <a:r>
                <a:rPr lang="zh-CN" altLang="en-US" sz="1400" dirty="0">
                  <a:solidFill>
                    <a:schemeClr val="bg1"/>
                  </a:solidFill>
                  <a:latin typeface="微软雅黑" panose="020B0503020204020204" pitchFamily="34" charset="-122"/>
                  <a:ea typeface="微软雅黑" panose="020B0503020204020204" pitchFamily="34" charset="-122"/>
                </a:rPr>
                <a:t>企业平台都深度整合了</a:t>
              </a:r>
              <a:r>
                <a:rPr lang="en-US" altLang="zh-CN" sz="1400" dirty="0" err="1">
                  <a:solidFill>
                    <a:schemeClr val="bg1"/>
                  </a:solidFill>
                  <a:latin typeface="微软雅黑" panose="020B0503020204020204" pitchFamily="34" charset="-122"/>
                  <a:ea typeface="微软雅黑" panose="020B0503020204020204" pitchFamily="34" charset="-122"/>
                </a:rPr>
                <a:t>Sparkmahout</a:t>
              </a:r>
              <a:r>
                <a:rPr lang="zh-CN" altLang="en-US" sz="1400" dirty="0">
                  <a:solidFill>
                    <a:schemeClr val="bg1"/>
                  </a:solidFill>
                  <a:latin typeface="微软雅黑" panose="020B0503020204020204" pitchFamily="34" charset="-122"/>
                  <a:ea typeface="微软雅黑" panose="020B0503020204020204" pitchFamily="34" charset="-122"/>
                </a:rPr>
                <a:t>放弃</a:t>
              </a:r>
              <a:r>
                <a:rPr lang="en-US" altLang="zh-CN" sz="1400" dirty="0" err="1">
                  <a:solidFill>
                    <a:schemeClr val="bg1"/>
                  </a:solidFill>
                  <a:latin typeface="微软雅黑" panose="020B0503020204020204" pitchFamily="34" charset="-122"/>
                  <a:ea typeface="微软雅黑" panose="020B0503020204020204" pitchFamily="34" charset="-122"/>
                </a:rPr>
                <a:t>MapReduce</a:t>
              </a:r>
              <a:r>
                <a:rPr lang="zh-CN" altLang="en-US" sz="1400" dirty="0">
                  <a:solidFill>
                    <a:schemeClr val="bg1"/>
                  </a:solidFill>
                  <a:latin typeface="微软雅黑" panose="020B0503020204020204" pitchFamily="34" charset="-122"/>
                  <a:ea typeface="微软雅黑" panose="020B0503020204020204" pitchFamily="34" charset="-122"/>
                </a:rPr>
                <a:t>转而使用</a:t>
              </a:r>
              <a:r>
                <a:rPr lang="en-US" altLang="zh-CN" sz="1400" dirty="0">
                  <a:solidFill>
                    <a:schemeClr val="bg1"/>
                  </a:solidFill>
                  <a:latin typeface="微软雅黑" panose="020B0503020204020204" pitchFamily="34" charset="-122"/>
                  <a:ea typeface="微软雅黑" panose="020B0503020204020204" pitchFamily="34" charset="-122"/>
                </a:rPr>
                <a:t>Spark</a:t>
              </a:r>
            </a:p>
            <a:p>
              <a:pPr marL="285750" lvl="1" indent="-285750" defTabSz="699085">
                <a:buSzPct val="90000"/>
                <a:buFont typeface="Arial" panose="020B0604020202020204" pitchFamily="34" charset="0"/>
                <a:buChar char="•"/>
              </a:pPr>
              <a:r>
                <a:rPr kumimoji="0" lang="zh-CN" altLang="en-US" sz="1400" b="0" i="0" u="none" strike="noStrike" kern="0" cap="none" spc="0" normalizeH="0" baseline="0" noProof="0" dirty="0">
                  <a:ln>
                    <a:solidFill>
                      <a:srgbClr val="FFFFFF">
                        <a:alpha val="0"/>
                      </a:srgbClr>
                    </a:solidFill>
                  </a:ln>
                  <a:solidFill>
                    <a:schemeClr val="bg1"/>
                  </a:solidFill>
                  <a:effectLst/>
                  <a:uLnTx/>
                  <a:uFillTx/>
                  <a:latin typeface="微软雅黑" panose="020B0503020204020204" pitchFamily="34" charset="-122"/>
                  <a:ea typeface="微软雅黑" panose="020B0503020204020204" pitchFamily="34" charset="-122"/>
                </a:rPr>
                <a:t>国内大量的企业采用</a:t>
              </a:r>
              <a:r>
                <a:rPr kumimoji="0" lang="en-US" altLang="zh-CN" sz="1400" b="0" i="0" u="none" strike="noStrike" kern="0" cap="none" spc="0" normalizeH="0" baseline="0" noProof="0" dirty="0">
                  <a:ln>
                    <a:solidFill>
                      <a:srgbClr val="FFFFFF">
                        <a:alpha val="0"/>
                      </a:srgbClr>
                    </a:solidFill>
                  </a:ln>
                  <a:solidFill>
                    <a:schemeClr val="bg1"/>
                  </a:solidFill>
                  <a:effectLst/>
                  <a:uLnTx/>
                  <a:uFillTx/>
                  <a:latin typeface="微软雅黑" panose="020B0503020204020204" pitchFamily="34" charset="-122"/>
                  <a:ea typeface="微软雅黑" panose="020B0503020204020204" pitchFamily="34" charset="-122"/>
                </a:rPr>
                <a:t>Spark</a:t>
              </a:r>
              <a:r>
                <a:rPr kumimoji="0" lang="zh-CN" altLang="en-US" sz="1400" b="0" i="0" u="none" strike="noStrike" kern="0" cap="none" spc="0" normalizeH="0" baseline="0" noProof="0" dirty="0">
                  <a:ln>
                    <a:solidFill>
                      <a:srgbClr val="FFFFFF">
                        <a:alpha val="0"/>
                      </a:srgbClr>
                    </a:solidFill>
                  </a:ln>
                  <a:solidFill>
                    <a:schemeClr val="bg1"/>
                  </a:solidFill>
                  <a:effectLst/>
                  <a:uLnTx/>
                  <a:uFillTx/>
                  <a:latin typeface="微软雅黑" panose="020B0503020204020204" pitchFamily="34" charset="-122"/>
                  <a:ea typeface="微软雅黑" panose="020B0503020204020204" pitchFamily="34" charset="-122"/>
                </a:rPr>
                <a:t>做为默认的处理引擎</a:t>
              </a:r>
              <a:endParaRPr kumimoji="0" lang="en-US" altLang="zh-CN" sz="1400" b="0" i="0" u="none" strike="noStrike" kern="0" cap="none" spc="0" normalizeH="0" baseline="0" noProof="0" dirty="0">
                <a:ln>
                  <a:solidFill>
                    <a:srgbClr val="FFFFFF">
                      <a:alpha val="0"/>
                    </a:srgbClr>
                  </a:solidFill>
                </a:ln>
                <a:solidFill>
                  <a:schemeClr val="bg1"/>
                </a:solidFill>
                <a:effectLst/>
                <a:uLnTx/>
                <a:uFillTx/>
                <a:latin typeface="微软雅黑" panose="020B0503020204020204" pitchFamily="34" charset="-122"/>
                <a:ea typeface="微软雅黑" panose="020B0503020204020204" pitchFamily="34" charset="-122"/>
              </a:endParaRPr>
            </a:p>
            <a:p>
              <a:pPr marL="285750" lvl="1" indent="-285750" defTabSz="699085">
                <a:buSzPct val="90000"/>
                <a:buFont typeface="Arial" panose="020B0604020202020204" pitchFamily="34" charset="0"/>
                <a:buChar char="•"/>
              </a:pPr>
              <a:r>
                <a:rPr lang="en-US" altLang="zh-CN" sz="1400" kern="0" noProof="0" dirty="0">
                  <a:ln>
                    <a:solidFill>
                      <a:srgbClr val="FFFFFF">
                        <a:alpha val="0"/>
                      </a:srgbClr>
                    </a:solidFill>
                  </a:ln>
                  <a:solidFill>
                    <a:schemeClr val="bg1"/>
                  </a:solidFill>
                  <a:latin typeface="微软雅黑" panose="020B0503020204020204" pitchFamily="34" charset="-122"/>
                  <a:ea typeface="微软雅黑" panose="020B0503020204020204" pitchFamily="34" charset="-122"/>
                </a:rPr>
                <a:t>……</a:t>
              </a:r>
              <a:endParaRPr kumimoji="0" lang="en-US" sz="1400" b="0" i="0" u="none" strike="noStrike" kern="0" cap="none" spc="0" normalizeH="0" baseline="0" noProof="0" dirty="0">
                <a:ln>
                  <a:solidFill>
                    <a:srgbClr val="FFFFFF">
                      <a:alpha val="0"/>
                    </a:srgbClr>
                  </a:solidFill>
                </a:ln>
                <a:solidFill>
                  <a:schemeClr val="bg1"/>
                </a:solidFill>
                <a:effectLst/>
                <a:uLnTx/>
                <a:uFillTx/>
                <a:latin typeface="微软雅黑" panose="020B0503020204020204" pitchFamily="34" charset="-122"/>
                <a:ea typeface="微软雅黑" panose="020B0503020204020204" pitchFamily="34" charset="-122"/>
              </a:endParaRPr>
            </a:p>
          </p:txBody>
        </p:sp>
        <p:pic>
          <p:nvPicPr>
            <p:cNvPr id="46" name="Picture 12"/>
            <p:cNvPicPr>
              <a:picLocks noChangeAspect="1" noChangeArrowheads="1"/>
            </p:cNvPicPr>
            <p:nvPr/>
          </p:nvPicPr>
          <p:blipFill>
            <a:blip r:embed="rId7" cstate="email">
              <a:biLevel thresh="50000"/>
              <a:extLst>
                <a:ext uri="{28A0092B-C50C-407E-A947-70E740481C1C}">
                  <a14:useLocalDpi xmlns:a14="http://schemas.microsoft.com/office/drawing/2010/main"/>
                </a:ext>
              </a:extLst>
            </a:blip>
            <a:srcRect/>
            <a:stretch>
              <a:fillRect/>
            </a:stretch>
          </p:blipFill>
          <p:spPr bwMode="auto">
            <a:xfrm>
              <a:off x="7934080" y="5499099"/>
              <a:ext cx="508317" cy="539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 name="组合 3"/>
          <p:cNvGrpSpPr/>
          <p:nvPr/>
        </p:nvGrpSpPr>
        <p:grpSpPr>
          <a:xfrm>
            <a:off x="6089848" y="3048015"/>
            <a:ext cx="5554637" cy="1471402"/>
            <a:chOff x="6089848" y="3048015"/>
            <a:chExt cx="5554637" cy="1471402"/>
          </a:xfrm>
        </p:grpSpPr>
        <p:sp>
          <p:nvSpPr>
            <p:cNvPr id="39" name="Rectangle 2"/>
            <p:cNvSpPr/>
            <p:nvPr/>
          </p:nvSpPr>
          <p:spPr bwMode="auto">
            <a:xfrm>
              <a:off x="6089848" y="3048015"/>
              <a:ext cx="2451726" cy="1471402"/>
            </a:xfrm>
            <a:prstGeom prst="rect">
              <a:avLst/>
            </a:prstGeom>
            <a:solidFill>
              <a:srgbClr val="7030A0"/>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0" marR="0" lvl="1" indent="0" defTabSz="699085" eaLnBrk="1" fontAlgn="auto" latinLnBrk="0" hangingPunct="1">
                <a:lnSpc>
                  <a:spcPct val="100000"/>
                </a:lnSpc>
                <a:spcBef>
                  <a:spcPts val="0"/>
                </a:spcBef>
                <a:spcAft>
                  <a:spcPts val="0"/>
                </a:spcAft>
                <a:buClrTx/>
                <a:buSzPct val="90000"/>
                <a:buFontTx/>
                <a:buNone/>
                <a:tabLst/>
                <a:defRPr/>
              </a:pPr>
              <a:r>
                <a:rPr kumimoji="0" lang="zh-CN" altLang="en-US" sz="4000" b="0" i="0" u="none" strike="noStrike" kern="0" cap="none" spc="0" normalizeH="0" baseline="0" noProof="0" dirty="0">
                  <a:ln>
                    <a:solidFill>
                      <a:srgbClr val="FFFFFF">
                        <a:alpha val="0"/>
                      </a:srgbClr>
                    </a:solidFill>
                  </a:ln>
                  <a:solidFill>
                    <a:srgbClr val="FFFFFF"/>
                  </a:solidFill>
                  <a:effectLst/>
                  <a:uLnTx/>
                  <a:uFillTx/>
                  <a:latin typeface="微软雅黑" panose="020B0503020204020204" pitchFamily="34" charset="-122"/>
                  <a:ea typeface="微软雅黑" panose="020B0503020204020204" pitchFamily="34" charset="-122"/>
                </a:rPr>
                <a:t>集成友好</a:t>
              </a:r>
              <a:endParaRPr kumimoji="0" lang="en-US" sz="4000" b="0" i="0" u="none" strike="noStrike" kern="0" cap="none" spc="0" normalizeH="0" baseline="0" noProof="0" dirty="0">
                <a:ln>
                  <a:solidFill>
                    <a:srgbClr val="FFFFFF">
                      <a:alpha val="0"/>
                    </a:srgbClr>
                  </a:solid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40" name="Rectangle 2"/>
            <p:cNvSpPr/>
            <p:nvPr/>
          </p:nvSpPr>
          <p:spPr bwMode="auto">
            <a:xfrm>
              <a:off x="8656410" y="3048015"/>
              <a:ext cx="2988075" cy="1471402"/>
            </a:xfrm>
            <a:prstGeom prst="rect">
              <a:avLst/>
            </a:prstGeom>
            <a:solidFill>
              <a:srgbClr val="7030A0"/>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0" marR="0" lvl="1" indent="0" defTabSz="699085" eaLnBrk="1" fontAlgn="auto" latinLnBrk="0" hangingPunct="1">
                <a:lnSpc>
                  <a:spcPct val="100000"/>
                </a:lnSpc>
                <a:spcBef>
                  <a:spcPts val="0"/>
                </a:spcBef>
                <a:spcAft>
                  <a:spcPts val="0"/>
                </a:spcAft>
                <a:buClrTx/>
                <a:buSzPct val="90000"/>
                <a:buFontTx/>
                <a:buNone/>
                <a:tabLst/>
                <a:defRPr/>
              </a:pPr>
              <a:endParaRPr kumimoji="0" lang="en-US" sz="4400" b="0" i="0" u="none" strike="noStrike" kern="0" cap="none" spc="0" normalizeH="0" baseline="0" noProof="0" dirty="0">
                <a:ln>
                  <a:solidFill>
                    <a:srgbClr val="FFFFFF">
                      <a:alpha val="0"/>
                    </a:srgbClr>
                  </a:solidFill>
                </a:ln>
                <a:solidFill>
                  <a:srgbClr val="FFFFFF"/>
                </a:solidFill>
                <a:effectLst/>
                <a:uLnTx/>
                <a:uFillTx/>
                <a:latin typeface="Segoe UI Light" pitchFamily="34" charset="0"/>
              </a:endParaRPr>
            </a:p>
          </p:txBody>
        </p:sp>
        <p:pic>
          <p:nvPicPr>
            <p:cNvPr id="1030" name="Picture 6" descr="https://spark.apache.org/images/hadoop.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71779" y="3324861"/>
              <a:ext cx="2520121" cy="997456"/>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62"/>
            <p:cNvGrpSpPr/>
            <p:nvPr/>
          </p:nvGrpSpPr>
          <p:grpSpPr>
            <a:xfrm>
              <a:off x="7946780" y="3877363"/>
              <a:ext cx="469745" cy="533015"/>
              <a:chOff x="9970715" y="2493546"/>
              <a:chExt cx="1152848" cy="1428438"/>
            </a:xfrm>
          </p:grpSpPr>
          <p:sp>
            <p:nvSpPr>
              <p:cNvPr id="60" name="Diamond 63"/>
              <p:cNvSpPr/>
              <p:nvPr/>
            </p:nvSpPr>
            <p:spPr bwMode="auto">
              <a:xfrm rot="10800000">
                <a:off x="9970715" y="2850054"/>
                <a:ext cx="362617" cy="332140"/>
              </a:xfrm>
              <a:prstGeom prst="diamond">
                <a:avLst/>
              </a:prstGeom>
              <a:solidFill>
                <a:srgbClr val="FFFFF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3755"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61" name="Rectangle 64"/>
              <p:cNvSpPr/>
              <p:nvPr/>
            </p:nvSpPr>
            <p:spPr bwMode="auto">
              <a:xfrm>
                <a:off x="10441033" y="2875625"/>
                <a:ext cx="682530" cy="282200"/>
              </a:xfrm>
              <a:prstGeom prst="rect">
                <a:avLst/>
              </a:prstGeom>
              <a:solidFill>
                <a:srgbClr val="FFFFF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3755"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62" name="Rectangle 65"/>
              <p:cNvSpPr/>
              <p:nvPr/>
            </p:nvSpPr>
            <p:spPr bwMode="auto">
              <a:xfrm>
                <a:off x="10441033" y="3257704"/>
                <a:ext cx="682530" cy="282200"/>
              </a:xfrm>
              <a:prstGeom prst="rect">
                <a:avLst/>
              </a:prstGeom>
              <a:solidFill>
                <a:srgbClr val="FFFFF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3755"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63" name="Oval 66"/>
              <p:cNvSpPr/>
              <p:nvPr/>
            </p:nvSpPr>
            <p:spPr bwMode="auto">
              <a:xfrm rot="10800000">
                <a:off x="10010908" y="2493546"/>
                <a:ext cx="283464" cy="282200"/>
              </a:xfrm>
              <a:prstGeom prst="ellipse">
                <a:avLst/>
              </a:prstGeom>
              <a:solidFill>
                <a:srgbClr val="FFFFF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3755"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64" name="Oval 67"/>
              <p:cNvSpPr/>
              <p:nvPr/>
            </p:nvSpPr>
            <p:spPr bwMode="auto">
              <a:xfrm rot="10800000">
                <a:off x="10640566" y="3639784"/>
                <a:ext cx="283464" cy="282200"/>
              </a:xfrm>
              <a:prstGeom prst="ellipse">
                <a:avLst/>
              </a:prstGeom>
              <a:solidFill>
                <a:srgbClr val="FFFFF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3755"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65" name="Straight Connector 68"/>
              <p:cNvCxnSpPr/>
              <p:nvPr/>
            </p:nvCxnSpPr>
            <p:spPr>
              <a:xfrm flipV="1">
                <a:off x="10782298" y="3539904"/>
                <a:ext cx="0" cy="99880"/>
              </a:xfrm>
              <a:prstGeom prst="line">
                <a:avLst/>
              </a:prstGeom>
              <a:noFill/>
              <a:ln w="38100" cap="rnd" cmpd="sng" algn="ctr">
                <a:solidFill>
                  <a:srgbClr val="FFFFFF"/>
                </a:solidFill>
                <a:prstDash val="solid"/>
              </a:ln>
              <a:effectLst/>
            </p:spPr>
          </p:cxnSp>
          <p:cxnSp>
            <p:nvCxnSpPr>
              <p:cNvPr id="66" name="Straight Connector 69"/>
              <p:cNvCxnSpPr>
                <a:stCxn id="62" idx="0"/>
              </p:cNvCxnSpPr>
              <p:nvPr/>
            </p:nvCxnSpPr>
            <p:spPr>
              <a:xfrm flipV="1">
                <a:off x="10782298" y="3167734"/>
                <a:ext cx="0" cy="89970"/>
              </a:xfrm>
              <a:prstGeom prst="line">
                <a:avLst/>
              </a:prstGeom>
              <a:noFill/>
              <a:ln w="38100" cap="rnd" cmpd="sng" algn="ctr">
                <a:solidFill>
                  <a:srgbClr val="FFFFFF"/>
                </a:solidFill>
                <a:prstDash val="solid"/>
              </a:ln>
              <a:effectLst/>
            </p:spPr>
          </p:cxnSp>
          <p:cxnSp>
            <p:nvCxnSpPr>
              <p:cNvPr id="67" name="Straight Connector 70"/>
              <p:cNvCxnSpPr>
                <a:stCxn id="61" idx="1"/>
                <a:endCxn id="60" idx="1"/>
              </p:cNvCxnSpPr>
              <p:nvPr/>
            </p:nvCxnSpPr>
            <p:spPr>
              <a:xfrm flipH="1" flipV="1">
                <a:off x="10333333" y="3016123"/>
                <a:ext cx="107700" cy="601"/>
              </a:xfrm>
              <a:prstGeom prst="line">
                <a:avLst/>
              </a:prstGeom>
              <a:noFill/>
              <a:ln w="38100" cap="rnd" cmpd="sng" algn="ctr">
                <a:solidFill>
                  <a:srgbClr val="FFFFFF"/>
                </a:solidFill>
                <a:prstDash val="solid"/>
              </a:ln>
              <a:effectLst/>
            </p:spPr>
          </p:cxnSp>
          <p:cxnSp>
            <p:nvCxnSpPr>
              <p:cNvPr id="68" name="Straight Connector 71"/>
              <p:cNvCxnSpPr>
                <a:stCxn id="63" idx="0"/>
                <a:endCxn id="60" idx="2"/>
              </p:cNvCxnSpPr>
              <p:nvPr/>
            </p:nvCxnSpPr>
            <p:spPr>
              <a:xfrm flipH="1">
                <a:off x="10152024" y="2775746"/>
                <a:ext cx="616" cy="74308"/>
              </a:xfrm>
              <a:prstGeom prst="line">
                <a:avLst/>
              </a:prstGeom>
              <a:noFill/>
              <a:ln w="38100" cap="rnd" cmpd="sng" algn="ctr">
                <a:solidFill>
                  <a:srgbClr val="FFFFFF"/>
                </a:solidFill>
                <a:prstDash val="solid"/>
              </a:ln>
              <a:effectLst/>
            </p:spPr>
          </p:cxnSp>
          <p:cxnSp>
            <p:nvCxnSpPr>
              <p:cNvPr id="69" name="Straight Connector 72"/>
              <p:cNvCxnSpPr/>
              <p:nvPr/>
            </p:nvCxnSpPr>
            <p:spPr>
              <a:xfrm flipV="1">
                <a:off x="10159871" y="3183913"/>
                <a:ext cx="0" cy="183515"/>
              </a:xfrm>
              <a:prstGeom prst="line">
                <a:avLst/>
              </a:prstGeom>
              <a:noFill/>
              <a:ln w="38100" cap="rnd" cmpd="sng" algn="ctr">
                <a:solidFill>
                  <a:srgbClr val="FFFFFF"/>
                </a:solidFill>
                <a:prstDash val="solid"/>
              </a:ln>
              <a:effectLst/>
            </p:spPr>
          </p:cxnSp>
          <p:cxnSp>
            <p:nvCxnSpPr>
              <p:cNvPr id="70" name="Straight Connector 73"/>
              <p:cNvCxnSpPr/>
              <p:nvPr/>
            </p:nvCxnSpPr>
            <p:spPr>
              <a:xfrm>
                <a:off x="10159871" y="3389692"/>
                <a:ext cx="281162" cy="1"/>
              </a:xfrm>
              <a:prstGeom prst="line">
                <a:avLst/>
              </a:prstGeom>
              <a:noFill/>
              <a:ln w="38100" cap="rnd" cmpd="sng" algn="ctr">
                <a:solidFill>
                  <a:srgbClr val="FFFFFF"/>
                </a:solidFill>
                <a:prstDash val="solid"/>
              </a:ln>
              <a:effectLst/>
            </p:spPr>
          </p:cxnSp>
        </p:grpSp>
      </p:grpSp>
      <p:grpSp>
        <p:nvGrpSpPr>
          <p:cNvPr id="7" name="组合 6"/>
          <p:cNvGrpSpPr/>
          <p:nvPr/>
        </p:nvGrpSpPr>
        <p:grpSpPr>
          <a:xfrm>
            <a:off x="6089848" y="1409835"/>
            <a:ext cx="5554637" cy="1471402"/>
            <a:chOff x="6089848" y="1409835"/>
            <a:chExt cx="5554637" cy="1471402"/>
          </a:xfrm>
        </p:grpSpPr>
        <p:sp>
          <p:nvSpPr>
            <p:cNvPr id="35" name="Rectangle 2"/>
            <p:cNvSpPr/>
            <p:nvPr/>
          </p:nvSpPr>
          <p:spPr bwMode="auto">
            <a:xfrm>
              <a:off x="6089848" y="1409835"/>
              <a:ext cx="2451726" cy="1471402"/>
            </a:xfrm>
            <a:prstGeom prst="rect">
              <a:avLst/>
            </a:prstGeom>
            <a:solidFill>
              <a:srgbClr val="0070C0"/>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0" lvl="1" defTabSz="699085">
                <a:buSzPct val="90000"/>
              </a:pPr>
              <a:r>
                <a:rPr lang="zh-CN" altLang="en-US" sz="40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部署方便</a:t>
              </a:r>
            </a:p>
          </p:txBody>
        </p:sp>
        <p:sp>
          <p:nvSpPr>
            <p:cNvPr id="36" name="Rectangle 2"/>
            <p:cNvSpPr/>
            <p:nvPr/>
          </p:nvSpPr>
          <p:spPr bwMode="auto">
            <a:xfrm>
              <a:off x="8656410" y="1409835"/>
              <a:ext cx="2988075" cy="1471402"/>
            </a:xfrm>
            <a:prstGeom prst="rect">
              <a:avLst/>
            </a:prstGeom>
            <a:solidFill>
              <a:srgbClr val="0070C0"/>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342900" lvl="1" indent="-342900" defTabSz="699085">
                <a:lnSpc>
                  <a:spcPct val="150000"/>
                </a:lnSpc>
                <a:buSzPct val="90000"/>
                <a:buFont typeface="Arial" panose="020B0604020202020204" pitchFamily="34" charset="0"/>
                <a:buChar char="•"/>
              </a:pPr>
              <a:r>
                <a:rPr lang="en-US" sz="20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Standalone</a:t>
              </a:r>
            </a:p>
            <a:p>
              <a:pPr marL="342900" lvl="1" indent="-342900" defTabSz="699085">
                <a:lnSpc>
                  <a:spcPct val="150000"/>
                </a:lnSpc>
                <a:buSzPct val="90000"/>
                <a:buFont typeface="Arial" panose="020B0604020202020204" pitchFamily="34" charset="0"/>
                <a:buChar char="•"/>
              </a:pPr>
              <a:r>
                <a:rPr lang="en-US" sz="20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spark on </a:t>
              </a:r>
              <a:r>
                <a:rPr lang="en-US" sz="20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mesos</a:t>
              </a:r>
              <a:endParaRPr lang="en-US" sz="20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endParaRPr>
            </a:p>
            <a:p>
              <a:pPr marL="342900" lvl="1" indent="-342900" defTabSz="699085">
                <a:lnSpc>
                  <a:spcPct val="150000"/>
                </a:lnSpc>
                <a:buSzPct val="90000"/>
                <a:buFont typeface="Arial" panose="020B0604020202020204" pitchFamily="34" charset="0"/>
                <a:buChar char="•"/>
              </a:pPr>
              <a:r>
                <a:rPr lang="en-US" sz="20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spark on YARN</a:t>
              </a:r>
              <a:endParaRPr kumimoji="0" lang="en-US" sz="2000" b="0" i="0" u="none" strike="noStrike" kern="0" cap="none" spc="0" normalizeH="0" baseline="0" noProof="0" dirty="0">
                <a:ln>
                  <a:solidFill>
                    <a:srgbClr val="FFFFFF">
                      <a:alpha val="0"/>
                    </a:srgbClr>
                  </a:solidFill>
                </a:ln>
                <a:solidFill>
                  <a:srgbClr val="FFFFFF"/>
                </a:solidFill>
                <a:effectLst/>
                <a:uLnTx/>
                <a:uFillTx/>
                <a:latin typeface="微软雅黑" panose="020B0503020204020204" pitchFamily="34" charset="-122"/>
                <a:ea typeface="微软雅黑" panose="020B0503020204020204" pitchFamily="34" charset="-122"/>
              </a:endParaRPr>
            </a:p>
          </p:txBody>
        </p:sp>
        <p:grpSp>
          <p:nvGrpSpPr>
            <p:cNvPr id="71" name="Group 149"/>
            <p:cNvGrpSpPr>
              <a:grpSpLocks noChangeAspect="1"/>
            </p:cNvGrpSpPr>
            <p:nvPr/>
          </p:nvGrpSpPr>
          <p:grpSpPr>
            <a:xfrm>
              <a:off x="7899400" y="2312315"/>
              <a:ext cx="554679" cy="521102"/>
              <a:chOff x="557490" y="4735414"/>
              <a:chExt cx="887407" cy="1031660"/>
            </a:xfrm>
          </p:grpSpPr>
          <p:pic>
            <p:nvPicPr>
              <p:cNvPr id="72" name="Picture 150" descr="\\MAGNUM\Projects\Microsoft\Cloud Power FY12\Design\Icons\PNGs\Server_2.png"/>
              <p:cNvPicPr>
                <a:picLocks noChangeAspect="1" noChangeArrowheads="1"/>
              </p:cNvPicPr>
              <p:nvPr/>
            </p:nvPicPr>
            <p:blipFill rotWithShape="1">
              <a:blip r:embed="rId9" cstate="print">
                <a:lum bright="100000"/>
              </a:blip>
              <a:srcRect l="27992" t="9777" r="28409" b="9255"/>
              <a:stretch/>
            </p:blipFill>
            <p:spPr bwMode="auto">
              <a:xfrm>
                <a:off x="889359" y="4735414"/>
                <a:ext cx="555538" cy="1031660"/>
              </a:xfrm>
              <a:prstGeom prst="rect">
                <a:avLst/>
              </a:prstGeom>
              <a:noFill/>
            </p:spPr>
          </p:pic>
          <p:grpSp>
            <p:nvGrpSpPr>
              <p:cNvPr id="73" name="Group 151"/>
              <p:cNvGrpSpPr/>
              <p:nvPr/>
            </p:nvGrpSpPr>
            <p:grpSpPr>
              <a:xfrm>
                <a:off x="557490" y="4825909"/>
                <a:ext cx="274321" cy="878028"/>
                <a:chOff x="557490" y="4765590"/>
                <a:chExt cx="274321" cy="878028"/>
              </a:xfrm>
            </p:grpSpPr>
            <p:sp>
              <p:nvSpPr>
                <p:cNvPr id="74" name="Freeform 5"/>
                <p:cNvSpPr>
                  <a:spLocks noChangeAspect="1" noEditPoints="1"/>
                </p:cNvSpPr>
                <p:nvPr/>
              </p:nvSpPr>
              <p:spPr bwMode="auto">
                <a:xfrm>
                  <a:off x="557491" y="5330340"/>
                  <a:ext cx="274320" cy="313278"/>
                </a:xfrm>
                <a:custGeom>
                  <a:avLst/>
                  <a:gdLst>
                    <a:gd name="T0" fmla="*/ 70 w 140"/>
                    <a:gd name="T1" fmla="*/ 0 h 161"/>
                    <a:gd name="T2" fmla="*/ 0 w 140"/>
                    <a:gd name="T3" fmla="*/ 23 h 161"/>
                    <a:gd name="T4" fmla="*/ 0 w 140"/>
                    <a:gd name="T5" fmla="*/ 138 h 161"/>
                    <a:gd name="T6" fmla="*/ 70 w 140"/>
                    <a:gd name="T7" fmla="*/ 161 h 161"/>
                    <a:gd name="T8" fmla="*/ 140 w 140"/>
                    <a:gd name="T9" fmla="*/ 138 h 161"/>
                    <a:gd name="T10" fmla="*/ 140 w 140"/>
                    <a:gd name="T11" fmla="*/ 23 h 161"/>
                    <a:gd name="T12" fmla="*/ 70 w 140"/>
                    <a:gd name="T13" fmla="*/ 0 h 161"/>
                    <a:gd name="T14" fmla="*/ 70 w 140"/>
                    <a:gd name="T15" fmla="*/ 39 h 161"/>
                    <a:gd name="T16" fmla="*/ 11 w 140"/>
                    <a:gd name="T17" fmla="*/ 23 h 161"/>
                    <a:gd name="T18" fmla="*/ 70 w 140"/>
                    <a:gd name="T19" fmla="*/ 7 h 161"/>
                    <a:gd name="T20" fmla="*/ 129 w 140"/>
                    <a:gd name="T21" fmla="*/ 23 h 161"/>
                    <a:gd name="T22" fmla="*/ 70 w 140"/>
                    <a:gd name="T23" fmla="*/ 3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61">
                      <a:moveTo>
                        <a:pt x="70" y="0"/>
                      </a:moveTo>
                      <a:cubicBezTo>
                        <a:pt x="44" y="0"/>
                        <a:pt x="0" y="5"/>
                        <a:pt x="0" y="23"/>
                      </a:cubicBezTo>
                      <a:cubicBezTo>
                        <a:pt x="0" y="138"/>
                        <a:pt x="0" y="138"/>
                        <a:pt x="0" y="138"/>
                      </a:cubicBezTo>
                      <a:cubicBezTo>
                        <a:pt x="0" y="156"/>
                        <a:pt x="44" y="161"/>
                        <a:pt x="70" y="161"/>
                      </a:cubicBezTo>
                      <a:cubicBezTo>
                        <a:pt x="96" y="161"/>
                        <a:pt x="140" y="156"/>
                        <a:pt x="140" y="138"/>
                      </a:cubicBezTo>
                      <a:cubicBezTo>
                        <a:pt x="140" y="23"/>
                        <a:pt x="140" y="23"/>
                        <a:pt x="140" y="23"/>
                      </a:cubicBezTo>
                      <a:cubicBezTo>
                        <a:pt x="140" y="5"/>
                        <a:pt x="96" y="0"/>
                        <a:pt x="70" y="0"/>
                      </a:cubicBezTo>
                      <a:close/>
                      <a:moveTo>
                        <a:pt x="70" y="39"/>
                      </a:moveTo>
                      <a:cubicBezTo>
                        <a:pt x="37" y="39"/>
                        <a:pt x="11" y="32"/>
                        <a:pt x="11" y="23"/>
                      </a:cubicBezTo>
                      <a:cubicBezTo>
                        <a:pt x="11" y="14"/>
                        <a:pt x="37" y="7"/>
                        <a:pt x="70" y="7"/>
                      </a:cubicBezTo>
                      <a:cubicBezTo>
                        <a:pt x="102" y="7"/>
                        <a:pt x="129" y="14"/>
                        <a:pt x="129" y="23"/>
                      </a:cubicBezTo>
                      <a:cubicBezTo>
                        <a:pt x="129" y="32"/>
                        <a:pt x="102" y="39"/>
                        <a:pt x="70" y="39"/>
                      </a:cubicBezTo>
                      <a:close/>
                    </a:path>
                  </a:pathLst>
                </a:custGeom>
                <a:solidFill>
                  <a:srgbClr val="FFFFFF"/>
                </a:solidFill>
                <a:ln>
                  <a:noFill/>
                </a:ln>
              </p:spPr>
              <p:txBody>
                <a:bodyPr vert="horz" wrap="square" lIns="93260" tIns="46630" rIns="93260" bIns="46630" numCol="1" anchor="t" anchorCtr="0" compatLnSpc="1">
                  <a:prstTxWarp prst="textNoShape">
                    <a:avLst/>
                  </a:prstTxWarp>
                </a:bodyPr>
                <a:lstStyle/>
                <a:p>
                  <a:pPr defTabSz="950947">
                    <a:defRPr/>
                  </a:pPr>
                  <a:endParaRPr lang="en-US" kern="0">
                    <a:gradFill>
                      <a:gsLst>
                        <a:gs pos="0">
                          <a:srgbClr val="505050">
                            <a:lumMod val="0"/>
                            <a:lumOff val="100000"/>
                          </a:srgbClr>
                        </a:gs>
                        <a:gs pos="100000">
                          <a:srgbClr val="505050">
                            <a:lumMod val="0"/>
                            <a:lumOff val="100000"/>
                          </a:srgbClr>
                        </a:gs>
                      </a:gsLst>
                      <a:lin ang="5400000" scaled="0"/>
                    </a:gradFill>
                    <a:ea typeface="ＭＳ Ｐゴシック" charset="0"/>
                  </a:endParaRPr>
                </a:p>
              </p:txBody>
            </p:sp>
            <p:sp>
              <p:nvSpPr>
                <p:cNvPr id="75" name="Freeform 9"/>
                <p:cNvSpPr>
                  <a:spLocks noChangeAspect="1" noEditPoints="1"/>
                </p:cNvSpPr>
                <p:nvPr/>
              </p:nvSpPr>
              <p:spPr bwMode="auto">
                <a:xfrm>
                  <a:off x="557490" y="4765590"/>
                  <a:ext cx="274319" cy="233414"/>
                </a:xfrm>
                <a:custGeom>
                  <a:avLst/>
                  <a:gdLst>
                    <a:gd name="T0" fmla="*/ 547 w 576"/>
                    <a:gd name="T1" fmla="*/ 461 h 490"/>
                    <a:gd name="T2" fmla="*/ 0 w 576"/>
                    <a:gd name="T3" fmla="*/ 87 h 490"/>
                    <a:gd name="T4" fmla="*/ 0 w 576"/>
                    <a:gd name="T5" fmla="*/ 490 h 490"/>
                    <a:gd name="T6" fmla="*/ 576 w 576"/>
                    <a:gd name="T7" fmla="*/ 0 h 490"/>
                    <a:gd name="T8" fmla="*/ 0 w 576"/>
                    <a:gd name="T9" fmla="*/ 0 h 490"/>
                    <a:gd name="T10" fmla="*/ 335 w 576"/>
                    <a:gd name="T11" fmla="*/ 277 h 490"/>
                    <a:gd name="T12" fmla="*/ 319 w 576"/>
                    <a:gd name="T13" fmla="*/ 248 h 490"/>
                    <a:gd name="T14" fmla="*/ 300 w 576"/>
                    <a:gd name="T15" fmla="*/ 232 h 490"/>
                    <a:gd name="T16" fmla="*/ 268 w 576"/>
                    <a:gd name="T17" fmla="*/ 217 h 490"/>
                    <a:gd name="T18" fmla="*/ 243 w 576"/>
                    <a:gd name="T19" fmla="*/ 217 h 490"/>
                    <a:gd name="T20" fmla="*/ 212 w 576"/>
                    <a:gd name="T21" fmla="*/ 232 h 490"/>
                    <a:gd name="T22" fmla="*/ 193 w 576"/>
                    <a:gd name="T23" fmla="*/ 248 h 490"/>
                    <a:gd name="T24" fmla="*/ 177 w 576"/>
                    <a:gd name="T25" fmla="*/ 277 h 490"/>
                    <a:gd name="T26" fmla="*/ 172 w 576"/>
                    <a:gd name="T27" fmla="*/ 301 h 490"/>
                    <a:gd name="T28" fmla="*/ 178 w 576"/>
                    <a:gd name="T29" fmla="*/ 334 h 490"/>
                    <a:gd name="T30" fmla="*/ 190 w 576"/>
                    <a:gd name="T31" fmla="*/ 355 h 490"/>
                    <a:gd name="T32" fmla="*/ 216 w 576"/>
                    <a:gd name="T33" fmla="*/ 377 h 490"/>
                    <a:gd name="T34" fmla="*/ 239 w 576"/>
                    <a:gd name="T35" fmla="*/ 386 h 490"/>
                    <a:gd name="T36" fmla="*/ 259 w 576"/>
                    <a:gd name="T37" fmla="*/ 364 h 490"/>
                    <a:gd name="T38" fmla="*/ 293 w 576"/>
                    <a:gd name="T39" fmla="*/ 381 h 490"/>
                    <a:gd name="T40" fmla="*/ 298 w 576"/>
                    <a:gd name="T41" fmla="*/ 348 h 490"/>
                    <a:gd name="T42" fmla="*/ 335 w 576"/>
                    <a:gd name="T43" fmla="*/ 340 h 490"/>
                    <a:gd name="T44" fmla="*/ 317 w 576"/>
                    <a:gd name="T45" fmla="*/ 311 h 490"/>
                    <a:gd name="T46" fmla="*/ 290 w 576"/>
                    <a:gd name="T47" fmla="*/ 303 h 490"/>
                    <a:gd name="T48" fmla="*/ 232 w 576"/>
                    <a:gd name="T49" fmla="*/ 328 h 490"/>
                    <a:gd name="T50" fmla="*/ 256 w 576"/>
                    <a:gd name="T51" fmla="*/ 269 h 490"/>
                    <a:gd name="T52" fmla="*/ 240 w 576"/>
                    <a:gd name="T53" fmla="*/ 303 h 490"/>
                    <a:gd name="T54" fmla="*/ 256 w 576"/>
                    <a:gd name="T55" fmla="*/ 319 h 490"/>
                    <a:gd name="T56" fmla="*/ 396 w 576"/>
                    <a:gd name="T57" fmla="*/ 242 h 490"/>
                    <a:gd name="T58" fmla="*/ 406 w 576"/>
                    <a:gd name="T59" fmla="*/ 224 h 490"/>
                    <a:gd name="T60" fmla="*/ 397 w 576"/>
                    <a:gd name="T61" fmla="*/ 213 h 490"/>
                    <a:gd name="T62" fmla="*/ 373 w 576"/>
                    <a:gd name="T63" fmla="*/ 211 h 490"/>
                    <a:gd name="T64" fmla="*/ 358 w 576"/>
                    <a:gd name="T65" fmla="*/ 195 h 490"/>
                    <a:gd name="T66" fmla="*/ 340 w 576"/>
                    <a:gd name="T67" fmla="*/ 217 h 490"/>
                    <a:gd name="T68" fmla="*/ 323 w 576"/>
                    <a:gd name="T69" fmla="*/ 215 h 490"/>
                    <a:gd name="T70" fmla="*/ 319 w 576"/>
                    <a:gd name="T71" fmla="*/ 227 h 490"/>
                    <a:gd name="T72" fmla="*/ 330 w 576"/>
                    <a:gd name="T73" fmla="*/ 248 h 490"/>
                    <a:gd name="T74" fmla="*/ 319 w 576"/>
                    <a:gd name="T75" fmla="*/ 262 h 490"/>
                    <a:gd name="T76" fmla="*/ 328 w 576"/>
                    <a:gd name="T77" fmla="*/ 271 h 490"/>
                    <a:gd name="T78" fmla="*/ 354 w 576"/>
                    <a:gd name="T79" fmla="*/ 286 h 490"/>
                    <a:gd name="T80" fmla="*/ 370 w 576"/>
                    <a:gd name="T81" fmla="*/ 286 h 490"/>
                    <a:gd name="T82" fmla="*/ 396 w 576"/>
                    <a:gd name="T83" fmla="*/ 271 h 490"/>
                    <a:gd name="T84" fmla="*/ 406 w 576"/>
                    <a:gd name="T85" fmla="*/ 262 h 490"/>
                    <a:gd name="T86" fmla="*/ 395 w 576"/>
                    <a:gd name="T87" fmla="*/ 248 h 490"/>
                    <a:gd name="T88" fmla="*/ 362 w 576"/>
                    <a:gd name="T89" fmla="*/ 255 h 490"/>
                    <a:gd name="T90" fmla="*/ 375 w 576"/>
                    <a:gd name="T91" fmla="*/ 242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76" h="490">
                      <a:moveTo>
                        <a:pt x="28" y="116"/>
                      </a:moveTo>
                      <a:cubicBezTo>
                        <a:pt x="28" y="461"/>
                        <a:pt x="28" y="461"/>
                        <a:pt x="28" y="461"/>
                      </a:cubicBezTo>
                      <a:cubicBezTo>
                        <a:pt x="547" y="461"/>
                        <a:pt x="547" y="461"/>
                        <a:pt x="547" y="461"/>
                      </a:cubicBezTo>
                      <a:cubicBezTo>
                        <a:pt x="547" y="116"/>
                        <a:pt x="547" y="116"/>
                        <a:pt x="547" y="116"/>
                      </a:cubicBezTo>
                      <a:cubicBezTo>
                        <a:pt x="28" y="116"/>
                        <a:pt x="28" y="116"/>
                        <a:pt x="28" y="116"/>
                      </a:cubicBezTo>
                      <a:close/>
                      <a:moveTo>
                        <a:pt x="0" y="87"/>
                      </a:moveTo>
                      <a:cubicBezTo>
                        <a:pt x="576" y="87"/>
                        <a:pt x="576" y="87"/>
                        <a:pt x="576" y="87"/>
                      </a:cubicBezTo>
                      <a:cubicBezTo>
                        <a:pt x="576" y="490"/>
                        <a:pt x="576" y="490"/>
                        <a:pt x="576" y="490"/>
                      </a:cubicBezTo>
                      <a:cubicBezTo>
                        <a:pt x="0" y="490"/>
                        <a:pt x="0" y="490"/>
                        <a:pt x="0" y="490"/>
                      </a:cubicBezTo>
                      <a:cubicBezTo>
                        <a:pt x="0" y="87"/>
                        <a:pt x="0" y="87"/>
                        <a:pt x="0" y="87"/>
                      </a:cubicBezTo>
                      <a:close/>
                      <a:moveTo>
                        <a:pt x="0" y="0"/>
                      </a:moveTo>
                      <a:cubicBezTo>
                        <a:pt x="576" y="0"/>
                        <a:pt x="576" y="0"/>
                        <a:pt x="576" y="0"/>
                      </a:cubicBezTo>
                      <a:cubicBezTo>
                        <a:pt x="576" y="58"/>
                        <a:pt x="576" y="58"/>
                        <a:pt x="576" y="58"/>
                      </a:cubicBezTo>
                      <a:cubicBezTo>
                        <a:pt x="0" y="58"/>
                        <a:pt x="0" y="58"/>
                        <a:pt x="0" y="58"/>
                      </a:cubicBezTo>
                      <a:cubicBezTo>
                        <a:pt x="0" y="0"/>
                        <a:pt x="0" y="0"/>
                        <a:pt x="0" y="0"/>
                      </a:cubicBezTo>
                      <a:close/>
                      <a:moveTo>
                        <a:pt x="342" y="296"/>
                      </a:moveTo>
                      <a:cubicBezTo>
                        <a:pt x="339" y="280"/>
                        <a:pt x="339" y="280"/>
                        <a:pt x="339" y="280"/>
                      </a:cubicBezTo>
                      <a:cubicBezTo>
                        <a:pt x="339" y="279"/>
                        <a:pt x="338" y="277"/>
                        <a:pt x="335" y="277"/>
                      </a:cubicBezTo>
                      <a:cubicBezTo>
                        <a:pt x="311" y="276"/>
                        <a:pt x="311" y="276"/>
                        <a:pt x="311" y="276"/>
                      </a:cubicBezTo>
                      <a:cubicBezTo>
                        <a:pt x="310" y="274"/>
                        <a:pt x="309" y="272"/>
                        <a:pt x="307" y="270"/>
                      </a:cubicBezTo>
                      <a:cubicBezTo>
                        <a:pt x="319" y="248"/>
                        <a:pt x="319" y="248"/>
                        <a:pt x="319" y="248"/>
                      </a:cubicBezTo>
                      <a:cubicBezTo>
                        <a:pt x="320" y="246"/>
                        <a:pt x="319" y="244"/>
                        <a:pt x="317" y="243"/>
                      </a:cubicBezTo>
                      <a:cubicBezTo>
                        <a:pt x="305" y="233"/>
                        <a:pt x="305" y="233"/>
                        <a:pt x="305" y="233"/>
                      </a:cubicBezTo>
                      <a:cubicBezTo>
                        <a:pt x="304" y="231"/>
                        <a:pt x="301" y="231"/>
                        <a:pt x="300" y="232"/>
                      </a:cubicBezTo>
                      <a:cubicBezTo>
                        <a:pt x="280" y="247"/>
                        <a:pt x="280" y="247"/>
                        <a:pt x="280" y="247"/>
                      </a:cubicBezTo>
                      <a:cubicBezTo>
                        <a:pt x="278" y="246"/>
                        <a:pt x="277" y="246"/>
                        <a:pt x="274" y="245"/>
                      </a:cubicBezTo>
                      <a:cubicBezTo>
                        <a:pt x="268" y="217"/>
                        <a:pt x="268" y="217"/>
                        <a:pt x="268" y="217"/>
                      </a:cubicBezTo>
                      <a:cubicBezTo>
                        <a:pt x="268" y="215"/>
                        <a:pt x="266" y="214"/>
                        <a:pt x="264" y="214"/>
                      </a:cubicBezTo>
                      <a:cubicBezTo>
                        <a:pt x="248" y="214"/>
                        <a:pt x="248" y="214"/>
                        <a:pt x="248" y="214"/>
                      </a:cubicBezTo>
                      <a:cubicBezTo>
                        <a:pt x="246" y="214"/>
                        <a:pt x="244" y="215"/>
                        <a:pt x="243" y="217"/>
                      </a:cubicBezTo>
                      <a:cubicBezTo>
                        <a:pt x="238" y="245"/>
                        <a:pt x="238" y="245"/>
                        <a:pt x="238" y="245"/>
                      </a:cubicBezTo>
                      <a:cubicBezTo>
                        <a:pt x="235" y="246"/>
                        <a:pt x="233" y="246"/>
                        <a:pt x="232" y="247"/>
                      </a:cubicBezTo>
                      <a:cubicBezTo>
                        <a:pt x="212" y="232"/>
                        <a:pt x="212" y="232"/>
                        <a:pt x="212" y="232"/>
                      </a:cubicBezTo>
                      <a:cubicBezTo>
                        <a:pt x="210" y="231"/>
                        <a:pt x="208" y="231"/>
                        <a:pt x="207" y="232"/>
                      </a:cubicBezTo>
                      <a:cubicBezTo>
                        <a:pt x="194" y="243"/>
                        <a:pt x="194" y="243"/>
                        <a:pt x="194" y="243"/>
                      </a:cubicBezTo>
                      <a:cubicBezTo>
                        <a:pt x="193" y="244"/>
                        <a:pt x="193" y="246"/>
                        <a:pt x="193" y="248"/>
                      </a:cubicBezTo>
                      <a:cubicBezTo>
                        <a:pt x="204" y="270"/>
                        <a:pt x="204" y="270"/>
                        <a:pt x="204" y="270"/>
                      </a:cubicBezTo>
                      <a:cubicBezTo>
                        <a:pt x="203" y="272"/>
                        <a:pt x="202" y="274"/>
                        <a:pt x="201" y="276"/>
                      </a:cubicBezTo>
                      <a:cubicBezTo>
                        <a:pt x="177" y="277"/>
                        <a:pt x="177" y="277"/>
                        <a:pt x="177" y="277"/>
                      </a:cubicBezTo>
                      <a:cubicBezTo>
                        <a:pt x="174" y="277"/>
                        <a:pt x="173" y="279"/>
                        <a:pt x="172" y="280"/>
                      </a:cubicBezTo>
                      <a:cubicBezTo>
                        <a:pt x="169" y="296"/>
                        <a:pt x="169" y="296"/>
                        <a:pt x="169" y="296"/>
                      </a:cubicBezTo>
                      <a:cubicBezTo>
                        <a:pt x="169" y="298"/>
                        <a:pt x="170" y="300"/>
                        <a:pt x="172" y="301"/>
                      </a:cubicBezTo>
                      <a:cubicBezTo>
                        <a:pt x="195" y="311"/>
                        <a:pt x="195" y="311"/>
                        <a:pt x="195" y="311"/>
                      </a:cubicBezTo>
                      <a:cubicBezTo>
                        <a:pt x="195" y="313"/>
                        <a:pt x="195" y="315"/>
                        <a:pt x="196" y="318"/>
                      </a:cubicBezTo>
                      <a:cubicBezTo>
                        <a:pt x="178" y="334"/>
                        <a:pt x="178" y="334"/>
                        <a:pt x="178" y="334"/>
                      </a:cubicBezTo>
                      <a:cubicBezTo>
                        <a:pt x="177" y="335"/>
                        <a:pt x="176" y="338"/>
                        <a:pt x="177" y="340"/>
                      </a:cubicBezTo>
                      <a:cubicBezTo>
                        <a:pt x="185" y="354"/>
                        <a:pt x="185" y="354"/>
                        <a:pt x="185" y="354"/>
                      </a:cubicBezTo>
                      <a:cubicBezTo>
                        <a:pt x="186" y="355"/>
                        <a:pt x="188" y="356"/>
                        <a:pt x="190" y="355"/>
                      </a:cubicBezTo>
                      <a:cubicBezTo>
                        <a:pt x="214" y="348"/>
                        <a:pt x="214" y="348"/>
                        <a:pt x="214" y="348"/>
                      </a:cubicBezTo>
                      <a:cubicBezTo>
                        <a:pt x="216" y="350"/>
                        <a:pt x="217" y="351"/>
                        <a:pt x="219" y="353"/>
                      </a:cubicBezTo>
                      <a:cubicBezTo>
                        <a:pt x="216" y="377"/>
                        <a:pt x="216" y="377"/>
                        <a:pt x="216" y="377"/>
                      </a:cubicBezTo>
                      <a:cubicBezTo>
                        <a:pt x="216" y="379"/>
                        <a:pt x="217" y="381"/>
                        <a:pt x="219" y="381"/>
                      </a:cubicBezTo>
                      <a:cubicBezTo>
                        <a:pt x="234" y="387"/>
                        <a:pt x="234" y="387"/>
                        <a:pt x="234" y="387"/>
                      </a:cubicBezTo>
                      <a:cubicBezTo>
                        <a:pt x="236" y="387"/>
                        <a:pt x="238" y="387"/>
                        <a:pt x="239" y="386"/>
                      </a:cubicBezTo>
                      <a:cubicBezTo>
                        <a:pt x="252" y="364"/>
                        <a:pt x="252" y="364"/>
                        <a:pt x="252" y="364"/>
                      </a:cubicBezTo>
                      <a:cubicBezTo>
                        <a:pt x="253" y="364"/>
                        <a:pt x="255" y="365"/>
                        <a:pt x="256" y="365"/>
                      </a:cubicBezTo>
                      <a:cubicBezTo>
                        <a:pt x="257" y="365"/>
                        <a:pt x="258" y="364"/>
                        <a:pt x="259" y="364"/>
                      </a:cubicBezTo>
                      <a:cubicBezTo>
                        <a:pt x="272" y="386"/>
                        <a:pt x="272" y="386"/>
                        <a:pt x="272" y="386"/>
                      </a:cubicBezTo>
                      <a:cubicBezTo>
                        <a:pt x="274" y="387"/>
                        <a:pt x="276" y="387"/>
                        <a:pt x="278" y="387"/>
                      </a:cubicBezTo>
                      <a:cubicBezTo>
                        <a:pt x="293" y="381"/>
                        <a:pt x="293" y="381"/>
                        <a:pt x="293" y="381"/>
                      </a:cubicBezTo>
                      <a:cubicBezTo>
                        <a:pt x="295" y="381"/>
                        <a:pt x="296" y="379"/>
                        <a:pt x="296" y="377"/>
                      </a:cubicBezTo>
                      <a:cubicBezTo>
                        <a:pt x="293" y="353"/>
                        <a:pt x="293" y="353"/>
                        <a:pt x="293" y="353"/>
                      </a:cubicBezTo>
                      <a:cubicBezTo>
                        <a:pt x="294" y="351"/>
                        <a:pt x="296" y="350"/>
                        <a:pt x="298" y="348"/>
                      </a:cubicBezTo>
                      <a:cubicBezTo>
                        <a:pt x="322" y="355"/>
                        <a:pt x="322" y="355"/>
                        <a:pt x="322" y="355"/>
                      </a:cubicBezTo>
                      <a:cubicBezTo>
                        <a:pt x="323" y="356"/>
                        <a:pt x="326" y="355"/>
                        <a:pt x="326" y="354"/>
                      </a:cubicBezTo>
                      <a:cubicBezTo>
                        <a:pt x="335" y="340"/>
                        <a:pt x="335" y="340"/>
                        <a:pt x="335" y="340"/>
                      </a:cubicBezTo>
                      <a:cubicBezTo>
                        <a:pt x="336" y="338"/>
                        <a:pt x="335" y="335"/>
                        <a:pt x="334" y="334"/>
                      </a:cubicBezTo>
                      <a:cubicBezTo>
                        <a:pt x="316" y="318"/>
                        <a:pt x="316" y="318"/>
                        <a:pt x="316" y="318"/>
                      </a:cubicBezTo>
                      <a:cubicBezTo>
                        <a:pt x="316" y="315"/>
                        <a:pt x="316" y="313"/>
                        <a:pt x="317" y="311"/>
                      </a:cubicBezTo>
                      <a:cubicBezTo>
                        <a:pt x="340" y="301"/>
                        <a:pt x="340" y="301"/>
                        <a:pt x="340" y="301"/>
                      </a:cubicBezTo>
                      <a:cubicBezTo>
                        <a:pt x="342" y="300"/>
                        <a:pt x="342" y="299"/>
                        <a:pt x="342" y="296"/>
                      </a:cubicBezTo>
                      <a:close/>
                      <a:moveTo>
                        <a:pt x="290" y="303"/>
                      </a:moveTo>
                      <a:cubicBezTo>
                        <a:pt x="290" y="313"/>
                        <a:pt x="286" y="321"/>
                        <a:pt x="280" y="328"/>
                      </a:cubicBezTo>
                      <a:cubicBezTo>
                        <a:pt x="274" y="334"/>
                        <a:pt x="265" y="338"/>
                        <a:pt x="256" y="338"/>
                      </a:cubicBezTo>
                      <a:cubicBezTo>
                        <a:pt x="246" y="338"/>
                        <a:pt x="238" y="334"/>
                        <a:pt x="232" y="328"/>
                      </a:cubicBezTo>
                      <a:cubicBezTo>
                        <a:pt x="226" y="321"/>
                        <a:pt x="222" y="313"/>
                        <a:pt x="222" y="303"/>
                      </a:cubicBezTo>
                      <a:cubicBezTo>
                        <a:pt x="222" y="294"/>
                        <a:pt x="226" y="285"/>
                        <a:pt x="232" y="279"/>
                      </a:cubicBezTo>
                      <a:cubicBezTo>
                        <a:pt x="238" y="273"/>
                        <a:pt x="246" y="269"/>
                        <a:pt x="256" y="269"/>
                      </a:cubicBezTo>
                      <a:cubicBezTo>
                        <a:pt x="265" y="269"/>
                        <a:pt x="274" y="273"/>
                        <a:pt x="280" y="279"/>
                      </a:cubicBezTo>
                      <a:cubicBezTo>
                        <a:pt x="286" y="285"/>
                        <a:pt x="290" y="294"/>
                        <a:pt x="290" y="303"/>
                      </a:cubicBezTo>
                      <a:close/>
                      <a:moveTo>
                        <a:pt x="240" y="303"/>
                      </a:moveTo>
                      <a:cubicBezTo>
                        <a:pt x="240" y="295"/>
                        <a:pt x="247" y="288"/>
                        <a:pt x="256" y="288"/>
                      </a:cubicBezTo>
                      <a:cubicBezTo>
                        <a:pt x="265" y="288"/>
                        <a:pt x="272" y="295"/>
                        <a:pt x="272" y="303"/>
                      </a:cubicBezTo>
                      <a:cubicBezTo>
                        <a:pt x="272" y="312"/>
                        <a:pt x="265" y="319"/>
                        <a:pt x="256" y="319"/>
                      </a:cubicBezTo>
                      <a:cubicBezTo>
                        <a:pt x="247" y="319"/>
                        <a:pt x="240" y="312"/>
                        <a:pt x="240" y="303"/>
                      </a:cubicBezTo>
                      <a:close/>
                      <a:moveTo>
                        <a:pt x="395" y="248"/>
                      </a:moveTo>
                      <a:cubicBezTo>
                        <a:pt x="395" y="247"/>
                        <a:pt x="396" y="244"/>
                        <a:pt x="396" y="242"/>
                      </a:cubicBezTo>
                      <a:cubicBezTo>
                        <a:pt x="396" y="240"/>
                        <a:pt x="395" y="238"/>
                        <a:pt x="395" y="236"/>
                      </a:cubicBezTo>
                      <a:cubicBezTo>
                        <a:pt x="404" y="227"/>
                        <a:pt x="404" y="227"/>
                        <a:pt x="404" y="227"/>
                      </a:cubicBezTo>
                      <a:cubicBezTo>
                        <a:pt x="406" y="227"/>
                        <a:pt x="406" y="225"/>
                        <a:pt x="406" y="224"/>
                      </a:cubicBezTo>
                      <a:cubicBezTo>
                        <a:pt x="406" y="224"/>
                        <a:pt x="406" y="223"/>
                        <a:pt x="406" y="222"/>
                      </a:cubicBezTo>
                      <a:cubicBezTo>
                        <a:pt x="401" y="215"/>
                        <a:pt x="401" y="215"/>
                        <a:pt x="401" y="215"/>
                      </a:cubicBezTo>
                      <a:cubicBezTo>
                        <a:pt x="400" y="214"/>
                        <a:pt x="399" y="213"/>
                        <a:pt x="397" y="213"/>
                      </a:cubicBezTo>
                      <a:cubicBezTo>
                        <a:pt x="397" y="213"/>
                        <a:pt x="397" y="213"/>
                        <a:pt x="396" y="213"/>
                      </a:cubicBezTo>
                      <a:cubicBezTo>
                        <a:pt x="384" y="217"/>
                        <a:pt x="384" y="217"/>
                        <a:pt x="384" y="217"/>
                      </a:cubicBezTo>
                      <a:cubicBezTo>
                        <a:pt x="381" y="214"/>
                        <a:pt x="377" y="212"/>
                        <a:pt x="373" y="211"/>
                      </a:cubicBezTo>
                      <a:cubicBezTo>
                        <a:pt x="370" y="198"/>
                        <a:pt x="370" y="198"/>
                        <a:pt x="370" y="198"/>
                      </a:cubicBezTo>
                      <a:cubicBezTo>
                        <a:pt x="370" y="197"/>
                        <a:pt x="368" y="195"/>
                        <a:pt x="366" y="195"/>
                      </a:cubicBezTo>
                      <a:cubicBezTo>
                        <a:pt x="358" y="195"/>
                        <a:pt x="358" y="195"/>
                        <a:pt x="358" y="195"/>
                      </a:cubicBezTo>
                      <a:cubicBezTo>
                        <a:pt x="356" y="195"/>
                        <a:pt x="354" y="197"/>
                        <a:pt x="354" y="198"/>
                      </a:cubicBezTo>
                      <a:cubicBezTo>
                        <a:pt x="351" y="211"/>
                        <a:pt x="351" y="211"/>
                        <a:pt x="351" y="211"/>
                      </a:cubicBezTo>
                      <a:cubicBezTo>
                        <a:pt x="347" y="212"/>
                        <a:pt x="343" y="214"/>
                        <a:pt x="340" y="217"/>
                      </a:cubicBezTo>
                      <a:cubicBezTo>
                        <a:pt x="328" y="213"/>
                        <a:pt x="328" y="213"/>
                        <a:pt x="328" y="213"/>
                      </a:cubicBezTo>
                      <a:cubicBezTo>
                        <a:pt x="327" y="213"/>
                        <a:pt x="327" y="213"/>
                        <a:pt x="327" y="213"/>
                      </a:cubicBezTo>
                      <a:cubicBezTo>
                        <a:pt x="325" y="213"/>
                        <a:pt x="324" y="214"/>
                        <a:pt x="323" y="215"/>
                      </a:cubicBezTo>
                      <a:cubicBezTo>
                        <a:pt x="319" y="222"/>
                        <a:pt x="319" y="222"/>
                        <a:pt x="319" y="222"/>
                      </a:cubicBezTo>
                      <a:cubicBezTo>
                        <a:pt x="318" y="223"/>
                        <a:pt x="318" y="224"/>
                        <a:pt x="318" y="224"/>
                      </a:cubicBezTo>
                      <a:cubicBezTo>
                        <a:pt x="318" y="225"/>
                        <a:pt x="319" y="227"/>
                        <a:pt x="319" y="227"/>
                      </a:cubicBezTo>
                      <a:cubicBezTo>
                        <a:pt x="330" y="236"/>
                        <a:pt x="330" y="236"/>
                        <a:pt x="330" y="236"/>
                      </a:cubicBezTo>
                      <a:cubicBezTo>
                        <a:pt x="329" y="238"/>
                        <a:pt x="328" y="240"/>
                        <a:pt x="328" y="242"/>
                      </a:cubicBezTo>
                      <a:cubicBezTo>
                        <a:pt x="328" y="244"/>
                        <a:pt x="329" y="246"/>
                        <a:pt x="330" y="248"/>
                      </a:cubicBezTo>
                      <a:cubicBezTo>
                        <a:pt x="319" y="257"/>
                        <a:pt x="319" y="257"/>
                        <a:pt x="319" y="257"/>
                      </a:cubicBezTo>
                      <a:cubicBezTo>
                        <a:pt x="319" y="258"/>
                        <a:pt x="318" y="259"/>
                        <a:pt x="318" y="260"/>
                      </a:cubicBezTo>
                      <a:cubicBezTo>
                        <a:pt x="318" y="261"/>
                        <a:pt x="318" y="261"/>
                        <a:pt x="319" y="262"/>
                      </a:cubicBezTo>
                      <a:cubicBezTo>
                        <a:pt x="323" y="269"/>
                        <a:pt x="323" y="269"/>
                        <a:pt x="323" y="269"/>
                      </a:cubicBezTo>
                      <a:cubicBezTo>
                        <a:pt x="324" y="271"/>
                        <a:pt x="325" y="271"/>
                        <a:pt x="327" y="271"/>
                      </a:cubicBezTo>
                      <a:cubicBezTo>
                        <a:pt x="327" y="271"/>
                        <a:pt x="327" y="271"/>
                        <a:pt x="328" y="271"/>
                      </a:cubicBezTo>
                      <a:cubicBezTo>
                        <a:pt x="340" y="267"/>
                        <a:pt x="340" y="267"/>
                        <a:pt x="340" y="267"/>
                      </a:cubicBezTo>
                      <a:cubicBezTo>
                        <a:pt x="343" y="270"/>
                        <a:pt x="347" y="272"/>
                        <a:pt x="351" y="273"/>
                      </a:cubicBezTo>
                      <a:cubicBezTo>
                        <a:pt x="354" y="286"/>
                        <a:pt x="354" y="286"/>
                        <a:pt x="354" y="286"/>
                      </a:cubicBezTo>
                      <a:cubicBezTo>
                        <a:pt x="354" y="288"/>
                        <a:pt x="356" y="289"/>
                        <a:pt x="358" y="289"/>
                      </a:cubicBezTo>
                      <a:cubicBezTo>
                        <a:pt x="366" y="289"/>
                        <a:pt x="366" y="289"/>
                        <a:pt x="366" y="289"/>
                      </a:cubicBezTo>
                      <a:cubicBezTo>
                        <a:pt x="368" y="289"/>
                        <a:pt x="370" y="288"/>
                        <a:pt x="370" y="286"/>
                      </a:cubicBezTo>
                      <a:cubicBezTo>
                        <a:pt x="373" y="274"/>
                        <a:pt x="373" y="274"/>
                        <a:pt x="373" y="274"/>
                      </a:cubicBezTo>
                      <a:cubicBezTo>
                        <a:pt x="377" y="272"/>
                        <a:pt x="381" y="270"/>
                        <a:pt x="384" y="267"/>
                      </a:cubicBezTo>
                      <a:cubicBezTo>
                        <a:pt x="396" y="271"/>
                        <a:pt x="396" y="271"/>
                        <a:pt x="396" y="271"/>
                      </a:cubicBezTo>
                      <a:cubicBezTo>
                        <a:pt x="397" y="271"/>
                        <a:pt x="397" y="271"/>
                        <a:pt x="397" y="271"/>
                      </a:cubicBezTo>
                      <a:cubicBezTo>
                        <a:pt x="399" y="271"/>
                        <a:pt x="400" y="271"/>
                        <a:pt x="401" y="269"/>
                      </a:cubicBezTo>
                      <a:cubicBezTo>
                        <a:pt x="406" y="262"/>
                        <a:pt x="406" y="262"/>
                        <a:pt x="406" y="262"/>
                      </a:cubicBezTo>
                      <a:cubicBezTo>
                        <a:pt x="406" y="261"/>
                        <a:pt x="406" y="261"/>
                        <a:pt x="406" y="260"/>
                      </a:cubicBezTo>
                      <a:cubicBezTo>
                        <a:pt x="406" y="259"/>
                        <a:pt x="406" y="258"/>
                        <a:pt x="404" y="257"/>
                      </a:cubicBezTo>
                      <a:cubicBezTo>
                        <a:pt x="395" y="248"/>
                        <a:pt x="395" y="248"/>
                        <a:pt x="395" y="248"/>
                      </a:cubicBezTo>
                      <a:cubicBezTo>
                        <a:pt x="395" y="248"/>
                        <a:pt x="395" y="248"/>
                        <a:pt x="395" y="248"/>
                      </a:cubicBezTo>
                      <a:close/>
                      <a:moveTo>
                        <a:pt x="375" y="242"/>
                      </a:moveTo>
                      <a:cubicBezTo>
                        <a:pt x="375" y="249"/>
                        <a:pt x="369" y="255"/>
                        <a:pt x="362" y="255"/>
                      </a:cubicBezTo>
                      <a:cubicBezTo>
                        <a:pt x="355" y="255"/>
                        <a:pt x="349" y="249"/>
                        <a:pt x="349" y="242"/>
                      </a:cubicBezTo>
                      <a:cubicBezTo>
                        <a:pt x="349" y="235"/>
                        <a:pt x="355" y="229"/>
                        <a:pt x="362" y="229"/>
                      </a:cubicBezTo>
                      <a:cubicBezTo>
                        <a:pt x="369" y="229"/>
                        <a:pt x="375" y="235"/>
                        <a:pt x="375" y="242"/>
                      </a:cubicBezTo>
                      <a:close/>
                    </a:path>
                  </a:pathLst>
                </a:custGeom>
                <a:solidFill>
                  <a:srgbClr val="FFFFFF"/>
                </a:solidFill>
                <a:ln>
                  <a:noFill/>
                </a:ln>
              </p:spPr>
              <p:txBody>
                <a:bodyPr vert="horz" wrap="square" lIns="93260" tIns="46630" rIns="93260" bIns="46630" numCol="1" anchor="t" anchorCtr="0" compatLnSpc="1">
                  <a:prstTxWarp prst="textNoShape">
                    <a:avLst/>
                  </a:prstTxWarp>
                </a:bodyPr>
                <a:lstStyle/>
                <a:p>
                  <a:pPr defTabSz="950947">
                    <a:defRPr/>
                  </a:pPr>
                  <a:endParaRPr lang="en-US" kern="0">
                    <a:gradFill>
                      <a:gsLst>
                        <a:gs pos="0">
                          <a:srgbClr val="505050">
                            <a:lumMod val="0"/>
                            <a:lumOff val="100000"/>
                          </a:srgbClr>
                        </a:gs>
                        <a:gs pos="100000">
                          <a:srgbClr val="505050">
                            <a:lumMod val="0"/>
                            <a:lumOff val="100000"/>
                          </a:srgbClr>
                        </a:gs>
                      </a:gsLst>
                      <a:lin ang="5400000" scaled="0"/>
                    </a:gradFill>
                    <a:ea typeface="ＭＳ Ｐゴシック" charset="0"/>
                  </a:endParaRPr>
                </a:p>
              </p:txBody>
            </p:sp>
            <p:cxnSp>
              <p:nvCxnSpPr>
                <p:cNvPr id="76" name="Straight Arrow Connector 154"/>
                <p:cNvCxnSpPr/>
                <p:nvPr/>
              </p:nvCxnSpPr>
              <p:spPr>
                <a:xfrm>
                  <a:off x="694650" y="5028918"/>
                  <a:ext cx="0" cy="274320"/>
                </a:xfrm>
                <a:prstGeom prst="straightConnector1">
                  <a:avLst/>
                </a:prstGeom>
                <a:noFill/>
                <a:ln w="25400" cap="flat" cmpd="sng" algn="ctr">
                  <a:solidFill>
                    <a:srgbClr val="FFFFFF"/>
                  </a:solidFill>
                  <a:prstDash val="solid"/>
                  <a:headEnd type="triangle"/>
                  <a:tailEnd type="triangle"/>
                </a:ln>
                <a:effectLst/>
              </p:spPr>
            </p:cxnSp>
          </p:grpSp>
        </p:grpSp>
      </p:grpSp>
      <p:grpSp>
        <p:nvGrpSpPr>
          <p:cNvPr id="10" name="组合 9"/>
          <p:cNvGrpSpPr/>
          <p:nvPr/>
        </p:nvGrpSpPr>
        <p:grpSpPr>
          <a:xfrm>
            <a:off x="285396" y="4660026"/>
            <a:ext cx="5554637" cy="1471402"/>
            <a:chOff x="285396" y="4660026"/>
            <a:chExt cx="5554637" cy="1471402"/>
          </a:xfrm>
        </p:grpSpPr>
        <p:sp>
          <p:nvSpPr>
            <p:cNvPr id="22" name="Rectangle 2"/>
            <p:cNvSpPr/>
            <p:nvPr/>
          </p:nvSpPr>
          <p:spPr bwMode="auto">
            <a:xfrm>
              <a:off x="285396" y="4660026"/>
              <a:ext cx="2451726" cy="1471402"/>
            </a:xfrm>
            <a:prstGeom prst="rect">
              <a:avLst/>
            </a:prstGeom>
            <a:solidFill>
              <a:srgbClr val="00B050"/>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0" lvl="1" defTabSz="699085">
                <a:buSzPct val="90000"/>
              </a:pPr>
              <a:r>
                <a:rPr lang="zh-CN" altLang="en-US" sz="40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使用简单</a:t>
              </a:r>
              <a:endParaRPr kumimoji="0" lang="en-US" sz="4000" b="0" i="0" u="none" strike="noStrike" kern="0" cap="none" spc="0" normalizeH="0" baseline="0" noProof="0" dirty="0">
                <a:ln>
                  <a:solidFill>
                    <a:srgbClr val="FFFFFF">
                      <a:alpha val="0"/>
                    </a:srgbClr>
                  </a:solid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3" name="Rectangle 2"/>
            <p:cNvSpPr/>
            <p:nvPr/>
          </p:nvSpPr>
          <p:spPr bwMode="auto">
            <a:xfrm>
              <a:off x="2851958" y="4660026"/>
              <a:ext cx="2988075" cy="1471402"/>
            </a:xfrm>
            <a:prstGeom prst="rect">
              <a:avLst/>
            </a:prstGeom>
            <a:solidFill>
              <a:srgbClr val="00B050"/>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0" lvl="1" defTabSz="699085">
                <a:lnSpc>
                  <a:spcPts val="2000"/>
                </a:lnSpc>
                <a:buSzPct val="90000"/>
              </a:pPr>
              <a:r>
                <a:rPr lang="en-US" sz="1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spark.textFile</a:t>
              </a:r>
              <a:r>
                <a:rPr lang="en-US" sz="1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r>
                <a:rPr lang="en-US" sz="1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hdfs</a:t>
              </a:r>
              <a:r>
                <a:rPr lang="en-US" sz="1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p>
            <a:p>
              <a:pPr marL="0" lvl="1" defTabSz="699085">
                <a:lnSpc>
                  <a:spcPts val="2000"/>
                </a:lnSpc>
                <a:buSzPct val="90000"/>
              </a:pPr>
              <a:r>
                <a:rPr lang="en-US" sz="1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r>
                <a:rPr lang="en-US" sz="1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flatMap</a:t>
              </a:r>
              <a:r>
                <a:rPr lang="en-US" sz="1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(line =&gt; </a:t>
              </a:r>
              <a:r>
                <a:rPr lang="en-US" sz="1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line.split</a:t>
              </a:r>
              <a:r>
                <a:rPr lang="en-US" sz="1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 "))</a:t>
              </a:r>
            </a:p>
            <a:p>
              <a:pPr marL="0" lvl="1" defTabSz="699085">
                <a:lnSpc>
                  <a:spcPts val="2000"/>
                </a:lnSpc>
                <a:buSzPct val="90000"/>
              </a:pPr>
              <a:r>
                <a:rPr lang="en-US" sz="1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.map(word =&gt; (word, 1))</a:t>
              </a:r>
            </a:p>
            <a:p>
              <a:pPr marL="0" lvl="1" defTabSz="699085">
                <a:lnSpc>
                  <a:spcPts val="2000"/>
                </a:lnSpc>
                <a:buSzPct val="90000"/>
              </a:pPr>
              <a:r>
                <a:rPr lang="en-US" sz="1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r>
                <a:rPr lang="en-US" sz="1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reduceByKey</a:t>
              </a:r>
              <a:r>
                <a:rPr lang="en-US" sz="1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(_ + _)</a:t>
              </a:r>
            </a:p>
            <a:p>
              <a:pPr marL="0" lvl="1" defTabSz="699085">
                <a:lnSpc>
                  <a:spcPts val="2000"/>
                </a:lnSpc>
                <a:buSzPct val="90000"/>
              </a:pPr>
              <a:r>
                <a:rPr lang="en-US" sz="1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r>
                <a:rPr lang="en-US" sz="1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saveAsTextFile</a:t>
              </a:r>
              <a:r>
                <a:rPr lang="en-US" sz="1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r>
                <a:rPr lang="en-US" sz="1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hdfs</a:t>
              </a:r>
              <a:r>
                <a:rPr lang="en-US" sz="1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endParaRPr kumimoji="0" lang="en-US" sz="1400" b="0" i="0" u="none" strike="noStrike" kern="0" cap="none" spc="0" normalizeH="0" baseline="0" noProof="0" dirty="0">
                <a:ln>
                  <a:solidFill>
                    <a:srgbClr val="FFFFFF">
                      <a:alpha val="0"/>
                    </a:srgbClr>
                  </a:solid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77" name="Freeform 7"/>
            <p:cNvSpPr>
              <a:spLocks noChangeAspect="1" noEditPoints="1"/>
            </p:cNvSpPr>
            <p:nvPr/>
          </p:nvSpPr>
          <p:spPr bwMode="auto">
            <a:xfrm>
              <a:off x="2133550" y="5624304"/>
              <a:ext cx="521326" cy="413984"/>
            </a:xfrm>
            <a:custGeom>
              <a:avLst/>
              <a:gdLst>
                <a:gd name="T0" fmla="*/ 16 w 1389"/>
                <a:gd name="T1" fmla="*/ 0 h 878"/>
                <a:gd name="T2" fmla="*/ 0 w 1389"/>
                <a:gd name="T3" fmla="*/ 332 h 878"/>
                <a:gd name="T4" fmla="*/ 0 w 1389"/>
                <a:gd name="T5" fmla="*/ 788 h 878"/>
                <a:gd name="T6" fmla="*/ 198 w 1389"/>
                <a:gd name="T7" fmla="*/ 802 h 878"/>
                <a:gd name="T8" fmla="*/ 647 w 1389"/>
                <a:gd name="T9" fmla="*/ 803 h 878"/>
                <a:gd name="T10" fmla="*/ 647 w 1389"/>
                <a:gd name="T11" fmla="*/ 826 h 878"/>
                <a:gd name="T12" fmla="*/ 355 w 1389"/>
                <a:gd name="T13" fmla="*/ 840 h 878"/>
                <a:gd name="T14" fmla="*/ 345 w 1389"/>
                <a:gd name="T15" fmla="*/ 878 h 878"/>
                <a:gd name="T16" fmla="*/ 1039 w 1389"/>
                <a:gd name="T17" fmla="*/ 864 h 878"/>
                <a:gd name="T18" fmla="*/ 1000 w 1389"/>
                <a:gd name="T19" fmla="*/ 826 h 878"/>
                <a:gd name="T20" fmla="*/ 721 w 1389"/>
                <a:gd name="T21" fmla="*/ 804 h 878"/>
                <a:gd name="T22" fmla="*/ 1374 w 1389"/>
                <a:gd name="T23" fmla="*/ 803 h 878"/>
                <a:gd name="T24" fmla="*/ 1389 w 1389"/>
                <a:gd name="T25" fmla="*/ 14 h 878"/>
                <a:gd name="T26" fmla="*/ 1126 w 1389"/>
                <a:gd name="T27" fmla="*/ 781 h 878"/>
                <a:gd name="T28" fmla="*/ 1107 w 1389"/>
                <a:gd name="T29" fmla="*/ 778 h 878"/>
                <a:gd name="T30" fmla="*/ 1126 w 1389"/>
                <a:gd name="T31" fmla="*/ 774 h 878"/>
                <a:gd name="T32" fmla="*/ 1126 w 1389"/>
                <a:gd name="T33" fmla="*/ 781 h 878"/>
                <a:gd name="T34" fmla="*/ 1144 w 1389"/>
                <a:gd name="T35" fmla="*/ 781 h 878"/>
                <a:gd name="T36" fmla="*/ 1144 w 1389"/>
                <a:gd name="T37" fmla="*/ 774 h 878"/>
                <a:gd name="T38" fmla="*/ 1164 w 1389"/>
                <a:gd name="T39" fmla="*/ 778 h 878"/>
                <a:gd name="T40" fmla="*/ 1194 w 1389"/>
                <a:gd name="T41" fmla="*/ 781 h 878"/>
                <a:gd name="T42" fmla="*/ 1174 w 1389"/>
                <a:gd name="T43" fmla="*/ 778 h 878"/>
                <a:gd name="T44" fmla="*/ 1194 w 1389"/>
                <a:gd name="T45" fmla="*/ 774 h 878"/>
                <a:gd name="T46" fmla="*/ 1194 w 1389"/>
                <a:gd name="T47" fmla="*/ 781 h 878"/>
                <a:gd name="T48" fmla="*/ 1211 w 1389"/>
                <a:gd name="T49" fmla="*/ 781 h 878"/>
                <a:gd name="T50" fmla="*/ 1211 w 1389"/>
                <a:gd name="T51" fmla="*/ 774 h 878"/>
                <a:gd name="T52" fmla="*/ 1231 w 1389"/>
                <a:gd name="T53" fmla="*/ 778 h 878"/>
                <a:gd name="T54" fmla="*/ 1261 w 1389"/>
                <a:gd name="T55" fmla="*/ 781 h 878"/>
                <a:gd name="T56" fmla="*/ 1241 w 1389"/>
                <a:gd name="T57" fmla="*/ 778 h 878"/>
                <a:gd name="T58" fmla="*/ 1261 w 1389"/>
                <a:gd name="T59" fmla="*/ 774 h 878"/>
                <a:gd name="T60" fmla="*/ 1261 w 1389"/>
                <a:gd name="T61" fmla="*/ 781 h 878"/>
                <a:gd name="T62" fmla="*/ 1278 w 1389"/>
                <a:gd name="T63" fmla="*/ 781 h 878"/>
                <a:gd name="T64" fmla="*/ 1278 w 1389"/>
                <a:gd name="T65" fmla="*/ 774 h 878"/>
                <a:gd name="T66" fmla="*/ 1298 w 1389"/>
                <a:gd name="T67" fmla="*/ 778 h 878"/>
                <a:gd name="T68" fmla="*/ 1316 w 1389"/>
                <a:gd name="T69" fmla="*/ 787 h 878"/>
                <a:gd name="T70" fmla="*/ 1316 w 1389"/>
                <a:gd name="T71" fmla="*/ 768 h 878"/>
                <a:gd name="T72" fmla="*/ 1316 w 1389"/>
                <a:gd name="T73" fmla="*/ 787 h 878"/>
                <a:gd name="T74" fmla="*/ 1326 w 1389"/>
                <a:gd name="T75" fmla="*/ 754 h 878"/>
                <a:gd name="T76" fmla="*/ 455 w 1389"/>
                <a:gd name="T77" fmla="*/ 754 h 878"/>
                <a:gd name="T78" fmla="*/ 49 w 1389"/>
                <a:gd name="T79" fmla="*/ 739 h 878"/>
                <a:gd name="T80" fmla="*/ 49 w 1389"/>
                <a:gd name="T81" fmla="*/ 332 h 878"/>
                <a:gd name="T82" fmla="*/ 64 w 1389"/>
                <a:gd name="T83" fmla="*/ 48 h 878"/>
                <a:gd name="T84" fmla="*/ 1340 w 1389"/>
                <a:gd name="T85" fmla="*/ 63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89" h="878">
                  <a:moveTo>
                    <a:pt x="1374" y="0"/>
                  </a:moveTo>
                  <a:cubicBezTo>
                    <a:pt x="16" y="0"/>
                    <a:pt x="16" y="0"/>
                    <a:pt x="16" y="0"/>
                  </a:cubicBezTo>
                  <a:cubicBezTo>
                    <a:pt x="7" y="0"/>
                    <a:pt x="0" y="6"/>
                    <a:pt x="0" y="14"/>
                  </a:cubicBezTo>
                  <a:cubicBezTo>
                    <a:pt x="0" y="139"/>
                    <a:pt x="0" y="244"/>
                    <a:pt x="0" y="332"/>
                  </a:cubicBezTo>
                  <a:cubicBezTo>
                    <a:pt x="0" y="384"/>
                    <a:pt x="0" y="430"/>
                    <a:pt x="0" y="470"/>
                  </a:cubicBezTo>
                  <a:cubicBezTo>
                    <a:pt x="0" y="788"/>
                    <a:pt x="0" y="788"/>
                    <a:pt x="0" y="788"/>
                  </a:cubicBezTo>
                  <a:cubicBezTo>
                    <a:pt x="0" y="796"/>
                    <a:pt x="7" y="802"/>
                    <a:pt x="16" y="802"/>
                  </a:cubicBezTo>
                  <a:cubicBezTo>
                    <a:pt x="16" y="802"/>
                    <a:pt x="16" y="802"/>
                    <a:pt x="198" y="802"/>
                  </a:cubicBezTo>
                  <a:cubicBezTo>
                    <a:pt x="198" y="802"/>
                    <a:pt x="198" y="803"/>
                    <a:pt x="198" y="803"/>
                  </a:cubicBezTo>
                  <a:cubicBezTo>
                    <a:pt x="647" y="803"/>
                    <a:pt x="647" y="803"/>
                    <a:pt x="647" y="803"/>
                  </a:cubicBezTo>
                  <a:cubicBezTo>
                    <a:pt x="647" y="803"/>
                    <a:pt x="647" y="803"/>
                    <a:pt x="647" y="804"/>
                  </a:cubicBezTo>
                  <a:cubicBezTo>
                    <a:pt x="647" y="826"/>
                    <a:pt x="647" y="826"/>
                    <a:pt x="647" y="826"/>
                  </a:cubicBezTo>
                  <a:cubicBezTo>
                    <a:pt x="369" y="826"/>
                    <a:pt x="369" y="826"/>
                    <a:pt x="369" y="826"/>
                  </a:cubicBezTo>
                  <a:cubicBezTo>
                    <a:pt x="362" y="826"/>
                    <a:pt x="355" y="832"/>
                    <a:pt x="355" y="840"/>
                  </a:cubicBezTo>
                  <a:cubicBezTo>
                    <a:pt x="331" y="864"/>
                    <a:pt x="331" y="864"/>
                    <a:pt x="331" y="864"/>
                  </a:cubicBezTo>
                  <a:cubicBezTo>
                    <a:pt x="331" y="872"/>
                    <a:pt x="337" y="878"/>
                    <a:pt x="345" y="878"/>
                  </a:cubicBezTo>
                  <a:cubicBezTo>
                    <a:pt x="1024" y="878"/>
                    <a:pt x="1024" y="878"/>
                    <a:pt x="1024" y="878"/>
                  </a:cubicBezTo>
                  <a:cubicBezTo>
                    <a:pt x="1033" y="878"/>
                    <a:pt x="1039" y="872"/>
                    <a:pt x="1039" y="864"/>
                  </a:cubicBezTo>
                  <a:cubicBezTo>
                    <a:pt x="1015" y="840"/>
                    <a:pt x="1015" y="840"/>
                    <a:pt x="1015" y="840"/>
                  </a:cubicBezTo>
                  <a:cubicBezTo>
                    <a:pt x="1015" y="832"/>
                    <a:pt x="1009" y="826"/>
                    <a:pt x="1000" y="826"/>
                  </a:cubicBezTo>
                  <a:cubicBezTo>
                    <a:pt x="721" y="826"/>
                    <a:pt x="721" y="826"/>
                    <a:pt x="721" y="826"/>
                  </a:cubicBezTo>
                  <a:cubicBezTo>
                    <a:pt x="721" y="804"/>
                    <a:pt x="721" y="804"/>
                    <a:pt x="721" y="804"/>
                  </a:cubicBezTo>
                  <a:cubicBezTo>
                    <a:pt x="721" y="803"/>
                    <a:pt x="721" y="803"/>
                    <a:pt x="721" y="803"/>
                  </a:cubicBezTo>
                  <a:cubicBezTo>
                    <a:pt x="1374" y="803"/>
                    <a:pt x="1374" y="803"/>
                    <a:pt x="1374" y="803"/>
                  </a:cubicBezTo>
                  <a:cubicBezTo>
                    <a:pt x="1383" y="803"/>
                    <a:pt x="1389" y="797"/>
                    <a:pt x="1389" y="789"/>
                  </a:cubicBezTo>
                  <a:cubicBezTo>
                    <a:pt x="1389" y="14"/>
                    <a:pt x="1389" y="14"/>
                    <a:pt x="1389" y="14"/>
                  </a:cubicBezTo>
                  <a:cubicBezTo>
                    <a:pt x="1389" y="6"/>
                    <a:pt x="1383" y="0"/>
                    <a:pt x="1374" y="0"/>
                  </a:cubicBezTo>
                  <a:close/>
                  <a:moveTo>
                    <a:pt x="1126" y="781"/>
                  </a:moveTo>
                  <a:cubicBezTo>
                    <a:pt x="1110" y="781"/>
                    <a:pt x="1110" y="781"/>
                    <a:pt x="1110" y="781"/>
                  </a:cubicBezTo>
                  <a:cubicBezTo>
                    <a:pt x="1108" y="781"/>
                    <a:pt x="1107" y="780"/>
                    <a:pt x="1107" y="778"/>
                  </a:cubicBezTo>
                  <a:cubicBezTo>
                    <a:pt x="1107" y="776"/>
                    <a:pt x="1108" y="774"/>
                    <a:pt x="1110" y="774"/>
                  </a:cubicBezTo>
                  <a:cubicBezTo>
                    <a:pt x="1126" y="774"/>
                    <a:pt x="1126" y="774"/>
                    <a:pt x="1126" y="774"/>
                  </a:cubicBezTo>
                  <a:cubicBezTo>
                    <a:pt x="1129" y="774"/>
                    <a:pt x="1130" y="776"/>
                    <a:pt x="1130" y="778"/>
                  </a:cubicBezTo>
                  <a:cubicBezTo>
                    <a:pt x="1130" y="780"/>
                    <a:pt x="1129" y="781"/>
                    <a:pt x="1126" y="781"/>
                  </a:cubicBezTo>
                  <a:close/>
                  <a:moveTo>
                    <a:pt x="1160" y="781"/>
                  </a:moveTo>
                  <a:cubicBezTo>
                    <a:pt x="1144" y="781"/>
                    <a:pt x="1144" y="781"/>
                    <a:pt x="1144" y="781"/>
                  </a:cubicBezTo>
                  <a:cubicBezTo>
                    <a:pt x="1142" y="781"/>
                    <a:pt x="1140" y="780"/>
                    <a:pt x="1140" y="778"/>
                  </a:cubicBezTo>
                  <a:cubicBezTo>
                    <a:pt x="1140" y="776"/>
                    <a:pt x="1142" y="774"/>
                    <a:pt x="1144" y="774"/>
                  </a:cubicBezTo>
                  <a:cubicBezTo>
                    <a:pt x="1160" y="774"/>
                    <a:pt x="1160" y="774"/>
                    <a:pt x="1160" y="774"/>
                  </a:cubicBezTo>
                  <a:cubicBezTo>
                    <a:pt x="1162" y="774"/>
                    <a:pt x="1164" y="776"/>
                    <a:pt x="1164" y="778"/>
                  </a:cubicBezTo>
                  <a:cubicBezTo>
                    <a:pt x="1164" y="780"/>
                    <a:pt x="1162" y="781"/>
                    <a:pt x="1160" y="781"/>
                  </a:cubicBezTo>
                  <a:close/>
                  <a:moveTo>
                    <a:pt x="1194" y="781"/>
                  </a:moveTo>
                  <a:cubicBezTo>
                    <a:pt x="1177" y="781"/>
                    <a:pt x="1177" y="781"/>
                    <a:pt x="1177" y="781"/>
                  </a:cubicBezTo>
                  <a:cubicBezTo>
                    <a:pt x="1175" y="781"/>
                    <a:pt x="1174" y="780"/>
                    <a:pt x="1174" y="778"/>
                  </a:cubicBezTo>
                  <a:cubicBezTo>
                    <a:pt x="1174" y="776"/>
                    <a:pt x="1175" y="774"/>
                    <a:pt x="1177" y="774"/>
                  </a:cubicBezTo>
                  <a:cubicBezTo>
                    <a:pt x="1194" y="774"/>
                    <a:pt x="1194" y="774"/>
                    <a:pt x="1194" y="774"/>
                  </a:cubicBezTo>
                  <a:cubicBezTo>
                    <a:pt x="1196" y="774"/>
                    <a:pt x="1198" y="776"/>
                    <a:pt x="1198" y="778"/>
                  </a:cubicBezTo>
                  <a:cubicBezTo>
                    <a:pt x="1198" y="780"/>
                    <a:pt x="1196" y="781"/>
                    <a:pt x="1194" y="781"/>
                  </a:cubicBezTo>
                  <a:close/>
                  <a:moveTo>
                    <a:pt x="1228" y="781"/>
                  </a:moveTo>
                  <a:cubicBezTo>
                    <a:pt x="1211" y="781"/>
                    <a:pt x="1211" y="781"/>
                    <a:pt x="1211" y="781"/>
                  </a:cubicBezTo>
                  <a:cubicBezTo>
                    <a:pt x="1209" y="781"/>
                    <a:pt x="1207" y="780"/>
                    <a:pt x="1207" y="778"/>
                  </a:cubicBezTo>
                  <a:cubicBezTo>
                    <a:pt x="1207" y="776"/>
                    <a:pt x="1209" y="774"/>
                    <a:pt x="1211" y="774"/>
                  </a:cubicBezTo>
                  <a:cubicBezTo>
                    <a:pt x="1228" y="774"/>
                    <a:pt x="1228" y="774"/>
                    <a:pt x="1228" y="774"/>
                  </a:cubicBezTo>
                  <a:cubicBezTo>
                    <a:pt x="1230" y="774"/>
                    <a:pt x="1231" y="776"/>
                    <a:pt x="1231" y="778"/>
                  </a:cubicBezTo>
                  <a:cubicBezTo>
                    <a:pt x="1231" y="780"/>
                    <a:pt x="1230" y="781"/>
                    <a:pt x="1228" y="781"/>
                  </a:cubicBezTo>
                  <a:close/>
                  <a:moveTo>
                    <a:pt x="1261" y="781"/>
                  </a:moveTo>
                  <a:cubicBezTo>
                    <a:pt x="1244" y="781"/>
                    <a:pt x="1244" y="781"/>
                    <a:pt x="1244" y="781"/>
                  </a:cubicBezTo>
                  <a:cubicBezTo>
                    <a:pt x="1242" y="781"/>
                    <a:pt x="1241" y="780"/>
                    <a:pt x="1241" y="778"/>
                  </a:cubicBezTo>
                  <a:cubicBezTo>
                    <a:pt x="1241" y="776"/>
                    <a:pt x="1242" y="774"/>
                    <a:pt x="1244" y="774"/>
                  </a:cubicBezTo>
                  <a:cubicBezTo>
                    <a:pt x="1261" y="774"/>
                    <a:pt x="1261" y="774"/>
                    <a:pt x="1261" y="774"/>
                  </a:cubicBezTo>
                  <a:cubicBezTo>
                    <a:pt x="1263" y="774"/>
                    <a:pt x="1265" y="776"/>
                    <a:pt x="1265" y="778"/>
                  </a:cubicBezTo>
                  <a:cubicBezTo>
                    <a:pt x="1265" y="780"/>
                    <a:pt x="1263" y="781"/>
                    <a:pt x="1261" y="781"/>
                  </a:cubicBezTo>
                  <a:close/>
                  <a:moveTo>
                    <a:pt x="1295" y="781"/>
                  </a:moveTo>
                  <a:cubicBezTo>
                    <a:pt x="1278" y="781"/>
                    <a:pt x="1278" y="781"/>
                    <a:pt x="1278" y="781"/>
                  </a:cubicBezTo>
                  <a:cubicBezTo>
                    <a:pt x="1276" y="781"/>
                    <a:pt x="1274" y="780"/>
                    <a:pt x="1274" y="778"/>
                  </a:cubicBezTo>
                  <a:cubicBezTo>
                    <a:pt x="1274" y="776"/>
                    <a:pt x="1276" y="774"/>
                    <a:pt x="1278" y="774"/>
                  </a:cubicBezTo>
                  <a:cubicBezTo>
                    <a:pt x="1295" y="774"/>
                    <a:pt x="1295" y="774"/>
                    <a:pt x="1295" y="774"/>
                  </a:cubicBezTo>
                  <a:cubicBezTo>
                    <a:pt x="1297" y="774"/>
                    <a:pt x="1298" y="776"/>
                    <a:pt x="1298" y="778"/>
                  </a:cubicBezTo>
                  <a:cubicBezTo>
                    <a:pt x="1298" y="780"/>
                    <a:pt x="1297" y="781"/>
                    <a:pt x="1295" y="781"/>
                  </a:cubicBezTo>
                  <a:close/>
                  <a:moveTo>
                    <a:pt x="1316" y="787"/>
                  </a:moveTo>
                  <a:cubicBezTo>
                    <a:pt x="1311" y="787"/>
                    <a:pt x="1307" y="783"/>
                    <a:pt x="1307" y="778"/>
                  </a:cubicBezTo>
                  <a:cubicBezTo>
                    <a:pt x="1307" y="773"/>
                    <a:pt x="1311" y="768"/>
                    <a:pt x="1316" y="768"/>
                  </a:cubicBezTo>
                  <a:cubicBezTo>
                    <a:pt x="1321" y="768"/>
                    <a:pt x="1325" y="773"/>
                    <a:pt x="1325" y="778"/>
                  </a:cubicBezTo>
                  <a:cubicBezTo>
                    <a:pt x="1325" y="783"/>
                    <a:pt x="1321" y="787"/>
                    <a:pt x="1316" y="787"/>
                  </a:cubicBezTo>
                  <a:close/>
                  <a:moveTo>
                    <a:pt x="1340" y="740"/>
                  </a:moveTo>
                  <a:cubicBezTo>
                    <a:pt x="1340" y="748"/>
                    <a:pt x="1334" y="754"/>
                    <a:pt x="1326" y="754"/>
                  </a:cubicBezTo>
                  <a:cubicBezTo>
                    <a:pt x="918" y="754"/>
                    <a:pt x="642" y="754"/>
                    <a:pt x="455" y="754"/>
                  </a:cubicBezTo>
                  <a:cubicBezTo>
                    <a:pt x="455" y="754"/>
                    <a:pt x="455" y="754"/>
                    <a:pt x="455" y="754"/>
                  </a:cubicBezTo>
                  <a:cubicBezTo>
                    <a:pt x="64" y="754"/>
                    <a:pt x="64" y="754"/>
                    <a:pt x="64" y="754"/>
                  </a:cubicBezTo>
                  <a:cubicBezTo>
                    <a:pt x="56" y="754"/>
                    <a:pt x="49" y="747"/>
                    <a:pt x="49" y="739"/>
                  </a:cubicBezTo>
                  <a:cubicBezTo>
                    <a:pt x="49" y="739"/>
                    <a:pt x="49" y="739"/>
                    <a:pt x="49" y="470"/>
                  </a:cubicBezTo>
                  <a:cubicBezTo>
                    <a:pt x="49" y="417"/>
                    <a:pt x="49" y="372"/>
                    <a:pt x="49" y="332"/>
                  </a:cubicBezTo>
                  <a:cubicBezTo>
                    <a:pt x="49" y="63"/>
                    <a:pt x="49" y="63"/>
                    <a:pt x="49" y="63"/>
                  </a:cubicBezTo>
                  <a:cubicBezTo>
                    <a:pt x="49" y="55"/>
                    <a:pt x="56" y="48"/>
                    <a:pt x="64" y="48"/>
                  </a:cubicBezTo>
                  <a:cubicBezTo>
                    <a:pt x="1326" y="48"/>
                    <a:pt x="1326" y="48"/>
                    <a:pt x="1326" y="48"/>
                  </a:cubicBezTo>
                  <a:cubicBezTo>
                    <a:pt x="1334" y="48"/>
                    <a:pt x="1340" y="55"/>
                    <a:pt x="1340" y="63"/>
                  </a:cubicBezTo>
                  <a:cubicBezTo>
                    <a:pt x="1340" y="740"/>
                    <a:pt x="1340" y="740"/>
                    <a:pt x="1340" y="740"/>
                  </a:cubicBezTo>
                  <a:close/>
                </a:path>
              </a:pathLst>
            </a:custGeom>
            <a:solidFill>
              <a:srgbClr val="FFFFFF"/>
            </a:solidFill>
            <a:ln w="25400" cap="flat" cmpd="sng" algn="ctr">
              <a:noFill/>
              <a:prstDash val="solid"/>
              <a:headEnd type="none" w="med" len="med"/>
              <a:tailEnd type="none" w="med" len="med"/>
            </a:ln>
            <a:effectLst/>
          </p:spPr>
          <p:txBody>
            <a:bodyPr vert="horz" wrap="square" lIns="118351" tIns="59176" rIns="118351" bIns="59176" numCol="1" rtlCol="0" anchor="ctr" anchorCtr="0" compatLnSpc="1">
              <a:prstTxWarp prst="textNoShape">
                <a:avLst/>
              </a:prstTxWarp>
            </a:bodyPr>
            <a:lstStyle/>
            <a:p>
              <a:pPr defTabSz="1064794">
                <a:defRPr/>
              </a:pPr>
              <a:endParaRPr lang="en-US" sz="2900" kern="0" spc="-174">
                <a:solidFill>
                  <a:schemeClr val="bg1">
                    <a:lumMod val="50000"/>
                    <a:lumOff val="50000"/>
                  </a:schemeClr>
                </a:solidFill>
                <a:latin typeface="Segoe Light" pitchFamily="34" charset="0"/>
              </a:endParaRPr>
            </a:p>
          </p:txBody>
        </p:sp>
      </p:grpSp>
    </p:spTree>
    <p:custDataLst>
      <p:tags r:id="rId1"/>
    </p:custDataLst>
    <p:extLst>
      <p:ext uri="{BB962C8B-B14F-4D97-AF65-F5344CB8AC3E}">
        <p14:creationId xmlns:p14="http://schemas.microsoft.com/office/powerpoint/2010/main" val="3812448102"/>
      </p:ext>
    </p:extLst>
  </p:cSld>
  <p:clrMapOvr>
    <a:masterClrMapping/>
  </p:clrMapOvr>
  <p:transition spd="slow" advTm="6679">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randombar(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L1WJbqXVIEKuzluq6Thzvg"/>
</p:tagLst>
</file>

<file path=ppt/tags/tag2.xml><?xml version="1.0" encoding="utf-8"?>
<p:tagLst xmlns:a="http://schemas.openxmlformats.org/drawingml/2006/main" xmlns:r="http://schemas.openxmlformats.org/officeDocument/2006/relationships" xmlns:p="http://schemas.openxmlformats.org/presentationml/2006/main">
  <p:tag name="TIMING" val="|0.6|0.2|0.3|0.5|0.6"/>
</p:tagLst>
</file>

<file path=ppt/tags/tag3.xml><?xml version="1.0" encoding="utf-8"?>
<p:tagLst xmlns:a="http://schemas.openxmlformats.org/drawingml/2006/main" xmlns:r="http://schemas.openxmlformats.org/officeDocument/2006/relationships" xmlns:p="http://schemas.openxmlformats.org/presentationml/2006/main">
  <p:tag name="TIMING" val="|96.7"/>
</p:tagLst>
</file>

<file path=ppt/tags/tag4.xml><?xml version="1.0" encoding="utf-8"?>
<p:tagLst xmlns:a="http://schemas.openxmlformats.org/drawingml/2006/main" xmlns:r="http://schemas.openxmlformats.org/officeDocument/2006/relationships" xmlns:p="http://schemas.openxmlformats.org/presentationml/2006/main">
  <p:tag name="TIMING" val="|94.8"/>
</p:tagLst>
</file>

<file path=ppt/tags/tag5.xml><?xml version="1.0" encoding="utf-8"?>
<p:tagLst xmlns:a="http://schemas.openxmlformats.org/drawingml/2006/main" xmlns:r="http://schemas.openxmlformats.org/officeDocument/2006/relationships" xmlns:p="http://schemas.openxmlformats.org/presentationml/2006/main">
  <p:tag name="TIMING" val="|0.3"/>
</p:tagLst>
</file>

<file path=ppt/tags/tag6.xml><?xml version="1.0" encoding="utf-8"?>
<p:tagLst xmlns:a="http://schemas.openxmlformats.org/drawingml/2006/main" xmlns:r="http://schemas.openxmlformats.org/officeDocument/2006/relationships" xmlns:p="http://schemas.openxmlformats.org/presentationml/2006/main">
  <p:tag name="TIMING" val="|19.7"/>
</p:tagLst>
</file>

<file path=ppt/tags/tag7.xml><?xml version="1.0" encoding="utf-8"?>
<p:tagLst xmlns:a="http://schemas.openxmlformats.org/drawingml/2006/main" xmlns:r="http://schemas.openxmlformats.org/officeDocument/2006/relationships" xmlns:p="http://schemas.openxmlformats.org/presentationml/2006/main">
  <p:tag name="TIMING" val="|8.4"/>
</p:tagLst>
</file>

<file path=ppt/tags/tag8.xml><?xml version="1.0" encoding="utf-8"?>
<p:tagLst xmlns:a="http://schemas.openxmlformats.org/drawingml/2006/main" xmlns:r="http://schemas.openxmlformats.org/officeDocument/2006/relationships" xmlns:p="http://schemas.openxmlformats.org/presentationml/2006/main">
  <p:tag name="TIMING" val="|7.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3715</TotalTime>
  <Words>3231</Words>
  <Application>Microsoft Office PowerPoint</Application>
  <PresentationFormat>宽屏</PresentationFormat>
  <Paragraphs>493</Paragraphs>
  <Slides>55</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55</vt:i4>
      </vt:variant>
    </vt:vector>
  </HeadingPairs>
  <TitlesOfParts>
    <vt:vector size="64" baseType="lpstr">
      <vt:lpstr>ＭＳ Ｐゴシック</vt:lpstr>
      <vt:lpstr>Segoe Light</vt:lpstr>
      <vt:lpstr>宋体</vt:lpstr>
      <vt:lpstr>微软雅黑</vt:lpstr>
      <vt:lpstr>Arial</vt:lpstr>
      <vt:lpstr>Calibri</vt:lpstr>
      <vt:lpstr>Segoe UI</vt:lpstr>
      <vt:lpstr>Segoe UI Light</vt:lpstr>
      <vt:lpstr>Office 主题</vt:lpstr>
      <vt:lpstr>Spark入门</vt:lpstr>
      <vt:lpstr>PowerPoint 演示文稿</vt:lpstr>
      <vt:lpstr>PowerPoint 演示文稿</vt:lpstr>
      <vt:lpstr>概念</vt:lpstr>
      <vt:lpstr>趋势</vt:lpstr>
      <vt:lpstr>趋势</vt:lpstr>
      <vt:lpstr>他们都在用</vt:lpstr>
      <vt:lpstr>Spark是什么</vt:lpstr>
      <vt:lpstr>Spark的特点</vt:lpstr>
      <vt:lpstr>One stack</vt:lpstr>
      <vt:lpstr>快！</vt:lpstr>
      <vt:lpstr>简洁</vt:lpstr>
      <vt:lpstr>生态系统</vt:lpstr>
      <vt:lpstr>与Hadoop的关系</vt:lpstr>
      <vt:lpstr>与Hadoop产品对比</vt:lpstr>
      <vt:lpstr>MapR大数据平台（开源引擎）</vt:lpstr>
      <vt:lpstr>核心设计</vt:lpstr>
      <vt:lpstr>物理架构</vt:lpstr>
      <vt:lpstr>作业处理运行构架</vt:lpstr>
      <vt:lpstr>Standalone运行构架</vt:lpstr>
      <vt:lpstr>RDD—概念</vt:lpstr>
      <vt:lpstr>RDD—转换常见操作</vt:lpstr>
      <vt:lpstr>RDD—动作常见操作</vt:lpstr>
      <vt:lpstr>RDD—persist、cache、checkpoint</vt:lpstr>
      <vt:lpstr>RDD—依赖</vt:lpstr>
      <vt:lpstr>Scheduling Process</vt:lpstr>
      <vt:lpstr>Scheduling Optimizations</vt:lpstr>
      <vt:lpstr>Lineage</vt:lpstr>
      <vt:lpstr>错误处理</vt:lpstr>
      <vt:lpstr>为什么快——对比MapReduce模型</vt:lpstr>
      <vt:lpstr>为什么快</vt:lpstr>
      <vt:lpstr>Spark SQL</vt:lpstr>
      <vt:lpstr>Scala</vt:lpstr>
      <vt:lpstr>核心设计</vt:lpstr>
      <vt:lpstr>安装配置</vt:lpstr>
      <vt:lpstr>与Java的几点不同</vt:lpstr>
      <vt:lpstr>类层次</vt:lpstr>
      <vt:lpstr>语法要点</vt:lpstr>
      <vt:lpstr>动手实验</vt:lpstr>
      <vt:lpstr>环境搭建——配置(Standalone)</vt:lpstr>
      <vt:lpstr>环境搭建——安装</vt:lpstr>
      <vt:lpstr>环境搭建——运行</vt:lpstr>
      <vt:lpstr>Shell使用</vt:lpstr>
      <vt:lpstr>Word Count——准备</vt:lpstr>
      <vt:lpstr>Word Count——实现</vt:lpstr>
      <vt:lpstr>Word Count——RDD操作</vt:lpstr>
      <vt:lpstr>IDE集成</vt:lpstr>
      <vt:lpstr>Spark-Submit使用</vt:lpstr>
      <vt:lpstr>More…</vt:lpstr>
      <vt:lpstr>附</vt:lpstr>
      <vt:lpstr>推荐配置</vt:lpstr>
      <vt:lpstr>总结</vt:lpstr>
      <vt:lpstr>Key Points</vt:lpstr>
      <vt:lpstr>学习建议</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业务咨询机器人</dc:title>
  <dc:creator>蒋震宇</dc:creator>
  <cp:lastModifiedBy>FYZM孤岛旭日</cp:lastModifiedBy>
  <cp:revision>416</cp:revision>
  <dcterms:created xsi:type="dcterms:W3CDTF">2014-06-19T05:45:47Z</dcterms:created>
  <dcterms:modified xsi:type="dcterms:W3CDTF">2016-04-21T13:25:18Z</dcterms:modified>
</cp:coreProperties>
</file>