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72" r:id="rId2"/>
    <p:sldId id="273" r:id="rId3"/>
    <p:sldId id="284" r:id="rId4"/>
    <p:sldId id="274" r:id="rId5"/>
    <p:sldId id="275" r:id="rId6"/>
    <p:sldId id="276" r:id="rId7"/>
    <p:sldId id="277" r:id="rId8"/>
    <p:sldId id="278" r:id="rId9"/>
    <p:sldId id="282" r:id="rId10"/>
    <p:sldId id="280" r:id="rId11"/>
    <p:sldId id="281" r:id="rId12"/>
    <p:sldId id="279" r:id="rId13"/>
    <p:sldId id="283" r:id="rId14"/>
    <p:sldId id="268" r:id="rId15"/>
    <p:sldId id="285" r:id="rId16"/>
    <p:sldId id="269" r:id="rId17"/>
    <p:sldId id="264" r:id="rId18"/>
    <p:sldId id="265"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Раздел по умолчанию" id="{B800FE30-8CAB-449D-97A7-8FB083BB366B}">
          <p14:sldIdLst>
            <p14:sldId id="272"/>
            <p14:sldId id="273"/>
            <p14:sldId id="284"/>
            <p14:sldId id="274"/>
            <p14:sldId id="275"/>
            <p14:sldId id="276"/>
            <p14:sldId id="277"/>
            <p14:sldId id="278"/>
            <p14:sldId id="282"/>
            <p14:sldId id="280"/>
            <p14:sldId id="281"/>
            <p14:sldId id="279"/>
            <p14:sldId id="283"/>
            <p14:sldId id="268"/>
            <p14:sldId id="285"/>
            <p14:sldId id="269"/>
            <p14:sldId id="264"/>
            <p14:sldId id="265"/>
          </p14:sldIdLst>
        </p14:section>
        <p14:section name="Раздел без заголовка" id="{1A750B11-92FF-43F1-99AF-83E319F1BD3A}">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36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184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059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586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530c09ad0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530c09ad0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530c09ad0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530c09ad0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62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1d784fa1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1d784fa1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5e49ec3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5e49ec3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5e49ec3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5e49ec3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0adce3cd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0adce3cd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51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14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69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804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84.201.148.234.nip.io/kea-project/pong"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84.201.148.234.nip.io/kea-project/pin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FinalTask_2/FinalTask_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github.com/fanglores/Advanced-Software-Design/tree/master/General/UseCas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r>
              <a:rPr lang="en-GB" dirty="0"/>
              <a:t>Full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163783" y="86683"/>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2" name="Picture 2">
            <a:extLst>
              <a:ext uri="{FF2B5EF4-FFF2-40B4-BE49-F238E27FC236}">
                <a16:creationId xmlns:a16="http://schemas.microsoft.com/office/drawing/2014/main" id="{97633BA9-EAF8-44A8-B6A9-60AB2D061A05}"/>
              </a:ext>
            </a:extLst>
          </p:cNvPr>
          <p:cNvPicPr>
            <a:picLocks noChangeAspect="1" noChangeArrowheads="1"/>
          </p:cNvPicPr>
          <p:nvPr/>
        </p:nvPicPr>
        <p:blipFill>
          <a:blip r:embed="rId3"/>
          <a:srcRect/>
          <a:stretch/>
        </p:blipFill>
        <p:spPr bwMode="auto">
          <a:xfrm>
            <a:off x="18520" y="1506071"/>
            <a:ext cx="9089679" cy="270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399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26208" y="102066"/>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Deploy Service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deploy ML Model</a:t>
            </a:r>
          </a:p>
          <a:p>
            <a:pPr marL="0" lvl="0" indent="0" algn="l" rtl="0">
              <a:spcBef>
                <a:spcPts val="0"/>
              </a:spcBef>
              <a:spcAft>
                <a:spcPts val="0"/>
              </a:spcAft>
              <a:buNone/>
            </a:pPr>
            <a:r>
              <a:rPr lang="en-US" dirty="0">
                <a:solidFill>
                  <a:schemeClr val="tx1"/>
                </a:solidFill>
              </a:rPr>
              <a:t>ML Wrappers creates docker container</a:t>
            </a:r>
          </a:p>
          <a:p>
            <a:pPr marL="0" lvl="0" indent="0" algn="l" rtl="0">
              <a:spcBef>
                <a:spcPts val="0"/>
              </a:spcBef>
              <a:spcAft>
                <a:spcPts val="0"/>
              </a:spcAft>
              <a:buNone/>
            </a:pPr>
            <a:r>
              <a:rPr lang="en-US" dirty="0">
                <a:solidFill>
                  <a:schemeClr val="tx1"/>
                </a:solidFill>
              </a:rPr>
              <a:t>Docker container is deployed via service into K8s</a:t>
            </a: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tretch>
            <a:fillRect/>
          </a:stretch>
        </p:blipFill>
        <p:spPr>
          <a:xfrm>
            <a:off x="3626541" y="1017725"/>
            <a:ext cx="5205759" cy="3451009"/>
          </a:xfrm>
          <a:prstGeom prst="rect">
            <a:avLst/>
          </a:prstGeom>
        </p:spPr>
      </p:pic>
      <p:sp>
        <p:nvSpPr>
          <p:cNvPr id="3" name="Номер слайда 2">
            <a:extLst>
              <a:ext uri="{FF2B5EF4-FFF2-40B4-BE49-F238E27FC236}">
                <a16:creationId xmlns:a16="http://schemas.microsoft.com/office/drawing/2014/main" id="{3863259A-7CEE-49BB-9562-F93C8BD58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26208" y="113100"/>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3074" name="Picture 2">
            <a:extLst>
              <a:ext uri="{FF2B5EF4-FFF2-40B4-BE49-F238E27FC236}">
                <a16:creationId xmlns:a16="http://schemas.microsoft.com/office/drawing/2014/main" id="{85D032A9-1CA6-4893-9797-0787E9862734}"/>
              </a:ext>
            </a:extLst>
          </p:cNvPr>
          <p:cNvPicPr>
            <a:picLocks noChangeAspect="1" noChangeArrowheads="1"/>
          </p:cNvPicPr>
          <p:nvPr/>
        </p:nvPicPr>
        <p:blipFill>
          <a:blip r:embed="rId3"/>
          <a:srcRect/>
          <a:stretch/>
        </p:blipFill>
        <p:spPr bwMode="auto">
          <a:xfrm>
            <a:off x="3024187" y="1143000"/>
            <a:ext cx="309562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926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16899" y="2655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pic>
        <p:nvPicPr>
          <p:cNvPr id="6" name="Picture 5">
            <a:extLst>
              <a:ext uri="{FF2B5EF4-FFF2-40B4-BE49-F238E27FC236}">
                <a16:creationId xmlns:a16="http://schemas.microsoft.com/office/drawing/2014/main" id="{FD9F5773-8B1E-42C9-A714-ED751F17B937}"/>
              </a:ext>
            </a:extLst>
          </p:cNvPr>
          <p:cNvPicPr>
            <a:picLocks noChangeAspect="1"/>
          </p:cNvPicPr>
          <p:nvPr/>
        </p:nvPicPr>
        <p:blipFill>
          <a:blip r:embed="rId3"/>
          <a:srcRect/>
          <a:stretch/>
        </p:blipFill>
        <p:spPr>
          <a:xfrm>
            <a:off x="3813" y="2144806"/>
            <a:ext cx="9135886" cy="2518411"/>
          </a:xfrm>
          <a:prstGeom prst="rect">
            <a:avLst/>
          </a:prstGeom>
        </p:spPr>
      </p:pic>
      <p:sp>
        <p:nvSpPr>
          <p:cNvPr id="73" name="Google Shape;73;p16"/>
          <p:cNvSpPr txBox="1">
            <a:spLocks noGrp="1"/>
          </p:cNvSpPr>
          <p:nvPr>
            <p:ph type="body" idx="1"/>
          </p:nvPr>
        </p:nvSpPr>
        <p:spPr>
          <a:xfrm>
            <a:off x="116899" y="583231"/>
            <a:ext cx="3990600" cy="22204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solidFill>
                  <a:schemeClr val="bg1">
                    <a:lumMod val="50000"/>
                  </a:schemeClr>
                </a:solidFill>
              </a:rPr>
              <a:t>Problems: new deploy strategies require changes in </a:t>
            </a:r>
            <a:r>
              <a:rPr lang="en-GB" dirty="0" err="1">
                <a:solidFill>
                  <a:schemeClr val="bg1">
                    <a:lumMod val="50000"/>
                  </a:schemeClr>
                </a:solidFill>
              </a:rPr>
              <a:t>ServiceDeployer</a:t>
            </a:r>
            <a:r>
              <a:rPr lang="en-GB" dirty="0">
                <a:solidFill>
                  <a:schemeClr val="bg1">
                    <a:lumMod val="50000"/>
                  </a:schemeClr>
                </a:solidFill>
              </a:rPr>
              <a:t>; </a:t>
            </a:r>
            <a:r>
              <a:rPr lang="en-GB" dirty="0" err="1">
                <a:solidFill>
                  <a:schemeClr val="bg1">
                    <a:lumMod val="50000"/>
                  </a:schemeClr>
                </a:solidFill>
              </a:rPr>
              <a:t>ServiceDeployer</a:t>
            </a:r>
            <a:r>
              <a:rPr lang="en-GB" dirty="0">
                <a:solidFill>
                  <a:schemeClr val="bg1">
                    <a:lumMod val="50000"/>
                  </a:schemeClr>
                </a:solidFill>
              </a:rPr>
              <a:t> can work with different data, many functions in one class</a:t>
            </a:r>
          </a:p>
        </p:txBody>
      </p:sp>
      <p:sp>
        <p:nvSpPr>
          <p:cNvPr id="7" name="TextBox 6">
            <a:extLst>
              <a:ext uri="{FF2B5EF4-FFF2-40B4-BE49-F238E27FC236}">
                <a16:creationId xmlns:a16="http://schemas.microsoft.com/office/drawing/2014/main" id="{AEF34781-237A-42D9-B366-DCA2304439B3}"/>
              </a:ext>
            </a:extLst>
          </p:cNvPr>
          <p:cNvSpPr txBox="1"/>
          <p:nvPr/>
        </p:nvSpPr>
        <p:spPr>
          <a:xfrm>
            <a:off x="4572000" y="1073155"/>
            <a:ext cx="4635872" cy="646331"/>
          </a:xfrm>
          <a:prstGeom prst="rect">
            <a:avLst/>
          </a:prstGeom>
          <a:noFill/>
        </p:spPr>
        <p:txBody>
          <a:bodyPr wrap="square">
            <a:spAutoFit/>
          </a:bodyPr>
          <a:lstStyle/>
          <a:p>
            <a:pPr marL="0" lvl="0" indent="0" algn="l" rtl="0">
              <a:spcBef>
                <a:spcPts val="0"/>
              </a:spcBef>
              <a:spcAft>
                <a:spcPts val="0"/>
              </a:spcAft>
              <a:buNone/>
            </a:pPr>
            <a:r>
              <a:rPr lang="en-US" sz="1800" dirty="0">
                <a:solidFill>
                  <a:schemeClr val="bg1">
                    <a:lumMod val="50000"/>
                  </a:schemeClr>
                </a:solidFill>
              </a:rPr>
              <a:t>Solutions: use SOLID principles, Adapter and Strategy patterns</a:t>
            </a:r>
          </a:p>
        </p:txBody>
      </p:sp>
    </p:spTree>
    <p:extLst>
      <p:ext uri="{BB962C8B-B14F-4D97-AF65-F5344CB8AC3E}">
        <p14:creationId xmlns:p14="http://schemas.microsoft.com/office/powerpoint/2010/main" val="3432105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130118"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complexity</a:t>
            </a:r>
            <a:r>
              <a:rPr lang="en-US" b="1" dirty="0">
                <a:solidFill>
                  <a:schemeClr val="tx1"/>
                </a:solidFill>
                <a:effectLst>
                  <a:outerShdw blurRad="38100" dist="38100" dir="2700000" algn="tl">
                    <a:srgbClr val="000000">
                      <a:alpha val="43137"/>
                    </a:srgbClr>
                  </a:outerShdw>
                </a:effectLst>
              </a:rPr>
              <a:t>: Service Deployer</a:t>
            </a:r>
            <a:endParaRPr b="1" dirty="0">
              <a:solidFill>
                <a:schemeClr val="tx1"/>
              </a:solidFill>
              <a:effectLst>
                <a:outerShdw blurRad="38100" dist="38100" dir="2700000" algn="tl">
                  <a:srgbClr val="000000">
                    <a:alpha val="43137"/>
                  </a:srgbClr>
                </a:outerShdw>
              </a:effectLst>
            </a:endParaRPr>
          </a:p>
        </p:txBody>
      </p:sp>
      <p:graphicFrame>
        <p:nvGraphicFramePr>
          <p:cNvPr id="4" name="Таблица 3">
            <a:extLst>
              <a:ext uri="{FF2B5EF4-FFF2-40B4-BE49-F238E27FC236}">
                <a16:creationId xmlns:a16="http://schemas.microsoft.com/office/drawing/2014/main" id="{A99154A3-C358-4BC7-A257-7E2D543DD61F}"/>
              </a:ext>
            </a:extLst>
          </p:cNvPr>
          <p:cNvGraphicFramePr>
            <a:graphicFrameLocks noGrp="1"/>
          </p:cNvGraphicFramePr>
          <p:nvPr>
            <p:extLst>
              <p:ext uri="{D42A27DB-BD31-4B8C-83A1-F6EECF244321}">
                <p14:modId xmlns:p14="http://schemas.microsoft.com/office/powerpoint/2010/main" val="149459380"/>
              </p:ext>
            </p:extLst>
          </p:nvPr>
        </p:nvGraphicFramePr>
        <p:xfrm>
          <a:off x="900953" y="1351429"/>
          <a:ext cx="7167282" cy="3200398"/>
        </p:xfrm>
        <a:graphic>
          <a:graphicData uri="http://schemas.openxmlformats.org/drawingml/2006/table">
            <a:tbl>
              <a:tblPr/>
              <a:tblGrid>
                <a:gridCol w="1839603">
                  <a:extLst>
                    <a:ext uri="{9D8B030D-6E8A-4147-A177-3AD203B41FA5}">
                      <a16:colId xmlns:a16="http://schemas.microsoft.com/office/drawing/2014/main" val="1636098904"/>
                    </a:ext>
                  </a:extLst>
                </a:gridCol>
                <a:gridCol w="1027311">
                  <a:extLst>
                    <a:ext uri="{9D8B030D-6E8A-4147-A177-3AD203B41FA5}">
                      <a16:colId xmlns:a16="http://schemas.microsoft.com/office/drawing/2014/main" val="723940613"/>
                    </a:ext>
                  </a:extLst>
                </a:gridCol>
                <a:gridCol w="1433456">
                  <a:extLst>
                    <a:ext uri="{9D8B030D-6E8A-4147-A177-3AD203B41FA5}">
                      <a16:colId xmlns:a16="http://schemas.microsoft.com/office/drawing/2014/main" val="3033018205"/>
                    </a:ext>
                  </a:extLst>
                </a:gridCol>
                <a:gridCol w="1433456">
                  <a:extLst>
                    <a:ext uri="{9D8B030D-6E8A-4147-A177-3AD203B41FA5}">
                      <a16:colId xmlns:a16="http://schemas.microsoft.com/office/drawing/2014/main" val="2470044663"/>
                    </a:ext>
                  </a:extLst>
                </a:gridCol>
                <a:gridCol w="1433456">
                  <a:extLst>
                    <a:ext uri="{9D8B030D-6E8A-4147-A177-3AD203B41FA5}">
                      <a16:colId xmlns:a16="http://schemas.microsoft.com/office/drawing/2014/main" val="3882684967"/>
                    </a:ext>
                  </a:extLst>
                </a:gridCol>
              </a:tblGrid>
              <a:tr h="433949">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Class/Metrics</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WMC</a:t>
                      </a:r>
                      <a:endParaRPr lang="en-US" sz="14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CBO</a:t>
                      </a:r>
                      <a:endParaRPr lang="en-US" sz="14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NOC</a:t>
                      </a:r>
                      <a:endParaRPr lang="en-US" sz="14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DIT</a:t>
                      </a:r>
                      <a:endParaRPr lang="en-US" sz="14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8126595"/>
                  </a:ext>
                </a:extLst>
              </a:tr>
              <a:tr h="433949">
                <a:tc>
                  <a:txBody>
                    <a:bodyPr/>
                    <a:lstStyle/>
                    <a:p>
                      <a:pPr algn="l" rtl="0" fontAlgn="t">
                        <a:spcBef>
                          <a:spcPts val="0"/>
                        </a:spcBef>
                        <a:spcAft>
                          <a:spcPts val="0"/>
                        </a:spcAft>
                      </a:pPr>
                      <a:r>
                        <a:rPr lang="en-US" sz="1400" b="0" i="0" u="none" strike="noStrike" dirty="0" err="1">
                          <a:solidFill>
                            <a:srgbClr val="000000"/>
                          </a:solidFill>
                          <a:effectLst/>
                          <a:latin typeface="Arial" panose="020B0604020202020204" pitchFamily="34" charset="0"/>
                        </a:rPr>
                        <a:t>ServiceDeployer</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8</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0</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8595185"/>
                  </a:ext>
                </a:extLst>
              </a:tr>
              <a:tr h="433949">
                <a:tc>
                  <a:txBody>
                    <a:bodyPr/>
                    <a:lstStyle/>
                    <a:p>
                      <a:pPr algn="l" rtl="0" fontAlgn="t">
                        <a:spcBef>
                          <a:spcPts val="0"/>
                        </a:spcBef>
                        <a:spcAft>
                          <a:spcPts val="0"/>
                        </a:spcAft>
                      </a:pPr>
                      <a:r>
                        <a:rPr lang="en-US" sz="1400" b="0" i="0" u="none" strike="noStrike" dirty="0" err="1">
                          <a:solidFill>
                            <a:srgbClr val="000000"/>
                          </a:solidFill>
                          <a:effectLst/>
                          <a:latin typeface="Arial" panose="020B0604020202020204" pitchFamily="34" charset="0"/>
                        </a:rPr>
                        <a:t>ContainerizerImpl</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0</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2</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7098782"/>
                  </a:ext>
                </a:extLst>
              </a:tr>
              <a:tr h="433949">
                <a:tc>
                  <a:txBody>
                    <a:bodyPr/>
                    <a:lstStyle/>
                    <a:p>
                      <a:pPr algn="l" rtl="0" fontAlgn="t">
                        <a:spcBef>
                          <a:spcPts val="0"/>
                        </a:spcBef>
                        <a:spcAft>
                          <a:spcPts val="0"/>
                        </a:spcAft>
                      </a:pPr>
                      <a:r>
                        <a:rPr lang="en-US" sz="1400" b="0" i="0" u="none" strike="noStrike" dirty="0" err="1">
                          <a:solidFill>
                            <a:srgbClr val="000000"/>
                          </a:solidFill>
                          <a:effectLst/>
                          <a:latin typeface="Arial" panose="020B0604020202020204" pitchFamily="34" charset="0"/>
                        </a:rPr>
                        <a:t>CRDStrategy</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0</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2</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5508502"/>
                  </a:ext>
                </a:extLst>
              </a:tr>
              <a:tr h="596704">
                <a:tc>
                  <a:txBody>
                    <a:bodyPr/>
                    <a:lstStyle/>
                    <a:p>
                      <a:pPr algn="l" rtl="0" fontAlgn="t">
                        <a:spcBef>
                          <a:spcPts val="0"/>
                        </a:spcBef>
                        <a:spcAft>
                          <a:spcPts val="0"/>
                        </a:spcAft>
                      </a:pPr>
                      <a:r>
                        <a:rPr lang="en-US" sz="1400" b="0" i="0" u="none" strike="noStrike">
                          <a:solidFill>
                            <a:srgbClr val="000000"/>
                          </a:solidFill>
                          <a:effectLst/>
                          <a:latin typeface="Arial" panose="020B0604020202020204" pitchFamily="34" charset="0"/>
                        </a:rPr>
                        <a:t>SourceCodeStrategy</a:t>
                      </a:r>
                      <a:endParaRPr lang="en-US" sz="14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0</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2</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6839106"/>
                  </a:ext>
                </a:extLst>
              </a:tr>
              <a:tr h="433949">
                <a:tc>
                  <a:txBody>
                    <a:bodyPr/>
                    <a:lstStyle/>
                    <a:p>
                      <a:pPr algn="l" rtl="0" fontAlgn="t">
                        <a:spcBef>
                          <a:spcPts val="0"/>
                        </a:spcBef>
                        <a:spcAft>
                          <a:spcPts val="0"/>
                        </a:spcAft>
                      </a:pPr>
                      <a:r>
                        <a:rPr lang="en-US" sz="1400" b="0" i="0" u="none" strike="noStrike" dirty="0" err="1">
                          <a:solidFill>
                            <a:srgbClr val="000000"/>
                          </a:solidFill>
                          <a:effectLst/>
                          <a:latin typeface="Arial" panose="020B0604020202020204" pitchFamily="34" charset="0"/>
                        </a:rPr>
                        <a:t>GitAdapter</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0</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2</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829328"/>
                  </a:ext>
                </a:extLst>
              </a:tr>
              <a:tr h="433949">
                <a:tc>
                  <a:txBody>
                    <a:bodyPr/>
                    <a:lstStyle/>
                    <a:p>
                      <a:pPr algn="l" rtl="0" fontAlgn="t">
                        <a:spcBef>
                          <a:spcPts val="0"/>
                        </a:spcBef>
                        <a:spcAft>
                          <a:spcPts val="0"/>
                        </a:spcAft>
                      </a:pPr>
                      <a:r>
                        <a:rPr lang="en-US" sz="1400" b="0" i="0" u="none" strike="noStrike" dirty="0" err="1">
                          <a:solidFill>
                            <a:srgbClr val="000000"/>
                          </a:solidFill>
                          <a:effectLst/>
                          <a:latin typeface="Arial" panose="020B0604020202020204" pitchFamily="34" charset="0"/>
                        </a:rPr>
                        <a:t>KubernetesAdapter</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4</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0</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2</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83453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graphicFrame>
        <p:nvGraphicFramePr>
          <p:cNvPr id="5" name="Таблица 4">
            <a:extLst>
              <a:ext uri="{FF2B5EF4-FFF2-40B4-BE49-F238E27FC236}">
                <a16:creationId xmlns:a16="http://schemas.microsoft.com/office/drawing/2014/main" id="{71852218-794D-4978-8B1C-7837C98D4927}"/>
              </a:ext>
            </a:extLst>
          </p:cNvPr>
          <p:cNvGraphicFramePr>
            <a:graphicFrameLocks noGrp="1"/>
          </p:cNvGraphicFramePr>
          <p:nvPr>
            <p:extLst>
              <p:ext uri="{D42A27DB-BD31-4B8C-83A1-F6EECF244321}">
                <p14:modId xmlns:p14="http://schemas.microsoft.com/office/powerpoint/2010/main" val="269113983"/>
              </p:ext>
            </p:extLst>
          </p:nvPr>
        </p:nvGraphicFramePr>
        <p:xfrm>
          <a:off x="1381638" y="1169893"/>
          <a:ext cx="6017559" cy="3286689"/>
        </p:xfrm>
        <a:graphic>
          <a:graphicData uri="http://schemas.openxmlformats.org/drawingml/2006/table">
            <a:tbl>
              <a:tblPr/>
              <a:tblGrid>
                <a:gridCol w="2249280">
                  <a:extLst>
                    <a:ext uri="{9D8B030D-6E8A-4147-A177-3AD203B41FA5}">
                      <a16:colId xmlns:a16="http://schemas.microsoft.com/office/drawing/2014/main" val="1636098904"/>
                    </a:ext>
                  </a:extLst>
                </a:gridCol>
                <a:gridCol w="1256093">
                  <a:extLst>
                    <a:ext uri="{9D8B030D-6E8A-4147-A177-3AD203B41FA5}">
                      <a16:colId xmlns:a16="http://schemas.microsoft.com/office/drawing/2014/main" val="723940613"/>
                    </a:ext>
                  </a:extLst>
                </a:gridCol>
                <a:gridCol w="1256093">
                  <a:extLst>
                    <a:ext uri="{9D8B030D-6E8A-4147-A177-3AD203B41FA5}">
                      <a16:colId xmlns:a16="http://schemas.microsoft.com/office/drawing/2014/main" val="2075259300"/>
                    </a:ext>
                  </a:extLst>
                </a:gridCol>
                <a:gridCol w="1256093">
                  <a:extLst>
                    <a:ext uri="{9D8B030D-6E8A-4147-A177-3AD203B41FA5}">
                      <a16:colId xmlns:a16="http://schemas.microsoft.com/office/drawing/2014/main" val="3848651380"/>
                    </a:ext>
                  </a:extLst>
                </a:gridCol>
              </a:tblGrid>
              <a:tr h="469527">
                <a:tc>
                  <a:txBody>
                    <a:bodyPr/>
                    <a:lstStyle/>
                    <a:p>
                      <a:pPr algn="ctr" rtl="0" fontAlgn="t">
                        <a:spcBef>
                          <a:spcPts val="0"/>
                        </a:spcBef>
                        <a:spcAft>
                          <a:spcPts val="0"/>
                        </a:spcAft>
                      </a:pPr>
                      <a:r>
                        <a:rPr lang="en-US" sz="1400" b="0" i="0" u="none" strike="noStrike" dirty="0">
                          <a:solidFill>
                            <a:srgbClr val="000000"/>
                          </a:solidFill>
                          <a:effectLst/>
                          <a:latin typeface="+mn-lt"/>
                        </a:rPr>
                        <a:t>Service</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400" b="0" i="0" u="none" strike="noStrike" dirty="0">
                          <a:solidFill>
                            <a:srgbClr val="000000"/>
                          </a:solidFill>
                          <a:effectLst/>
                          <a:latin typeface="+mn-lt"/>
                        </a:rPr>
                        <a:t>SIY</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400" b="0" i="0" u="none" strike="noStrike">
                          <a:solidFill>
                            <a:srgbClr val="000000"/>
                          </a:solidFill>
                          <a:effectLst/>
                          <a:latin typeface="+mn-lt"/>
                        </a:rPr>
                        <a:t>ADS</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400">
                          <a:effectLst/>
                          <a:latin typeface="+mn-lt"/>
                        </a:rPr>
                        <a:t>AIS</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8126595"/>
                  </a:ext>
                </a:extLst>
              </a:tr>
              <a:tr h="469527">
                <a:tc>
                  <a:txBody>
                    <a:bodyPr/>
                    <a:lstStyle/>
                    <a:p>
                      <a:pPr algn="l" rtl="0" fontAlgn="t">
                        <a:spcBef>
                          <a:spcPts val="0"/>
                        </a:spcBef>
                        <a:spcAft>
                          <a:spcPts val="0"/>
                        </a:spcAft>
                      </a:pPr>
                      <a:r>
                        <a:rPr lang="en-US" sz="1400" b="0" i="0" u="none" strike="noStrike" dirty="0">
                          <a:solidFill>
                            <a:srgbClr val="000000"/>
                          </a:solidFill>
                          <a:effectLst/>
                          <a:latin typeface="+mn-lt"/>
                        </a:rPr>
                        <a:t>Request Router</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dirty="0">
                          <a:effectLst/>
                          <a:latin typeface="+mn-lt"/>
                        </a:rPr>
                        <a:t>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4</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8595185"/>
                  </a:ext>
                </a:extLst>
              </a:tr>
              <a:tr h="469527">
                <a:tc>
                  <a:txBody>
                    <a:bodyPr/>
                    <a:lstStyle/>
                    <a:p>
                      <a:pPr algn="l" rtl="0" fontAlgn="t">
                        <a:spcBef>
                          <a:spcPts val="0"/>
                        </a:spcBef>
                        <a:spcAft>
                          <a:spcPts val="0"/>
                        </a:spcAft>
                      </a:pPr>
                      <a:r>
                        <a:rPr lang="en-US" sz="1400" b="0" i="0" u="none" strike="noStrike" dirty="0">
                          <a:solidFill>
                            <a:srgbClr val="000000"/>
                          </a:solidFill>
                          <a:effectLst/>
                          <a:latin typeface="+mn-lt"/>
                        </a:rPr>
                        <a:t>Authenticator</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dirty="0">
                          <a:effectLst/>
                          <a:latin typeface="+mn-lt"/>
                        </a:rPr>
                        <a:t>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0</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1</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7098782"/>
                  </a:ext>
                </a:extLst>
              </a:tr>
              <a:tr h="469527">
                <a:tc>
                  <a:txBody>
                    <a:bodyPr/>
                    <a:lstStyle/>
                    <a:p>
                      <a:pPr algn="l" rtl="0" fontAlgn="t">
                        <a:spcBef>
                          <a:spcPts val="0"/>
                        </a:spcBef>
                        <a:spcAft>
                          <a:spcPts val="0"/>
                        </a:spcAft>
                      </a:pPr>
                      <a:r>
                        <a:rPr lang="en-US" sz="1400" b="0" i="0" u="none" strike="noStrike" dirty="0" err="1">
                          <a:solidFill>
                            <a:srgbClr val="000000"/>
                          </a:solidFill>
                          <a:effectLst/>
                          <a:latin typeface="+mn-lt"/>
                        </a:rPr>
                        <a:t>OpenAPI</a:t>
                      </a:r>
                      <a:r>
                        <a:rPr lang="en-US" sz="1400" b="0" i="0" u="none" strike="noStrike" dirty="0">
                          <a:solidFill>
                            <a:srgbClr val="000000"/>
                          </a:solidFill>
                          <a:effectLst/>
                          <a:latin typeface="+mn-lt"/>
                        </a:rPr>
                        <a:t> Generator</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dirty="0">
                          <a:effectLst/>
                          <a:latin typeface="+mn-lt"/>
                        </a:rPr>
                        <a:t>0</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1</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5508502"/>
                  </a:ext>
                </a:extLst>
              </a:tr>
              <a:tr h="469527">
                <a:tc>
                  <a:txBody>
                    <a:bodyPr/>
                    <a:lstStyle/>
                    <a:p>
                      <a:pPr algn="l" rtl="0" fontAlgn="t">
                        <a:spcBef>
                          <a:spcPts val="0"/>
                        </a:spcBef>
                        <a:spcAft>
                          <a:spcPts val="0"/>
                        </a:spcAft>
                      </a:pPr>
                      <a:r>
                        <a:rPr lang="en-US" sz="1400" b="0" i="0" u="none" strike="noStrike" dirty="0">
                          <a:solidFill>
                            <a:srgbClr val="000000"/>
                          </a:solidFill>
                          <a:effectLst/>
                          <a:latin typeface="+mn-lt"/>
                        </a:rPr>
                        <a:t>Deployer</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dirty="0">
                          <a:effectLst/>
                          <a:latin typeface="+mn-lt"/>
                        </a:rPr>
                        <a:t>0</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1</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6839106"/>
                  </a:ext>
                </a:extLst>
              </a:tr>
              <a:tr h="469527">
                <a:tc>
                  <a:txBody>
                    <a:bodyPr/>
                    <a:lstStyle/>
                    <a:p>
                      <a:pPr algn="l" rtl="0" fontAlgn="t">
                        <a:spcBef>
                          <a:spcPts val="0"/>
                        </a:spcBef>
                        <a:spcAft>
                          <a:spcPts val="0"/>
                        </a:spcAft>
                      </a:pPr>
                      <a:r>
                        <a:rPr lang="en-US" sz="1400" b="0" i="0" u="none" strike="noStrike" dirty="0">
                          <a:solidFill>
                            <a:srgbClr val="000000"/>
                          </a:solidFill>
                          <a:effectLst/>
                          <a:latin typeface="+mn-lt"/>
                        </a:rPr>
                        <a:t>Logger</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dirty="0">
                          <a:effectLst/>
                          <a:latin typeface="+mn-lt"/>
                        </a:rPr>
                        <a:t>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0</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1</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829328"/>
                  </a:ext>
                </a:extLst>
              </a:tr>
              <a:tr h="469527">
                <a:tc>
                  <a:txBody>
                    <a:bodyPr/>
                    <a:lstStyle/>
                    <a:p>
                      <a:pPr algn="l" rtl="0" fontAlgn="t">
                        <a:spcBef>
                          <a:spcPts val="0"/>
                        </a:spcBef>
                        <a:spcAft>
                          <a:spcPts val="0"/>
                        </a:spcAft>
                      </a:pPr>
                      <a:r>
                        <a:rPr lang="en-US" sz="1400" dirty="0">
                          <a:effectLst/>
                          <a:latin typeface="+mn-lt"/>
                        </a:rPr>
                        <a:t>AVG</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0,8</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0,8</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9632349"/>
                  </a:ext>
                </a:extLst>
              </a:tr>
            </a:tbl>
          </a:graphicData>
        </a:graphic>
      </p:graphicFrame>
      <p:sp>
        <p:nvSpPr>
          <p:cNvPr id="142" name="Google Shape;142;p25"/>
          <p:cNvSpPr txBox="1">
            <a:spLocks noGrp="1"/>
          </p:cNvSpPr>
          <p:nvPr>
            <p:ph type="title"/>
          </p:nvPr>
        </p:nvSpPr>
        <p:spPr>
          <a:xfrm>
            <a:off x="130118"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complexity</a:t>
            </a:r>
            <a:endParaRPr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6447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110185" y="4424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System demo</a:t>
            </a:r>
            <a:endParaRPr b="1" dirty="0">
              <a:solidFill>
                <a:schemeClr val="tx1"/>
              </a:solidFill>
              <a:effectLst>
                <a:outerShdw blurRad="38100" dist="38100" dir="2700000" algn="tl">
                  <a:srgbClr val="000000">
                    <a:alpha val="43137"/>
                  </a:srgbClr>
                </a:outerShdw>
              </a:effectLst>
            </a:endParaRPr>
          </a:p>
        </p:txBody>
      </p:sp>
      <p:sp>
        <p:nvSpPr>
          <p:cNvPr id="3" name="Текст 2">
            <a:extLst>
              <a:ext uri="{FF2B5EF4-FFF2-40B4-BE49-F238E27FC236}">
                <a16:creationId xmlns:a16="http://schemas.microsoft.com/office/drawing/2014/main" id="{DB82EFB0-2113-4DCE-8B48-37C1F26B082E}"/>
              </a:ext>
            </a:extLst>
          </p:cNvPr>
          <p:cNvSpPr>
            <a:spLocks noGrp="1"/>
          </p:cNvSpPr>
          <p:nvPr>
            <p:ph type="body" idx="1"/>
          </p:nvPr>
        </p:nvSpPr>
        <p:spPr>
          <a:xfrm>
            <a:off x="190677" y="4161864"/>
            <a:ext cx="8520600" cy="756634"/>
          </a:xfrm>
        </p:spPr>
        <p:txBody>
          <a:bodyPr/>
          <a:lstStyle/>
          <a:p>
            <a:pPr marL="114300" indent="0">
              <a:buNone/>
            </a:pPr>
            <a:r>
              <a:rPr lang="ru-RU" dirty="0">
                <a:hlinkClick r:id="rId3"/>
              </a:rPr>
              <a:t>http://84.201.148.234.nip.io/kea-project/pong</a:t>
            </a:r>
            <a:endParaRPr lang="en-US" dirty="0"/>
          </a:p>
          <a:p>
            <a:pPr marL="114300" indent="0">
              <a:buNone/>
            </a:pPr>
            <a:r>
              <a:rPr lang="ru-RU" dirty="0">
                <a:hlinkClick r:id="rId4"/>
              </a:rPr>
              <a:t>http://84.201.148.234.nip.io/kea-project/ping</a:t>
            </a:r>
            <a:r>
              <a:rPr lang="en-US" dirty="0"/>
              <a:t> </a:t>
            </a:r>
            <a:endParaRPr lang="ru-RU" dirty="0"/>
          </a:p>
        </p:txBody>
      </p:sp>
      <p:sp>
        <p:nvSpPr>
          <p:cNvPr id="2" name="TextBox 1">
            <a:extLst>
              <a:ext uri="{FF2B5EF4-FFF2-40B4-BE49-F238E27FC236}">
                <a16:creationId xmlns:a16="http://schemas.microsoft.com/office/drawing/2014/main" id="{0439241F-E259-47A3-96B9-25F8C8C4AB9A}"/>
              </a:ext>
            </a:extLst>
          </p:cNvPr>
          <p:cNvSpPr txBox="1"/>
          <p:nvPr/>
        </p:nvSpPr>
        <p:spPr>
          <a:xfrm>
            <a:off x="190677" y="1716429"/>
            <a:ext cx="6608323" cy="1015663"/>
          </a:xfrm>
          <a:prstGeom prst="rect">
            <a:avLst/>
          </a:prstGeom>
          <a:noFill/>
        </p:spPr>
        <p:txBody>
          <a:bodyPr wrap="square" rtlCol="0">
            <a:spAutoFit/>
          </a:bodyPr>
          <a:lstStyle/>
          <a:p>
            <a:r>
              <a:rPr lang="en-US" sz="2000" dirty="0"/>
              <a:t>Service ping generates static answer </a:t>
            </a:r>
            <a:r>
              <a:rPr lang="ru-RU" sz="2000" dirty="0"/>
              <a:t>«</a:t>
            </a:r>
            <a:r>
              <a:rPr lang="en-US" sz="2000" dirty="0"/>
              <a:t>Ping!</a:t>
            </a:r>
            <a:r>
              <a:rPr lang="ru-RU" sz="2000" dirty="0"/>
              <a:t>»</a:t>
            </a:r>
            <a:endParaRPr lang="en-US" sz="2000" dirty="0"/>
          </a:p>
          <a:p>
            <a:r>
              <a:rPr lang="en-US" sz="2000" dirty="0"/>
              <a:t>While service pong addresses Ping and returns the answer from it to the user</a:t>
            </a:r>
            <a:endParaRPr lang="ru-RU"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226208" y="19178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Repository structure</a:t>
            </a:r>
            <a:endParaRPr b="1" dirty="0">
              <a:solidFill>
                <a:schemeClr val="tx1"/>
              </a:solidFill>
              <a:effectLst>
                <a:outerShdw blurRad="38100" dist="38100" dir="2700000" algn="tl">
                  <a:srgbClr val="000000">
                    <a:alpha val="43137"/>
                  </a:srgbClr>
                </a:outerShdw>
              </a:effectLst>
            </a:endParaRPr>
          </a:p>
        </p:txBody>
      </p:sp>
      <p:sp>
        <p:nvSpPr>
          <p:cNvPr id="109" name="Google Shape;109;p21"/>
          <p:cNvSpPr txBox="1">
            <a:spLocks noGrp="1"/>
          </p:cNvSpPr>
          <p:nvPr>
            <p:ph type="body" idx="1"/>
          </p:nvPr>
        </p:nvSpPr>
        <p:spPr>
          <a:xfrm>
            <a:off x="304977" y="964831"/>
            <a:ext cx="2924368" cy="3698386"/>
          </a:xfrm>
          <a:prstGeom prst="rect">
            <a:avLst/>
          </a:prstGeom>
        </p:spPr>
        <p:txBody>
          <a:bodyPr spcFirstLastPara="1" wrap="square" lIns="91425" tIns="91425" rIns="91425" bIns="91425" anchor="t" anchorCtr="0">
            <a:noAutofit/>
          </a:bodyPr>
          <a:lstStyle/>
          <a:p>
            <a:pPr marL="0" lvl="0" indent="0">
              <a:buNone/>
            </a:pPr>
            <a:r>
              <a:rPr lang="en-GB" sz="1000" dirty="0">
                <a:solidFill>
                  <a:schemeClr val="tx1"/>
                </a:solidFill>
              </a:rPr>
              <a:t>Repository structure</a:t>
            </a:r>
          </a:p>
          <a:p>
            <a:pPr marL="0" lvl="0" indent="0">
              <a:buNone/>
            </a:pPr>
            <a:r>
              <a:rPr lang="en-GB" sz="1000" dirty="0">
                <a:solidFill>
                  <a:schemeClr val="tx1"/>
                </a:solidFill>
              </a:rPr>
              <a:t>.  </a:t>
            </a:r>
          </a:p>
          <a:p>
            <a:pPr marL="0" lvl="0" indent="0">
              <a:buNone/>
            </a:pPr>
            <a:r>
              <a:rPr lang="en-GB" sz="1000" dirty="0">
                <a:solidFill>
                  <a:schemeClr val="tx1"/>
                </a:solidFill>
              </a:rPr>
              <a:t>├── product_img.jpg  </a:t>
            </a:r>
          </a:p>
          <a:p>
            <a:pPr marL="0" lvl="0" indent="0">
              <a:buNone/>
            </a:pPr>
            <a:r>
              <a:rPr lang="en-GB" sz="1000" dirty="0">
                <a:solidFill>
                  <a:schemeClr val="tx1"/>
                </a:solidFill>
              </a:rPr>
              <a:t>├── README.md  </a:t>
            </a:r>
          </a:p>
          <a:p>
            <a:pPr marL="0" lvl="0" indent="0">
              <a:buNone/>
            </a:pPr>
            <a:r>
              <a:rPr lang="en-GB" sz="1000" dirty="0">
                <a:solidFill>
                  <a:schemeClr val="tx1"/>
                </a:solidFill>
              </a:rPr>
              <a:t>├── General/  </a:t>
            </a:r>
          </a:p>
          <a:p>
            <a:pPr marL="0" lvl="0" indent="0">
              <a:buNone/>
            </a:pPr>
            <a:r>
              <a:rPr lang="en-GB" sz="1000" dirty="0">
                <a:solidFill>
                  <a:schemeClr val="tx1"/>
                </a:solidFill>
              </a:rPr>
              <a:t>│     ├── Domain_description_en.md  </a:t>
            </a:r>
          </a:p>
          <a:p>
            <a:pPr marL="0" lvl="0" indent="0">
              <a:buNone/>
            </a:pPr>
            <a:r>
              <a:rPr lang="en-GB" sz="1000" dirty="0">
                <a:solidFill>
                  <a:schemeClr val="tx1"/>
                </a:solidFill>
              </a:rPr>
              <a:t>│     ├── Task_description_en.md  </a:t>
            </a:r>
          </a:p>
          <a:p>
            <a:pPr marL="0" lvl="0" indent="0">
              <a:buNone/>
            </a:pPr>
            <a:r>
              <a:rPr lang="en-GB" sz="1000" dirty="0">
                <a:solidFill>
                  <a:schemeClr val="tx1"/>
                </a:solidFill>
              </a:rPr>
              <a:t>│     ├── DFD0/  </a:t>
            </a:r>
          </a:p>
          <a:p>
            <a:pPr marL="0" lvl="0" indent="0">
              <a:buNone/>
            </a:pPr>
            <a:r>
              <a:rPr lang="en-GB" sz="1000" dirty="0">
                <a:solidFill>
                  <a:schemeClr val="tx1"/>
                </a:solidFill>
              </a:rPr>
              <a:t>│     ├── </a:t>
            </a:r>
            <a:r>
              <a:rPr lang="en-GB" sz="1000" dirty="0" err="1">
                <a:solidFill>
                  <a:schemeClr val="tx1"/>
                </a:solidFill>
              </a:rPr>
              <a:t>StoryMap</a:t>
            </a:r>
            <a:r>
              <a:rPr lang="en-GB" sz="1000" dirty="0">
                <a:solidFill>
                  <a:schemeClr val="tx1"/>
                </a:solidFill>
              </a:rPr>
              <a:t>/  </a:t>
            </a:r>
          </a:p>
          <a:p>
            <a:pPr marL="0" lvl="0" indent="0">
              <a:buNone/>
            </a:pPr>
            <a:r>
              <a:rPr lang="en-GB" sz="1000" dirty="0">
                <a:solidFill>
                  <a:schemeClr val="tx1"/>
                </a:solidFill>
              </a:rPr>
              <a:t>│     └── </a:t>
            </a:r>
            <a:r>
              <a:rPr lang="en-GB" sz="1000" dirty="0" err="1">
                <a:solidFill>
                  <a:schemeClr val="tx1"/>
                </a:solidFill>
              </a:rPr>
              <a:t>UseCases</a:t>
            </a:r>
            <a:r>
              <a:rPr lang="en-GB" sz="1000" dirty="0">
                <a:solidFill>
                  <a:schemeClr val="tx1"/>
                </a:solidFill>
              </a:rPr>
              <a:t>/  </a:t>
            </a:r>
          </a:p>
          <a:p>
            <a:pPr marL="0" lvl="0" indent="0">
              <a:buNone/>
            </a:pPr>
            <a:r>
              <a:rPr lang="en-GB" sz="1000" dirty="0">
                <a:solidFill>
                  <a:schemeClr val="tx1"/>
                </a:solidFill>
              </a:rPr>
              <a:t>└── Practice Tasks/module2  </a:t>
            </a:r>
          </a:p>
          <a:p>
            <a:pPr marL="0" lvl="0" indent="0">
              <a:buNone/>
            </a:pPr>
            <a:r>
              <a:rPr lang="en-GB" sz="1000" dirty="0">
                <a:solidFill>
                  <a:schemeClr val="tx1"/>
                </a:solidFill>
              </a:rPr>
              <a:t>        ├── FinalTask_2/  </a:t>
            </a:r>
          </a:p>
          <a:p>
            <a:pPr marL="0" lvl="0" indent="0">
              <a:buNone/>
            </a:pPr>
            <a:r>
              <a:rPr lang="en-GB" sz="1000" dirty="0">
                <a:solidFill>
                  <a:schemeClr val="tx1"/>
                </a:solidFill>
              </a:rPr>
              <a:t>        ├── Task_8/  </a:t>
            </a:r>
          </a:p>
          <a:p>
            <a:pPr marL="0" lvl="0" indent="0">
              <a:buNone/>
            </a:pPr>
            <a:r>
              <a:rPr lang="en-GB" sz="1000" dirty="0">
                <a:solidFill>
                  <a:schemeClr val="tx1"/>
                </a:solidFill>
              </a:rPr>
              <a:t>        ├── Task_9/  </a:t>
            </a:r>
          </a:p>
          <a:p>
            <a:pPr marL="0" lvl="0" indent="0">
              <a:buNone/>
            </a:pPr>
            <a:r>
              <a:rPr lang="en-GB" sz="1000" dirty="0">
                <a:solidFill>
                  <a:schemeClr val="tx1"/>
                </a:solidFill>
              </a:rPr>
              <a:t>        ├── Task_9.1/  </a:t>
            </a:r>
          </a:p>
          <a:p>
            <a:pPr marL="0" lvl="0" indent="0">
              <a:buNone/>
            </a:pPr>
            <a:r>
              <a:rPr lang="en-GB" sz="1000" dirty="0">
                <a:solidFill>
                  <a:schemeClr val="tx1"/>
                </a:solidFill>
              </a:rPr>
              <a:t>        ├── Task_10/  </a:t>
            </a:r>
          </a:p>
          <a:p>
            <a:pPr marL="0" lvl="0" indent="0">
              <a:buNone/>
            </a:pPr>
            <a:r>
              <a:rPr lang="en-GB" sz="1000" dirty="0">
                <a:solidFill>
                  <a:schemeClr val="tx1"/>
                </a:solidFill>
              </a:rPr>
              <a:t>        ├── Task_11/  </a:t>
            </a:r>
          </a:p>
          <a:p>
            <a:pPr marL="0" lvl="0" indent="0">
              <a:buNone/>
            </a:pPr>
            <a:r>
              <a:rPr lang="en-GB" sz="1000" dirty="0">
                <a:solidFill>
                  <a:schemeClr val="tx1"/>
                </a:solidFill>
              </a:rPr>
              <a:t>        └── Task_12/  </a:t>
            </a:r>
          </a:p>
        </p:txBody>
      </p:sp>
      <p:sp>
        <p:nvSpPr>
          <p:cNvPr id="2" name="TextBox 1">
            <a:extLst>
              <a:ext uri="{FF2B5EF4-FFF2-40B4-BE49-F238E27FC236}">
                <a16:creationId xmlns:a16="http://schemas.microsoft.com/office/drawing/2014/main" id="{A1369874-95E3-4381-9B31-34DEFF4768FC}"/>
              </a:ext>
            </a:extLst>
          </p:cNvPr>
          <p:cNvSpPr txBox="1"/>
          <p:nvPr/>
        </p:nvSpPr>
        <p:spPr>
          <a:xfrm>
            <a:off x="5306246" y="964831"/>
            <a:ext cx="2386519" cy="1369606"/>
          </a:xfrm>
          <a:prstGeom prst="rect">
            <a:avLst/>
          </a:prstGeom>
          <a:noFill/>
        </p:spPr>
        <p:txBody>
          <a:bodyPr wrap="square" rtlCol="0">
            <a:spAutoFit/>
          </a:bodyPr>
          <a:lstStyle/>
          <a:p>
            <a:pPr>
              <a:lnSpc>
                <a:spcPct val="150000"/>
              </a:lnSpc>
            </a:pPr>
            <a:r>
              <a:rPr lang="en-US" sz="1800" dirty="0"/>
              <a:t>Tools Used:</a:t>
            </a:r>
          </a:p>
          <a:p>
            <a:pPr marL="285750" indent="-285750">
              <a:buFont typeface="Arial" panose="020B0604020202020204" pitchFamily="34" charset="0"/>
              <a:buChar char="•"/>
            </a:pPr>
            <a:r>
              <a:rPr lang="en-US" dirty="0" err="1"/>
              <a:t>Github</a:t>
            </a:r>
            <a:endParaRPr lang="en-US" dirty="0"/>
          </a:p>
          <a:p>
            <a:pPr marL="285750" indent="-285750">
              <a:buFont typeface="Arial" panose="020B0604020202020204" pitchFamily="34" charset="0"/>
              <a:buChar char="•"/>
            </a:pPr>
            <a:r>
              <a:rPr lang="en-US" dirty="0" err="1"/>
              <a:t>Drawio</a:t>
            </a:r>
            <a:endParaRPr lang="en-US" dirty="0"/>
          </a:p>
          <a:p>
            <a:pPr marL="285750" indent="-285750">
              <a:buFont typeface="Arial" panose="020B0604020202020204" pitchFamily="34" charset="0"/>
              <a:buChar char="•"/>
            </a:pPr>
            <a:r>
              <a:rPr lang="en-US" dirty="0" err="1"/>
              <a:t>Planttext</a:t>
            </a:r>
            <a:endParaRPr lang="en-US" dirty="0"/>
          </a:p>
          <a:p>
            <a:pPr marL="285750" indent="-285750">
              <a:buFont typeface="Arial" panose="020B0604020202020204" pitchFamily="34" charset="0"/>
              <a:buChar char="•"/>
            </a:pPr>
            <a:r>
              <a:rPr lang="en-US" dirty="0"/>
              <a:t>Swagger</a:t>
            </a:r>
            <a:endParaRPr lang="ru-RU" dirty="0"/>
          </a:p>
        </p:txBody>
      </p:sp>
      <p:sp>
        <p:nvSpPr>
          <p:cNvPr id="3" name="Slide Number Placeholder 2">
            <a:extLst>
              <a:ext uri="{FF2B5EF4-FFF2-40B4-BE49-F238E27FC236}">
                <a16:creationId xmlns:a16="http://schemas.microsoft.com/office/drawing/2014/main" id="{1B5096D9-216C-438D-BB05-1CE3A083D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69028" y="13894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and roles</a:t>
            </a:r>
            <a:endParaRPr b="1" dirty="0">
              <a:solidFill>
                <a:schemeClr val="tx1"/>
              </a:solidFill>
              <a:effectLst>
                <a:outerShdw blurRad="38100" dist="38100" dir="2700000" algn="tl">
                  <a:srgbClr val="000000">
                    <a:alpha val="43137"/>
                  </a:srgbClr>
                </a:outerShdw>
              </a:effectLst>
            </a:endParaRPr>
          </a:p>
        </p:txBody>
      </p:sp>
      <p:graphicFrame>
        <p:nvGraphicFramePr>
          <p:cNvPr id="5" name="Table 4">
            <a:extLst>
              <a:ext uri="{FF2B5EF4-FFF2-40B4-BE49-F238E27FC236}">
                <a16:creationId xmlns:a16="http://schemas.microsoft.com/office/drawing/2014/main" id="{EC34B5E1-8EB0-4AD2-BA9A-C78EAB05585A}"/>
              </a:ext>
            </a:extLst>
          </p:cNvPr>
          <p:cNvGraphicFramePr>
            <a:graphicFrameLocks noGrp="1"/>
          </p:cNvGraphicFramePr>
          <p:nvPr>
            <p:extLst>
              <p:ext uri="{D42A27DB-BD31-4B8C-83A1-F6EECF244321}">
                <p14:modId xmlns:p14="http://schemas.microsoft.com/office/powerpoint/2010/main" val="2957111967"/>
              </p:ext>
            </p:extLst>
          </p:nvPr>
        </p:nvGraphicFramePr>
        <p:xfrm>
          <a:off x="311700" y="3199835"/>
          <a:ext cx="8520600" cy="1676400"/>
        </p:xfrm>
        <a:graphic>
          <a:graphicData uri="http://schemas.openxmlformats.org/drawingml/2006/table">
            <a:tbl>
              <a:tblPr firstRow="1" bandRow="1">
                <a:tableStyleId>{2D5ABB26-0587-4C30-8999-92F81FD0307C}</a:tableStyleId>
              </a:tblPr>
              <a:tblGrid>
                <a:gridCol w="1880266">
                  <a:extLst>
                    <a:ext uri="{9D8B030D-6E8A-4147-A177-3AD203B41FA5}">
                      <a16:colId xmlns:a16="http://schemas.microsoft.com/office/drawing/2014/main" val="1428964859"/>
                    </a:ext>
                  </a:extLst>
                </a:gridCol>
                <a:gridCol w="2172511">
                  <a:extLst>
                    <a:ext uri="{9D8B030D-6E8A-4147-A177-3AD203B41FA5}">
                      <a16:colId xmlns:a16="http://schemas.microsoft.com/office/drawing/2014/main" val="2157100154"/>
                    </a:ext>
                  </a:extLst>
                </a:gridCol>
                <a:gridCol w="2337673">
                  <a:extLst>
                    <a:ext uri="{9D8B030D-6E8A-4147-A177-3AD203B41FA5}">
                      <a16:colId xmlns:a16="http://schemas.microsoft.com/office/drawing/2014/main" val="808514682"/>
                    </a:ext>
                  </a:extLst>
                </a:gridCol>
                <a:gridCol w="2130150">
                  <a:extLst>
                    <a:ext uri="{9D8B030D-6E8A-4147-A177-3AD203B41FA5}">
                      <a16:colId xmlns:a16="http://schemas.microsoft.com/office/drawing/2014/main" val="1252840721"/>
                    </a:ext>
                  </a:extLst>
                </a:gridCol>
              </a:tblGrid>
              <a:tr h="504000">
                <a:tc>
                  <a:txBody>
                    <a:bodyPr/>
                    <a:lstStyle/>
                    <a:p>
                      <a:r>
                        <a:rPr lang="en-US" dirty="0">
                          <a:solidFill>
                            <a:schemeClr val="tx1"/>
                          </a:solidFill>
                        </a:rPr>
                        <a:t>Class diagrams, design complexity</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Use cases, design cases</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Design cases/patterns, logical and physical schemas, components diagram</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Event flow, API definition, K8s deployment, components diagram</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7715683"/>
                  </a:ext>
                </a:extLst>
              </a:tr>
              <a:tr h="612000">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Tsurkan</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Daniel</a:t>
                      </a:r>
                    </a:p>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Tg</a:t>
                      </a:r>
                      <a:r>
                        <a:rPr kumimoji="0" lang="en-GB"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mn-lt"/>
                          <a:ea typeface="+mn-ea"/>
                          <a:cs typeface="+mn-cs"/>
                          <a:sym typeface="Arial"/>
                        </a:rPr>
                        <a:t>crazy_deyzi</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Dandamaev</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Gadji</a:t>
                      </a:r>
                      <a:endParaRPr kumimoji="0" lang="en-GB" sz="1400" b="0" i="0" u="none" strike="noStrike" kern="0" cap="none" spc="0" normalizeH="0" baseline="0" noProof="0" dirty="0">
                        <a:ln>
                          <a:noFill/>
                        </a:ln>
                        <a:solidFill>
                          <a:schemeClr val="tx1"/>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dandamaev</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Tsaturyan</a:t>
                      </a:r>
                      <a:r>
                        <a:rPr lang="en-GB" sz="1400" dirty="0">
                          <a:solidFill>
                            <a:schemeClr val="tx1"/>
                          </a:solidFill>
                        </a:rPr>
                        <a:t> Konstantin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fanglores</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Smolkin</a:t>
                      </a:r>
                      <a:r>
                        <a:rPr lang="en-GB" sz="1400" dirty="0">
                          <a:solidFill>
                            <a:schemeClr val="tx1"/>
                          </a:solidFill>
                        </a:rPr>
                        <a:t> Mikhail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@m0hnatik</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3166530"/>
                  </a:ext>
                </a:extLst>
              </a:tr>
            </a:tbl>
          </a:graphicData>
        </a:graphic>
      </p:graphicFrame>
      <p:pic>
        <p:nvPicPr>
          <p:cNvPr id="18" name="Picture 17">
            <a:extLst>
              <a:ext uri="{FF2B5EF4-FFF2-40B4-BE49-F238E27FC236}">
                <a16:creationId xmlns:a16="http://schemas.microsoft.com/office/drawing/2014/main" id="{E08BFC49-CDD1-40CD-B7D4-A4343F1CBE3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75028" y="899295"/>
            <a:ext cx="1768496" cy="2112888"/>
          </a:xfrm>
          <a:prstGeom prst="rect">
            <a:avLst/>
          </a:prstGeom>
          <a:ln w="19050">
            <a:solidFill>
              <a:schemeClr val="tx1"/>
            </a:solidFill>
          </a:ln>
        </p:spPr>
      </p:pic>
      <p:pic>
        <p:nvPicPr>
          <p:cNvPr id="21" name="Picture 20">
            <a:extLst>
              <a:ext uri="{FF2B5EF4-FFF2-40B4-BE49-F238E27FC236}">
                <a16:creationId xmlns:a16="http://schemas.microsoft.com/office/drawing/2014/main" id="{BDF9959E-A8A2-494D-80CB-2572BF8E52A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27786" y="899295"/>
            <a:ext cx="1729413" cy="2112888"/>
          </a:xfrm>
          <a:prstGeom prst="rect">
            <a:avLst/>
          </a:prstGeom>
          <a:ln w="19050">
            <a:solidFill>
              <a:schemeClr val="tx1"/>
            </a:solidFill>
          </a:ln>
        </p:spPr>
      </p:pic>
      <p:pic>
        <p:nvPicPr>
          <p:cNvPr id="27" name="Picture 26">
            <a:extLst>
              <a:ext uri="{FF2B5EF4-FFF2-40B4-BE49-F238E27FC236}">
                <a16:creationId xmlns:a16="http://schemas.microsoft.com/office/drawing/2014/main" id="{8A75AFDC-5686-49F3-9987-EFCFFD3CF5C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2"/>
          <a:stretch/>
        </p:blipFill>
        <p:spPr>
          <a:xfrm>
            <a:off x="6913370" y="867552"/>
            <a:ext cx="1680112" cy="2115755"/>
          </a:xfrm>
          <a:prstGeom prst="rect">
            <a:avLst/>
          </a:prstGeom>
          <a:ln w="19050">
            <a:solidFill>
              <a:schemeClr val="tx1"/>
            </a:solidFill>
          </a:ln>
        </p:spPr>
      </p:pic>
      <p:pic>
        <p:nvPicPr>
          <p:cNvPr id="29" name="Picture 28">
            <a:extLst>
              <a:ext uri="{FF2B5EF4-FFF2-40B4-BE49-F238E27FC236}">
                <a16:creationId xmlns:a16="http://schemas.microsoft.com/office/drawing/2014/main" id="{CFA4760B-C4C3-492A-9AFE-D9A766E033B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695228" y="893091"/>
            <a:ext cx="1640506" cy="2115756"/>
          </a:xfrm>
          <a:prstGeom prst="rect">
            <a:avLst/>
          </a:prstGeom>
          <a:ln w="19050">
            <a:solidFill>
              <a:schemeClr val="tx1"/>
            </a:solidFill>
          </a:ln>
        </p:spPr>
      </p:pic>
      <p:sp>
        <p:nvSpPr>
          <p:cNvPr id="30" name="Slide Number Placeholder 29">
            <a:extLst>
              <a:ext uri="{FF2B5EF4-FFF2-40B4-BE49-F238E27FC236}">
                <a16:creationId xmlns:a16="http://schemas.microsoft.com/office/drawing/2014/main" id="{24077592-351E-495D-944E-F5F42D5EC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26208" y="14671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226208" y="862519"/>
            <a:ext cx="8606092" cy="4087056"/>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FinalTask_2/FinalTask_2.pdf</a:t>
            </a:r>
            <a:endParaRPr sz="1400" u="sng" dirty="0">
              <a:solidFill>
                <a:schemeClr val="dk1"/>
              </a:solidFill>
            </a:endParaRPr>
          </a:p>
        </p:txBody>
      </p:sp>
      <p:sp>
        <p:nvSpPr>
          <p:cNvPr id="2" name="Номер слайда 1">
            <a:extLst>
              <a:ext uri="{FF2B5EF4-FFF2-40B4-BE49-F238E27FC236}">
                <a16:creationId xmlns:a16="http://schemas.microsoft.com/office/drawing/2014/main" id="{573F40D5-B379-4FA4-8D6C-54B6B96C5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9929"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flow</a:t>
            </a:r>
            <a:endParaRPr b="1" dirty="0">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C5B7194B-CF5C-403F-BB19-6F03AD931CCA}"/>
              </a:ext>
            </a:extLst>
          </p:cNvPr>
          <p:cNvPicPr>
            <a:picLocks noChangeAspect="1"/>
          </p:cNvPicPr>
          <p:nvPr/>
        </p:nvPicPr>
        <p:blipFill>
          <a:blip r:embed="rId3"/>
          <a:stretch>
            <a:fillRect/>
          </a:stretch>
        </p:blipFill>
        <p:spPr>
          <a:xfrm>
            <a:off x="161364" y="1241523"/>
            <a:ext cx="8716741" cy="2946342"/>
          </a:xfrm>
          <a:prstGeom prst="rect">
            <a:avLst/>
          </a:prstGeom>
        </p:spPr>
      </p:pic>
      <p:sp>
        <p:nvSpPr>
          <p:cNvPr id="4" name="Номер слайда 3">
            <a:extLst>
              <a:ext uri="{FF2B5EF4-FFF2-40B4-BE49-F238E27FC236}">
                <a16:creationId xmlns:a16="http://schemas.microsoft.com/office/drawing/2014/main" id="{FE86CA3D-FE51-42A4-8A66-83EB1F2C6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2" name="TextBox 1">
            <a:extLst>
              <a:ext uri="{FF2B5EF4-FFF2-40B4-BE49-F238E27FC236}">
                <a16:creationId xmlns:a16="http://schemas.microsoft.com/office/drawing/2014/main" id="{4D399809-9845-44E8-8D4D-519225097970}"/>
              </a:ext>
            </a:extLst>
          </p:cNvPr>
          <p:cNvSpPr txBox="1"/>
          <p:nvPr/>
        </p:nvSpPr>
        <p:spPr>
          <a:xfrm>
            <a:off x="161363" y="4716463"/>
            <a:ext cx="8162365" cy="307777"/>
          </a:xfrm>
          <a:prstGeom prst="rect">
            <a:avLst/>
          </a:prstGeom>
          <a:noFill/>
        </p:spPr>
        <p:txBody>
          <a:bodyPr wrap="square" rtlCol="0">
            <a:spAutoFit/>
          </a:bodyPr>
          <a:lstStyle/>
          <a:p>
            <a:r>
              <a:rPr lang="en-US" dirty="0">
                <a:solidFill>
                  <a:schemeClr val="tx1"/>
                </a:solidFill>
                <a:hlinkClick r:id="rId4"/>
              </a:rPr>
              <a:t>https://github.com/fanglores/Advanced-Software-Design/tree/master/General/UseCases</a:t>
            </a:r>
            <a:endParaRPr lang="ru-RU"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7741" y="12229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System architecture</a:t>
            </a:r>
            <a:endParaRPr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FFFF319-05C2-42A0-9892-5127C4983BDE}"/>
              </a:ext>
            </a:extLst>
          </p:cNvPr>
          <p:cNvSpPr txBox="1"/>
          <p:nvPr/>
        </p:nvSpPr>
        <p:spPr>
          <a:xfrm>
            <a:off x="237741" y="826475"/>
            <a:ext cx="3083683" cy="738664"/>
          </a:xfrm>
          <a:prstGeom prst="rect">
            <a:avLst/>
          </a:prstGeom>
          <a:noFill/>
        </p:spPr>
        <p:txBody>
          <a:bodyPr wrap="square" rtlCol="0">
            <a:spAutoFit/>
          </a:bodyPr>
          <a:lstStyle/>
          <a:p>
            <a:r>
              <a:rPr lang="en-US" dirty="0"/>
              <a:t>BASE</a:t>
            </a:r>
          </a:p>
          <a:p>
            <a:r>
              <a:rPr lang="en-US" dirty="0"/>
              <a:t>Microservices</a:t>
            </a:r>
          </a:p>
          <a:p>
            <a:r>
              <a:rPr lang="en-US" dirty="0"/>
              <a:t>RESTful API</a:t>
            </a:r>
            <a:endParaRPr lang="ru-RU" dirty="0"/>
          </a:p>
        </p:txBody>
      </p:sp>
      <p:pic>
        <p:nvPicPr>
          <p:cNvPr id="7" name="Рисунок 4">
            <a:extLst>
              <a:ext uri="{FF2B5EF4-FFF2-40B4-BE49-F238E27FC236}">
                <a16:creationId xmlns:a16="http://schemas.microsoft.com/office/drawing/2014/main" id="{C1AD4142-E556-41C1-B63D-CF31AB589E0B}"/>
              </a:ext>
            </a:extLst>
          </p:cNvPr>
          <p:cNvPicPr>
            <a:picLocks noChangeAspect="1"/>
          </p:cNvPicPr>
          <p:nvPr/>
        </p:nvPicPr>
        <p:blipFill>
          <a:blip r:embed="rId3"/>
          <a:srcRect/>
          <a:stretch/>
        </p:blipFill>
        <p:spPr>
          <a:xfrm>
            <a:off x="2679342" y="838723"/>
            <a:ext cx="4171934" cy="3933013"/>
          </a:xfrm>
          <a:prstGeom prst="rect">
            <a:avLst/>
          </a:prstGeom>
        </p:spPr>
      </p:pic>
      <p:sp>
        <p:nvSpPr>
          <p:cNvPr id="2" name="Номер слайда 1">
            <a:extLst>
              <a:ext uri="{FF2B5EF4-FFF2-40B4-BE49-F238E27FC236}">
                <a16:creationId xmlns:a16="http://schemas.microsoft.com/office/drawing/2014/main" id="{69409310-6A04-492B-8BC7-9E85BEA602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70506" y="16936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Solution stack</a:t>
            </a:r>
            <a:endParaRPr b="1" dirty="0">
              <a:solidFill>
                <a:schemeClr val="tx1"/>
              </a:solidFill>
              <a:effectLst>
                <a:outerShdw blurRad="38100" dist="38100" dir="2700000" algn="tl">
                  <a:srgbClr val="000000">
                    <a:alpha val="43137"/>
                  </a:srgbClr>
                </a:outerShdw>
              </a:effectLst>
            </a:endParaRPr>
          </a:p>
        </p:txBody>
      </p:sp>
      <p:sp>
        <p:nvSpPr>
          <p:cNvPr id="93" name="Google Shape;93;p19"/>
          <p:cNvSpPr txBox="1"/>
          <p:nvPr/>
        </p:nvSpPr>
        <p:spPr>
          <a:xfrm>
            <a:off x="212800" y="1471170"/>
            <a:ext cx="5034000" cy="300000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solidFill>
                  <a:schemeClr val="dk2"/>
                </a:solidFill>
              </a:rPr>
              <a:t>Implementation</a:t>
            </a:r>
            <a:endParaRPr b="1"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API definition: </a:t>
            </a:r>
            <a:r>
              <a:rPr lang="en-GB" dirty="0" err="1">
                <a:solidFill>
                  <a:schemeClr val="dk2"/>
                </a:solidFill>
              </a:rPr>
              <a:t>OpenAPI</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Connection server for API: python </a:t>
            </a:r>
            <a:r>
              <a:rPr lang="en-GB" dirty="0" err="1">
                <a:solidFill>
                  <a:schemeClr val="dk2"/>
                </a:solidFill>
              </a:rPr>
              <a:t>gunicorn</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App framework: python </a:t>
            </a:r>
            <a:r>
              <a:rPr lang="en-GB" dirty="0" err="1">
                <a:solidFill>
                  <a:schemeClr val="dk2"/>
                </a:solidFill>
              </a:rPr>
              <a:t>FastAPI</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Serialization/state format: json</a:t>
            </a:r>
            <a:endParaRPr lang="en-US" dirty="0">
              <a:solidFill>
                <a:schemeClr val="dk2"/>
              </a:solidFill>
            </a:endParaRPr>
          </a:p>
        </p:txBody>
      </p:sp>
      <p:sp>
        <p:nvSpPr>
          <p:cNvPr id="94" name="Google Shape;94;p19"/>
          <p:cNvSpPr txBox="1"/>
          <p:nvPr/>
        </p:nvSpPr>
        <p:spPr>
          <a:xfrm>
            <a:off x="5246800" y="1471170"/>
            <a:ext cx="3674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solidFill>
                  <a:schemeClr val="dk2"/>
                </a:solidFill>
              </a:rPr>
              <a:t>Testing tools</a:t>
            </a:r>
            <a:r>
              <a:rPr lang="en-GB" dirty="0">
                <a:solidFill>
                  <a:schemeClr val="dk2"/>
                </a:solidFill>
              </a:rPr>
              <a:t> </a:t>
            </a:r>
            <a:r>
              <a:rPr lang="en-GB" dirty="0" err="1">
                <a:solidFill>
                  <a:schemeClr val="dk2"/>
                </a:solidFill>
              </a:rPr>
              <a:t>pytest</a:t>
            </a:r>
            <a:endParaRPr dirty="0">
              <a:solidFill>
                <a:schemeClr val="dk2"/>
              </a:solidFill>
            </a:endParaRPr>
          </a:p>
          <a:p>
            <a:pPr marL="0" lvl="0" indent="0" algn="l" rtl="0">
              <a:lnSpc>
                <a:spcPct val="115000"/>
              </a:lnSpc>
              <a:spcBef>
                <a:spcPts val="1200"/>
              </a:spcBef>
              <a:spcAft>
                <a:spcPts val="0"/>
              </a:spcAft>
              <a:buNone/>
            </a:pPr>
            <a:r>
              <a:rPr lang="en-GB" b="1" dirty="0">
                <a:solidFill>
                  <a:schemeClr val="dk2"/>
                </a:solidFill>
              </a:rPr>
              <a:t>Operations</a:t>
            </a:r>
            <a:endParaRPr b="1" dirty="0">
              <a:solidFill>
                <a:schemeClr val="dk2"/>
              </a:solidFill>
            </a:endParaRPr>
          </a:p>
          <a:p>
            <a:pPr marL="457200" lvl="0" indent="-317500" algn="l" rtl="0">
              <a:lnSpc>
                <a:spcPct val="115000"/>
              </a:lnSpc>
              <a:spcBef>
                <a:spcPts val="1200"/>
              </a:spcBef>
              <a:spcAft>
                <a:spcPts val="0"/>
              </a:spcAft>
              <a:buClr>
                <a:schemeClr val="dk2"/>
              </a:buClr>
              <a:buSzPts val="1400"/>
              <a:buChar char="-"/>
            </a:pPr>
            <a:r>
              <a:rPr lang="en-GB" dirty="0">
                <a:solidFill>
                  <a:schemeClr val="dk2"/>
                </a:solidFill>
              </a:rPr>
              <a:t>App initializer: </a:t>
            </a:r>
            <a:r>
              <a:rPr lang="en-GB" dirty="0" err="1">
                <a:solidFill>
                  <a:schemeClr val="dk2"/>
                </a:solidFill>
              </a:rPr>
              <a:t>cookiecutter</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Code build: </a:t>
            </a:r>
            <a:r>
              <a:rPr lang="en-GB" dirty="0" err="1">
                <a:solidFill>
                  <a:schemeClr val="dk2"/>
                </a:solidFill>
              </a:rPr>
              <a:t>makefile</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CI/CD pipeline: </a:t>
            </a:r>
            <a:r>
              <a:rPr lang="en-GB" dirty="0" err="1">
                <a:solidFill>
                  <a:schemeClr val="dk2"/>
                </a:solidFill>
              </a:rPr>
              <a:t>github</a:t>
            </a:r>
            <a:r>
              <a:rPr lang="en-GB" dirty="0">
                <a:solidFill>
                  <a:schemeClr val="dk2"/>
                </a:solidFill>
              </a:rPr>
              <a:t> ci/cd</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Delivery method: docker</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Logging &amp; monitoring: ELK</a:t>
            </a:r>
            <a:endParaRPr dirty="0">
              <a:solidFill>
                <a:schemeClr val="dk2"/>
              </a:solidFill>
            </a:endParaRPr>
          </a:p>
        </p:txBody>
      </p:sp>
      <p:sp>
        <p:nvSpPr>
          <p:cNvPr id="3" name="Номер слайда 2">
            <a:extLst>
              <a:ext uri="{FF2B5EF4-FFF2-40B4-BE49-F238E27FC236}">
                <a16:creationId xmlns:a16="http://schemas.microsoft.com/office/drawing/2014/main" id="{D1C0A3E3-E1BB-4752-9880-3DA231956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1026" name="Picture 2" descr="PlantUML Diagram">
            <a:extLst>
              <a:ext uri="{FF2B5EF4-FFF2-40B4-BE49-F238E27FC236}">
                <a16:creationId xmlns:a16="http://schemas.microsoft.com/office/drawing/2014/main" id="{CD9B4035-1D95-4BCD-B0BA-9CEC886FB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8730"/>
            <a:ext cx="9144000" cy="3951287"/>
          </a:xfrm>
          <a:prstGeom prst="rect">
            <a:avLst/>
          </a:prstGeom>
          <a:noFill/>
          <a:extLst>
            <a:ext uri="{909E8E84-426E-40DD-AFC4-6F175D3DCCD1}">
              <a14:hiddenFill xmlns:a14="http://schemas.microsoft.com/office/drawing/2010/main">
                <a:solidFill>
                  <a:srgbClr val="FFFFFF"/>
                </a:solidFill>
              </a14:hiddenFill>
            </a:ext>
          </a:extLst>
        </p:spPr>
      </p:pic>
      <p:sp>
        <p:nvSpPr>
          <p:cNvPr id="84" name="Google Shape;84;p18"/>
          <p:cNvSpPr txBox="1">
            <a:spLocks noGrp="1"/>
          </p:cNvSpPr>
          <p:nvPr>
            <p:ph type="title"/>
          </p:nvPr>
        </p:nvSpPr>
        <p:spPr>
          <a:xfrm>
            <a:off x="231017" y="18102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191168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699" y="1152475"/>
            <a:ext cx="3130747"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Forward Request</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a service</a:t>
            </a:r>
          </a:p>
          <a:p>
            <a:pPr marL="0" lvl="0" indent="0" algn="l" rtl="0">
              <a:spcBef>
                <a:spcPts val="0"/>
              </a:spcBef>
              <a:spcAft>
                <a:spcPts val="0"/>
              </a:spcAft>
              <a:buNone/>
            </a:pPr>
            <a:r>
              <a:rPr lang="en-US" dirty="0">
                <a:solidFill>
                  <a:schemeClr val="tx1"/>
                </a:solidFill>
              </a:rPr>
              <a:t>Request is being validated by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dirty="0">
                <a:solidFill>
                  <a:schemeClr val="tx1"/>
                </a:solidFill>
              </a:rPr>
              <a:t>Request is being forwarded to a specific K8s service</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84063" y="1017725"/>
            <a:ext cx="5090714" cy="3451009"/>
          </a:xfrm>
          <a:prstGeom prst="rect">
            <a:avLst/>
          </a:prstGeom>
        </p:spPr>
      </p:pic>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333870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1026" name="Picture 2">
            <a:extLst>
              <a:ext uri="{FF2B5EF4-FFF2-40B4-BE49-F238E27FC236}">
                <a16:creationId xmlns:a16="http://schemas.microsoft.com/office/drawing/2014/main" id="{33BD0D6E-8412-4F3D-8C4A-633C42F1E6AA}"/>
              </a:ext>
            </a:extLst>
          </p:cNvPr>
          <p:cNvPicPr>
            <a:picLocks noChangeAspect="1" noChangeArrowheads="1"/>
          </p:cNvPicPr>
          <p:nvPr/>
        </p:nvPicPr>
        <p:blipFill>
          <a:blip r:embed="rId3"/>
          <a:srcRect/>
          <a:stretch/>
        </p:blipFill>
        <p:spPr bwMode="auto">
          <a:xfrm>
            <a:off x="1726021" y="1391289"/>
            <a:ext cx="5691958" cy="303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3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3A857196-0038-484D-BFE7-822F8BEF4B90}"/>
              </a:ext>
            </a:extLst>
          </p:cNvPr>
          <p:cNvPicPr>
            <a:picLocks noChangeAspect="1" noChangeArrowheads="1"/>
          </p:cNvPicPr>
          <p:nvPr/>
        </p:nvPicPr>
        <p:blipFill>
          <a:blip r:embed="rId3"/>
          <a:srcRect/>
          <a:stretch/>
        </p:blipFill>
        <p:spPr bwMode="auto">
          <a:xfrm>
            <a:off x="7676" y="2433919"/>
            <a:ext cx="8929796" cy="2061372"/>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0"/>
            <a:ext cx="3990600" cy="2552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strong </a:t>
            </a:r>
            <a:r>
              <a:rPr lang="en-US">
                <a:solidFill>
                  <a:schemeClr val="bg1">
                    <a:lumMod val="50000"/>
                  </a:schemeClr>
                </a:solidFill>
              </a:rPr>
              <a:t>dependency on </a:t>
            </a:r>
            <a:r>
              <a:rPr lang="en-US" dirty="0" err="1">
                <a:solidFill>
                  <a:schemeClr val="bg1">
                    <a:lumMod val="50000"/>
                  </a:schemeClr>
                </a:solidFill>
              </a:rPr>
              <a:t>OpenAPI</a:t>
            </a:r>
            <a:r>
              <a:rPr lang="en-US" dirty="0">
                <a:solidFill>
                  <a:schemeClr val="bg1">
                    <a:lumMod val="50000"/>
                  </a:schemeClr>
                </a:solidFill>
              </a:rPr>
              <a:t> schemas, cache storage, many functions</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use Strategy and Adapter patterns, SOLID principles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82629476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TotalTime>
  <Words>651</Words>
  <Application>Microsoft Office PowerPoint</Application>
  <PresentationFormat>On-screen Show (16:9)</PresentationFormat>
  <Paragraphs>172</Paragraphs>
  <Slides>18</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KEA</vt:lpstr>
      <vt:lpstr>Product description</vt:lpstr>
      <vt:lpstr>Event flow</vt:lpstr>
      <vt:lpstr>System architecture</vt:lpstr>
      <vt:lpstr>Solution stack</vt:lpstr>
      <vt:lpstr>Logical data model RequestRouter</vt:lpstr>
      <vt:lpstr>API usage RequestRouter</vt:lpstr>
      <vt:lpstr>Physical schema RequestRouter</vt:lpstr>
      <vt:lpstr>Design case for RequestRouter</vt:lpstr>
      <vt:lpstr>Logical data model ServiceDeployer</vt:lpstr>
      <vt:lpstr>API usage ServiceDeployer</vt:lpstr>
      <vt:lpstr>Physical schema ServiceDeployer</vt:lpstr>
      <vt:lpstr>Design case of Service Deployer</vt:lpstr>
      <vt:lpstr>Design complexity: Service Deployer</vt:lpstr>
      <vt:lpstr>Design complexity</vt:lpstr>
      <vt:lpstr>System demo</vt:lpstr>
      <vt:lpstr>Repository structure</vt:lpstr>
      <vt:lpstr>Team and 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dc:creator>Konstantin Tsaturyan</dc:creator>
  <cp:lastModifiedBy>Konstantin Tsaturyan</cp:lastModifiedBy>
  <cp:revision>61</cp:revision>
  <dcterms:modified xsi:type="dcterms:W3CDTF">2024-12-24T15:33:43Z</dcterms:modified>
</cp:coreProperties>
</file>