
<file path=[Content_Types].xml><?xml version="1.0" encoding="utf-8"?>
<Types xmlns="http://schemas.openxmlformats.org/package/2006/content-types">
  <Default Extension="jfif" ContentType="image/jpeg"/>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7"/>
  </p:notesMasterIdLst>
  <p:sldIdLst>
    <p:sldId id="256" r:id="rId2"/>
    <p:sldId id="267" r:id="rId3"/>
    <p:sldId id="268" r:id="rId4"/>
    <p:sldId id="269" r:id="rId5"/>
    <p:sldId id="272" r:id="rId6"/>
    <p:sldId id="260" r:id="rId7"/>
    <p:sldId id="261" r:id="rId8"/>
    <p:sldId id="262" r:id="rId9"/>
    <p:sldId id="263" r:id="rId10"/>
    <p:sldId id="284" r:id="rId11"/>
    <p:sldId id="264" r:id="rId12"/>
    <p:sldId id="265" r:id="rId13"/>
    <p:sldId id="273" r:id="rId14"/>
    <p:sldId id="285" r:id="rId15"/>
    <p:sldId id="271" r:id="rId16"/>
    <p:sldId id="274" r:id="rId17"/>
    <p:sldId id="275" r:id="rId18"/>
    <p:sldId id="276" r:id="rId19"/>
    <p:sldId id="277" r:id="rId20"/>
    <p:sldId id="278" r:id="rId21"/>
    <p:sldId id="279" r:id="rId22"/>
    <p:sldId id="280" r:id="rId23"/>
    <p:sldId id="281" r:id="rId24"/>
    <p:sldId id="282" r:id="rId25"/>
    <p:sldId id="283"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B48DDDE-FD68-40B6-8E71-6AA6FB7436E2}">
          <p14:sldIdLst>
            <p14:sldId id="256"/>
            <p14:sldId id="267"/>
            <p14:sldId id="268"/>
            <p14:sldId id="269"/>
            <p14:sldId id="272"/>
            <p14:sldId id="260"/>
            <p14:sldId id="261"/>
            <p14:sldId id="262"/>
            <p14:sldId id="263"/>
            <p14:sldId id="284"/>
            <p14:sldId id="264"/>
            <p14:sldId id="265"/>
            <p14:sldId id="273"/>
          </p14:sldIdLst>
        </p14:section>
        <p14:section name="Task3" id="{9222689A-1169-40CD-875E-0FB52BCA49A1}">
          <p14:sldIdLst>
            <p14:sldId id="285"/>
            <p14:sldId id="271"/>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52" autoAdjust="0"/>
  </p:normalViewPr>
  <p:slideViewPr>
    <p:cSldViewPr snapToGrid="0">
      <p:cViewPr>
        <p:scale>
          <a:sx n="100" d="100"/>
          <a:sy n="100" d="100"/>
        </p:scale>
        <p:origin x="300"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f5e49ec3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f5e49ec3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5e49ec3f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5e49ec3f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bdfeb45a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bdfeb45a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bdfeb45a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bdfeb45a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544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bdfeb45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bdfeb45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88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f6a3e371d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f6a3e371d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6a3e371d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6a3e371d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34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sz="1800"/>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8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fanglores/Advanced-Software-Design/blob/master/PracticeTasks/Final_Task/K8C_FinalTask1_(Task8).pdf"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effectLst>
                  <a:outerShdw blurRad="38100" dist="38100" dir="2700000" algn="tl">
                    <a:srgbClr val="000000">
                      <a:alpha val="43137"/>
                    </a:srgbClr>
                  </a:outerShdw>
                </a:effectLst>
              </a:rPr>
              <a:t>KEA</a:t>
            </a:r>
            <a:br>
              <a:rPr lang="en-GB" dirty="0"/>
            </a:br>
            <a:r>
              <a:rPr lang="en-GB" sz="2400" dirty="0"/>
              <a:t>(Kubernetes </a:t>
            </a:r>
            <a:r>
              <a:rPr lang="en-GB" sz="2400" dirty="0" err="1"/>
              <a:t>Empowerer</a:t>
            </a:r>
            <a:r>
              <a:rPr lang="en-GB" sz="2400" dirty="0"/>
              <a:t> to API)</a:t>
            </a:r>
            <a:endParaRPr sz="24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Requirements and analysis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26208" y="1857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Detailed behaviour</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993C304-8938-41C3-9583-2C7227088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3074" name="Picture 2">
            <a:extLst>
              <a:ext uri="{FF2B5EF4-FFF2-40B4-BE49-F238E27FC236}">
                <a16:creationId xmlns:a16="http://schemas.microsoft.com/office/drawing/2014/main" id="{37B485D5-D86F-4696-BEBC-3226D81EFDF7}"/>
              </a:ext>
            </a:extLst>
          </p:cNvPr>
          <p:cNvPicPr>
            <a:picLocks noChangeAspect="1" noChangeArrowheads="1"/>
          </p:cNvPicPr>
          <p:nvPr/>
        </p:nvPicPr>
        <p:blipFill>
          <a:blip r:embed="rId3"/>
          <a:srcRect/>
          <a:stretch/>
        </p:blipFill>
        <p:spPr bwMode="auto">
          <a:xfrm>
            <a:off x="786445" y="1238099"/>
            <a:ext cx="3207540" cy="351766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FBE421-E6EC-4AE8-B9CD-ADEA23C49AAD}"/>
              </a:ext>
            </a:extLst>
          </p:cNvPr>
          <p:cNvSpPr txBox="1"/>
          <p:nvPr/>
        </p:nvSpPr>
        <p:spPr>
          <a:xfrm>
            <a:off x="611842" y="844382"/>
            <a:ext cx="3556746" cy="307777"/>
          </a:xfrm>
          <a:prstGeom prst="rect">
            <a:avLst/>
          </a:prstGeom>
          <a:noFill/>
        </p:spPr>
        <p:txBody>
          <a:bodyPr wrap="square" rtlCol="0">
            <a:spAutoFit/>
          </a:bodyPr>
          <a:lstStyle/>
          <a:p>
            <a:pPr algn="ctr"/>
            <a:r>
              <a:rPr lang="en-US" b="1" dirty="0"/>
              <a:t>Service Deployer</a:t>
            </a:r>
            <a:endParaRPr lang="ru-RU" b="1" dirty="0"/>
          </a:p>
        </p:txBody>
      </p:sp>
      <p:pic>
        <p:nvPicPr>
          <p:cNvPr id="3076" name="Picture 4">
            <a:extLst>
              <a:ext uri="{FF2B5EF4-FFF2-40B4-BE49-F238E27FC236}">
                <a16:creationId xmlns:a16="http://schemas.microsoft.com/office/drawing/2014/main" id="{39D3E833-044C-4439-9822-90E0A5F85F5D}"/>
              </a:ext>
            </a:extLst>
          </p:cNvPr>
          <p:cNvPicPr>
            <a:picLocks noChangeAspect="1" noChangeArrowheads="1"/>
          </p:cNvPicPr>
          <p:nvPr/>
        </p:nvPicPr>
        <p:blipFill>
          <a:blip r:embed="rId4"/>
          <a:srcRect/>
          <a:stretch/>
        </p:blipFill>
        <p:spPr bwMode="auto">
          <a:xfrm>
            <a:off x="5992818" y="1238099"/>
            <a:ext cx="1508452" cy="351766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FEE58F1-6A47-41C8-A39B-651FD571848E}"/>
              </a:ext>
            </a:extLst>
          </p:cNvPr>
          <p:cNvSpPr txBox="1"/>
          <p:nvPr/>
        </p:nvSpPr>
        <p:spPr>
          <a:xfrm>
            <a:off x="5232495" y="844381"/>
            <a:ext cx="3029098" cy="307777"/>
          </a:xfrm>
          <a:prstGeom prst="rect">
            <a:avLst/>
          </a:prstGeom>
          <a:noFill/>
        </p:spPr>
        <p:txBody>
          <a:bodyPr wrap="square" rtlCol="0">
            <a:spAutoFit/>
          </a:bodyPr>
          <a:lstStyle/>
          <a:p>
            <a:pPr algn="ctr"/>
            <a:r>
              <a:rPr lang="en-US" b="1" dirty="0"/>
              <a:t>Model </a:t>
            </a:r>
            <a:r>
              <a:rPr lang="en-US" b="1" dirty="0" err="1"/>
              <a:t>Containerizer</a:t>
            </a:r>
            <a:endParaRPr lang="ru-RU" b="1" dirty="0"/>
          </a:p>
        </p:txBody>
      </p:sp>
    </p:spTree>
    <p:extLst>
      <p:ext uri="{BB962C8B-B14F-4D97-AF65-F5344CB8AC3E}">
        <p14:creationId xmlns:p14="http://schemas.microsoft.com/office/powerpoint/2010/main" val="95677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26208" y="19178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Repository structure</a:t>
            </a:r>
            <a:endParaRPr b="1" dirty="0">
              <a:solidFill>
                <a:schemeClr val="tx1"/>
              </a:solidFill>
              <a:effectLst>
                <a:outerShdw blurRad="38100" dist="38100" dir="2700000" algn="tl">
                  <a:srgbClr val="000000">
                    <a:alpha val="43137"/>
                  </a:srgbClr>
                </a:outerShdw>
              </a:effectLst>
            </a:endParaRPr>
          </a:p>
        </p:txBody>
      </p:sp>
      <p:sp>
        <p:nvSpPr>
          <p:cNvPr id="109" name="Google Shape;109;p21"/>
          <p:cNvSpPr txBox="1">
            <a:spLocks noGrp="1"/>
          </p:cNvSpPr>
          <p:nvPr>
            <p:ph type="body" idx="1"/>
          </p:nvPr>
        </p:nvSpPr>
        <p:spPr>
          <a:xfrm>
            <a:off x="304977" y="964831"/>
            <a:ext cx="2924368" cy="3698386"/>
          </a:xfrm>
          <a:prstGeom prst="rect">
            <a:avLst/>
          </a:prstGeom>
        </p:spPr>
        <p:txBody>
          <a:bodyPr spcFirstLastPara="1" wrap="square" lIns="91425" tIns="91425" rIns="91425" bIns="91425" anchor="t" anchorCtr="0">
            <a:noAutofit/>
          </a:bodyPr>
          <a:lstStyle/>
          <a:p>
            <a:pPr marL="0" lvl="0" indent="0">
              <a:buNone/>
            </a:pPr>
            <a:r>
              <a:rPr lang="en-GB" dirty="0">
                <a:solidFill>
                  <a:schemeClr val="tx1"/>
                </a:solidFill>
              </a:rPr>
              <a:t>Repository structure</a:t>
            </a:r>
          </a:p>
          <a:p>
            <a:pPr marL="0" lvl="0" indent="0">
              <a:buNone/>
            </a:pPr>
            <a:r>
              <a:rPr lang="en-GB" sz="1000" dirty="0">
                <a:solidFill>
                  <a:schemeClr val="tx1"/>
                </a:solidFill>
              </a:rPr>
              <a:t>.  </a:t>
            </a:r>
          </a:p>
          <a:p>
            <a:pPr marL="0" lvl="0" indent="0">
              <a:buNone/>
            </a:pPr>
            <a:r>
              <a:rPr lang="en-GB" sz="1000" dirty="0">
                <a:solidFill>
                  <a:schemeClr val="tx1"/>
                </a:solidFill>
              </a:rPr>
              <a:t>├── product_img.jpg  </a:t>
            </a:r>
          </a:p>
          <a:p>
            <a:pPr marL="0" lvl="0" indent="0">
              <a:buNone/>
            </a:pPr>
            <a:r>
              <a:rPr lang="en-GB" sz="1000" dirty="0">
                <a:solidFill>
                  <a:schemeClr val="tx1"/>
                </a:solidFill>
              </a:rPr>
              <a:t>├── README.md  </a:t>
            </a:r>
          </a:p>
          <a:p>
            <a:pPr marL="0" lvl="0" indent="0">
              <a:buNone/>
            </a:pPr>
            <a:r>
              <a:rPr lang="en-GB" sz="1000" dirty="0">
                <a:solidFill>
                  <a:schemeClr val="tx1"/>
                </a:solidFill>
              </a:rPr>
              <a:t>├── General/  </a:t>
            </a:r>
          </a:p>
          <a:p>
            <a:pPr marL="0" lvl="0" indent="0">
              <a:buNone/>
            </a:pPr>
            <a:r>
              <a:rPr lang="en-GB" sz="1000" dirty="0">
                <a:solidFill>
                  <a:schemeClr val="tx1"/>
                </a:solidFill>
              </a:rPr>
              <a:t>│     ├── Domain_description_en.md  </a:t>
            </a:r>
          </a:p>
          <a:p>
            <a:pPr marL="0" lvl="0" indent="0">
              <a:buNone/>
            </a:pPr>
            <a:r>
              <a:rPr lang="en-GB" sz="1000" dirty="0">
                <a:solidFill>
                  <a:schemeClr val="tx1"/>
                </a:solidFill>
              </a:rPr>
              <a:t>│     ├── Task_description_en.md  </a:t>
            </a:r>
          </a:p>
          <a:p>
            <a:pPr marL="0" lvl="0" indent="0">
              <a:buNone/>
            </a:pPr>
            <a:r>
              <a:rPr lang="en-GB" sz="1000" dirty="0">
                <a:solidFill>
                  <a:schemeClr val="tx1"/>
                </a:solidFill>
              </a:rPr>
              <a:t>│     ├── DFD0/  </a:t>
            </a:r>
          </a:p>
          <a:p>
            <a:pPr marL="0" lvl="0" indent="0">
              <a:buNone/>
            </a:pPr>
            <a:r>
              <a:rPr lang="en-GB" sz="1000" dirty="0">
                <a:solidFill>
                  <a:schemeClr val="tx1"/>
                </a:solidFill>
              </a:rPr>
              <a:t>│     ├── </a:t>
            </a:r>
            <a:r>
              <a:rPr lang="en-GB" sz="1000" dirty="0" err="1">
                <a:solidFill>
                  <a:schemeClr val="tx1"/>
                </a:solidFill>
              </a:rPr>
              <a:t>StoryMap</a:t>
            </a:r>
            <a:r>
              <a:rPr lang="en-GB" sz="1000" dirty="0">
                <a:solidFill>
                  <a:schemeClr val="tx1"/>
                </a:solidFill>
              </a:rPr>
              <a:t>/  </a:t>
            </a:r>
          </a:p>
          <a:p>
            <a:pPr marL="0" lvl="0" indent="0">
              <a:buNone/>
            </a:pPr>
            <a:r>
              <a:rPr lang="en-GB" sz="1000" dirty="0">
                <a:solidFill>
                  <a:schemeClr val="tx1"/>
                </a:solidFill>
              </a:rPr>
              <a:t>│     └── </a:t>
            </a:r>
            <a:r>
              <a:rPr lang="en-GB" sz="1000" dirty="0" err="1">
                <a:solidFill>
                  <a:schemeClr val="tx1"/>
                </a:solidFill>
              </a:rPr>
              <a:t>UseCases</a:t>
            </a:r>
            <a:r>
              <a:rPr lang="en-GB" sz="1000" dirty="0">
                <a:solidFill>
                  <a:schemeClr val="tx1"/>
                </a:solidFill>
              </a:rPr>
              <a:t>/  </a:t>
            </a:r>
          </a:p>
          <a:p>
            <a:pPr marL="0" lvl="0" indent="0">
              <a:buNone/>
            </a:pPr>
            <a:r>
              <a:rPr lang="en-GB" sz="1000" dirty="0">
                <a:solidFill>
                  <a:schemeClr val="tx1"/>
                </a:solidFill>
              </a:rPr>
              <a:t>└── Practice Tasks/  </a:t>
            </a:r>
          </a:p>
          <a:p>
            <a:pPr marL="0" lvl="0" indent="0">
              <a:buNone/>
            </a:pPr>
            <a:r>
              <a:rPr lang="en-GB" sz="1000" dirty="0">
                <a:solidFill>
                  <a:schemeClr val="tx1"/>
                </a:solidFill>
              </a:rPr>
              <a:t>        ├── </a:t>
            </a:r>
            <a:r>
              <a:rPr lang="en-GB" sz="1000" dirty="0" err="1">
                <a:solidFill>
                  <a:schemeClr val="tx1"/>
                </a:solidFill>
              </a:rPr>
              <a:t>Final_Task</a:t>
            </a:r>
            <a:r>
              <a:rPr lang="en-GB" sz="1000" dirty="0">
                <a:solidFill>
                  <a:schemeClr val="tx1"/>
                </a:solidFill>
              </a:rPr>
              <a:t>/  </a:t>
            </a:r>
          </a:p>
          <a:p>
            <a:pPr marL="0" lvl="0" indent="0">
              <a:buNone/>
            </a:pPr>
            <a:r>
              <a:rPr lang="en-GB" sz="1000" dirty="0">
                <a:solidFill>
                  <a:schemeClr val="tx1"/>
                </a:solidFill>
              </a:rPr>
              <a:t>        ├── Task_1/  </a:t>
            </a:r>
          </a:p>
          <a:p>
            <a:pPr marL="0" lvl="0" indent="0">
              <a:buNone/>
            </a:pPr>
            <a:r>
              <a:rPr lang="en-GB" sz="1000" dirty="0">
                <a:solidFill>
                  <a:schemeClr val="tx1"/>
                </a:solidFill>
              </a:rPr>
              <a:t>        ├── Task_2/  </a:t>
            </a:r>
          </a:p>
          <a:p>
            <a:pPr marL="0" lvl="0" indent="0">
              <a:buNone/>
            </a:pPr>
            <a:r>
              <a:rPr lang="en-GB" sz="1000" dirty="0">
                <a:solidFill>
                  <a:schemeClr val="tx1"/>
                </a:solidFill>
              </a:rPr>
              <a:t>        ├── Task_3/  </a:t>
            </a:r>
          </a:p>
          <a:p>
            <a:pPr marL="0" lvl="0" indent="0">
              <a:buNone/>
            </a:pPr>
            <a:r>
              <a:rPr lang="en-GB" sz="1000" dirty="0">
                <a:solidFill>
                  <a:schemeClr val="tx1"/>
                </a:solidFill>
              </a:rPr>
              <a:t>        ├── Task_4/  </a:t>
            </a:r>
          </a:p>
          <a:p>
            <a:pPr marL="0" lvl="0" indent="0">
              <a:buNone/>
            </a:pPr>
            <a:r>
              <a:rPr lang="en-GB" sz="1000" dirty="0">
                <a:solidFill>
                  <a:schemeClr val="tx1"/>
                </a:solidFill>
              </a:rPr>
              <a:t>        ├── Task_5/  </a:t>
            </a:r>
          </a:p>
          <a:p>
            <a:pPr marL="0" lvl="0" indent="0">
              <a:buNone/>
            </a:pPr>
            <a:r>
              <a:rPr lang="en-GB" sz="1000" dirty="0">
                <a:solidFill>
                  <a:schemeClr val="tx1"/>
                </a:solidFill>
              </a:rPr>
              <a:t>        ├── Task_6/  </a:t>
            </a:r>
          </a:p>
          <a:p>
            <a:pPr marL="0" lvl="0" indent="0">
              <a:buNone/>
            </a:pPr>
            <a:r>
              <a:rPr lang="en-GB" sz="1000" dirty="0">
                <a:solidFill>
                  <a:schemeClr val="tx1"/>
                </a:solidFill>
              </a:rPr>
              <a:t>        └── Task_7/ </a:t>
            </a:r>
          </a:p>
          <a:p>
            <a:pPr marL="0" lvl="0" indent="0" algn="l" rtl="0">
              <a:spcBef>
                <a:spcPts val="0"/>
              </a:spcBef>
              <a:spcAft>
                <a:spcPts val="0"/>
              </a:spcAft>
              <a:buNone/>
            </a:pPr>
            <a:endParaRPr lang="en-GB" dirty="0">
              <a:solidFill>
                <a:schemeClr val="tx1"/>
              </a:solidFill>
            </a:endParaRPr>
          </a:p>
        </p:txBody>
      </p:sp>
      <p:sp>
        <p:nvSpPr>
          <p:cNvPr id="2" name="TextBox 1">
            <a:extLst>
              <a:ext uri="{FF2B5EF4-FFF2-40B4-BE49-F238E27FC236}">
                <a16:creationId xmlns:a16="http://schemas.microsoft.com/office/drawing/2014/main" id="{A1369874-95E3-4381-9B31-34DEFF4768FC}"/>
              </a:ext>
            </a:extLst>
          </p:cNvPr>
          <p:cNvSpPr txBox="1"/>
          <p:nvPr/>
        </p:nvSpPr>
        <p:spPr>
          <a:xfrm>
            <a:off x="5306246" y="964831"/>
            <a:ext cx="2386519" cy="1154162"/>
          </a:xfrm>
          <a:prstGeom prst="rect">
            <a:avLst/>
          </a:prstGeom>
          <a:noFill/>
        </p:spPr>
        <p:txBody>
          <a:bodyPr wrap="square" rtlCol="0">
            <a:spAutoFit/>
          </a:bodyPr>
          <a:lstStyle/>
          <a:p>
            <a:pPr>
              <a:lnSpc>
                <a:spcPct val="150000"/>
              </a:lnSpc>
            </a:pPr>
            <a:r>
              <a:rPr lang="en-US" sz="1800" dirty="0"/>
              <a:t>Tools Used:</a:t>
            </a:r>
          </a:p>
          <a:p>
            <a:pPr marL="285750" indent="-285750">
              <a:buFont typeface="Arial" panose="020B0604020202020204" pitchFamily="34" charset="0"/>
              <a:buChar char="•"/>
            </a:pPr>
            <a:r>
              <a:rPr lang="en-US" dirty="0" err="1"/>
              <a:t>Github</a:t>
            </a:r>
            <a:endParaRPr lang="en-US" dirty="0"/>
          </a:p>
          <a:p>
            <a:pPr marL="285750" indent="-285750">
              <a:buFont typeface="Arial" panose="020B0604020202020204" pitchFamily="34" charset="0"/>
              <a:buChar char="•"/>
            </a:pPr>
            <a:r>
              <a:rPr lang="en-US" dirty="0" err="1"/>
              <a:t>Drawio</a:t>
            </a:r>
            <a:endParaRPr lang="en-US" dirty="0"/>
          </a:p>
          <a:p>
            <a:pPr marL="285750" indent="-285750">
              <a:buFont typeface="Arial" panose="020B0604020202020204" pitchFamily="34" charset="0"/>
              <a:buChar char="•"/>
            </a:pPr>
            <a:r>
              <a:rPr lang="en-US" dirty="0" err="1"/>
              <a:t>Planttext</a:t>
            </a:r>
            <a:endParaRPr lang="ru-RU" dirty="0"/>
          </a:p>
        </p:txBody>
      </p:sp>
      <p:sp>
        <p:nvSpPr>
          <p:cNvPr id="3" name="Slide Number Placeholder 2">
            <a:extLst>
              <a:ext uri="{FF2B5EF4-FFF2-40B4-BE49-F238E27FC236}">
                <a16:creationId xmlns:a16="http://schemas.microsoft.com/office/drawing/2014/main" id="{1B5096D9-216C-438D-BB05-1CE3A083D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27375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Team and roles</a:t>
            </a:r>
            <a:endParaRPr b="1" dirty="0">
              <a:solidFill>
                <a:schemeClr val="tx1"/>
              </a:solidFill>
              <a:effectLst>
                <a:outerShdw blurRad="38100" dist="38100" dir="2700000" algn="tl">
                  <a:srgbClr val="000000">
                    <a:alpha val="43137"/>
                  </a:srgbClr>
                </a:outerShdw>
              </a:effectLst>
            </a:endParaRPr>
          </a:p>
        </p:txBody>
      </p:sp>
      <p:graphicFrame>
        <p:nvGraphicFramePr>
          <p:cNvPr id="5" name="Table 4">
            <a:extLst>
              <a:ext uri="{FF2B5EF4-FFF2-40B4-BE49-F238E27FC236}">
                <a16:creationId xmlns:a16="http://schemas.microsoft.com/office/drawing/2014/main" id="{EC34B5E1-8EB0-4AD2-BA9A-C78EAB05585A}"/>
              </a:ext>
            </a:extLst>
          </p:cNvPr>
          <p:cNvGraphicFramePr>
            <a:graphicFrameLocks noGrp="1"/>
          </p:cNvGraphicFramePr>
          <p:nvPr>
            <p:extLst>
              <p:ext uri="{D42A27DB-BD31-4B8C-83A1-F6EECF244321}">
                <p14:modId xmlns:p14="http://schemas.microsoft.com/office/powerpoint/2010/main" val="3813174674"/>
              </p:ext>
            </p:extLst>
          </p:nvPr>
        </p:nvGraphicFramePr>
        <p:xfrm>
          <a:off x="311700" y="3460247"/>
          <a:ext cx="8520600" cy="1463040"/>
        </p:xfrm>
        <a:graphic>
          <a:graphicData uri="http://schemas.openxmlformats.org/drawingml/2006/table">
            <a:tbl>
              <a:tblPr firstRow="1" bandRow="1">
                <a:tableStyleId>{2D5ABB26-0587-4C30-8999-92F81FD0307C}</a:tableStyleId>
              </a:tblPr>
              <a:tblGrid>
                <a:gridCol w="1880266">
                  <a:extLst>
                    <a:ext uri="{9D8B030D-6E8A-4147-A177-3AD203B41FA5}">
                      <a16:colId xmlns:a16="http://schemas.microsoft.com/office/drawing/2014/main" val="1428964859"/>
                    </a:ext>
                  </a:extLst>
                </a:gridCol>
                <a:gridCol w="2172511">
                  <a:extLst>
                    <a:ext uri="{9D8B030D-6E8A-4147-A177-3AD203B41FA5}">
                      <a16:colId xmlns:a16="http://schemas.microsoft.com/office/drawing/2014/main" val="2157100154"/>
                    </a:ext>
                  </a:extLst>
                </a:gridCol>
                <a:gridCol w="2337673">
                  <a:extLst>
                    <a:ext uri="{9D8B030D-6E8A-4147-A177-3AD203B41FA5}">
                      <a16:colId xmlns:a16="http://schemas.microsoft.com/office/drawing/2014/main" val="808514682"/>
                    </a:ext>
                  </a:extLst>
                </a:gridCol>
                <a:gridCol w="2130150">
                  <a:extLst>
                    <a:ext uri="{9D8B030D-6E8A-4147-A177-3AD203B41FA5}">
                      <a16:colId xmlns:a16="http://schemas.microsoft.com/office/drawing/2014/main" val="1252840721"/>
                    </a:ext>
                  </a:extLst>
                </a:gridCol>
              </a:tblGrid>
              <a:tr h="504000">
                <a:tc>
                  <a:txBody>
                    <a:bodyPr/>
                    <a:lstStyle/>
                    <a:p>
                      <a:r>
                        <a:rPr lang="en-US" dirty="0">
                          <a:solidFill>
                            <a:schemeClr val="tx1"/>
                          </a:solidFill>
                        </a:rPr>
                        <a:t>Roles, Personas,</a:t>
                      </a:r>
                    </a:p>
                    <a:p>
                      <a:r>
                        <a:rPr lang="en-US" dirty="0">
                          <a:solidFill>
                            <a:schemeClr val="tx1"/>
                          </a:solidFill>
                        </a:rPr>
                        <a:t>Story Map, CRC Cards</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Use cases, Interactions Analysis</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DFD, Classes Diagram, Repository Management </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rPr>
                        <a:t>Domain analysis, </a:t>
                      </a:r>
                    </a:p>
                    <a:p>
                      <a:r>
                        <a:rPr lang="en-US" dirty="0">
                          <a:solidFill>
                            <a:schemeClr val="tx1"/>
                          </a:solidFill>
                        </a:rPr>
                        <a:t>Story Map,</a:t>
                      </a:r>
                    </a:p>
                    <a:p>
                      <a:r>
                        <a:rPr lang="en-US" dirty="0">
                          <a:solidFill>
                            <a:schemeClr val="tx1"/>
                          </a:solidFill>
                        </a:rPr>
                        <a:t>Behavior model</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715683"/>
                  </a:ext>
                </a:extLst>
              </a:tr>
              <a:tr h="612000">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Tsurkan</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Daniel</a:t>
                      </a:r>
                    </a:p>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Tg</a:t>
                      </a:r>
                      <a:r>
                        <a:rPr kumimoji="0" lang="en-GB"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mn-lt"/>
                          <a:ea typeface="+mn-ea"/>
                          <a:cs typeface="+mn-cs"/>
                          <a:sym typeface="Arial"/>
                        </a:rPr>
                        <a:t>crazy_deyzi</a:t>
                      </a:r>
                      <a:endParaRPr lang="ru-RU"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Dandamaev</a:t>
                      </a:r>
                      <a:r>
                        <a:rPr kumimoji="0" lang="en-GB" sz="1400" b="0" i="0" u="none" strike="noStrike" kern="0" cap="none" spc="0" normalizeH="0" baseline="0" noProof="0" dirty="0">
                          <a:ln>
                            <a:noFill/>
                          </a:ln>
                          <a:solidFill>
                            <a:schemeClr val="tx1"/>
                          </a:solidFill>
                          <a:effectLst/>
                          <a:uLnTx/>
                          <a:uFillTx/>
                          <a:latin typeface="Arial"/>
                          <a:ea typeface="+mn-ea"/>
                          <a:cs typeface="+mn-cs"/>
                          <a:sym typeface="Arial"/>
                        </a:rPr>
                        <a:t> </a:t>
                      </a:r>
                      <a:r>
                        <a:rPr kumimoji="0" lang="en-GB" sz="1400" b="0" i="0" u="none" strike="noStrike" kern="0" cap="none" spc="0" normalizeH="0" baseline="0" noProof="0" dirty="0" err="1">
                          <a:ln>
                            <a:noFill/>
                          </a:ln>
                          <a:solidFill>
                            <a:schemeClr val="tx1"/>
                          </a:solidFill>
                          <a:effectLst/>
                          <a:uLnTx/>
                          <a:uFillTx/>
                          <a:latin typeface="Arial"/>
                          <a:ea typeface="+mn-ea"/>
                          <a:cs typeface="+mn-cs"/>
                          <a:sym typeface="Arial"/>
                        </a:rPr>
                        <a:t>Gadji</a:t>
                      </a:r>
                      <a:endParaRPr kumimoji="0" lang="en-GB" sz="1400" b="0" i="0" u="none" strike="noStrike" kern="0" cap="none" spc="0" normalizeH="0" baseline="0" noProof="0" dirty="0">
                        <a:ln>
                          <a:noFill/>
                        </a:ln>
                        <a:solidFill>
                          <a:schemeClr val="tx1"/>
                        </a:solidFill>
                        <a:effectLst/>
                        <a:uLnTx/>
                        <a:uFillTx/>
                        <a:latin typeface="Arial"/>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dandamaev</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Tsaturyan</a:t>
                      </a:r>
                      <a:r>
                        <a:rPr lang="en-GB" sz="1400" dirty="0">
                          <a:solidFill>
                            <a:schemeClr val="tx1"/>
                          </a:solidFill>
                        </a:rPr>
                        <a:t> Konstantin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a:t>
                      </a: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fanglores</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400" dirty="0" err="1">
                          <a:solidFill>
                            <a:schemeClr val="tx1"/>
                          </a:solidFill>
                        </a:rPr>
                        <a:t>Smolkin</a:t>
                      </a:r>
                      <a:r>
                        <a:rPr lang="en-GB" sz="1400" dirty="0">
                          <a:solidFill>
                            <a:schemeClr val="tx1"/>
                          </a:solidFill>
                        </a:rPr>
                        <a:t> Mikhail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err="1">
                          <a:ln>
                            <a:noFill/>
                          </a:ln>
                          <a:solidFill>
                            <a:schemeClr val="tx1"/>
                          </a:solidFill>
                          <a:effectLst/>
                          <a:uLnTx/>
                          <a:uFillTx/>
                          <a:latin typeface="+mn-lt"/>
                          <a:ea typeface="+mn-ea"/>
                          <a:cs typeface="+mn-cs"/>
                          <a:sym typeface="Arial"/>
                        </a:rPr>
                        <a:t>Tg</a:t>
                      </a:r>
                      <a:r>
                        <a:rPr kumimoji="0" lang="en-US" sz="1400" b="0" i="0" u="none" strike="noStrike" kern="0" cap="none" spc="0" normalizeH="0" baseline="0" noProof="0" dirty="0">
                          <a:ln>
                            <a:noFill/>
                          </a:ln>
                          <a:solidFill>
                            <a:schemeClr val="tx1"/>
                          </a:solidFill>
                          <a:effectLst/>
                          <a:uLnTx/>
                          <a:uFillTx/>
                          <a:latin typeface="+mn-lt"/>
                          <a:ea typeface="+mn-ea"/>
                          <a:cs typeface="+mn-cs"/>
                          <a:sym typeface="Arial"/>
                        </a:rPr>
                        <a:t>: @m0hnatik</a:t>
                      </a:r>
                      <a:endParaRPr lang="ru-RU" dirty="0">
                        <a:solidFill>
                          <a:schemeClr val="tx1"/>
                        </a:solidFill>
                      </a:endParaRPr>
                    </a:p>
                    <a:p>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3166530"/>
                  </a:ext>
                </a:extLst>
              </a:tr>
            </a:tbl>
          </a:graphicData>
        </a:graphic>
      </p:graphicFrame>
      <p:pic>
        <p:nvPicPr>
          <p:cNvPr id="18" name="Picture 17">
            <a:extLst>
              <a:ext uri="{FF2B5EF4-FFF2-40B4-BE49-F238E27FC236}">
                <a16:creationId xmlns:a16="http://schemas.microsoft.com/office/drawing/2014/main" id="{E08BFC49-CDD1-40CD-B7D4-A4343F1CBE3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54857" y="1114448"/>
            <a:ext cx="1768496" cy="2112888"/>
          </a:xfrm>
          <a:prstGeom prst="rect">
            <a:avLst/>
          </a:prstGeom>
          <a:ln w="19050">
            <a:solidFill>
              <a:schemeClr val="tx1"/>
            </a:solidFill>
          </a:ln>
        </p:spPr>
      </p:pic>
      <p:pic>
        <p:nvPicPr>
          <p:cNvPr id="21" name="Picture 20">
            <a:extLst>
              <a:ext uri="{FF2B5EF4-FFF2-40B4-BE49-F238E27FC236}">
                <a16:creationId xmlns:a16="http://schemas.microsoft.com/office/drawing/2014/main" id="{BDF9959E-A8A2-494D-80CB-2572BF8E52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2407615" y="1114448"/>
            <a:ext cx="1729413" cy="2112888"/>
          </a:xfrm>
          <a:prstGeom prst="rect">
            <a:avLst/>
          </a:prstGeom>
          <a:ln w="19050">
            <a:solidFill>
              <a:schemeClr val="tx1"/>
            </a:solidFill>
          </a:ln>
        </p:spPr>
      </p:pic>
      <p:pic>
        <p:nvPicPr>
          <p:cNvPr id="27" name="Picture 26">
            <a:extLst>
              <a:ext uri="{FF2B5EF4-FFF2-40B4-BE49-F238E27FC236}">
                <a16:creationId xmlns:a16="http://schemas.microsoft.com/office/drawing/2014/main" id="{8A75AFDC-5686-49F3-9987-EFCFFD3CF5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2"/>
          <a:stretch/>
        </p:blipFill>
        <p:spPr>
          <a:xfrm>
            <a:off x="6893199" y="1082705"/>
            <a:ext cx="1680112" cy="2115755"/>
          </a:xfrm>
          <a:prstGeom prst="rect">
            <a:avLst/>
          </a:prstGeom>
          <a:ln w="19050">
            <a:solidFill>
              <a:schemeClr val="tx1"/>
            </a:solidFill>
          </a:ln>
        </p:spPr>
      </p:pic>
      <p:pic>
        <p:nvPicPr>
          <p:cNvPr id="29" name="Picture 28">
            <a:extLst>
              <a:ext uri="{FF2B5EF4-FFF2-40B4-BE49-F238E27FC236}">
                <a16:creationId xmlns:a16="http://schemas.microsoft.com/office/drawing/2014/main" id="{CFA4760B-C4C3-492A-9AFE-D9A766E033B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4675057" y="1108244"/>
            <a:ext cx="1640506" cy="2115756"/>
          </a:xfrm>
          <a:prstGeom prst="rect">
            <a:avLst/>
          </a:prstGeom>
          <a:ln w="19050">
            <a:solidFill>
              <a:schemeClr val="tx1"/>
            </a:solidFill>
          </a:ln>
        </p:spPr>
      </p:pic>
      <p:sp>
        <p:nvSpPr>
          <p:cNvPr id="30" name="Slide Number Placeholder 29">
            <a:extLst>
              <a:ext uri="{FF2B5EF4-FFF2-40B4-BE49-F238E27FC236}">
                <a16:creationId xmlns:a16="http://schemas.microsoft.com/office/drawing/2014/main" id="{24077592-351E-495D-944E-F5F42D5EC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5F07-53E8-460D-AAD5-A66B538046C5}"/>
              </a:ext>
            </a:extLst>
          </p:cNvPr>
          <p:cNvSpPr>
            <a:spLocks noGrp="1"/>
          </p:cNvSpPr>
          <p:nvPr>
            <p:ph type="title"/>
          </p:nvPr>
        </p:nvSpPr>
        <p:spPr>
          <a:xfrm>
            <a:off x="311700" y="1891203"/>
            <a:ext cx="8520600" cy="1202192"/>
          </a:xfrm>
        </p:spPr>
        <p:txBody>
          <a:bodyPr/>
          <a:lstStyle/>
          <a:p>
            <a:pPr algn="ctr"/>
            <a:r>
              <a:rPr lang="en-US" b="1" dirty="0">
                <a:effectLst>
                  <a:outerShdw blurRad="38100" dist="38100" dir="2700000" algn="tl">
                    <a:srgbClr val="000000">
                      <a:alpha val="43137"/>
                    </a:srgbClr>
                  </a:outerShdw>
                </a:effectLst>
              </a:rPr>
              <a:t>Thanks for attention!</a:t>
            </a:r>
            <a:br>
              <a:rPr lang="en-US" dirty="0"/>
            </a:br>
            <a:r>
              <a:rPr lang="en-US" dirty="0"/>
              <a:t>Now we are ready to answer your questions!</a:t>
            </a:r>
            <a:endParaRPr lang="ru-RU" dirty="0"/>
          </a:p>
        </p:txBody>
      </p:sp>
      <p:sp>
        <p:nvSpPr>
          <p:cNvPr id="4" name="Slide Number Placeholder 3">
            <a:extLst>
              <a:ext uri="{FF2B5EF4-FFF2-40B4-BE49-F238E27FC236}">
                <a16:creationId xmlns:a16="http://schemas.microsoft.com/office/drawing/2014/main" id="{04DFBD33-0DE6-4573-A33E-96F91414E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extLst>
      <p:ext uri="{BB962C8B-B14F-4D97-AF65-F5344CB8AC3E}">
        <p14:creationId xmlns:p14="http://schemas.microsoft.com/office/powerpoint/2010/main" val="425994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A5C25-885E-4E39-91B9-270D459E94F9}"/>
              </a:ext>
            </a:extLst>
          </p:cNvPr>
          <p:cNvSpPr>
            <a:spLocks noGrp="1"/>
          </p:cNvSpPr>
          <p:nvPr>
            <p:ph type="title"/>
          </p:nvPr>
        </p:nvSpPr>
        <p:spPr>
          <a:xfrm>
            <a:off x="311700" y="2285400"/>
            <a:ext cx="8520600" cy="572700"/>
          </a:xfrm>
        </p:spPr>
        <p:txBody>
          <a:bodyPr/>
          <a:lstStyle/>
          <a:p>
            <a:pPr algn="ctr"/>
            <a:r>
              <a:rPr lang="en-US" b="1" dirty="0">
                <a:effectLst>
                  <a:outerShdw blurRad="38100" dist="38100" dir="2700000" algn="tl">
                    <a:srgbClr val="000000">
                      <a:alpha val="43137"/>
                    </a:srgbClr>
                  </a:outerShdw>
                </a:effectLst>
              </a:rPr>
              <a:t>Extra slides</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76260397-A718-4DB3-A39A-A63892F5BC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extLst>
      <p:ext uri="{BB962C8B-B14F-4D97-AF65-F5344CB8AC3E}">
        <p14:creationId xmlns:p14="http://schemas.microsoft.com/office/powerpoint/2010/main" val="801924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285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DFD (Level 0)</a:t>
            </a:r>
            <a:endParaRPr b="1" dirty="0">
              <a:solidFill>
                <a:schemeClr val="tx1"/>
              </a:solidFill>
              <a:effectLst>
                <a:outerShdw blurRad="38100" dist="38100" dir="2700000" algn="tl">
                  <a:srgbClr val="000000">
                    <a:alpha val="43137"/>
                  </a:srgbClr>
                </a:outerShdw>
              </a:effectLst>
            </a:endParaRPr>
          </a:p>
        </p:txBody>
      </p:sp>
      <p:pic>
        <p:nvPicPr>
          <p:cNvPr id="3" name="Рисунок 2">
            <a:extLst>
              <a:ext uri="{FF2B5EF4-FFF2-40B4-BE49-F238E27FC236}">
                <a16:creationId xmlns:a16="http://schemas.microsoft.com/office/drawing/2014/main" id="{14B1FD02-64C3-4AFB-8530-494D1170D2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995" y="1207391"/>
            <a:ext cx="8884750" cy="3321206"/>
          </a:xfrm>
          <a:prstGeom prst="rect">
            <a:avLst/>
          </a:prstGeom>
        </p:spPr>
      </p:pic>
      <p:sp>
        <p:nvSpPr>
          <p:cNvPr id="2" name="Slide Number Placeholder 1">
            <a:extLst>
              <a:ext uri="{FF2B5EF4-FFF2-40B4-BE49-F238E27FC236}">
                <a16:creationId xmlns:a16="http://schemas.microsoft.com/office/drawing/2014/main" id="{29181400-B16F-4AA2-AE6B-A889BCDD8D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Requests routing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pic>
        <p:nvPicPr>
          <p:cNvPr id="1028" name="Picture 4">
            <a:extLst>
              <a:ext uri="{FF2B5EF4-FFF2-40B4-BE49-F238E27FC236}">
                <a16:creationId xmlns:a16="http://schemas.microsoft.com/office/drawing/2014/main" id="{81060BC3-3520-4CF7-BC50-0B0C54127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0" y="919892"/>
            <a:ext cx="4381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190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Load balancing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10242" name="Picture 2" descr="UC Load Balancing">
            <a:extLst>
              <a:ext uri="{FF2B5EF4-FFF2-40B4-BE49-F238E27FC236}">
                <a16:creationId xmlns:a16="http://schemas.microsoft.com/office/drawing/2014/main" id="{17A77F3F-65DA-4616-9987-546BD53EB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418" y="1261081"/>
            <a:ext cx="5909982" cy="3324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954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Audit and Logging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pic>
        <p:nvPicPr>
          <p:cNvPr id="9218" name="Picture 2" descr="UC Audit and Logging">
            <a:extLst>
              <a:ext uri="{FF2B5EF4-FFF2-40B4-BE49-F238E27FC236}">
                <a16:creationId xmlns:a16="http://schemas.microsoft.com/office/drawing/2014/main" id="{1A2EE90D-DDED-4DC8-B855-D57E49A35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472793"/>
            <a:ext cx="39624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460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Authorization (SSO)</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8194" name="Picture 2" descr="UC Authorization">
            <a:extLst>
              <a:ext uri="{FF2B5EF4-FFF2-40B4-BE49-F238E27FC236}">
                <a16:creationId xmlns:a16="http://schemas.microsoft.com/office/drawing/2014/main" id="{7D28B00A-004C-4E41-880C-3BCEA35E7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1238229"/>
            <a:ext cx="5515535" cy="318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08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a:t>
            </a:r>
            <a:r>
              <a:rPr lang="en-GB" sz="1400" u="sng" dirty="0" err="1">
                <a:solidFill>
                  <a:schemeClr val="dk1"/>
                </a:solidFill>
                <a:hlinkClick r:id="rId4">
                  <a:extLst>
                    <a:ext uri="{A12FA001-AC4F-418D-AE19-62706E023703}">
                      <ahyp:hlinkClr xmlns:ahyp="http://schemas.microsoft.com/office/drawing/2018/hyperlinkcolor" val="tx"/>
                    </a:ext>
                  </a:extLst>
                </a:hlinkClick>
              </a:rPr>
              <a:t>Final_Task</a:t>
            </a:r>
            <a:r>
              <a:rPr lang="en-GB" sz="1400" u="sng" dirty="0">
                <a:solidFill>
                  <a:schemeClr val="dk1"/>
                </a:solidFill>
                <a:hlinkClick r:id="rId4">
                  <a:extLst>
                    <a:ext uri="{A12FA001-AC4F-418D-AE19-62706E023703}">
                      <ahyp:hlinkClr xmlns:ahyp="http://schemas.microsoft.com/office/drawing/2018/hyperlinkcolor" val="tx"/>
                    </a:ext>
                  </a:extLst>
                </a:hlinkClick>
              </a:rPr>
              <a:t>/K8C_FinalTask1_(Task8).pdf</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Request Validation</a:t>
            </a:r>
            <a:br>
              <a:rPr lang="en-US" b="1" i="0" dirty="0">
                <a:solidFill>
                  <a:srgbClr val="1F2328"/>
                </a:solidFill>
                <a:effectLst/>
                <a:latin typeface="-apple-system"/>
              </a:rPr>
            </a:b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7170" name="Picture 2" descr="UC Request Validation">
            <a:extLst>
              <a:ext uri="{FF2B5EF4-FFF2-40B4-BE49-F238E27FC236}">
                <a16:creationId xmlns:a16="http://schemas.microsoft.com/office/drawing/2014/main" id="{10A1CB11-0894-4295-A365-EFD38A72E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1299603"/>
            <a:ext cx="474345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226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Responses Caching</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pic>
        <p:nvPicPr>
          <p:cNvPr id="6146" name="Picture 2" descr="UC Response Caching">
            <a:extLst>
              <a:ext uri="{FF2B5EF4-FFF2-40B4-BE49-F238E27FC236}">
                <a16:creationId xmlns:a16="http://schemas.microsoft.com/office/drawing/2014/main" id="{A1657FEC-02E8-448E-8081-D39444476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374682"/>
            <a:ext cx="426720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635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Modular Deployment of Models</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pic>
        <p:nvPicPr>
          <p:cNvPr id="5122" name="Picture 2" descr="UC Modular Deployment of Models">
            <a:extLst>
              <a:ext uri="{FF2B5EF4-FFF2-40B4-BE49-F238E27FC236}">
                <a16:creationId xmlns:a16="http://schemas.microsoft.com/office/drawing/2014/main" id="{0C3F1FA1-45CF-4609-AFFD-794A1711B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272768"/>
            <a:ext cx="626745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1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Containerization</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pic>
        <p:nvPicPr>
          <p:cNvPr id="4098" name="Picture 2" descr="UC Containerization">
            <a:extLst>
              <a:ext uri="{FF2B5EF4-FFF2-40B4-BE49-F238E27FC236}">
                <a16:creationId xmlns:a16="http://schemas.microsoft.com/office/drawing/2014/main" id="{D58A33D0-AA1E-47AD-AF5D-26957D17C8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4608" y="974912"/>
            <a:ext cx="3954783" cy="376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926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Service Deployment</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pic>
        <p:nvPicPr>
          <p:cNvPr id="3074" name="Picture 2" descr="UC Service Deployment">
            <a:extLst>
              <a:ext uri="{FF2B5EF4-FFF2-40B4-BE49-F238E27FC236}">
                <a16:creationId xmlns:a16="http://schemas.microsoft.com/office/drawing/2014/main" id="{9D76C03C-D931-4AF6-B5F1-14A64F685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830" y="1069041"/>
            <a:ext cx="4831851" cy="345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532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8EE9D0-0305-4DAD-A8A5-E3E71B917267}"/>
              </a:ext>
            </a:extLst>
          </p:cNvPr>
          <p:cNvSpPr>
            <a:spLocks noGrp="1"/>
          </p:cNvSpPr>
          <p:nvPr>
            <p:ph type="title"/>
          </p:nvPr>
        </p:nvSpPr>
        <p:spPr>
          <a:xfrm>
            <a:off x="311700" y="243319"/>
            <a:ext cx="8520600" cy="572700"/>
          </a:xfrm>
        </p:spPr>
        <p:txBody>
          <a:bodyPr/>
          <a:lstStyle/>
          <a:p>
            <a:r>
              <a:rPr lang="en-US" b="1" dirty="0">
                <a:effectLst>
                  <a:outerShdw blurRad="38100" dist="38100" dir="2700000" algn="tl">
                    <a:srgbClr val="000000">
                      <a:alpha val="43137"/>
                    </a:srgbClr>
                  </a:outerShdw>
                </a:effectLst>
              </a:rPr>
              <a:t>Use Cases: Auto-Documentation</a:t>
            </a:r>
            <a:endParaRPr lang="ru-RU" b="1" dirty="0">
              <a:effectLst>
                <a:outerShdw blurRad="38100" dist="38100" dir="2700000" algn="tl">
                  <a:srgbClr val="000000">
                    <a:alpha val="43137"/>
                  </a:srgbClr>
                </a:outerShdw>
              </a:effectLst>
            </a:endParaRPr>
          </a:p>
        </p:txBody>
      </p:sp>
      <p:sp>
        <p:nvSpPr>
          <p:cNvPr id="3" name="Номер слайда 2">
            <a:extLst>
              <a:ext uri="{FF2B5EF4-FFF2-40B4-BE49-F238E27FC236}">
                <a16:creationId xmlns:a16="http://schemas.microsoft.com/office/drawing/2014/main" id="{09FB8480-1FB4-49A4-B531-A9B589ECD3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pic>
        <p:nvPicPr>
          <p:cNvPr id="2050" name="Picture 2" descr="UC Model Auto-Documentation">
            <a:extLst>
              <a:ext uri="{FF2B5EF4-FFF2-40B4-BE49-F238E27FC236}">
                <a16:creationId xmlns:a16="http://schemas.microsoft.com/office/drawing/2014/main" id="{DCFE2B40-13FB-46E0-9E27-E06D46C90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253" y="1157448"/>
            <a:ext cx="6930278" cy="3324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551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52575" y="140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Roles</a:t>
            </a:r>
            <a:endParaRPr b="1" dirty="0">
              <a:effectLst>
                <a:outerShdw blurRad="38100" dist="38100" dir="2700000" algn="tl">
                  <a:srgbClr val="000000">
                    <a:alpha val="43137"/>
                  </a:srgbClr>
                </a:outerShdw>
              </a:effectLst>
            </a:endParaRPr>
          </a:p>
        </p:txBody>
      </p:sp>
      <p:sp>
        <p:nvSpPr>
          <p:cNvPr id="67" name="Google Shape;67;p15"/>
          <p:cNvSpPr txBox="1">
            <a:spLocks noGrp="1"/>
          </p:cNvSpPr>
          <p:nvPr>
            <p:ph type="body" idx="1"/>
          </p:nvPr>
        </p:nvSpPr>
        <p:spPr>
          <a:xfrm>
            <a:off x="4867836" y="1277470"/>
            <a:ext cx="3939988" cy="30121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1" dirty="0">
                <a:solidFill>
                  <a:schemeClr val="tx1"/>
                </a:solidFill>
              </a:rPr>
              <a:t>API Consumer</a:t>
            </a:r>
          </a:p>
          <a:p>
            <a:pPr marL="0" lvl="0" indent="0" algn="just" rtl="0">
              <a:spcBef>
                <a:spcPts val="0"/>
              </a:spcBef>
              <a:spcAft>
                <a:spcPts val="0"/>
              </a:spcAft>
              <a:buNone/>
            </a:pPr>
            <a:endParaRPr lang="en-US" b="1" dirty="0">
              <a:solidFill>
                <a:schemeClr val="tx1"/>
              </a:solidFill>
            </a:endParaRPr>
          </a:p>
          <a:p>
            <a:pPr marL="0" lvl="0" indent="0" algn="just" rtl="0">
              <a:spcBef>
                <a:spcPts val="0"/>
              </a:spcBef>
              <a:spcAft>
                <a:spcPts val="0"/>
              </a:spcAft>
              <a:buNone/>
            </a:pPr>
            <a:r>
              <a:rPr lang="en-US" b="1" dirty="0">
                <a:solidFill>
                  <a:schemeClr val="tx1"/>
                </a:solidFill>
              </a:rPr>
              <a:t>Description:</a:t>
            </a:r>
            <a:r>
              <a:rPr lang="en-US" dirty="0">
                <a:solidFill>
                  <a:schemeClr val="tx1"/>
                </a:solidFill>
              </a:rPr>
              <a:t> This role includes all users interacting with APIs to integrate ML models into their applications. They want to access reliable and well-documented APIs, enabling seamless integration of ML models into their business applications and ensuring optimal performance and usability.</a:t>
            </a:r>
            <a:endParaRPr dirty="0">
              <a:solidFill>
                <a:schemeClr val="tx1"/>
              </a:solidFill>
            </a:endParaRPr>
          </a:p>
        </p:txBody>
      </p:sp>
      <p:sp>
        <p:nvSpPr>
          <p:cNvPr id="70" name="Google Shape;70;p15"/>
          <p:cNvSpPr txBox="1">
            <a:spLocks noGrp="1"/>
          </p:cNvSpPr>
          <p:nvPr>
            <p:ph type="body" idx="1"/>
          </p:nvPr>
        </p:nvSpPr>
        <p:spPr>
          <a:xfrm>
            <a:off x="336176" y="1277470"/>
            <a:ext cx="4034118" cy="3160059"/>
          </a:xfrm>
          <a:prstGeom prst="rect">
            <a:avLst/>
          </a:prstGeom>
        </p:spPr>
        <p:txBody>
          <a:bodyPr spcFirstLastPara="1" wrap="square" lIns="91425" tIns="91425" rIns="91425" bIns="91425" anchor="t" anchorCtr="0">
            <a:noAutofit/>
          </a:bodyPr>
          <a:lstStyle/>
          <a:p>
            <a:pPr marL="139700" indent="0">
              <a:buNone/>
            </a:pPr>
            <a:r>
              <a:rPr lang="en-US" b="1" dirty="0">
                <a:solidFill>
                  <a:schemeClr val="tx1"/>
                </a:solidFill>
              </a:rPr>
              <a:t>ML Engineer</a:t>
            </a:r>
            <a:endParaRPr lang="ru-RU" b="1" dirty="0">
              <a:solidFill>
                <a:schemeClr val="tx1"/>
              </a:solidFill>
            </a:endParaRPr>
          </a:p>
          <a:p>
            <a:pPr marL="139700" indent="0" algn="just">
              <a:buNone/>
            </a:pPr>
            <a:br>
              <a:rPr lang="en-US" dirty="0">
                <a:solidFill>
                  <a:schemeClr val="tx1"/>
                </a:solidFill>
              </a:rPr>
            </a:br>
            <a:r>
              <a:rPr lang="en-US" b="1" dirty="0">
                <a:solidFill>
                  <a:schemeClr val="tx1"/>
                </a:solidFill>
              </a:rPr>
              <a:t>Description:</a:t>
            </a:r>
            <a:r>
              <a:rPr lang="en-US" dirty="0">
                <a:solidFill>
                  <a:schemeClr val="tx1"/>
                </a:solidFill>
              </a:rPr>
              <a:t> This role joins professionals involved in the development, deployment, and monitoring of ML models. They want to simplify the deployment process, automate API documentation, and ensure efficient request validation and caching, ultimately enhancing their workflow and model performance.</a:t>
            </a:r>
          </a:p>
        </p:txBody>
      </p:sp>
      <p:sp>
        <p:nvSpPr>
          <p:cNvPr id="2" name="Slide Number Placeholder 1">
            <a:extLst>
              <a:ext uri="{FF2B5EF4-FFF2-40B4-BE49-F238E27FC236}">
                <a16:creationId xmlns:a16="http://schemas.microsoft.com/office/drawing/2014/main" id="{05C977C6-4975-4B70-96F3-A175120220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extLst>
      <p:ext uri="{BB962C8B-B14F-4D97-AF65-F5344CB8AC3E}">
        <p14:creationId xmlns:p14="http://schemas.microsoft.com/office/powerpoint/2010/main" val="1156978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a:extLst>
              <a:ext uri="{FF2B5EF4-FFF2-40B4-BE49-F238E27FC236}">
                <a16:creationId xmlns:a16="http://schemas.microsoft.com/office/drawing/2014/main" id="{73D9E495-74CF-49FC-8FE9-9E20997A0616}"/>
              </a:ext>
            </a:extLst>
          </p:cNvPr>
          <p:cNvSpPr>
            <a:spLocks noGrp="1"/>
          </p:cNvSpPr>
          <p:nvPr>
            <p:ph type="body" idx="1"/>
          </p:nvPr>
        </p:nvSpPr>
        <p:spPr>
          <a:xfrm>
            <a:off x="122842" y="2421543"/>
            <a:ext cx="4051870" cy="2249444"/>
          </a:xfrm>
        </p:spPr>
        <p:txBody>
          <a:bodyPr/>
          <a:lstStyle/>
          <a:p>
            <a:pPr marL="139700" indent="0">
              <a:buNone/>
            </a:pPr>
            <a:r>
              <a:rPr lang="en-US" sz="1000" b="1" dirty="0">
                <a:solidFill>
                  <a:schemeClr val="tx1"/>
                </a:solidFill>
              </a:rPr>
              <a:t>ML Engineer (Maria, 32 years old)</a:t>
            </a:r>
          </a:p>
          <a:p>
            <a:pPr marL="139700" indent="0">
              <a:buNone/>
            </a:pPr>
            <a:br>
              <a:rPr lang="en-US" sz="1000" dirty="0">
                <a:solidFill>
                  <a:schemeClr val="tx1"/>
                </a:solidFill>
              </a:rPr>
            </a:br>
            <a:r>
              <a:rPr lang="en-US" sz="1000" b="1" dirty="0">
                <a:solidFill>
                  <a:schemeClr val="tx1"/>
                </a:solidFill>
              </a:rPr>
              <a:t>Goals:</a:t>
            </a:r>
            <a:endParaRPr lang="en-US" sz="1000" dirty="0">
              <a:solidFill>
                <a:schemeClr val="tx1"/>
              </a:solidFill>
            </a:endParaRPr>
          </a:p>
          <a:p>
            <a:pPr>
              <a:lnSpc>
                <a:spcPct val="120000"/>
              </a:lnSpc>
              <a:buFont typeface="Arial" panose="020B0604020202020204" pitchFamily="34" charset="0"/>
              <a:buChar char="•"/>
            </a:pPr>
            <a:r>
              <a:rPr lang="en-US" sz="1000" dirty="0">
                <a:solidFill>
                  <a:schemeClr val="tx1"/>
                </a:solidFill>
              </a:rPr>
              <a:t>Deploy and version ML models in Kubernetes.</a:t>
            </a:r>
          </a:p>
          <a:p>
            <a:pPr>
              <a:lnSpc>
                <a:spcPct val="120000"/>
              </a:lnSpc>
              <a:buFont typeface="Arial" panose="020B0604020202020204" pitchFamily="34" charset="0"/>
              <a:buChar char="•"/>
            </a:pPr>
            <a:r>
              <a:rPr lang="en-US" sz="1000" dirty="0">
                <a:solidFill>
                  <a:schemeClr val="tx1"/>
                </a:solidFill>
              </a:rPr>
              <a:t>Automatic deploy and further documentation.</a:t>
            </a:r>
          </a:p>
          <a:p>
            <a:pPr>
              <a:lnSpc>
                <a:spcPct val="120000"/>
              </a:lnSpc>
              <a:buFont typeface="Arial" panose="020B0604020202020204" pitchFamily="34" charset="0"/>
              <a:buChar char="•"/>
            </a:pPr>
            <a:r>
              <a:rPr lang="en-US" sz="1000" dirty="0">
                <a:solidFill>
                  <a:schemeClr val="tx1"/>
                </a:solidFill>
              </a:rPr>
              <a:t>Flexibility for different ML frameworks.</a:t>
            </a:r>
          </a:p>
        </p:txBody>
      </p:sp>
      <p:sp>
        <p:nvSpPr>
          <p:cNvPr id="7" name="Google Shape;66;p15">
            <a:extLst>
              <a:ext uri="{FF2B5EF4-FFF2-40B4-BE49-F238E27FC236}">
                <a16:creationId xmlns:a16="http://schemas.microsoft.com/office/drawing/2014/main" id="{A2B7074F-A1D8-444B-9DA8-BFF70B4A2A8A}"/>
              </a:ext>
            </a:extLst>
          </p:cNvPr>
          <p:cNvSpPr txBox="1">
            <a:spLocks/>
          </p:cNvSpPr>
          <p:nvPr/>
        </p:nvSpPr>
        <p:spPr>
          <a:xfrm>
            <a:off x="252575" y="1404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b="1" dirty="0">
                <a:effectLst>
                  <a:outerShdw blurRad="38100" dist="38100" dir="2700000" algn="tl">
                    <a:srgbClr val="000000">
                      <a:alpha val="43137"/>
                    </a:srgbClr>
                  </a:outerShdw>
                </a:effectLst>
              </a:rPr>
              <a:t>Personas</a:t>
            </a:r>
          </a:p>
        </p:txBody>
      </p:sp>
      <p:sp>
        <p:nvSpPr>
          <p:cNvPr id="8" name="TextBox 7">
            <a:extLst>
              <a:ext uri="{FF2B5EF4-FFF2-40B4-BE49-F238E27FC236}">
                <a16:creationId xmlns:a16="http://schemas.microsoft.com/office/drawing/2014/main" id="{4B40FD6D-82C8-48B1-A5D3-456D8792334C}"/>
              </a:ext>
            </a:extLst>
          </p:cNvPr>
          <p:cNvSpPr txBox="1"/>
          <p:nvPr/>
        </p:nvSpPr>
        <p:spPr>
          <a:xfrm>
            <a:off x="4572000" y="2491498"/>
            <a:ext cx="4210319" cy="1275670"/>
          </a:xfrm>
          <a:prstGeom prst="rect">
            <a:avLst/>
          </a:prstGeom>
          <a:noFill/>
        </p:spPr>
        <p:txBody>
          <a:bodyPr wrap="square" rtlCol="0">
            <a:spAutoFit/>
          </a:bodyPr>
          <a:lstStyle/>
          <a:p>
            <a:r>
              <a:rPr lang="en-US" sz="1000" b="1" dirty="0">
                <a:solidFill>
                  <a:schemeClr val="tx1"/>
                </a:solidFill>
              </a:rPr>
              <a:t>Backend Developer (Alexander, 28 years old)</a:t>
            </a:r>
          </a:p>
          <a:p>
            <a:br>
              <a:rPr lang="en-US" sz="1000" dirty="0">
                <a:solidFill>
                  <a:schemeClr val="tx1"/>
                </a:solidFill>
              </a:rPr>
            </a:br>
            <a:r>
              <a:rPr lang="en-US" sz="1000" b="1" dirty="0">
                <a:solidFill>
                  <a:schemeClr val="tx1"/>
                </a:solidFill>
              </a:rPr>
              <a:t>Goals:</a:t>
            </a:r>
            <a:endParaRPr lang="en-US" sz="1000" dirty="0">
              <a:solidFill>
                <a:schemeClr val="tx1"/>
              </a:solidFill>
            </a:endParaRPr>
          </a:p>
          <a:p>
            <a:pPr marL="285750" indent="-285750">
              <a:lnSpc>
                <a:spcPct val="120000"/>
              </a:lnSpc>
              <a:buFont typeface="Arial" panose="020B0604020202020204" pitchFamily="34" charset="0"/>
              <a:buChar char="•"/>
            </a:pPr>
            <a:r>
              <a:rPr lang="en-US" sz="1000" dirty="0"/>
              <a:t>Integration of the API gateway into existing infrastructure.</a:t>
            </a:r>
          </a:p>
          <a:p>
            <a:pPr marL="285750" indent="-285750">
              <a:lnSpc>
                <a:spcPct val="120000"/>
              </a:lnSpc>
              <a:buFont typeface="Arial" panose="020B0604020202020204" pitchFamily="34" charset="0"/>
              <a:buChar char="•"/>
            </a:pPr>
            <a:r>
              <a:rPr lang="en-US" sz="1000" dirty="0">
                <a:solidFill>
                  <a:schemeClr val="tx1"/>
                </a:solidFill>
              </a:rPr>
              <a:t>Use automatic </a:t>
            </a:r>
            <a:r>
              <a:rPr lang="en-US" sz="1000" dirty="0" err="1">
                <a:solidFill>
                  <a:schemeClr val="tx1"/>
                </a:solidFill>
              </a:rPr>
              <a:t>OpenAPI</a:t>
            </a:r>
            <a:r>
              <a:rPr lang="en-US" sz="1000" dirty="0">
                <a:solidFill>
                  <a:schemeClr val="tx1"/>
                </a:solidFill>
              </a:rPr>
              <a:t> schema generation.</a:t>
            </a:r>
          </a:p>
          <a:p>
            <a:pPr marL="285750" indent="-285750">
              <a:lnSpc>
                <a:spcPct val="120000"/>
              </a:lnSpc>
              <a:buFont typeface="Arial" panose="020B0604020202020204" pitchFamily="34" charset="0"/>
              <a:buChar char="•"/>
            </a:pPr>
            <a:r>
              <a:rPr lang="en-US" sz="1000" dirty="0">
                <a:solidFill>
                  <a:schemeClr val="tx1"/>
                </a:solidFill>
              </a:rPr>
              <a:t>Manage access rules.</a:t>
            </a:r>
          </a:p>
          <a:p>
            <a:pPr marL="285750" indent="-285750">
              <a:lnSpc>
                <a:spcPct val="120000"/>
              </a:lnSpc>
              <a:buFont typeface="Arial" panose="020B0604020202020204" pitchFamily="34" charset="0"/>
              <a:buChar char="•"/>
            </a:pPr>
            <a:r>
              <a:rPr lang="en-US" sz="1000" dirty="0"/>
              <a:t>Scalable and secure deployment of ML models.</a:t>
            </a:r>
          </a:p>
        </p:txBody>
      </p:sp>
      <p:sp>
        <p:nvSpPr>
          <p:cNvPr id="2" name="Slide Number Placeholder 1">
            <a:extLst>
              <a:ext uri="{FF2B5EF4-FFF2-40B4-BE49-F238E27FC236}">
                <a16:creationId xmlns:a16="http://schemas.microsoft.com/office/drawing/2014/main" id="{3178EC64-B23C-4E80-AA61-FE6C102031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4" name="TextBox 3">
            <a:extLst>
              <a:ext uri="{FF2B5EF4-FFF2-40B4-BE49-F238E27FC236}">
                <a16:creationId xmlns:a16="http://schemas.microsoft.com/office/drawing/2014/main" id="{C9F9E3DC-5FD0-4211-A132-FB1036335AD0}"/>
              </a:ext>
            </a:extLst>
          </p:cNvPr>
          <p:cNvSpPr txBox="1"/>
          <p:nvPr/>
        </p:nvSpPr>
        <p:spPr>
          <a:xfrm>
            <a:off x="252575" y="3901546"/>
            <a:ext cx="4051870" cy="769441"/>
          </a:xfrm>
          <a:prstGeom prst="rect">
            <a:avLst/>
          </a:prstGeom>
          <a:noFill/>
        </p:spPr>
        <p:txBody>
          <a:bodyPr wrap="square" rtlCol="0">
            <a:spAutoFit/>
          </a:bodyPr>
          <a:lstStyle/>
          <a:p>
            <a:r>
              <a:rPr lang="en-US" sz="1000" b="1" dirty="0">
                <a:solidFill>
                  <a:schemeClr val="tx1"/>
                </a:solidFill>
              </a:rPr>
              <a:t>Pain points:</a:t>
            </a:r>
            <a:endParaRPr lang="en-US" sz="1000" dirty="0">
              <a:solidFill>
                <a:schemeClr val="tx1"/>
              </a:solidFill>
            </a:endParaRPr>
          </a:p>
          <a:p>
            <a:pPr marL="285750" indent="-285750">
              <a:lnSpc>
                <a:spcPct val="120000"/>
              </a:lnSpc>
              <a:buFont typeface="Arial" panose="020B0604020202020204" pitchFamily="34" charset="0"/>
              <a:buChar char="•"/>
            </a:pPr>
            <a:r>
              <a:rPr lang="en-US" sz="1000" dirty="0">
                <a:solidFill>
                  <a:schemeClr val="tx1"/>
                </a:solidFill>
              </a:rPr>
              <a:t>Manual API documentation.</a:t>
            </a:r>
          </a:p>
          <a:p>
            <a:pPr marL="285750" indent="-285750">
              <a:lnSpc>
                <a:spcPct val="120000"/>
              </a:lnSpc>
              <a:buFont typeface="Arial" panose="020B0604020202020204" pitchFamily="34" charset="0"/>
              <a:buChar char="•"/>
            </a:pPr>
            <a:r>
              <a:rPr lang="en-US" sz="1000" dirty="0">
                <a:solidFill>
                  <a:schemeClr val="tx1"/>
                </a:solidFill>
              </a:rPr>
              <a:t>Difficulties in monitoring model performance.</a:t>
            </a:r>
          </a:p>
          <a:p>
            <a:endParaRPr lang="ru-RU" sz="1000" dirty="0"/>
          </a:p>
        </p:txBody>
      </p:sp>
      <p:sp>
        <p:nvSpPr>
          <p:cNvPr id="5" name="TextBox 4">
            <a:extLst>
              <a:ext uri="{FF2B5EF4-FFF2-40B4-BE49-F238E27FC236}">
                <a16:creationId xmlns:a16="http://schemas.microsoft.com/office/drawing/2014/main" id="{1DC75561-9819-4074-8766-C1882A1161D7}"/>
              </a:ext>
            </a:extLst>
          </p:cNvPr>
          <p:cNvSpPr txBox="1"/>
          <p:nvPr/>
        </p:nvSpPr>
        <p:spPr>
          <a:xfrm>
            <a:off x="4572000" y="3901546"/>
            <a:ext cx="4127216" cy="967894"/>
          </a:xfrm>
          <a:prstGeom prst="rect">
            <a:avLst/>
          </a:prstGeom>
          <a:noFill/>
        </p:spPr>
        <p:txBody>
          <a:bodyPr wrap="square" rtlCol="0">
            <a:spAutoFit/>
          </a:bodyPr>
          <a:lstStyle/>
          <a:p>
            <a:r>
              <a:rPr lang="en-US" sz="1000" b="1" dirty="0">
                <a:solidFill>
                  <a:schemeClr val="tx1"/>
                </a:solidFill>
              </a:rPr>
              <a:t>Pain points:</a:t>
            </a:r>
            <a:endParaRPr lang="en-US" sz="1000" dirty="0">
              <a:solidFill>
                <a:schemeClr val="tx1"/>
              </a:solidFill>
            </a:endParaRPr>
          </a:p>
          <a:p>
            <a:pPr marL="285750" indent="-285750">
              <a:lnSpc>
                <a:spcPct val="120000"/>
              </a:lnSpc>
              <a:buFont typeface="Arial" panose="020B0604020202020204" pitchFamily="34" charset="0"/>
              <a:buChar char="•"/>
            </a:pPr>
            <a:r>
              <a:rPr lang="en-US" sz="1000" dirty="0"/>
              <a:t>Incomplete or outdated</a:t>
            </a:r>
            <a:r>
              <a:rPr lang="en-US" sz="1000" dirty="0">
                <a:solidFill>
                  <a:schemeClr val="tx1"/>
                </a:solidFill>
              </a:rPr>
              <a:t> API documentation.</a:t>
            </a:r>
          </a:p>
          <a:p>
            <a:pPr marL="285750" indent="-285750">
              <a:lnSpc>
                <a:spcPct val="120000"/>
              </a:lnSpc>
              <a:buFont typeface="Arial" panose="020B0604020202020204" pitchFamily="34" charset="0"/>
              <a:buChar char="•"/>
            </a:pPr>
            <a:r>
              <a:rPr lang="en-US" sz="1000" dirty="0">
                <a:solidFill>
                  <a:schemeClr val="tx1"/>
                </a:solidFill>
              </a:rPr>
              <a:t>Challenges with integrating authorization and managing access control.</a:t>
            </a:r>
          </a:p>
          <a:p>
            <a:pPr marL="285750" indent="-285750">
              <a:lnSpc>
                <a:spcPct val="120000"/>
              </a:lnSpc>
              <a:buFont typeface="Arial" panose="020B0604020202020204" pitchFamily="34" charset="0"/>
              <a:buChar char="•"/>
            </a:pPr>
            <a:r>
              <a:rPr lang="en-US" sz="1000" dirty="0"/>
              <a:t>Challenges with integration and corporate standards.</a:t>
            </a:r>
            <a:endParaRPr lang="en-US" sz="1000" dirty="0">
              <a:solidFill>
                <a:schemeClr val="tx1"/>
              </a:solidFill>
            </a:endParaRPr>
          </a:p>
        </p:txBody>
      </p:sp>
      <p:pic>
        <p:nvPicPr>
          <p:cNvPr id="10" name="Picture 9">
            <a:extLst>
              <a:ext uri="{FF2B5EF4-FFF2-40B4-BE49-F238E27FC236}">
                <a16:creationId xmlns:a16="http://schemas.microsoft.com/office/drawing/2014/main" id="{439128D2-D2CD-4F6C-870C-523FCB11CEE8}"/>
              </a:ext>
            </a:extLst>
          </p:cNvPr>
          <p:cNvPicPr>
            <a:picLocks noChangeAspect="1"/>
          </p:cNvPicPr>
          <p:nvPr/>
        </p:nvPicPr>
        <p:blipFill>
          <a:blip r:embed="rId2"/>
          <a:stretch>
            <a:fillRect/>
          </a:stretch>
        </p:blipFill>
        <p:spPr>
          <a:xfrm>
            <a:off x="5587252" y="772855"/>
            <a:ext cx="1440000" cy="1440000"/>
          </a:xfrm>
          <a:prstGeom prst="rect">
            <a:avLst/>
          </a:prstGeom>
        </p:spPr>
      </p:pic>
      <p:pic>
        <p:nvPicPr>
          <p:cNvPr id="14" name="Picture 13">
            <a:extLst>
              <a:ext uri="{FF2B5EF4-FFF2-40B4-BE49-F238E27FC236}">
                <a16:creationId xmlns:a16="http://schemas.microsoft.com/office/drawing/2014/main" id="{AFFC14EE-A9B7-4A2B-96B0-3BE045F1BD14}"/>
              </a:ext>
            </a:extLst>
          </p:cNvPr>
          <p:cNvPicPr>
            <a:picLocks noChangeAspect="1"/>
          </p:cNvPicPr>
          <p:nvPr/>
        </p:nvPicPr>
        <p:blipFill>
          <a:blip r:embed="rId3"/>
          <a:stretch>
            <a:fillRect/>
          </a:stretch>
        </p:blipFill>
        <p:spPr>
          <a:xfrm>
            <a:off x="1200150" y="772855"/>
            <a:ext cx="1440000" cy="1440000"/>
          </a:xfrm>
          <a:prstGeom prst="rect">
            <a:avLst/>
          </a:prstGeom>
        </p:spPr>
      </p:pic>
    </p:spTree>
    <p:extLst>
      <p:ext uri="{BB962C8B-B14F-4D97-AF65-F5344CB8AC3E}">
        <p14:creationId xmlns:p14="http://schemas.microsoft.com/office/powerpoint/2010/main" val="202144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30235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Story map</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A588A0EC-05EC-402A-A8DB-6CD6013732B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18952" y="1207993"/>
            <a:ext cx="8953892" cy="3440208"/>
          </a:xfrm>
          <a:prstGeom prst="rect">
            <a:avLst/>
          </a:prstGeom>
        </p:spPr>
      </p:pic>
      <p:sp>
        <p:nvSpPr>
          <p:cNvPr id="2" name="Slide Number Placeholder 1">
            <a:extLst>
              <a:ext uri="{FF2B5EF4-FFF2-40B4-BE49-F238E27FC236}">
                <a16:creationId xmlns:a16="http://schemas.microsoft.com/office/drawing/2014/main" id="{32DF4B7A-60E7-4A58-95A7-A0B78E1256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extLst>
      <p:ext uri="{BB962C8B-B14F-4D97-AF65-F5344CB8AC3E}">
        <p14:creationId xmlns:p14="http://schemas.microsoft.com/office/powerpoint/2010/main" val="297435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1026" name="Picture 2">
            <a:extLst>
              <a:ext uri="{FF2B5EF4-FFF2-40B4-BE49-F238E27FC236}">
                <a16:creationId xmlns:a16="http://schemas.microsoft.com/office/drawing/2014/main" id="{49B1DF65-D9DE-4FED-AE2E-154AB4209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26707"/>
            <a:ext cx="8290112" cy="29634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24625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Interaction analysis</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B60C37F1-9E12-44DE-97AF-92CAF189E4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graphicFrame>
        <p:nvGraphicFramePr>
          <p:cNvPr id="5" name="Таблица 4">
            <a:extLst>
              <a:ext uri="{FF2B5EF4-FFF2-40B4-BE49-F238E27FC236}">
                <a16:creationId xmlns:a16="http://schemas.microsoft.com/office/drawing/2014/main" id="{BBA9653F-7120-4D15-ADF0-96C51B102E4C}"/>
              </a:ext>
            </a:extLst>
          </p:cNvPr>
          <p:cNvGraphicFramePr>
            <a:graphicFrameLocks noGrp="1"/>
          </p:cNvGraphicFramePr>
          <p:nvPr>
            <p:extLst>
              <p:ext uri="{D42A27DB-BD31-4B8C-83A1-F6EECF244321}">
                <p14:modId xmlns:p14="http://schemas.microsoft.com/office/powerpoint/2010/main" val="2043209152"/>
              </p:ext>
            </p:extLst>
          </p:nvPr>
        </p:nvGraphicFramePr>
        <p:xfrm>
          <a:off x="416859" y="968187"/>
          <a:ext cx="8283388" cy="3723030"/>
        </p:xfrm>
        <a:graphic>
          <a:graphicData uri="http://schemas.openxmlformats.org/drawingml/2006/table">
            <a:tbl>
              <a:tblPr/>
              <a:tblGrid>
                <a:gridCol w="1801906">
                  <a:extLst>
                    <a:ext uri="{9D8B030D-6E8A-4147-A177-3AD203B41FA5}">
                      <a16:colId xmlns:a16="http://schemas.microsoft.com/office/drawing/2014/main" val="820218566"/>
                    </a:ext>
                  </a:extLst>
                </a:gridCol>
                <a:gridCol w="1687606">
                  <a:extLst>
                    <a:ext uri="{9D8B030D-6E8A-4147-A177-3AD203B41FA5}">
                      <a16:colId xmlns:a16="http://schemas.microsoft.com/office/drawing/2014/main" val="2058413964"/>
                    </a:ext>
                  </a:extLst>
                </a:gridCol>
                <a:gridCol w="2507876">
                  <a:extLst>
                    <a:ext uri="{9D8B030D-6E8A-4147-A177-3AD203B41FA5}">
                      <a16:colId xmlns:a16="http://schemas.microsoft.com/office/drawing/2014/main" val="894313431"/>
                    </a:ext>
                  </a:extLst>
                </a:gridCol>
                <a:gridCol w="2286000">
                  <a:extLst>
                    <a:ext uri="{9D8B030D-6E8A-4147-A177-3AD203B41FA5}">
                      <a16:colId xmlns:a16="http://schemas.microsoft.com/office/drawing/2014/main" val="3613848896"/>
                    </a:ext>
                  </a:extLst>
                </a:gridCol>
              </a:tblGrid>
              <a:tr h="228613">
                <a:tc>
                  <a:txBody>
                    <a:bodyPr/>
                    <a:lstStyle/>
                    <a:p>
                      <a:r>
                        <a:rPr lang="en-US" sz="1200" b="1" dirty="0">
                          <a:effectLst/>
                        </a:rPr>
                        <a:t>Use Case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1200" b="1" dirty="0">
                          <a:effectLst/>
                        </a:rPr>
                        <a:t>Cooperation Name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1200" b="1" dirty="0">
                          <a:effectLst/>
                        </a:rPr>
                        <a:t>Used Roles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1200" b="1" dirty="0">
                          <a:effectLst/>
                        </a:rPr>
                        <a:t>Candidate Classes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1100685220"/>
                  </a:ext>
                </a:extLst>
              </a:tr>
              <a:tr h="377478">
                <a:tc>
                  <a:txBody>
                    <a:bodyPr/>
                    <a:lstStyle/>
                    <a:p>
                      <a:r>
                        <a:rPr lang="en-US" sz="1200" b="1" dirty="0">
                          <a:effectLst/>
                        </a:rPr>
                        <a:t>Forward Request</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Route Request</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Router, Request, Receiver</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Request Router, Request, K8s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3201642057"/>
                  </a:ext>
                </a:extLst>
              </a:tr>
              <a:tr h="377478">
                <a:tc>
                  <a:txBody>
                    <a:bodyPr/>
                    <a:lstStyle/>
                    <a:p>
                      <a:r>
                        <a:rPr lang="en-US" sz="1200" b="1" dirty="0">
                          <a:effectLst/>
                        </a:rPr>
                        <a:t>Load Balancing</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Distribute Load</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Load balancer, weights, ML sevices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Load Balancer, K8s, Pod,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3821850717"/>
                  </a:ext>
                </a:extLst>
              </a:tr>
              <a:tr h="377478">
                <a:tc>
                  <a:txBody>
                    <a:bodyPr/>
                    <a:lstStyle/>
                    <a:p>
                      <a:r>
                        <a:rPr lang="en-US" sz="1200" b="1" dirty="0">
                          <a:effectLst/>
                        </a:rPr>
                        <a:t>Authenticate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Validate Authentication</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Request, Authenticator, SSO Keys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Authentication Provider, SSO Key, Request</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102052492"/>
                  </a:ext>
                </a:extLst>
              </a:tr>
              <a:tr h="526342">
                <a:tc>
                  <a:txBody>
                    <a:bodyPr/>
                    <a:lstStyle/>
                    <a:p>
                      <a:r>
                        <a:rPr lang="en-US" sz="1200" b="1" dirty="0">
                          <a:effectLst/>
                        </a:rPr>
                        <a:t>Cache Response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Cache Responses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Request, Response, Cache, Cache validator</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fr-FR" sz="900">
                          <a:effectLst/>
                        </a:rPr>
                        <a:t>Response Cacher, Cache, Request, Response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942815554"/>
                  </a:ext>
                </a:extLst>
              </a:tr>
              <a:tr h="526342">
                <a:tc>
                  <a:txBody>
                    <a:bodyPr/>
                    <a:lstStyle/>
                    <a:p>
                      <a:r>
                        <a:rPr lang="en-US" sz="1200" b="1" dirty="0">
                          <a:effectLst/>
                        </a:rPr>
                        <a:t>Collect Logs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Log System Events</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Logger, Log, ML service, API Gateway</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System Logger, Log, ML Service, API Gateway</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1524924356"/>
                  </a:ext>
                </a:extLst>
              </a:tr>
              <a:tr h="377478">
                <a:tc>
                  <a:txBody>
                    <a:bodyPr/>
                    <a:lstStyle/>
                    <a:p>
                      <a:r>
                        <a:rPr lang="en-US" sz="1200" b="1" dirty="0">
                          <a:effectLst/>
                        </a:rPr>
                        <a:t>Deploy Model</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Deploy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Deployer, K8s, Pod,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Service Deployer, Pod, K8s,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1101985680"/>
                  </a:ext>
                </a:extLst>
              </a:tr>
              <a:tr h="377478">
                <a:tc>
                  <a:txBody>
                    <a:bodyPr/>
                    <a:lstStyle/>
                    <a:p>
                      <a:r>
                        <a:rPr lang="en-US" sz="1200" b="1" dirty="0">
                          <a:effectLst/>
                        </a:rPr>
                        <a:t>Publish Model</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Containerize Model</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pt-BR" sz="900">
                          <a:effectLst/>
                        </a:rPr>
                        <a:t>Containerizer, Pod, K8s, ML model</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tc>
                  <a:txBody>
                    <a:bodyPr/>
                    <a:lstStyle/>
                    <a:p>
                      <a:r>
                        <a:rPr lang="en-US" sz="900">
                          <a:effectLst/>
                        </a:rPr>
                        <a:t>Model Containerizer, Pod, K8s,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FFFFF"/>
                    </a:solidFill>
                  </a:tcPr>
                </a:tc>
                <a:extLst>
                  <a:ext uri="{0D108BD9-81ED-4DB2-BD59-A6C34878D82A}">
                    <a16:rowId xmlns:a16="http://schemas.microsoft.com/office/drawing/2014/main" val="4271451062"/>
                  </a:ext>
                </a:extLst>
              </a:tr>
              <a:tr h="526342">
                <a:tc>
                  <a:txBody>
                    <a:bodyPr/>
                    <a:lstStyle/>
                    <a:p>
                      <a:r>
                        <a:rPr lang="en-US" sz="1200" b="1" dirty="0" err="1">
                          <a:effectLst/>
                        </a:rPr>
                        <a:t>OpenAPI</a:t>
                      </a:r>
                      <a:r>
                        <a:rPr lang="en-US" sz="1200" b="1" dirty="0">
                          <a:effectLst/>
                        </a:rPr>
                        <a:t> Schema Generation</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en-US" sz="900">
                          <a:effectLst/>
                        </a:rPr>
                        <a:t>Generate API Definition</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it-IT" sz="900">
                          <a:effectLst/>
                        </a:rPr>
                        <a:t>ML service, OpenAPI schema, Generator</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tc>
                  <a:txBody>
                    <a:bodyPr/>
                    <a:lstStyle/>
                    <a:p>
                      <a:r>
                        <a:rPr lang="it-IT" sz="900" dirty="0">
                          <a:effectLst/>
                        </a:rPr>
                        <a:t>OpenAPI Generator, OpenAPI Schema, ML Service</a:t>
                      </a:r>
                    </a:p>
                  </a:txBody>
                  <a:tcPr marL="79878" marR="79878" marT="36867" marB="36867" anchor="ctr">
                    <a:lnL w="9525" cap="flat" cmpd="sng" algn="ctr">
                      <a:solidFill>
                        <a:srgbClr val="D0D7DE"/>
                      </a:solidFill>
                      <a:prstDash val="solid"/>
                      <a:round/>
                      <a:headEnd type="none" w="med" len="med"/>
                      <a:tailEnd type="none" w="med" len="med"/>
                    </a:lnL>
                    <a:lnR w="9525" cap="flat" cmpd="sng" algn="ctr">
                      <a:solidFill>
                        <a:srgbClr val="D0D7DE"/>
                      </a:solidFill>
                      <a:prstDash val="solid"/>
                      <a:round/>
                      <a:headEnd type="none" w="med" len="med"/>
                      <a:tailEnd type="none" w="med" len="med"/>
                    </a:lnR>
                    <a:lnT w="9525" cap="flat" cmpd="sng" algn="ctr">
                      <a:solidFill>
                        <a:srgbClr val="D0D7DE"/>
                      </a:solidFill>
                      <a:prstDash val="solid"/>
                      <a:round/>
                      <a:headEnd type="none" w="med" len="med"/>
                      <a:tailEnd type="none" w="med" len="med"/>
                    </a:lnT>
                    <a:lnB w="9525" cap="flat" cmpd="sng" algn="ctr">
                      <a:solidFill>
                        <a:srgbClr val="D0D7DE"/>
                      </a:solidFill>
                      <a:prstDash val="solid"/>
                      <a:round/>
                      <a:headEnd type="none" w="med" len="med"/>
                      <a:tailEnd type="none" w="med" len="med"/>
                    </a:lnB>
                    <a:solidFill>
                      <a:srgbClr val="F6F8FA"/>
                    </a:solidFill>
                  </a:tcPr>
                </a:tc>
                <a:extLst>
                  <a:ext uri="{0D108BD9-81ED-4DB2-BD59-A6C34878D82A}">
                    <a16:rowId xmlns:a16="http://schemas.microsoft.com/office/drawing/2014/main" val="9646069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Final class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226208" y="18574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Detailed behaviour</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993C304-8938-41C3-9583-2C7227088CD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3074" name="Picture 2" descr="UC Request Routing">
            <a:extLst>
              <a:ext uri="{FF2B5EF4-FFF2-40B4-BE49-F238E27FC236}">
                <a16:creationId xmlns:a16="http://schemas.microsoft.com/office/drawing/2014/main" id="{37B485D5-D86F-4696-BEBC-3226D81EFD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42" y="1238099"/>
            <a:ext cx="3556746" cy="351766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0FBE421-E6EC-4AE8-B9CD-ADEA23C49AAD}"/>
              </a:ext>
            </a:extLst>
          </p:cNvPr>
          <p:cNvSpPr txBox="1"/>
          <p:nvPr/>
        </p:nvSpPr>
        <p:spPr>
          <a:xfrm>
            <a:off x="611842" y="844382"/>
            <a:ext cx="3556746" cy="307777"/>
          </a:xfrm>
          <a:prstGeom prst="rect">
            <a:avLst/>
          </a:prstGeom>
          <a:noFill/>
        </p:spPr>
        <p:txBody>
          <a:bodyPr wrap="square" rtlCol="0">
            <a:spAutoFit/>
          </a:bodyPr>
          <a:lstStyle/>
          <a:p>
            <a:pPr algn="ctr"/>
            <a:r>
              <a:rPr lang="en-US" b="1" dirty="0"/>
              <a:t>Request Validator</a:t>
            </a:r>
            <a:endParaRPr lang="ru-RU" b="1" dirty="0"/>
          </a:p>
        </p:txBody>
      </p:sp>
      <p:pic>
        <p:nvPicPr>
          <p:cNvPr id="3076" name="Picture 4" descr="UC Request Routing">
            <a:extLst>
              <a:ext uri="{FF2B5EF4-FFF2-40B4-BE49-F238E27FC236}">
                <a16:creationId xmlns:a16="http://schemas.microsoft.com/office/drawing/2014/main" id="{39D3E833-044C-4439-9822-90E0A5F85F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495" y="1238099"/>
            <a:ext cx="3029098" cy="3517662"/>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FEE58F1-6A47-41C8-A39B-651FD571848E}"/>
              </a:ext>
            </a:extLst>
          </p:cNvPr>
          <p:cNvSpPr txBox="1"/>
          <p:nvPr/>
        </p:nvSpPr>
        <p:spPr>
          <a:xfrm>
            <a:off x="5232495" y="844381"/>
            <a:ext cx="3029098" cy="307777"/>
          </a:xfrm>
          <a:prstGeom prst="rect">
            <a:avLst/>
          </a:prstGeom>
          <a:noFill/>
        </p:spPr>
        <p:txBody>
          <a:bodyPr wrap="square" rtlCol="0">
            <a:spAutoFit/>
          </a:bodyPr>
          <a:lstStyle/>
          <a:p>
            <a:pPr algn="ctr"/>
            <a:r>
              <a:rPr lang="en-US" b="1" dirty="0" err="1"/>
              <a:t>OpenAPI</a:t>
            </a:r>
            <a:r>
              <a:rPr lang="en-US" b="1" dirty="0"/>
              <a:t> Schema Generator</a:t>
            </a:r>
            <a:endParaRPr lang="ru-RU"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813</Words>
  <Application>Microsoft Office PowerPoint</Application>
  <PresentationFormat>On-screen Show (16:9)</PresentationFormat>
  <Paragraphs>158</Paragraphs>
  <Slides>25</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-apple-system</vt:lpstr>
      <vt:lpstr>Arial</vt:lpstr>
      <vt:lpstr>Simple Light</vt:lpstr>
      <vt:lpstr>KEA (Kubernetes Empowerer to API)</vt:lpstr>
      <vt:lpstr>Product description</vt:lpstr>
      <vt:lpstr>Roles</vt:lpstr>
      <vt:lpstr>PowerPoint Presentation</vt:lpstr>
      <vt:lpstr>Story map</vt:lpstr>
      <vt:lpstr>Use case diagram</vt:lpstr>
      <vt:lpstr>Interaction analysis</vt:lpstr>
      <vt:lpstr>Final class diagram</vt:lpstr>
      <vt:lpstr>Detailed behaviour</vt:lpstr>
      <vt:lpstr>Detailed behaviour</vt:lpstr>
      <vt:lpstr>Repository structure</vt:lpstr>
      <vt:lpstr>Team and roles</vt:lpstr>
      <vt:lpstr>Thanks for attention! Now we are ready to answer your questions!</vt:lpstr>
      <vt:lpstr>Extra slides</vt:lpstr>
      <vt:lpstr>DFD (Level 0)</vt:lpstr>
      <vt:lpstr>Use Cases: Requests routing</vt:lpstr>
      <vt:lpstr>Use Cases: Load balancing</vt:lpstr>
      <vt:lpstr>Use Cases: Audit and Logging</vt:lpstr>
      <vt:lpstr>Use Cases: Authorization (SSO)</vt:lpstr>
      <vt:lpstr>Use Cases: Request Validation </vt:lpstr>
      <vt:lpstr>Use Cases: Responses Caching</vt:lpstr>
      <vt:lpstr>Use Cases: Modular Deployment of Models</vt:lpstr>
      <vt:lpstr>Use Cases: Containerization</vt:lpstr>
      <vt:lpstr>Use Cases: Service Deployment</vt:lpstr>
      <vt:lpstr>Use Cases: Auto-Documentation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KEA (Kubernetes Empowerer to API)</dc:title>
  <dc:creator>Konstantin Tsaturyan</dc:creator>
  <cp:lastModifiedBy>Konstantin Tsaturyan</cp:lastModifiedBy>
  <cp:revision>102</cp:revision>
  <dcterms:modified xsi:type="dcterms:W3CDTF">2024-10-29T16:58:10Z</dcterms:modified>
</cp:coreProperties>
</file>