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4"/>
  </p:notesMasterIdLst>
  <p:sldIdLst>
    <p:sldId id="256" r:id="rId2"/>
    <p:sldId id="267" r:id="rId3"/>
    <p:sldId id="258" r:id="rId4"/>
    <p:sldId id="259" r:id="rId5"/>
    <p:sldId id="260" r:id="rId6"/>
    <p:sldId id="261" r:id="rId7"/>
    <p:sldId id="268" r:id="rId8"/>
    <p:sldId id="269" r:id="rId9"/>
    <p:sldId id="270" r:id="rId10"/>
    <p:sldId id="271" r:id="rId11"/>
    <p:sldId id="262" r:id="rId12"/>
    <p:sldId id="26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142" d="100"/>
          <a:sy n="142" d="100"/>
        </p:scale>
        <p:origin x="59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0ace3de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0ace3de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31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fornos/awesome-microservic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cloud.google.com/apis/design/resources" TargetMode="External"/><Relationship Id="rId5" Type="http://schemas.openxmlformats.org/officeDocument/2006/relationships/hyperlink" Target="https://www.redhat.com/en/blog/comparing-openapi-grpc" TargetMode="External"/><Relationship Id="rId4" Type="http://schemas.openxmlformats.org/officeDocument/2006/relationships/hyperlink" Target="https://awesomeopensource.com/projects/microservices-architectur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0/Task_1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API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191168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 (prepare)</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references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u="sng" dirty="0">
                <a:solidFill>
                  <a:schemeClr val="accent5"/>
                </a:solidFill>
                <a:hlinkClick r:id="rId3">
                  <a:extLst>
                    <a:ext uri="{A12FA001-AC4F-418D-AE19-62706E023703}">
                      <ahyp:hlinkClr xmlns:ahyp="http://schemas.microsoft.com/office/drawing/2018/hyperlinkcolor" val="tx"/>
                    </a:ext>
                  </a:extLst>
                </a:hlinkClick>
              </a:rPr>
              <a:t>https://github.com/mfornos/awesome-microservices</a:t>
            </a:r>
            <a:r>
              <a:rPr lang="en-GB" dirty="0"/>
              <a:t> </a:t>
            </a:r>
            <a:endParaRPr dirty="0"/>
          </a:p>
          <a:p>
            <a:pPr marL="0" lvl="0" indent="0" algn="l" rtl="0">
              <a:spcBef>
                <a:spcPts val="1200"/>
              </a:spcBef>
              <a:spcAft>
                <a:spcPts val="0"/>
              </a:spcAft>
              <a:buClr>
                <a:schemeClr val="dk1"/>
              </a:buClr>
              <a:buSzPts val="1100"/>
              <a:buFont typeface="Arial"/>
              <a:buNone/>
            </a:pPr>
            <a:r>
              <a:rPr lang="en-GB" u="sng" dirty="0">
                <a:solidFill>
                  <a:schemeClr val="accent5"/>
                </a:solidFill>
                <a:hlinkClick r:id="rId4">
                  <a:extLst>
                    <a:ext uri="{A12FA001-AC4F-418D-AE19-62706E023703}">
                      <ahyp:hlinkClr xmlns:ahyp="http://schemas.microsoft.com/office/drawing/2018/hyperlinkcolor" val="tx"/>
                    </a:ext>
                  </a:extLst>
                </a:hlinkClick>
              </a:rPr>
              <a:t>https://awesomeopensource.com/projects/microservices-architecture</a:t>
            </a:r>
            <a:endParaRPr dirty="0"/>
          </a:p>
          <a:p>
            <a:pPr marL="0" lvl="0" indent="0" algn="l" rtl="0">
              <a:spcBef>
                <a:spcPts val="1200"/>
              </a:spcBef>
              <a:spcAft>
                <a:spcPts val="0"/>
              </a:spcAft>
              <a:buNone/>
            </a:pPr>
            <a:r>
              <a:rPr lang="en-GB" u="sng" dirty="0">
                <a:solidFill>
                  <a:schemeClr val="hlink"/>
                </a:solidFill>
                <a:hlinkClick r:id="rId5"/>
              </a:rPr>
              <a:t>https://www.redhat.com/en/blog/comparing-openapi-grpc</a:t>
            </a:r>
            <a:endParaRPr dirty="0"/>
          </a:p>
          <a:p>
            <a:pPr marL="0" lvl="0" indent="0" algn="l" rtl="0">
              <a:spcBef>
                <a:spcPts val="1200"/>
              </a:spcBef>
              <a:spcAft>
                <a:spcPts val="0"/>
              </a:spcAft>
              <a:buNone/>
            </a:pPr>
            <a:r>
              <a:rPr lang="en-GB" u="sng" dirty="0">
                <a:solidFill>
                  <a:schemeClr val="hlink"/>
                </a:solidFill>
                <a:hlinkClick r:id="rId6"/>
              </a:rPr>
              <a:t>https://cloud.google.com/apis/design/resources</a:t>
            </a:r>
            <a:r>
              <a:rPr lang="en-GB" dirty="0"/>
              <a:t> </a:t>
            </a:r>
            <a:endParaRPr dirty="0"/>
          </a:p>
          <a:p>
            <a:pPr marL="0" lvl="0" indent="0" algn="l" rtl="0">
              <a:spcBef>
                <a:spcPts val="1200"/>
              </a:spcBef>
              <a:spcAft>
                <a:spcPts val="1200"/>
              </a:spcAft>
              <a:buNone/>
            </a:pPr>
            <a:endParaRPr dirty="0"/>
          </a:p>
        </p:txBody>
      </p:sp>
      <p:sp>
        <p:nvSpPr>
          <p:cNvPr id="3" name="Номер слайда 2">
            <a:extLst>
              <a:ext uri="{FF2B5EF4-FFF2-40B4-BE49-F238E27FC236}">
                <a16:creationId xmlns:a16="http://schemas.microsoft.com/office/drawing/2014/main" id="{EA7519E6-9899-4533-B96A-624B6020A5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Task_10/Task_10.pdf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1453" y="15968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Service diagram</a:t>
            </a:r>
            <a:endParaRPr b="1" dirty="0">
              <a:effectLst>
                <a:outerShdw blurRad="38100" dist="38100" dir="2700000" algn="tl">
                  <a:srgbClr val="000000">
                    <a:alpha val="43137"/>
                  </a:srgbClr>
                </a:outerShdw>
              </a:effectLst>
            </a:endParaRPr>
          </a:p>
        </p:txBody>
      </p:sp>
      <p:pic>
        <p:nvPicPr>
          <p:cNvPr id="6" name="Рисунок 4">
            <a:extLst>
              <a:ext uri="{FF2B5EF4-FFF2-40B4-BE49-F238E27FC236}">
                <a16:creationId xmlns:a16="http://schemas.microsoft.com/office/drawing/2014/main" id="{0FE5191C-238E-4D64-8042-A33389CCD128}"/>
              </a:ext>
            </a:extLst>
          </p:cNvPr>
          <p:cNvPicPr>
            <a:picLocks noChangeAspect="1"/>
          </p:cNvPicPr>
          <p:nvPr/>
        </p:nvPicPr>
        <p:blipFill>
          <a:blip r:embed="rId3"/>
          <a:stretch>
            <a:fillRect/>
          </a:stretch>
        </p:blipFill>
        <p:spPr>
          <a:xfrm>
            <a:off x="2810754" y="968188"/>
            <a:ext cx="3928702" cy="3697941"/>
          </a:xfrm>
          <a:prstGeom prst="rect">
            <a:avLst/>
          </a:prstGeom>
        </p:spPr>
      </p:pic>
      <p:sp>
        <p:nvSpPr>
          <p:cNvPr id="3" name="Номер слайда 2">
            <a:extLst>
              <a:ext uri="{FF2B5EF4-FFF2-40B4-BE49-F238E27FC236}">
                <a16:creationId xmlns:a16="http://schemas.microsoft.com/office/drawing/2014/main" id="{FD5D37A7-8856-44FB-A363-7C59AD3637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60485" y="11398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Open API</a:t>
            </a:r>
            <a:endParaRPr b="1" dirty="0">
              <a:effectLst>
                <a:outerShdw blurRad="38100" dist="38100" dir="2700000" algn="tl">
                  <a:srgbClr val="000000">
                    <a:alpha val="43137"/>
                  </a:srgbClr>
                </a:outerShdw>
              </a:effectLst>
            </a:endParaRPr>
          </a:p>
        </p:txBody>
      </p:sp>
      <p:sp>
        <p:nvSpPr>
          <p:cNvPr id="79" name="Google Shape;79;p17"/>
          <p:cNvSpPr txBox="1">
            <a:spLocks noGrp="1"/>
          </p:cNvSpPr>
          <p:nvPr>
            <p:ph type="body" idx="1"/>
          </p:nvPr>
        </p:nvSpPr>
        <p:spPr>
          <a:xfrm>
            <a:off x="3692487" y="1324627"/>
            <a:ext cx="5300416" cy="3416400"/>
          </a:xfrm>
          <a:prstGeom prst="rect">
            <a:avLst/>
          </a:prstGeom>
        </p:spPr>
        <p:txBody>
          <a:bodyPr spcFirstLastPara="1" wrap="square" lIns="91425" tIns="91425" rIns="91425" bIns="91425" numCol="2" anchor="t" anchorCtr="0">
            <a:noAutofit/>
          </a:bodyPr>
          <a:lstStyle/>
          <a:p>
            <a:pPr marL="285750" indent="-285750"/>
            <a:r>
              <a:rPr lang="en-US" sz="1500" dirty="0" err="1">
                <a:solidFill>
                  <a:schemeClr val="tx1"/>
                </a:solidFill>
              </a:rPr>
              <a:t>LoadBalancerConfig</a:t>
            </a:r>
            <a:endParaRPr lang="en-US" sz="1500" dirty="0">
              <a:solidFill>
                <a:schemeClr val="tx1"/>
              </a:solidFill>
            </a:endParaRPr>
          </a:p>
          <a:p>
            <a:pPr marL="285750" indent="-285750"/>
            <a:r>
              <a:rPr lang="en-US" sz="1500" dirty="0" err="1">
                <a:solidFill>
                  <a:schemeClr val="tx1"/>
                </a:solidFill>
              </a:rPr>
              <a:t>LoadBalancerResponse</a:t>
            </a:r>
            <a:endParaRPr lang="en-US" sz="1500" dirty="0">
              <a:solidFill>
                <a:schemeClr val="tx1"/>
              </a:solidFill>
            </a:endParaRPr>
          </a:p>
          <a:p>
            <a:pPr marL="285750" indent="-285750"/>
            <a:r>
              <a:rPr lang="en-US" sz="1500" dirty="0" err="1">
                <a:solidFill>
                  <a:schemeClr val="tx1"/>
                </a:solidFill>
              </a:rPr>
              <a:t>LoadBalancerlnfo</a:t>
            </a:r>
            <a:endParaRPr lang="en-US" sz="1500" dirty="0">
              <a:solidFill>
                <a:schemeClr val="tx1"/>
              </a:solidFill>
            </a:endParaRPr>
          </a:p>
          <a:p>
            <a:pPr marL="285750" indent="-285750"/>
            <a:r>
              <a:rPr lang="en-US" sz="1500" dirty="0" err="1">
                <a:solidFill>
                  <a:schemeClr val="tx1"/>
                </a:solidFill>
              </a:rPr>
              <a:t>LoadBalancerDetails</a:t>
            </a:r>
            <a:endParaRPr lang="en-US" sz="1500" dirty="0">
              <a:solidFill>
                <a:schemeClr val="tx1"/>
              </a:solidFill>
            </a:endParaRPr>
          </a:p>
          <a:p>
            <a:pPr marL="285750" indent="-285750"/>
            <a:r>
              <a:rPr lang="en-US" sz="1500" dirty="0" err="1">
                <a:solidFill>
                  <a:schemeClr val="tx1"/>
                </a:solidFill>
              </a:rPr>
              <a:t>DeployRequest</a:t>
            </a:r>
            <a:endParaRPr lang="en-US" sz="1500" dirty="0">
              <a:solidFill>
                <a:schemeClr val="tx1"/>
              </a:solidFill>
            </a:endParaRPr>
          </a:p>
          <a:p>
            <a:pPr marL="285750" indent="-285750"/>
            <a:r>
              <a:rPr lang="en-US" sz="1500" dirty="0" err="1">
                <a:solidFill>
                  <a:schemeClr val="tx1"/>
                </a:solidFill>
              </a:rPr>
              <a:t>DeployResponse</a:t>
            </a:r>
            <a:endParaRPr lang="en-US" sz="1500" dirty="0">
              <a:solidFill>
                <a:schemeClr val="tx1"/>
              </a:solidFill>
            </a:endParaRPr>
          </a:p>
          <a:p>
            <a:pPr marL="285750" indent="-285750"/>
            <a:r>
              <a:rPr lang="en-US" sz="1500" dirty="0" err="1">
                <a:solidFill>
                  <a:schemeClr val="tx1"/>
                </a:solidFill>
              </a:rPr>
              <a:t>Senricelnfo</a:t>
            </a:r>
            <a:endParaRPr lang="en-US" sz="1500" dirty="0">
              <a:solidFill>
                <a:schemeClr val="tx1"/>
              </a:solidFill>
            </a:endParaRPr>
          </a:p>
          <a:p>
            <a:pPr marL="285750" indent="-285750"/>
            <a:r>
              <a:rPr lang="en-US" sz="1500" dirty="0" err="1">
                <a:solidFill>
                  <a:schemeClr val="tx1"/>
                </a:solidFill>
              </a:rPr>
              <a:t>ServiceDetails</a:t>
            </a:r>
            <a:endParaRPr lang="en-US" sz="1500" dirty="0">
              <a:solidFill>
                <a:schemeClr val="tx1"/>
              </a:solidFill>
            </a:endParaRPr>
          </a:p>
          <a:p>
            <a:pPr marL="285750" indent="-285750"/>
            <a:r>
              <a:rPr lang="en-US" sz="1500" dirty="0" err="1">
                <a:solidFill>
                  <a:schemeClr val="tx1"/>
                </a:solidFill>
              </a:rPr>
              <a:t>UpdateRequest</a:t>
            </a:r>
            <a:endParaRPr lang="en-US" sz="1500" dirty="0">
              <a:solidFill>
                <a:schemeClr val="tx1"/>
              </a:solidFill>
            </a:endParaRPr>
          </a:p>
          <a:p>
            <a:pPr marL="285750" indent="-285750"/>
            <a:r>
              <a:rPr lang="en-US" sz="1500" dirty="0" err="1">
                <a:solidFill>
                  <a:schemeClr val="tx1"/>
                </a:solidFill>
              </a:rPr>
              <a:t>UpdateResponse</a:t>
            </a:r>
            <a:endParaRPr lang="en-US" sz="1500" dirty="0">
              <a:solidFill>
                <a:schemeClr val="tx1"/>
              </a:solidFill>
            </a:endParaRPr>
          </a:p>
          <a:p>
            <a:pPr marL="285750" indent="-285750"/>
            <a:r>
              <a:rPr lang="en-US" sz="1500" dirty="0" err="1">
                <a:solidFill>
                  <a:schemeClr val="tx1"/>
                </a:solidFill>
              </a:rPr>
              <a:t>PredictRequest</a:t>
            </a:r>
            <a:endParaRPr lang="en-US" sz="1500" dirty="0">
              <a:solidFill>
                <a:schemeClr val="tx1"/>
              </a:solidFill>
            </a:endParaRPr>
          </a:p>
          <a:p>
            <a:pPr marL="285750" indent="-285750"/>
            <a:r>
              <a:rPr lang="en-US" sz="1500" dirty="0" err="1">
                <a:solidFill>
                  <a:schemeClr val="tx1"/>
                </a:solidFill>
              </a:rPr>
              <a:t>PredictResponse</a:t>
            </a:r>
            <a:endParaRPr lang="en-US" sz="1500" dirty="0">
              <a:solidFill>
                <a:schemeClr val="tx1"/>
              </a:solidFill>
            </a:endParaRPr>
          </a:p>
          <a:p>
            <a:pPr marL="285750" indent="-285750"/>
            <a:r>
              <a:rPr lang="en-US" sz="1500" dirty="0" err="1">
                <a:solidFill>
                  <a:schemeClr val="tx1"/>
                </a:solidFill>
              </a:rPr>
              <a:t>LoginRequest</a:t>
            </a:r>
            <a:endParaRPr lang="en-US" sz="1500" dirty="0">
              <a:solidFill>
                <a:schemeClr val="tx1"/>
              </a:solidFill>
            </a:endParaRPr>
          </a:p>
          <a:p>
            <a:pPr marL="285750" indent="-285750"/>
            <a:r>
              <a:rPr lang="en-US" sz="1500" dirty="0" err="1">
                <a:solidFill>
                  <a:schemeClr val="tx1"/>
                </a:solidFill>
              </a:rPr>
              <a:t>LoginResponse</a:t>
            </a:r>
            <a:endParaRPr lang="en-US" sz="1500" dirty="0">
              <a:solidFill>
                <a:schemeClr val="tx1"/>
              </a:solidFill>
            </a:endParaRPr>
          </a:p>
          <a:p>
            <a:pPr marL="285750" indent="-285750"/>
            <a:r>
              <a:rPr lang="en-US" sz="1500" dirty="0">
                <a:solidFill>
                  <a:schemeClr val="tx1"/>
                </a:solidFill>
              </a:rPr>
              <a:t>Logs</a:t>
            </a:r>
          </a:p>
          <a:p>
            <a:pPr marL="285750" indent="-285750"/>
            <a:r>
              <a:rPr lang="en-US" sz="1500" dirty="0">
                <a:solidFill>
                  <a:schemeClr val="tx1"/>
                </a:solidFill>
              </a:rPr>
              <a:t>Validation Request</a:t>
            </a:r>
          </a:p>
        </p:txBody>
      </p:sp>
      <p:sp>
        <p:nvSpPr>
          <p:cNvPr id="5" name="TextBox 4">
            <a:extLst>
              <a:ext uri="{FF2B5EF4-FFF2-40B4-BE49-F238E27FC236}">
                <a16:creationId xmlns:a16="http://schemas.microsoft.com/office/drawing/2014/main" id="{D9F2B8B8-93A1-424F-84EB-AA567F19BF54}"/>
              </a:ext>
            </a:extLst>
          </p:cNvPr>
          <p:cNvSpPr txBox="1"/>
          <p:nvPr/>
        </p:nvSpPr>
        <p:spPr>
          <a:xfrm>
            <a:off x="3786235" y="955295"/>
            <a:ext cx="2376577" cy="369332"/>
          </a:xfrm>
          <a:prstGeom prst="rect">
            <a:avLst/>
          </a:prstGeom>
          <a:noFill/>
        </p:spPr>
        <p:txBody>
          <a:bodyPr wrap="square">
            <a:spAutoFit/>
          </a:bodyPr>
          <a:lstStyle/>
          <a:p>
            <a:pPr marL="0" lvl="0" indent="0" algn="l" rtl="0">
              <a:spcBef>
                <a:spcPts val="0"/>
              </a:spcBef>
              <a:spcAft>
                <a:spcPts val="0"/>
              </a:spcAft>
              <a:buNone/>
            </a:pPr>
            <a:r>
              <a:rPr lang="en-US" sz="1800" dirty="0">
                <a:solidFill>
                  <a:schemeClr val="tx1"/>
                </a:solidFill>
              </a:rPr>
              <a:t>Schemas:</a:t>
            </a:r>
          </a:p>
        </p:txBody>
      </p:sp>
      <p:sp>
        <p:nvSpPr>
          <p:cNvPr id="7" name="TextBox 6">
            <a:extLst>
              <a:ext uri="{FF2B5EF4-FFF2-40B4-BE49-F238E27FC236}">
                <a16:creationId xmlns:a16="http://schemas.microsoft.com/office/drawing/2014/main" id="{155C2DB5-50CA-4472-8545-D23CE92AA8AC}"/>
              </a:ext>
            </a:extLst>
          </p:cNvPr>
          <p:cNvSpPr txBox="1"/>
          <p:nvPr/>
        </p:nvSpPr>
        <p:spPr>
          <a:xfrm>
            <a:off x="0" y="4825812"/>
            <a:ext cx="9851366" cy="276999"/>
          </a:xfrm>
          <a:prstGeom prst="rect">
            <a:avLst/>
          </a:prstGeom>
          <a:noFill/>
        </p:spPr>
        <p:txBody>
          <a:bodyPr wrap="square">
            <a:spAutoFit/>
          </a:bodyPr>
          <a:lstStyle/>
          <a:p>
            <a:r>
              <a:rPr lang="ru-RU" sz="1200" dirty="0">
                <a:solidFill>
                  <a:srgbClr val="595959"/>
                </a:solidFill>
              </a:rPr>
              <a:t>https://github.com/fanglores/Advanced-Software-Design/blob/master/PracticeTasks/Module2/Task_10/openapi.yaml</a:t>
            </a:r>
          </a:p>
        </p:txBody>
      </p:sp>
      <p:sp>
        <p:nvSpPr>
          <p:cNvPr id="8" name="TextBox 7">
            <a:extLst>
              <a:ext uri="{FF2B5EF4-FFF2-40B4-BE49-F238E27FC236}">
                <a16:creationId xmlns:a16="http://schemas.microsoft.com/office/drawing/2014/main" id="{0EBBF3EC-35C5-40A0-8426-B1D84B89473C}"/>
              </a:ext>
            </a:extLst>
          </p:cNvPr>
          <p:cNvSpPr txBox="1"/>
          <p:nvPr/>
        </p:nvSpPr>
        <p:spPr>
          <a:xfrm>
            <a:off x="151097" y="949125"/>
            <a:ext cx="3305056" cy="369332"/>
          </a:xfrm>
          <a:prstGeom prst="rect">
            <a:avLst/>
          </a:prstGeom>
          <a:noFill/>
        </p:spPr>
        <p:txBody>
          <a:bodyPr wrap="square">
            <a:spAutoFit/>
          </a:bodyPr>
          <a:lstStyle/>
          <a:p>
            <a:pPr marL="0" lvl="0" indent="0" algn="l" rtl="0">
              <a:spcBef>
                <a:spcPts val="0"/>
              </a:spcBef>
              <a:spcAft>
                <a:spcPts val="0"/>
              </a:spcAft>
              <a:buNone/>
            </a:pPr>
            <a:r>
              <a:rPr lang="en-US" sz="1800" dirty="0">
                <a:solidFill>
                  <a:schemeClr val="tx1"/>
                </a:solidFill>
              </a:rPr>
              <a:t>Paths:</a:t>
            </a:r>
          </a:p>
        </p:txBody>
      </p:sp>
      <p:sp>
        <p:nvSpPr>
          <p:cNvPr id="11" name="Google Shape;79;p17">
            <a:extLst>
              <a:ext uri="{FF2B5EF4-FFF2-40B4-BE49-F238E27FC236}">
                <a16:creationId xmlns:a16="http://schemas.microsoft.com/office/drawing/2014/main" id="{7FC1074C-0FF2-43BC-8414-7F52D60DA439}"/>
              </a:ext>
            </a:extLst>
          </p:cNvPr>
          <p:cNvSpPr txBox="1">
            <a:spLocks/>
          </p:cNvSpPr>
          <p:nvPr/>
        </p:nvSpPr>
        <p:spPr>
          <a:xfrm>
            <a:off x="151097" y="1282877"/>
            <a:ext cx="3742715" cy="34164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r>
              <a:rPr lang="en-US" sz="1500" dirty="0">
                <a:solidFill>
                  <a:schemeClr val="tx1"/>
                </a:solidFill>
              </a:rPr>
              <a:t>/router/</a:t>
            </a:r>
            <a:r>
              <a:rPr lang="en-US" sz="1500" dirty="0" err="1">
                <a:solidFill>
                  <a:schemeClr val="tx1"/>
                </a:solidFill>
              </a:rPr>
              <a:t>loadbalancer</a:t>
            </a:r>
            <a:endParaRPr lang="en-US" sz="1500" dirty="0">
              <a:solidFill>
                <a:schemeClr val="tx1"/>
              </a:solidFill>
            </a:endParaRPr>
          </a:p>
          <a:p>
            <a:pPr marL="285750" indent="-285750"/>
            <a:r>
              <a:rPr lang="en-US" sz="1500" dirty="0">
                <a:solidFill>
                  <a:schemeClr val="tx1"/>
                </a:solidFill>
              </a:rPr>
              <a:t>/router/</a:t>
            </a:r>
            <a:r>
              <a:rPr lang="en-US" sz="1500" dirty="0" err="1">
                <a:solidFill>
                  <a:schemeClr val="tx1"/>
                </a:solidFill>
              </a:rPr>
              <a:t>loadbalancer</a:t>
            </a:r>
            <a:r>
              <a:rPr lang="en-US" sz="1500" dirty="0">
                <a:solidFill>
                  <a:schemeClr val="tx1"/>
                </a:solidFill>
              </a:rPr>
              <a:t>/{</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/services</a:t>
            </a:r>
          </a:p>
          <a:p>
            <a:pPr marL="285750" indent="-285750"/>
            <a:r>
              <a:rPr lang="en-US" sz="1500" dirty="0">
                <a:solidFill>
                  <a:schemeClr val="tx1"/>
                </a:solidFill>
              </a:rPr>
              <a:t>/services/{</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/services/{</a:t>
            </a:r>
            <a:r>
              <a:rPr lang="en-US" sz="1500" dirty="0" err="1">
                <a:solidFill>
                  <a:schemeClr val="tx1"/>
                </a:solidFill>
              </a:rPr>
              <a:t>serviceId</a:t>
            </a:r>
            <a:r>
              <a:rPr lang="en-US" sz="1500" dirty="0">
                <a:solidFill>
                  <a:schemeClr val="tx1"/>
                </a:solidFill>
              </a:rPr>
              <a:t>}/predict</a:t>
            </a:r>
          </a:p>
          <a:p>
            <a:pPr marL="285750" indent="-285750"/>
            <a:r>
              <a:rPr lang="en-US" sz="1500" dirty="0">
                <a:solidFill>
                  <a:schemeClr val="tx1"/>
                </a:solidFill>
              </a:rPr>
              <a:t>/auth/login</a:t>
            </a:r>
          </a:p>
          <a:p>
            <a:pPr marL="285750" indent="-285750"/>
            <a:r>
              <a:rPr lang="en-US" sz="1500" dirty="0">
                <a:solidFill>
                  <a:schemeClr val="tx1"/>
                </a:solidFill>
              </a:rPr>
              <a:t>/</a:t>
            </a:r>
            <a:r>
              <a:rPr lang="en-US" sz="1500" dirty="0" err="1">
                <a:solidFill>
                  <a:schemeClr val="tx1"/>
                </a:solidFill>
              </a:rPr>
              <a:t>openapi</a:t>
            </a:r>
            <a:r>
              <a:rPr lang="en-US" sz="1500" dirty="0">
                <a:solidFill>
                  <a:schemeClr val="tx1"/>
                </a:solidFill>
              </a:rPr>
              <a:t>/{</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/logs/{</a:t>
            </a:r>
            <a:r>
              <a:rPr lang="en-US" sz="1500" dirty="0" err="1">
                <a:solidFill>
                  <a:schemeClr val="tx1"/>
                </a:solidFill>
              </a:rPr>
              <a:t>serviceId</a:t>
            </a:r>
            <a:r>
              <a:rPr lang="en-US" sz="1500" dirty="0">
                <a:solidFill>
                  <a:schemeClr val="tx1"/>
                </a:solidFill>
              </a:rPr>
              <a:t>}</a:t>
            </a:r>
          </a:p>
          <a:p>
            <a:pPr marL="285750" indent="-285750"/>
            <a:r>
              <a:rPr lang="en-US" sz="1500" dirty="0">
                <a:solidFill>
                  <a:schemeClr val="tx1"/>
                </a:solidFill>
              </a:rPr>
              <a:t>/router/validate</a:t>
            </a:r>
          </a:p>
          <a:p>
            <a:pPr marL="285750" indent="-285750"/>
            <a:r>
              <a:rPr lang="en-US" sz="1500" dirty="0">
                <a:solidFill>
                  <a:schemeClr val="tx1"/>
                </a:solidFill>
              </a:rPr>
              <a:t>/router/cache</a:t>
            </a:r>
          </a:p>
        </p:txBody>
      </p:sp>
      <p:sp>
        <p:nvSpPr>
          <p:cNvPr id="3" name="Номер слайда 2">
            <a:extLst>
              <a:ext uri="{FF2B5EF4-FFF2-40B4-BE49-F238E27FC236}">
                <a16:creationId xmlns:a16="http://schemas.microsoft.com/office/drawing/2014/main" id="{E7F5919C-2FD7-43DC-9236-802CD807C1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4041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38819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Logger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Logging</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 request to fetch logs</a:t>
            </a:r>
          </a:p>
          <a:p>
            <a:pPr marL="0" lvl="0" indent="0" algn="l" rtl="0">
              <a:spcBef>
                <a:spcPts val="0"/>
              </a:spcBef>
              <a:spcAft>
                <a:spcPts val="0"/>
              </a:spcAft>
              <a:buNone/>
            </a:pPr>
            <a:r>
              <a:rPr lang="en-US" dirty="0">
                <a:solidFill>
                  <a:schemeClr val="tx1"/>
                </a:solidFill>
              </a:rPr>
              <a:t>Logger retrieves logs for a service</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3" name="Номер слайда 2">
            <a:extLst>
              <a:ext uri="{FF2B5EF4-FFF2-40B4-BE49-F238E27FC236}">
                <a16:creationId xmlns:a16="http://schemas.microsoft.com/office/drawing/2014/main" id="{88F2D8E6-354C-4815-BF52-80A5F45D13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8146741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487</Words>
  <Application>Microsoft Office PowerPoint</Application>
  <PresentationFormat>Экран (16:9)</PresentationFormat>
  <Paragraphs>99</Paragraphs>
  <Slides>12</Slides>
  <Notes>12</Notes>
  <HiddenSlides>1</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12</vt:i4>
      </vt:variant>
    </vt:vector>
  </HeadingPairs>
  <TitlesOfParts>
    <vt:vector size="14" baseType="lpstr">
      <vt:lpstr>Arial</vt:lpstr>
      <vt:lpstr>Simple Light</vt:lpstr>
      <vt:lpstr>KEA</vt:lpstr>
      <vt:lpstr>Product description</vt:lpstr>
      <vt:lpstr>Event flow</vt:lpstr>
      <vt:lpstr>Service diagram</vt:lpstr>
      <vt:lpstr>Open API</vt:lpstr>
      <vt:lpstr>API usage ServiceDeployer</vt:lpstr>
      <vt:lpstr>API usage Authenticator</vt:lpstr>
      <vt:lpstr>API usage OpenAPIGenerator</vt:lpstr>
      <vt:lpstr>API usage Logger</vt:lpstr>
      <vt:lpstr>API usage RequestRouter</vt:lpstr>
      <vt:lpstr>Solution stack (prepare)</vt:lpstr>
      <vt:lpstr>Some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&lt;Product name&gt;</dc:title>
  <dc:creator>Konstantin Tsaturyan</dc:creator>
  <cp:lastModifiedBy>Цатурьян Константин</cp:lastModifiedBy>
  <cp:revision>39</cp:revision>
  <dcterms:modified xsi:type="dcterms:W3CDTF">2024-11-26T21:45:17Z</dcterms:modified>
</cp:coreProperties>
</file>