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63" r:id="rId2"/>
    <p:sldId id="257" r:id="rId3"/>
    <p:sldId id="258" r:id="rId4"/>
    <p:sldId id="264" r:id="rId5"/>
    <p:sldId id="265"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bdfeb45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bdfeb45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bdfeb45a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bdfeb45a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bdfeb45a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bdfeb45a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presentation/d/1MfOlLfQzm-k6837Ni8kd0Dv1u0YAAix9uGeTJX85lXY/edit?usp=shar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D2A0D-7F10-4375-A2E2-A24962A8514B}"/>
              </a:ext>
            </a:extLst>
          </p:cNvPr>
          <p:cNvSpPr>
            <a:spLocks noGrp="1"/>
          </p:cNvSpPr>
          <p:nvPr>
            <p:ph type="title"/>
          </p:nvPr>
        </p:nvSpPr>
        <p:spPr/>
        <p:txBody>
          <a:bodyPr/>
          <a:lstStyle/>
          <a:p>
            <a:r>
              <a:rPr lang="en-US" b="1" i="0" dirty="0">
                <a:solidFill>
                  <a:srgbClr val="1F2328"/>
                </a:solidFill>
                <a:effectLst/>
                <a:latin typeface="-apple-system"/>
              </a:rPr>
              <a:t>Kubernetes </a:t>
            </a:r>
            <a:r>
              <a:rPr lang="en-US" b="1" i="0" dirty="0" err="1">
                <a:solidFill>
                  <a:srgbClr val="1F2328"/>
                </a:solidFill>
                <a:effectLst/>
                <a:latin typeface="-apple-system"/>
              </a:rPr>
              <a:t>Empowerer</a:t>
            </a:r>
            <a:r>
              <a:rPr lang="en-US" b="1" i="0" dirty="0">
                <a:solidFill>
                  <a:srgbClr val="1F2328"/>
                </a:solidFill>
                <a:effectLst/>
                <a:latin typeface="-apple-system"/>
              </a:rPr>
              <a:t> via API</a:t>
            </a:r>
            <a:br>
              <a:rPr lang="en-US" b="1" i="0" dirty="0">
                <a:solidFill>
                  <a:srgbClr val="1F2328"/>
                </a:solidFill>
                <a:effectLst/>
                <a:latin typeface="-apple-system"/>
              </a:rPr>
            </a:br>
            <a:r>
              <a:rPr lang="en-US" dirty="0"/>
              <a:t>(KEA)</a:t>
            </a:r>
            <a:endParaRPr lang="ru-RU" dirty="0"/>
          </a:p>
        </p:txBody>
      </p:sp>
      <p:sp>
        <p:nvSpPr>
          <p:cNvPr id="3" name="TextBox 2">
            <a:extLst>
              <a:ext uri="{FF2B5EF4-FFF2-40B4-BE49-F238E27FC236}">
                <a16:creationId xmlns:a16="http://schemas.microsoft.com/office/drawing/2014/main" id="{488C1DDA-6F73-4303-87C8-F71C7582D65F}"/>
              </a:ext>
            </a:extLst>
          </p:cNvPr>
          <p:cNvSpPr txBox="1"/>
          <p:nvPr/>
        </p:nvSpPr>
        <p:spPr>
          <a:xfrm>
            <a:off x="2905327" y="3242554"/>
            <a:ext cx="3333345" cy="311285"/>
          </a:xfrm>
          <a:prstGeom prst="rect">
            <a:avLst/>
          </a:prstGeom>
          <a:noFill/>
        </p:spPr>
        <p:txBody>
          <a:bodyPr wrap="square" rtlCol="0">
            <a:spAutoFit/>
          </a:bodyPr>
          <a:lstStyle/>
          <a:p>
            <a:pPr algn="ctr"/>
            <a:r>
              <a:rPr lang="en-US" dirty="0">
                <a:solidFill>
                  <a:schemeClr val="bg1">
                    <a:lumMod val="50000"/>
                  </a:schemeClr>
                </a:solidFill>
              </a:rPr>
              <a:t>Task 3</a:t>
            </a:r>
            <a:endParaRPr lang="ru-RU" dirty="0">
              <a:solidFill>
                <a:schemeClr val="bg1">
                  <a:lumMod val="50000"/>
                </a:schemeClr>
              </a:solidFill>
            </a:endParaRPr>
          </a:p>
        </p:txBody>
      </p:sp>
    </p:spTree>
    <p:extLst>
      <p:ext uri="{BB962C8B-B14F-4D97-AF65-F5344CB8AC3E}">
        <p14:creationId xmlns:p14="http://schemas.microsoft.com/office/powerpoint/2010/main" val="184415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Project statement</a:t>
            </a:r>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solidFill>
                  <a:schemeClr val="dk1"/>
                </a:solidFill>
              </a:rPr>
              <a:t>The product is a platform for deploying, managing, and scaling machine learning models in a production environment. It's primary purpose is to provide a flexible and secure environment for automating ML processes, including model versioning, request routing, and monitoring. The system integrates with Kubernetes, supports model containerization. The product is designed for developers, ML engineers, DevOps teams, and enterprises that require a stable, scalable, and resilient infrastructure for their ML projects.</a:t>
            </a:r>
          </a:p>
          <a:p>
            <a:pPr marL="0" lvl="0" indent="0" algn="l" rtl="0">
              <a:spcBef>
                <a:spcPts val="0"/>
              </a:spcBef>
              <a:spcAft>
                <a:spcPts val="0"/>
              </a:spcAft>
              <a:buNone/>
            </a:pPr>
            <a:endParaRPr sz="1400" dirty="0">
              <a:solidFill>
                <a:schemeClr val="dk1"/>
              </a:solidFill>
            </a:endParaRPr>
          </a:p>
          <a:p>
            <a:pPr marL="0" lvl="0" indent="0" algn="l" rtl="0">
              <a:spcBef>
                <a:spcPts val="1200"/>
              </a:spcBef>
              <a:spcAft>
                <a:spcPts val="0"/>
              </a:spcAft>
              <a:buNone/>
            </a:pPr>
            <a:r>
              <a:rPr lang="en-GB" sz="1400" dirty="0">
                <a:solidFill>
                  <a:schemeClr val="dk1"/>
                </a:solidFill>
              </a:rPr>
              <a:t>Team K8C: Daniel </a:t>
            </a:r>
            <a:r>
              <a:rPr lang="en-GB" sz="1400" dirty="0" err="1">
                <a:solidFill>
                  <a:schemeClr val="dk1"/>
                </a:solidFill>
              </a:rPr>
              <a:t>Tsurkan</a:t>
            </a:r>
            <a:r>
              <a:rPr lang="en-GB" sz="1400" dirty="0">
                <a:solidFill>
                  <a:schemeClr val="dk1"/>
                </a:solidFill>
              </a:rPr>
              <a:t>; </a:t>
            </a:r>
            <a:r>
              <a:rPr lang="en-GB" sz="1400" dirty="0" err="1">
                <a:solidFill>
                  <a:schemeClr val="dk1"/>
                </a:solidFill>
              </a:rPr>
              <a:t>Gadji</a:t>
            </a:r>
            <a:r>
              <a:rPr lang="en-GB" sz="1400" dirty="0">
                <a:solidFill>
                  <a:schemeClr val="dk1"/>
                </a:solidFill>
              </a:rPr>
              <a:t> </a:t>
            </a:r>
            <a:r>
              <a:rPr lang="en-GB" sz="1400" dirty="0" err="1">
                <a:solidFill>
                  <a:schemeClr val="dk1"/>
                </a:solidFill>
              </a:rPr>
              <a:t>Dandamaev</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dirty="0">
                <a:solidFill>
                  <a:schemeClr val="dk1"/>
                </a:solidFill>
              </a:rPr>
              <a:t>Project repo: </a:t>
            </a:r>
            <a:r>
              <a:rPr lang="en-GB" sz="1400" u="sng" dirty="0">
                <a:solidFill>
                  <a:schemeClr val="dk1"/>
                </a:solidFill>
              </a:rPr>
              <a:t>https://github.com/fanglores/Advanced-Software-Design</a:t>
            </a:r>
            <a:endParaRPr sz="1400" dirty="0">
              <a:solidFill>
                <a:schemeClr val="dk1"/>
              </a:solidFill>
            </a:endParaRPr>
          </a:p>
          <a:p>
            <a:pPr marL="0" lvl="0" indent="0" algn="l" rtl="0">
              <a:spcBef>
                <a:spcPts val="1200"/>
              </a:spcBef>
              <a:spcAft>
                <a:spcPts val="1200"/>
              </a:spcAft>
              <a:buNone/>
            </a:pPr>
            <a:r>
              <a:rPr lang="en-GB" sz="1400" dirty="0">
                <a:solidFill>
                  <a:schemeClr val="dk1"/>
                </a:solidFill>
              </a:rPr>
              <a:t>This report: </a:t>
            </a:r>
            <a:r>
              <a:rPr lang="en-GB" sz="1400" u="sng" dirty="0">
                <a:solidFill>
                  <a:schemeClr val="dk1"/>
                </a:solidFill>
                <a:hlinkClick r:id="rId3">
                  <a:extLst>
                    <a:ext uri="{A12FA001-AC4F-418D-AE19-62706E023703}">
                      <ahyp:hlinkClr xmlns:ahyp="http://schemas.microsoft.com/office/drawing/2018/hyperlinkcolor" val="tx"/>
                    </a:ext>
                  </a:extLst>
                </a:hlinkClick>
              </a:rPr>
              <a:t>here</a:t>
            </a:r>
            <a:endParaRPr sz="14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52575" y="140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Roles</a:t>
            </a:r>
            <a:endParaRPr dirty="0"/>
          </a:p>
        </p:txBody>
      </p:sp>
      <p:sp>
        <p:nvSpPr>
          <p:cNvPr id="67" name="Google Shape;67;p15"/>
          <p:cNvSpPr txBox="1">
            <a:spLocks noGrp="1"/>
          </p:cNvSpPr>
          <p:nvPr>
            <p:ph type="body" idx="1"/>
          </p:nvPr>
        </p:nvSpPr>
        <p:spPr>
          <a:xfrm>
            <a:off x="4867836" y="1277470"/>
            <a:ext cx="3939988" cy="30121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dirty="0">
                <a:solidFill>
                  <a:schemeClr val="tx1"/>
                </a:solidFill>
              </a:rPr>
              <a:t>API Consumer</a:t>
            </a:r>
          </a:p>
          <a:p>
            <a:pPr marL="0" lvl="0" indent="0" algn="just" rtl="0">
              <a:spcBef>
                <a:spcPts val="0"/>
              </a:spcBef>
              <a:spcAft>
                <a:spcPts val="0"/>
              </a:spcAft>
              <a:buNone/>
            </a:pPr>
            <a:endParaRPr lang="en-US" b="1" dirty="0">
              <a:solidFill>
                <a:schemeClr val="tx1"/>
              </a:solidFill>
            </a:endParaRPr>
          </a:p>
          <a:p>
            <a:pPr marL="0" lvl="0" indent="0" algn="just" rtl="0">
              <a:spcBef>
                <a:spcPts val="0"/>
              </a:spcBef>
              <a:spcAft>
                <a:spcPts val="0"/>
              </a:spcAft>
              <a:buNone/>
            </a:pPr>
            <a:r>
              <a:rPr lang="en-US" b="1" dirty="0">
                <a:solidFill>
                  <a:schemeClr val="tx1"/>
                </a:solidFill>
              </a:rPr>
              <a:t>Description:</a:t>
            </a:r>
            <a:r>
              <a:rPr lang="en-US" dirty="0">
                <a:solidFill>
                  <a:schemeClr val="tx1"/>
                </a:solidFill>
              </a:rPr>
              <a:t> This role includes all users interacting with APIs to integrate ML models into their applications. They want to access reliable and well-documented APIs, enabling seamless integration of ML models into their business applications and ensuring optimal performance and usability.</a:t>
            </a:r>
            <a:endParaRPr dirty="0">
              <a:solidFill>
                <a:schemeClr val="tx1"/>
              </a:solidFill>
            </a:endParaRPr>
          </a:p>
        </p:txBody>
      </p:sp>
      <p:sp>
        <p:nvSpPr>
          <p:cNvPr id="70" name="Google Shape;70;p15"/>
          <p:cNvSpPr txBox="1">
            <a:spLocks noGrp="1"/>
          </p:cNvSpPr>
          <p:nvPr>
            <p:ph type="body" idx="1"/>
          </p:nvPr>
        </p:nvSpPr>
        <p:spPr>
          <a:xfrm>
            <a:off x="336176" y="1277470"/>
            <a:ext cx="4034118" cy="3160059"/>
          </a:xfrm>
          <a:prstGeom prst="rect">
            <a:avLst/>
          </a:prstGeom>
        </p:spPr>
        <p:txBody>
          <a:bodyPr spcFirstLastPara="1" wrap="square" lIns="91425" tIns="91425" rIns="91425" bIns="91425" anchor="t" anchorCtr="0">
            <a:noAutofit/>
          </a:bodyPr>
          <a:lstStyle/>
          <a:p>
            <a:pPr marL="139700" indent="0">
              <a:buNone/>
            </a:pPr>
            <a:r>
              <a:rPr lang="en-US" b="1" dirty="0">
                <a:solidFill>
                  <a:schemeClr val="tx1"/>
                </a:solidFill>
              </a:rPr>
              <a:t>ML Engineer</a:t>
            </a:r>
            <a:endParaRPr lang="ru-RU" b="1" dirty="0">
              <a:solidFill>
                <a:schemeClr val="tx1"/>
              </a:solidFill>
            </a:endParaRPr>
          </a:p>
          <a:p>
            <a:pPr marL="139700" indent="0">
              <a:buNone/>
            </a:pPr>
            <a:br>
              <a:rPr lang="en-US" dirty="0">
                <a:solidFill>
                  <a:schemeClr val="tx1"/>
                </a:solidFill>
              </a:rPr>
            </a:br>
            <a:r>
              <a:rPr lang="en-US" b="1" dirty="0">
                <a:solidFill>
                  <a:schemeClr val="tx1"/>
                </a:solidFill>
              </a:rPr>
              <a:t>Description:</a:t>
            </a:r>
            <a:r>
              <a:rPr lang="en-US" dirty="0">
                <a:solidFill>
                  <a:schemeClr val="tx1"/>
                </a:solidFill>
              </a:rPr>
              <a:t> This role joins professionals involved in the development, deployment, and monitoring of ML models. They want to simplify the deployment process, automate API documentation, and ensure efficient request validation and caching, ultimately enhancing their workflow and model performance.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3D9E495-74CF-49FC-8FE9-9E20997A0616}"/>
              </a:ext>
            </a:extLst>
          </p:cNvPr>
          <p:cNvSpPr>
            <a:spLocks noGrp="1"/>
          </p:cNvSpPr>
          <p:nvPr>
            <p:ph type="body" idx="1"/>
          </p:nvPr>
        </p:nvSpPr>
        <p:spPr>
          <a:xfrm>
            <a:off x="311701" y="863550"/>
            <a:ext cx="4051870" cy="3416400"/>
          </a:xfrm>
        </p:spPr>
        <p:txBody>
          <a:bodyPr/>
          <a:lstStyle/>
          <a:p>
            <a:pPr marL="139700" indent="0">
              <a:buNone/>
            </a:pPr>
            <a:r>
              <a:rPr lang="en-US" b="1" dirty="0">
                <a:solidFill>
                  <a:schemeClr val="tx1"/>
                </a:solidFill>
              </a:rPr>
              <a:t>ML Engineer (Maria, 32 years old)</a:t>
            </a:r>
          </a:p>
          <a:p>
            <a:pPr marL="139700" indent="0">
              <a:buNone/>
            </a:pPr>
            <a:br>
              <a:rPr lang="en-US" dirty="0">
                <a:solidFill>
                  <a:schemeClr val="tx1"/>
                </a:solidFill>
              </a:rPr>
            </a:br>
            <a:r>
              <a:rPr lang="en-US" b="1" dirty="0">
                <a:solidFill>
                  <a:schemeClr val="tx1"/>
                </a:solidFill>
              </a:rPr>
              <a:t>Goals:</a:t>
            </a:r>
            <a:endParaRPr lang="en-US" dirty="0">
              <a:solidFill>
                <a:schemeClr val="tx1"/>
              </a:solidFill>
            </a:endParaRPr>
          </a:p>
          <a:p>
            <a:pPr>
              <a:buFont typeface="Arial" panose="020B0604020202020204" pitchFamily="34" charset="0"/>
              <a:buChar char="•"/>
            </a:pPr>
            <a:r>
              <a:rPr lang="en-US" dirty="0">
                <a:solidFill>
                  <a:schemeClr val="tx1"/>
                </a:solidFill>
              </a:rPr>
              <a:t>Deploy and version ML models in Kubernetes.</a:t>
            </a:r>
          </a:p>
          <a:p>
            <a:pPr>
              <a:buFont typeface="Arial" panose="020B0604020202020204" pitchFamily="34" charset="0"/>
              <a:buChar char="•"/>
            </a:pPr>
            <a:r>
              <a:rPr lang="en-US" dirty="0">
                <a:solidFill>
                  <a:schemeClr val="tx1"/>
                </a:solidFill>
              </a:rPr>
              <a:t>Automatic API documentation and request validation.</a:t>
            </a:r>
          </a:p>
          <a:p>
            <a:pPr>
              <a:buFont typeface="Arial" panose="020B0604020202020204" pitchFamily="34" charset="0"/>
              <a:buChar char="•"/>
            </a:pPr>
            <a:r>
              <a:rPr lang="en-US" dirty="0">
                <a:solidFill>
                  <a:schemeClr val="tx1"/>
                </a:solidFill>
              </a:rPr>
              <a:t>Flexibility for different ML frameworks.</a:t>
            </a:r>
          </a:p>
          <a:p>
            <a:pPr marL="139700" indent="0">
              <a:buNone/>
            </a:pPr>
            <a:endParaRPr lang="ru-RU" b="1" dirty="0">
              <a:solidFill>
                <a:schemeClr val="tx1"/>
              </a:solidFill>
            </a:endParaRPr>
          </a:p>
          <a:p>
            <a:pPr marL="139700" indent="0">
              <a:buNone/>
            </a:pPr>
            <a:endParaRPr lang="ru-RU" b="1" dirty="0">
              <a:solidFill>
                <a:schemeClr val="tx1"/>
              </a:solidFill>
            </a:endParaRPr>
          </a:p>
          <a:p>
            <a:pPr marL="139700" indent="0">
              <a:buNone/>
            </a:pPr>
            <a:r>
              <a:rPr lang="en-US" b="1" dirty="0">
                <a:solidFill>
                  <a:schemeClr val="tx1"/>
                </a:solidFill>
              </a:rPr>
              <a:t>Pain points:</a:t>
            </a:r>
            <a:endParaRPr lang="en-US" dirty="0">
              <a:solidFill>
                <a:schemeClr val="tx1"/>
              </a:solidFill>
            </a:endParaRPr>
          </a:p>
          <a:p>
            <a:pPr>
              <a:buFont typeface="Arial" panose="020B0604020202020204" pitchFamily="34" charset="0"/>
              <a:buChar char="•"/>
            </a:pPr>
            <a:r>
              <a:rPr lang="en-US" dirty="0">
                <a:solidFill>
                  <a:schemeClr val="tx1"/>
                </a:solidFill>
              </a:rPr>
              <a:t>Manual API documentation.</a:t>
            </a:r>
          </a:p>
          <a:p>
            <a:pPr>
              <a:buFont typeface="Arial" panose="020B0604020202020204" pitchFamily="34" charset="0"/>
              <a:buChar char="•"/>
            </a:pPr>
            <a:r>
              <a:rPr lang="en-US" dirty="0">
                <a:solidFill>
                  <a:schemeClr val="tx1"/>
                </a:solidFill>
              </a:rPr>
              <a:t>Difficulties in monitoring model performance.</a:t>
            </a:r>
          </a:p>
        </p:txBody>
      </p:sp>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666129" y="863550"/>
            <a:ext cx="4269442" cy="3539430"/>
          </a:xfrm>
          <a:prstGeom prst="rect">
            <a:avLst/>
          </a:prstGeom>
          <a:noFill/>
        </p:spPr>
        <p:txBody>
          <a:bodyPr wrap="square" rtlCol="0">
            <a:spAutoFit/>
          </a:bodyPr>
          <a:lstStyle/>
          <a:p>
            <a:r>
              <a:rPr lang="en-US" b="1" dirty="0">
                <a:solidFill>
                  <a:schemeClr val="tx1"/>
                </a:solidFill>
              </a:rPr>
              <a:t>Backend Developer (Alexander, 28 years old)</a:t>
            </a:r>
          </a:p>
          <a:p>
            <a:br>
              <a:rPr lang="en-US" dirty="0">
                <a:solidFill>
                  <a:schemeClr val="tx1"/>
                </a:solidFill>
              </a:rPr>
            </a:br>
            <a:r>
              <a:rPr lang="en-US" b="1" dirty="0">
                <a:solidFill>
                  <a:schemeClr val="tx1"/>
                </a:solidFill>
              </a:rPr>
              <a:t>Goals: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Use automatic </a:t>
            </a:r>
            <a:r>
              <a:rPr lang="en-US" dirty="0" err="1">
                <a:solidFill>
                  <a:schemeClr val="tx1"/>
                </a:solidFill>
              </a:rPr>
              <a:t>OpenAPI</a:t>
            </a:r>
            <a:r>
              <a:rPr lang="en-US" dirty="0">
                <a:solidFill>
                  <a:schemeClr val="tx1"/>
                </a:solidFill>
              </a:rPr>
              <a:t> schema generation.</a:t>
            </a:r>
          </a:p>
          <a:p>
            <a:pPr marL="285750" indent="-285750">
              <a:buFont typeface="Arial" panose="020B0604020202020204" pitchFamily="34" charset="0"/>
              <a:buChar char="•"/>
            </a:pPr>
            <a:r>
              <a:rPr lang="en-US" dirty="0">
                <a:solidFill>
                  <a:schemeClr val="tx1"/>
                </a:solidFill>
              </a:rPr>
              <a:t>Easily add API endpoints with request validation and security.</a:t>
            </a:r>
            <a:endParaRPr lang="ru-RU" dirty="0">
              <a:solidFill>
                <a:schemeClr val="tx1"/>
              </a:solidFill>
            </a:endParaRPr>
          </a:p>
          <a:p>
            <a:pPr marL="285750" indent="-285750">
              <a:buFont typeface="Arial" panose="020B0604020202020204" pitchFamily="34" charset="0"/>
              <a:buChar char="•"/>
            </a:pPr>
            <a:endParaRPr lang="en-US" dirty="0">
              <a:solidFill>
                <a:schemeClr val="tx1"/>
              </a:solidFill>
            </a:endParaRPr>
          </a:p>
          <a:p>
            <a:endParaRPr lang="ru-RU" b="1" dirty="0">
              <a:solidFill>
                <a:schemeClr val="tx1"/>
              </a:solidFill>
            </a:endParaRPr>
          </a:p>
          <a:p>
            <a:endParaRPr lang="ru-RU" b="1" dirty="0">
              <a:solidFill>
                <a:schemeClr val="tx1"/>
              </a:solidFill>
            </a:endParaRPr>
          </a:p>
          <a:p>
            <a:endParaRPr lang="ru-RU" b="1" dirty="0">
              <a:solidFill>
                <a:schemeClr val="tx1"/>
              </a:solidFill>
            </a:endParaRPr>
          </a:p>
          <a:p>
            <a:endParaRPr lang="ru-RU" b="1" dirty="0">
              <a:solidFill>
                <a:schemeClr val="tx1"/>
              </a:solidFill>
            </a:endParaRPr>
          </a:p>
          <a:p>
            <a:r>
              <a:rPr lang="en-US" b="1" dirty="0">
                <a:solidFill>
                  <a:schemeClr val="tx1"/>
                </a:solidFill>
              </a:rPr>
              <a:t>Pain points: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Manual API documentation.</a:t>
            </a:r>
          </a:p>
          <a:p>
            <a:pPr marL="285750" indent="-285750">
              <a:buFont typeface="Arial" panose="020B0604020202020204" pitchFamily="34" charset="0"/>
              <a:buChar char="•"/>
            </a:pPr>
            <a:r>
              <a:rPr lang="en-US" dirty="0">
                <a:solidFill>
                  <a:schemeClr val="tx1"/>
                </a:solidFill>
              </a:rPr>
              <a:t>Challenges with integrating authorization and managing access control.</a:t>
            </a:r>
          </a:p>
          <a:p>
            <a:endParaRPr lang="ru-RU" dirty="0">
              <a:solidFill>
                <a:schemeClr val="tx1"/>
              </a:solidFill>
            </a:endParaRPr>
          </a:p>
        </p:txBody>
      </p:sp>
    </p:spTree>
    <p:extLst>
      <p:ext uri="{BB962C8B-B14F-4D97-AF65-F5344CB8AC3E}">
        <p14:creationId xmlns:p14="http://schemas.microsoft.com/office/powerpoint/2010/main" val="2730667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666129" y="903891"/>
            <a:ext cx="4269442" cy="3539430"/>
          </a:xfrm>
          <a:prstGeom prst="rect">
            <a:avLst/>
          </a:prstGeom>
          <a:noFill/>
        </p:spPr>
        <p:txBody>
          <a:bodyPr wrap="square" rtlCol="0">
            <a:spAutoFit/>
          </a:bodyPr>
          <a:lstStyle/>
          <a:p>
            <a:r>
              <a:rPr lang="en-US" b="1" dirty="0"/>
              <a:t>Corporate Client (Yandex, </a:t>
            </a:r>
            <a:r>
              <a:rPr lang="en-US" b="1" dirty="0" err="1"/>
              <a:t>Sber</a:t>
            </a:r>
            <a:r>
              <a:rPr lang="en-US" b="1" dirty="0"/>
              <a:t>)</a:t>
            </a:r>
          </a:p>
          <a:p>
            <a:br>
              <a:rPr lang="en-US" dirty="0"/>
            </a:br>
            <a:r>
              <a:rPr lang="en-US" b="1" dirty="0"/>
              <a:t>Goals:</a:t>
            </a:r>
            <a:endParaRPr lang="en-US" dirty="0"/>
          </a:p>
          <a:p>
            <a:pPr marL="285750" indent="-285750">
              <a:buFont typeface="Arial" panose="020B0604020202020204" pitchFamily="34" charset="0"/>
              <a:buChar char="•"/>
            </a:pPr>
            <a:r>
              <a:rPr lang="en-US" dirty="0"/>
              <a:t>Scalable and secure deployment of ML models.</a:t>
            </a:r>
          </a:p>
          <a:p>
            <a:pPr marL="285750" indent="-285750">
              <a:buFont typeface="Arial" panose="020B0604020202020204" pitchFamily="34" charset="0"/>
              <a:buChar char="•"/>
            </a:pPr>
            <a:r>
              <a:rPr lang="en-US" dirty="0"/>
              <a:t>Integration of the API gateway into existing infrastructure.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b="1" dirty="0"/>
              <a:t>Pain points:</a:t>
            </a:r>
            <a:endParaRPr lang="en-US" dirty="0"/>
          </a:p>
          <a:p>
            <a:pPr marL="285750" indent="-285750">
              <a:buFont typeface="Arial" panose="020B0604020202020204" pitchFamily="34" charset="0"/>
              <a:buChar char="•"/>
            </a:pPr>
            <a:r>
              <a:rPr lang="en-US" dirty="0"/>
              <a:t>Challenges with integration and corporate standards.</a:t>
            </a:r>
          </a:p>
        </p:txBody>
      </p:sp>
      <p:sp>
        <p:nvSpPr>
          <p:cNvPr id="2" name="TextBox 1">
            <a:extLst>
              <a:ext uri="{FF2B5EF4-FFF2-40B4-BE49-F238E27FC236}">
                <a16:creationId xmlns:a16="http://schemas.microsoft.com/office/drawing/2014/main" id="{BC8183E0-B6FC-471C-B2F8-14996330AB16}"/>
              </a:ext>
            </a:extLst>
          </p:cNvPr>
          <p:cNvSpPr txBox="1"/>
          <p:nvPr/>
        </p:nvSpPr>
        <p:spPr>
          <a:xfrm>
            <a:off x="352043" y="903891"/>
            <a:ext cx="4051870" cy="3539430"/>
          </a:xfrm>
          <a:prstGeom prst="rect">
            <a:avLst/>
          </a:prstGeom>
          <a:noFill/>
        </p:spPr>
        <p:txBody>
          <a:bodyPr wrap="square" rtlCol="0">
            <a:spAutoFit/>
          </a:bodyPr>
          <a:lstStyle/>
          <a:p>
            <a:r>
              <a:rPr lang="en-US" b="1" dirty="0"/>
              <a:t>API Consumer (Sergey, 30 years old)</a:t>
            </a:r>
          </a:p>
          <a:p>
            <a:br>
              <a:rPr lang="en-US" dirty="0"/>
            </a:br>
            <a:r>
              <a:rPr lang="en-US" b="1" dirty="0"/>
              <a:t>Goals:</a:t>
            </a:r>
            <a:endParaRPr lang="en-US" dirty="0"/>
          </a:p>
          <a:p>
            <a:pPr marL="285750" indent="-285750">
              <a:buFont typeface="Arial" panose="020B0604020202020204" pitchFamily="34" charset="0"/>
              <a:buChar char="•"/>
            </a:pPr>
            <a:r>
              <a:rPr lang="en-US" dirty="0"/>
              <a:t>Get documentation for quick access to ML models.</a:t>
            </a:r>
          </a:p>
          <a:p>
            <a:pPr marL="285750" indent="-285750">
              <a:buFont typeface="Arial" panose="020B0604020202020204" pitchFamily="34" charset="0"/>
              <a:buChar char="•"/>
            </a:pPr>
            <a:r>
              <a:rPr lang="en-US" dirty="0"/>
              <a:t>Work with reliable and validated APIs.</a:t>
            </a:r>
            <a:endParaRPr lang="ru-RU"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r>
              <a:rPr lang="en-US" b="1" dirty="0"/>
              <a:t>Pain points:</a:t>
            </a:r>
            <a:endParaRPr lang="en-US" dirty="0"/>
          </a:p>
          <a:p>
            <a:pPr marL="285750" indent="-285750">
              <a:buFont typeface="Arial" panose="020B0604020202020204" pitchFamily="34" charset="0"/>
              <a:buChar char="•"/>
            </a:pPr>
            <a:r>
              <a:rPr lang="en-US" dirty="0"/>
              <a:t>Incomplete or outdated documentation.</a:t>
            </a:r>
          </a:p>
          <a:p>
            <a:pPr marL="285750" indent="-285750">
              <a:buFont typeface="Arial" panose="020B0604020202020204" pitchFamily="34" charset="0"/>
              <a:buChar char="•"/>
            </a:pPr>
            <a:r>
              <a:rPr lang="en-US" dirty="0"/>
              <a:t>API instability and delays.</a:t>
            </a:r>
          </a:p>
          <a:p>
            <a:endParaRPr lang="ru-RU" dirty="0"/>
          </a:p>
        </p:txBody>
      </p:sp>
    </p:spTree>
    <p:extLst>
      <p:ext uri="{BB962C8B-B14F-4D97-AF65-F5344CB8AC3E}">
        <p14:creationId xmlns:p14="http://schemas.microsoft.com/office/powerpoint/2010/main" val="3099533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DFD (Level 0)</a:t>
            </a:r>
            <a:endParaRPr dirty="0">
              <a:solidFill>
                <a:srgbClr val="FF0000"/>
              </a:solidFill>
            </a:endParaRPr>
          </a:p>
        </p:txBody>
      </p:sp>
      <p:pic>
        <p:nvPicPr>
          <p:cNvPr id="3" name="Рисунок 2">
            <a:extLst>
              <a:ext uri="{FF2B5EF4-FFF2-40B4-BE49-F238E27FC236}">
                <a16:creationId xmlns:a16="http://schemas.microsoft.com/office/drawing/2014/main" id="{14B1FD02-64C3-4AFB-8530-494D1170D209}"/>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2995" y="1207391"/>
            <a:ext cx="8884750" cy="33212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Story map</a:t>
            </a:r>
            <a:endParaRPr dirty="0">
              <a:solidFill>
                <a:srgbClr val="FF0000"/>
              </a:solidFill>
            </a:endParaRPr>
          </a:p>
        </p:txBody>
      </p:sp>
      <p:pic>
        <p:nvPicPr>
          <p:cNvPr id="5" name="Рисунок 4">
            <a:extLst>
              <a:ext uri="{FF2B5EF4-FFF2-40B4-BE49-F238E27FC236}">
                <a16:creationId xmlns:a16="http://schemas.microsoft.com/office/drawing/2014/main" id="{A588A0EC-05EC-402A-A8DB-6CD6013732B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18952" y="1207993"/>
            <a:ext cx="8953892" cy="3440208"/>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402</Words>
  <Application>Microsoft Office PowerPoint</Application>
  <PresentationFormat>On-screen Show (16:9)</PresentationFormat>
  <Paragraphs>66</Paragraphs>
  <Slides>7</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-apple-system</vt:lpstr>
      <vt:lpstr>Arial</vt:lpstr>
      <vt:lpstr>Simple Light</vt:lpstr>
      <vt:lpstr>Kubernetes Empowerer via API (KEA)</vt:lpstr>
      <vt:lpstr>Project statement</vt:lpstr>
      <vt:lpstr>Roles</vt:lpstr>
      <vt:lpstr>PowerPoint Presentation</vt:lpstr>
      <vt:lpstr>PowerPoint Presentation</vt:lpstr>
      <vt:lpstr>DFD (Level 0)</vt:lpstr>
      <vt:lpstr>Story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K8C</dc:title>
  <dc:creator>Konstantin Tsaturyan</dc:creator>
  <cp:lastModifiedBy>Михаил Смолкин</cp:lastModifiedBy>
  <cp:revision>28</cp:revision>
  <dcterms:modified xsi:type="dcterms:W3CDTF">2024-10-22T13:50:24Z</dcterms:modified>
</cp:coreProperties>
</file>