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63" r:id="rId2"/>
    <p:sldId id="267" r:id="rId3"/>
    <p:sldId id="268" r:id="rId4"/>
    <p:sldId id="273" r:id="rId5"/>
    <p:sldId id="274" r:id="rId6"/>
    <p:sldId id="269" r:id="rId7"/>
    <p:sldId id="272" r:id="rId8"/>
    <p:sldId id="275" r:id="rId9"/>
    <p:sldId id="270" r:id="rId10"/>
    <p:sldId id="278" r:id="rId11"/>
    <p:sldId id="276" r:id="rId12"/>
    <p:sldId id="277" r:id="rId13"/>
    <p:sldId id="271" r:id="rId14"/>
    <p:sldId id="261" r:id="rId15"/>
    <p:sldId id="262"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27B870-F6B7-47DC-9C12-F5FBFAB7A1A9}">
  <a:tblStyle styleId="{6C27B870-F6B7-47DC-9C12-F5FBFAB7A1A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033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846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722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745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b266a61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b266a61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68ccc18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68ccc18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bdfeb4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bdfeb4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834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f6a3e371d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f6a3e371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238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92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71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4335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6a3e371d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f6a3e371d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323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fanglores/Advanced-Software-Design/"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fanglores/Advanced-Software-Design/blob/master/PracticeTasks/Module2/Task_9.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K8C</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Resources and microservices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Logger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r>
              <a:rPr lang="ru-RU" dirty="0"/>
              <a:t>9</a:t>
            </a:r>
            <a:endParaRPr lang="en-GB" dirty="0"/>
          </a:p>
        </p:txBody>
      </p:sp>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172629" y="884231"/>
            <a:ext cx="2627758" cy="390327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9C455E-9313-43F8-B49E-9AC3F80BDBFB}"/>
              </a:ext>
            </a:extLst>
          </p:cNvPr>
          <p:cNvSpPr txBox="1"/>
          <p:nvPr/>
        </p:nvSpPr>
        <p:spPr>
          <a:xfrm>
            <a:off x="4572000" y="2010337"/>
            <a:ext cx="981635" cy="307777"/>
          </a:xfrm>
          <a:prstGeom prst="rect">
            <a:avLst/>
          </a:prstGeom>
          <a:noFill/>
        </p:spPr>
        <p:txBody>
          <a:bodyPr wrap="square" rtlCol="0">
            <a:spAutoFit/>
          </a:bodyPr>
          <a:lstStyle/>
          <a:p>
            <a:r>
              <a:rPr lang="en-US" dirty="0"/>
              <a:t>has</a:t>
            </a:r>
            <a:endParaRPr lang="ru-RU" dirty="0"/>
          </a:p>
        </p:txBody>
      </p:sp>
      <p:sp>
        <p:nvSpPr>
          <p:cNvPr id="4" name="TextBox 3">
            <a:extLst>
              <a:ext uri="{FF2B5EF4-FFF2-40B4-BE49-F238E27FC236}">
                <a16:creationId xmlns:a16="http://schemas.microsoft.com/office/drawing/2014/main" id="{AD2CA4D7-C772-460E-A6C8-3FD64396FA30}"/>
              </a:ext>
            </a:extLst>
          </p:cNvPr>
          <p:cNvSpPr txBox="1"/>
          <p:nvPr/>
        </p:nvSpPr>
        <p:spPr>
          <a:xfrm>
            <a:off x="4572000" y="3361765"/>
            <a:ext cx="1445559" cy="307777"/>
          </a:xfrm>
          <a:prstGeom prst="rect">
            <a:avLst/>
          </a:prstGeom>
          <a:noFill/>
        </p:spPr>
        <p:txBody>
          <a:bodyPr wrap="square" rtlCol="0">
            <a:spAutoFit/>
          </a:bodyPr>
          <a:lstStyle/>
          <a:p>
            <a:r>
              <a:rPr lang="en-US" dirty="0"/>
              <a:t>consists of</a:t>
            </a:r>
            <a:endParaRPr lang="ru-RU" dirty="0"/>
          </a:p>
        </p:txBody>
      </p:sp>
    </p:spTree>
    <p:extLst>
      <p:ext uri="{BB962C8B-B14F-4D97-AF65-F5344CB8AC3E}">
        <p14:creationId xmlns:p14="http://schemas.microsoft.com/office/powerpoint/2010/main" val="1420547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Load Balancer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r>
              <a:rPr lang="ru-RU" dirty="0"/>
              <a:t>10</a:t>
            </a:r>
            <a:endParaRPr lang="en-GB" dirty="0"/>
          </a:p>
        </p:txBody>
      </p:sp>
      <p:pic>
        <p:nvPicPr>
          <p:cNvPr id="3074" name="Picture 2" descr="PlantUML Diagram">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8209" y="1903319"/>
            <a:ext cx="3307581" cy="133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65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Model </a:t>
            </a:r>
            <a:r>
              <a:rPr lang="en-GB" b="1" dirty="0" err="1">
                <a:solidFill>
                  <a:schemeClr val="tx1"/>
                </a:solidFill>
                <a:effectLst>
                  <a:outerShdw blurRad="38100" dist="38100" dir="2700000" algn="tl">
                    <a:srgbClr val="000000">
                      <a:alpha val="43137"/>
                    </a:srgbClr>
                  </a:outerShdw>
                </a:effectLst>
              </a:rPr>
              <a:t>Containerizer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r>
              <a:rPr lang="ru-RU" dirty="0"/>
              <a:t>11</a:t>
            </a:r>
            <a:endParaRPr lang="en-GB" dirty="0"/>
          </a:p>
        </p:txBody>
      </p:sp>
      <p:grpSp>
        <p:nvGrpSpPr>
          <p:cNvPr id="4" name="Группа 3">
            <a:extLst>
              <a:ext uri="{FF2B5EF4-FFF2-40B4-BE49-F238E27FC236}">
                <a16:creationId xmlns:a16="http://schemas.microsoft.com/office/drawing/2014/main" id="{4D3FF0D8-EA0B-430A-A98C-8F0AA73B3297}"/>
              </a:ext>
            </a:extLst>
          </p:cNvPr>
          <p:cNvGrpSpPr/>
          <p:nvPr/>
        </p:nvGrpSpPr>
        <p:grpSpPr>
          <a:xfrm>
            <a:off x="3069291" y="1160953"/>
            <a:ext cx="3005417" cy="3414668"/>
            <a:chOff x="3069291" y="1160953"/>
            <a:chExt cx="3005417" cy="3414668"/>
          </a:xfrm>
        </p:grpSpPr>
        <p:pic>
          <p:nvPicPr>
            <p:cNvPr id="3074" name="Picture 2">
              <a:extLst>
                <a:ext uri="{FF2B5EF4-FFF2-40B4-BE49-F238E27FC236}">
                  <a16:creationId xmlns:a16="http://schemas.microsoft.com/office/drawing/2014/main" id="{D0A6D8E3-F1E6-47BE-9876-B9F6D05BC1B2}"/>
                </a:ext>
              </a:extLst>
            </p:cNvPr>
            <p:cNvPicPr>
              <a:picLocks noChangeAspect="1" noChangeArrowheads="1"/>
            </p:cNvPicPr>
            <p:nvPr/>
          </p:nvPicPr>
          <p:blipFill>
            <a:blip r:embed="rId3"/>
            <a:srcRect/>
            <a:stretch/>
          </p:blipFill>
          <p:spPr bwMode="auto">
            <a:xfrm>
              <a:off x="3069291" y="1160953"/>
              <a:ext cx="3005417" cy="34146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097D8B8-9BCC-44DD-A393-3AB6B5710CA6}"/>
                </a:ext>
              </a:extLst>
            </p:cNvPr>
            <p:cNvSpPr txBox="1"/>
            <p:nvPr/>
          </p:nvSpPr>
          <p:spPr>
            <a:xfrm>
              <a:off x="4682937" y="2507875"/>
              <a:ext cx="1391771"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3284643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Deployer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r>
              <a:rPr lang="ru-RU" dirty="0"/>
              <a:t>12</a:t>
            </a:r>
            <a:endParaRPr lang="en-GB" dirty="0"/>
          </a:p>
        </p:txBody>
      </p:sp>
      <p:grpSp>
        <p:nvGrpSpPr>
          <p:cNvPr id="5" name="Группа 4">
            <a:extLst>
              <a:ext uri="{FF2B5EF4-FFF2-40B4-BE49-F238E27FC236}">
                <a16:creationId xmlns:a16="http://schemas.microsoft.com/office/drawing/2014/main" id="{067D2654-1FA4-4B8B-9ECE-F28EA2E4EFCD}"/>
              </a:ext>
            </a:extLst>
          </p:cNvPr>
          <p:cNvGrpSpPr/>
          <p:nvPr/>
        </p:nvGrpSpPr>
        <p:grpSpPr>
          <a:xfrm>
            <a:off x="1979347" y="1065679"/>
            <a:ext cx="4882373" cy="3597538"/>
            <a:chOff x="1979347" y="1065679"/>
            <a:chExt cx="4882373" cy="3597538"/>
          </a:xfrm>
        </p:grpSpPr>
        <p:pic>
          <p:nvPicPr>
            <p:cNvPr id="4098" name="Picture 2" descr="PlantUML Diagram">
              <a:extLst>
                <a:ext uri="{FF2B5EF4-FFF2-40B4-BE49-F238E27FC236}">
                  <a16:creationId xmlns:a16="http://schemas.microsoft.com/office/drawing/2014/main" id="{B82F8136-0EDE-4D31-AC61-09E5ABED7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347" y="1065679"/>
              <a:ext cx="4882373" cy="3597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09FC91-3419-441F-940F-6306FD5262DD}"/>
                </a:ext>
              </a:extLst>
            </p:cNvPr>
            <p:cNvSpPr txBox="1"/>
            <p:nvPr/>
          </p:nvSpPr>
          <p:spPr>
            <a:xfrm>
              <a:off x="5277971" y="2669241"/>
              <a:ext cx="1176617" cy="307777"/>
            </a:xfrm>
            <a:prstGeom prst="rect">
              <a:avLst/>
            </a:prstGeom>
            <a:noFill/>
          </p:spPr>
          <p:txBody>
            <a:bodyPr wrap="square" rtlCol="0">
              <a:spAutoFit/>
            </a:bodyPr>
            <a:lstStyle/>
            <a:p>
              <a:r>
                <a:rPr lang="en-US" dirty="0"/>
                <a:t>has</a:t>
              </a:r>
              <a:endParaRPr lang="ru-RU" dirty="0"/>
            </a:p>
          </p:txBody>
        </p:sp>
        <p:sp>
          <p:nvSpPr>
            <p:cNvPr id="7" name="TextBox 6">
              <a:extLst>
                <a:ext uri="{FF2B5EF4-FFF2-40B4-BE49-F238E27FC236}">
                  <a16:creationId xmlns:a16="http://schemas.microsoft.com/office/drawing/2014/main" id="{2ACA1250-CFDD-4F72-8983-E110C2B359F6}"/>
                </a:ext>
              </a:extLst>
            </p:cNvPr>
            <p:cNvSpPr txBox="1"/>
            <p:nvPr/>
          </p:nvSpPr>
          <p:spPr>
            <a:xfrm>
              <a:off x="3243916" y="2690899"/>
              <a:ext cx="1176617"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1707781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18953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Service diagram</a:t>
            </a:r>
            <a:endParaRPr b="1" dirty="0">
              <a:solidFill>
                <a:schemeClr val="tx1"/>
              </a:solidFill>
              <a:effectLst>
                <a:outerShdw blurRad="38100" dist="38100" dir="2700000" algn="tl">
                  <a:srgbClr val="000000">
                    <a:alpha val="43137"/>
                  </a:srgbClr>
                </a:outerShdw>
              </a:effectLst>
            </a:endParaRPr>
          </a:p>
        </p:txBody>
      </p:sp>
      <p:pic>
        <p:nvPicPr>
          <p:cNvPr id="5" name="Рисунок 4">
            <a:extLst>
              <a:ext uri="{FF2B5EF4-FFF2-40B4-BE49-F238E27FC236}">
                <a16:creationId xmlns:a16="http://schemas.microsoft.com/office/drawing/2014/main" id="{9B6B5254-8FA1-493D-ACC6-991307EC8AAD}"/>
              </a:ext>
            </a:extLst>
          </p:cNvPr>
          <p:cNvPicPr>
            <a:picLocks noChangeAspect="1"/>
          </p:cNvPicPr>
          <p:nvPr/>
        </p:nvPicPr>
        <p:blipFill>
          <a:blip r:embed="rId3"/>
          <a:stretch>
            <a:fillRect/>
          </a:stretch>
        </p:blipFill>
        <p:spPr>
          <a:xfrm>
            <a:off x="2810754" y="968188"/>
            <a:ext cx="3928702" cy="36979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16616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Traceability</a:t>
            </a:r>
            <a:endParaRPr b="1" dirty="0">
              <a:solidFill>
                <a:schemeClr val="tx1"/>
              </a:solidFill>
              <a:effectLst>
                <a:outerShdw blurRad="38100" dist="38100" dir="2700000" algn="tl">
                  <a:srgbClr val="000000">
                    <a:alpha val="43137"/>
                  </a:srgbClr>
                </a:outerShdw>
              </a:effectLst>
            </a:endParaRPr>
          </a:p>
        </p:txBody>
      </p:sp>
      <p:graphicFrame>
        <p:nvGraphicFramePr>
          <p:cNvPr id="92" name="Google Shape;92;p19"/>
          <p:cNvGraphicFramePr/>
          <p:nvPr>
            <p:extLst>
              <p:ext uri="{D42A27DB-BD31-4B8C-83A1-F6EECF244321}">
                <p14:modId xmlns:p14="http://schemas.microsoft.com/office/powerpoint/2010/main" val="474809179"/>
              </p:ext>
            </p:extLst>
          </p:nvPr>
        </p:nvGraphicFramePr>
        <p:xfrm>
          <a:off x="437000" y="816354"/>
          <a:ext cx="8270000" cy="4063200"/>
        </p:xfrm>
        <a:graphic>
          <a:graphicData uri="http://schemas.openxmlformats.org/drawingml/2006/table">
            <a:tbl>
              <a:tblPr>
                <a:noFill/>
                <a:tableStyleId>{6C27B870-F6B7-47DC-9C12-F5FBFAB7A1A9}</a:tableStyleId>
              </a:tblPr>
              <a:tblGrid>
                <a:gridCol w="2067500">
                  <a:extLst>
                    <a:ext uri="{9D8B030D-6E8A-4147-A177-3AD203B41FA5}">
                      <a16:colId xmlns:a16="http://schemas.microsoft.com/office/drawing/2014/main" val="20000"/>
                    </a:ext>
                  </a:extLst>
                </a:gridCol>
                <a:gridCol w="2067500">
                  <a:extLst>
                    <a:ext uri="{9D8B030D-6E8A-4147-A177-3AD203B41FA5}">
                      <a16:colId xmlns:a16="http://schemas.microsoft.com/office/drawing/2014/main" val="20001"/>
                    </a:ext>
                  </a:extLst>
                </a:gridCol>
                <a:gridCol w="2067500">
                  <a:extLst>
                    <a:ext uri="{9D8B030D-6E8A-4147-A177-3AD203B41FA5}">
                      <a16:colId xmlns:a16="http://schemas.microsoft.com/office/drawing/2014/main" val="20002"/>
                    </a:ext>
                  </a:extLst>
                </a:gridCol>
                <a:gridCol w="2067500">
                  <a:extLst>
                    <a:ext uri="{9D8B030D-6E8A-4147-A177-3AD203B41FA5}">
                      <a16:colId xmlns:a16="http://schemas.microsoft.com/office/drawing/2014/main" val="20003"/>
                    </a:ext>
                  </a:extLst>
                </a:gridCol>
              </a:tblGrid>
              <a:tr h="599100">
                <a:tc>
                  <a:txBody>
                    <a:bodyPr/>
                    <a:lstStyle/>
                    <a:p>
                      <a:pPr marL="0" lvl="0" indent="0" algn="l" rtl="0">
                        <a:spcBef>
                          <a:spcPts val="0"/>
                        </a:spcBef>
                        <a:spcAft>
                          <a:spcPts val="0"/>
                        </a:spcAft>
                        <a:buNone/>
                      </a:pPr>
                      <a:r>
                        <a:rPr lang="en-GB" b="1" dirty="0"/>
                        <a:t>Microservice</a:t>
                      </a:r>
                      <a:br>
                        <a:rPr lang="en-GB" b="1" dirty="0"/>
                      </a:br>
                      <a:r>
                        <a:rPr lang="en-GB" b="1" dirty="0"/>
                        <a:t>(component)</a:t>
                      </a:r>
                      <a:endParaRPr b="1" dirty="0"/>
                    </a:p>
                  </a:txBody>
                  <a:tcPr marL="91425" marR="91425" marT="91425" marB="91425"/>
                </a:tc>
                <a:tc>
                  <a:txBody>
                    <a:bodyPr/>
                    <a:lstStyle/>
                    <a:p>
                      <a:pPr marL="0" lvl="0" indent="0" algn="l" rtl="0">
                        <a:spcBef>
                          <a:spcPts val="0"/>
                        </a:spcBef>
                        <a:spcAft>
                          <a:spcPts val="0"/>
                        </a:spcAft>
                        <a:buNone/>
                      </a:pPr>
                      <a:r>
                        <a:rPr lang="en-GB" b="1" dirty="0"/>
                        <a:t>Resources</a:t>
                      </a:r>
                      <a:br>
                        <a:rPr lang="en-GB" b="1" dirty="0"/>
                      </a:br>
                      <a:r>
                        <a:rPr lang="en-GB" b="1" dirty="0"/>
                        <a:t>(provided interfaces)</a:t>
                      </a:r>
                      <a:endParaRPr b="1" dirty="0"/>
                    </a:p>
                  </a:txBody>
                  <a:tcPr marL="91425" marR="91425" marT="91425" marB="91425"/>
                </a:tc>
                <a:tc>
                  <a:txBody>
                    <a:bodyPr/>
                    <a:lstStyle/>
                    <a:p>
                      <a:pPr marL="0" lvl="0" indent="0" algn="l" rtl="0">
                        <a:spcBef>
                          <a:spcPts val="0"/>
                        </a:spcBef>
                        <a:spcAft>
                          <a:spcPts val="0"/>
                        </a:spcAft>
                        <a:buNone/>
                      </a:pPr>
                      <a:r>
                        <a:rPr lang="en-GB" b="1" dirty="0"/>
                        <a:t>Domain classes in the microservice</a:t>
                      </a:r>
                      <a:endParaRPr b="1" dirty="0"/>
                    </a:p>
                  </a:txBody>
                  <a:tcPr marL="91425" marR="91425" marT="91425" marB="91425"/>
                </a:tc>
                <a:tc>
                  <a:txBody>
                    <a:bodyPr/>
                    <a:lstStyle/>
                    <a:p>
                      <a:pPr marL="0" lvl="0" indent="0" algn="l" rtl="0">
                        <a:spcBef>
                          <a:spcPts val="0"/>
                        </a:spcBef>
                        <a:spcAft>
                          <a:spcPts val="0"/>
                        </a:spcAft>
                        <a:buNone/>
                      </a:pPr>
                      <a:r>
                        <a:rPr lang="en-GB" b="1"/>
                        <a:t>Use case that use the microservice</a:t>
                      </a:r>
                      <a:endParaRPr b="1"/>
                    </a:p>
                  </a:txBody>
                  <a:tcPr marL="91425" marR="91425" marT="91425" marB="91425"/>
                </a:tc>
                <a:extLst>
                  <a:ext uri="{0D108BD9-81ED-4DB2-BD59-A6C34878D82A}">
                    <a16:rowId xmlns:a16="http://schemas.microsoft.com/office/drawing/2014/main" val="10000"/>
                  </a:ext>
                </a:extLst>
              </a:tr>
              <a:tr h="599100">
                <a:tc>
                  <a:txBody>
                    <a:bodyPr/>
                    <a:lstStyle/>
                    <a:p>
                      <a:pPr marL="0" lvl="0" indent="0" algn="l" rtl="0">
                        <a:spcBef>
                          <a:spcPts val="0"/>
                        </a:spcBef>
                        <a:spcAft>
                          <a:spcPts val="0"/>
                        </a:spcAft>
                        <a:buNone/>
                      </a:pPr>
                      <a:r>
                        <a:rPr lang="en-US" dirty="0"/>
                        <a:t>Request Router</a:t>
                      </a:r>
                      <a:endParaRPr dirty="0"/>
                    </a:p>
                  </a:txBody>
                  <a:tcPr marL="91425" marR="91425" marT="91425" marB="91425"/>
                </a:tc>
                <a:tc>
                  <a:txBody>
                    <a:bodyPr/>
                    <a:lstStyle/>
                    <a:p>
                      <a:pPr marL="0" lvl="0" indent="0" algn="l" rtl="0">
                        <a:spcBef>
                          <a:spcPts val="0"/>
                        </a:spcBef>
                        <a:spcAft>
                          <a:spcPts val="0"/>
                        </a:spcAft>
                        <a:buNone/>
                      </a:pPr>
                      <a:r>
                        <a:rPr lang="en-US" dirty="0" err="1"/>
                        <a:t>IHttpRequest</a:t>
                      </a:r>
                      <a:endParaRPr dirty="0"/>
                    </a:p>
                  </a:txBody>
                  <a:tcPr marL="91425" marR="91425" marT="91425" marB="91425"/>
                </a:tc>
                <a:tc>
                  <a:txBody>
                    <a:bodyPr/>
                    <a:lstStyle/>
                    <a:p>
                      <a:pPr marL="0" lvl="0" indent="0" algn="l" rtl="0">
                        <a:spcBef>
                          <a:spcPts val="0"/>
                        </a:spcBef>
                        <a:spcAft>
                          <a:spcPts val="0"/>
                        </a:spcAft>
                        <a:buNone/>
                      </a:pPr>
                      <a:r>
                        <a:rPr lang="en-US" dirty="0"/>
                        <a:t>Request Router, Request Validator,</a:t>
                      </a:r>
                    </a:p>
                    <a:p>
                      <a:pPr marL="0" lvl="0" indent="0" algn="l" rtl="0">
                        <a:spcBef>
                          <a:spcPts val="0"/>
                        </a:spcBef>
                        <a:spcAft>
                          <a:spcPts val="0"/>
                        </a:spcAft>
                        <a:buNone/>
                      </a:pPr>
                      <a:r>
                        <a:rPr lang="en-US" dirty="0"/>
                        <a:t>Load Balancer,</a:t>
                      </a:r>
                    </a:p>
                    <a:p>
                      <a:pPr marL="0" lvl="0" indent="0" algn="l" rtl="0">
                        <a:spcBef>
                          <a:spcPts val="0"/>
                        </a:spcBef>
                        <a:spcAft>
                          <a:spcPts val="0"/>
                        </a:spcAft>
                        <a:buNone/>
                      </a:pPr>
                      <a:r>
                        <a:rPr lang="en-US" dirty="0"/>
                        <a:t>Response </a:t>
                      </a:r>
                      <a:r>
                        <a:rPr lang="en-US" dirty="0" err="1"/>
                        <a:t>Cacher</a:t>
                      </a:r>
                      <a:endParaRPr dirty="0"/>
                    </a:p>
                  </a:txBody>
                  <a:tcPr marL="91425" marR="91425" marT="91425" marB="91425"/>
                </a:tc>
                <a:tc>
                  <a:txBody>
                    <a:bodyPr/>
                    <a:lstStyle/>
                    <a:p>
                      <a:pPr marL="0" lvl="0" indent="0" algn="l" rtl="0">
                        <a:spcBef>
                          <a:spcPts val="0"/>
                        </a:spcBef>
                        <a:spcAft>
                          <a:spcPts val="0"/>
                        </a:spcAft>
                        <a:buNone/>
                      </a:pPr>
                      <a:r>
                        <a:rPr lang="en-US" dirty="0"/>
                        <a:t>Request Routing,</a:t>
                      </a:r>
                    </a:p>
                    <a:p>
                      <a:pPr marL="0" lvl="0" indent="0" algn="l" rtl="0">
                        <a:spcBef>
                          <a:spcPts val="0"/>
                        </a:spcBef>
                        <a:spcAft>
                          <a:spcPts val="0"/>
                        </a:spcAft>
                        <a:buNone/>
                      </a:pPr>
                      <a:r>
                        <a:rPr lang="en-US" dirty="0"/>
                        <a:t>Request Validation,</a:t>
                      </a:r>
                    </a:p>
                    <a:p>
                      <a:pPr marL="0" lvl="0" indent="0" algn="l" rtl="0">
                        <a:spcBef>
                          <a:spcPts val="0"/>
                        </a:spcBef>
                        <a:spcAft>
                          <a:spcPts val="0"/>
                        </a:spcAft>
                        <a:buNone/>
                      </a:pPr>
                      <a:r>
                        <a:rPr lang="en-US" dirty="0"/>
                        <a:t>Load balancing</a:t>
                      </a:r>
                    </a:p>
                  </a:txBody>
                  <a:tcPr marL="91425" marR="91425" marT="91425" marB="91425"/>
                </a:tc>
                <a:extLst>
                  <a:ext uri="{0D108BD9-81ED-4DB2-BD59-A6C34878D82A}">
                    <a16:rowId xmlns:a16="http://schemas.microsoft.com/office/drawing/2014/main" val="10001"/>
                  </a:ext>
                </a:extLst>
              </a:tr>
              <a:tr h="599100">
                <a:tc>
                  <a:txBody>
                    <a:bodyPr/>
                    <a:lstStyle/>
                    <a:p>
                      <a:pPr marL="0" lvl="0" indent="0" algn="l" rtl="0">
                        <a:spcBef>
                          <a:spcPts val="0"/>
                        </a:spcBef>
                        <a:spcAft>
                          <a:spcPts val="0"/>
                        </a:spcAft>
                        <a:buNone/>
                      </a:pPr>
                      <a:r>
                        <a:rPr lang="en-US" dirty="0"/>
                        <a:t>Authenticator</a:t>
                      </a:r>
                      <a:endParaRPr dirty="0"/>
                    </a:p>
                  </a:txBody>
                  <a:tcPr marL="91425" marR="91425" marT="91425" marB="91425"/>
                </a:tc>
                <a:tc>
                  <a:txBody>
                    <a:bodyPr/>
                    <a:lstStyle/>
                    <a:p>
                      <a:pPr marL="0" lvl="0" indent="0" algn="l" rtl="0">
                        <a:spcBef>
                          <a:spcPts val="0"/>
                        </a:spcBef>
                        <a:spcAft>
                          <a:spcPts val="0"/>
                        </a:spcAft>
                        <a:buNone/>
                      </a:pPr>
                      <a:r>
                        <a:rPr lang="en-US" dirty="0" err="1"/>
                        <a:t>IAuthRequest</a:t>
                      </a:r>
                      <a:endParaRPr dirty="0"/>
                    </a:p>
                  </a:txBody>
                  <a:tcPr marL="91425" marR="91425" marT="91425" marB="91425"/>
                </a:tc>
                <a:tc>
                  <a:txBody>
                    <a:bodyPr/>
                    <a:lstStyle/>
                    <a:p>
                      <a:pPr marL="0" lvl="0" indent="0" algn="l" rtl="0">
                        <a:spcBef>
                          <a:spcPts val="0"/>
                        </a:spcBef>
                        <a:spcAft>
                          <a:spcPts val="0"/>
                        </a:spcAft>
                        <a:buNone/>
                      </a:pPr>
                      <a:r>
                        <a:rPr lang="en-US" dirty="0"/>
                        <a:t>Authentication Provider</a:t>
                      </a:r>
                      <a:endParaRPr dirty="0"/>
                    </a:p>
                  </a:txBody>
                  <a:tcPr marL="91425" marR="91425" marT="91425" marB="91425"/>
                </a:tc>
                <a:tc>
                  <a:txBody>
                    <a:bodyPr/>
                    <a:lstStyle/>
                    <a:p>
                      <a:pPr marL="0" lvl="0" indent="0" algn="l" rtl="0">
                        <a:spcBef>
                          <a:spcPts val="0"/>
                        </a:spcBef>
                        <a:spcAft>
                          <a:spcPts val="0"/>
                        </a:spcAft>
                        <a:buNone/>
                      </a:pPr>
                      <a:r>
                        <a:rPr lang="en-US" dirty="0"/>
                        <a:t>Authentication</a:t>
                      </a:r>
                      <a:endParaRPr dirty="0"/>
                    </a:p>
                  </a:txBody>
                  <a:tcPr marL="91425" marR="91425" marT="91425" marB="91425"/>
                </a:tc>
                <a:extLst>
                  <a:ext uri="{0D108BD9-81ED-4DB2-BD59-A6C34878D82A}">
                    <a16:rowId xmlns:a16="http://schemas.microsoft.com/office/drawing/2014/main" val="10002"/>
                  </a:ext>
                </a:extLst>
              </a:tr>
              <a:tr h="599100">
                <a:tc>
                  <a:txBody>
                    <a:bodyPr/>
                    <a:lstStyle/>
                    <a:p>
                      <a:pPr marL="0" lvl="0" indent="0" algn="l" rtl="0">
                        <a:spcBef>
                          <a:spcPts val="0"/>
                        </a:spcBef>
                        <a:spcAft>
                          <a:spcPts val="0"/>
                        </a:spcAft>
                        <a:buNone/>
                      </a:pPr>
                      <a:r>
                        <a:rPr lang="en-US" dirty="0"/>
                        <a:t>Deployer</a:t>
                      </a:r>
                      <a:endParaRPr dirty="0"/>
                    </a:p>
                  </a:txBody>
                  <a:tcPr marL="91425" marR="91425" marT="91425" marB="91425"/>
                </a:tc>
                <a:tc>
                  <a:txBody>
                    <a:bodyPr/>
                    <a:lstStyle/>
                    <a:p>
                      <a:pPr marL="0" lvl="0" indent="0" algn="l" rtl="0">
                        <a:spcBef>
                          <a:spcPts val="0"/>
                        </a:spcBef>
                        <a:spcAft>
                          <a:spcPts val="0"/>
                        </a:spcAft>
                        <a:buNone/>
                      </a:pPr>
                      <a:r>
                        <a:rPr lang="en-US" dirty="0" err="1"/>
                        <a:t>IDeployModel</a:t>
                      </a:r>
                      <a:endParaRPr dirty="0"/>
                    </a:p>
                  </a:txBody>
                  <a:tcPr marL="91425" marR="91425" marT="91425" marB="91425"/>
                </a:tc>
                <a:tc>
                  <a:txBody>
                    <a:bodyPr/>
                    <a:lstStyle/>
                    <a:p>
                      <a:pPr marL="0" lvl="0" indent="0" algn="l" rtl="0">
                        <a:spcBef>
                          <a:spcPts val="0"/>
                        </a:spcBef>
                        <a:spcAft>
                          <a:spcPts val="0"/>
                        </a:spcAft>
                        <a:buNone/>
                      </a:pPr>
                      <a:r>
                        <a:rPr lang="en-US" dirty="0"/>
                        <a:t>Model </a:t>
                      </a:r>
                      <a:r>
                        <a:rPr lang="en-US" dirty="0" err="1"/>
                        <a:t>Containerizer</a:t>
                      </a:r>
                      <a:r>
                        <a:rPr lang="en-US" dirty="0"/>
                        <a:t>, Service Deployer </a:t>
                      </a:r>
                      <a:endParaRPr dirty="0"/>
                    </a:p>
                  </a:txBody>
                  <a:tcPr marL="91425" marR="91425" marT="91425" marB="91425"/>
                </a:tc>
                <a:tc>
                  <a:txBody>
                    <a:bodyPr/>
                    <a:lstStyle/>
                    <a:p>
                      <a:pPr marL="0" lvl="0" indent="0" algn="l" rtl="0">
                        <a:spcBef>
                          <a:spcPts val="0"/>
                        </a:spcBef>
                        <a:spcAft>
                          <a:spcPts val="0"/>
                        </a:spcAft>
                        <a:buNone/>
                      </a:pPr>
                      <a:r>
                        <a:rPr lang="en-US" dirty="0"/>
                        <a:t>Model containerization,</a:t>
                      </a:r>
                    </a:p>
                    <a:p>
                      <a:pPr marL="0" lvl="0" indent="0" algn="l" rtl="0">
                        <a:spcBef>
                          <a:spcPts val="0"/>
                        </a:spcBef>
                        <a:spcAft>
                          <a:spcPts val="0"/>
                        </a:spcAft>
                        <a:buNone/>
                      </a:pPr>
                      <a:r>
                        <a:rPr lang="en-US" dirty="0"/>
                        <a:t>Service deployment</a:t>
                      </a:r>
                      <a:endParaRPr dirty="0"/>
                    </a:p>
                  </a:txBody>
                  <a:tcPr marL="91425" marR="91425" marT="91425" marB="91425"/>
                </a:tc>
                <a:extLst>
                  <a:ext uri="{0D108BD9-81ED-4DB2-BD59-A6C34878D82A}">
                    <a16:rowId xmlns:a16="http://schemas.microsoft.com/office/drawing/2014/main" val="10003"/>
                  </a:ext>
                </a:extLst>
              </a:tr>
              <a:tr h="599100">
                <a:tc>
                  <a:txBody>
                    <a:bodyPr/>
                    <a:lstStyle/>
                    <a:p>
                      <a:pPr marL="0" lvl="0" indent="0" algn="l" rtl="0">
                        <a:spcBef>
                          <a:spcPts val="0"/>
                        </a:spcBef>
                        <a:spcAft>
                          <a:spcPts val="0"/>
                        </a:spcAft>
                        <a:buNone/>
                      </a:pPr>
                      <a:r>
                        <a:rPr lang="en-US"/>
                        <a:t>OpenAPI </a:t>
                      </a:r>
                      <a:r>
                        <a:rPr lang="en-US" dirty="0"/>
                        <a:t>Generator</a:t>
                      </a:r>
                      <a:endParaRPr dirty="0"/>
                    </a:p>
                  </a:txBody>
                  <a:tcPr marL="91425" marR="91425" marT="91425" marB="91425"/>
                </a:tc>
                <a:tc>
                  <a:txBody>
                    <a:bodyPr/>
                    <a:lstStyle/>
                    <a:p>
                      <a:pPr marL="0" lvl="0" indent="0" algn="l" rtl="0">
                        <a:spcBef>
                          <a:spcPts val="0"/>
                        </a:spcBef>
                        <a:spcAft>
                          <a:spcPts val="0"/>
                        </a:spcAft>
                        <a:buNone/>
                      </a:pPr>
                      <a:r>
                        <a:rPr lang="en-US" dirty="0" err="1"/>
                        <a:t>IApiSchema</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Generator</a:t>
                      </a:r>
                      <a:endParaRPr dirty="0"/>
                    </a:p>
                  </a:txBody>
                  <a:tcPr marL="91425" marR="91425" marT="91425" marB="91425"/>
                </a:tc>
                <a:tc>
                  <a:txBody>
                    <a:bodyPr/>
                    <a:lstStyle/>
                    <a:p>
                      <a:pPr marL="0" lvl="0" indent="0" algn="l" rtl="0">
                        <a:spcBef>
                          <a:spcPts val="0"/>
                        </a:spcBef>
                        <a:spcAft>
                          <a:spcPts val="0"/>
                        </a:spcAft>
                        <a:buNone/>
                      </a:pPr>
                      <a:r>
                        <a:rPr lang="en-US" dirty="0" err="1"/>
                        <a:t>OpenAPI</a:t>
                      </a:r>
                      <a:r>
                        <a:rPr lang="en-US" dirty="0"/>
                        <a:t> schema generation</a:t>
                      </a:r>
                      <a:endParaRPr dirty="0"/>
                    </a:p>
                  </a:txBody>
                  <a:tcPr marL="91425" marR="91425" marT="91425" marB="91425"/>
                </a:tc>
                <a:extLst>
                  <a:ext uri="{0D108BD9-81ED-4DB2-BD59-A6C34878D82A}">
                    <a16:rowId xmlns:a16="http://schemas.microsoft.com/office/drawing/2014/main" val="10004"/>
                  </a:ext>
                </a:extLst>
              </a:tr>
              <a:tr h="599100">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err="1"/>
                        <a:t>ILogFile</a:t>
                      </a:r>
                      <a:endParaRPr dirty="0"/>
                    </a:p>
                  </a:txBody>
                  <a:tcPr marL="91425" marR="91425" marT="91425" marB="91425"/>
                </a:tc>
                <a:tc>
                  <a:txBody>
                    <a:bodyPr/>
                    <a:lstStyle/>
                    <a:p>
                      <a:pPr marL="0" lvl="0" indent="0" algn="l" rtl="0">
                        <a:spcBef>
                          <a:spcPts val="0"/>
                        </a:spcBef>
                        <a:spcAft>
                          <a:spcPts val="0"/>
                        </a:spcAft>
                        <a:buNone/>
                      </a:pPr>
                      <a:r>
                        <a:rPr lang="en-US" dirty="0"/>
                        <a:t>Logger</a:t>
                      </a:r>
                      <a:endParaRPr dirty="0"/>
                    </a:p>
                  </a:txBody>
                  <a:tcPr marL="91425" marR="91425" marT="91425" marB="91425"/>
                </a:tc>
                <a:tc>
                  <a:txBody>
                    <a:bodyPr/>
                    <a:lstStyle/>
                    <a:p>
                      <a:pPr marL="0" lvl="0" indent="0" algn="l" rtl="0">
                        <a:spcBef>
                          <a:spcPts val="0"/>
                        </a:spcBef>
                        <a:spcAft>
                          <a:spcPts val="0"/>
                        </a:spcAft>
                        <a:buNone/>
                      </a:pPr>
                      <a:r>
                        <a:rPr lang="en-US" dirty="0"/>
                        <a:t>Logging Rules</a:t>
                      </a:r>
                      <a:endParaRPr dirty="0"/>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32829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effectLst>
                  <a:outerShdw blurRad="38100" dist="38100" dir="2700000" algn="tl">
                    <a:srgbClr val="000000">
                      <a:alpha val="43137"/>
                    </a:srgbClr>
                  </a:outerShdw>
                </a:effectLst>
              </a:rPr>
              <a:t>Product description</a:t>
            </a:r>
            <a:endParaRPr b="1" dirty="0">
              <a:effectLst>
                <a:outerShdw blurRad="38100" dist="38100" dir="2700000" algn="tl">
                  <a:srgbClr val="000000">
                    <a:alpha val="43137"/>
                  </a:srgbClr>
                </a:outerShdw>
              </a:effectLst>
            </a:endParaRPr>
          </a:p>
        </p:txBody>
      </p:sp>
      <p:sp>
        <p:nvSpPr>
          <p:cNvPr id="61" name="Google Shape;61;p14"/>
          <p:cNvSpPr txBox="1">
            <a:spLocks noGrp="1"/>
          </p:cNvSpPr>
          <p:nvPr>
            <p:ph type="body" idx="1"/>
          </p:nvPr>
        </p:nvSpPr>
        <p:spPr>
          <a:xfrm>
            <a:off x="311700" y="1075765"/>
            <a:ext cx="8520600" cy="3873810"/>
          </a:xfrm>
          <a:prstGeom prst="rect">
            <a:avLst/>
          </a:prstGeom>
        </p:spPr>
        <p:txBody>
          <a:bodyPr spcFirstLastPara="1" wrap="square" lIns="91425" tIns="91425" rIns="91425" bIns="91425" anchor="t" anchorCtr="0">
            <a:noAutofit/>
          </a:bodyPr>
          <a:lstStyle/>
          <a:p>
            <a:pPr marL="0" lvl="0" indent="0" algn="just">
              <a:buNone/>
            </a:pPr>
            <a:r>
              <a:rPr lang="en-US" dirty="0">
                <a:solidFill>
                  <a:schemeClr val="dk1"/>
                </a:solidFill>
              </a:rPr>
              <a:t>The product is a platform for deploying, managing, and scaling machine learning models in production. It offers a secure, flexible environment for automating ML tasks like model versioning, routing, and monitoring. With Kubernetes integration and containerization support, it's designed for developers, ML engineers, and enterprises needing scalable, reliable ML infrastructure.</a:t>
            </a:r>
          </a:p>
          <a:p>
            <a:pPr marL="0" lvl="0" indent="0" algn="just">
              <a:buNone/>
            </a:pPr>
            <a:endParaRPr lang="en-US" sz="1400" dirty="0">
              <a:solidFill>
                <a:schemeClr val="dk1"/>
              </a:solidFill>
            </a:endParaRPr>
          </a:p>
          <a:p>
            <a:pPr marL="0" lvl="0" indent="0" algn="just">
              <a:buNone/>
            </a:pPr>
            <a:endParaRPr sz="1400" dirty="0">
              <a:solidFill>
                <a:schemeClr val="dk1"/>
              </a:solidFill>
            </a:endParaRPr>
          </a:p>
          <a:p>
            <a:pPr marL="0" lvl="0" indent="0">
              <a:spcBef>
                <a:spcPts val="1200"/>
              </a:spcBef>
              <a:buNone/>
            </a:pPr>
            <a:r>
              <a:rPr lang="en-GB" sz="1400" b="1" dirty="0">
                <a:solidFill>
                  <a:schemeClr val="dk1"/>
                </a:solidFill>
              </a:rPr>
              <a:t>Team K8C</a:t>
            </a:r>
            <a:r>
              <a:rPr lang="en-GB" sz="1400" dirty="0">
                <a:solidFill>
                  <a:schemeClr val="dk1"/>
                </a:solidFill>
              </a:rPr>
              <a:t>: </a:t>
            </a:r>
            <a:r>
              <a:rPr lang="en-GB" sz="1400" dirty="0" err="1">
                <a:solidFill>
                  <a:schemeClr val="dk1"/>
                </a:solidFill>
              </a:rPr>
              <a:t>Tsurkan</a:t>
            </a:r>
            <a:r>
              <a:rPr lang="en-GB" sz="1400" dirty="0">
                <a:solidFill>
                  <a:schemeClr val="dk1"/>
                </a:solidFill>
              </a:rPr>
              <a:t> Daniel; </a:t>
            </a:r>
            <a:r>
              <a:rPr lang="en-GB" sz="1400" dirty="0" err="1">
                <a:solidFill>
                  <a:schemeClr val="dk1"/>
                </a:solidFill>
              </a:rPr>
              <a:t>Dandamaev</a:t>
            </a:r>
            <a:r>
              <a:rPr lang="en-GB" sz="1400" dirty="0">
                <a:solidFill>
                  <a:schemeClr val="dk1"/>
                </a:solidFill>
              </a:rPr>
              <a:t> </a:t>
            </a:r>
            <a:r>
              <a:rPr lang="en-GB" sz="1400" dirty="0" err="1">
                <a:solidFill>
                  <a:schemeClr val="dk1"/>
                </a:solidFill>
              </a:rPr>
              <a:t>Gadji</a:t>
            </a:r>
            <a:r>
              <a:rPr lang="en-GB" sz="1400" dirty="0">
                <a:solidFill>
                  <a:schemeClr val="dk1"/>
                </a:solidFill>
              </a:rPr>
              <a:t>; Tsaturyan Konstantin; </a:t>
            </a:r>
            <a:r>
              <a:rPr lang="en-GB" sz="1400" dirty="0" err="1">
                <a:solidFill>
                  <a:schemeClr val="dk1"/>
                </a:solidFill>
              </a:rPr>
              <a:t>Smolkin</a:t>
            </a:r>
            <a:r>
              <a:rPr lang="en-GB" sz="1400" dirty="0">
                <a:solidFill>
                  <a:schemeClr val="dk1"/>
                </a:solidFill>
              </a:rPr>
              <a:t> Mikhail</a:t>
            </a:r>
            <a:endParaRPr sz="1400" dirty="0">
              <a:solidFill>
                <a:schemeClr val="dk1"/>
              </a:solidFill>
            </a:endParaRPr>
          </a:p>
          <a:p>
            <a:pPr marL="0" lvl="0" indent="0" algn="l" rtl="0">
              <a:spcBef>
                <a:spcPts val="1200"/>
              </a:spcBef>
              <a:spcAft>
                <a:spcPts val="0"/>
              </a:spcAft>
              <a:buNone/>
            </a:pPr>
            <a:r>
              <a:rPr lang="en-GB" sz="1400" b="1" dirty="0">
                <a:solidFill>
                  <a:schemeClr val="dk1"/>
                </a:solidFill>
              </a:rPr>
              <a:t>Project repo</a:t>
            </a:r>
            <a:r>
              <a:rPr lang="en-GB" sz="1400" dirty="0">
                <a:solidFill>
                  <a:schemeClr val="dk1"/>
                </a:solidFill>
              </a:rPr>
              <a:t>: </a:t>
            </a:r>
            <a:r>
              <a:rPr lang="en-GB" sz="1400" u="sng" dirty="0">
                <a:solidFill>
                  <a:schemeClr val="tx1"/>
                </a:solidFill>
                <a:hlinkClick r:id="rId3">
                  <a:extLst>
                    <a:ext uri="{A12FA001-AC4F-418D-AE19-62706E023703}">
                      <ahyp:hlinkClr xmlns:ahyp="http://schemas.microsoft.com/office/drawing/2018/hyperlinkcolor" val="tx"/>
                    </a:ext>
                  </a:extLst>
                </a:hlinkClick>
              </a:rPr>
              <a:t>https://github.com/fanglores/Advanced-Software-Design</a:t>
            </a:r>
            <a:endParaRPr sz="1400" dirty="0">
              <a:solidFill>
                <a:schemeClr val="tx1"/>
              </a:solidFill>
            </a:endParaRPr>
          </a:p>
          <a:p>
            <a:pPr marL="0" lvl="0" indent="0">
              <a:spcBef>
                <a:spcPts val="1200"/>
              </a:spcBef>
              <a:spcAft>
                <a:spcPts val="1200"/>
              </a:spcAft>
              <a:buNone/>
            </a:pPr>
            <a:r>
              <a:rPr lang="en-GB" sz="1400" b="1" dirty="0">
                <a:solidFill>
                  <a:schemeClr val="dk1"/>
                </a:solidFill>
              </a:rPr>
              <a:t>This report</a:t>
            </a:r>
            <a:r>
              <a:rPr lang="en-GB" sz="1400" dirty="0">
                <a:solidFill>
                  <a:schemeClr val="dk1"/>
                </a:solidFill>
              </a:rPr>
              <a:t>: </a:t>
            </a:r>
            <a:r>
              <a:rPr lang="en-GB" sz="1400" u="sng" dirty="0">
                <a:solidFill>
                  <a:schemeClr val="dk1"/>
                </a:solidFill>
                <a:hlinkClick r:id="rId4">
                  <a:extLst>
                    <a:ext uri="{A12FA001-AC4F-418D-AE19-62706E023703}">
                      <ahyp:hlinkClr xmlns:ahyp="http://schemas.microsoft.com/office/drawing/2018/hyperlinkcolor" val="tx"/>
                    </a:ext>
                  </a:extLst>
                </a:hlinkClick>
              </a:rPr>
              <a:t>https://github.com/fanglores/Advanced-Software-Design</a:t>
            </a:r>
            <a:br>
              <a:rPr lang="en-GB" sz="1400" u="sng" dirty="0">
                <a:solidFill>
                  <a:schemeClr val="dk1"/>
                </a:solidFill>
                <a:hlinkClick r:id="rId4">
                  <a:extLst>
                    <a:ext uri="{A12FA001-AC4F-418D-AE19-62706E023703}">
                      <ahyp:hlinkClr xmlns:ahyp="http://schemas.microsoft.com/office/drawing/2018/hyperlinkcolor" val="tx"/>
                    </a:ext>
                  </a:extLst>
                </a:hlinkClick>
              </a:rPr>
            </a:br>
            <a:r>
              <a:rPr lang="en-GB" sz="1400" dirty="0">
                <a:solidFill>
                  <a:schemeClr val="dk1"/>
                </a:solidFill>
                <a:hlinkClick r:id="rId4">
                  <a:extLst>
                    <a:ext uri="{A12FA001-AC4F-418D-AE19-62706E023703}">
                      <ahyp:hlinkClr xmlns:ahyp="http://schemas.microsoft.com/office/drawing/2018/hyperlinkcolor" val="tx"/>
                    </a:ext>
                  </a:extLst>
                </a:hlinkClick>
              </a:rPr>
              <a:t>		</a:t>
            </a:r>
            <a:r>
              <a:rPr lang="en-GB" sz="1400" u="sng" dirty="0">
                <a:solidFill>
                  <a:schemeClr val="dk1"/>
                </a:solidFill>
                <a:hlinkClick r:id="rId4">
                  <a:extLst>
                    <a:ext uri="{A12FA001-AC4F-418D-AE19-62706E023703}">
                      <ahyp:hlinkClr xmlns:ahyp="http://schemas.microsoft.com/office/drawing/2018/hyperlinkcolor" val="tx"/>
                    </a:ext>
                  </a:extLst>
                </a:hlinkClick>
              </a:rPr>
              <a:t>/blob/master/Practice%20Tasks/Module2/</a:t>
            </a:r>
            <a:r>
              <a:rPr lang="en-GB" sz="1400" u="sng" dirty="0">
                <a:solidFill>
                  <a:schemeClr val="dk1"/>
                </a:solidFill>
              </a:rPr>
              <a:t>Task9/task9.1.pptx</a:t>
            </a:r>
            <a:endParaRPr sz="1400" u="sng" dirty="0">
              <a:solidFill>
                <a:schemeClr val="dk1"/>
              </a:solidFill>
            </a:endParaRPr>
          </a:p>
        </p:txBody>
      </p:sp>
      <p:sp>
        <p:nvSpPr>
          <p:cNvPr id="2" name="Slide Number Placeholder 1">
            <a:extLst>
              <a:ext uri="{FF2B5EF4-FFF2-40B4-BE49-F238E27FC236}">
                <a16:creationId xmlns:a16="http://schemas.microsoft.com/office/drawing/2014/main" id="{73F10E7C-2BDF-4387-B5C5-552F63A042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z="2000" smtClean="0"/>
              <a:t>2</a:t>
            </a:fld>
            <a:endParaRPr lang="en-GB" sz="2000" dirty="0"/>
          </a:p>
        </p:txBody>
      </p:sp>
    </p:spTree>
    <p:extLst>
      <p:ext uri="{BB962C8B-B14F-4D97-AF65-F5344CB8AC3E}">
        <p14:creationId xmlns:p14="http://schemas.microsoft.com/office/powerpoint/2010/main" val="1693502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28600" y="13394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Use case diagram</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1C45EA91-FF78-454E-8779-39554D13AEE4}"/>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en-GB" smtClean="0"/>
              <a:t>3</a:t>
            </a:fld>
            <a:endParaRPr lang="en-GB" dirty="0"/>
          </a:p>
        </p:txBody>
      </p:sp>
      <p:sp>
        <p:nvSpPr>
          <p:cNvPr id="3" name="TextBox 2">
            <a:extLst>
              <a:ext uri="{FF2B5EF4-FFF2-40B4-BE49-F238E27FC236}">
                <a16:creationId xmlns:a16="http://schemas.microsoft.com/office/drawing/2014/main" id="{02626CC4-99F6-4772-A388-FA0A0124329E}"/>
              </a:ext>
            </a:extLst>
          </p:cNvPr>
          <p:cNvSpPr txBox="1"/>
          <p:nvPr/>
        </p:nvSpPr>
        <p:spPr>
          <a:xfrm>
            <a:off x="228600" y="4552240"/>
            <a:ext cx="7288306" cy="307777"/>
          </a:xfrm>
          <a:prstGeom prst="rect">
            <a:avLst/>
          </a:prstGeom>
          <a:noFill/>
        </p:spPr>
        <p:txBody>
          <a:bodyPr wrap="square" rtlCol="0">
            <a:spAutoFit/>
          </a:bodyPr>
          <a:lstStyle/>
          <a:p>
            <a:r>
              <a:rPr lang="en-US" dirty="0"/>
              <a:t>https://github.com/fanglores/Advanced-Software-Design/tree/master/General/UseCases</a:t>
            </a:r>
            <a:endParaRPr lang="ru-RU" dirty="0"/>
          </a:p>
        </p:txBody>
      </p:sp>
      <p:pic>
        <p:nvPicPr>
          <p:cNvPr id="6" name="Picture 2">
            <a:extLst>
              <a:ext uri="{FF2B5EF4-FFF2-40B4-BE49-F238E27FC236}">
                <a16:creationId xmlns:a16="http://schemas.microsoft.com/office/drawing/2014/main" id="{26E08ECE-F308-4144-90AB-2C3B41957F0D}"/>
              </a:ext>
            </a:extLst>
          </p:cNvPr>
          <p:cNvPicPr>
            <a:picLocks noChangeAspect="1" noChangeArrowheads="1"/>
          </p:cNvPicPr>
          <p:nvPr/>
        </p:nvPicPr>
        <p:blipFill>
          <a:blip r:embed="rId3"/>
          <a:srcRect/>
          <a:stretch/>
        </p:blipFill>
        <p:spPr bwMode="auto">
          <a:xfrm>
            <a:off x="228600" y="1402503"/>
            <a:ext cx="8628664" cy="2302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HIDDEN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pic>
        <p:nvPicPr>
          <p:cNvPr id="1026" name="Picture 2">
            <a:extLst>
              <a:ext uri="{FF2B5EF4-FFF2-40B4-BE49-F238E27FC236}">
                <a16:creationId xmlns:a16="http://schemas.microsoft.com/office/drawing/2014/main" id="{5AE1C267-B7A0-46D9-A93C-A49231800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29" y="1022045"/>
            <a:ext cx="8727141" cy="3422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Router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r>
              <a:rPr lang="ru-RU" dirty="0"/>
              <a:t>4</a:t>
            </a:r>
            <a:endParaRPr lang="en-GB" dirty="0"/>
          </a:p>
        </p:txBody>
      </p:sp>
      <p:pic>
        <p:nvPicPr>
          <p:cNvPr id="1026" name="Picture 2" descr="PlantUML Diagram">
            <a:extLst>
              <a:ext uri="{FF2B5EF4-FFF2-40B4-BE49-F238E27FC236}">
                <a16:creationId xmlns:a16="http://schemas.microsoft.com/office/drawing/2014/main" id="{46B2B34A-1667-4E1B-9EB4-3774152CF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633" y="1076324"/>
            <a:ext cx="4470734" cy="3267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29ECD6-ACDD-42D8-B879-59F4BDA06EFB}"/>
              </a:ext>
            </a:extLst>
          </p:cNvPr>
          <p:cNvSpPr txBox="1"/>
          <p:nvPr/>
        </p:nvSpPr>
        <p:spPr>
          <a:xfrm>
            <a:off x="5277971" y="2484344"/>
            <a:ext cx="1660712" cy="307777"/>
          </a:xfrm>
          <a:prstGeom prst="rect">
            <a:avLst/>
          </a:prstGeom>
          <a:noFill/>
        </p:spPr>
        <p:txBody>
          <a:bodyPr wrap="square" rtlCol="0">
            <a:spAutoFit/>
          </a:bodyPr>
          <a:lstStyle/>
          <a:p>
            <a:r>
              <a:rPr lang="en-US" dirty="0"/>
              <a:t>receives</a:t>
            </a:r>
            <a:endParaRPr lang="ru-RU" dirty="0"/>
          </a:p>
        </p:txBody>
      </p:sp>
      <p:sp>
        <p:nvSpPr>
          <p:cNvPr id="4" name="TextBox 3">
            <a:extLst>
              <a:ext uri="{FF2B5EF4-FFF2-40B4-BE49-F238E27FC236}">
                <a16:creationId xmlns:a16="http://schemas.microsoft.com/office/drawing/2014/main" id="{3CDB94BB-6EF8-4FEC-87DD-A41E3108B890}"/>
              </a:ext>
            </a:extLst>
          </p:cNvPr>
          <p:cNvSpPr txBox="1"/>
          <p:nvPr/>
        </p:nvSpPr>
        <p:spPr>
          <a:xfrm>
            <a:off x="3348318" y="2484344"/>
            <a:ext cx="671979" cy="307777"/>
          </a:xfrm>
          <a:prstGeom prst="rect">
            <a:avLst/>
          </a:prstGeom>
          <a:noFill/>
        </p:spPr>
        <p:txBody>
          <a:bodyPr wrap="none" rtlCol="0">
            <a:spAutoFit/>
          </a:bodyPr>
          <a:lstStyle/>
          <a:p>
            <a:r>
              <a:rPr lang="en-US" dirty="0"/>
              <a:t>stores</a:t>
            </a:r>
            <a:endParaRPr lang="ru-RU" dirty="0"/>
          </a:p>
        </p:txBody>
      </p:sp>
    </p:spTree>
    <p:extLst>
      <p:ext uri="{BB962C8B-B14F-4D97-AF65-F5344CB8AC3E}">
        <p14:creationId xmlns:p14="http://schemas.microsoft.com/office/powerpoint/2010/main" val="410355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Request Validator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r>
              <a:rPr lang="ru-RU" dirty="0"/>
              <a:t>5</a:t>
            </a:r>
            <a:endParaRPr lang="en-GB" dirty="0"/>
          </a:p>
        </p:txBody>
      </p:sp>
      <p:grpSp>
        <p:nvGrpSpPr>
          <p:cNvPr id="6" name="Группа 5">
            <a:extLst>
              <a:ext uri="{FF2B5EF4-FFF2-40B4-BE49-F238E27FC236}">
                <a16:creationId xmlns:a16="http://schemas.microsoft.com/office/drawing/2014/main" id="{3A5F6BFF-602E-4518-99C4-E5B654702314}"/>
              </a:ext>
            </a:extLst>
          </p:cNvPr>
          <p:cNvGrpSpPr/>
          <p:nvPr/>
        </p:nvGrpSpPr>
        <p:grpSpPr>
          <a:xfrm>
            <a:off x="1398674" y="1405218"/>
            <a:ext cx="5822396" cy="2932918"/>
            <a:chOff x="1802087" y="1243557"/>
            <a:chExt cx="5560178" cy="2792020"/>
          </a:xfrm>
        </p:grpSpPr>
        <p:pic>
          <p:nvPicPr>
            <p:cNvPr id="7" name="Picture 2">
              <a:extLst>
                <a:ext uri="{FF2B5EF4-FFF2-40B4-BE49-F238E27FC236}">
                  <a16:creationId xmlns:a16="http://schemas.microsoft.com/office/drawing/2014/main" id="{E3F5BCFF-5A9E-4256-AA09-E020007AAEE0}"/>
                </a:ext>
              </a:extLst>
            </p:cNvPr>
            <p:cNvPicPr>
              <a:picLocks noChangeAspect="1" noChangeArrowheads="1"/>
            </p:cNvPicPr>
            <p:nvPr/>
          </p:nvPicPr>
          <p:blipFill>
            <a:blip r:embed="rId3"/>
            <a:srcRect/>
            <a:stretch/>
          </p:blipFill>
          <p:spPr bwMode="auto">
            <a:xfrm>
              <a:off x="1802087" y="1243557"/>
              <a:ext cx="5560178" cy="27920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337BF65-8DBB-4B62-BD53-6599E83356D7}"/>
                </a:ext>
              </a:extLst>
            </p:cNvPr>
            <p:cNvSpPr txBox="1"/>
            <p:nvPr/>
          </p:nvSpPr>
          <p:spPr>
            <a:xfrm>
              <a:off x="3476065" y="2407023"/>
              <a:ext cx="1371600" cy="307777"/>
            </a:xfrm>
            <a:prstGeom prst="rect">
              <a:avLst/>
            </a:prstGeom>
            <a:noFill/>
          </p:spPr>
          <p:txBody>
            <a:bodyPr wrap="square" rtlCol="0">
              <a:spAutoFit/>
            </a:bodyPr>
            <a:lstStyle/>
            <a:p>
              <a:r>
                <a:rPr lang="en-US" dirty="0"/>
                <a:t>stores</a:t>
              </a:r>
              <a:endParaRPr lang="ru-RU" dirty="0"/>
            </a:p>
          </p:txBody>
        </p:sp>
        <p:sp>
          <p:nvSpPr>
            <p:cNvPr id="9" name="TextBox 8">
              <a:extLst>
                <a:ext uri="{FF2B5EF4-FFF2-40B4-BE49-F238E27FC236}">
                  <a16:creationId xmlns:a16="http://schemas.microsoft.com/office/drawing/2014/main" id="{B7F27CDF-3020-4300-A4D5-B7CE05198094}"/>
                </a:ext>
              </a:extLst>
            </p:cNvPr>
            <p:cNvSpPr txBox="1"/>
            <p:nvPr/>
          </p:nvSpPr>
          <p:spPr>
            <a:xfrm>
              <a:off x="5815853" y="2417861"/>
              <a:ext cx="1264023" cy="307777"/>
            </a:xfrm>
            <a:prstGeom prst="rect">
              <a:avLst/>
            </a:prstGeom>
            <a:noFill/>
          </p:spPr>
          <p:txBody>
            <a:bodyPr wrap="square" rtlCol="0">
              <a:spAutoFit/>
            </a:bodyPr>
            <a:lstStyle/>
            <a:p>
              <a:r>
                <a:rPr lang="en-US" dirty="0"/>
                <a:t>validates</a:t>
              </a:r>
              <a:endParaRPr lang="ru-RU" dirty="0"/>
            </a:p>
          </p:txBody>
        </p:sp>
      </p:grpSp>
    </p:spTree>
    <p:extLst>
      <p:ext uri="{BB962C8B-B14F-4D97-AF65-F5344CB8AC3E}">
        <p14:creationId xmlns:p14="http://schemas.microsoft.com/office/powerpoint/2010/main" val="6908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Authentication Provider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r>
              <a:rPr lang="ru-RU" dirty="0"/>
              <a:t>6</a:t>
            </a:r>
            <a:endParaRPr lang="en-GB" dirty="0"/>
          </a:p>
        </p:txBody>
      </p:sp>
      <p:pic>
        <p:nvPicPr>
          <p:cNvPr id="3" name="Picture 2">
            <a:extLst>
              <a:ext uri="{FF2B5EF4-FFF2-40B4-BE49-F238E27FC236}">
                <a16:creationId xmlns:a16="http://schemas.microsoft.com/office/drawing/2014/main" id="{9D06CEFF-A3C6-485D-9352-27590F4CA803}"/>
              </a:ext>
            </a:extLst>
          </p:cNvPr>
          <p:cNvPicPr>
            <a:picLocks noChangeAspect="1" noChangeArrowheads="1"/>
          </p:cNvPicPr>
          <p:nvPr/>
        </p:nvPicPr>
        <p:blipFill>
          <a:blip r:embed="rId3"/>
          <a:srcRect/>
          <a:stretch/>
        </p:blipFill>
        <p:spPr bwMode="auto">
          <a:xfrm>
            <a:off x="3011721" y="871278"/>
            <a:ext cx="2949574" cy="3724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691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err="1">
                <a:solidFill>
                  <a:schemeClr val="tx1"/>
                </a:solidFill>
                <a:effectLst>
                  <a:outerShdw blurRad="38100" dist="38100" dir="2700000" algn="tl">
                    <a:srgbClr val="000000">
                      <a:alpha val="43137"/>
                    </a:srgbClr>
                  </a:outerShdw>
                </a:effectLst>
              </a:rPr>
              <a:t>OpenAPI</a:t>
            </a:r>
            <a:r>
              <a:rPr lang="en-GB" b="1" dirty="0">
                <a:solidFill>
                  <a:schemeClr val="tx1"/>
                </a:solidFill>
                <a:effectLst>
                  <a:outerShdw blurRad="38100" dist="38100" dir="2700000" algn="tl">
                    <a:srgbClr val="000000">
                      <a:alpha val="43137"/>
                    </a:srgbClr>
                  </a:outerShdw>
                </a:effectLst>
              </a:rPr>
              <a:t> Generator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p:txBody>
          <a:bodyPr/>
          <a:lstStyle/>
          <a:p>
            <a:pPr marL="0" lvl="0" indent="0" algn="r" rtl="0">
              <a:spcBef>
                <a:spcPts val="0"/>
              </a:spcBef>
              <a:spcAft>
                <a:spcPts val="0"/>
              </a:spcAft>
              <a:buNone/>
            </a:pPr>
            <a:r>
              <a:rPr lang="ru-RU" dirty="0"/>
              <a:t>7</a:t>
            </a:r>
            <a:endParaRPr lang="en-GB" dirty="0"/>
          </a:p>
        </p:txBody>
      </p:sp>
      <p:grpSp>
        <p:nvGrpSpPr>
          <p:cNvPr id="5" name="Группа 4">
            <a:extLst>
              <a:ext uri="{FF2B5EF4-FFF2-40B4-BE49-F238E27FC236}">
                <a16:creationId xmlns:a16="http://schemas.microsoft.com/office/drawing/2014/main" id="{862476B5-02B7-4244-8A95-3ED9E59144CE}"/>
              </a:ext>
            </a:extLst>
          </p:cNvPr>
          <p:cNvGrpSpPr/>
          <p:nvPr/>
        </p:nvGrpSpPr>
        <p:grpSpPr>
          <a:xfrm>
            <a:off x="2051786" y="837931"/>
            <a:ext cx="4730014" cy="3790903"/>
            <a:chOff x="2051786" y="837931"/>
            <a:chExt cx="4730014" cy="3790903"/>
          </a:xfrm>
        </p:grpSpPr>
        <p:pic>
          <p:nvPicPr>
            <p:cNvPr id="6" name="Picture 2">
              <a:extLst>
                <a:ext uri="{FF2B5EF4-FFF2-40B4-BE49-F238E27FC236}">
                  <a16:creationId xmlns:a16="http://schemas.microsoft.com/office/drawing/2014/main" id="{79BC32DB-FBB9-4384-9FCC-324126797880}"/>
                </a:ext>
              </a:extLst>
            </p:cNvPr>
            <p:cNvPicPr>
              <a:picLocks noChangeAspect="1" noChangeArrowheads="1"/>
            </p:cNvPicPr>
            <p:nvPr/>
          </p:nvPicPr>
          <p:blipFill>
            <a:blip r:embed="rId3"/>
            <a:srcRect/>
            <a:stretch/>
          </p:blipFill>
          <p:spPr bwMode="auto">
            <a:xfrm>
              <a:off x="2051786" y="837931"/>
              <a:ext cx="4730014" cy="37909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C5F10F6-5FEF-47A7-9775-B00C503DA4EB}"/>
                </a:ext>
              </a:extLst>
            </p:cNvPr>
            <p:cNvSpPr txBox="1"/>
            <p:nvPr/>
          </p:nvSpPr>
          <p:spPr>
            <a:xfrm>
              <a:off x="5338482" y="2142927"/>
              <a:ext cx="1163171" cy="523220"/>
            </a:xfrm>
            <a:prstGeom prst="rect">
              <a:avLst/>
            </a:prstGeom>
            <a:noFill/>
          </p:spPr>
          <p:txBody>
            <a:bodyPr wrap="square" rtlCol="0">
              <a:spAutoFit/>
            </a:bodyPr>
            <a:lstStyle/>
            <a:p>
              <a:r>
                <a:rPr lang="en-US" dirty="0"/>
                <a:t>generates, stores</a:t>
              </a:r>
              <a:endParaRPr lang="ru-RU" dirty="0"/>
            </a:p>
          </p:txBody>
        </p:sp>
        <p:sp>
          <p:nvSpPr>
            <p:cNvPr id="8" name="TextBox 7">
              <a:extLst>
                <a:ext uri="{FF2B5EF4-FFF2-40B4-BE49-F238E27FC236}">
                  <a16:creationId xmlns:a16="http://schemas.microsoft.com/office/drawing/2014/main" id="{80723869-A512-4722-BC47-B6B49A8108EC}"/>
                </a:ext>
              </a:extLst>
            </p:cNvPr>
            <p:cNvSpPr txBox="1"/>
            <p:nvPr/>
          </p:nvSpPr>
          <p:spPr>
            <a:xfrm>
              <a:off x="2985247" y="2189992"/>
              <a:ext cx="894231" cy="307777"/>
            </a:xfrm>
            <a:prstGeom prst="rect">
              <a:avLst/>
            </a:prstGeom>
            <a:noFill/>
          </p:spPr>
          <p:txBody>
            <a:bodyPr wrap="square" rtlCol="0">
              <a:spAutoFit/>
            </a:bodyPr>
            <a:lstStyle/>
            <a:p>
              <a:r>
                <a:rPr lang="en-US" dirty="0"/>
                <a:t>receives</a:t>
              </a:r>
              <a:endParaRPr lang="ru-RU" dirty="0"/>
            </a:p>
          </p:txBody>
        </p:sp>
        <p:sp>
          <p:nvSpPr>
            <p:cNvPr id="9" name="TextBox 8">
              <a:extLst>
                <a:ext uri="{FF2B5EF4-FFF2-40B4-BE49-F238E27FC236}">
                  <a16:creationId xmlns:a16="http://schemas.microsoft.com/office/drawing/2014/main" id="{603543E5-0DFC-45B1-B186-C5A01D901A28}"/>
                </a:ext>
              </a:extLst>
            </p:cNvPr>
            <p:cNvSpPr txBox="1"/>
            <p:nvPr/>
          </p:nvSpPr>
          <p:spPr>
            <a:xfrm>
              <a:off x="2511238" y="3534335"/>
              <a:ext cx="773206" cy="307777"/>
            </a:xfrm>
            <a:prstGeom prst="rect">
              <a:avLst/>
            </a:prstGeom>
            <a:noFill/>
          </p:spPr>
          <p:txBody>
            <a:bodyPr wrap="square" rtlCol="0">
              <a:spAutoFit/>
            </a:bodyPr>
            <a:lstStyle/>
            <a:p>
              <a:r>
                <a:rPr lang="en-US" dirty="0"/>
                <a:t>has</a:t>
              </a:r>
              <a:endParaRPr lang="ru-RU" dirty="0"/>
            </a:p>
          </p:txBody>
        </p:sp>
        <p:sp>
          <p:nvSpPr>
            <p:cNvPr id="10" name="TextBox 9">
              <a:extLst>
                <a:ext uri="{FF2B5EF4-FFF2-40B4-BE49-F238E27FC236}">
                  <a16:creationId xmlns:a16="http://schemas.microsoft.com/office/drawing/2014/main" id="{0D4DC108-22E1-49AC-8D3E-3A03D5E5B55B}"/>
                </a:ext>
              </a:extLst>
            </p:cNvPr>
            <p:cNvSpPr txBox="1"/>
            <p:nvPr/>
          </p:nvSpPr>
          <p:spPr>
            <a:xfrm>
              <a:off x="3933265" y="3534336"/>
              <a:ext cx="773206" cy="307777"/>
            </a:xfrm>
            <a:prstGeom prst="rect">
              <a:avLst/>
            </a:prstGeom>
            <a:noFill/>
          </p:spPr>
          <p:txBody>
            <a:bodyPr wrap="square" rtlCol="0">
              <a:spAutoFit/>
            </a:bodyPr>
            <a:lstStyle/>
            <a:p>
              <a:r>
                <a:rPr lang="en-US" dirty="0"/>
                <a:t>has</a:t>
              </a:r>
              <a:endParaRPr lang="ru-RU" dirty="0"/>
            </a:p>
          </p:txBody>
        </p:sp>
      </p:grpSp>
    </p:spTree>
    <p:extLst>
      <p:ext uri="{BB962C8B-B14F-4D97-AF65-F5344CB8AC3E}">
        <p14:creationId xmlns:p14="http://schemas.microsoft.com/office/powerpoint/2010/main" val="302343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226208" y="23084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tx1"/>
                </a:solidFill>
                <a:effectLst>
                  <a:outerShdw blurRad="38100" dist="38100" dir="2700000" algn="tl">
                    <a:srgbClr val="000000">
                      <a:alpha val="43137"/>
                    </a:srgbClr>
                  </a:outerShdw>
                </a:effectLst>
              </a:rPr>
              <a:t>Response </a:t>
            </a:r>
            <a:r>
              <a:rPr lang="en-GB" b="1" dirty="0" err="1">
                <a:solidFill>
                  <a:schemeClr val="tx1"/>
                </a:solidFill>
                <a:effectLst>
                  <a:outerShdw blurRad="38100" dist="38100" dir="2700000" algn="tl">
                    <a:srgbClr val="000000">
                      <a:alpha val="43137"/>
                    </a:srgbClr>
                  </a:outerShdw>
                </a:effectLst>
              </a:rPr>
              <a:t>Cacher</a:t>
            </a:r>
            <a:r>
              <a:rPr lang="en-GB" b="1" dirty="0">
                <a:solidFill>
                  <a:schemeClr val="tx1"/>
                </a:solidFill>
                <a:effectLst>
                  <a:outerShdw blurRad="38100" dist="38100" dir="2700000" algn="tl">
                    <a:srgbClr val="000000">
                      <a:alpha val="43137"/>
                    </a:srgbClr>
                  </a:outerShdw>
                </a:effectLst>
              </a:rPr>
              <a:t> Aggregation</a:t>
            </a:r>
            <a:endParaRPr b="1" dirty="0">
              <a:solidFill>
                <a:schemeClr val="tx1"/>
              </a:solidFill>
              <a:effectLst>
                <a:outerShdw blurRad="38100" dist="38100" dir="2700000" algn="tl">
                  <a:srgbClr val="000000">
                    <a:alpha val="43137"/>
                  </a:srgbClr>
                </a:outerShdw>
              </a:effectLst>
            </a:endParaRPr>
          </a:p>
        </p:txBody>
      </p:sp>
      <p:sp>
        <p:nvSpPr>
          <p:cNvPr id="2" name="Slide Number Placeholder 1">
            <a:extLst>
              <a:ext uri="{FF2B5EF4-FFF2-40B4-BE49-F238E27FC236}">
                <a16:creationId xmlns:a16="http://schemas.microsoft.com/office/drawing/2014/main" id="{272B98B5-4E5D-4669-BBE9-A43F81998D44}"/>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r>
              <a:rPr lang="ru-RU" dirty="0"/>
              <a:t>8</a:t>
            </a:r>
            <a:endParaRPr lang="en-GB" dirty="0"/>
          </a:p>
        </p:txBody>
      </p:sp>
      <p:grpSp>
        <p:nvGrpSpPr>
          <p:cNvPr id="13" name="Группа 12">
            <a:extLst>
              <a:ext uri="{FF2B5EF4-FFF2-40B4-BE49-F238E27FC236}">
                <a16:creationId xmlns:a16="http://schemas.microsoft.com/office/drawing/2014/main" id="{FDE32414-AF88-4A3E-B460-3F883FB83F3D}"/>
              </a:ext>
            </a:extLst>
          </p:cNvPr>
          <p:cNvGrpSpPr/>
          <p:nvPr/>
        </p:nvGrpSpPr>
        <p:grpSpPr>
          <a:xfrm>
            <a:off x="2152650" y="992001"/>
            <a:ext cx="4838700" cy="3724275"/>
            <a:chOff x="2152650" y="992001"/>
            <a:chExt cx="4838700" cy="3724275"/>
          </a:xfrm>
        </p:grpSpPr>
        <p:pic>
          <p:nvPicPr>
            <p:cNvPr id="2050" name="Picture 2" descr="PlantUML Diagram">
              <a:extLst>
                <a:ext uri="{FF2B5EF4-FFF2-40B4-BE49-F238E27FC236}">
                  <a16:creationId xmlns:a16="http://schemas.microsoft.com/office/drawing/2014/main" id="{DFF57F6F-D318-44EB-B792-000360816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992001"/>
              <a:ext cx="4838700" cy="372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AE01777-72BF-4C4A-AA00-9DE7EC3F2478}"/>
                </a:ext>
              </a:extLst>
            </p:cNvPr>
            <p:cNvSpPr txBox="1"/>
            <p:nvPr/>
          </p:nvSpPr>
          <p:spPr>
            <a:xfrm>
              <a:off x="5143501" y="2077570"/>
              <a:ext cx="880782" cy="307777"/>
            </a:xfrm>
            <a:prstGeom prst="rect">
              <a:avLst/>
            </a:prstGeom>
            <a:noFill/>
          </p:spPr>
          <p:txBody>
            <a:bodyPr wrap="square" rtlCol="0">
              <a:spAutoFit/>
            </a:bodyPr>
            <a:lstStyle/>
            <a:p>
              <a:r>
                <a:rPr lang="en-US" dirty="0"/>
                <a:t>receives</a:t>
              </a:r>
              <a:endParaRPr lang="ru-RU" dirty="0"/>
            </a:p>
          </p:txBody>
        </p:sp>
        <p:sp>
          <p:nvSpPr>
            <p:cNvPr id="11" name="TextBox 10">
              <a:extLst>
                <a:ext uri="{FF2B5EF4-FFF2-40B4-BE49-F238E27FC236}">
                  <a16:creationId xmlns:a16="http://schemas.microsoft.com/office/drawing/2014/main" id="{0F239266-C775-46DF-A1A5-23AA4D6480E1}"/>
                </a:ext>
              </a:extLst>
            </p:cNvPr>
            <p:cNvSpPr txBox="1"/>
            <p:nvPr/>
          </p:nvSpPr>
          <p:spPr>
            <a:xfrm>
              <a:off x="3132044" y="3469342"/>
              <a:ext cx="860612" cy="307777"/>
            </a:xfrm>
            <a:prstGeom prst="rect">
              <a:avLst/>
            </a:prstGeom>
            <a:noFill/>
          </p:spPr>
          <p:txBody>
            <a:bodyPr wrap="square" rtlCol="0">
              <a:spAutoFit/>
            </a:bodyPr>
            <a:lstStyle/>
            <a:p>
              <a:r>
                <a:rPr lang="en-US" dirty="0"/>
                <a:t>has</a:t>
              </a:r>
              <a:endParaRPr lang="ru-RU" dirty="0"/>
            </a:p>
          </p:txBody>
        </p:sp>
        <p:sp>
          <p:nvSpPr>
            <p:cNvPr id="12" name="TextBox 11">
              <a:extLst>
                <a:ext uri="{FF2B5EF4-FFF2-40B4-BE49-F238E27FC236}">
                  <a16:creationId xmlns:a16="http://schemas.microsoft.com/office/drawing/2014/main" id="{1FC4CDB7-468B-4226-B678-E5E928CC591E}"/>
                </a:ext>
              </a:extLst>
            </p:cNvPr>
            <p:cNvSpPr txBox="1"/>
            <p:nvPr/>
          </p:nvSpPr>
          <p:spPr>
            <a:xfrm>
              <a:off x="3361765" y="2076782"/>
              <a:ext cx="954741" cy="307777"/>
            </a:xfrm>
            <a:prstGeom prst="rect">
              <a:avLst/>
            </a:prstGeom>
            <a:noFill/>
          </p:spPr>
          <p:txBody>
            <a:bodyPr wrap="square" rtlCol="0">
              <a:spAutoFit/>
            </a:bodyPr>
            <a:lstStyle/>
            <a:p>
              <a:r>
                <a:rPr lang="en-US" dirty="0"/>
                <a:t>stores</a:t>
              </a:r>
              <a:endParaRPr lang="ru-RU" dirty="0"/>
            </a:p>
          </p:txBody>
        </p:sp>
      </p:grpSp>
    </p:spTree>
    <p:extLst>
      <p:ext uri="{BB962C8B-B14F-4D97-AF65-F5344CB8AC3E}">
        <p14:creationId xmlns:p14="http://schemas.microsoft.com/office/powerpoint/2010/main" val="20970927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281</Words>
  <Application>Microsoft Office PowerPoint</Application>
  <PresentationFormat>Экран (16:9)</PresentationFormat>
  <Paragraphs>80</Paragraphs>
  <Slides>15</Slides>
  <Notes>15</Notes>
  <HiddenSlides>1</HiddenSlides>
  <MMClips>0</MMClips>
  <ScaleCrop>false</ScaleCrop>
  <HeadingPairs>
    <vt:vector size="6" baseType="variant">
      <vt:variant>
        <vt:lpstr>Использованные шрифты</vt:lpstr>
      </vt:variant>
      <vt:variant>
        <vt:i4>1</vt:i4>
      </vt:variant>
      <vt:variant>
        <vt:lpstr>Тема</vt:lpstr>
      </vt:variant>
      <vt:variant>
        <vt:i4>1</vt:i4>
      </vt:variant>
      <vt:variant>
        <vt:lpstr>Заголовки слайдов</vt:lpstr>
      </vt:variant>
      <vt:variant>
        <vt:i4>15</vt:i4>
      </vt:variant>
    </vt:vector>
  </HeadingPairs>
  <TitlesOfParts>
    <vt:vector size="17" baseType="lpstr">
      <vt:lpstr>Arial</vt:lpstr>
      <vt:lpstr>Simple Light</vt:lpstr>
      <vt:lpstr>K8C</vt:lpstr>
      <vt:lpstr>Product description</vt:lpstr>
      <vt:lpstr>Use case diagram</vt:lpstr>
      <vt:lpstr>HIDDEN</vt:lpstr>
      <vt:lpstr>Request Router Aggregation</vt:lpstr>
      <vt:lpstr>Request Validator Aggregation</vt:lpstr>
      <vt:lpstr>Authentication Provider Aggregation</vt:lpstr>
      <vt:lpstr>OpenAPI Generator Aggregation</vt:lpstr>
      <vt:lpstr>Response Cacher Aggregation</vt:lpstr>
      <vt:lpstr>Logger Aggregation</vt:lpstr>
      <vt:lpstr>Load Balancer Aggregation</vt:lpstr>
      <vt:lpstr>Model Containerizer Aggregation</vt:lpstr>
      <vt:lpstr>Service Deployer Aggregation</vt:lpstr>
      <vt:lpstr>Service diagram</vt:lpstr>
      <vt:lpstr>Traceability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K8C</dc:title>
  <dc:creator>Konstantin Tsaturyan</dc:creator>
  <cp:lastModifiedBy>Gadji Dandamaev</cp:lastModifiedBy>
  <cp:revision>53</cp:revision>
  <dcterms:modified xsi:type="dcterms:W3CDTF">2024-11-18T14:41:27Z</dcterms:modified>
</cp:coreProperties>
</file>