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9"/>
  </p:notesMasterIdLst>
  <p:sldIdLst>
    <p:sldId id="260" r:id="rId2"/>
    <p:sldId id="267" r:id="rId3"/>
    <p:sldId id="258" r:id="rId4"/>
    <p:sldId id="268" r:id="rId5"/>
    <p:sldId id="269" r:id="rId6"/>
    <p:sldId id="270" r:id="rId7"/>
    <p:sldId id="25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b7127c7c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b7127c7c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80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002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22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dd9ff9bd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dd9ff9bd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12/Task_12.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KEA</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Data design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Task_12/Task_12.pdf</a:t>
            </a:r>
            <a:endParaRPr sz="1400" u="sng" dirty="0">
              <a:solidFill>
                <a:schemeClr val="dk1"/>
              </a:solidFill>
            </a:endParaRPr>
          </a:p>
        </p:txBody>
      </p:sp>
      <p:sp>
        <p:nvSpPr>
          <p:cNvPr id="2" name="Номер слайда 1">
            <a:extLst>
              <a:ext uri="{FF2B5EF4-FFF2-40B4-BE49-F238E27FC236}">
                <a16:creationId xmlns:a16="http://schemas.microsoft.com/office/drawing/2014/main" id="{573F40D5-B379-4FA4-8D6C-54B6B96C5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7741" y="12229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System architecture</a:t>
            </a:r>
            <a:endParaRPr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0FFFF319-05C2-42A0-9892-5127C4983BDE}"/>
              </a:ext>
            </a:extLst>
          </p:cNvPr>
          <p:cNvSpPr txBox="1"/>
          <p:nvPr/>
        </p:nvSpPr>
        <p:spPr>
          <a:xfrm>
            <a:off x="237741" y="826475"/>
            <a:ext cx="5587253" cy="307777"/>
          </a:xfrm>
          <a:prstGeom prst="rect">
            <a:avLst/>
          </a:prstGeom>
          <a:noFill/>
        </p:spPr>
        <p:txBody>
          <a:bodyPr wrap="square" rtlCol="0">
            <a:spAutoFit/>
          </a:bodyPr>
          <a:lstStyle/>
          <a:p>
            <a:r>
              <a:rPr lang="en-US" dirty="0"/>
              <a:t>BASE, Microservices, RESTful API</a:t>
            </a:r>
            <a:endParaRPr lang="ru-RU" dirty="0"/>
          </a:p>
        </p:txBody>
      </p:sp>
      <p:pic>
        <p:nvPicPr>
          <p:cNvPr id="7" name="Рисунок 4">
            <a:extLst>
              <a:ext uri="{FF2B5EF4-FFF2-40B4-BE49-F238E27FC236}">
                <a16:creationId xmlns:a16="http://schemas.microsoft.com/office/drawing/2014/main" id="{C1AD4142-E556-41C1-B63D-CF31AB589E0B}"/>
              </a:ext>
            </a:extLst>
          </p:cNvPr>
          <p:cNvPicPr>
            <a:picLocks noChangeAspect="1"/>
          </p:cNvPicPr>
          <p:nvPr/>
        </p:nvPicPr>
        <p:blipFill>
          <a:blip r:embed="rId3"/>
          <a:srcRect/>
          <a:stretch/>
        </p:blipFill>
        <p:spPr>
          <a:xfrm>
            <a:off x="2813813" y="968188"/>
            <a:ext cx="3922582" cy="3697941"/>
          </a:xfrm>
          <a:prstGeom prst="rect">
            <a:avLst/>
          </a:prstGeom>
        </p:spPr>
      </p:pic>
      <p:sp>
        <p:nvSpPr>
          <p:cNvPr id="2" name="Номер слайда 1">
            <a:extLst>
              <a:ext uri="{FF2B5EF4-FFF2-40B4-BE49-F238E27FC236}">
                <a16:creationId xmlns:a16="http://schemas.microsoft.com/office/drawing/2014/main" id="{69409310-6A04-492B-8BC7-9E85BEA60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3A857196-0038-484D-BFE7-822F8BEF4B90}"/>
              </a:ext>
            </a:extLst>
          </p:cNvPr>
          <p:cNvPicPr>
            <a:picLocks noChangeAspect="1" noChangeArrowheads="1"/>
          </p:cNvPicPr>
          <p:nvPr/>
        </p:nvPicPr>
        <p:blipFill>
          <a:blip r:embed="rId3"/>
          <a:srcRect/>
          <a:stretch/>
        </p:blipFill>
        <p:spPr bwMode="auto">
          <a:xfrm>
            <a:off x="33282" y="2070847"/>
            <a:ext cx="9077435" cy="2763369"/>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47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for </a:t>
            </a:r>
            <a:r>
              <a:rPr lang="en-GB" b="1" dirty="0" err="1">
                <a:solidFill>
                  <a:schemeClr val="tx1"/>
                </a:solidFill>
                <a:effectLst>
                  <a:outerShdw blurRad="38100" dist="38100" dir="2700000" algn="tl">
                    <a:srgbClr val="000000">
                      <a:alpha val="43137"/>
                    </a:srgbClr>
                  </a:outerShdw>
                </a:effectLst>
              </a:rPr>
              <a:t>RequestRouter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63782" y="648210"/>
            <a:ext cx="3990600" cy="25521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Problems: </a:t>
            </a:r>
            <a:r>
              <a:rPr lang="en-US" dirty="0"/>
              <a:t>strong dependency on Kubernetes, </a:t>
            </a:r>
            <a:r>
              <a:rPr lang="en-US" dirty="0" err="1"/>
              <a:t>OpenAPI</a:t>
            </a:r>
            <a:r>
              <a:rPr lang="en-US" dirty="0"/>
              <a:t> schemas, many functions for one class</a:t>
            </a:r>
          </a:p>
          <a:p>
            <a:pPr marL="0" lvl="0" indent="0" algn="l" rtl="0">
              <a:spcBef>
                <a:spcPts val="0"/>
              </a:spcBef>
              <a:spcAft>
                <a:spcPts val="0"/>
              </a:spcAft>
              <a:buNone/>
            </a:pPr>
            <a:endParaRPr dirty="0"/>
          </a:p>
          <a:p>
            <a:pPr marL="0" lvl="0" indent="0" algn="l" rtl="0">
              <a:spcBef>
                <a:spcPts val="1200"/>
              </a:spcBef>
              <a:spcAft>
                <a:spcPts val="0"/>
              </a:spcAft>
              <a:buNone/>
            </a:pPr>
            <a:r>
              <a:rPr lang="en-GB" dirty="0"/>
              <a:t>Solutions: use Strategy and Adapter patterns and delegate some functions</a:t>
            </a:r>
            <a:endParaRPr dirty="0"/>
          </a:p>
        </p:txBody>
      </p:sp>
      <p:sp>
        <p:nvSpPr>
          <p:cNvPr id="2" name="Номер слайда 1">
            <a:extLst>
              <a:ext uri="{FF2B5EF4-FFF2-40B4-BE49-F238E27FC236}">
                <a16:creationId xmlns:a16="http://schemas.microsoft.com/office/drawing/2014/main" id="{28C48E86-CE85-4322-B2F3-5074156B1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82629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&lt;3&gt;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&lt;e.g. Support many </a:t>
            </a:r>
            <a:r>
              <a:rPr lang="en-GB" dirty="0" err="1"/>
              <a:t>dbms</a:t>
            </a:r>
            <a:r>
              <a:rPr lang="en-GB" dirty="0"/>
              <a:t>, assign responsibility dynamically…. etc&gt;</a:t>
            </a:r>
            <a:endParaRPr dirty="0"/>
          </a:p>
          <a:p>
            <a:pPr marL="0" lvl="0" indent="0" algn="l" rtl="0">
              <a:spcBef>
                <a:spcPts val="1200"/>
              </a:spcBef>
              <a:spcAft>
                <a:spcPts val="0"/>
              </a:spcAft>
              <a:buNone/>
            </a:pPr>
            <a:r>
              <a:rPr lang="en-GB" dirty="0"/>
              <a:t>Solution: &lt;how solved, e.g. applied pattern, implemented SRP etc&gt;</a:t>
            </a:r>
            <a:endParaRPr dirty="0"/>
          </a:p>
          <a:p>
            <a:pPr marL="0" lvl="0" indent="0" algn="l" rtl="0">
              <a:spcBef>
                <a:spcPts val="1200"/>
              </a:spcBef>
              <a:spcAft>
                <a:spcPts val="0"/>
              </a:spcAft>
              <a:buNone/>
            </a:pPr>
            <a:r>
              <a:rPr lang="en-GB" dirty="0"/>
              <a:t>&lt;Show UML2 structure and (if needed) </a:t>
            </a:r>
            <a:r>
              <a:rPr lang="en-GB" dirty="0" err="1"/>
              <a:t>behavior</a:t>
            </a:r>
            <a:r>
              <a:rPr lang="en-GB" dirty="0"/>
              <a:t> diagrams&gt;</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
        <p:nvSpPr>
          <p:cNvPr id="2" name="Номер слайда 1">
            <a:extLst>
              <a:ext uri="{FF2B5EF4-FFF2-40B4-BE49-F238E27FC236}">
                <a16:creationId xmlns:a16="http://schemas.microsoft.com/office/drawing/2014/main" id="{B15AE871-A583-4970-8328-B6A4600238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9285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0" y="1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Design case &lt;4&gt; (UML2)</a:t>
            </a:r>
            <a:endParaRPr b="1" dirty="0">
              <a:solidFill>
                <a:srgbClr val="FF0000"/>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311700" y="1152475"/>
            <a:ext cx="399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&lt;e.g. Support many </a:t>
            </a:r>
            <a:r>
              <a:rPr lang="en-GB" dirty="0" err="1"/>
              <a:t>dbms</a:t>
            </a:r>
            <a:r>
              <a:rPr lang="en-GB" dirty="0"/>
              <a:t>, assign responsibility dynamically…. etc&gt;</a:t>
            </a:r>
            <a:endParaRPr dirty="0"/>
          </a:p>
          <a:p>
            <a:pPr marL="0" lvl="0" indent="0" algn="l" rtl="0">
              <a:spcBef>
                <a:spcPts val="1200"/>
              </a:spcBef>
              <a:spcAft>
                <a:spcPts val="0"/>
              </a:spcAft>
              <a:buNone/>
            </a:pPr>
            <a:r>
              <a:rPr lang="en-GB" dirty="0"/>
              <a:t>Solution: &lt;how solved, e.g. applied pattern, implemented SRP etc&gt;</a:t>
            </a:r>
            <a:endParaRPr dirty="0"/>
          </a:p>
          <a:p>
            <a:pPr marL="0" lvl="0" indent="0" algn="l" rtl="0">
              <a:spcBef>
                <a:spcPts val="1200"/>
              </a:spcBef>
              <a:spcAft>
                <a:spcPts val="0"/>
              </a:spcAft>
              <a:buNone/>
            </a:pPr>
            <a:r>
              <a:rPr lang="en-GB" dirty="0"/>
              <a:t>&lt;Show UML2 structure and (if needed) </a:t>
            </a:r>
            <a:r>
              <a:rPr lang="en-GB" dirty="0" err="1"/>
              <a:t>behavior</a:t>
            </a:r>
            <a:r>
              <a:rPr lang="en-GB" dirty="0"/>
              <a:t> diagrams&gt;</a:t>
            </a:r>
            <a:endParaRPr dirty="0"/>
          </a:p>
        </p:txBody>
      </p:sp>
      <p:pic>
        <p:nvPicPr>
          <p:cNvPr id="74" name="Google Shape;74;p16"/>
          <p:cNvPicPr preferRelativeResize="0"/>
          <p:nvPr/>
        </p:nvPicPr>
        <p:blipFill rotWithShape="1">
          <a:blip r:embed="rId3">
            <a:alphaModFix/>
          </a:blip>
          <a:srcRect l="34730" t="38994"/>
          <a:stretch/>
        </p:blipFill>
        <p:spPr>
          <a:xfrm>
            <a:off x="4868900" y="1320350"/>
            <a:ext cx="3483074" cy="1601725"/>
          </a:xfrm>
          <a:prstGeom prst="rect">
            <a:avLst/>
          </a:prstGeom>
          <a:noFill/>
          <a:ln>
            <a:noFill/>
          </a:ln>
        </p:spPr>
      </p:pic>
      <p:sp>
        <p:nvSpPr>
          <p:cNvPr id="2" name="Номер слайда 1">
            <a:extLst>
              <a:ext uri="{FF2B5EF4-FFF2-40B4-BE49-F238E27FC236}">
                <a16:creationId xmlns:a16="http://schemas.microsoft.com/office/drawing/2014/main" id="{1E5B2D41-F297-46E4-A7B9-908CE9F4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322573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1026" name="Picture 2">
            <a:extLst>
              <a:ext uri="{FF2B5EF4-FFF2-40B4-BE49-F238E27FC236}">
                <a16:creationId xmlns:a16="http://schemas.microsoft.com/office/drawing/2014/main" id="{B7CD2484-1863-4527-B135-5B990191F63D}"/>
              </a:ext>
            </a:extLst>
          </p:cNvPr>
          <p:cNvPicPr>
            <a:picLocks noChangeAspect="1" noChangeArrowheads="1"/>
          </p:cNvPicPr>
          <p:nvPr/>
        </p:nvPicPr>
        <p:blipFill>
          <a:blip r:embed="rId3"/>
          <a:srcRect/>
          <a:stretch/>
        </p:blipFill>
        <p:spPr bwMode="auto">
          <a:xfrm>
            <a:off x="695" y="1606923"/>
            <a:ext cx="9145911" cy="3106271"/>
          </a:xfrm>
          <a:prstGeom prst="rect">
            <a:avLst/>
          </a:prstGeom>
          <a:noFill/>
          <a:extLst>
            <a:ext uri="{909E8E84-426E-40DD-AFC4-6F175D3DCCD1}">
              <a14:hiddenFill xmlns:a14="http://schemas.microsoft.com/office/drawing/2010/main">
                <a:solidFill>
                  <a:srgbClr val="FFFFFF"/>
                </a:solidFill>
              </a14:hiddenFill>
            </a:ext>
          </a:extLst>
        </p:spPr>
      </p:pic>
      <p:sp>
        <p:nvSpPr>
          <p:cNvPr id="72" name="Google Shape;72;p16"/>
          <p:cNvSpPr txBox="1">
            <a:spLocks noGrp="1"/>
          </p:cNvSpPr>
          <p:nvPr>
            <p:ph type="title"/>
          </p:nvPr>
        </p:nvSpPr>
        <p:spPr>
          <a:xfrm>
            <a:off x="0" y="10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Design case of Service Deployer</a:t>
            </a:r>
            <a:endParaRPr b="1" dirty="0">
              <a:solidFill>
                <a:schemeClr val="tx1"/>
              </a:solidFill>
              <a:effectLst>
                <a:outerShdw blurRad="38100" dist="38100" dir="2700000" algn="tl">
                  <a:srgbClr val="000000">
                    <a:alpha val="43137"/>
                  </a:srgbClr>
                </a:outerShdw>
              </a:effectLst>
            </a:endParaRPr>
          </a:p>
        </p:txBody>
      </p:sp>
      <p:sp>
        <p:nvSpPr>
          <p:cNvPr id="73" name="Google Shape;73;p16"/>
          <p:cNvSpPr txBox="1">
            <a:spLocks noGrp="1"/>
          </p:cNvSpPr>
          <p:nvPr>
            <p:ph type="body" idx="1"/>
          </p:nvPr>
        </p:nvSpPr>
        <p:spPr>
          <a:xfrm>
            <a:off x="116899" y="583231"/>
            <a:ext cx="3990600" cy="25923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tx1"/>
                </a:solidFill>
              </a:rPr>
              <a:t>Problems: </a:t>
            </a:r>
            <a:r>
              <a:rPr lang="en-US" dirty="0">
                <a:solidFill>
                  <a:schemeClr val="tx1"/>
                </a:solidFill>
              </a:rPr>
              <a:t>need to work with different data (source code from repo or CRD), strong dependency on repo and Kubernetes</a:t>
            </a:r>
            <a:endParaRPr lang="ru-RU" dirty="0">
              <a:solidFill>
                <a:schemeClr val="tx1"/>
              </a:solidFill>
            </a:endParaRPr>
          </a:p>
          <a:p>
            <a:pPr marL="0" lvl="0" indent="0" algn="l" rtl="0">
              <a:spcBef>
                <a:spcPts val="0"/>
              </a:spcBef>
              <a:spcAft>
                <a:spcPts val="0"/>
              </a:spcAft>
              <a:buNone/>
            </a:pPr>
            <a:endParaRPr dirty="0">
              <a:solidFill>
                <a:schemeClr val="tx1"/>
              </a:solidFill>
            </a:endParaRPr>
          </a:p>
          <a:p>
            <a:pPr marL="0" lvl="0" indent="0" algn="l" rtl="0">
              <a:spcBef>
                <a:spcPts val="1200"/>
              </a:spcBef>
              <a:spcAft>
                <a:spcPts val="0"/>
              </a:spcAft>
              <a:buNone/>
            </a:pPr>
            <a:r>
              <a:rPr lang="en-GB" dirty="0">
                <a:solidFill>
                  <a:schemeClr val="tx1"/>
                </a:solidFill>
              </a:rPr>
              <a:t>Solutions: </a:t>
            </a:r>
            <a:r>
              <a:rPr lang="en-US" dirty="0">
                <a:solidFill>
                  <a:schemeClr val="tx1"/>
                </a:solidFill>
              </a:rPr>
              <a:t>use Dependency inversion and Adapters design patterns</a:t>
            </a:r>
            <a:endParaRPr dirty="0">
              <a:solidFill>
                <a:schemeClr val="tx1"/>
              </a:solidFill>
            </a:endParaRPr>
          </a:p>
        </p:txBody>
      </p:sp>
      <p:sp>
        <p:nvSpPr>
          <p:cNvPr id="2" name="Номер слайда 1">
            <a:extLst>
              <a:ext uri="{FF2B5EF4-FFF2-40B4-BE49-F238E27FC236}">
                <a16:creationId xmlns:a16="http://schemas.microsoft.com/office/drawing/2014/main" id="{CCF8C985-188F-4FA0-8D7B-4C048618B2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316</Words>
  <Application>Microsoft Office PowerPoint</Application>
  <PresentationFormat>Экран (16:9)</PresentationFormat>
  <Paragraphs>33</Paragraphs>
  <Slides>7</Slides>
  <Notes>7</Notes>
  <HiddenSlides>0</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7</vt:i4>
      </vt:variant>
    </vt:vector>
  </HeadingPairs>
  <TitlesOfParts>
    <vt:vector size="9" baseType="lpstr">
      <vt:lpstr>Arial</vt:lpstr>
      <vt:lpstr>Simple Light</vt:lpstr>
      <vt:lpstr>KEA</vt:lpstr>
      <vt:lpstr>Product description</vt:lpstr>
      <vt:lpstr>System architecture</vt:lpstr>
      <vt:lpstr>Design case for RequestRouter</vt:lpstr>
      <vt:lpstr>Design case &lt;3&gt; (UML2)</vt:lpstr>
      <vt:lpstr>Design case &lt;4&gt; (UML2)</vt:lpstr>
      <vt:lpstr>Design case of Service Deployer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dc:title>
  <cp:lastModifiedBy>Цатурьян Константин</cp:lastModifiedBy>
  <cp:revision>29</cp:revision>
  <dcterms:modified xsi:type="dcterms:W3CDTF">2024-12-15T19:57:20Z</dcterms:modified>
</cp:coreProperties>
</file>