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98" d="100"/>
          <a:sy n="98" d="100"/>
        </p:scale>
        <p:origin x="2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0ace3de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0ace3de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0/Task_1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fornos/awesome-microservic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loud.google.com/apis/design/resources" TargetMode="External"/><Relationship Id="rId5" Type="http://schemas.openxmlformats.org/officeDocument/2006/relationships/hyperlink" Target="https://www.redhat.com/en/blog/comparing-openapi-grpc" TargetMode="External"/><Relationship Id="rId4" Type="http://schemas.openxmlformats.org/officeDocument/2006/relationships/hyperlink" Target="https://awesomeopensource.com/projects/microservices-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API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Task_10/Task_10</a:t>
            </a:r>
            <a:r>
              <a:rPr lang="en-GB" sz="1400" u="sng">
                <a:solidFill>
                  <a:schemeClr val="dk1"/>
                </a:solidFill>
              </a:rPr>
              <a:t>.pdf</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5" name="Graphic 4">
            <a:extLst>
              <a:ext uri="{FF2B5EF4-FFF2-40B4-BE49-F238E27FC236}">
                <a16:creationId xmlns:a16="http://schemas.microsoft.com/office/drawing/2014/main" id="{95A1A0D0-480B-47FE-BFAC-72B6FD0E7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929" y="1335932"/>
            <a:ext cx="8894071" cy="30101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01453" y="1596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Service diagram</a:t>
            </a:r>
            <a:endParaRPr b="1" dirty="0">
              <a:effectLst>
                <a:outerShdw blurRad="38100" dist="38100" dir="2700000" algn="tl">
                  <a:srgbClr val="000000">
                    <a:alpha val="43137"/>
                  </a:srgbClr>
                </a:outerShdw>
              </a:effectLst>
            </a:endParaRPr>
          </a:p>
        </p:txBody>
      </p:sp>
      <p:pic>
        <p:nvPicPr>
          <p:cNvPr id="6" name="Рисунок 4">
            <a:extLst>
              <a:ext uri="{FF2B5EF4-FFF2-40B4-BE49-F238E27FC236}">
                <a16:creationId xmlns:a16="http://schemas.microsoft.com/office/drawing/2014/main" id="{0FE5191C-238E-4D64-8042-A33389CCD128}"/>
              </a:ext>
            </a:extLst>
          </p:cNvPr>
          <p:cNvPicPr>
            <a:picLocks noChangeAspect="1"/>
          </p:cNvPicPr>
          <p:nvPr/>
        </p:nvPicPr>
        <p:blipFill>
          <a:blip r:embed="rId3"/>
          <a:stretch>
            <a:fillRect/>
          </a:stretch>
        </p:blipFill>
        <p:spPr>
          <a:xfrm>
            <a:off x="2810754" y="968188"/>
            <a:ext cx="3928702" cy="3697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Open API</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Using an Open API editor develop RESTful API for all microservices in the project, including data transfer objects. Store the API schema in your repository</a:t>
            </a:r>
            <a:endParaRPr/>
          </a:p>
          <a:p>
            <a:pPr marL="0" lvl="0" indent="0" algn="l" rtl="0">
              <a:spcBef>
                <a:spcPts val="1200"/>
              </a:spcBef>
              <a:spcAft>
                <a:spcPts val="0"/>
              </a:spcAft>
              <a:buNone/>
            </a:pPr>
            <a:r>
              <a:rPr lang="en-GB"/>
              <a:t>(Note that the default example is excessive in detail)</a:t>
            </a:r>
            <a:endParaRPr/>
          </a:p>
          <a:p>
            <a:pPr marL="0" lvl="0" indent="0" algn="l" rtl="0">
              <a:spcBef>
                <a:spcPts val="1200"/>
              </a:spcBef>
              <a:spcAft>
                <a:spcPts val="0"/>
              </a:spcAft>
              <a:buNone/>
            </a:pPr>
            <a:r>
              <a:rPr lang="en-GB" u="sng">
                <a:solidFill>
                  <a:schemeClr val="hlink"/>
                </a:solidFill>
                <a:hlinkClick r:id="rId3"/>
              </a:rPr>
              <a:t>https:///editor.swagger.io</a:t>
            </a:r>
            <a:r>
              <a:rPr lang="en-GB"/>
              <a:t> </a:t>
            </a:r>
            <a:endParaRPr/>
          </a:p>
          <a:p>
            <a:pPr marL="0" lvl="0" indent="0" algn="l" rtl="0">
              <a:spcBef>
                <a:spcPts val="1200"/>
              </a:spcBef>
              <a:spcAft>
                <a:spcPts val="0"/>
              </a:spcAft>
              <a:buNone/>
            </a:pPr>
            <a:r>
              <a:rPr lang="en-GB"/>
              <a:t>Verify step-by-step that your API supports scenarios or event flow</a:t>
            </a:r>
            <a:endParaRPr/>
          </a:p>
          <a:p>
            <a:pPr marL="0" lvl="0" indent="0" algn="l" rtl="0">
              <a:spcBef>
                <a:spcPts val="1200"/>
              </a:spcBef>
              <a:spcAft>
                <a:spcPts val="0"/>
              </a:spcAft>
              <a:buNone/>
            </a:pPr>
            <a:r>
              <a:rPr lang="en-GB"/>
              <a:t>For each of the microservices show a scenario fragment/flow fragment where its API is invoked</a:t>
            </a:r>
            <a:endParaRPr/>
          </a:p>
          <a:p>
            <a:pPr marL="0" lvl="0" indent="0" algn="l" rtl="0">
              <a:spcBef>
                <a:spcPts val="1200"/>
              </a:spcBef>
              <a:spcAft>
                <a:spcPts val="1200"/>
              </a:spcAft>
              <a:buNone/>
            </a:pPr>
            <a:r>
              <a:rPr lang="en-GB"/>
              <a:t>&lt;At least one microservice per team member&gt;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API usage &lt;Service-1&gt;</a:t>
            </a:r>
            <a:endParaRPr/>
          </a:p>
        </p:txBody>
      </p:sp>
      <p:pic>
        <p:nvPicPr>
          <p:cNvPr id="85" name="Google Shape;85;p18"/>
          <p:cNvPicPr preferRelativeResize="0"/>
          <p:nvPr/>
        </p:nvPicPr>
        <p:blipFill>
          <a:blip r:embed="rId3">
            <a:alphaModFix/>
          </a:blip>
          <a:stretch>
            <a:fillRect/>
          </a:stretch>
        </p:blipFill>
        <p:spPr>
          <a:xfrm>
            <a:off x="3474875" y="1238125"/>
            <a:ext cx="5357425" cy="1783750"/>
          </a:xfrm>
          <a:prstGeom prst="rect">
            <a:avLst/>
          </a:prstGeom>
          <a:noFill/>
          <a:ln>
            <a:noFill/>
          </a:ln>
        </p:spPr>
      </p:pic>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Fragment of a scenario - step before, step when invoked, a step after</a:t>
            </a:r>
            <a:endParaRPr/>
          </a:p>
          <a:p>
            <a:pPr marL="0" lvl="0" indent="0" algn="l" rtl="0">
              <a:spcBef>
                <a:spcPts val="1200"/>
              </a:spcBef>
              <a:spcAft>
                <a:spcPts val="0"/>
              </a:spcAft>
              <a:buNone/>
            </a:pPr>
            <a:r>
              <a:rPr lang="en-GB"/>
              <a:t>Or user story</a:t>
            </a:r>
            <a:endParaRPr/>
          </a:p>
          <a:p>
            <a:pPr marL="0" lvl="0" indent="0" algn="l" rtl="0">
              <a:spcBef>
                <a:spcPts val="1200"/>
              </a:spcBef>
              <a:spcAft>
                <a:spcPts val="0"/>
              </a:spcAft>
              <a:buNone/>
            </a:pPr>
            <a:r>
              <a:rPr lang="en-GB"/>
              <a:t>Or event flow fragment</a:t>
            </a:r>
            <a:endParaRPr/>
          </a:p>
          <a:p>
            <a:pPr marL="0" lvl="0" indent="0" algn="l" rtl="0">
              <a:spcBef>
                <a:spcPts val="1200"/>
              </a:spcBef>
              <a:spcAft>
                <a:spcPts val="0"/>
              </a:spcAft>
              <a:buNone/>
            </a:pPr>
            <a:r>
              <a:rPr lang="en-GB"/>
              <a:t>Show all (most) places where the service is used</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 stack (prepare)</a:t>
            </a:r>
            <a:endParaRPr/>
          </a:p>
        </p:txBody>
      </p:sp>
      <p:sp>
        <p:nvSpPr>
          <p:cNvPr id="92" name="Google Shape;92;p19"/>
          <p:cNvSpPr txBox="1">
            <a:spLocks noGrp="1"/>
          </p:cNvSpPr>
          <p:nvPr>
            <p:ph type="body" idx="1"/>
          </p:nvPr>
        </p:nvSpPr>
        <p:spPr>
          <a:xfrm>
            <a:off x="311700" y="1152475"/>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a:t>Find an example implementation of a microservices application in the programming language chosen. Specify one value for each option below</a:t>
            </a:r>
            <a:endParaRPr sz="1400"/>
          </a:p>
          <a:p>
            <a:pPr marL="0" lvl="0" indent="0" algn="l" rtl="0">
              <a:spcBef>
                <a:spcPts val="1200"/>
              </a:spcBef>
              <a:spcAft>
                <a:spcPts val="1200"/>
              </a:spcAft>
              <a:buNone/>
            </a:pPr>
            <a:endParaRPr sz="1400"/>
          </a:p>
        </p:txBody>
      </p:sp>
      <p:sp>
        <p:nvSpPr>
          <p:cNvPr id="93" name="Google Shape;93;p19"/>
          <p:cNvSpPr txBox="1"/>
          <p:nvPr/>
        </p:nvSpPr>
        <p:spPr>
          <a:xfrm>
            <a:off x="228600" y="1824025"/>
            <a:ext cx="5034000" cy="3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chemeClr val="dk2"/>
                </a:solidFill>
              </a:rPr>
              <a:t>Implementation</a:t>
            </a:r>
            <a:endParaRPr b="1">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a:solidFill>
                  <a:schemeClr val="dk2"/>
                </a:solidFill>
              </a:rPr>
              <a:t>API definition (e.g. OpenAPI, jax-rs, gRPC, pact?)</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Connection server for API (e.g. python gunicorn, java servlets, spring boot/cloud, glassfish...)</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App framework (e.g. python flask/django, node.js, spring framework, jakarta?…)</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Serialization/state format (json, xml, protobuf…)</a:t>
            </a:r>
            <a:endParaRPr>
              <a:solidFill>
                <a:schemeClr val="dk2"/>
              </a:solidFill>
            </a:endParaRPr>
          </a:p>
          <a:p>
            <a:pPr marL="0" lvl="0" indent="0" algn="l" rtl="0">
              <a:lnSpc>
                <a:spcPct val="115000"/>
              </a:lnSpc>
              <a:spcBef>
                <a:spcPts val="1200"/>
              </a:spcBef>
              <a:spcAft>
                <a:spcPts val="0"/>
              </a:spcAft>
              <a:buNone/>
            </a:pPr>
            <a:r>
              <a:rPr lang="en-GB" b="1">
                <a:solidFill>
                  <a:schemeClr val="dk2"/>
                </a:solidFill>
              </a:rPr>
              <a:t>Asynchronous interactions (optional)</a:t>
            </a:r>
            <a:endParaRPr b="1">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a:solidFill>
                  <a:schemeClr val="dk2"/>
                </a:solidFill>
              </a:rPr>
              <a:t>Message queue (e.g. rabbitmq, kafka, redis streams…)</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Messaging client library (e.g. celery, spring stream …)</a:t>
            </a:r>
            <a:endParaRPr/>
          </a:p>
        </p:txBody>
      </p:sp>
      <p:sp>
        <p:nvSpPr>
          <p:cNvPr id="94" name="Google Shape;94;p19"/>
          <p:cNvSpPr txBox="1"/>
          <p:nvPr/>
        </p:nvSpPr>
        <p:spPr>
          <a:xfrm>
            <a:off x="5256800" y="1824025"/>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chemeClr val="dk2"/>
                </a:solidFill>
              </a:rPr>
              <a:t>Testing tools</a:t>
            </a:r>
            <a:r>
              <a:rPr lang="en-GB">
                <a:solidFill>
                  <a:schemeClr val="dk2"/>
                </a:solidFill>
              </a:rPr>
              <a:t> (e.g. pytest, junit, mockito, arquillian …)</a:t>
            </a:r>
            <a:endParaRPr>
              <a:solidFill>
                <a:schemeClr val="dk2"/>
              </a:solidFill>
            </a:endParaRPr>
          </a:p>
          <a:p>
            <a:pPr marL="0" lvl="0" indent="0" algn="l" rtl="0">
              <a:lnSpc>
                <a:spcPct val="115000"/>
              </a:lnSpc>
              <a:spcBef>
                <a:spcPts val="1200"/>
              </a:spcBef>
              <a:spcAft>
                <a:spcPts val="0"/>
              </a:spcAft>
              <a:buNone/>
            </a:pPr>
            <a:r>
              <a:rPr lang="en-GB" b="1">
                <a:solidFill>
                  <a:schemeClr val="dk2"/>
                </a:solidFill>
              </a:rPr>
              <a:t>Operations</a:t>
            </a:r>
            <a:endParaRPr b="1">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a:solidFill>
                  <a:schemeClr val="dk2"/>
                </a:solidFill>
              </a:rPr>
              <a:t>App initializer (e.g. Spring Initializr)</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Code build (e.g. maven, makefile)</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CI/CD pipeline (e.g. jenkins, gitlab..)</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Delivery method (e.g. docker, war/ear, helm)</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GB">
                <a:solidFill>
                  <a:schemeClr val="dk2"/>
                </a:solidFill>
              </a:rPr>
              <a:t>Logging &amp; monitoring (logrotate, prometheus, ELK, grafana, …) (optional)</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references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a:solidFill>
                  <a:schemeClr val="accent5"/>
                </a:solidFill>
                <a:hlinkClick r:id="rId3">
                  <a:extLst>
                    <a:ext uri="{A12FA001-AC4F-418D-AE19-62706E023703}">
                      <ahyp:hlinkClr xmlns:ahyp="http://schemas.microsoft.com/office/drawing/2018/hyperlinkcolor" val="tx"/>
                    </a:ext>
                  </a:extLst>
                </a:hlinkClick>
              </a:rPr>
              <a:t>https://github.com/mfornos/awesome-microservices</a:t>
            </a:r>
            <a:r>
              <a:rPr lang="en-GB"/>
              <a:t> </a:t>
            </a:r>
            <a:endParaRPr/>
          </a:p>
          <a:p>
            <a:pPr marL="0" lvl="0" indent="0" algn="l" rtl="0">
              <a:spcBef>
                <a:spcPts val="1200"/>
              </a:spcBef>
              <a:spcAft>
                <a:spcPts val="0"/>
              </a:spcAft>
              <a:buClr>
                <a:schemeClr val="dk1"/>
              </a:buClr>
              <a:buSzPts val="1100"/>
              <a:buFont typeface="Arial"/>
              <a:buNone/>
            </a:pPr>
            <a:r>
              <a:rPr lang="en-GB" u="sng">
                <a:solidFill>
                  <a:schemeClr val="accent5"/>
                </a:solidFill>
                <a:hlinkClick r:id="rId4">
                  <a:extLst>
                    <a:ext uri="{A12FA001-AC4F-418D-AE19-62706E023703}">
                      <ahyp:hlinkClr xmlns:ahyp="http://schemas.microsoft.com/office/drawing/2018/hyperlinkcolor" val="tx"/>
                    </a:ext>
                  </a:extLst>
                </a:hlinkClick>
              </a:rPr>
              <a:t>https://awesomeopensource.com/projects/microservices-architecture</a:t>
            </a:r>
            <a:endParaRPr/>
          </a:p>
          <a:p>
            <a:pPr marL="0" lvl="0" indent="0" algn="l" rtl="0">
              <a:spcBef>
                <a:spcPts val="1200"/>
              </a:spcBef>
              <a:spcAft>
                <a:spcPts val="0"/>
              </a:spcAft>
              <a:buNone/>
            </a:pPr>
            <a:r>
              <a:rPr lang="en-GB" u="sng">
                <a:solidFill>
                  <a:schemeClr val="hlink"/>
                </a:solidFill>
                <a:hlinkClick r:id="rId5"/>
              </a:rPr>
              <a:t>https://www.redhat.com/en/blog/comparing-openapi-grpc</a:t>
            </a:r>
            <a:endParaRPr/>
          </a:p>
          <a:p>
            <a:pPr marL="0" lvl="0" indent="0" algn="l" rtl="0">
              <a:spcBef>
                <a:spcPts val="1200"/>
              </a:spcBef>
              <a:spcAft>
                <a:spcPts val="0"/>
              </a:spcAft>
              <a:buNone/>
            </a:pPr>
            <a:r>
              <a:rPr lang="en-GB" u="sng">
                <a:solidFill>
                  <a:schemeClr val="hlink"/>
                </a:solidFill>
                <a:hlinkClick r:id="rId6"/>
              </a:rPr>
              <a:t>https://cloud.google.com/apis/design/resources</a:t>
            </a:r>
            <a:r>
              <a:rPr lang="en-GB"/>
              <a:t> </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509</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KEA</vt:lpstr>
      <vt:lpstr>Product description</vt:lpstr>
      <vt:lpstr>Event flow</vt:lpstr>
      <vt:lpstr>Service diagram</vt:lpstr>
      <vt:lpstr>Open API</vt:lpstr>
      <vt:lpstr>API usage &lt;Service-1&gt;</vt:lpstr>
      <vt:lpstr>Solution stack (prepare)</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&lt;Product name&gt;</dc:title>
  <dc:creator>Konstantin Tsaturyan</dc:creator>
  <cp:lastModifiedBy>Konstantin Tsaturyan</cp:lastModifiedBy>
  <cp:revision>8</cp:revision>
  <dcterms:modified xsi:type="dcterms:W3CDTF">2024-11-19T17:13:06Z</dcterms:modified>
</cp:coreProperties>
</file>