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1"/>
  </p:notesMasterIdLst>
  <p:sldIdLst>
    <p:sldId id="260" r:id="rId2"/>
    <p:sldId id="267" r:id="rId3"/>
    <p:sldId id="258" r:id="rId4"/>
    <p:sldId id="273" r:id="rId5"/>
    <p:sldId id="268" r:id="rId6"/>
    <p:sldId id="269" r:id="rId7"/>
    <p:sldId id="272" r:id="rId8"/>
    <p:sldId id="259" r:id="rId9"/>
    <p:sldId id="271"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45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002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079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8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2/Task_1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Task_12/Task_12.pdf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5587253" cy="307777"/>
          </a:xfrm>
          <a:prstGeom prst="rect">
            <a:avLst/>
          </a:prstGeom>
          <a:noFill/>
        </p:spPr>
        <p:txBody>
          <a:bodyPr wrap="square" rtlCol="0">
            <a:spAutoFit/>
          </a:bodyPr>
          <a:lstStyle/>
          <a:p>
            <a:r>
              <a:rPr lang="en-US" dirty="0"/>
              <a:t>BASE, Microservices, 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813813" y="968188"/>
            <a:ext cx="3922582" cy="3697941"/>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3" name="Picture 2">
            <a:extLst>
              <a:ext uri="{FF2B5EF4-FFF2-40B4-BE49-F238E27FC236}">
                <a16:creationId xmlns:a16="http://schemas.microsoft.com/office/drawing/2014/main" id="{4BE8F3E5-BAB9-40CD-B2F1-5013CF0F9B7D}"/>
              </a:ext>
            </a:extLst>
          </p:cNvPr>
          <p:cNvPicPr>
            <a:picLocks noChangeAspect="1" noChangeArrowheads="1"/>
          </p:cNvPicPr>
          <p:nvPr/>
        </p:nvPicPr>
        <p:blipFill>
          <a:blip r:embed="rId3"/>
          <a:srcRect/>
          <a:stretch/>
        </p:blipFill>
        <p:spPr bwMode="auto">
          <a:xfrm>
            <a:off x="1776201" y="1555962"/>
            <a:ext cx="6906175" cy="2939328"/>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a:t>
            </a:r>
            <a:r>
              <a:rPr lang="en-US" dirty="0">
                <a:solidFill>
                  <a:schemeClr val="bg1">
                    <a:lumMod val="50000"/>
                  </a:schemeClr>
                </a:solidFill>
              </a:rPr>
              <a:t> many functions for one class</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SRP and DI principles </a:t>
            </a:r>
            <a:r>
              <a:rPr lang="en-US" dirty="0">
                <a:solidFill>
                  <a:schemeClr val="bg1">
                    <a:lumMod val="50000"/>
                  </a:schemeClr>
                </a:solidFill>
              </a:rPr>
              <a:t>to delegate functions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142018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4418" y="2467535"/>
            <a:ext cx="9081940" cy="2027756"/>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strong dependency on Kubernetes, </a:t>
            </a:r>
            <a:r>
              <a:rPr lang="en-US" dirty="0" err="1">
                <a:solidFill>
                  <a:schemeClr val="bg1">
                    <a:lumMod val="50000"/>
                  </a:schemeClr>
                </a:solidFill>
              </a:rPr>
              <a:t>OpenAPI</a:t>
            </a:r>
            <a:r>
              <a:rPr lang="en-US" dirty="0">
                <a:solidFill>
                  <a:schemeClr val="bg1">
                    <a:lumMod val="50000"/>
                  </a:schemeClr>
                </a:solidFill>
              </a:rPr>
              <a:t> schemas, cache storage</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Strategy and Adapter patterns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82629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8AC7236C-4398-4F60-AC57-9F1358A36B11}"/>
              </a:ext>
            </a:extLst>
          </p:cNvPr>
          <p:cNvPicPr>
            <a:picLocks noChangeAspect="1" noChangeArrowheads="1"/>
          </p:cNvPicPr>
          <p:nvPr/>
        </p:nvPicPr>
        <p:blipFill>
          <a:blip r:embed="rId3"/>
          <a:srcRect/>
          <a:stretch/>
        </p:blipFill>
        <p:spPr bwMode="auto">
          <a:xfrm>
            <a:off x="3520019" y="938348"/>
            <a:ext cx="5501139" cy="3835358"/>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Authenticator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269700" y="668381"/>
            <a:ext cx="3990600" cy="3076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 c</a:t>
            </a:r>
            <a:r>
              <a:rPr lang="en-US" dirty="0">
                <a:solidFill>
                  <a:schemeClr val="bg1">
                    <a:lumMod val="50000"/>
                  </a:schemeClr>
                </a:solidFill>
              </a:rPr>
              <a:t>aching, validating and authentication are all in one, strong dependency on cache storage and token type</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 use Dependency inversion principle, interface for different tokens and Adapter pattern</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B15AE871-A583-4970-8328-B6A4600238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9285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8AC7236C-4398-4F60-AC57-9F1358A36B11}"/>
              </a:ext>
            </a:extLst>
          </p:cNvPr>
          <p:cNvPicPr>
            <a:picLocks noChangeAspect="1" noChangeArrowheads="1"/>
          </p:cNvPicPr>
          <p:nvPr/>
        </p:nvPicPr>
        <p:blipFill>
          <a:blip r:embed="rId3"/>
          <a:srcRect/>
          <a:stretch/>
        </p:blipFill>
        <p:spPr bwMode="auto">
          <a:xfrm>
            <a:off x="1824933" y="2741980"/>
            <a:ext cx="7319067" cy="2173016"/>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Authenticator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269699" y="668381"/>
            <a:ext cx="4476961" cy="3076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 all auth-processes are implemented in </a:t>
            </a:r>
            <a:r>
              <a:rPr lang="en-GB" dirty="0" err="1">
                <a:solidFill>
                  <a:schemeClr val="bg1">
                    <a:lumMod val="50000"/>
                  </a:schemeClr>
                </a:solidFill>
              </a:rPr>
              <a:t>AuthenticationProvider</a:t>
            </a:r>
            <a:endParaRPr lang="en-US" dirty="0">
              <a:solidFill>
                <a:schemeClr val="bg1">
                  <a:lumMod val="50000"/>
                </a:schemeClr>
              </a:solidFill>
            </a:endParaRP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 use Strategy pattern for separating different auth-protocols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B15AE871-A583-4970-8328-B6A4600238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202486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B7CD2484-1863-4527-B135-5B990191F63D}"/>
              </a:ext>
            </a:extLst>
          </p:cNvPr>
          <p:cNvPicPr>
            <a:picLocks noChangeAspect="1" noChangeArrowheads="1"/>
          </p:cNvPicPr>
          <p:nvPr/>
        </p:nvPicPr>
        <p:blipFill>
          <a:blip r:embed="rId3"/>
          <a:srcRect/>
          <a:stretch/>
        </p:blipFill>
        <p:spPr bwMode="auto">
          <a:xfrm>
            <a:off x="3752881" y="1506070"/>
            <a:ext cx="4993927" cy="3106271"/>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16899" y="583231"/>
            <a:ext cx="3990600" cy="2592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implements many functions</a:t>
            </a:r>
            <a:endParaRPr lang="ru-RU" dirty="0">
              <a:solidFill>
                <a:schemeClr val="bg1">
                  <a:lumMod val="50000"/>
                </a:schemeClr>
              </a:solidFill>
            </a:endParaRP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a:t>
            </a:r>
            <a:r>
              <a:rPr lang="en-US" dirty="0">
                <a:solidFill>
                  <a:schemeClr val="bg1">
                    <a:lumMod val="50000"/>
                  </a:schemeClr>
                </a:solidFill>
              </a:rPr>
              <a:t>use SRP and DI principles to delegate functions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6" name="Picture 5">
            <a:extLst>
              <a:ext uri="{FF2B5EF4-FFF2-40B4-BE49-F238E27FC236}">
                <a16:creationId xmlns:a16="http://schemas.microsoft.com/office/drawing/2014/main" id="{FD9F5773-8B1E-42C9-A714-ED751F17B937}"/>
              </a:ext>
            </a:extLst>
          </p:cNvPr>
          <p:cNvPicPr>
            <a:picLocks noChangeAspect="1"/>
          </p:cNvPicPr>
          <p:nvPr/>
        </p:nvPicPr>
        <p:blipFill>
          <a:blip r:embed="rId3"/>
          <a:srcRect/>
          <a:stretch/>
        </p:blipFill>
        <p:spPr>
          <a:xfrm>
            <a:off x="0" y="2335912"/>
            <a:ext cx="9144000" cy="2136333"/>
          </a:xfrm>
          <a:prstGeom prst="rect">
            <a:avLst/>
          </a:prstGeom>
        </p:spPr>
      </p:pic>
      <p:sp>
        <p:nvSpPr>
          <p:cNvPr id="73" name="Google Shape;73;p16"/>
          <p:cNvSpPr txBox="1">
            <a:spLocks noGrp="1"/>
          </p:cNvSpPr>
          <p:nvPr>
            <p:ph type="body" idx="1"/>
          </p:nvPr>
        </p:nvSpPr>
        <p:spPr>
          <a:xfrm>
            <a:off x="116899" y="583231"/>
            <a:ext cx="3990600" cy="22204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new deploy strategies require changes in </a:t>
            </a:r>
            <a:r>
              <a:rPr lang="en-GB" dirty="0" err="1">
                <a:solidFill>
                  <a:schemeClr val="bg1">
                    <a:lumMod val="50000"/>
                  </a:schemeClr>
                </a:solidFill>
              </a:rPr>
              <a:t>ServiceDeployer</a:t>
            </a:r>
            <a:r>
              <a:rPr lang="en-GB" dirty="0">
                <a:solidFill>
                  <a:schemeClr val="bg1">
                    <a:lumMod val="50000"/>
                  </a:schemeClr>
                </a:solidFill>
              </a:rPr>
              <a:t>; </a:t>
            </a:r>
            <a:r>
              <a:rPr lang="en-GB" dirty="0" err="1">
                <a:solidFill>
                  <a:schemeClr val="bg1">
                    <a:lumMod val="50000"/>
                  </a:schemeClr>
                </a:solidFill>
              </a:rPr>
              <a:t>ServiceDeployer</a:t>
            </a:r>
            <a:r>
              <a:rPr lang="en-GB" dirty="0">
                <a:solidFill>
                  <a:schemeClr val="bg1">
                    <a:lumMod val="50000"/>
                  </a:schemeClr>
                </a:solidFill>
              </a:rPr>
              <a:t> can work with different data, repository or orchestrator</a:t>
            </a:r>
          </a:p>
        </p:txBody>
      </p:sp>
      <p:sp>
        <p:nvSpPr>
          <p:cNvPr id="7" name="TextBox 6">
            <a:extLst>
              <a:ext uri="{FF2B5EF4-FFF2-40B4-BE49-F238E27FC236}">
                <a16:creationId xmlns:a16="http://schemas.microsoft.com/office/drawing/2014/main" id="{AEF34781-237A-42D9-B366-DCA2304439B3}"/>
              </a:ext>
            </a:extLst>
          </p:cNvPr>
          <p:cNvSpPr txBox="1"/>
          <p:nvPr/>
        </p:nvSpPr>
        <p:spPr>
          <a:xfrm>
            <a:off x="4572000" y="1073155"/>
            <a:ext cx="4635872" cy="646331"/>
          </a:xfrm>
          <a:prstGeom prst="rect">
            <a:avLst/>
          </a:prstGeom>
          <a:noFill/>
        </p:spPr>
        <p:txBody>
          <a:bodyPr wrap="square">
            <a:spAutoFit/>
          </a:bodyPr>
          <a:lstStyle/>
          <a:p>
            <a:pPr marL="0" lvl="0" indent="0" algn="l" rtl="0">
              <a:spcBef>
                <a:spcPts val="0"/>
              </a:spcBef>
              <a:spcAft>
                <a:spcPts val="0"/>
              </a:spcAft>
              <a:buNone/>
            </a:pPr>
            <a:r>
              <a:rPr lang="en-US" sz="1800" dirty="0">
                <a:solidFill>
                  <a:schemeClr val="bg1">
                    <a:lumMod val="50000"/>
                  </a:schemeClr>
                </a:solidFill>
              </a:rPr>
              <a:t>Solutions: use DI principle, Adapter and Strategy patterns</a:t>
            </a:r>
          </a:p>
        </p:txBody>
      </p:sp>
    </p:spTree>
    <p:extLst>
      <p:ext uri="{BB962C8B-B14F-4D97-AF65-F5344CB8AC3E}">
        <p14:creationId xmlns:p14="http://schemas.microsoft.com/office/powerpoint/2010/main" val="34321058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303</Words>
  <Application>Microsoft Office PowerPoint</Application>
  <PresentationFormat>Экран (16:9)</PresentationFormat>
  <Paragraphs>42</Paragraphs>
  <Slides>9</Slides>
  <Notes>9</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9</vt:i4>
      </vt:variant>
    </vt:vector>
  </HeadingPairs>
  <TitlesOfParts>
    <vt:vector size="11" baseType="lpstr">
      <vt:lpstr>Arial</vt:lpstr>
      <vt:lpstr>Simple Light</vt:lpstr>
      <vt:lpstr>KEA</vt:lpstr>
      <vt:lpstr>Product description</vt:lpstr>
      <vt:lpstr>System architecture</vt:lpstr>
      <vt:lpstr>Design case for RequestRouter</vt:lpstr>
      <vt:lpstr>Design case for RequestRouter</vt:lpstr>
      <vt:lpstr>Design case for Authenticator</vt:lpstr>
      <vt:lpstr>Design case for Authenticator</vt:lpstr>
      <vt:lpstr>Design case of Service Deployer</vt:lpstr>
      <vt:lpstr>Design case of Service Deployer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43</cp:revision>
  <dcterms:modified xsi:type="dcterms:W3CDTF">2024-12-16T20:48:39Z</dcterms:modified>
</cp:coreProperties>
</file>