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57"/>
            <p14:sldId id="258"/>
            <p14:sldId id="259"/>
            <p14:sldId id="260"/>
            <p14:sldId id="261"/>
            <p14:sldId id="262"/>
            <p14:sldId id="263"/>
            <p14:sldId id="264"/>
            <p14:sldId id="265"/>
          </p14:sldIdLst>
        </p14:section>
        <p14:section name="Task3" id="{9222689A-1169-40CD-875E-0FB52BCA49A1}">
          <p14:sldIdLst>
            <p14:sldId id="268"/>
            <p14:sldId id="269"/>
            <p14:sldId id="270"/>
            <p14:sldId id="271"/>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a3e371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a3e371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6a3e371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6a3e371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a3e371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a3e371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MfOlLfQzm-k6837Ni8kd0Dv1u0YAAix9uGeTJX85lXY/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eibert.biz/mentalmodeldrawi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drawio-app.com/wp-content/uploads/2018/10/drawio-jobs-to-be-done-white-paper.pdf"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Repository structure</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a repo screenshot showing work products and documents from previous tasks</a:t>
            </a:r>
            <a:endParaRPr/>
          </a:p>
          <a:p>
            <a:pPr marL="0" lvl="0" indent="0" algn="l" rtl="0">
              <a:spcBef>
                <a:spcPts val="1200"/>
              </a:spcBef>
              <a:spcAft>
                <a:spcPts val="0"/>
              </a:spcAft>
              <a:buNone/>
            </a:pPr>
            <a:r>
              <a:rPr lang="en-GB"/>
              <a:t>Demonstrate and explain how did you use tools from Task 2</a:t>
            </a:r>
            <a:endParaRPr/>
          </a:p>
          <a:p>
            <a:pPr marL="0" lvl="0" indent="0" algn="l" rtl="0">
              <a:spcBef>
                <a:spcPts val="1200"/>
              </a:spcBef>
              <a:spcAft>
                <a:spcPts val="1200"/>
              </a:spcAft>
              <a:buNone/>
            </a:pPr>
            <a:r>
              <a:rPr lang="en-GB"/>
              <a:t>Check that your project results are accessible for all course students (you may make a copy of your repo)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Team and roles</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State team member roles along with photos and full names and primary contact (tg or email)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Roles</a:t>
            </a:r>
            <a:endParaRPr dirty="0"/>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Tree>
    <p:extLst>
      <p:ext uri="{BB962C8B-B14F-4D97-AF65-F5344CB8AC3E}">
        <p14:creationId xmlns:p14="http://schemas.microsoft.com/office/powerpoint/2010/main" val="27306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Tree>
    <p:extLst>
      <p:ext uri="{BB962C8B-B14F-4D97-AF65-F5344CB8AC3E}">
        <p14:creationId xmlns:p14="http://schemas.microsoft.com/office/powerpoint/2010/main" val="309953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DFD (Level 0)</a:t>
            </a:r>
            <a:endParaRPr dirty="0">
              <a:solidFill>
                <a:schemeClr val="tx1"/>
              </a:solidFill>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Story map</a:t>
            </a:r>
            <a:endParaRPr dirty="0">
              <a:solidFill>
                <a:schemeClr val="tx1"/>
              </a:solidFill>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Product description</a:t>
            </a:r>
            <a:endParaRPr dirty="0"/>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rPr>
              <a:t>The product is a platform for deploying, managing, and scaling machine learning models in a production environment. It's primary purpose is to provide a flexible and secure environment for automating ML processes, including model versioning, request routing, and monitoring. The system integrates with Kubernetes, supports model containerization. The product is designed for developers, ML engineers, DevOps teams, and enterprises that require a stable, scalable, and resilient infrastructure for their ML projects.</a:t>
            </a:r>
          </a:p>
          <a:p>
            <a:pPr marL="0" lvl="0" indent="0" algn="l" rtl="0">
              <a:spcBef>
                <a:spcPts val="0"/>
              </a:spcBef>
              <a:spcAft>
                <a:spcPts val="0"/>
              </a:spcAft>
              <a:buNone/>
            </a:pPr>
            <a:endParaRPr sz="1400" dirty="0">
              <a:solidFill>
                <a:schemeClr val="dk1"/>
              </a:solidFill>
            </a:endParaRPr>
          </a:p>
          <a:p>
            <a:pPr marL="0" lvl="0" indent="0" algn="l" rtl="0">
              <a:spcBef>
                <a:spcPts val="1200"/>
              </a:spcBef>
              <a:spcAft>
                <a:spcPts val="0"/>
              </a:spcAft>
              <a:buNone/>
            </a:pPr>
            <a:r>
              <a:rPr lang="en-GB" sz="1400" dirty="0">
                <a:solidFill>
                  <a:schemeClr val="dk1"/>
                </a:solidFill>
              </a:rPr>
              <a:t>Team K8C: Daniel </a:t>
            </a:r>
            <a:r>
              <a:rPr lang="en-GB" sz="1400" dirty="0" err="1">
                <a:solidFill>
                  <a:schemeClr val="dk1"/>
                </a:solidFill>
              </a:rPr>
              <a:t>Tsurkan</a:t>
            </a:r>
            <a:r>
              <a:rPr lang="en-GB" sz="1400" dirty="0">
                <a:solidFill>
                  <a:schemeClr val="dk1"/>
                </a:solidFill>
              </a:rPr>
              <a:t>; </a:t>
            </a:r>
            <a:r>
              <a:rPr lang="en-GB" sz="1400" dirty="0" err="1">
                <a:solidFill>
                  <a:schemeClr val="dk1"/>
                </a:solidFill>
              </a:rPr>
              <a:t>Gadji</a:t>
            </a:r>
            <a:r>
              <a:rPr lang="en-GB" sz="1400" dirty="0">
                <a:solidFill>
                  <a:schemeClr val="dk1"/>
                </a:solidFill>
              </a:rPr>
              <a:t> </a:t>
            </a:r>
            <a:r>
              <a:rPr lang="en-GB" sz="1400" dirty="0" err="1">
                <a:solidFill>
                  <a:schemeClr val="dk1"/>
                </a:solidFill>
              </a:rPr>
              <a:t>Dandamaev</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dirty="0">
                <a:solidFill>
                  <a:schemeClr val="dk1"/>
                </a:solidFill>
              </a:rPr>
              <a:t>Project repo: </a:t>
            </a:r>
            <a:r>
              <a:rPr lang="en-GB" sz="1400" u="sng" dirty="0">
                <a:solidFill>
                  <a:schemeClr val="dk1"/>
                </a:solidFill>
              </a:rPr>
              <a:t>https://github.com/fanglores/Advanced-Software-Design</a:t>
            </a:r>
            <a:endParaRPr sz="1400" dirty="0">
              <a:solidFill>
                <a:schemeClr val="dk1"/>
              </a:solidFill>
            </a:endParaRPr>
          </a:p>
          <a:p>
            <a:pPr marL="0" lvl="0" indent="0" algn="l" rtl="0">
              <a:spcBef>
                <a:spcPts val="1200"/>
              </a:spcBef>
              <a:spcAft>
                <a:spcPts val="1200"/>
              </a:spcAft>
              <a:buNone/>
            </a:pPr>
            <a:r>
              <a:rPr lang="en-GB" sz="1400" dirty="0">
                <a:solidFill>
                  <a:schemeClr val="dk1"/>
                </a:solidFill>
              </a:rPr>
              <a:t>This report: </a:t>
            </a:r>
            <a:r>
              <a:rPr lang="en-GB" sz="1400" u="sng" dirty="0">
                <a:solidFill>
                  <a:schemeClr val="dk1"/>
                </a:solidFill>
                <a:hlinkClick r:id="rId3">
                  <a:extLst>
                    <a:ext uri="{A12FA001-AC4F-418D-AE19-62706E023703}">
                      <ahyp:hlinkClr xmlns:ahyp="http://schemas.microsoft.com/office/drawing/2018/hyperlinkcolor" val="tx"/>
                    </a:ext>
                  </a:extLst>
                </a:hlinkClick>
              </a:rPr>
              <a:t>here</a:t>
            </a:r>
            <a:endParaRPr sz="1400" dirty="0">
              <a:solidFill>
                <a:schemeClr val="dk1"/>
              </a:solidFill>
            </a:endParaRPr>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Product description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&lt;a short description of the product in a few sentences&gt;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Team: list project members and roles</a:t>
            </a:r>
            <a:endParaRPr/>
          </a:p>
          <a:p>
            <a:pPr marL="0" lvl="0" indent="0" algn="l" rtl="0">
              <a:spcBef>
                <a:spcPts val="1200"/>
              </a:spcBef>
              <a:spcAft>
                <a:spcPts val="0"/>
              </a:spcAft>
              <a:buNone/>
            </a:pPr>
            <a:r>
              <a:rPr lang="en-GB"/>
              <a:t>Repo: browseable link to project rep</a:t>
            </a:r>
            <a:endParaRPr/>
          </a:p>
          <a:p>
            <a:pPr marL="0" lvl="0" indent="0" algn="l" rtl="0">
              <a:spcBef>
                <a:spcPts val="1200"/>
              </a:spcBef>
              <a:spcAft>
                <a:spcPts val="1200"/>
              </a:spcAft>
              <a:buNone/>
            </a:pPr>
            <a:r>
              <a:rPr lang="en-GB"/>
              <a:t>Report: a link to this slides within project repo/doc storage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Personas</a:t>
            </a:r>
            <a:endParaRPr/>
          </a:p>
        </p:txBody>
      </p:sp>
      <p:sp>
        <p:nvSpPr>
          <p:cNvPr id="67" name="Google Shape;67;p15"/>
          <p:cNvSpPr txBox="1">
            <a:spLocks noGrp="1"/>
          </p:cNvSpPr>
          <p:nvPr>
            <p:ph type="body" idx="1"/>
          </p:nvPr>
        </p:nvSpPr>
        <p:spPr>
          <a:xfrm>
            <a:off x="2246275" y="1152475"/>
            <a:ext cx="2325600" cy="3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Name &lt;Persona 1&gt;</a:t>
            </a:r>
            <a:endParaRPr b="1"/>
          </a:p>
          <a:p>
            <a:pPr marL="0" lvl="0" indent="0" algn="l" rtl="0">
              <a:spcBef>
                <a:spcPts val="1200"/>
              </a:spcBef>
              <a:spcAft>
                <a:spcPts val="0"/>
              </a:spcAft>
              <a:buNone/>
            </a:pPr>
            <a:r>
              <a:rPr lang="en-GB"/>
              <a:t>&lt;find relevant photo&gt;</a:t>
            </a:r>
            <a:endParaRPr/>
          </a:p>
          <a:p>
            <a:pPr marL="0" lvl="0" indent="0" algn="l" rtl="0">
              <a:spcBef>
                <a:spcPts val="1200"/>
              </a:spcBef>
              <a:spcAft>
                <a:spcPts val="0"/>
              </a:spcAft>
              <a:buNone/>
            </a:pPr>
            <a:r>
              <a:rPr lang="en-GB"/>
              <a:t>&lt;provide description&gt;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Wiki page: &lt;link&gt;</a:t>
            </a:r>
            <a:endParaRPr/>
          </a:p>
          <a:p>
            <a:pPr marL="0" lvl="0" indent="0" algn="l" rtl="0">
              <a:spcBef>
                <a:spcPts val="1200"/>
              </a:spcBef>
              <a:spcAft>
                <a:spcPts val="1200"/>
              </a:spcAft>
              <a:buNone/>
            </a:pPr>
            <a:endParaRPr/>
          </a:p>
        </p:txBody>
      </p:sp>
      <p:sp>
        <p:nvSpPr>
          <p:cNvPr id="68" name="Google Shape;68;p15"/>
          <p:cNvSpPr txBox="1">
            <a:spLocks noGrp="1"/>
          </p:cNvSpPr>
          <p:nvPr>
            <p:ph type="body" idx="2"/>
          </p:nvPr>
        </p:nvSpPr>
        <p:spPr>
          <a:xfrm>
            <a:off x="6592125" y="1152475"/>
            <a:ext cx="2240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Name &lt;Persona 2&gt;</a:t>
            </a:r>
            <a:endParaRPr b="1"/>
          </a:p>
          <a:p>
            <a:pPr marL="0" lvl="0" indent="0" algn="l" rtl="0">
              <a:spcBef>
                <a:spcPts val="1200"/>
              </a:spcBef>
              <a:spcAft>
                <a:spcPts val="0"/>
              </a:spcAft>
              <a:buNone/>
            </a:pPr>
            <a:r>
              <a:rPr lang="en-GB"/>
              <a:t>&lt;find relevant photo&gt;</a:t>
            </a:r>
            <a:endParaRPr/>
          </a:p>
          <a:p>
            <a:pPr marL="0" lvl="0" indent="0" algn="l" rtl="0">
              <a:spcBef>
                <a:spcPts val="1200"/>
              </a:spcBef>
              <a:spcAft>
                <a:spcPts val="0"/>
              </a:spcAft>
              <a:buNone/>
            </a:pPr>
            <a:r>
              <a:rPr lang="en-GB"/>
              <a:t>&lt;provide description&gt;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Wiki page: &lt;link&gt;</a:t>
            </a:r>
            <a:endParaRPr/>
          </a:p>
          <a:p>
            <a:pPr marL="0" lvl="0" indent="0" algn="l" rtl="0">
              <a:spcBef>
                <a:spcPts val="1200"/>
              </a:spcBef>
              <a:spcAft>
                <a:spcPts val="1200"/>
              </a:spcAft>
              <a:buClr>
                <a:schemeClr val="dk1"/>
              </a:buClr>
              <a:buSzPts val="1100"/>
              <a:buFont typeface="Arial"/>
              <a:buNone/>
            </a:pPr>
            <a:endParaRPr/>
          </a:p>
        </p:txBody>
      </p:sp>
      <p:pic>
        <p:nvPicPr>
          <p:cNvPr id="69" name="Google Shape;69;p15"/>
          <p:cNvPicPr preferRelativeResize="0"/>
          <p:nvPr/>
        </p:nvPicPr>
        <p:blipFill>
          <a:blip r:embed="rId3">
            <a:alphaModFix/>
          </a:blip>
          <a:stretch>
            <a:fillRect/>
          </a:stretch>
        </p:blipFill>
        <p:spPr>
          <a:xfrm>
            <a:off x="311700" y="1152475"/>
            <a:ext cx="1855325" cy="2473776"/>
          </a:xfrm>
          <a:prstGeom prst="rect">
            <a:avLst/>
          </a:prstGeom>
          <a:noFill/>
          <a:ln>
            <a:noFill/>
          </a:ln>
        </p:spPr>
      </p:pic>
      <p:pic>
        <p:nvPicPr>
          <p:cNvPr id="70" name="Google Shape;70;p15"/>
          <p:cNvPicPr preferRelativeResize="0"/>
          <p:nvPr/>
        </p:nvPicPr>
        <p:blipFill>
          <a:blip r:embed="rId3">
            <a:alphaModFix/>
          </a:blip>
          <a:stretch>
            <a:fillRect/>
          </a:stretch>
        </p:blipFill>
        <p:spPr>
          <a:xfrm>
            <a:off x="4572000" y="1152475"/>
            <a:ext cx="1855325" cy="2473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Story map</a:t>
            </a:r>
            <a:endParaRPr/>
          </a:p>
        </p:txBody>
      </p:sp>
      <p:pic>
        <p:nvPicPr>
          <p:cNvPr id="76" name="Google Shape;76;p16">
            <a:hlinkClick r:id="rId3"/>
          </p:cNvPr>
          <p:cNvPicPr preferRelativeResize="0"/>
          <p:nvPr/>
        </p:nvPicPr>
        <p:blipFill>
          <a:blip r:embed="rId4">
            <a:alphaModFix/>
          </a:blip>
          <a:stretch>
            <a:fillRect/>
          </a:stretch>
        </p:blipFill>
        <p:spPr>
          <a:xfrm>
            <a:off x="2627850" y="1322525"/>
            <a:ext cx="5973794" cy="3820974"/>
          </a:xfrm>
          <a:prstGeom prst="rect">
            <a:avLst/>
          </a:prstGeom>
          <a:noFill/>
          <a:ln>
            <a:noFill/>
          </a:ln>
        </p:spPr>
      </p:pic>
      <p:sp>
        <p:nvSpPr>
          <p:cNvPr id="77" name="Google Shape;77;p16"/>
          <p:cNvSpPr txBox="1"/>
          <p:nvPr/>
        </p:nvSpPr>
        <p:spPr>
          <a:xfrm>
            <a:off x="311700" y="1017725"/>
            <a:ext cx="8379900" cy="3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5"/>
              </a:rPr>
              <a:t>https://drawio-app.com/wp-content/uploads/2018/10/drawio-jobs-to-be-done-white-paper.pdf</a:t>
            </a:r>
            <a:endParaRPr/>
          </a:p>
        </p:txBody>
      </p:sp>
      <p:sp>
        <p:nvSpPr>
          <p:cNvPr id="78" name="Google Shape;78;p16"/>
          <p:cNvSpPr txBox="1"/>
          <p:nvPr/>
        </p:nvSpPr>
        <p:spPr>
          <a:xfrm>
            <a:off x="311700" y="1554050"/>
            <a:ext cx="2732100" cy="3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2"/>
                </a:solidFill>
              </a:rPr>
              <a:t>At least these levels:</a:t>
            </a:r>
            <a:endParaRPr sz="1600">
              <a:solidFill>
                <a:schemeClr val="dk2"/>
              </a:solidFill>
            </a:endParaRPr>
          </a:p>
          <a:p>
            <a:pPr marL="0" lvl="0" indent="0" algn="l" rtl="0">
              <a:spcBef>
                <a:spcPts val="0"/>
              </a:spcBef>
              <a:spcAft>
                <a:spcPts val="0"/>
              </a:spcAft>
              <a:buNone/>
            </a:pPr>
            <a:endParaRPr sz="1600">
              <a:solidFill>
                <a:schemeClr val="dk2"/>
              </a:solidFill>
            </a:endParaRPr>
          </a:p>
          <a:p>
            <a:pPr marL="0" lvl="0" indent="0" algn="l" rtl="0">
              <a:spcBef>
                <a:spcPts val="0"/>
              </a:spcBef>
              <a:spcAft>
                <a:spcPts val="0"/>
              </a:spcAft>
              <a:buNone/>
            </a:pPr>
            <a:r>
              <a:rPr lang="en-GB" sz="1600">
                <a:solidFill>
                  <a:schemeClr val="dk2"/>
                </a:solidFill>
              </a:rPr>
              <a:t>&lt;persona goal/motivation&gt;</a:t>
            </a:r>
            <a:endParaRPr sz="1600">
              <a:solidFill>
                <a:schemeClr val="dk2"/>
              </a:solidFill>
            </a:endParaRPr>
          </a:p>
          <a:p>
            <a:pPr marL="0" lvl="0" indent="0" algn="l" rtl="0">
              <a:spcBef>
                <a:spcPts val="0"/>
              </a:spcBef>
              <a:spcAft>
                <a:spcPts val="0"/>
              </a:spcAft>
              <a:buNone/>
            </a:pPr>
            <a:r>
              <a:rPr lang="en-GB" sz="1600">
                <a:solidFill>
                  <a:schemeClr val="dk2"/>
                </a:solidFill>
              </a:rPr>
              <a:t>&lt;persona task&gt;</a:t>
            </a:r>
            <a:endParaRPr sz="1600">
              <a:solidFill>
                <a:schemeClr val="dk2"/>
              </a:solidFill>
            </a:endParaRPr>
          </a:p>
          <a:p>
            <a:pPr marL="0" lvl="0" indent="0" algn="l" rtl="0">
              <a:spcBef>
                <a:spcPts val="0"/>
              </a:spcBef>
              <a:spcAft>
                <a:spcPts val="0"/>
              </a:spcAft>
              <a:buNone/>
            </a:pPr>
            <a:r>
              <a:rPr lang="en-GB" sz="1600">
                <a:solidFill>
                  <a:schemeClr val="dk2"/>
                </a:solidFill>
              </a:rPr>
              <a:t>---------</a:t>
            </a:r>
            <a:endParaRPr sz="1600">
              <a:solidFill>
                <a:schemeClr val="dk2"/>
              </a:solidFill>
            </a:endParaRPr>
          </a:p>
          <a:p>
            <a:pPr marL="0" lvl="0" indent="0" algn="l" rtl="0">
              <a:spcBef>
                <a:spcPts val="0"/>
              </a:spcBef>
              <a:spcAft>
                <a:spcPts val="0"/>
              </a:spcAft>
              <a:buNone/>
            </a:pPr>
            <a:r>
              <a:rPr lang="en-GB" sz="1600">
                <a:solidFill>
                  <a:schemeClr val="dk2"/>
                </a:solidFill>
              </a:rPr>
              <a:t>&lt;product feature&gt;</a:t>
            </a:r>
            <a:endParaRPr sz="1600">
              <a:solidFill>
                <a:schemeClr val="dk2"/>
              </a:solidFill>
            </a:endParaRPr>
          </a:p>
          <a:p>
            <a:pPr marL="0" lvl="0" indent="0" algn="l" rtl="0">
              <a:spcBef>
                <a:spcPts val="0"/>
              </a:spcBef>
              <a:spcAft>
                <a:spcPts val="0"/>
              </a:spcAft>
              <a:buNone/>
            </a:pPr>
            <a:r>
              <a:rPr lang="en-GB" sz="1600">
                <a:solidFill>
                  <a:schemeClr val="dk2"/>
                </a:solidFill>
              </a:rPr>
              <a:t>&lt;story names w/ link&gt;</a:t>
            </a:r>
            <a:endParaRPr sz="1600">
              <a:solidFill>
                <a:schemeClr val="dk2"/>
              </a:solidFill>
            </a:endParaRPr>
          </a:p>
          <a:p>
            <a:pPr marL="0" lvl="0" indent="0" algn="l" rtl="0">
              <a:spcBef>
                <a:spcPts val="0"/>
              </a:spcBef>
              <a:spcAft>
                <a:spcPts val="0"/>
              </a:spcAft>
              <a:buNone/>
            </a:pPr>
            <a:endParaRPr sz="1600">
              <a:solidFill>
                <a:schemeClr val="dk2"/>
              </a:solidFill>
            </a:endParaRPr>
          </a:p>
          <a:p>
            <a:pPr marL="0" lvl="0" indent="0" algn="l" rtl="0">
              <a:spcBef>
                <a:spcPts val="0"/>
              </a:spcBef>
              <a:spcAft>
                <a:spcPts val="0"/>
              </a:spcAft>
              <a:buNone/>
            </a:pPr>
            <a:r>
              <a:rPr lang="en-GB" sz="1600">
                <a:solidFill>
                  <a:schemeClr val="dk2"/>
                </a:solidFill>
              </a:rPr>
              <a:t>Work products: </a:t>
            </a:r>
            <a:endParaRPr sz="1600">
              <a:solidFill>
                <a:schemeClr val="dk2"/>
              </a:solidFill>
            </a:endParaRPr>
          </a:p>
          <a:p>
            <a:pPr marL="457200" lvl="0" indent="-330200" algn="l" rtl="0">
              <a:spcBef>
                <a:spcPts val="0"/>
              </a:spcBef>
              <a:spcAft>
                <a:spcPts val="0"/>
              </a:spcAft>
              <a:buClr>
                <a:schemeClr val="dk2"/>
              </a:buClr>
              <a:buSzPts val="1600"/>
              <a:buChar char="-"/>
            </a:pPr>
            <a:r>
              <a:rPr lang="en-GB" sz="1600">
                <a:solidFill>
                  <a:schemeClr val="dk2"/>
                </a:solidFill>
              </a:rPr>
              <a:t>Draw.io / Miro / VP (skyline)</a:t>
            </a:r>
            <a:endParaRPr sz="1600">
              <a:solidFill>
                <a:schemeClr val="dk2"/>
              </a:solidFill>
            </a:endParaRPr>
          </a:p>
          <a:p>
            <a:pPr marL="457200" lvl="0" indent="-330200" algn="l" rtl="0">
              <a:spcBef>
                <a:spcPts val="0"/>
              </a:spcBef>
              <a:spcAft>
                <a:spcPts val="0"/>
              </a:spcAft>
              <a:buClr>
                <a:schemeClr val="dk2"/>
              </a:buClr>
              <a:buSzPts val="1600"/>
              <a:buChar char="-"/>
            </a:pPr>
            <a:r>
              <a:rPr lang="en-GB" sz="1600">
                <a:solidFill>
                  <a:schemeClr val="dk2"/>
                </a:solidFill>
              </a:rPr>
              <a:t>Structured text (.md)</a:t>
            </a:r>
            <a:br>
              <a:rPr lang="en-GB" sz="1600">
                <a:solidFill>
                  <a:schemeClr val="dk2"/>
                </a:solidFill>
              </a:rPr>
            </a:br>
            <a:r>
              <a:rPr lang="en-GB" sz="1600">
                <a:solidFill>
                  <a:schemeClr val="dk2"/>
                </a:solidFill>
              </a:rPr>
              <a:t>(stories)</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 case diagram</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(take from the previous task)</a:t>
            </a:r>
            <a:endParaRPr/>
          </a:p>
          <a:p>
            <a:pPr marL="0" lvl="0" indent="0" algn="l" rtl="0">
              <a:spcBef>
                <a:spcPts val="1200"/>
              </a:spcBef>
              <a:spcAft>
                <a:spcPts val="0"/>
              </a:spcAft>
              <a:buNone/>
            </a:pPr>
            <a:r>
              <a:rPr lang="en-GB"/>
              <a:t>Show main and alternative scenarios on a diagram</a:t>
            </a:r>
            <a:endParaRPr/>
          </a:p>
          <a:p>
            <a:pPr marL="0" lvl="0" indent="0" algn="l" rtl="0">
              <a:spcBef>
                <a:spcPts val="1200"/>
              </a:spcBef>
              <a:spcAft>
                <a:spcPts val="1200"/>
              </a:spcAft>
              <a:buNone/>
            </a:pPr>
            <a:r>
              <a:rPr lang="en-GB"/>
              <a:t>Provide a link to structured textual use case scenarios in your project repo.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Interaction analysis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a cooperation on a diagram along with the use case</a:t>
            </a:r>
            <a:endParaRPr/>
          </a:p>
          <a:p>
            <a:pPr marL="0" lvl="0" indent="0" algn="l" rtl="0">
              <a:spcBef>
                <a:spcPts val="1200"/>
              </a:spcBef>
              <a:spcAft>
                <a:spcPts val="0"/>
              </a:spcAft>
              <a:buNone/>
            </a:pPr>
            <a:r>
              <a:rPr lang="en-GB"/>
              <a:t>OR. Show as a table, columns: use case - cooperation name - used roles - candidate classes that play them</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Final class diagram</a:t>
            </a:r>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a:alphaModFix/>
          </a:blip>
          <a:stretch>
            <a:fillRect/>
          </a:stretch>
        </p:blipFill>
        <p:spPr>
          <a:xfrm>
            <a:off x="3613701" y="1547875"/>
            <a:ext cx="5336376" cy="2625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Detailed behavior</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 an activity or state diagram to describe behavior of </a:t>
            </a:r>
            <a:r>
              <a:rPr lang="en-GB" b="1"/>
              <a:t>one </a:t>
            </a:r>
            <a:r>
              <a:rPr lang="en-GB"/>
              <a:t>of the dynamic classifiers in your model</a:t>
            </a:r>
            <a:endParaRPr/>
          </a:p>
          <a:p>
            <a:pPr marL="0" lvl="0" indent="0" algn="l" rtl="0">
              <a:spcBef>
                <a:spcPts val="1200"/>
              </a:spcBef>
              <a:spcAft>
                <a:spcPts val="0"/>
              </a:spcAft>
              <a:buNone/>
            </a:pPr>
            <a:r>
              <a:rPr lang="en-GB"/>
              <a:t>Add the diagram here and explain how it works precisely in detail</a:t>
            </a:r>
            <a:endParaRPr/>
          </a:p>
          <a:p>
            <a:pPr marL="0" lvl="0" indent="0" algn="l" rtl="0">
              <a:spcBef>
                <a:spcPts val="1200"/>
              </a:spcBef>
              <a:spcAft>
                <a:spcPts val="0"/>
              </a:spcAft>
              <a:buNone/>
            </a:pPr>
            <a:r>
              <a:rPr lang="en-GB"/>
              <a:t>Check that the overall model remains well-formed</a:t>
            </a:r>
            <a:endParaRPr/>
          </a:p>
          <a:p>
            <a:pPr marL="0" lvl="0" indent="0" algn="l" rtl="0">
              <a:spcBef>
                <a:spcPts val="1200"/>
              </a:spcBef>
              <a:spcAft>
                <a:spcPts val="1200"/>
              </a:spcAft>
              <a:buNone/>
            </a:pPr>
            <a:r>
              <a:rPr lang="en-GB"/>
              <a:t>Note: too small models may not be enough to demonstrate your qualification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766</Words>
  <Application>Microsoft Office PowerPoint</Application>
  <PresentationFormat>On-screen Show (16:9)</PresentationFormat>
  <Paragraphs>123</Paragraphs>
  <Slides>16</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KEA (Kubernetes Empowerer to API)</vt:lpstr>
      <vt:lpstr>Product description</vt:lpstr>
      <vt:lpstr>Product description</vt:lpstr>
      <vt:lpstr>Personas</vt:lpstr>
      <vt:lpstr>Story map</vt:lpstr>
      <vt:lpstr>Use case diagram</vt:lpstr>
      <vt:lpstr>Interaction analysis</vt:lpstr>
      <vt:lpstr>Final class diagram</vt:lpstr>
      <vt:lpstr>Detailed behavior</vt:lpstr>
      <vt:lpstr>Repository structure</vt:lpstr>
      <vt:lpstr>Team and roles</vt:lpstr>
      <vt:lpstr>Roles</vt:lpstr>
      <vt:lpstr>PowerPoint Presentation</vt:lpstr>
      <vt:lpstr>PowerPoint Presentation</vt:lpstr>
      <vt:lpstr>DFD (Level 0)</vt:lpstr>
      <vt:lpstr>Story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cp:lastModifiedBy>Konstantin Tsaturyan</cp:lastModifiedBy>
  <cp:revision>3</cp:revision>
  <dcterms:modified xsi:type="dcterms:W3CDTF">2024-10-22T15:25:49Z</dcterms:modified>
</cp:coreProperties>
</file>