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2" r:id="rId2"/>
    <p:sldId id="273" r:id="rId3"/>
    <p:sldId id="284" r:id="rId4"/>
    <p:sldId id="274" r:id="rId5"/>
    <p:sldId id="275" r:id="rId6"/>
    <p:sldId id="276" r:id="rId7"/>
    <p:sldId id="277" r:id="rId8"/>
    <p:sldId id="278" r:id="rId9"/>
    <p:sldId id="283" r:id="rId10"/>
    <p:sldId id="280" r:id="rId11"/>
    <p:sldId id="281" r:id="rId12"/>
    <p:sldId id="279" r:id="rId13"/>
    <p:sldId id="282" r:id="rId14"/>
    <p:sldId id="268" r:id="rId15"/>
    <p:sldId id="285" r:id="rId16"/>
    <p:sldId id="269" r:id="rId17"/>
    <p:sldId id="264"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srcRect/>
          <a:stretch/>
        </p:blipFill>
        <p:spPr bwMode="auto">
          <a:xfrm>
            <a:off x="18520" y="1506071"/>
            <a:ext cx="9089679" cy="27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82629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r>
              <a:rPr lang="en-US" b="1" dirty="0">
                <a:solidFill>
                  <a:schemeClr val="tx1"/>
                </a:solidFill>
                <a:effectLst>
                  <a:outerShdw blurRad="38100" dist="38100" dir="2700000" algn="tl">
                    <a:srgbClr val="000000">
                      <a:alpha val="43137"/>
                    </a:srgbClr>
                  </a:outerShdw>
                </a:effectLst>
              </a:rPr>
              <a:t>: Service Deployer</a:t>
            </a:r>
            <a:endParaRPr b="1" dirty="0">
              <a:solidFill>
                <a:schemeClr val="tx1"/>
              </a:solidFill>
              <a:effectLst>
                <a:outerShdw blurRad="38100" dist="38100" dir="2700000" algn="tl">
                  <a:srgbClr val="000000">
                    <a:alpha val="43137"/>
                  </a:srgbClr>
                </a:outerShdw>
              </a:effectLst>
            </a:endParaRPr>
          </a:p>
        </p:txBody>
      </p:sp>
      <p:graphicFrame>
        <p:nvGraphicFramePr>
          <p:cNvPr id="4" name="Таблица 3">
            <a:extLst>
              <a:ext uri="{FF2B5EF4-FFF2-40B4-BE49-F238E27FC236}">
                <a16:creationId xmlns:a16="http://schemas.microsoft.com/office/drawing/2014/main" id="{A99154A3-C358-4BC7-A257-7E2D543DD61F}"/>
              </a:ext>
            </a:extLst>
          </p:cNvPr>
          <p:cNvGraphicFramePr>
            <a:graphicFrameLocks noGrp="1"/>
          </p:cNvGraphicFramePr>
          <p:nvPr>
            <p:extLst>
              <p:ext uri="{D42A27DB-BD31-4B8C-83A1-F6EECF244321}">
                <p14:modId xmlns:p14="http://schemas.microsoft.com/office/powerpoint/2010/main" val="1115196209"/>
              </p:ext>
            </p:extLst>
          </p:nvPr>
        </p:nvGraphicFramePr>
        <p:xfrm>
          <a:off x="1148157" y="1464414"/>
          <a:ext cx="6710182" cy="2818830"/>
        </p:xfrm>
        <a:graphic>
          <a:graphicData uri="http://schemas.openxmlformats.org/drawingml/2006/table">
            <a:tbl>
              <a:tblPr/>
              <a:tblGrid>
                <a:gridCol w="1722281">
                  <a:extLst>
                    <a:ext uri="{9D8B030D-6E8A-4147-A177-3AD203B41FA5}">
                      <a16:colId xmlns:a16="http://schemas.microsoft.com/office/drawing/2014/main" val="1636098904"/>
                    </a:ext>
                  </a:extLst>
                </a:gridCol>
                <a:gridCol w="961793">
                  <a:extLst>
                    <a:ext uri="{9D8B030D-6E8A-4147-A177-3AD203B41FA5}">
                      <a16:colId xmlns:a16="http://schemas.microsoft.com/office/drawing/2014/main" val="723940613"/>
                    </a:ext>
                  </a:extLst>
                </a:gridCol>
                <a:gridCol w="1342036">
                  <a:extLst>
                    <a:ext uri="{9D8B030D-6E8A-4147-A177-3AD203B41FA5}">
                      <a16:colId xmlns:a16="http://schemas.microsoft.com/office/drawing/2014/main" val="3033018205"/>
                    </a:ext>
                  </a:extLst>
                </a:gridCol>
                <a:gridCol w="1342036">
                  <a:extLst>
                    <a:ext uri="{9D8B030D-6E8A-4147-A177-3AD203B41FA5}">
                      <a16:colId xmlns:a16="http://schemas.microsoft.com/office/drawing/2014/main" val="2470044663"/>
                    </a:ext>
                  </a:extLst>
                </a:gridCol>
                <a:gridCol w="1342036">
                  <a:extLst>
                    <a:ext uri="{9D8B030D-6E8A-4147-A177-3AD203B41FA5}">
                      <a16:colId xmlns:a16="http://schemas.microsoft.com/office/drawing/2014/main" val="3882684967"/>
                    </a:ext>
                  </a:extLst>
                </a:gridCol>
              </a:tblGrid>
              <a:tr h="402690">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Class/Metrics</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WMC</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CBO</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NOC</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DIT</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ServiceDeployer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1</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8</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0</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ContainerizerImpl</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1</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0</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2</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CRDStrategy</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1</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0</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2</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402690">
                <a:tc>
                  <a:txBody>
                    <a:bodyPr/>
                    <a:lstStyle/>
                    <a:p>
                      <a:pPr algn="l" rtl="0" fontAlgn="t">
                        <a:spcBef>
                          <a:spcPts val="0"/>
                        </a:spcBef>
                        <a:spcAft>
                          <a:spcPts val="0"/>
                        </a:spcAft>
                      </a:pPr>
                      <a:r>
                        <a:rPr lang="en-US" sz="1100" b="0" i="0" u="none" strike="noStrike">
                          <a:solidFill>
                            <a:srgbClr val="000000"/>
                          </a:solidFill>
                          <a:effectLst/>
                          <a:latin typeface="Arial" panose="020B0604020202020204" pitchFamily="34" charset="0"/>
                        </a:rPr>
                        <a:t>SourceCodeStrategy</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1</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0</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2</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GitAdapter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1</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0</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2</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KubernetesAdapter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4</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a:solidFill>
                            <a:srgbClr val="000000"/>
                          </a:solidFill>
                          <a:effectLst/>
                          <a:latin typeface="Arial" panose="020B0604020202020204" pitchFamily="34" charset="0"/>
                        </a:rPr>
                        <a:t>1</a:t>
                      </a: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0</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100" b="0" i="0" u="none" strike="noStrike" dirty="0">
                          <a:solidFill>
                            <a:srgbClr val="000000"/>
                          </a:solidFill>
                          <a:effectLst/>
                          <a:latin typeface="Arial" panose="020B0604020202020204" pitchFamily="34" charset="0"/>
                        </a:rPr>
                        <a:t>2</a:t>
                      </a: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3453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71852218-794D-4978-8B1C-7837C98D4927}"/>
              </a:ext>
            </a:extLst>
          </p:cNvPr>
          <p:cNvGraphicFramePr>
            <a:graphicFrameLocks noGrp="1"/>
          </p:cNvGraphicFramePr>
          <p:nvPr>
            <p:extLst>
              <p:ext uri="{D42A27DB-BD31-4B8C-83A1-F6EECF244321}">
                <p14:modId xmlns:p14="http://schemas.microsoft.com/office/powerpoint/2010/main" val="3606746456"/>
              </p:ext>
            </p:extLst>
          </p:nvPr>
        </p:nvGraphicFramePr>
        <p:xfrm>
          <a:off x="1780169" y="1471137"/>
          <a:ext cx="5368146" cy="2416140"/>
        </p:xfrm>
        <a:graphic>
          <a:graphicData uri="http://schemas.openxmlformats.org/drawingml/2006/table">
            <a:tbl>
              <a:tblPr/>
              <a:tblGrid>
                <a:gridCol w="1722281">
                  <a:extLst>
                    <a:ext uri="{9D8B030D-6E8A-4147-A177-3AD203B41FA5}">
                      <a16:colId xmlns:a16="http://schemas.microsoft.com/office/drawing/2014/main" val="1636098904"/>
                    </a:ext>
                  </a:extLst>
                </a:gridCol>
                <a:gridCol w="961793">
                  <a:extLst>
                    <a:ext uri="{9D8B030D-6E8A-4147-A177-3AD203B41FA5}">
                      <a16:colId xmlns:a16="http://schemas.microsoft.com/office/drawing/2014/main" val="723940613"/>
                    </a:ext>
                  </a:extLst>
                </a:gridCol>
                <a:gridCol w="1342036">
                  <a:extLst>
                    <a:ext uri="{9D8B030D-6E8A-4147-A177-3AD203B41FA5}">
                      <a16:colId xmlns:a16="http://schemas.microsoft.com/office/drawing/2014/main" val="3033018205"/>
                    </a:ext>
                  </a:extLst>
                </a:gridCol>
                <a:gridCol w="1342036">
                  <a:extLst>
                    <a:ext uri="{9D8B030D-6E8A-4147-A177-3AD203B41FA5}">
                      <a16:colId xmlns:a16="http://schemas.microsoft.com/office/drawing/2014/main" val="2470044663"/>
                    </a:ext>
                  </a:extLst>
                </a:gridCol>
              </a:tblGrid>
              <a:tr h="402690">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Service</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SIY</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AIS</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ADS</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02690">
                <a:tc>
                  <a:txBody>
                    <a:bodyPr/>
                    <a:lstStyle/>
                    <a:p>
                      <a:pPr algn="l" rtl="0" fontAlgn="t">
                        <a:spcBef>
                          <a:spcPts val="0"/>
                        </a:spcBef>
                        <a:spcAft>
                          <a:spcPts val="0"/>
                        </a:spcAft>
                      </a:pPr>
                      <a:r>
                        <a:rPr lang="en-US" sz="1100" b="0" i="0" u="none" strike="noStrike" dirty="0">
                          <a:solidFill>
                            <a:srgbClr val="000000"/>
                          </a:solidFill>
                          <a:effectLst/>
                          <a:latin typeface="Arial" panose="020B0604020202020204" pitchFamily="34" charset="0"/>
                        </a:rPr>
                        <a:t>Request Router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02690">
                <a:tc>
                  <a:txBody>
                    <a:bodyPr/>
                    <a:lstStyle/>
                    <a:p>
                      <a:pPr algn="l" rtl="0" fontAlgn="t">
                        <a:spcBef>
                          <a:spcPts val="0"/>
                        </a:spcBef>
                        <a:spcAft>
                          <a:spcPts val="0"/>
                        </a:spcAft>
                      </a:pPr>
                      <a:r>
                        <a:rPr lang="en-US" sz="1100" b="0" i="0" u="none" strike="noStrike" dirty="0">
                          <a:solidFill>
                            <a:srgbClr val="000000"/>
                          </a:solidFill>
                          <a:effectLst/>
                          <a:latin typeface="Arial" panose="020B0604020202020204" pitchFamily="34" charset="0"/>
                        </a:rPr>
                        <a:t>Authenticator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02690">
                <a:tc>
                  <a:txBody>
                    <a:bodyPr/>
                    <a:lstStyle/>
                    <a:p>
                      <a:pPr algn="l" rtl="0" fontAlgn="t">
                        <a:spcBef>
                          <a:spcPts val="0"/>
                        </a:spcBef>
                        <a:spcAft>
                          <a:spcPts val="0"/>
                        </a:spcAft>
                      </a:pPr>
                      <a:r>
                        <a:rPr lang="en-US" sz="1100" b="0" i="0" u="none" strike="noStrike" dirty="0" err="1">
                          <a:solidFill>
                            <a:srgbClr val="000000"/>
                          </a:solidFill>
                          <a:effectLst/>
                          <a:latin typeface="Arial" panose="020B0604020202020204" pitchFamily="34" charset="0"/>
                        </a:rPr>
                        <a:t>OpenAPI</a:t>
                      </a:r>
                      <a:r>
                        <a:rPr lang="en-US" sz="1100" b="0" i="0" u="none" strike="noStrike" dirty="0">
                          <a:solidFill>
                            <a:srgbClr val="000000"/>
                          </a:solidFill>
                          <a:effectLst/>
                          <a:latin typeface="Arial" panose="020B0604020202020204" pitchFamily="34" charset="0"/>
                        </a:rPr>
                        <a:t> Generator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402690">
                <a:tc>
                  <a:txBody>
                    <a:bodyPr/>
                    <a:lstStyle/>
                    <a:p>
                      <a:pPr algn="l" rtl="0" fontAlgn="t">
                        <a:spcBef>
                          <a:spcPts val="0"/>
                        </a:spcBef>
                        <a:spcAft>
                          <a:spcPts val="0"/>
                        </a:spcAft>
                      </a:pPr>
                      <a:r>
                        <a:rPr lang="en-US" sz="1100" b="0" i="0" u="none" strike="noStrike" dirty="0">
                          <a:solidFill>
                            <a:srgbClr val="000000"/>
                          </a:solidFill>
                          <a:effectLst/>
                          <a:latin typeface="Arial" panose="020B0604020202020204" pitchFamily="34" charset="0"/>
                        </a:rPr>
                        <a:t>Deployer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02690">
                <a:tc>
                  <a:txBody>
                    <a:bodyPr/>
                    <a:lstStyle/>
                    <a:p>
                      <a:pPr algn="l" rtl="0" fontAlgn="t">
                        <a:spcBef>
                          <a:spcPts val="0"/>
                        </a:spcBef>
                        <a:spcAft>
                          <a:spcPts val="0"/>
                        </a:spcAft>
                      </a:pPr>
                      <a:r>
                        <a:rPr lang="en-US" sz="1100" b="0" i="0" u="none" strike="noStrike" dirty="0">
                          <a:solidFill>
                            <a:srgbClr val="000000"/>
                          </a:solidFill>
                          <a:effectLst/>
                          <a:latin typeface="Arial" panose="020B0604020202020204" pitchFamily="34" charset="0"/>
                        </a:rPr>
                        <a:t>Logger</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ru-RU"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bl>
          </a:graphicData>
        </a:graphic>
      </p:graphicFrame>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complexity</a:t>
            </a:r>
            <a:endParaRPr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4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683</Words>
  <Application>Microsoft Office PowerPoint</Application>
  <PresentationFormat>Экран (16:9)</PresentationFormat>
  <Paragraphs>153</Paragraphs>
  <Slides>18</Slides>
  <Notes>18</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18</vt:i4>
      </vt:variant>
    </vt:vector>
  </HeadingPairs>
  <TitlesOfParts>
    <vt:vector size="20"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of Service Deployer</vt:lpstr>
      <vt:lpstr>Logical data model ServiceDeployer</vt:lpstr>
      <vt:lpstr>API usage ServiceDeployer</vt:lpstr>
      <vt:lpstr>Physical schema ServiceDeployer</vt:lpstr>
      <vt:lpstr>Design case for RequestRouter</vt:lpstr>
      <vt:lpstr>Design complexity: Service Deployer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40</cp:revision>
  <dcterms:modified xsi:type="dcterms:W3CDTF">2024-12-22T20:43:15Z</dcterms:modified>
</cp:coreProperties>
</file>