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6"/>
  </p:notesMasterIdLst>
  <p:sldIdLst>
    <p:sldId id="256" r:id="rId2"/>
    <p:sldId id="267" r:id="rId3"/>
    <p:sldId id="268" r:id="rId4"/>
    <p:sldId id="269" r:id="rId5"/>
    <p:sldId id="270" r:id="rId6"/>
    <p:sldId id="272" r:id="rId7"/>
    <p:sldId id="260" r:id="rId8"/>
    <p:sldId id="261" r:id="rId9"/>
    <p:sldId id="262" r:id="rId10"/>
    <p:sldId id="263" r:id="rId11"/>
    <p:sldId id="264" r:id="rId12"/>
    <p:sldId id="265" r:id="rId13"/>
    <p:sldId id="273" r:id="rId14"/>
    <p:sldId id="271"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B48DDDE-FD68-40B6-8E71-6AA6FB7436E2}">
          <p14:sldIdLst>
            <p14:sldId id="256"/>
            <p14:sldId id="267"/>
            <p14:sldId id="268"/>
            <p14:sldId id="269"/>
            <p14:sldId id="270"/>
            <p14:sldId id="272"/>
            <p14:sldId id="260"/>
            <p14:sldId id="261"/>
            <p14:sldId id="262"/>
            <p14:sldId id="263"/>
            <p14:sldId id="264"/>
            <p14:sldId id="265"/>
            <p14:sldId id="273"/>
          </p14:sldIdLst>
        </p14:section>
        <p14:section name="Task3" id="{9222689A-1169-40CD-875E-0FB52BCA49A1}">
          <p14:sldIdLst>
            <p14:sldId id="27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5e49ec3f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5e49ec3f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bdfeb45a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bdfeb45a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bdfeb45a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bdfeb45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544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bdfeb45a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ebdfeb45a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2888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6a3e371d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6a3e371d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6a3e371d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6a3e371d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f6a3e371d8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f6a3e371d8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5e49ec3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5e49ec3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sz="180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sz="180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8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GB" smtClean="0"/>
              <a:pPr/>
              <a:t>‹#›</a:t>
            </a:fld>
            <a:endParaRPr lang="en-GB"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0.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effectLst>
                  <a:outerShdw blurRad="38100" dist="38100" dir="2700000" algn="tl">
                    <a:srgbClr val="000000">
                      <a:alpha val="43137"/>
                    </a:srgbClr>
                  </a:outerShdw>
                </a:effectLst>
              </a:rPr>
              <a:t>KEA</a:t>
            </a:r>
            <a:br>
              <a:rPr lang="en-GB" dirty="0"/>
            </a:br>
            <a:r>
              <a:rPr lang="en-GB" sz="2400" dirty="0"/>
              <a:t>(Kubernetes </a:t>
            </a:r>
            <a:r>
              <a:rPr lang="en-GB" sz="2400" dirty="0" err="1"/>
              <a:t>Empowerer</a:t>
            </a:r>
            <a:r>
              <a:rPr lang="en-GB" sz="2400" dirty="0"/>
              <a:t> to API)</a:t>
            </a:r>
            <a:endParaRPr sz="24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Requirements and analysis model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24625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Detailed behaviour</a:t>
            </a:r>
            <a:endParaRPr b="1" dirty="0">
              <a:solidFill>
                <a:srgbClr val="FF0000"/>
              </a:solidFill>
              <a:effectLst>
                <a:outerShdw blurRad="38100" dist="38100" dir="2700000" algn="tl">
                  <a:srgbClr val="000000">
                    <a:alpha val="43137"/>
                  </a:srgbClr>
                </a:outerShdw>
              </a:effectLst>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Use an activity or state diagram to describe </a:t>
            </a:r>
            <a:r>
              <a:rPr lang="en-GB" dirty="0" err="1"/>
              <a:t>behavior</a:t>
            </a:r>
            <a:r>
              <a:rPr lang="en-GB" dirty="0"/>
              <a:t> of </a:t>
            </a:r>
            <a:r>
              <a:rPr lang="en-GB" b="1" dirty="0"/>
              <a:t>one </a:t>
            </a:r>
            <a:r>
              <a:rPr lang="en-GB" dirty="0"/>
              <a:t>of the dynamic classifiers in your model</a:t>
            </a:r>
            <a:endParaRPr dirty="0"/>
          </a:p>
          <a:p>
            <a:pPr marL="0" lvl="0" indent="0" algn="l" rtl="0">
              <a:spcBef>
                <a:spcPts val="1200"/>
              </a:spcBef>
              <a:spcAft>
                <a:spcPts val="0"/>
              </a:spcAft>
              <a:buNone/>
            </a:pPr>
            <a:r>
              <a:rPr lang="en-GB" dirty="0"/>
              <a:t>Add the diagram here and explain how it works precisely in detail</a:t>
            </a:r>
            <a:endParaRPr dirty="0"/>
          </a:p>
          <a:p>
            <a:pPr marL="0" lvl="0" indent="0" algn="l" rtl="0">
              <a:spcBef>
                <a:spcPts val="1200"/>
              </a:spcBef>
              <a:spcAft>
                <a:spcPts val="0"/>
              </a:spcAft>
              <a:buNone/>
            </a:pPr>
            <a:r>
              <a:rPr lang="en-GB" dirty="0"/>
              <a:t>Check that the overall model remains well-formed</a:t>
            </a:r>
            <a:endParaRPr dirty="0"/>
          </a:p>
          <a:p>
            <a:pPr marL="0" lvl="0" indent="0" algn="l" rtl="0">
              <a:spcBef>
                <a:spcPts val="1200"/>
              </a:spcBef>
              <a:spcAft>
                <a:spcPts val="1200"/>
              </a:spcAft>
              <a:buNone/>
            </a:pPr>
            <a:r>
              <a:rPr lang="en-GB" dirty="0"/>
              <a:t>Note: too small models may not be enough to demonstrate your qualification</a:t>
            </a:r>
            <a:endParaRPr dirty="0"/>
          </a:p>
        </p:txBody>
      </p:sp>
      <p:sp>
        <p:nvSpPr>
          <p:cNvPr id="2" name="Slide Number Placeholder 1">
            <a:extLst>
              <a:ext uri="{FF2B5EF4-FFF2-40B4-BE49-F238E27FC236}">
                <a16:creationId xmlns:a16="http://schemas.microsoft.com/office/drawing/2014/main" id="{1993C304-8938-41C3-9583-2C7227088C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29263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Repository structure</a:t>
            </a:r>
            <a:endParaRPr b="1" dirty="0">
              <a:solidFill>
                <a:schemeClr val="tx1"/>
              </a:solidFill>
              <a:effectLst>
                <a:outerShdw blurRad="38100" dist="38100" dir="2700000" algn="tl">
                  <a:srgbClr val="000000">
                    <a:alpha val="43137"/>
                  </a:srgbClr>
                </a:outerShdw>
              </a:effectLst>
            </a:endParaRPr>
          </a:p>
        </p:txBody>
      </p:sp>
      <p:sp>
        <p:nvSpPr>
          <p:cNvPr id="109" name="Google Shape;109;p21"/>
          <p:cNvSpPr txBox="1">
            <a:spLocks noGrp="1"/>
          </p:cNvSpPr>
          <p:nvPr>
            <p:ph type="body" idx="1"/>
          </p:nvPr>
        </p:nvSpPr>
        <p:spPr>
          <a:xfrm>
            <a:off x="311700" y="1152475"/>
            <a:ext cx="2924368" cy="3698386"/>
          </a:xfrm>
          <a:prstGeom prst="rect">
            <a:avLst/>
          </a:prstGeom>
        </p:spPr>
        <p:txBody>
          <a:bodyPr spcFirstLastPara="1" wrap="square" lIns="91425" tIns="91425" rIns="91425" bIns="91425" anchor="t" anchorCtr="0">
            <a:noAutofit/>
          </a:bodyPr>
          <a:lstStyle/>
          <a:p>
            <a:pPr marL="0" lvl="0" indent="0">
              <a:buNone/>
            </a:pPr>
            <a:r>
              <a:rPr lang="en-GB" dirty="0">
                <a:solidFill>
                  <a:schemeClr val="tx1"/>
                </a:solidFill>
              </a:rPr>
              <a:t>Repository structure</a:t>
            </a:r>
          </a:p>
          <a:p>
            <a:pPr marL="0" lvl="0" indent="0">
              <a:buNone/>
            </a:pPr>
            <a:r>
              <a:rPr lang="en-GB" sz="1000" dirty="0">
                <a:solidFill>
                  <a:schemeClr val="tx1"/>
                </a:solidFill>
              </a:rPr>
              <a:t>.  </a:t>
            </a:r>
          </a:p>
          <a:p>
            <a:pPr marL="0" lvl="0" indent="0">
              <a:buNone/>
            </a:pPr>
            <a:r>
              <a:rPr lang="en-GB" sz="1000" dirty="0">
                <a:solidFill>
                  <a:schemeClr val="tx1"/>
                </a:solidFill>
              </a:rPr>
              <a:t>├── product_img.jpg  </a:t>
            </a:r>
          </a:p>
          <a:p>
            <a:pPr marL="0" lvl="0" indent="0">
              <a:buNone/>
            </a:pPr>
            <a:r>
              <a:rPr lang="en-GB" sz="1000" dirty="0">
                <a:solidFill>
                  <a:schemeClr val="tx1"/>
                </a:solidFill>
              </a:rPr>
              <a:t>├── README.md  </a:t>
            </a:r>
          </a:p>
          <a:p>
            <a:pPr marL="0" lvl="0" indent="0">
              <a:buNone/>
            </a:pPr>
            <a:r>
              <a:rPr lang="en-GB" sz="1000" dirty="0">
                <a:solidFill>
                  <a:schemeClr val="tx1"/>
                </a:solidFill>
              </a:rPr>
              <a:t>├── General/  </a:t>
            </a:r>
          </a:p>
          <a:p>
            <a:pPr marL="0" lvl="0" indent="0">
              <a:buNone/>
            </a:pPr>
            <a:r>
              <a:rPr lang="en-GB" sz="1000" dirty="0">
                <a:solidFill>
                  <a:schemeClr val="tx1"/>
                </a:solidFill>
              </a:rPr>
              <a:t>│     ├── Domain_description_en.md  </a:t>
            </a:r>
          </a:p>
          <a:p>
            <a:pPr marL="0" lvl="0" indent="0">
              <a:buNone/>
            </a:pPr>
            <a:r>
              <a:rPr lang="en-GB" sz="1000" dirty="0">
                <a:solidFill>
                  <a:schemeClr val="tx1"/>
                </a:solidFill>
              </a:rPr>
              <a:t>│     ├── Task_description_en.md  </a:t>
            </a:r>
          </a:p>
          <a:p>
            <a:pPr marL="0" lvl="0" indent="0">
              <a:buNone/>
            </a:pPr>
            <a:r>
              <a:rPr lang="en-GB" sz="1000" dirty="0">
                <a:solidFill>
                  <a:schemeClr val="tx1"/>
                </a:solidFill>
              </a:rPr>
              <a:t>│     ├── DFD0/  </a:t>
            </a:r>
          </a:p>
          <a:p>
            <a:pPr marL="0" lvl="0" indent="0">
              <a:buNone/>
            </a:pPr>
            <a:r>
              <a:rPr lang="en-GB" sz="1000" dirty="0">
                <a:solidFill>
                  <a:schemeClr val="tx1"/>
                </a:solidFill>
              </a:rPr>
              <a:t>│     ├── </a:t>
            </a:r>
            <a:r>
              <a:rPr lang="en-GB" sz="1000" dirty="0" err="1">
                <a:solidFill>
                  <a:schemeClr val="tx1"/>
                </a:solidFill>
              </a:rPr>
              <a:t>StoryMap</a:t>
            </a:r>
            <a:r>
              <a:rPr lang="en-GB" sz="1000" dirty="0">
                <a:solidFill>
                  <a:schemeClr val="tx1"/>
                </a:solidFill>
              </a:rPr>
              <a:t>/  </a:t>
            </a:r>
          </a:p>
          <a:p>
            <a:pPr marL="0" lvl="0" indent="0">
              <a:buNone/>
            </a:pPr>
            <a:r>
              <a:rPr lang="en-GB" sz="1000" dirty="0">
                <a:solidFill>
                  <a:schemeClr val="tx1"/>
                </a:solidFill>
              </a:rPr>
              <a:t>│     └── </a:t>
            </a:r>
            <a:r>
              <a:rPr lang="en-GB" sz="1000" dirty="0" err="1">
                <a:solidFill>
                  <a:schemeClr val="tx1"/>
                </a:solidFill>
              </a:rPr>
              <a:t>UseCases</a:t>
            </a:r>
            <a:r>
              <a:rPr lang="en-GB" sz="1000" dirty="0">
                <a:solidFill>
                  <a:schemeClr val="tx1"/>
                </a:solidFill>
              </a:rPr>
              <a:t>/  </a:t>
            </a:r>
          </a:p>
          <a:p>
            <a:pPr marL="0" lvl="0" indent="0">
              <a:buNone/>
            </a:pPr>
            <a:r>
              <a:rPr lang="en-GB" sz="1000" dirty="0">
                <a:solidFill>
                  <a:schemeClr val="tx1"/>
                </a:solidFill>
              </a:rPr>
              <a:t>└── Practice Tasks/  </a:t>
            </a:r>
          </a:p>
          <a:p>
            <a:pPr marL="0" lvl="0" indent="0">
              <a:buNone/>
            </a:pPr>
            <a:r>
              <a:rPr lang="en-GB" sz="1000" dirty="0">
                <a:solidFill>
                  <a:schemeClr val="tx1"/>
                </a:solidFill>
              </a:rPr>
              <a:t>        ├── </a:t>
            </a:r>
            <a:r>
              <a:rPr lang="en-GB" sz="1000" dirty="0" err="1">
                <a:solidFill>
                  <a:schemeClr val="tx1"/>
                </a:solidFill>
              </a:rPr>
              <a:t>Final_Task</a:t>
            </a:r>
            <a:r>
              <a:rPr lang="en-GB" sz="1000" dirty="0">
                <a:solidFill>
                  <a:schemeClr val="tx1"/>
                </a:solidFill>
              </a:rPr>
              <a:t>/  </a:t>
            </a:r>
          </a:p>
          <a:p>
            <a:pPr marL="0" lvl="0" indent="0">
              <a:buNone/>
            </a:pPr>
            <a:r>
              <a:rPr lang="en-GB" sz="1000" dirty="0">
                <a:solidFill>
                  <a:schemeClr val="tx1"/>
                </a:solidFill>
              </a:rPr>
              <a:t>        ├── Task_1/  </a:t>
            </a:r>
          </a:p>
          <a:p>
            <a:pPr marL="0" lvl="0" indent="0">
              <a:buNone/>
            </a:pPr>
            <a:r>
              <a:rPr lang="en-GB" sz="1000" dirty="0">
                <a:solidFill>
                  <a:schemeClr val="tx1"/>
                </a:solidFill>
              </a:rPr>
              <a:t>        ├── Task_2/  </a:t>
            </a:r>
          </a:p>
          <a:p>
            <a:pPr marL="0" lvl="0" indent="0">
              <a:buNone/>
            </a:pPr>
            <a:r>
              <a:rPr lang="en-GB" sz="1000" dirty="0">
                <a:solidFill>
                  <a:schemeClr val="tx1"/>
                </a:solidFill>
              </a:rPr>
              <a:t>        ├── Task_3/  </a:t>
            </a:r>
          </a:p>
          <a:p>
            <a:pPr marL="0" lvl="0" indent="0">
              <a:buNone/>
            </a:pPr>
            <a:r>
              <a:rPr lang="en-GB" sz="1000" dirty="0">
                <a:solidFill>
                  <a:schemeClr val="tx1"/>
                </a:solidFill>
              </a:rPr>
              <a:t>        ├── Task_4/  </a:t>
            </a:r>
          </a:p>
          <a:p>
            <a:pPr marL="0" lvl="0" indent="0">
              <a:buNone/>
            </a:pPr>
            <a:r>
              <a:rPr lang="en-GB" sz="1000" dirty="0">
                <a:solidFill>
                  <a:schemeClr val="tx1"/>
                </a:solidFill>
              </a:rPr>
              <a:t>        ├── Task_5/  </a:t>
            </a:r>
          </a:p>
          <a:p>
            <a:pPr marL="0" lvl="0" indent="0">
              <a:buNone/>
            </a:pPr>
            <a:r>
              <a:rPr lang="en-GB" sz="1000" dirty="0">
                <a:solidFill>
                  <a:schemeClr val="tx1"/>
                </a:solidFill>
              </a:rPr>
              <a:t>        ├── Task_6/  </a:t>
            </a:r>
          </a:p>
          <a:p>
            <a:pPr marL="0" lvl="0" indent="0">
              <a:buNone/>
            </a:pPr>
            <a:r>
              <a:rPr lang="en-GB" sz="1000" dirty="0">
                <a:solidFill>
                  <a:schemeClr val="tx1"/>
                </a:solidFill>
              </a:rPr>
              <a:t>        └── Task_7/ </a:t>
            </a:r>
          </a:p>
          <a:p>
            <a:pPr marL="0" lvl="0" indent="0" algn="l" rtl="0">
              <a:spcBef>
                <a:spcPts val="0"/>
              </a:spcBef>
              <a:spcAft>
                <a:spcPts val="0"/>
              </a:spcAft>
              <a:buNone/>
            </a:pPr>
            <a:endParaRPr lang="en-GB" dirty="0">
              <a:solidFill>
                <a:schemeClr val="tx1"/>
              </a:solidFill>
            </a:endParaRPr>
          </a:p>
        </p:txBody>
      </p:sp>
      <p:sp>
        <p:nvSpPr>
          <p:cNvPr id="2" name="TextBox 1">
            <a:extLst>
              <a:ext uri="{FF2B5EF4-FFF2-40B4-BE49-F238E27FC236}">
                <a16:creationId xmlns:a16="http://schemas.microsoft.com/office/drawing/2014/main" id="{A1369874-95E3-4381-9B31-34DEFF4768FC}"/>
              </a:ext>
            </a:extLst>
          </p:cNvPr>
          <p:cNvSpPr txBox="1"/>
          <p:nvPr/>
        </p:nvSpPr>
        <p:spPr>
          <a:xfrm>
            <a:off x="5265905" y="1152475"/>
            <a:ext cx="2386519" cy="1154162"/>
          </a:xfrm>
          <a:prstGeom prst="rect">
            <a:avLst/>
          </a:prstGeom>
          <a:noFill/>
        </p:spPr>
        <p:txBody>
          <a:bodyPr wrap="square" rtlCol="0">
            <a:spAutoFit/>
          </a:bodyPr>
          <a:lstStyle/>
          <a:p>
            <a:pPr>
              <a:lnSpc>
                <a:spcPct val="150000"/>
              </a:lnSpc>
            </a:pPr>
            <a:r>
              <a:rPr lang="en-US" sz="1800" dirty="0"/>
              <a:t>Tools Used:</a:t>
            </a:r>
          </a:p>
          <a:p>
            <a:pPr marL="285750" indent="-285750">
              <a:buFont typeface="Arial" panose="020B0604020202020204" pitchFamily="34" charset="0"/>
              <a:buChar char="•"/>
            </a:pPr>
            <a:r>
              <a:rPr lang="en-US" dirty="0" err="1"/>
              <a:t>Github</a:t>
            </a:r>
            <a:endParaRPr lang="en-US" dirty="0"/>
          </a:p>
          <a:p>
            <a:pPr marL="285750" indent="-285750">
              <a:buFont typeface="Arial" panose="020B0604020202020204" pitchFamily="34" charset="0"/>
              <a:buChar char="•"/>
            </a:pPr>
            <a:r>
              <a:rPr lang="en-US" dirty="0" err="1"/>
              <a:t>Drawio</a:t>
            </a:r>
            <a:endParaRPr lang="en-US" dirty="0"/>
          </a:p>
          <a:p>
            <a:pPr marL="285750" indent="-285750">
              <a:buFont typeface="Arial" panose="020B0604020202020204" pitchFamily="34" charset="0"/>
              <a:buChar char="•"/>
            </a:pPr>
            <a:r>
              <a:rPr lang="en-US" dirty="0" err="1"/>
              <a:t>Planttext</a:t>
            </a:r>
            <a:endParaRPr lang="ru-RU" dirty="0"/>
          </a:p>
        </p:txBody>
      </p:sp>
      <p:sp>
        <p:nvSpPr>
          <p:cNvPr id="3" name="Slide Number Placeholder 2">
            <a:extLst>
              <a:ext uri="{FF2B5EF4-FFF2-40B4-BE49-F238E27FC236}">
                <a16:creationId xmlns:a16="http://schemas.microsoft.com/office/drawing/2014/main" id="{1B5096D9-216C-438D-BB05-1CE3A083DE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27375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Team and roles</a:t>
            </a:r>
            <a:endParaRPr b="1" dirty="0">
              <a:solidFill>
                <a:schemeClr val="tx1"/>
              </a:solidFill>
              <a:effectLst>
                <a:outerShdw blurRad="38100" dist="38100" dir="2700000" algn="tl">
                  <a:srgbClr val="000000">
                    <a:alpha val="43137"/>
                  </a:srgbClr>
                </a:outerShdw>
              </a:effectLst>
            </a:endParaRPr>
          </a:p>
        </p:txBody>
      </p:sp>
      <p:graphicFrame>
        <p:nvGraphicFramePr>
          <p:cNvPr id="5" name="Table 4">
            <a:extLst>
              <a:ext uri="{FF2B5EF4-FFF2-40B4-BE49-F238E27FC236}">
                <a16:creationId xmlns:a16="http://schemas.microsoft.com/office/drawing/2014/main" id="{EC34B5E1-8EB0-4AD2-BA9A-C78EAB05585A}"/>
              </a:ext>
            </a:extLst>
          </p:cNvPr>
          <p:cNvGraphicFramePr>
            <a:graphicFrameLocks noGrp="1"/>
          </p:cNvGraphicFramePr>
          <p:nvPr>
            <p:extLst>
              <p:ext uri="{D42A27DB-BD31-4B8C-83A1-F6EECF244321}">
                <p14:modId xmlns:p14="http://schemas.microsoft.com/office/powerpoint/2010/main" val="1112842302"/>
              </p:ext>
            </p:extLst>
          </p:nvPr>
        </p:nvGraphicFramePr>
        <p:xfrm>
          <a:off x="311700" y="3460247"/>
          <a:ext cx="8520600" cy="1249680"/>
        </p:xfrm>
        <a:graphic>
          <a:graphicData uri="http://schemas.openxmlformats.org/drawingml/2006/table">
            <a:tbl>
              <a:tblPr firstRow="1" bandRow="1">
                <a:tableStyleId>{2D5ABB26-0587-4C30-8999-92F81FD0307C}</a:tableStyleId>
              </a:tblPr>
              <a:tblGrid>
                <a:gridCol w="1880266">
                  <a:extLst>
                    <a:ext uri="{9D8B030D-6E8A-4147-A177-3AD203B41FA5}">
                      <a16:colId xmlns:a16="http://schemas.microsoft.com/office/drawing/2014/main" val="1428964859"/>
                    </a:ext>
                  </a:extLst>
                </a:gridCol>
                <a:gridCol w="2172511">
                  <a:extLst>
                    <a:ext uri="{9D8B030D-6E8A-4147-A177-3AD203B41FA5}">
                      <a16:colId xmlns:a16="http://schemas.microsoft.com/office/drawing/2014/main" val="2157100154"/>
                    </a:ext>
                  </a:extLst>
                </a:gridCol>
                <a:gridCol w="2337673">
                  <a:extLst>
                    <a:ext uri="{9D8B030D-6E8A-4147-A177-3AD203B41FA5}">
                      <a16:colId xmlns:a16="http://schemas.microsoft.com/office/drawing/2014/main" val="808514682"/>
                    </a:ext>
                  </a:extLst>
                </a:gridCol>
                <a:gridCol w="2130150">
                  <a:extLst>
                    <a:ext uri="{9D8B030D-6E8A-4147-A177-3AD203B41FA5}">
                      <a16:colId xmlns:a16="http://schemas.microsoft.com/office/drawing/2014/main" val="1252840721"/>
                    </a:ext>
                  </a:extLst>
                </a:gridCol>
              </a:tblGrid>
              <a:tr h="504000">
                <a:tc>
                  <a:txBody>
                    <a:bodyPr/>
                    <a:lstStyle/>
                    <a:p>
                      <a:r>
                        <a:rPr lang="en-US" dirty="0">
                          <a:solidFill>
                            <a:schemeClr val="tx1"/>
                          </a:solidFill>
                        </a:rPr>
                        <a:t>Roles, Personas,</a:t>
                      </a:r>
                    </a:p>
                    <a:p>
                      <a:r>
                        <a:rPr lang="en-US" dirty="0">
                          <a:solidFill>
                            <a:schemeClr val="tx1"/>
                          </a:solidFill>
                        </a:rPr>
                        <a:t>Story Map</a:t>
                      </a:r>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Use cases, DDD</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UML, DFD, Repository Management</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Domain analysis, </a:t>
                      </a:r>
                    </a:p>
                    <a:p>
                      <a:r>
                        <a:rPr lang="en-US" dirty="0">
                          <a:solidFill>
                            <a:schemeClr val="tx1"/>
                          </a:solidFill>
                        </a:rPr>
                        <a:t>CRC Cards, UML</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7715683"/>
                  </a:ext>
                </a:extLst>
              </a:tr>
              <a:tr h="612000">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Tsurkan</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Daniel</a:t>
                      </a:r>
                    </a:p>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Tg</a:t>
                      </a:r>
                      <a:r>
                        <a:rPr kumimoji="0" lang="en-GB"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mn-lt"/>
                          <a:ea typeface="+mn-ea"/>
                          <a:cs typeface="+mn-cs"/>
                          <a:sym typeface="Arial"/>
                        </a:rPr>
                        <a:t>crazy_deyzi</a:t>
                      </a:r>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Dandamaev</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Gadji</a:t>
                      </a:r>
                      <a:endParaRPr kumimoji="0" lang="en-GB" sz="1400" b="0" i="0" u="none" strike="noStrike" kern="0" cap="none" spc="0" normalizeH="0" baseline="0" noProof="0" dirty="0">
                        <a:ln>
                          <a:noFill/>
                        </a:ln>
                        <a:solidFill>
                          <a:schemeClr val="tx1"/>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dandamaev</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Tsaturyan</a:t>
                      </a:r>
                      <a:r>
                        <a:rPr lang="en-GB" sz="1400" dirty="0">
                          <a:solidFill>
                            <a:schemeClr val="tx1"/>
                          </a:solidFill>
                        </a:rPr>
                        <a:t> Konstantin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fanglores</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Smolkin</a:t>
                      </a:r>
                      <a:r>
                        <a:rPr lang="en-GB" sz="1400" dirty="0">
                          <a:solidFill>
                            <a:schemeClr val="tx1"/>
                          </a:solidFill>
                        </a:rPr>
                        <a:t> Mikhail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@m0hnatik</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3166530"/>
                  </a:ext>
                </a:extLst>
              </a:tr>
            </a:tbl>
          </a:graphicData>
        </a:graphic>
      </p:graphicFrame>
      <p:pic>
        <p:nvPicPr>
          <p:cNvPr id="18" name="Picture 17">
            <a:extLst>
              <a:ext uri="{FF2B5EF4-FFF2-40B4-BE49-F238E27FC236}">
                <a16:creationId xmlns:a16="http://schemas.microsoft.com/office/drawing/2014/main" id="{E08BFC49-CDD1-40CD-B7D4-A4343F1CBE3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54857" y="1114448"/>
            <a:ext cx="1768496" cy="2112888"/>
          </a:xfrm>
          <a:prstGeom prst="rect">
            <a:avLst/>
          </a:prstGeom>
          <a:ln w="19050">
            <a:solidFill>
              <a:schemeClr val="tx1"/>
            </a:solidFill>
          </a:ln>
        </p:spPr>
      </p:pic>
      <p:pic>
        <p:nvPicPr>
          <p:cNvPr id="21" name="Picture 20">
            <a:extLst>
              <a:ext uri="{FF2B5EF4-FFF2-40B4-BE49-F238E27FC236}">
                <a16:creationId xmlns:a16="http://schemas.microsoft.com/office/drawing/2014/main" id="{BDF9959E-A8A2-494D-80CB-2572BF8E52A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407615" y="1114448"/>
            <a:ext cx="1729413" cy="2112888"/>
          </a:xfrm>
          <a:prstGeom prst="rect">
            <a:avLst/>
          </a:prstGeom>
          <a:ln w="19050">
            <a:solidFill>
              <a:schemeClr val="tx1"/>
            </a:solidFill>
          </a:ln>
        </p:spPr>
      </p:pic>
      <p:pic>
        <p:nvPicPr>
          <p:cNvPr id="27" name="Picture 26">
            <a:extLst>
              <a:ext uri="{FF2B5EF4-FFF2-40B4-BE49-F238E27FC236}">
                <a16:creationId xmlns:a16="http://schemas.microsoft.com/office/drawing/2014/main" id="{8A75AFDC-5686-49F3-9987-EFCFFD3CF5C3}"/>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b="-2"/>
          <a:stretch/>
        </p:blipFill>
        <p:spPr>
          <a:xfrm>
            <a:off x="6893199" y="1082705"/>
            <a:ext cx="1680112" cy="2115755"/>
          </a:xfrm>
          <a:prstGeom prst="rect">
            <a:avLst/>
          </a:prstGeom>
          <a:ln w="19050">
            <a:solidFill>
              <a:schemeClr val="tx1"/>
            </a:solidFill>
          </a:ln>
        </p:spPr>
      </p:pic>
      <p:pic>
        <p:nvPicPr>
          <p:cNvPr id="29" name="Picture 28">
            <a:extLst>
              <a:ext uri="{FF2B5EF4-FFF2-40B4-BE49-F238E27FC236}">
                <a16:creationId xmlns:a16="http://schemas.microsoft.com/office/drawing/2014/main" id="{CFA4760B-C4C3-492A-9AFE-D9A766E033BD}"/>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675057" y="1108244"/>
            <a:ext cx="1640506" cy="2115756"/>
          </a:xfrm>
          <a:prstGeom prst="rect">
            <a:avLst/>
          </a:prstGeom>
          <a:ln w="19050">
            <a:solidFill>
              <a:schemeClr val="tx1"/>
            </a:solidFill>
          </a:ln>
        </p:spPr>
      </p:pic>
      <p:sp>
        <p:nvSpPr>
          <p:cNvPr id="30" name="Slide Number Placeholder 29">
            <a:extLst>
              <a:ext uri="{FF2B5EF4-FFF2-40B4-BE49-F238E27FC236}">
                <a16:creationId xmlns:a16="http://schemas.microsoft.com/office/drawing/2014/main" id="{24077592-351E-495D-944E-F5F42D5EC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75F07-53E8-460D-AAD5-A66B538046C5}"/>
              </a:ext>
            </a:extLst>
          </p:cNvPr>
          <p:cNvSpPr>
            <a:spLocks noGrp="1"/>
          </p:cNvSpPr>
          <p:nvPr>
            <p:ph type="title"/>
          </p:nvPr>
        </p:nvSpPr>
        <p:spPr>
          <a:xfrm>
            <a:off x="311700" y="1891203"/>
            <a:ext cx="8520600" cy="1202192"/>
          </a:xfrm>
        </p:spPr>
        <p:txBody>
          <a:bodyPr/>
          <a:lstStyle/>
          <a:p>
            <a:pPr algn="ctr"/>
            <a:r>
              <a:rPr lang="en-US" b="1" dirty="0">
                <a:effectLst>
                  <a:outerShdw blurRad="38100" dist="38100" dir="2700000" algn="tl">
                    <a:srgbClr val="000000">
                      <a:alpha val="43137"/>
                    </a:srgbClr>
                  </a:outerShdw>
                </a:effectLst>
              </a:rPr>
              <a:t>Thanks for attention!</a:t>
            </a:r>
            <a:br>
              <a:rPr lang="en-US" dirty="0"/>
            </a:br>
            <a:r>
              <a:rPr lang="en-US" dirty="0"/>
              <a:t>Now we are ready to answer your questions!</a:t>
            </a:r>
            <a:endParaRPr lang="ru-RU" dirty="0"/>
          </a:p>
        </p:txBody>
      </p:sp>
      <p:sp>
        <p:nvSpPr>
          <p:cNvPr id="4" name="Slide Number Placeholder 3">
            <a:extLst>
              <a:ext uri="{FF2B5EF4-FFF2-40B4-BE49-F238E27FC236}">
                <a16:creationId xmlns:a16="http://schemas.microsoft.com/office/drawing/2014/main" id="{04DFBD33-0DE6-4573-A33E-96F91414E2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Tree>
    <p:extLst>
      <p:ext uri="{BB962C8B-B14F-4D97-AF65-F5344CB8AC3E}">
        <p14:creationId xmlns:p14="http://schemas.microsoft.com/office/powerpoint/2010/main" val="4259944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32855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DFD (Level 0)</a:t>
            </a:r>
            <a:endParaRPr b="1" dirty="0">
              <a:solidFill>
                <a:schemeClr val="tx1"/>
              </a:solidFill>
              <a:effectLst>
                <a:outerShdw blurRad="38100" dist="38100" dir="2700000" algn="tl">
                  <a:srgbClr val="000000">
                    <a:alpha val="43137"/>
                  </a:srgbClr>
                </a:outerShdw>
              </a:effectLst>
            </a:endParaRPr>
          </a:p>
        </p:txBody>
      </p:sp>
      <p:pic>
        <p:nvPicPr>
          <p:cNvPr id="3" name="Рисунок 2">
            <a:extLst>
              <a:ext uri="{FF2B5EF4-FFF2-40B4-BE49-F238E27FC236}">
                <a16:creationId xmlns:a16="http://schemas.microsoft.com/office/drawing/2014/main" id="{14B1FD02-64C3-4AFB-8530-494D1170D209}"/>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2995" y="1207391"/>
            <a:ext cx="8884750" cy="3321206"/>
          </a:xfrm>
          <a:prstGeom prst="rect">
            <a:avLst/>
          </a:prstGeom>
        </p:spPr>
      </p:pic>
      <p:sp>
        <p:nvSpPr>
          <p:cNvPr id="2" name="Slide Number Placeholder 1">
            <a:extLst>
              <a:ext uri="{FF2B5EF4-FFF2-40B4-BE49-F238E27FC236}">
                <a16:creationId xmlns:a16="http://schemas.microsoft.com/office/drawing/2014/main" id="{29181400-B16F-4AA2-AE6B-A889BCDD8D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resilient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dk1"/>
                </a:solidFill>
              </a:rPr>
              <a:t>https://github.com/fanglores/Advanced-Software-Design</a:t>
            </a:r>
            <a:endParaRPr sz="1400" dirty="0">
              <a:solidFill>
                <a:schemeClr val="dk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rPr>
              <a:t>https://github.com/fanglores/Advanced-Software-Design</a:t>
            </a:r>
            <a:br>
              <a:rPr lang="en-GB" sz="1400" u="sng" dirty="0">
                <a:solidFill>
                  <a:schemeClr val="dk1"/>
                </a:solidFill>
              </a:rPr>
            </a:br>
            <a:r>
              <a:rPr lang="en-GB" sz="1400" dirty="0">
                <a:solidFill>
                  <a:schemeClr val="dk1"/>
                </a:solidFill>
              </a:rPr>
              <a:t>		</a:t>
            </a:r>
            <a:r>
              <a:rPr lang="en-GB" sz="1400" u="sng" dirty="0">
                <a:solidFill>
                  <a:schemeClr val="dk1"/>
                </a:solidFill>
              </a:rPr>
              <a:t>/blob/master/Practice%20Tasks/</a:t>
            </a:r>
            <a:r>
              <a:rPr lang="en-GB" sz="1400" u="sng" dirty="0" err="1">
                <a:solidFill>
                  <a:schemeClr val="dk1"/>
                </a:solidFill>
              </a:rPr>
              <a:t>Final_Task</a:t>
            </a:r>
            <a:r>
              <a:rPr lang="en-GB" sz="1400" u="sng" dirty="0">
                <a:solidFill>
                  <a:schemeClr val="dk1"/>
                </a:solidFill>
              </a:rPr>
              <a:t>/K8C_FinalTask1_(Task7).pdf</a:t>
            </a:r>
            <a:endParaRPr sz="1400" dirty="0">
              <a:solidFill>
                <a:schemeClr val="dk1"/>
              </a:solidFill>
            </a:endParaRPr>
          </a:p>
        </p:txBody>
      </p:sp>
      <p:sp>
        <p:nvSpPr>
          <p:cNvPr id="2" name="Slide Number Placeholder 1">
            <a:extLst>
              <a:ext uri="{FF2B5EF4-FFF2-40B4-BE49-F238E27FC236}">
                <a16:creationId xmlns:a16="http://schemas.microsoft.com/office/drawing/2014/main" id="{73F10E7C-2BDF-4387-B5C5-552F63A04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z="2000" smtClean="0"/>
              <a:t>2</a:t>
            </a:fld>
            <a:endParaRPr lang="en-GB" sz="2000" dirty="0"/>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52575" y="140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Roles</a:t>
            </a:r>
            <a:endParaRPr b="1" dirty="0">
              <a:effectLst>
                <a:outerShdw blurRad="38100" dist="38100" dir="2700000" algn="tl">
                  <a:srgbClr val="000000">
                    <a:alpha val="43137"/>
                  </a:srgbClr>
                </a:outerShdw>
              </a:effectLst>
            </a:endParaRPr>
          </a:p>
        </p:txBody>
      </p:sp>
      <p:sp>
        <p:nvSpPr>
          <p:cNvPr id="67" name="Google Shape;67;p15"/>
          <p:cNvSpPr txBox="1">
            <a:spLocks noGrp="1"/>
          </p:cNvSpPr>
          <p:nvPr>
            <p:ph type="body" idx="1"/>
          </p:nvPr>
        </p:nvSpPr>
        <p:spPr>
          <a:xfrm>
            <a:off x="4867836" y="1277470"/>
            <a:ext cx="3939988" cy="301214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1" dirty="0">
                <a:solidFill>
                  <a:schemeClr val="tx1"/>
                </a:solidFill>
              </a:rPr>
              <a:t>API Consumer</a:t>
            </a:r>
          </a:p>
          <a:p>
            <a:pPr marL="0" lvl="0" indent="0" algn="just" rtl="0">
              <a:spcBef>
                <a:spcPts val="0"/>
              </a:spcBef>
              <a:spcAft>
                <a:spcPts val="0"/>
              </a:spcAft>
              <a:buNone/>
            </a:pPr>
            <a:endParaRPr lang="en-US" b="1" dirty="0">
              <a:solidFill>
                <a:schemeClr val="tx1"/>
              </a:solidFill>
            </a:endParaRPr>
          </a:p>
          <a:p>
            <a:pPr marL="0" lvl="0" indent="0" algn="just" rtl="0">
              <a:spcBef>
                <a:spcPts val="0"/>
              </a:spcBef>
              <a:spcAft>
                <a:spcPts val="0"/>
              </a:spcAft>
              <a:buNone/>
            </a:pPr>
            <a:r>
              <a:rPr lang="en-US" b="1" dirty="0">
                <a:solidFill>
                  <a:schemeClr val="tx1"/>
                </a:solidFill>
              </a:rPr>
              <a:t>Description:</a:t>
            </a:r>
            <a:r>
              <a:rPr lang="en-US" dirty="0">
                <a:solidFill>
                  <a:schemeClr val="tx1"/>
                </a:solidFill>
              </a:rPr>
              <a:t> This role includes all users interacting with APIs to integrate ML models into their applications. They want to access reliable and well-documented APIs, enabling seamless integration of ML models into their business applications and ensuring optimal performance and usability.</a:t>
            </a:r>
            <a:endParaRPr dirty="0">
              <a:solidFill>
                <a:schemeClr val="tx1"/>
              </a:solidFill>
            </a:endParaRPr>
          </a:p>
        </p:txBody>
      </p:sp>
      <p:sp>
        <p:nvSpPr>
          <p:cNvPr id="70" name="Google Shape;70;p15"/>
          <p:cNvSpPr txBox="1">
            <a:spLocks noGrp="1"/>
          </p:cNvSpPr>
          <p:nvPr>
            <p:ph type="body" idx="1"/>
          </p:nvPr>
        </p:nvSpPr>
        <p:spPr>
          <a:xfrm>
            <a:off x="336176" y="1277470"/>
            <a:ext cx="4034118" cy="3160059"/>
          </a:xfrm>
          <a:prstGeom prst="rect">
            <a:avLst/>
          </a:prstGeom>
        </p:spPr>
        <p:txBody>
          <a:bodyPr spcFirstLastPara="1" wrap="square" lIns="91425" tIns="91425" rIns="91425" bIns="91425" anchor="t" anchorCtr="0">
            <a:noAutofit/>
          </a:bodyPr>
          <a:lstStyle/>
          <a:p>
            <a:pPr marL="139700" indent="0">
              <a:buNone/>
            </a:pPr>
            <a:r>
              <a:rPr lang="en-US" b="1" dirty="0">
                <a:solidFill>
                  <a:schemeClr val="tx1"/>
                </a:solidFill>
              </a:rPr>
              <a:t>ML Engineer</a:t>
            </a:r>
            <a:endParaRPr lang="ru-RU" b="1" dirty="0">
              <a:solidFill>
                <a:schemeClr val="tx1"/>
              </a:solidFill>
            </a:endParaRPr>
          </a:p>
          <a:p>
            <a:pPr marL="139700" indent="0">
              <a:buNone/>
            </a:pPr>
            <a:br>
              <a:rPr lang="en-US" dirty="0">
                <a:solidFill>
                  <a:schemeClr val="tx1"/>
                </a:solidFill>
              </a:rPr>
            </a:br>
            <a:r>
              <a:rPr lang="en-US" b="1" dirty="0">
                <a:solidFill>
                  <a:schemeClr val="tx1"/>
                </a:solidFill>
              </a:rPr>
              <a:t>Description:</a:t>
            </a:r>
            <a:r>
              <a:rPr lang="en-US" dirty="0">
                <a:solidFill>
                  <a:schemeClr val="tx1"/>
                </a:solidFill>
              </a:rPr>
              <a:t> This role joins professionals involved in the development, deployment, and monitoring of ML models. They want to simplify the deployment process, automate API documentation, and ensure efficient request validation and caching, ultimately enhancing their workflow and model performance.</a:t>
            </a:r>
          </a:p>
        </p:txBody>
      </p:sp>
      <p:sp>
        <p:nvSpPr>
          <p:cNvPr id="2" name="Slide Number Placeholder 1">
            <a:extLst>
              <a:ext uri="{FF2B5EF4-FFF2-40B4-BE49-F238E27FC236}">
                <a16:creationId xmlns:a16="http://schemas.microsoft.com/office/drawing/2014/main" id="{05C977C6-4975-4B70-96F3-A175120220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extLst>
      <p:ext uri="{BB962C8B-B14F-4D97-AF65-F5344CB8AC3E}">
        <p14:creationId xmlns:p14="http://schemas.microsoft.com/office/powerpoint/2010/main" val="1156978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73D9E495-74CF-49FC-8FE9-9E20997A0616}"/>
              </a:ext>
            </a:extLst>
          </p:cNvPr>
          <p:cNvSpPr>
            <a:spLocks noGrp="1"/>
          </p:cNvSpPr>
          <p:nvPr>
            <p:ph type="body" idx="1"/>
          </p:nvPr>
        </p:nvSpPr>
        <p:spPr>
          <a:xfrm>
            <a:off x="311701" y="863550"/>
            <a:ext cx="4051870" cy="3416400"/>
          </a:xfrm>
        </p:spPr>
        <p:txBody>
          <a:bodyPr/>
          <a:lstStyle/>
          <a:p>
            <a:pPr marL="139700" indent="0">
              <a:buNone/>
            </a:pPr>
            <a:r>
              <a:rPr lang="en-US" b="1" dirty="0">
                <a:solidFill>
                  <a:schemeClr val="tx1"/>
                </a:solidFill>
              </a:rPr>
              <a:t>ML Engineer (Maria, 32 years old)</a:t>
            </a:r>
          </a:p>
          <a:p>
            <a:pPr marL="139700" indent="0">
              <a:buNone/>
            </a:pPr>
            <a:br>
              <a:rPr lang="en-US" dirty="0">
                <a:solidFill>
                  <a:schemeClr val="tx1"/>
                </a:solidFill>
              </a:rPr>
            </a:br>
            <a:r>
              <a:rPr lang="en-US" b="1" dirty="0">
                <a:solidFill>
                  <a:schemeClr val="tx1"/>
                </a:solidFill>
              </a:rPr>
              <a:t>Goals:</a:t>
            </a:r>
            <a:endParaRPr lang="en-US" dirty="0">
              <a:solidFill>
                <a:schemeClr val="tx1"/>
              </a:solidFill>
            </a:endParaRPr>
          </a:p>
          <a:p>
            <a:pPr>
              <a:buFont typeface="Arial" panose="020B0604020202020204" pitchFamily="34" charset="0"/>
              <a:buChar char="•"/>
            </a:pPr>
            <a:r>
              <a:rPr lang="en-US" dirty="0">
                <a:solidFill>
                  <a:schemeClr val="tx1"/>
                </a:solidFill>
              </a:rPr>
              <a:t>Deploy and version ML models in Kubernetes.</a:t>
            </a:r>
          </a:p>
          <a:p>
            <a:pPr>
              <a:buFont typeface="Arial" panose="020B0604020202020204" pitchFamily="34" charset="0"/>
              <a:buChar char="•"/>
            </a:pPr>
            <a:r>
              <a:rPr lang="en-US" dirty="0">
                <a:solidFill>
                  <a:schemeClr val="tx1"/>
                </a:solidFill>
              </a:rPr>
              <a:t>Automatic API documentation and request validation.</a:t>
            </a:r>
          </a:p>
          <a:p>
            <a:pPr>
              <a:buFont typeface="Arial" panose="020B0604020202020204" pitchFamily="34" charset="0"/>
              <a:buChar char="•"/>
            </a:pPr>
            <a:r>
              <a:rPr lang="en-US" dirty="0">
                <a:solidFill>
                  <a:schemeClr val="tx1"/>
                </a:solidFill>
              </a:rPr>
              <a:t>Flexibility for different ML frameworks.</a:t>
            </a:r>
          </a:p>
          <a:p>
            <a:pPr marL="139700" indent="0">
              <a:buNone/>
            </a:pPr>
            <a:endParaRPr lang="ru-RU" b="1" dirty="0">
              <a:solidFill>
                <a:schemeClr val="tx1"/>
              </a:solidFill>
            </a:endParaRPr>
          </a:p>
          <a:p>
            <a:pPr marL="139700" indent="0">
              <a:buNone/>
            </a:pPr>
            <a:endParaRPr lang="ru-RU" b="1" dirty="0">
              <a:solidFill>
                <a:schemeClr val="tx1"/>
              </a:solidFill>
            </a:endParaRPr>
          </a:p>
          <a:p>
            <a:pPr marL="139700" indent="0">
              <a:buNone/>
            </a:pPr>
            <a:r>
              <a:rPr lang="en-US" b="1" dirty="0">
                <a:solidFill>
                  <a:schemeClr val="tx1"/>
                </a:solidFill>
              </a:rPr>
              <a:t>Pain points:</a:t>
            </a:r>
            <a:endParaRPr lang="en-US" dirty="0">
              <a:solidFill>
                <a:schemeClr val="tx1"/>
              </a:solidFill>
            </a:endParaRPr>
          </a:p>
          <a:p>
            <a:pPr>
              <a:buFont typeface="Arial" panose="020B0604020202020204" pitchFamily="34" charset="0"/>
              <a:buChar char="•"/>
            </a:pPr>
            <a:r>
              <a:rPr lang="en-US" dirty="0">
                <a:solidFill>
                  <a:schemeClr val="tx1"/>
                </a:solidFill>
              </a:rPr>
              <a:t>Manual API documentation.</a:t>
            </a:r>
          </a:p>
          <a:p>
            <a:pPr>
              <a:buFont typeface="Arial" panose="020B0604020202020204" pitchFamily="34" charset="0"/>
              <a:buChar char="•"/>
            </a:pPr>
            <a:r>
              <a:rPr lang="en-US" dirty="0">
                <a:solidFill>
                  <a:schemeClr val="tx1"/>
                </a:solidFill>
              </a:rPr>
              <a:t>Difficulties in monitoring model performance.</a:t>
            </a:r>
          </a:p>
        </p:txBody>
      </p:sp>
      <p:sp>
        <p:nvSpPr>
          <p:cNvPr id="7" name="Google Shape;66;p15">
            <a:extLst>
              <a:ext uri="{FF2B5EF4-FFF2-40B4-BE49-F238E27FC236}">
                <a16:creationId xmlns:a16="http://schemas.microsoft.com/office/drawing/2014/main" id="{A2B7074F-A1D8-444B-9DA8-BFF70B4A2A8A}"/>
              </a:ext>
            </a:extLst>
          </p:cNvPr>
          <p:cNvSpPr txBox="1">
            <a:spLocks/>
          </p:cNvSpPr>
          <p:nvPr/>
        </p:nvSpPr>
        <p:spPr>
          <a:xfrm>
            <a:off x="252575" y="1404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b="1" dirty="0">
                <a:effectLst>
                  <a:outerShdw blurRad="38100" dist="38100" dir="2700000" algn="tl">
                    <a:srgbClr val="000000">
                      <a:alpha val="43137"/>
                    </a:srgbClr>
                  </a:outerShdw>
                </a:effectLst>
              </a:rPr>
              <a:t>Personas</a:t>
            </a:r>
          </a:p>
        </p:txBody>
      </p:sp>
      <p:sp>
        <p:nvSpPr>
          <p:cNvPr id="8" name="TextBox 7">
            <a:extLst>
              <a:ext uri="{FF2B5EF4-FFF2-40B4-BE49-F238E27FC236}">
                <a16:creationId xmlns:a16="http://schemas.microsoft.com/office/drawing/2014/main" id="{4B40FD6D-82C8-48B1-A5D3-456D8792334C}"/>
              </a:ext>
            </a:extLst>
          </p:cNvPr>
          <p:cNvSpPr txBox="1"/>
          <p:nvPr/>
        </p:nvSpPr>
        <p:spPr>
          <a:xfrm>
            <a:off x="4666129" y="863550"/>
            <a:ext cx="4269442" cy="3539430"/>
          </a:xfrm>
          <a:prstGeom prst="rect">
            <a:avLst/>
          </a:prstGeom>
          <a:noFill/>
        </p:spPr>
        <p:txBody>
          <a:bodyPr wrap="square" rtlCol="0">
            <a:spAutoFit/>
          </a:bodyPr>
          <a:lstStyle/>
          <a:p>
            <a:r>
              <a:rPr lang="en-US" b="1" dirty="0">
                <a:solidFill>
                  <a:schemeClr val="tx1"/>
                </a:solidFill>
              </a:rPr>
              <a:t>Backend Developer (Alexander, 28 years old)</a:t>
            </a:r>
          </a:p>
          <a:p>
            <a:br>
              <a:rPr lang="en-US" dirty="0">
                <a:solidFill>
                  <a:schemeClr val="tx1"/>
                </a:solidFill>
              </a:rPr>
            </a:br>
            <a:r>
              <a:rPr lang="en-US" b="1" dirty="0">
                <a:solidFill>
                  <a:schemeClr val="tx1"/>
                </a:solidFill>
              </a:rPr>
              <a:t>Goals:</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Use automatic </a:t>
            </a:r>
            <a:r>
              <a:rPr lang="en-US" dirty="0" err="1">
                <a:solidFill>
                  <a:schemeClr val="tx1"/>
                </a:solidFill>
              </a:rPr>
              <a:t>OpenAPI</a:t>
            </a:r>
            <a:r>
              <a:rPr lang="en-US" dirty="0">
                <a:solidFill>
                  <a:schemeClr val="tx1"/>
                </a:solidFill>
              </a:rPr>
              <a:t> schema generation.</a:t>
            </a:r>
          </a:p>
          <a:p>
            <a:pPr marL="285750" indent="-285750">
              <a:buFont typeface="Arial" panose="020B0604020202020204" pitchFamily="34" charset="0"/>
              <a:buChar char="•"/>
            </a:pPr>
            <a:r>
              <a:rPr lang="en-US" dirty="0">
                <a:solidFill>
                  <a:schemeClr val="tx1"/>
                </a:solidFill>
              </a:rPr>
              <a:t>Easily add API endpoints with request validation and security.</a:t>
            </a:r>
            <a:endParaRPr lang="ru-RU" dirty="0">
              <a:solidFill>
                <a:schemeClr val="tx1"/>
              </a:solidFill>
            </a:endParaRPr>
          </a:p>
          <a:p>
            <a:pPr marL="285750" indent="-285750">
              <a:buFont typeface="Arial" panose="020B0604020202020204" pitchFamily="34" charset="0"/>
              <a:buChar char="•"/>
            </a:pPr>
            <a:endParaRPr lang="en-US" dirty="0">
              <a:solidFill>
                <a:schemeClr val="tx1"/>
              </a:solidFill>
            </a:endParaRPr>
          </a:p>
          <a:p>
            <a:endParaRPr lang="ru-RU" b="1" dirty="0">
              <a:solidFill>
                <a:schemeClr val="tx1"/>
              </a:solidFill>
            </a:endParaRPr>
          </a:p>
          <a:p>
            <a:endParaRPr lang="ru-RU" b="1" dirty="0">
              <a:solidFill>
                <a:schemeClr val="tx1"/>
              </a:solidFill>
            </a:endParaRPr>
          </a:p>
          <a:p>
            <a:endParaRPr lang="ru-RU" b="1" dirty="0">
              <a:solidFill>
                <a:schemeClr val="tx1"/>
              </a:solidFill>
            </a:endParaRPr>
          </a:p>
          <a:p>
            <a:endParaRPr lang="ru-RU" b="1" dirty="0">
              <a:solidFill>
                <a:schemeClr val="tx1"/>
              </a:solidFill>
            </a:endParaRPr>
          </a:p>
          <a:p>
            <a:r>
              <a:rPr lang="en-US" b="1" dirty="0">
                <a:solidFill>
                  <a:schemeClr val="tx1"/>
                </a:solidFill>
              </a:rPr>
              <a:t>Pain points:</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Manual API documentation.</a:t>
            </a:r>
          </a:p>
          <a:p>
            <a:pPr marL="285750" indent="-285750">
              <a:buFont typeface="Arial" panose="020B0604020202020204" pitchFamily="34" charset="0"/>
              <a:buChar char="•"/>
            </a:pPr>
            <a:r>
              <a:rPr lang="en-US" dirty="0">
                <a:solidFill>
                  <a:schemeClr val="tx1"/>
                </a:solidFill>
              </a:rPr>
              <a:t>Challenges with integrating authorization and managing access control.</a:t>
            </a:r>
          </a:p>
          <a:p>
            <a:endParaRPr lang="ru-RU" dirty="0">
              <a:solidFill>
                <a:schemeClr val="tx1"/>
              </a:solidFill>
            </a:endParaRPr>
          </a:p>
        </p:txBody>
      </p:sp>
      <p:sp>
        <p:nvSpPr>
          <p:cNvPr id="2" name="Slide Number Placeholder 1">
            <a:extLst>
              <a:ext uri="{FF2B5EF4-FFF2-40B4-BE49-F238E27FC236}">
                <a16:creationId xmlns:a16="http://schemas.microsoft.com/office/drawing/2014/main" id="{3178EC64-B23C-4E80-AA61-FE6C102031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extLst>
      <p:ext uri="{BB962C8B-B14F-4D97-AF65-F5344CB8AC3E}">
        <p14:creationId xmlns:p14="http://schemas.microsoft.com/office/powerpoint/2010/main" val="2021445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66;p15">
            <a:extLst>
              <a:ext uri="{FF2B5EF4-FFF2-40B4-BE49-F238E27FC236}">
                <a16:creationId xmlns:a16="http://schemas.microsoft.com/office/drawing/2014/main" id="{A2B7074F-A1D8-444B-9DA8-BFF70B4A2A8A}"/>
              </a:ext>
            </a:extLst>
          </p:cNvPr>
          <p:cNvSpPr txBox="1">
            <a:spLocks/>
          </p:cNvSpPr>
          <p:nvPr/>
        </p:nvSpPr>
        <p:spPr>
          <a:xfrm>
            <a:off x="252575" y="1404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b="1" dirty="0">
                <a:effectLst>
                  <a:outerShdw blurRad="38100" dist="38100" dir="2700000" algn="tl">
                    <a:srgbClr val="000000">
                      <a:alpha val="43137"/>
                    </a:srgbClr>
                  </a:outerShdw>
                </a:effectLst>
              </a:rPr>
              <a:t>Personas</a:t>
            </a:r>
          </a:p>
        </p:txBody>
      </p:sp>
      <p:sp>
        <p:nvSpPr>
          <p:cNvPr id="8" name="TextBox 7">
            <a:extLst>
              <a:ext uri="{FF2B5EF4-FFF2-40B4-BE49-F238E27FC236}">
                <a16:creationId xmlns:a16="http://schemas.microsoft.com/office/drawing/2014/main" id="{4B40FD6D-82C8-48B1-A5D3-456D8792334C}"/>
              </a:ext>
            </a:extLst>
          </p:cNvPr>
          <p:cNvSpPr txBox="1"/>
          <p:nvPr/>
        </p:nvSpPr>
        <p:spPr>
          <a:xfrm>
            <a:off x="4666129" y="903891"/>
            <a:ext cx="4269442" cy="3539430"/>
          </a:xfrm>
          <a:prstGeom prst="rect">
            <a:avLst/>
          </a:prstGeom>
          <a:noFill/>
        </p:spPr>
        <p:txBody>
          <a:bodyPr wrap="square" rtlCol="0">
            <a:spAutoFit/>
          </a:bodyPr>
          <a:lstStyle/>
          <a:p>
            <a:r>
              <a:rPr lang="en-US" b="1" dirty="0"/>
              <a:t>Corporate Client (Yandex, </a:t>
            </a:r>
            <a:r>
              <a:rPr lang="en-US" b="1" dirty="0" err="1"/>
              <a:t>Sber</a:t>
            </a:r>
            <a:r>
              <a:rPr lang="en-US" b="1" dirty="0"/>
              <a:t>)</a:t>
            </a:r>
          </a:p>
          <a:p>
            <a:br>
              <a:rPr lang="en-US" dirty="0"/>
            </a:br>
            <a:r>
              <a:rPr lang="en-US" b="1" dirty="0"/>
              <a:t>Goals:</a:t>
            </a:r>
            <a:endParaRPr lang="en-US" dirty="0"/>
          </a:p>
          <a:p>
            <a:pPr marL="285750" indent="-285750">
              <a:buFont typeface="Arial" panose="020B0604020202020204" pitchFamily="34" charset="0"/>
              <a:buChar char="•"/>
            </a:pPr>
            <a:r>
              <a:rPr lang="en-US" dirty="0"/>
              <a:t>Scalable and secure deployment of ML models.</a:t>
            </a:r>
          </a:p>
          <a:p>
            <a:pPr marL="285750" indent="-285750">
              <a:buFont typeface="Arial" panose="020B0604020202020204" pitchFamily="34" charset="0"/>
              <a:buChar char="•"/>
            </a:pPr>
            <a:r>
              <a:rPr lang="en-US" dirty="0"/>
              <a:t>Integration of the API gateway into existing infrastructure.</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b="1" dirty="0"/>
              <a:t>Pain points:</a:t>
            </a:r>
            <a:endParaRPr lang="en-US" dirty="0"/>
          </a:p>
          <a:p>
            <a:pPr marL="285750" indent="-285750">
              <a:buFont typeface="Arial" panose="020B0604020202020204" pitchFamily="34" charset="0"/>
              <a:buChar char="•"/>
            </a:pPr>
            <a:r>
              <a:rPr lang="en-US" dirty="0"/>
              <a:t>Challenges with integration and corporate standards.</a:t>
            </a:r>
          </a:p>
        </p:txBody>
      </p:sp>
      <p:sp>
        <p:nvSpPr>
          <p:cNvPr id="2" name="TextBox 1">
            <a:extLst>
              <a:ext uri="{FF2B5EF4-FFF2-40B4-BE49-F238E27FC236}">
                <a16:creationId xmlns:a16="http://schemas.microsoft.com/office/drawing/2014/main" id="{BC8183E0-B6FC-471C-B2F8-14996330AB16}"/>
              </a:ext>
            </a:extLst>
          </p:cNvPr>
          <p:cNvSpPr txBox="1"/>
          <p:nvPr/>
        </p:nvSpPr>
        <p:spPr>
          <a:xfrm>
            <a:off x="352043" y="903891"/>
            <a:ext cx="4051870" cy="3539430"/>
          </a:xfrm>
          <a:prstGeom prst="rect">
            <a:avLst/>
          </a:prstGeom>
          <a:noFill/>
        </p:spPr>
        <p:txBody>
          <a:bodyPr wrap="square" rtlCol="0">
            <a:spAutoFit/>
          </a:bodyPr>
          <a:lstStyle/>
          <a:p>
            <a:r>
              <a:rPr lang="en-US" b="1" dirty="0"/>
              <a:t>API Consumer (Sergey, 30 years old)</a:t>
            </a:r>
          </a:p>
          <a:p>
            <a:br>
              <a:rPr lang="en-US" dirty="0"/>
            </a:br>
            <a:r>
              <a:rPr lang="en-US" b="1" dirty="0"/>
              <a:t>Goals:</a:t>
            </a:r>
            <a:endParaRPr lang="en-US" dirty="0"/>
          </a:p>
          <a:p>
            <a:pPr marL="285750" indent="-285750">
              <a:buFont typeface="Arial" panose="020B0604020202020204" pitchFamily="34" charset="0"/>
              <a:buChar char="•"/>
            </a:pPr>
            <a:r>
              <a:rPr lang="en-US" dirty="0"/>
              <a:t>Get documentation for quick access to ML models.</a:t>
            </a:r>
          </a:p>
          <a:p>
            <a:pPr marL="285750" indent="-285750">
              <a:buFont typeface="Arial" panose="020B0604020202020204" pitchFamily="34" charset="0"/>
              <a:buChar char="•"/>
            </a:pPr>
            <a:r>
              <a:rPr lang="en-US" dirty="0"/>
              <a:t>Work with reliable and validated APIs.</a:t>
            </a:r>
            <a:endParaRPr lang="ru-RU"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a:p>
            <a:r>
              <a:rPr lang="en-US" b="1" dirty="0"/>
              <a:t>Pain points:</a:t>
            </a:r>
            <a:endParaRPr lang="en-US" dirty="0"/>
          </a:p>
          <a:p>
            <a:pPr marL="285750" indent="-285750">
              <a:buFont typeface="Arial" panose="020B0604020202020204" pitchFamily="34" charset="0"/>
              <a:buChar char="•"/>
            </a:pPr>
            <a:r>
              <a:rPr lang="en-US" dirty="0"/>
              <a:t>Incomplete or outdated documentation.</a:t>
            </a:r>
          </a:p>
          <a:p>
            <a:pPr marL="285750" indent="-285750">
              <a:buFont typeface="Arial" panose="020B0604020202020204" pitchFamily="34" charset="0"/>
              <a:buChar char="•"/>
            </a:pPr>
            <a:r>
              <a:rPr lang="en-US" dirty="0"/>
              <a:t>API instability and delays.</a:t>
            </a:r>
          </a:p>
          <a:p>
            <a:endParaRPr lang="ru-RU" dirty="0"/>
          </a:p>
        </p:txBody>
      </p:sp>
      <p:sp>
        <p:nvSpPr>
          <p:cNvPr id="3" name="Slide Number Placeholder 2">
            <a:extLst>
              <a:ext uri="{FF2B5EF4-FFF2-40B4-BE49-F238E27FC236}">
                <a16:creationId xmlns:a16="http://schemas.microsoft.com/office/drawing/2014/main" id="{C78D3A78-ED79-4CFE-9690-1D96304C67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2691937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30235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Story map</a:t>
            </a:r>
            <a:endParaRPr b="1" dirty="0">
              <a:solidFill>
                <a:schemeClr val="tx1"/>
              </a:solidFill>
              <a:effectLst>
                <a:outerShdw blurRad="38100" dist="38100" dir="2700000" algn="tl">
                  <a:srgbClr val="000000">
                    <a:alpha val="43137"/>
                  </a:srgbClr>
                </a:outerShdw>
              </a:effectLst>
            </a:endParaRPr>
          </a:p>
        </p:txBody>
      </p:sp>
      <p:pic>
        <p:nvPicPr>
          <p:cNvPr id="5" name="Рисунок 4">
            <a:extLst>
              <a:ext uri="{FF2B5EF4-FFF2-40B4-BE49-F238E27FC236}">
                <a16:creationId xmlns:a16="http://schemas.microsoft.com/office/drawing/2014/main" id="{A588A0EC-05EC-402A-A8DB-6CD6013732BA}"/>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118952" y="1207993"/>
            <a:ext cx="8953892" cy="3440208"/>
          </a:xfrm>
          <a:prstGeom prst="rect">
            <a:avLst/>
          </a:prstGeom>
        </p:spPr>
      </p:pic>
      <p:sp>
        <p:nvSpPr>
          <p:cNvPr id="2" name="Slide Number Placeholder 1">
            <a:extLst>
              <a:ext uri="{FF2B5EF4-FFF2-40B4-BE49-F238E27FC236}">
                <a16:creationId xmlns:a16="http://schemas.microsoft.com/office/drawing/2014/main" id="{32DF4B7A-60E7-4A58-95A7-A0B78E1256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2974355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19414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Use case diagram</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1C45EA91-FF78-454E-8779-39554D13AE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
        <p:nvSpPr>
          <p:cNvPr id="3" name="TextBox 2">
            <a:extLst>
              <a:ext uri="{FF2B5EF4-FFF2-40B4-BE49-F238E27FC236}">
                <a16:creationId xmlns:a16="http://schemas.microsoft.com/office/drawing/2014/main" id="{02626CC4-99F6-4772-A388-FA0A0124329E}"/>
              </a:ext>
            </a:extLst>
          </p:cNvPr>
          <p:cNvSpPr txBox="1"/>
          <p:nvPr/>
        </p:nvSpPr>
        <p:spPr>
          <a:xfrm>
            <a:off x="228600" y="4552240"/>
            <a:ext cx="7288306" cy="307777"/>
          </a:xfrm>
          <a:prstGeom prst="rect">
            <a:avLst/>
          </a:prstGeom>
          <a:noFill/>
        </p:spPr>
        <p:txBody>
          <a:bodyPr wrap="square" rtlCol="0">
            <a:spAutoFit/>
          </a:bodyPr>
          <a:lstStyle/>
          <a:p>
            <a:r>
              <a:rPr lang="en-US" dirty="0"/>
              <a:t>https://github.com/fanglores/Advanced-Software-Design/tree/master/General/UseCases</a:t>
            </a:r>
            <a:endParaRPr lang="ru-RU" dirty="0"/>
          </a:p>
        </p:txBody>
      </p:sp>
      <p:pic>
        <p:nvPicPr>
          <p:cNvPr id="1026" name="Picture 2">
            <a:extLst>
              <a:ext uri="{FF2B5EF4-FFF2-40B4-BE49-F238E27FC236}">
                <a16:creationId xmlns:a16="http://schemas.microsoft.com/office/drawing/2014/main" id="{49B1DF65-D9DE-4FED-AE2E-154AB4209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1147730"/>
            <a:ext cx="8290112" cy="29634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24625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Interaction analysis</a:t>
            </a:r>
            <a:endParaRPr b="1" dirty="0">
              <a:solidFill>
                <a:srgbClr val="FF0000"/>
              </a:solidFill>
              <a:effectLst>
                <a:outerShdw blurRad="38100" dist="38100" dir="2700000" algn="tl">
                  <a:srgbClr val="000000">
                    <a:alpha val="43137"/>
                  </a:srgbClr>
                </a:outerShdw>
              </a:effectLst>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Show a cooperation on a diagram along with the use case</a:t>
            </a:r>
            <a:endParaRPr dirty="0"/>
          </a:p>
          <a:p>
            <a:pPr marL="0" lvl="0" indent="0" algn="l" rtl="0">
              <a:spcBef>
                <a:spcPts val="1200"/>
              </a:spcBef>
              <a:spcAft>
                <a:spcPts val="0"/>
              </a:spcAft>
              <a:buNone/>
            </a:pPr>
            <a:r>
              <a:rPr lang="en-GB" dirty="0"/>
              <a:t>OR. Show as a table, columns: use case - cooperation name - used roles - candidate classes that play them</a:t>
            </a:r>
            <a:endParaRPr dirty="0"/>
          </a:p>
          <a:p>
            <a:pPr marL="0" lvl="0" indent="0" algn="l" rtl="0">
              <a:spcBef>
                <a:spcPts val="1200"/>
              </a:spcBef>
              <a:spcAft>
                <a:spcPts val="1200"/>
              </a:spcAft>
              <a:buNone/>
            </a:pPr>
            <a:endParaRPr dirty="0"/>
          </a:p>
        </p:txBody>
      </p:sp>
      <p:sp>
        <p:nvSpPr>
          <p:cNvPr id="2" name="Slide Number Placeholder 1">
            <a:extLst>
              <a:ext uri="{FF2B5EF4-FFF2-40B4-BE49-F238E27FC236}">
                <a16:creationId xmlns:a16="http://schemas.microsoft.com/office/drawing/2014/main" id="{B60C37F1-9E12-44DE-97AF-92CAF189E4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Final class diagram</a:t>
            </a:r>
            <a:endParaRPr b="1" dirty="0">
              <a:solidFill>
                <a:srgbClr val="FF0000"/>
              </a:solidFill>
              <a:effectLst>
                <a:outerShdw blurRad="38100" dist="38100" dir="2700000" algn="tl">
                  <a:srgbClr val="000000">
                    <a:alpha val="43137"/>
                  </a:srgbClr>
                </a:outerShdw>
              </a:effectLst>
            </a:endParaRPr>
          </a:p>
        </p:txBody>
      </p:sp>
      <p:sp>
        <p:nvSpPr>
          <p:cNvPr id="96" name="Google Shape;96;p19"/>
          <p:cNvSpPr txBox="1">
            <a:spLocks noGrp="1"/>
          </p:cNvSpPr>
          <p:nvPr>
            <p:ph type="body" idx="1"/>
          </p:nvPr>
        </p:nvSpPr>
        <p:spPr>
          <a:xfrm>
            <a:off x="311700" y="1152475"/>
            <a:ext cx="3199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final class model should be consistent (well-formed) with interactions and use cases / stories.</a:t>
            </a:r>
            <a:endParaRPr/>
          </a:p>
          <a:p>
            <a:pPr marL="0" lvl="0" indent="0" algn="l" rtl="0">
              <a:spcBef>
                <a:spcPts val="1200"/>
              </a:spcBef>
              <a:spcAft>
                <a:spcPts val="1200"/>
              </a:spcAft>
              <a:buNone/>
            </a:pPr>
            <a:r>
              <a:rPr lang="en-GB"/>
              <a:t>Check that DDD stereotypes are set</a:t>
            </a:r>
            <a:endParaRPr/>
          </a:p>
        </p:txBody>
      </p:sp>
      <p:pic>
        <p:nvPicPr>
          <p:cNvPr id="97" name="Google Shape;97;p19"/>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3613701" y="1547875"/>
            <a:ext cx="5336376" cy="2625601"/>
          </a:xfrm>
          <a:prstGeom prst="rect">
            <a:avLst/>
          </a:prstGeom>
          <a:noFill/>
          <a:ln>
            <a:noFill/>
          </a:ln>
        </p:spPr>
      </p:pic>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731</Words>
  <Application>Microsoft Office PowerPoint</Application>
  <PresentationFormat>Экран (16:9)</PresentationFormat>
  <Paragraphs>133</Paragraphs>
  <Slides>14</Slides>
  <Notes>11</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14</vt:i4>
      </vt:variant>
    </vt:vector>
  </HeadingPairs>
  <TitlesOfParts>
    <vt:vector size="16" baseType="lpstr">
      <vt:lpstr>Arial</vt:lpstr>
      <vt:lpstr>Simple Light</vt:lpstr>
      <vt:lpstr>KEA (Kubernetes Empowerer to API)</vt:lpstr>
      <vt:lpstr>Product description</vt:lpstr>
      <vt:lpstr>Roles</vt:lpstr>
      <vt:lpstr>Презентация PowerPoint</vt:lpstr>
      <vt:lpstr>Презентация PowerPoint</vt:lpstr>
      <vt:lpstr>Story map</vt:lpstr>
      <vt:lpstr>Use case diagram</vt:lpstr>
      <vt:lpstr>Interaction analysis</vt:lpstr>
      <vt:lpstr>Final class diagram</vt:lpstr>
      <vt:lpstr>Detailed behaviour</vt:lpstr>
      <vt:lpstr>Repository structure</vt:lpstr>
      <vt:lpstr>Team and roles</vt:lpstr>
      <vt:lpstr>Thanks for attention! Now we are ready to answer your questions!</vt:lpstr>
      <vt:lpstr>DFD (Level 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 (Kubernetes Empowerer to API)</dc:title>
  <dc:creator>Konstantin Tsaturyan</dc:creator>
  <cp:lastModifiedBy>Цатурьян Константин</cp:lastModifiedBy>
  <cp:revision>61</cp:revision>
  <dcterms:modified xsi:type="dcterms:W3CDTF">2024-10-23T20:23:24Z</dcterms:modified>
</cp:coreProperties>
</file>