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67" r:id="rId3"/>
    <p:sldId id="258" r:id="rId4"/>
    <p:sldId id="259" r:id="rId5"/>
    <p:sldId id="268" r:id="rId6"/>
    <p:sldId id="260" r:id="rId7"/>
  </p:sldIdLst>
  <p:sldSz cx="9144000" cy="5143500" type="screen16x9"/>
  <p:notesSz cx="6858000" cy="9144000"/>
  <p:embeddedFontLst>
    <p:embeddedFont>
      <p:font typeface="Roboto" panose="02000000000000000000" pitchFamily="2"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7FCDE3-49A2-4FA3-99DF-2D13D2D225CC}">
  <a:tblStyle styleId="{4F7FCDE3-49A2-4FA3-99DF-2D13D2D225C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dd9ff9bd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dd9ff9bd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Quick notation</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S : stores information</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I : has interface to to change stored information;</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A : information has structure;</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O : interface has several operations</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U : attributes and operations are shared by all instances (universal);</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None/>
            </a:pPr>
            <a:r>
              <a:rPr lang="en-GB" sz="1050">
                <a:solidFill>
                  <a:schemeClr val="dk1"/>
                </a:solidFill>
                <a:highlight>
                  <a:srgbClr val="FFFFFF"/>
                </a:highlight>
                <a:latin typeface="Roboto"/>
                <a:ea typeface="Roboto"/>
                <a:cs typeface="Roboto"/>
                <a:sym typeface="Roboto"/>
              </a:rPr>
              <a:t>– T : essential for complete/well-formed model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Quick notation</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S : stores information</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I : has interface to to change stored information;</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A : information has structure;</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O : interface has several operations</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GB" sz="1050">
                <a:solidFill>
                  <a:schemeClr val="dk1"/>
                </a:solidFill>
                <a:highlight>
                  <a:srgbClr val="FFFFFF"/>
                </a:highlight>
                <a:latin typeface="Roboto"/>
                <a:ea typeface="Roboto"/>
                <a:cs typeface="Roboto"/>
                <a:sym typeface="Roboto"/>
              </a:rPr>
              <a:t>– U : attributes and operations are shared by all instances (universal);</a:t>
            </a:r>
            <a:endParaRPr sz="1050">
              <a:solidFill>
                <a:schemeClr val="dk1"/>
              </a:solidFill>
              <a:highlight>
                <a:srgbClr val="FFFFFF"/>
              </a:highlight>
              <a:latin typeface="Roboto"/>
              <a:ea typeface="Roboto"/>
              <a:cs typeface="Roboto"/>
              <a:sym typeface="Roboto"/>
            </a:endParaRPr>
          </a:p>
          <a:p>
            <a:pPr marL="0" lvl="0" indent="0" algn="l" rtl="0">
              <a:spcBef>
                <a:spcPts val="0"/>
              </a:spcBef>
              <a:spcAft>
                <a:spcPts val="0"/>
              </a:spcAft>
              <a:buNone/>
            </a:pPr>
            <a:r>
              <a:rPr lang="en-GB" sz="1050">
                <a:solidFill>
                  <a:schemeClr val="dk1"/>
                </a:solidFill>
                <a:highlight>
                  <a:srgbClr val="FFFFFF"/>
                </a:highlight>
                <a:latin typeface="Roboto"/>
                <a:ea typeface="Roboto"/>
                <a:cs typeface="Roboto"/>
                <a:sym typeface="Roboto"/>
              </a:rPr>
              <a:t>– T : essential for complete/well-formed model</a:t>
            </a:r>
            <a:endParaRPr/>
          </a:p>
        </p:txBody>
      </p:sp>
    </p:spTree>
    <p:extLst>
      <p:ext uri="{BB962C8B-B14F-4D97-AF65-F5344CB8AC3E}">
        <p14:creationId xmlns:p14="http://schemas.microsoft.com/office/powerpoint/2010/main" val="68958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Task 5</a:t>
            </a:r>
            <a:endParaRPr/>
          </a:p>
        </p:txBody>
      </p:sp>
      <p:sp>
        <p:nvSpPr>
          <p:cNvPr id="6" name="Google Shape;54;p13">
            <a:extLst>
              <a:ext uri="{FF2B5EF4-FFF2-40B4-BE49-F238E27FC236}">
                <a16:creationId xmlns:a16="http://schemas.microsoft.com/office/drawing/2014/main" id="{12A22C82-7266-4D77-A639-3FAF72D1D65F}"/>
              </a:ext>
            </a:extLst>
          </p:cNvPr>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dirty="0">
                <a:effectLst>
                  <a:outerShdw blurRad="38100" dist="38100" dir="2700000" algn="tl">
                    <a:srgbClr val="000000">
                      <a:alpha val="43137"/>
                    </a:srgbClr>
                  </a:outerShdw>
                </a:effectLst>
              </a:rPr>
              <a:t>KEA</a:t>
            </a:r>
            <a:br>
              <a:rPr lang="en-GB" dirty="0"/>
            </a:br>
            <a:r>
              <a:rPr lang="en-GB" sz="2400" dirty="0"/>
              <a:t>(Kubernetes </a:t>
            </a:r>
            <a:r>
              <a:rPr lang="en-GB" sz="2400" dirty="0" err="1"/>
              <a:t>Empowerer</a:t>
            </a:r>
            <a:r>
              <a:rPr lang="en-GB" sz="2400" dirty="0"/>
              <a:t> to API)</a:t>
            </a:r>
            <a:endParaRP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93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resilient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dk1"/>
                </a:solidFill>
              </a:rPr>
              <a:t>https://github.com/fanglores/Advanced-Software-Design</a:t>
            </a:r>
            <a:endParaRPr sz="1400" dirty="0">
              <a:solidFill>
                <a:schemeClr val="dk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rPr>
              <a:t>https://github.com/fanglores/Advanced-Software-Design</a:t>
            </a:r>
            <a:br>
              <a:rPr lang="en-GB" sz="1400" u="sng" dirty="0">
                <a:solidFill>
                  <a:schemeClr val="dk1"/>
                </a:solidFill>
              </a:rPr>
            </a:br>
            <a:r>
              <a:rPr lang="en-GB" sz="1400" dirty="0">
                <a:solidFill>
                  <a:schemeClr val="dk1"/>
                </a:solidFill>
              </a:rPr>
              <a:t>		</a:t>
            </a:r>
            <a:r>
              <a:rPr lang="en-GB" sz="1400" u="sng" dirty="0">
                <a:solidFill>
                  <a:schemeClr val="dk1"/>
                </a:solidFill>
              </a:rPr>
              <a:t>/blob/master/Practice%20Tasks/Task5/K8C_DomainModeling_Task5.pdf</a:t>
            </a:r>
            <a:endParaRPr sz="1400" dirty="0">
              <a:solidFill>
                <a:schemeClr val="dk1"/>
              </a:solidFill>
            </a:endParaRPr>
          </a:p>
        </p:txBody>
      </p:sp>
      <p:sp>
        <p:nvSpPr>
          <p:cNvPr id="2" name="Slide Number Placeholder 1">
            <a:extLst>
              <a:ext uri="{FF2B5EF4-FFF2-40B4-BE49-F238E27FC236}">
                <a16:creationId xmlns:a16="http://schemas.microsoft.com/office/drawing/2014/main" id="{73F10E7C-2BDF-4387-B5C5-552F63A042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z="2000" smtClean="0"/>
              <a:t>2</a:t>
            </a:fld>
            <a:endParaRPr lang="en-GB" sz="2000" dirty="0"/>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18953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Use case diagram</a:t>
            </a:r>
            <a:endParaRPr b="1" dirty="0">
              <a:solidFill>
                <a:schemeClr val="tx1"/>
              </a:solidFill>
              <a:effectLst>
                <a:outerShdw blurRad="38100" dist="38100" dir="2700000" algn="tl">
                  <a:srgbClr val="000000">
                    <a:alpha val="43137"/>
                  </a:srgbClr>
                </a:outerShdw>
              </a:effectLst>
            </a:endParaRPr>
          </a:p>
        </p:txBody>
      </p:sp>
      <p:pic>
        <p:nvPicPr>
          <p:cNvPr id="1026" name="Picture 2">
            <a:extLst>
              <a:ext uri="{FF2B5EF4-FFF2-40B4-BE49-F238E27FC236}">
                <a16:creationId xmlns:a16="http://schemas.microsoft.com/office/drawing/2014/main" id="{845F3531-73A3-4DFF-84AC-D5D15CAA9A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1199810"/>
            <a:ext cx="8520600" cy="30458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108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Class candidates (1/2)</a:t>
            </a:r>
            <a:endParaRPr b="1" dirty="0">
              <a:effectLst>
                <a:outerShdw blurRad="38100" dist="38100" dir="2700000" algn="tl">
                  <a:srgbClr val="000000">
                    <a:alpha val="43137"/>
                  </a:srgbClr>
                </a:outerShdw>
              </a:effectLst>
            </a:endParaRPr>
          </a:p>
        </p:txBody>
      </p:sp>
      <p:graphicFrame>
        <p:nvGraphicFramePr>
          <p:cNvPr id="73" name="Google Shape;73;p16"/>
          <p:cNvGraphicFramePr/>
          <p:nvPr>
            <p:extLst>
              <p:ext uri="{D42A27DB-BD31-4B8C-83A1-F6EECF244321}">
                <p14:modId xmlns:p14="http://schemas.microsoft.com/office/powerpoint/2010/main" val="3534830153"/>
              </p:ext>
            </p:extLst>
          </p:nvPr>
        </p:nvGraphicFramePr>
        <p:xfrm>
          <a:off x="311700" y="889978"/>
          <a:ext cx="8617146" cy="3508833"/>
        </p:xfrm>
        <a:graphic>
          <a:graphicData uri="http://schemas.openxmlformats.org/drawingml/2006/table">
            <a:tbl>
              <a:tblPr>
                <a:noFill/>
                <a:tableStyleId>{4F7FCDE3-49A2-4FA3-99DF-2D13D2D225CC}</a:tableStyleId>
              </a:tblPr>
              <a:tblGrid>
                <a:gridCol w="2130482">
                  <a:extLst>
                    <a:ext uri="{9D8B030D-6E8A-4147-A177-3AD203B41FA5}">
                      <a16:colId xmlns:a16="http://schemas.microsoft.com/office/drawing/2014/main" val="20000"/>
                    </a:ext>
                  </a:extLst>
                </a:gridCol>
                <a:gridCol w="1475865">
                  <a:extLst>
                    <a:ext uri="{9D8B030D-6E8A-4147-A177-3AD203B41FA5}">
                      <a16:colId xmlns:a16="http://schemas.microsoft.com/office/drawing/2014/main" val="20001"/>
                    </a:ext>
                  </a:extLst>
                </a:gridCol>
                <a:gridCol w="2475644">
                  <a:extLst>
                    <a:ext uri="{9D8B030D-6E8A-4147-A177-3AD203B41FA5}">
                      <a16:colId xmlns:a16="http://schemas.microsoft.com/office/drawing/2014/main" val="20002"/>
                    </a:ext>
                  </a:extLst>
                </a:gridCol>
                <a:gridCol w="2535155">
                  <a:extLst>
                    <a:ext uri="{9D8B030D-6E8A-4147-A177-3AD203B41FA5}">
                      <a16:colId xmlns:a16="http://schemas.microsoft.com/office/drawing/2014/main" val="20003"/>
                    </a:ext>
                  </a:extLst>
                </a:gridCol>
              </a:tblGrid>
              <a:tr h="442462">
                <a:tc>
                  <a:txBody>
                    <a:bodyPr/>
                    <a:lstStyle/>
                    <a:p>
                      <a:pPr marL="0" lvl="0" indent="0" algn="l" rtl="0">
                        <a:lnSpc>
                          <a:spcPct val="115000"/>
                        </a:lnSpc>
                        <a:spcBef>
                          <a:spcPts val="0"/>
                        </a:spcBef>
                        <a:spcAft>
                          <a:spcPts val="0"/>
                        </a:spcAft>
                        <a:buNone/>
                      </a:pPr>
                      <a:r>
                        <a:rPr lang="en-GB" sz="1100" b="1"/>
                        <a:t>Candidate</a:t>
                      </a:r>
                      <a:endParaRPr sz="1100" b="1"/>
                    </a:p>
                  </a:txBody>
                  <a:tcPr marL="68575" marR="68575" marT="36200" marB="362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100" b="1"/>
                        <a:t>Criteria</a:t>
                      </a:r>
                      <a:endParaRPr sz="1100" b="1"/>
                    </a:p>
                  </a:txBody>
                  <a:tcPr marL="68575" marR="68575" marT="36200" marB="362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100" b="1"/>
                        <a:t>Stored information</a:t>
                      </a:r>
                      <a:endParaRPr sz="1100" b="1"/>
                    </a:p>
                  </a:txBody>
                  <a:tcPr marL="68575" marR="68575" marT="36200" marB="362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100" b="1"/>
                        <a:t>Operations</a:t>
                      </a:r>
                      <a:endParaRPr sz="1100" b="1"/>
                    </a:p>
                  </a:txBody>
                  <a:tcPr marL="68575" marR="68575" marT="36200" marB="362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77124">
                <a:tc>
                  <a:txBody>
                    <a:bodyPr/>
                    <a:lstStyle/>
                    <a:p>
                      <a:r>
                        <a:rPr lang="en-US" sz="1000" b="1" dirty="0">
                          <a:effectLst/>
                        </a:rPr>
                        <a:t>Request Router</a:t>
                      </a:r>
                      <a:endParaRPr lang="en-US" sz="1000" dirty="0">
                        <a:effectLst/>
                      </a:endParaRP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SIAOUT</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Routing rules, target services, request states</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 Handle request forwarding</a:t>
                      </a:r>
                      <a:br>
                        <a:rPr lang="en-US" sz="1000">
                          <a:effectLst/>
                        </a:rPr>
                      </a:br>
                      <a:r>
                        <a:rPr lang="en-US" sz="1000">
                          <a:effectLst/>
                        </a:rPr>
                        <a:t>- Add new route</a:t>
                      </a:r>
                      <a:br>
                        <a:rPr lang="en-US" sz="1000">
                          <a:effectLst/>
                        </a:rPr>
                      </a:br>
                      <a:r>
                        <a:rPr lang="en-US" sz="1000">
                          <a:effectLst/>
                        </a:rPr>
                        <a:t>- Get current routes</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77124">
                <a:tc>
                  <a:txBody>
                    <a:bodyPr/>
                    <a:lstStyle/>
                    <a:p>
                      <a:r>
                        <a:rPr lang="en-US" sz="1000" b="1" dirty="0">
                          <a:effectLst/>
                        </a:rPr>
                        <a:t>Load Balancer</a:t>
                      </a:r>
                      <a:endParaRPr lang="en-US" sz="1000" dirty="0">
                        <a:effectLst/>
                      </a:endParaRP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SIAOUT</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Service instances, traffic distribution rules</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 Distribute traffic</a:t>
                      </a:r>
                      <a:br>
                        <a:rPr lang="en-US" sz="1000">
                          <a:effectLst/>
                        </a:rPr>
                      </a:br>
                      <a:r>
                        <a:rPr lang="en-US" sz="1000">
                          <a:effectLst/>
                        </a:rPr>
                        <a:t>- Monitor instance health</a:t>
                      </a:r>
                      <a:br>
                        <a:rPr lang="en-US" sz="1000">
                          <a:effectLst/>
                        </a:rPr>
                      </a:br>
                      <a:r>
                        <a:rPr lang="en-US" sz="1000">
                          <a:effectLst/>
                        </a:rPr>
                        <a:t>- Adjust weights dynamically</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31023">
                <a:tc>
                  <a:txBody>
                    <a:bodyPr/>
                    <a:lstStyle/>
                    <a:p>
                      <a:r>
                        <a:rPr lang="en-US" sz="1000" b="1" dirty="0">
                          <a:effectLst/>
                        </a:rPr>
                        <a:t>Request Validator</a:t>
                      </a:r>
                      <a:endParaRPr lang="en-US" sz="1000" dirty="0">
                        <a:effectLst/>
                      </a:endParaRP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SIAOUT</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dirty="0">
                          <a:effectLst/>
                        </a:rPr>
                        <a:t>Validation rules, </a:t>
                      </a:r>
                      <a:r>
                        <a:rPr lang="en-US" sz="1000" dirty="0" err="1">
                          <a:effectLst/>
                        </a:rPr>
                        <a:t>OpenAPI</a:t>
                      </a:r>
                      <a:r>
                        <a:rPr lang="en-US" sz="1000" dirty="0">
                          <a:effectLst/>
                        </a:rPr>
                        <a:t> schema, error-handling config</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dirty="0">
                          <a:effectLst/>
                        </a:rPr>
                        <a:t>- Validate requests via rules and </a:t>
                      </a:r>
                      <a:r>
                        <a:rPr lang="en-US" sz="1000" dirty="0" err="1">
                          <a:effectLst/>
                        </a:rPr>
                        <a:t>OpenAPI</a:t>
                      </a:r>
                      <a:r>
                        <a:rPr lang="en-US" sz="1000" dirty="0">
                          <a:effectLst/>
                        </a:rPr>
                        <a:t> schema</a:t>
                      </a:r>
                      <a:br>
                        <a:rPr lang="en-US" sz="1000" dirty="0">
                          <a:effectLst/>
                        </a:rPr>
                      </a:br>
                      <a:r>
                        <a:rPr lang="en-US" sz="1000" dirty="0">
                          <a:effectLst/>
                        </a:rPr>
                        <a:t>- Generate error reports</a:t>
                      </a:r>
                      <a:br>
                        <a:rPr lang="en-US" sz="1000" dirty="0">
                          <a:effectLst/>
                        </a:rPr>
                      </a:br>
                      <a:r>
                        <a:rPr lang="en-US" sz="1000" dirty="0">
                          <a:effectLst/>
                        </a:rPr>
                        <a:t>- Upload new validation rules</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731023">
                <a:tc>
                  <a:txBody>
                    <a:bodyPr/>
                    <a:lstStyle/>
                    <a:p>
                      <a:r>
                        <a:rPr lang="en-US" sz="1000" b="1" dirty="0">
                          <a:effectLst/>
                        </a:rPr>
                        <a:t>Authentication Provider</a:t>
                      </a:r>
                      <a:endParaRPr lang="en-US" sz="1000" dirty="0">
                        <a:effectLst/>
                      </a:endParaRPr>
                    </a:p>
                  </a:txBody>
                  <a:tcPr marL="123825" marR="123825" marT="57150" marB="57150" anchor="ctr">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SIAOUT</a:t>
                      </a: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b="0" i="0" u="none" strike="noStrike" cap="none" dirty="0">
                          <a:solidFill>
                            <a:srgbClr val="000000"/>
                          </a:solidFill>
                          <a:effectLst/>
                          <a:latin typeface="Arial"/>
                          <a:ea typeface="Arial"/>
                          <a:cs typeface="Arial"/>
                          <a:sym typeface="Arial"/>
                        </a:rPr>
                        <a:t>Authentication tokens, session details, expiration policies, authentication policies (RBAC)</a:t>
                      </a:r>
                      <a:endParaRPr lang="en-US" sz="1000" b="0" i="0" u="none" strike="noStrike" cap="none" dirty="0">
                        <a:solidFill>
                          <a:srgbClr val="000000"/>
                        </a:solidFill>
                        <a:effectLst/>
                        <a:latin typeface="Arial"/>
                        <a:cs typeface="Arial"/>
                        <a:sym typeface="Arial"/>
                      </a:endParaRP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b="0" i="0" u="none" strike="noStrike" cap="none" dirty="0">
                          <a:solidFill>
                            <a:srgbClr val="000000"/>
                          </a:solidFill>
                          <a:effectLst/>
                          <a:latin typeface="Arial"/>
                          <a:ea typeface="Arial"/>
                          <a:cs typeface="Arial"/>
                          <a:sym typeface="Arial"/>
                        </a:rPr>
                        <a:t>- Validate tokens</a:t>
                      </a:r>
                      <a:br>
                        <a:rPr lang="en-US" sz="1000" b="0" i="0" u="none" strike="noStrike" cap="none" dirty="0">
                          <a:solidFill>
                            <a:srgbClr val="000000"/>
                          </a:solidFill>
                          <a:effectLst/>
                          <a:latin typeface="Arial"/>
                          <a:cs typeface="Arial"/>
                          <a:sym typeface="Arial"/>
                        </a:rPr>
                      </a:br>
                      <a:r>
                        <a:rPr lang="en-US" sz="1000" b="0" i="0" u="none" strike="noStrike" cap="none" dirty="0">
                          <a:solidFill>
                            <a:srgbClr val="000000"/>
                          </a:solidFill>
                          <a:effectLst/>
                          <a:latin typeface="Arial"/>
                          <a:ea typeface="Arial"/>
                          <a:cs typeface="Arial"/>
                          <a:sym typeface="Arial"/>
                        </a:rPr>
                        <a:t>- Authenticate users</a:t>
                      </a:r>
                      <a:br>
                        <a:rPr lang="en-US" sz="1000" b="0" i="0" u="none" strike="noStrike" cap="none" dirty="0">
                          <a:solidFill>
                            <a:srgbClr val="000000"/>
                          </a:solidFill>
                          <a:effectLst/>
                          <a:latin typeface="Arial"/>
                          <a:cs typeface="Arial"/>
                          <a:sym typeface="Arial"/>
                        </a:rPr>
                      </a:br>
                      <a:r>
                        <a:rPr lang="en-US" sz="1000" b="0" i="0" u="none" strike="noStrike" cap="none" dirty="0">
                          <a:solidFill>
                            <a:srgbClr val="000000"/>
                          </a:solidFill>
                          <a:effectLst/>
                          <a:latin typeface="Arial"/>
                          <a:ea typeface="Arial"/>
                          <a:cs typeface="Arial"/>
                          <a:sym typeface="Arial"/>
                        </a:rPr>
                        <a:t>- Invalidate stored tokens</a:t>
                      </a:r>
                      <a:br>
                        <a:rPr lang="en-US" sz="1000" b="0" i="0" u="none" strike="noStrike" cap="none" dirty="0">
                          <a:solidFill>
                            <a:srgbClr val="000000"/>
                          </a:solidFill>
                          <a:effectLst/>
                          <a:latin typeface="Arial"/>
                          <a:cs typeface="Arial"/>
                          <a:sym typeface="Arial"/>
                        </a:rPr>
                      </a:br>
                      <a:r>
                        <a:rPr lang="en-US" sz="1000" b="0" i="0" u="none" strike="noStrike" cap="none" dirty="0">
                          <a:solidFill>
                            <a:srgbClr val="000000"/>
                          </a:solidFill>
                          <a:effectLst/>
                          <a:latin typeface="Arial"/>
                          <a:ea typeface="Arial"/>
                          <a:cs typeface="Arial"/>
                          <a:sym typeface="Arial"/>
                        </a:rPr>
                        <a:t>- Update session information- Authenticate via SSO</a:t>
                      </a:r>
                      <a:br>
                        <a:rPr lang="en-US" sz="1000" b="0" i="0" u="none" strike="noStrike" cap="none" dirty="0">
                          <a:solidFill>
                            <a:srgbClr val="000000"/>
                          </a:solidFill>
                          <a:effectLst/>
                          <a:latin typeface="Arial"/>
                          <a:cs typeface="Arial"/>
                          <a:sym typeface="Arial"/>
                        </a:rPr>
                      </a:br>
                      <a:r>
                        <a:rPr lang="en-US" sz="1000" b="0" i="0" u="none" strike="noStrike" cap="none" dirty="0">
                          <a:solidFill>
                            <a:srgbClr val="000000"/>
                          </a:solidFill>
                          <a:effectLst/>
                          <a:latin typeface="Arial"/>
                          <a:ea typeface="Arial"/>
                          <a:cs typeface="Arial"/>
                          <a:sym typeface="Arial"/>
                        </a:rPr>
                        <a:t>- Handle token management and validation</a:t>
                      </a:r>
                      <a:endParaRPr lang="en-US" sz="1000" b="0" i="0" u="none" strike="noStrike" cap="none" dirty="0">
                        <a:solidFill>
                          <a:srgbClr val="000000"/>
                        </a:solidFill>
                        <a:effectLst/>
                        <a:latin typeface="Arial"/>
                        <a:cs typeface="Arial"/>
                        <a:sym typeface="Arial"/>
                      </a:endParaRPr>
                    </a:p>
                  </a:txBody>
                  <a:tcPr marL="123825" marR="123825" marT="57150" marB="57150"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108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Class candidates (2/2)</a:t>
            </a:r>
            <a:endParaRPr b="1" dirty="0">
              <a:effectLst>
                <a:outerShdw blurRad="38100" dist="38100" dir="2700000" algn="tl">
                  <a:srgbClr val="000000">
                    <a:alpha val="43137"/>
                  </a:srgbClr>
                </a:outerShdw>
              </a:effectLst>
            </a:endParaRPr>
          </a:p>
        </p:txBody>
      </p:sp>
      <p:graphicFrame>
        <p:nvGraphicFramePr>
          <p:cNvPr id="73" name="Google Shape;73;p16"/>
          <p:cNvGraphicFramePr/>
          <p:nvPr>
            <p:extLst>
              <p:ext uri="{D42A27DB-BD31-4B8C-83A1-F6EECF244321}">
                <p14:modId xmlns:p14="http://schemas.microsoft.com/office/powerpoint/2010/main" val="3690903014"/>
              </p:ext>
            </p:extLst>
          </p:nvPr>
        </p:nvGraphicFramePr>
        <p:xfrm>
          <a:off x="311700" y="990831"/>
          <a:ext cx="8617146" cy="3782656"/>
        </p:xfrm>
        <a:graphic>
          <a:graphicData uri="http://schemas.openxmlformats.org/drawingml/2006/table">
            <a:tbl>
              <a:tblPr>
                <a:noFill/>
                <a:tableStyleId>{4F7FCDE3-49A2-4FA3-99DF-2D13D2D225CC}</a:tableStyleId>
              </a:tblPr>
              <a:tblGrid>
                <a:gridCol w="2130482">
                  <a:extLst>
                    <a:ext uri="{9D8B030D-6E8A-4147-A177-3AD203B41FA5}">
                      <a16:colId xmlns:a16="http://schemas.microsoft.com/office/drawing/2014/main" val="20000"/>
                    </a:ext>
                  </a:extLst>
                </a:gridCol>
                <a:gridCol w="1475865">
                  <a:extLst>
                    <a:ext uri="{9D8B030D-6E8A-4147-A177-3AD203B41FA5}">
                      <a16:colId xmlns:a16="http://schemas.microsoft.com/office/drawing/2014/main" val="20001"/>
                    </a:ext>
                  </a:extLst>
                </a:gridCol>
                <a:gridCol w="2475644">
                  <a:extLst>
                    <a:ext uri="{9D8B030D-6E8A-4147-A177-3AD203B41FA5}">
                      <a16:colId xmlns:a16="http://schemas.microsoft.com/office/drawing/2014/main" val="20002"/>
                    </a:ext>
                  </a:extLst>
                </a:gridCol>
                <a:gridCol w="2535155">
                  <a:extLst>
                    <a:ext uri="{9D8B030D-6E8A-4147-A177-3AD203B41FA5}">
                      <a16:colId xmlns:a16="http://schemas.microsoft.com/office/drawing/2014/main" val="20003"/>
                    </a:ext>
                  </a:extLst>
                </a:gridCol>
              </a:tblGrid>
              <a:tr h="442462">
                <a:tc>
                  <a:txBody>
                    <a:bodyPr/>
                    <a:lstStyle/>
                    <a:p>
                      <a:pPr marL="0" lvl="0" indent="0" algn="l" rtl="0">
                        <a:lnSpc>
                          <a:spcPct val="115000"/>
                        </a:lnSpc>
                        <a:spcBef>
                          <a:spcPts val="0"/>
                        </a:spcBef>
                        <a:spcAft>
                          <a:spcPts val="0"/>
                        </a:spcAft>
                        <a:buNone/>
                      </a:pPr>
                      <a:r>
                        <a:rPr lang="en-GB" sz="1100" b="1"/>
                        <a:t>Candidate</a:t>
                      </a:r>
                      <a:endParaRPr sz="1100" b="1"/>
                    </a:p>
                  </a:txBody>
                  <a:tcPr marL="68575" marR="68575" marT="36200" marB="362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100" b="1"/>
                        <a:t>Criteria</a:t>
                      </a:r>
                      <a:endParaRPr sz="1100" b="1"/>
                    </a:p>
                  </a:txBody>
                  <a:tcPr marL="68575" marR="68575" marT="36200" marB="362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100" b="1"/>
                        <a:t>Stored information</a:t>
                      </a:r>
                      <a:endParaRPr sz="1100" b="1"/>
                    </a:p>
                  </a:txBody>
                  <a:tcPr marL="68575" marR="68575" marT="36200" marB="362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100" b="1"/>
                        <a:t>Operations</a:t>
                      </a:r>
                      <a:endParaRPr sz="1100" b="1"/>
                    </a:p>
                  </a:txBody>
                  <a:tcPr marL="68575" marR="68575" marT="36200" marB="362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77124">
                <a:tc>
                  <a:txBody>
                    <a:bodyPr/>
                    <a:lstStyle/>
                    <a:p>
                      <a:r>
                        <a:rPr lang="en-US" sz="1000" b="1" dirty="0">
                          <a:effectLst/>
                        </a:rPr>
                        <a:t>Response </a:t>
                      </a:r>
                      <a:r>
                        <a:rPr lang="en-US" sz="1000" b="1" dirty="0" err="1">
                          <a:effectLst/>
                        </a:rPr>
                        <a:t>Cacher</a:t>
                      </a:r>
                      <a:endParaRPr lang="en-US" sz="1000" dirty="0">
                        <a:effectLst/>
                      </a:endParaRPr>
                    </a:p>
                  </a:txBody>
                  <a:tcPr marL="123825" marR="123825" marT="57150" marB="57150" anchor="ctr">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SIAOUT</a:t>
                      </a: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Cached responses, expiration policies, caching rules</a:t>
                      </a: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dirty="0">
                          <a:effectLst/>
                        </a:rPr>
                        <a:t>- Put responses in cache</a:t>
                      </a:r>
                      <a:br>
                        <a:rPr lang="en-US" sz="1000" dirty="0">
                          <a:effectLst/>
                        </a:rPr>
                      </a:br>
                      <a:r>
                        <a:rPr lang="en-US" sz="1000" dirty="0">
                          <a:effectLst/>
                        </a:rPr>
                        <a:t>- Retrieve cached responses</a:t>
                      </a:r>
                      <a:br>
                        <a:rPr lang="en-US" sz="1000" dirty="0">
                          <a:effectLst/>
                        </a:rPr>
                      </a:br>
                      <a:r>
                        <a:rPr lang="en-US" sz="1000" dirty="0">
                          <a:effectLst/>
                        </a:rPr>
                        <a:t>- Invalidate cache</a:t>
                      </a:r>
                      <a:br>
                        <a:rPr lang="en-US" sz="1000" dirty="0">
                          <a:effectLst/>
                        </a:rPr>
                      </a:br>
                      <a:r>
                        <a:rPr lang="en-US" sz="1000" dirty="0">
                          <a:effectLst/>
                        </a:rPr>
                        <a:t>- Update cache entries</a:t>
                      </a:r>
                    </a:p>
                  </a:txBody>
                  <a:tcPr marL="123825" marR="123825" marT="57150" marB="57150"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731023">
                <a:tc>
                  <a:txBody>
                    <a:bodyPr/>
                    <a:lstStyle/>
                    <a:p>
                      <a:r>
                        <a:rPr lang="en-US" sz="1000" b="1">
                          <a:effectLst/>
                        </a:rPr>
                        <a:t>System Logger</a:t>
                      </a:r>
                      <a:endParaRPr lang="en-US" sz="1000">
                        <a:effectLst/>
                      </a:endParaRP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en-US" sz="1000" dirty="0">
                          <a:effectLst/>
                        </a:rPr>
                        <a:t>SIAOUT</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en-US" sz="1000">
                          <a:effectLst/>
                        </a:rPr>
                        <a:t>Request logs, system events, user activity logs</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en-US" sz="1000">
                          <a:effectLst/>
                        </a:rPr>
                        <a:t>- Log traffic</a:t>
                      </a:r>
                      <a:br>
                        <a:rPr lang="en-US" sz="1000">
                          <a:effectLst/>
                        </a:rPr>
                      </a:br>
                      <a:r>
                        <a:rPr lang="en-US" sz="1000">
                          <a:effectLst/>
                        </a:rPr>
                        <a:t>- Archive logs</a:t>
                      </a:r>
                      <a:br>
                        <a:rPr lang="en-US" sz="1000">
                          <a:effectLst/>
                        </a:rPr>
                      </a:br>
                      <a:r>
                        <a:rPr lang="en-US" sz="1000">
                          <a:effectLst/>
                        </a:rPr>
                        <a:t>- Track API errors and security issues</a:t>
                      </a:r>
                    </a:p>
                  </a:txBody>
                  <a:tcPr marL="123825" marR="123825" marT="57150" marB="571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731023">
                <a:tc>
                  <a:txBody>
                    <a:bodyPr/>
                    <a:lstStyle/>
                    <a:p>
                      <a:r>
                        <a:rPr lang="en-US" sz="1000" b="1">
                          <a:effectLst/>
                        </a:rPr>
                        <a:t>OpenAPI Generator</a:t>
                      </a:r>
                      <a:endParaRPr lang="en-US" sz="1000">
                        <a:effectLst/>
                      </a:endParaRPr>
                    </a:p>
                  </a:txBody>
                  <a:tcPr marL="123825" marR="123825" marT="57150" marB="57150" anchor="ctr">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en-US" sz="1000">
                          <a:effectLst/>
                        </a:rPr>
                        <a:t>OUT</a:t>
                      </a: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en-US" sz="1000">
                          <a:effectLst/>
                        </a:rPr>
                        <a:t>Generated API documentation, schema, endpoints</a:t>
                      </a: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it-IT" sz="1000">
                          <a:effectLst/>
                        </a:rPr>
                        <a:t>- Generate OpenAPI schema</a:t>
                      </a:r>
                      <a:br>
                        <a:rPr lang="it-IT" sz="1000">
                          <a:effectLst/>
                        </a:rPr>
                      </a:br>
                      <a:r>
                        <a:rPr lang="it-IT" sz="1000">
                          <a:effectLst/>
                        </a:rPr>
                        <a:t>- Parse source code for schema generation</a:t>
                      </a:r>
                      <a:br>
                        <a:rPr lang="it-IT" sz="1000">
                          <a:effectLst/>
                        </a:rPr>
                      </a:br>
                      <a:r>
                        <a:rPr lang="it-IT" sz="1000">
                          <a:effectLst/>
                        </a:rPr>
                        <a:t>- Provide API documentation</a:t>
                      </a:r>
                    </a:p>
                  </a:txBody>
                  <a:tcPr marL="123825" marR="123825" marT="57150" marB="57150"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523426399"/>
                  </a:ext>
                </a:extLst>
              </a:tr>
              <a:tr h="577124">
                <a:tc>
                  <a:txBody>
                    <a:bodyPr/>
                    <a:lstStyle/>
                    <a:p>
                      <a:r>
                        <a:rPr lang="en-US" sz="1000" b="1">
                          <a:effectLst/>
                        </a:rPr>
                        <a:t>Service Deployer</a:t>
                      </a:r>
                      <a:endParaRPr lang="en-US" sz="1000">
                        <a:effectLst/>
                      </a:endParaRPr>
                    </a:p>
                  </a:txBody>
                  <a:tcPr marL="123825" marR="123825" marT="57150" marB="57150" anchor="ctr">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en-US" sz="1000">
                          <a:effectLst/>
                        </a:rPr>
                        <a:t>SIAOUT</a:t>
                      </a: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en-US" sz="1000">
                          <a:effectLst/>
                        </a:rPr>
                        <a:t>Service configurations, versioning data, deployment status</a:t>
                      </a: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r>
                        <a:rPr lang="en-US" sz="1000">
                          <a:effectLst/>
                        </a:rPr>
                        <a:t>- Deploy services</a:t>
                      </a:r>
                      <a:br>
                        <a:rPr lang="en-US" sz="1000">
                          <a:effectLst/>
                        </a:rPr>
                      </a:br>
                      <a:r>
                        <a:rPr lang="en-US" sz="1000">
                          <a:effectLst/>
                        </a:rPr>
                        <a:t>- Manage service lifecycle</a:t>
                      </a:r>
                      <a:br>
                        <a:rPr lang="en-US" sz="1000">
                          <a:effectLst/>
                        </a:rPr>
                      </a:br>
                      <a:r>
                        <a:rPr lang="en-US" sz="1000">
                          <a:effectLst/>
                        </a:rPr>
                        <a:t>- Monitor deployment status</a:t>
                      </a:r>
                    </a:p>
                  </a:txBody>
                  <a:tcPr marL="123825" marR="123825" marT="57150" marB="57150"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2197470109"/>
                  </a:ext>
                </a:extLst>
              </a:tr>
              <a:tr h="577124">
                <a:tc>
                  <a:txBody>
                    <a:bodyPr/>
                    <a:lstStyle/>
                    <a:p>
                      <a:r>
                        <a:rPr lang="en-US" sz="1000" b="1">
                          <a:effectLst/>
                        </a:rPr>
                        <a:t>Model Containerizer</a:t>
                      </a:r>
                      <a:endParaRPr lang="en-US" sz="1000">
                        <a:effectLst/>
                      </a:endParaRPr>
                    </a:p>
                  </a:txBody>
                  <a:tcPr marL="123825" marR="123825" marT="57150" marB="57150" anchor="ctr">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SIAOUT</a:t>
                      </a: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a:effectLst/>
                        </a:rPr>
                        <a:t>Container configurations, Docker images, deployment settings</a:t>
                      </a:r>
                    </a:p>
                  </a:txBody>
                  <a:tcPr marL="123825" marR="123825" marT="57150" marB="57150" anchor="ctr">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000" dirty="0">
                          <a:effectLst/>
                        </a:rPr>
                        <a:t>- Containerize models</a:t>
                      </a:r>
                      <a:br>
                        <a:rPr lang="en-US" sz="1000" dirty="0">
                          <a:effectLst/>
                        </a:rPr>
                      </a:br>
                      <a:r>
                        <a:rPr lang="en-US" sz="1000" dirty="0">
                          <a:effectLst/>
                        </a:rPr>
                        <a:t>- Deploy containerized services</a:t>
                      </a:r>
                      <a:br>
                        <a:rPr lang="en-US" sz="1000" dirty="0">
                          <a:effectLst/>
                        </a:rPr>
                      </a:br>
                      <a:r>
                        <a:rPr lang="en-US" sz="1000" dirty="0">
                          <a:effectLst/>
                        </a:rPr>
                        <a:t>- Manage Docker images</a:t>
                      </a:r>
                    </a:p>
                  </a:txBody>
                  <a:tcPr marL="123825" marR="123825" marT="57150" marB="57150"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53835174"/>
                  </a:ext>
                </a:extLst>
              </a:tr>
            </a:tbl>
          </a:graphicData>
        </a:graphic>
      </p:graphicFrame>
    </p:spTree>
    <p:extLst>
      <p:ext uri="{BB962C8B-B14F-4D97-AF65-F5344CB8AC3E}">
        <p14:creationId xmlns:p14="http://schemas.microsoft.com/office/powerpoint/2010/main" val="2792855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23659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Domain model diagram</a:t>
            </a:r>
            <a:endParaRPr b="1" dirty="0">
              <a:solidFill>
                <a:srgbClr val="FF0000"/>
              </a:solidFill>
              <a:effectLst>
                <a:outerShdw blurRad="38100" dist="38100" dir="2700000" algn="tl">
                  <a:srgbClr val="000000">
                    <a:alpha val="43137"/>
                  </a:srgbClr>
                </a:outerShdw>
              </a:effectLst>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Draw a class diagram or ER+DFD diagram</a:t>
            </a:r>
            <a:endParaRPr/>
          </a:p>
          <a:p>
            <a:pPr marL="0" lvl="0" indent="0" algn="l" rtl="0">
              <a:spcBef>
                <a:spcPts val="1200"/>
              </a:spcBef>
              <a:spcAft>
                <a:spcPts val="0"/>
              </a:spcAft>
              <a:buNone/>
            </a:pPr>
            <a:r>
              <a:rPr lang="en-GB"/>
              <a:t>Show candidate classes, relations, attributes. If class diagram - show operations at classes. If ER then add a DFD connecting processes to entities.</a:t>
            </a:r>
            <a:endParaRPr/>
          </a:p>
          <a:p>
            <a:pPr marL="0" lvl="0" indent="0" algn="l" rtl="0">
              <a:spcBef>
                <a:spcPts val="1200"/>
              </a:spcBef>
              <a:spcAft>
                <a:spcPts val="1200"/>
              </a:spcAft>
              <a:buNone/>
            </a:pPr>
            <a:r>
              <a:rPr lang="en-GB"/>
              <a:t>Add DDD stereotypes</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563</Words>
  <Application>Microsoft Office PowerPoint</Application>
  <PresentationFormat>Экран (16:9)</PresentationFormat>
  <Paragraphs>75</Paragraphs>
  <Slides>6</Slides>
  <Notes>6</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6</vt:i4>
      </vt:variant>
    </vt:vector>
  </HeadingPairs>
  <TitlesOfParts>
    <vt:vector size="9" baseType="lpstr">
      <vt:lpstr>Roboto</vt:lpstr>
      <vt:lpstr>Arial</vt:lpstr>
      <vt:lpstr>Simple Light</vt:lpstr>
      <vt:lpstr>KEA (Kubernetes Empowerer to API)</vt:lpstr>
      <vt:lpstr>Product description</vt:lpstr>
      <vt:lpstr>Use case diagram</vt:lpstr>
      <vt:lpstr>Class candidates (1/2)</vt:lpstr>
      <vt:lpstr>Class candidates (2/2)</vt:lpstr>
      <vt:lpstr>Domain model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 (Kubernetes Empowerer to API)</dc:title>
  <cp:lastModifiedBy>Цатурьян Константин</cp:lastModifiedBy>
  <cp:revision>10</cp:revision>
  <dcterms:modified xsi:type="dcterms:W3CDTF">2024-10-23T20:23:48Z</dcterms:modified>
</cp:coreProperties>
</file>