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67" r:id="rId3"/>
    <p:sldId id="268" r:id="rId4"/>
    <p:sldId id="262" r:id="rId5"/>
    <p:sldId id="269" r:id="rId6"/>
    <p:sldId id="270" r:id="rId7"/>
    <p:sldId id="271" r:id="rId8"/>
    <p:sldId id="272" r:id="rId9"/>
    <p:sldId id="259" r:id="rId10"/>
    <p:sldId id="260" r:id="rId11"/>
    <p:sldId id="261"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978e4d71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978e4d71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6a3e371d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6a3e371d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992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230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745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71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cc25f97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cc25f97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Event_stormin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hyperlink" Target="https://github.com/wwerner/event-storming-cheatsheet" TargetMode="External"/><Relationship Id="rId4" Type="http://schemas.openxmlformats.org/officeDocument/2006/relationships/hyperlink" Target="https://contextmapper.org/docs/event-storm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K8C</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Resources and microservices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Detailed class diagram - Aggregate </a:t>
            </a:r>
            <a:r>
              <a:rPr lang="en-GB" dirty="0" err="1"/>
              <a:t>WebinarEvent</a:t>
            </a:r>
            <a:endParaRPr dirty="0"/>
          </a:p>
        </p:txBody>
      </p:sp>
      <p:sp>
        <p:nvSpPr>
          <p:cNvPr id="81" name="Google Shape;81;p17"/>
          <p:cNvSpPr txBox="1">
            <a:spLocks noGrp="1"/>
          </p:cNvSpPr>
          <p:nvPr>
            <p:ph type="body" idx="1"/>
          </p:nvPr>
        </p:nvSpPr>
        <p:spPr>
          <a:xfrm>
            <a:off x="311700" y="1152475"/>
            <a:ext cx="3226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Show a class diagram for an aggregate</a:t>
            </a:r>
            <a:endParaRPr/>
          </a:p>
          <a:p>
            <a:pPr marL="0" lvl="0" indent="0" algn="l" rtl="0">
              <a:spcBef>
                <a:spcPts val="1200"/>
              </a:spcBef>
              <a:spcAft>
                <a:spcPts val="0"/>
              </a:spcAft>
              <a:buNone/>
            </a:pPr>
            <a:r>
              <a:rPr lang="en-GB"/>
              <a:t>Include new domain events if any found</a:t>
            </a:r>
            <a:endParaRPr/>
          </a:p>
          <a:p>
            <a:pPr marL="0" lvl="0" indent="0" algn="l" rtl="0">
              <a:spcBef>
                <a:spcPts val="1200"/>
              </a:spcBef>
              <a:spcAft>
                <a:spcPts val="0"/>
              </a:spcAft>
              <a:buNone/>
            </a:pPr>
            <a:r>
              <a:rPr lang="en-GB"/>
              <a:t>Check that external references go to roots or domain services only</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82" name="Google Shape;82;p17"/>
          <p:cNvPicPr preferRelativeResize="0"/>
          <p:nvPr/>
        </p:nvPicPr>
        <p:blipFill>
          <a:blip r:embed="rId3">
            <a:alphaModFix/>
          </a:blip>
          <a:stretch>
            <a:fillRect/>
          </a:stretch>
        </p:blipFill>
        <p:spPr>
          <a:xfrm>
            <a:off x="3690900" y="1170125"/>
            <a:ext cx="5071317"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Detailed class diagram - Aggregate N</a:t>
            </a:r>
            <a:endParaRPr/>
          </a:p>
        </p:txBody>
      </p:sp>
      <p:sp>
        <p:nvSpPr>
          <p:cNvPr id="88" name="Google Shape;88;p18"/>
          <p:cNvSpPr txBox="1">
            <a:spLocks noGrp="1"/>
          </p:cNvSpPr>
          <p:nvPr>
            <p:ph type="body" idx="1"/>
          </p:nvPr>
        </p:nvSpPr>
        <p:spPr>
          <a:xfrm>
            <a:off x="311700" y="1152475"/>
            <a:ext cx="3226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Repeat for each aggregate….</a:t>
            </a:r>
            <a:endParaRPr/>
          </a:p>
          <a:p>
            <a:pPr marL="0" lvl="0" indent="0" algn="l" rtl="0">
              <a:spcBef>
                <a:spcPts val="1200"/>
              </a:spcBef>
              <a:spcAft>
                <a:spcPts val="0"/>
              </a:spcAft>
              <a:buNone/>
            </a:pPr>
            <a:r>
              <a:rPr lang="en-GB"/>
              <a:t>Check that external references go to roots or domain services only</a:t>
            </a:r>
            <a:endParaRPr/>
          </a:p>
          <a:p>
            <a:pPr marL="0" lvl="0" indent="0" algn="l" rtl="0">
              <a:spcBef>
                <a:spcPts val="1200"/>
              </a:spcBef>
              <a:spcAft>
                <a:spcPts val="0"/>
              </a:spcAft>
              <a:buClr>
                <a:schemeClr val="dk1"/>
              </a:buClr>
              <a:buSzPts val="1100"/>
              <a:buFont typeface="Arial"/>
              <a:buNone/>
            </a:pPr>
            <a:r>
              <a:rPr lang="en-GB"/>
              <a:t>Check that commands and events in the storming diagram are elaborated in class diagrams</a:t>
            </a: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Task9/</a:t>
            </a:r>
            <a:endParaRPr sz="1400" u="sng" dirty="0">
              <a:solidFill>
                <a:schemeClr val="dk1"/>
              </a:solidFill>
            </a:endParaRPr>
          </a:p>
        </p:txBody>
      </p:sp>
      <p:sp>
        <p:nvSpPr>
          <p:cNvPr id="2" name="Slide Number Placeholder 1">
            <a:extLst>
              <a:ext uri="{FF2B5EF4-FFF2-40B4-BE49-F238E27FC236}">
                <a16:creationId xmlns:a16="http://schemas.microsoft.com/office/drawing/2014/main" id="{73F10E7C-2BDF-4387-B5C5-552F63A04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z="2000" smtClean="0"/>
              <a:t>2</a:t>
            </a:fld>
            <a:endParaRPr lang="en-GB" sz="2000" dirty="0"/>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28600" y="13394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Use case diagram</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1C45EA91-FF78-454E-8779-39554D13AE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3" name="TextBox 2">
            <a:extLst>
              <a:ext uri="{FF2B5EF4-FFF2-40B4-BE49-F238E27FC236}">
                <a16:creationId xmlns:a16="http://schemas.microsoft.com/office/drawing/2014/main" id="{02626CC4-99F6-4772-A388-FA0A0124329E}"/>
              </a:ext>
            </a:extLst>
          </p:cNvPr>
          <p:cNvSpPr txBox="1"/>
          <p:nvPr/>
        </p:nvSpPr>
        <p:spPr>
          <a:xfrm>
            <a:off x="228600" y="4552240"/>
            <a:ext cx="7288306" cy="307777"/>
          </a:xfrm>
          <a:prstGeom prst="rect">
            <a:avLst/>
          </a:prstGeom>
          <a:noFill/>
        </p:spPr>
        <p:txBody>
          <a:bodyPr wrap="square" rtlCol="0">
            <a:spAutoFit/>
          </a:bodyPr>
          <a:lstStyle/>
          <a:p>
            <a:r>
              <a:rPr lang="en-US" dirty="0"/>
              <a:t>https://github.com/fanglores/Advanced-Software-Design/tree/master/General/UseCases</a:t>
            </a:r>
            <a:endParaRPr lang="ru-RU" dirty="0"/>
          </a:p>
        </p:txBody>
      </p:sp>
      <p:pic>
        <p:nvPicPr>
          <p:cNvPr id="1026" name="Picture 2">
            <a:extLst>
              <a:ext uri="{FF2B5EF4-FFF2-40B4-BE49-F238E27FC236}">
                <a16:creationId xmlns:a16="http://schemas.microsoft.com/office/drawing/2014/main" id="{49B1DF65-D9DE-4FED-AE2E-154AB420980E}"/>
              </a:ext>
            </a:extLst>
          </p:cNvPr>
          <p:cNvPicPr>
            <a:picLocks noChangeAspect="1" noChangeArrowheads="1"/>
          </p:cNvPicPr>
          <p:nvPr/>
        </p:nvPicPr>
        <p:blipFill>
          <a:blip r:embed="rId3"/>
          <a:srcRect/>
          <a:stretch/>
        </p:blipFill>
        <p:spPr bwMode="auto">
          <a:xfrm>
            <a:off x="228600" y="1402503"/>
            <a:ext cx="8628664" cy="23021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Final class diagram (monolith)</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pic>
        <p:nvPicPr>
          <p:cNvPr id="1026" name="Picture 2">
            <a:extLst>
              <a:ext uri="{FF2B5EF4-FFF2-40B4-BE49-F238E27FC236}">
                <a16:creationId xmlns:a16="http://schemas.microsoft.com/office/drawing/2014/main" id="{5AE1C267-B7A0-46D9-A93C-A49231800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29" y="1022045"/>
            <a:ext cx="8727141" cy="3422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Request Validator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tretch>
            <a:fillRect/>
          </a:stretch>
        </p:blipFill>
        <p:spPr bwMode="auto">
          <a:xfrm>
            <a:off x="1365655" y="1141379"/>
            <a:ext cx="6516994" cy="2905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850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err="1">
                <a:solidFill>
                  <a:schemeClr val="tx1"/>
                </a:solidFill>
                <a:effectLst>
                  <a:outerShdw blurRad="38100" dist="38100" dir="2700000" algn="tl">
                    <a:srgbClr val="000000">
                      <a:alpha val="43137"/>
                    </a:srgbClr>
                  </a:outerShdw>
                </a:effectLst>
              </a:rPr>
              <a:t>OpenAPI</a:t>
            </a:r>
            <a:r>
              <a:rPr lang="en-GB" b="1" dirty="0">
                <a:solidFill>
                  <a:schemeClr val="tx1"/>
                </a:solidFill>
                <a:effectLst>
                  <a:outerShdw blurRad="38100" dist="38100" dir="2700000" algn="tl">
                    <a:srgbClr val="000000">
                      <a:alpha val="43137"/>
                    </a:srgbClr>
                  </a:outerShdw>
                </a:effectLst>
              </a:rPr>
              <a:t> Generator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tretch>
            <a:fillRect/>
          </a:stretch>
        </p:blipFill>
        <p:spPr bwMode="auto">
          <a:xfrm>
            <a:off x="536116" y="1293689"/>
            <a:ext cx="7761355" cy="2879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092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Service Deployer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tretch>
            <a:fillRect/>
          </a:stretch>
        </p:blipFill>
        <p:spPr bwMode="auto">
          <a:xfrm>
            <a:off x="3232492" y="1105508"/>
            <a:ext cx="2679016" cy="3129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781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Authentication Provider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tretch>
            <a:fillRect/>
          </a:stretch>
        </p:blipFill>
        <p:spPr bwMode="auto">
          <a:xfrm>
            <a:off x="2705666" y="1105507"/>
            <a:ext cx="3552461" cy="30944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87D8CB3-8B05-4A4D-8871-334269589854}"/>
              </a:ext>
            </a:extLst>
          </p:cNvPr>
          <p:cNvSpPr txBox="1"/>
          <p:nvPr/>
        </p:nvSpPr>
        <p:spPr>
          <a:xfrm>
            <a:off x="434502" y="1964987"/>
            <a:ext cx="2081719" cy="307777"/>
          </a:xfrm>
          <a:prstGeom prst="rect">
            <a:avLst/>
          </a:prstGeom>
          <a:noFill/>
        </p:spPr>
        <p:txBody>
          <a:bodyPr wrap="square" rtlCol="0">
            <a:spAutoFit/>
          </a:bodyPr>
          <a:lstStyle/>
          <a:p>
            <a:r>
              <a:rPr lang="en-US" dirty="0"/>
              <a:t>Decompose </a:t>
            </a:r>
            <a:r>
              <a:rPr lang="en-US"/>
              <a:t>into more</a:t>
            </a:r>
            <a:endParaRPr lang="ru-RU"/>
          </a:p>
        </p:txBody>
      </p:sp>
    </p:spTree>
    <p:extLst>
      <p:ext uri="{BB962C8B-B14F-4D97-AF65-F5344CB8AC3E}">
        <p14:creationId xmlns:p14="http://schemas.microsoft.com/office/powerpoint/2010/main" val="4088691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Event storming</a:t>
            </a:r>
            <a:endParaRPr dirty="0"/>
          </a:p>
        </p:txBody>
      </p:sp>
      <p:sp>
        <p:nvSpPr>
          <p:cNvPr id="73" name="Google Shape;73;p16"/>
          <p:cNvSpPr txBox="1">
            <a:spLocks noGrp="1"/>
          </p:cNvSpPr>
          <p:nvPr>
            <p:ph type="body" idx="1"/>
          </p:nvPr>
        </p:nvSpPr>
        <p:spPr>
          <a:xfrm>
            <a:off x="311700" y="1152475"/>
            <a:ext cx="6208800" cy="154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Study how event storming is performed </a:t>
            </a:r>
            <a:r>
              <a:rPr lang="en-GB" u="sng" dirty="0">
                <a:solidFill>
                  <a:schemeClr val="hlink"/>
                </a:solidFill>
                <a:hlinkClick r:id="rId3"/>
              </a:rPr>
              <a:t>https://en.wikipedia.org/wiki/Event_storming</a:t>
            </a:r>
            <a:br>
              <a:rPr lang="en-GB" dirty="0"/>
            </a:br>
            <a:r>
              <a:rPr lang="en-GB" u="sng" dirty="0">
                <a:solidFill>
                  <a:schemeClr val="hlink"/>
                </a:solidFill>
                <a:hlinkClick r:id="rId4"/>
              </a:rPr>
              <a:t>https://contextmapper.org/docs/event-storming/</a:t>
            </a:r>
            <a:r>
              <a:rPr lang="en-GB" dirty="0"/>
              <a:t> </a:t>
            </a:r>
            <a:br>
              <a:rPr lang="en-GB" dirty="0"/>
            </a:br>
            <a:r>
              <a:rPr lang="en-GB" u="sng" dirty="0">
                <a:solidFill>
                  <a:schemeClr val="hlink"/>
                </a:solidFill>
                <a:hlinkClick r:id="rId5"/>
              </a:rPr>
              <a:t>https://github.com/wwerner/event-storming-cheatsheet</a:t>
            </a:r>
            <a:r>
              <a:rPr lang="en-GB" dirty="0"/>
              <a:t> </a:t>
            </a:r>
            <a:endParaRPr dirty="0"/>
          </a:p>
          <a:p>
            <a:pPr marL="0" lvl="0" indent="0" algn="l" rtl="0">
              <a:spcBef>
                <a:spcPts val="1200"/>
              </a:spcBef>
              <a:spcAft>
                <a:spcPts val="1200"/>
              </a:spcAft>
              <a:buNone/>
            </a:pPr>
            <a:endParaRPr dirty="0"/>
          </a:p>
        </p:txBody>
      </p:sp>
      <p:pic>
        <p:nvPicPr>
          <p:cNvPr id="74" name="Google Shape;74;p16"/>
          <p:cNvPicPr preferRelativeResize="0"/>
          <p:nvPr/>
        </p:nvPicPr>
        <p:blipFill rotWithShape="1">
          <a:blip r:embed="rId6">
            <a:alphaModFix/>
          </a:blip>
          <a:srcRect t="36345" r="51950" b="12743"/>
          <a:stretch/>
        </p:blipFill>
        <p:spPr>
          <a:xfrm>
            <a:off x="400750" y="2772475"/>
            <a:ext cx="4911227" cy="2020025"/>
          </a:xfrm>
          <a:prstGeom prst="rect">
            <a:avLst/>
          </a:prstGeom>
          <a:noFill/>
          <a:ln>
            <a:noFill/>
          </a:ln>
        </p:spPr>
      </p:pic>
      <p:sp>
        <p:nvSpPr>
          <p:cNvPr id="75" name="Google Shape;75;p16"/>
          <p:cNvSpPr txBox="1"/>
          <p:nvPr/>
        </p:nvSpPr>
        <p:spPr>
          <a:xfrm>
            <a:off x="6034500" y="1017725"/>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dirty="0">
                <a:solidFill>
                  <a:schemeClr val="dk2"/>
                </a:solidFill>
              </a:rPr>
              <a:t>Run the event storming session in a team</a:t>
            </a:r>
            <a:endParaRPr sz="1800" dirty="0">
              <a:solidFill>
                <a:schemeClr val="dk2"/>
              </a:solidFill>
            </a:endParaRPr>
          </a:p>
          <a:p>
            <a:pPr marL="0" lvl="0" indent="0" algn="l" rtl="0">
              <a:lnSpc>
                <a:spcPct val="115000"/>
              </a:lnSpc>
              <a:spcBef>
                <a:spcPts val="1200"/>
              </a:spcBef>
              <a:spcAft>
                <a:spcPts val="0"/>
              </a:spcAft>
              <a:buNone/>
            </a:pPr>
            <a:r>
              <a:rPr lang="en-GB" sz="1800" dirty="0">
                <a:solidFill>
                  <a:schemeClr val="dk2"/>
                </a:solidFill>
              </a:rPr>
              <a:t>Check your class diagram and use cases against events and commands in storming.</a:t>
            </a:r>
            <a:endParaRPr sz="1800" dirty="0">
              <a:solidFill>
                <a:schemeClr val="dk2"/>
              </a:solidFill>
            </a:endParaRPr>
          </a:p>
          <a:p>
            <a:pPr marL="0" lvl="0" indent="0" algn="l" rtl="0">
              <a:lnSpc>
                <a:spcPct val="115000"/>
              </a:lnSpc>
              <a:spcBef>
                <a:spcPts val="1200"/>
              </a:spcBef>
              <a:spcAft>
                <a:spcPts val="1200"/>
              </a:spcAft>
              <a:buNone/>
            </a:pPr>
            <a:r>
              <a:rPr lang="en-GB" sz="1800" dirty="0">
                <a:solidFill>
                  <a:schemeClr val="dk2"/>
                </a:solidFill>
              </a:rPr>
              <a:t>Add missing events, commands, classes to your domain model</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312</Words>
  <Application>Microsoft Office PowerPoint</Application>
  <PresentationFormat>Экран (16:9)</PresentationFormat>
  <Paragraphs>38</Paragraphs>
  <Slides>11</Slides>
  <Notes>11</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11</vt:i4>
      </vt:variant>
    </vt:vector>
  </HeadingPairs>
  <TitlesOfParts>
    <vt:vector size="13" baseType="lpstr">
      <vt:lpstr>Arial</vt:lpstr>
      <vt:lpstr>Simple Light</vt:lpstr>
      <vt:lpstr>K8C</vt:lpstr>
      <vt:lpstr>Product description</vt:lpstr>
      <vt:lpstr>Use case diagram</vt:lpstr>
      <vt:lpstr>Final class diagram (monolith)</vt:lpstr>
      <vt:lpstr>Request Validator Aggregation</vt:lpstr>
      <vt:lpstr>OpenAPI Generator Aggregation</vt:lpstr>
      <vt:lpstr>Service Deployer Aggregation</vt:lpstr>
      <vt:lpstr>Authentication Provider Aggregation</vt:lpstr>
      <vt:lpstr>Event storming</vt:lpstr>
      <vt:lpstr>Detailed class diagram - Aggregate WebinarEvent</vt:lpstr>
      <vt:lpstr>Detailed class diagram - Aggregate 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K8C</dc:title>
  <cp:lastModifiedBy>Цатурьян Константин</cp:lastModifiedBy>
  <cp:revision>20</cp:revision>
  <dcterms:modified xsi:type="dcterms:W3CDTF">2024-11-10T13:24:17Z</dcterms:modified>
</cp:coreProperties>
</file>