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72" r:id="rId2"/>
    <p:sldId id="273" r:id="rId3"/>
    <p:sldId id="284" r:id="rId4"/>
    <p:sldId id="274" r:id="rId5"/>
    <p:sldId id="275" r:id="rId6"/>
    <p:sldId id="276" r:id="rId7"/>
    <p:sldId id="277" r:id="rId8"/>
    <p:sldId id="278" r:id="rId9"/>
    <p:sldId id="282" r:id="rId10"/>
    <p:sldId id="280" r:id="rId11"/>
    <p:sldId id="281" r:id="rId12"/>
    <p:sldId id="279" r:id="rId13"/>
    <p:sldId id="283" r:id="rId14"/>
    <p:sldId id="268" r:id="rId15"/>
    <p:sldId id="285" r:id="rId16"/>
    <p:sldId id="269" r:id="rId17"/>
    <p:sldId id="264" r:id="rId18"/>
    <p:sldId id="26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B800FE30-8CAB-449D-97A7-8FB083BB366B}">
          <p14:sldIdLst>
            <p14:sldId id="272"/>
            <p14:sldId id="273"/>
            <p14:sldId id="284"/>
            <p14:sldId id="274"/>
            <p14:sldId id="275"/>
            <p14:sldId id="276"/>
            <p14:sldId id="277"/>
            <p14:sldId id="278"/>
            <p14:sldId id="282"/>
            <p14:sldId id="280"/>
            <p14:sldId id="281"/>
            <p14:sldId id="279"/>
            <p14:sldId id="283"/>
            <p14:sldId id="268"/>
            <p14:sldId id="285"/>
            <p14:sldId id="269"/>
            <p14:sldId id="264"/>
            <p14:sldId id="265"/>
          </p14:sldIdLst>
        </p14:section>
        <p14:section name="Раздел без заголовка" id="{1A750B11-92FF-43F1-99AF-83E319F1BD3A}">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30c09ad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30c09ad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784fa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784fa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0adce3cd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0adce3cd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FinalTask_2/FinalTask_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fanglores/Advanced-Software-Design/tree/master/General/UseC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GB" dirty="0"/>
              <a:t>Full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2" name="Picture 2">
            <a:extLst>
              <a:ext uri="{FF2B5EF4-FFF2-40B4-BE49-F238E27FC236}">
                <a16:creationId xmlns:a16="http://schemas.microsoft.com/office/drawing/2014/main" id="{97633BA9-EAF8-44A8-B6A9-60AB2D061A05}"/>
              </a:ext>
            </a:extLst>
          </p:cNvPr>
          <p:cNvPicPr>
            <a:picLocks noChangeAspect="1" noChangeArrowheads="1"/>
          </p:cNvPicPr>
          <p:nvPr/>
        </p:nvPicPr>
        <p:blipFill>
          <a:blip r:embed="rId3"/>
          <a:srcRect/>
          <a:stretch/>
        </p:blipFill>
        <p:spPr bwMode="auto">
          <a:xfrm>
            <a:off x="18520" y="1506071"/>
            <a:ext cx="9089679" cy="27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rcRect/>
          <a:stretch/>
        </p:blipFill>
        <p:spPr>
          <a:xfrm>
            <a:off x="3813" y="2144806"/>
            <a:ext cx="9135886" cy="2518411"/>
          </a:xfrm>
          <a:prstGeom prst="rect">
            <a:avLst/>
          </a:prstGeom>
        </p:spPr>
      </p:pic>
      <p:sp>
        <p:nvSpPr>
          <p:cNvPr id="73" name="Google Shape;73;p16"/>
          <p:cNvSpPr txBox="1">
            <a:spLocks noGrp="1"/>
          </p:cNvSpPr>
          <p:nvPr>
            <p:ph type="body" idx="1"/>
          </p:nvPr>
        </p:nvSpPr>
        <p:spPr>
          <a:xfrm>
            <a:off x="116899" y="583231"/>
            <a:ext cx="3990600" cy="222048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solidFill>
                  <a:schemeClr val="bg1">
                    <a:lumMod val="50000"/>
                  </a:schemeClr>
                </a:solidFill>
              </a:rPr>
              <a:t>Problems: new deploy strategies require changes in </a:t>
            </a:r>
            <a:r>
              <a:rPr lang="en-GB" dirty="0" err="1">
                <a:solidFill>
                  <a:schemeClr val="bg1">
                    <a:lumMod val="50000"/>
                  </a:schemeClr>
                </a:solidFill>
              </a:rPr>
              <a:t>ServiceDeployer</a:t>
            </a:r>
            <a:r>
              <a:rPr lang="en-GB" dirty="0">
                <a:solidFill>
                  <a:schemeClr val="bg1">
                    <a:lumMod val="50000"/>
                  </a:schemeClr>
                </a:solidFill>
              </a:rPr>
              <a:t>; </a:t>
            </a:r>
            <a:r>
              <a:rPr lang="en-GB" dirty="0" err="1">
                <a:solidFill>
                  <a:schemeClr val="bg1">
                    <a:lumMod val="50000"/>
                  </a:schemeClr>
                </a:solidFill>
              </a:rPr>
              <a:t>ServiceDeployer</a:t>
            </a:r>
            <a:r>
              <a:rPr lang="en-GB" dirty="0">
                <a:solidFill>
                  <a:schemeClr val="bg1">
                    <a:lumMod val="50000"/>
                  </a:schemeClr>
                </a:solidFill>
              </a:rPr>
              <a:t> can work with different data, repository or orchestrator, many functions in one class</a:t>
            </a:r>
          </a:p>
        </p:txBody>
      </p:sp>
      <p:sp>
        <p:nvSpPr>
          <p:cNvPr id="7" name="TextBox 6">
            <a:extLst>
              <a:ext uri="{FF2B5EF4-FFF2-40B4-BE49-F238E27FC236}">
                <a16:creationId xmlns:a16="http://schemas.microsoft.com/office/drawing/2014/main" id="{AEF34781-237A-42D9-B366-DCA2304439B3}"/>
              </a:ext>
            </a:extLst>
          </p:cNvPr>
          <p:cNvSpPr txBox="1"/>
          <p:nvPr/>
        </p:nvSpPr>
        <p:spPr>
          <a:xfrm>
            <a:off x="4572000" y="1073155"/>
            <a:ext cx="4635872" cy="646331"/>
          </a:xfrm>
          <a:prstGeom prst="rect">
            <a:avLst/>
          </a:prstGeom>
          <a:noFill/>
        </p:spPr>
        <p:txBody>
          <a:bodyPr wrap="square">
            <a:spAutoFit/>
          </a:bodyPr>
          <a:lstStyle/>
          <a:p>
            <a:pPr marL="0" lvl="0" indent="0" algn="l" rtl="0">
              <a:spcBef>
                <a:spcPts val="0"/>
              </a:spcBef>
              <a:spcAft>
                <a:spcPts val="0"/>
              </a:spcAft>
              <a:buNone/>
            </a:pPr>
            <a:r>
              <a:rPr lang="en-US" sz="1800" dirty="0">
                <a:solidFill>
                  <a:schemeClr val="bg1">
                    <a:lumMod val="50000"/>
                  </a:schemeClr>
                </a:solidFill>
              </a:rPr>
              <a:t>Solutions: use SOLID principles, Adapter and Strategy patterns</a:t>
            </a:r>
          </a:p>
        </p:txBody>
      </p:sp>
    </p:spTree>
    <p:extLst>
      <p:ext uri="{BB962C8B-B14F-4D97-AF65-F5344CB8AC3E}">
        <p14:creationId xmlns:p14="http://schemas.microsoft.com/office/powerpoint/2010/main" val="3432105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r>
              <a:rPr lang="en-US" b="1" dirty="0">
                <a:solidFill>
                  <a:schemeClr val="tx1"/>
                </a:solidFill>
                <a:effectLst>
                  <a:outerShdw blurRad="38100" dist="38100" dir="2700000" algn="tl">
                    <a:srgbClr val="000000">
                      <a:alpha val="43137"/>
                    </a:srgbClr>
                  </a:outerShdw>
                </a:effectLst>
              </a:rPr>
              <a:t>: Service Deployer</a:t>
            </a:r>
            <a:endParaRPr b="1" dirty="0">
              <a:solidFill>
                <a:schemeClr val="tx1"/>
              </a:solidFill>
              <a:effectLst>
                <a:outerShdw blurRad="38100" dist="38100" dir="2700000" algn="tl">
                  <a:srgbClr val="000000">
                    <a:alpha val="43137"/>
                  </a:srgbClr>
                </a:outerShdw>
              </a:effectLst>
            </a:endParaRPr>
          </a:p>
        </p:txBody>
      </p:sp>
      <p:graphicFrame>
        <p:nvGraphicFramePr>
          <p:cNvPr id="4" name="Таблица 3">
            <a:extLst>
              <a:ext uri="{FF2B5EF4-FFF2-40B4-BE49-F238E27FC236}">
                <a16:creationId xmlns:a16="http://schemas.microsoft.com/office/drawing/2014/main" id="{A99154A3-C358-4BC7-A257-7E2D543DD61F}"/>
              </a:ext>
            </a:extLst>
          </p:cNvPr>
          <p:cNvGraphicFramePr>
            <a:graphicFrameLocks noGrp="1"/>
          </p:cNvGraphicFramePr>
          <p:nvPr>
            <p:extLst>
              <p:ext uri="{D42A27DB-BD31-4B8C-83A1-F6EECF244321}">
                <p14:modId xmlns:p14="http://schemas.microsoft.com/office/powerpoint/2010/main" val="149459380"/>
              </p:ext>
            </p:extLst>
          </p:nvPr>
        </p:nvGraphicFramePr>
        <p:xfrm>
          <a:off x="900953" y="1351429"/>
          <a:ext cx="7167282" cy="3200398"/>
        </p:xfrm>
        <a:graphic>
          <a:graphicData uri="http://schemas.openxmlformats.org/drawingml/2006/table">
            <a:tbl>
              <a:tblPr/>
              <a:tblGrid>
                <a:gridCol w="1839603">
                  <a:extLst>
                    <a:ext uri="{9D8B030D-6E8A-4147-A177-3AD203B41FA5}">
                      <a16:colId xmlns:a16="http://schemas.microsoft.com/office/drawing/2014/main" val="1636098904"/>
                    </a:ext>
                  </a:extLst>
                </a:gridCol>
                <a:gridCol w="1027311">
                  <a:extLst>
                    <a:ext uri="{9D8B030D-6E8A-4147-A177-3AD203B41FA5}">
                      <a16:colId xmlns:a16="http://schemas.microsoft.com/office/drawing/2014/main" val="723940613"/>
                    </a:ext>
                  </a:extLst>
                </a:gridCol>
                <a:gridCol w="1433456">
                  <a:extLst>
                    <a:ext uri="{9D8B030D-6E8A-4147-A177-3AD203B41FA5}">
                      <a16:colId xmlns:a16="http://schemas.microsoft.com/office/drawing/2014/main" val="3033018205"/>
                    </a:ext>
                  </a:extLst>
                </a:gridCol>
                <a:gridCol w="1433456">
                  <a:extLst>
                    <a:ext uri="{9D8B030D-6E8A-4147-A177-3AD203B41FA5}">
                      <a16:colId xmlns:a16="http://schemas.microsoft.com/office/drawing/2014/main" val="2470044663"/>
                    </a:ext>
                  </a:extLst>
                </a:gridCol>
                <a:gridCol w="1433456">
                  <a:extLst>
                    <a:ext uri="{9D8B030D-6E8A-4147-A177-3AD203B41FA5}">
                      <a16:colId xmlns:a16="http://schemas.microsoft.com/office/drawing/2014/main" val="3882684967"/>
                    </a:ext>
                  </a:extLst>
                </a:gridCol>
              </a:tblGrid>
              <a:tr h="433949">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Class/Metrics</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WMC</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CBO</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NOC</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DIT</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ServiceDeployer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8</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ContainerizerImpl</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CRDStrategy</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596704">
                <a:tc>
                  <a:txBody>
                    <a:bodyPr/>
                    <a:lstStyle/>
                    <a:p>
                      <a:pPr algn="l" rtl="0" fontAlgn="t">
                        <a:spcBef>
                          <a:spcPts val="0"/>
                        </a:spcBef>
                        <a:spcAft>
                          <a:spcPts val="0"/>
                        </a:spcAft>
                      </a:pPr>
                      <a:r>
                        <a:rPr lang="en-US" sz="1400" b="0" i="0" u="none" strike="noStrike">
                          <a:solidFill>
                            <a:srgbClr val="000000"/>
                          </a:solidFill>
                          <a:effectLst/>
                          <a:latin typeface="Arial" panose="020B0604020202020204" pitchFamily="34" charset="0"/>
                        </a:rPr>
                        <a:t>SourceCodeStrategy</a:t>
                      </a:r>
                      <a:endParaRPr lang="en-US" sz="14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GitAdapter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33949">
                <a:tc>
                  <a:txBody>
                    <a:bodyPr/>
                    <a:lstStyle/>
                    <a:p>
                      <a:pPr algn="l" rtl="0" fontAlgn="t">
                        <a:spcBef>
                          <a:spcPts val="0"/>
                        </a:spcBef>
                        <a:spcAft>
                          <a:spcPts val="0"/>
                        </a:spcAft>
                      </a:pPr>
                      <a:r>
                        <a:rPr lang="en-US" sz="1400" b="0" i="0" u="none" strike="noStrike" dirty="0" err="1">
                          <a:solidFill>
                            <a:srgbClr val="000000"/>
                          </a:solidFill>
                          <a:effectLst/>
                          <a:latin typeface="Arial" panose="020B0604020202020204" pitchFamily="34" charset="0"/>
                        </a:rPr>
                        <a:t>KubernetesAdapter</a:t>
                      </a:r>
                      <a:endParaRPr lang="en-US"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4</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1</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0</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b="0" i="0" u="none" strike="noStrike" dirty="0">
                          <a:solidFill>
                            <a:srgbClr val="000000"/>
                          </a:solidFill>
                          <a:effectLst/>
                          <a:latin typeface="Arial" panose="020B0604020202020204" pitchFamily="34" charset="0"/>
                        </a:rPr>
                        <a:t>2</a:t>
                      </a:r>
                      <a:endParaRPr lang="ru-RU" sz="14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83453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aphicFrame>
        <p:nvGraphicFramePr>
          <p:cNvPr id="5" name="Таблица 4">
            <a:extLst>
              <a:ext uri="{FF2B5EF4-FFF2-40B4-BE49-F238E27FC236}">
                <a16:creationId xmlns:a16="http://schemas.microsoft.com/office/drawing/2014/main" id="{71852218-794D-4978-8B1C-7837C98D4927}"/>
              </a:ext>
            </a:extLst>
          </p:cNvPr>
          <p:cNvGraphicFramePr>
            <a:graphicFrameLocks noGrp="1"/>
          </p:cNvGraphicFramePr>
          <p:nvPr>
            <p:extLst>
              <p:ext uri="{D42A27DB-BD31-4B8C-83A1-F6EECF244321}">
                <p14:modId xmlns:p14="http://schemas.microsoft.com/office/powerpoint/2010/main" val="3565311488"/>
              </p:ext>
            </p:extLst>
          </p:nvPr>
        </p:nvGraphicFramePr>
        <p:xfrm>
          <a:off x="1381638" y="1169893"/>
          <a:ext cx="6017559" cy="3286689"/>
        </p:xfrm>
        <a:graphic>
          <a:graphicData uri="http://schemas.openxmlformats.org/drawingml/2006/table">
            <a:tbl>
              <a:tblPr/>
              <a:tblGrid>
                <a:gridCol w="2249280">
                  <a:extLst>
                    <a:ext uri="{9D8B030D-6E8A-4147-A177-3AD203B41FA5}">
                      <a16:colId xmlns:a16="http://schemas.microsoft.com/office/drawing/2014/main" val="1636098904"/>
                    </a:ext>
                  </a:extLst>
                </a:gridCol>
                <a:gridCol w="1256093">
                  <a:extLst>
                    <a:ext uri="{9D8B030D-6E8A-4147-A177-3AD203B41FA5}">
                      <a16:colId xmlns:a16="http://schemas.microsoft.com/office/drawing/2014/main" val="723940613"/>
                    </a:ext>
                  </a:extLst>
                </a:gridCol>
                <a:gridCol w="1256093">
                  <a:extLst>
                    <a:ext uri="{9D8B030D-6E8A-4147-A177-3AD203B41FA5}">
                      <a16:colId xmlns:a16="http://schemas.microsoft.com/office/drawing/2014/main" val="2075259300"/>
                    </a:ext>
                  </a:extLst>
                </a:gridCol>
                <a:gridCol w="1256093">
                  <a:extLst>
                    <a:ext uri="{9D8B030D-6E8A-4147-A177-3AD203B41FA5}">
                      <a16:colId xmlns:a16="http://schemas.microsoft.com/office/drawing/2014/main" val="3848651380"/>
                    </a:ext>
                  </a:extLst>
                </a:gridCol>
              </a:tblGrid>
              <a:tr h="469527">
                <a:tc>
                  <a:txBody>
                    <a:bodyPr/>
                    <a:lstStyle/>
                    <a:p>
                      <a:pPr algn="ctr" rtl="0" fontAlgn="t">
                        <a:spcBef>
                          <a:spcPts val="0"/>
                        </a:spcBef>
                        <a:spcAft>
                          <a:spcPts val="0"/>
                        </a:spcAft>
                      </a:pPr>
                      <a:r>
                        <a:rPr lang="en-US" sz="1400" b="0" i="0" u="none" strike="noStrike" dirty="0">
                          <a:solidFill>
                            <a:srgbClr val="000000"/>
                          </a:solidFill>
                          <a:effectLst/>
                          <a:latin typeface="+mn-lt"/>
                        </a:rPr>
                        <a:t>Service</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400" b="0" i="0" u="none" strike="noStrike" dirty="0">
                          <a:solidFill>
                            <a:srgbClr val="000000"/>
                          </a:solidFill>
                          <a:effectLst/>
                          <a:latin typeface="+mn-lt"/>
                        </a:rPr>
                        <a:t>SIY</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i="0" u="none" strike="noStrike" dirty="0">
                          <a:solidFill>
                            <a:srgbClr val="000000"/>
                          </a:solidFill>
                          <a:effectLst/>
                          <a:latin typeface="+mn-lt"/>
                        </a:rPr>
                        <a:t>AIS</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lvl="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a:effectLst/>
                          <a:latin typeface="+mn-lt"/>
                        </a:rPr>
                        <a:t>ADS</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8126595"/>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Request Router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4</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595185"/>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Authenticator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7098782"/>
                  </a:ext>
                </a:extLst>
              </a:tr>
              <a:tr h="469527">
                <a:tc>
                  <a:txBody>
                    <a:bodyPr/>
                    <a:lstStyle/>
                    <a:p>
                      <a:pPr algn="l" rtl="0" fontAlgn="t">
                        <a:spcBef>
                          <a:spcPts val="0"/>
                        </a:spcBef>
                        <a:spcAft>
                          <a:spcPts val="0"/>
                        </a:spcAft>
                      </a:pPr>
                      <a:r>
                        <a:rPr lang="en-US" sz="1400" b="0" i="0" u="none" strike="noStrike" dirty="0" err="1">
                          <a:solidFill>
                            <a:srgbClr val="000000"/>
                          </a:solidFill>
                          <a:effectLst/>
                          <a:latin typeface="+mn-lt"/>
                        </a:rPr>
                        <a:t>OpenAPI</a:t>
                      </a:r>
                      <a:r>
                        <a:rPr lang="en-US" sz="1400" b="0" i="0" u="none" strike="noStrike" dirty="0">
                          <a:solidFill>
                            <a:srgbClr val="000000"/>
                          </a:solidFill>
                          <a:effectLst/>
                          <a:latin typeface="+mn-lt"/>
                        </a:rPr>
                        <a:t> Generator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508502"/>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Deployer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39106"/>
                  </a:ext>
                </a:extLst>
              </a:tr>
              <a:tr h="469527">
                <a:tc>
                  <a:txBody>
                    <a:bodyPr/>
                    <a:lstStyle/>
                    <a:p>
                      <a:pPr algn="l" rtl="0" fontAlgn="t">
                        <a:spcBef>
                          <a:spcPts val="0"/>
                        </a:spcBef>
                        <a:spcAft>
                          <a:spcPts val="0"/>
                        </a:spcAft>
                      </a:pPr>
                      <a:r>
                        <a:rPr lang="en-US" sz="1400" b="0" i="0" u="none" strike="noStrike" dirty="0">
                          <a:solidFill>
                            <a:srgbClr val="000000"/>
                          </a:solidFill>
                          <a:effectLst/>
                          <a:latin typeface="+mn-lt"/>
                        </a:rPr>
                        <a:t>Logger</a:t>
                      </a:r>
                      <a:endParaRPr lang="en-US"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ru-RU" sz="1400" dirty="0">
                          <a:effectLst/>
                          <a:latin typeface="+mn-lt"/>
                        </a:rPr>
                        <a:t>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1</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29328"/>
                  </a:ext>
                </a:extLst>
              </a:tr>
              <a:tr h="469527">
                <a:tc>
                  <a:txBody>
                    <a:bodyPr/>
                    <a:lstStyle/>
                    <a:p>
                      <a:pPr algn="l" rtl="0" fontAlgn="t">
                        <a:spcBef>
                          <a:spcPts val="0"/>
                        </a:spcBef>
                        <a:spcAft>
                          <a:spcPts val="0"/>
                        </a:spcAft>
                      </a:pPr>
                      <a:r>
                        <a:rPr lang="en-US" sz="1400" dirty="0">
                          <a:effectLst/>
                          <a:latin typeface="+mn-lt"/>
                        </a:rPr>
                        <a:t>AVG</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0,8</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mn-lt"/>
                        </a:rPr>
                        <a:t>0,8</a:t>
                      </a:r>
                      <a:endParaRPr lang="ru-RU" sz="1400" dirty="0">
                        <a:effectLst/>
                        <a:latin typeface="+mn-l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632349"/>
                  </a:ext>
                </a:extLst>
              </a:tr>
            </a:tbl>
          </a:graphicData>
        </a:graphic>
      </p:graphicFrame>
      <p:sp>
        <p:nvSpPr>
          <p:cNvPr id="142" name="Google Shape;142;p25"/>
          <p:cNvSpPr txBox="1">
            <a:spLocks noGrp="1"/>
          </p:cNvSpPr>
          <p:nvPr>
            <p:ph type="title"/>
          </p:nvPr>
        </p:nvSpPr>
        <p:spPr>
          <a:xfrm>
            <a:off x="130118"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complexity</a:t>
            </a:r>
            <a:endParaRP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4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23632"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System demo</a:t>
            </a:r>
            <a:endParaRPr b="1" dirty="0">
              <a:solidFill>
                <a:srgbClr val="FF0000"/>
              </a:solidFill>
              <a:effectLst>
                <a:outerShdw blurRad="38100" dist="38100" dir="2700000" algn="tl">
                  <a:srgbClr val="000000">
                    <a:alpha val="43137"/>
                  </a:srgbClr>
                </a:outerShdw>
              </a:effectLst>
            </a:endParaRPr>
          </a:p>
        </p:txBody>
      </p:sp>
      <p:sp>
        <p:nvSpPr>
          <p:cNvPr id="149" name="Google Shape;149;p26"/>
          <p:cNvSpPr txBox="1">
            <a:spLocks noGrp="1"/>
          </p:cNvSpPr>
          <p:nvPr>
            <p:ph type="body" idx="1"/>
          </p:nvPr>
        </p:nvSpPr>
        <p:spPr>
          <a:xfrm>
            <a:off x="226979" y="791183"/>
            <a:ext cx="8605321" cy="37776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&lt;Draw a diagram to present the structure of the system as deployed on k8s cluster. Choose appropriate notation&gt;</a:t>
            </a:r>
            <a:endParaRPr dirty="0"/>
          </a:p>
          <a:p>
            <a:pPr marL="0" lvl="0" indent="0" algn="l" rtl="0">
              <a:spcBef>
                <a:spcPts val="1200"/>
              </a:spcBef>
              <a:spcAft>
                <a:spcPts val="0"/>
              </a:spcAft>
              <a:buNone/>
            </a:pPr>
            <a:r>
              <a:rPr lang="en-GB" dirty="0"/>
              <a:t>&lt;For each use case paste a link to a video with a demonstration how the product works at the k8s cluster. At least the main use case, recommended - one use case per team member&gt;</a:t>
            </a:r>
            <a:endParaRPr dirty="0"/>
          </a:p>
          <a:p>
            <a:pPr marL="0" lvl="0" indent="0" algn="l" rtl="0">
              <a:spcBef>
                <a:spcPts val="1200"/>
              </a:spcBef>
              <a:spcAft>
                <a:spcPts val="0"/>
              </a:spcAft>
              <a:buNone/>
            </a:pPr>
            <a:r>
              <a:rPr lang="en-GB" dirty="0"/>
              <a:t>Use case - &lt;name of the UC/Story&gt;</a:t>
            </a:r>
            <a:br>
              <a:rPr lang="en-GB" dirty="0"/>
            </a:br>
            <a:r>
              <a:rPr lang="en-GB" dirty="0"/>
              <a:t>&lt;</a:t>
            </a:r>
            <a:r>
              <a:rPr lang="en-GB" dirty="0" err="1"/>
              <a:t>url</a:t>
            </a:r>
            <a:r>
              <a:rPr lang="en-GB" dirty="0"/>
              <a:t> to video/screencast&gt;</a:t>
            </a:r>
            <a:endParaRPr dirty="0"/>
          </a:p>
          <a:p>
            <a:pPr marL="0" lvl="0" indent="0" algn="l" rtl="0">
              <a:spcBef>
                <a:spcPts val="1200"/>
              </a:spcBef>
              <a:spcAft>
                <a:spcPts val="1200"/>
              </a:spcAft>
              <a:buNone/>
            </a:pPr>
            <a:r>
              <a:rPr lang="en-GB" dirty="0"/>
              <a:t>&lt;Be prepared to repeat the demo at the exam&gt;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sz="1000"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Tasks/module2  </a:t>
            </a:r>
          </a:p>
          <a:p>
            <a:pPr marL="0" lvl="0" indent="0">
              <a:buNone/>
            </a:pPr>
            <a:r>
              <a:rPr lang="en-GB" sz="1000" dirty="0">
                <a:solidFill>
                  <a:schemeClr val="tx1"/>
                </a:solidFill>
              </a:rPr>
              <a:t>        ├── FinalTask_2/  </a:t>
            </a:r>
          </a:p>
          <a:p>
            <a:pPr marL="0" lvl="0" indent="0">
              <a:buNone/>
            </a:pPr>
            <a:r>
              <a:rPr lang="en-GB" sz="1000" dirty="0">
                <a:solidFill>
                  <a:schemeClr val="tx1"/>
                </a:solidFill>
              </a:rPr>
              <a:t>        ├── Task_8/  </a:t>
            </a:r>
          </a:p>
          <a:p>
            <a:pPr marL="0" lvl="0" indent="0">
              <a:buNone/>
            </a:pPr>
            <a:r>
              <a:rPr lang="en-GB" sz="1000" dirty="0">
                <a:solidFill>
                  <a:schemeClr val="tx1"/>
                </a:solidFill>
              </a:rPr>
              <a:t>        ├── Task_9/  </a:t>
            </a:r>
          </a:p>
          <a:p>
            <a:pPr marL="0" lvl="0" indent="0">
              <a:buNone/>
            </a:pPr>
            <a:r>
              <a:rPr lang="en-GB" sz="1000" dirty="0">
                <a:solidFill>
                  <a:schemeClr val="tx1"/>
                </a:solidFill>
              </a:rPr>
              <a:t>        ├── Task_9.1/  </a:t>
            </a:r>
          </a:p>
          <a:p>
            <a:pPr marL="0" lvl="0" indent="0">
              <a:buNone/>
            </a:pPr>
            <a:r>
              <a:rPr lang="en-GB" sz="1000" dirty="0">
                <a:solidFill>
                  <a:schemeClr val="tx1"/>
                </a:solidFill>
              </a:rPr>
              <a:t>        ├── Task_10/  </a:t>
            </a:r>
          </a:p>
          <a:p>
            <a:pPr marL="0" lvl="0" indent="0">
              <a:buNone/>
            </a:pPr>
            <a:r>
              <a:rPr lang="en-GB" sz="1000" dirty="0">
                <a:solidFill>
                  <a:schemeClr val="tx1"/>
                </a:solidFill>
              </a:rPr>
              <a:t>        ├── Task_11/  </a:t>
            </a:r>
          </a:p>
          <a:p>
            <a:pPr marL="0" lvl="0" indent="0">
              <a:buNone/>
            </a:pPr>
            <a:r>
              <a:rPr lang="en-GB" sz="1000" dirty="0">
                <a:solidFill>
                  <a:schemeClr val="tx1"/>
                </a:solidFill>
              </a:rPr>
              <a:t>        └── Task_12/  </a:t>
            </a: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369606"/>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en-US" dirty="0"/>
          </a:p>
          <a:p>
            <a:pPr marL="285750" indent="-285750">
              <a:buFont typeface="Arial" panose="020B0604020202020204" pitchFamily="34" charset="0"/>
              <a:buChar char="•"/>
            </a:pPr>
            <a:r>
              <a:rPr lang="en-US" dirty="0"/>
              <a:t>Swagger</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69028" y="1389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2957111967"/>
              </p:ext>
            </p:extLst>
          </p:nvPr>
        </p:nvGraphicFramePr>
        <p:xfrm>
          <a:off x="311700" y="3199835"/>
          <a:ext cx="8520600" cy="167640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Class diagrams, design complexity</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design cases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Design cases/patterns, logical and physical schemas,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Event flow, API definition, K8s deployment, components diagram</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75028" y="899295"/>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7786" y="899295"/>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913370" y="867552"/>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95228" y="893091"/>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208" y="1467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226208" y="862519"/>
            <a:ext cx="8606092" cy="4087056"/>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FinalTask_2/FinalTask_2.pdf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hlinkClick r:id="rId4"/>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3083683" cy="738664"/>
          </a:xfrm>
          <a:prstGeom prst="rect">
            <a:avLst/>
          </a:prstGeom>
          <a:noFill/>
        </p:spPr>
        <p:txBody>
          <a:bodyPr wrap="square" rtlCol="0">
            <a:spAutoFit/>
          </a:bodyPr>
          <a:lstStyle/>
          <a:p>
            <a:r>
              <a:rPr lang="en-US" dirty="0"/>
              <a:t>BASE</a:t>
            </a:r>
          </a:p>
          <a:p>
            <a:r>
              <a:rPr lang="en-US" dirty="0"/>
              <a:t>Microservices</a:t>
            </a:r>
          </a:p>
          <a:p>
            <a:r>
              <a:rPr lang="en-US" dirty="0"/>
              <a:t>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679342" y="838723"/>
            <a:ext cx="4171934" cy="3933013"/>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70506" y="1693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Solution stack</a:t>
            </a:r>
            <a:endParaRPr b="1" dirty="0">
              <a:solidFill>
                <a:schemeClr val="tx1"/>
              </a:solidFill>
              <a:effectLst>
                <a:outerShdw blurRad="38100" dist="38100" dir="2700000" algn="tl">
                  <a:srgbClr val="000000">
                    <a:alpha val="43137"/>
                  </a:srgbClr>
                </a:outerShdw>
              </a:effectLst>
            </a:endParaRPr>
          </a:p>
        </p:txBody>
      </p:sp>
      <p:sp>
        <p:nvSpPr>
          <p:cNvPr id="93" name="Google Shape;93;p19"/>
          <p:cNvSpPr txBox="1"/>
          <p:nvPr/>
        </p:nvSpPr>
        <p:spPr>
          <a:xfrm>
            <a:off x="212800" y="1471170"/>
            <a:ext cx="5034000" cy="3000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Implementation</a:t>
            </a:r>
            <a:endParaRPr b="1"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API definition: </a:t>
            </a:r>
            <a:r>
              <a:rPr lang="en-GB" dirty="0" err="1">
                <a:solidFill>
                  <a:schemeClr val="dk2"/>
                </a:solidFill>
              </a:rPr>
              <a:t>OpenAPI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Connection server for API: python </a:t>
            </a:r>
            <a:r>
              <a:rPr lang="en-GB" dirty="0" err="1">
                <a:solidFill>
                  <a:schemeClr val="dk2"/>
                </a:solidFill>
              </a:rPr>
              <a:t>gunicorn</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App framework: python </a:t>
            </a:r>
            <a:r>
              <a:rPr lang="en-GB" dirty="0" err="1">
                <a:solidFill>
                  <a:schemeClr val="dk2"/>
                </a:solidFill>
              </a:rPr>
              <a:t>FastAPI</a:t>
            </a:r>
            <a:endParaRPr lang="en-GB" dirty="0">
              <a:solidFill>
                <a:schemeClr val="dk2"/>
              </a:solidFill>
            </a:endParaRPr>
          </a:p>
          <a:p>
            <a:pPr marL="108000" lvl="0" algn="l" rtl="0">
              <a:lnSpc>
                <a:spcPct val="150000"/>
              </a:lnSpc>
              <a:spcAft>
                <a:spcPts val="0"/>
              </a:spcAft>
              <a:buClr>
                <a:schemeClr val="dk2"/>
              </a:buClr>
              <a:buSzPts val="1400"/>
            </a:pPr>
            <a:r>
              <a:rPr lang="en-GB" dirty="0">
                <a:solidFill>
                  <a:schemeClr val="dk2"/>
                </a:solidFill>
              </a:rPr>
              <a:t>- Serialization/state format: json</a:t>
            </a:r>
            <a:endParaRPr lang="en-US" dirty="0">
              <a:solidFill>
                <a:schemeClr val="dk2"/>
              </a:solidFill>
            </a:endParaRPr>
          </a:p>
        </p:txBody>
      </p:sp>
      <p:sp>
        <p:nvSpPr>
          <p:cNvPr id="94" name="Google Shape;94;p19"/>
          <p:cNvSpPr txBox="1"/>
          <p:nvPr/>
        </p:nvSpPr>
        <p:spPr>
          <a:xfrm>
            <a:off x="5246800" y="1471170"/>
            <a:ext cx="36744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solidFill>
                  <a:schemeClr val="dk2"/>
                </a:solidFill>
              </a:rPr>
              <a:t>Testing tools</a:t>
            </a:r>
            <a:r>
              <a:rPr lang="en-GB" dirty="0">
                <a:solidFill>
                  <a:schemeClr val="dk2"/>
                </a:solidFill>
              </a:rPr>
              <a:t> </a:t>
            </a:r>
            <a:r>
              <a:rPr lang="en-GB" dirty="0" err="1">
                <a:solidFill>
                  <a:schemeClr val="dk2"/>
                </a:solidFill>
              </a:rPr>
              <a:t>pytest</a:t>
            </a:r>
            <a:endParaRPr dirty="0">
              <a:solidFill>
                <a:schemeClr val="dk2"/>
              </a:solidFill>
            </a:endParaRPr>
          </a:p>
          <a:p>
            <a:pPr marL="0" lvl="0" indent="0" algn="l" rtl="0">
              <a:lnSpc>
                <a:spcPct val="115000"/>
              </a:lnSpc>
              <a:spcBef>
                <a:spcPts val="1200"/>
              </a:spcBef>
              <a:spcAft>
                <a:spcPts val="0"/>
              </a:spcAft>
              <a:buNone/>
            </a:pPr>
            <a:r>
              <a:rPr lang="en-GB" b="1" dirty="0">
                <a:solidFill>
                  <a:schemeClr val="dk2"/>
                </a:solidFill>
              </a:rPr>
              <a:t>Operations</a:t>
            </a:r>
            <a:endParaRPr b="1" dirty="0">
              <a:solidFill>
                <a:schemeClr val="dk2"/>
              </a:solidFill>
            </a:endParaRPr>
          </a:p>
          <a:p>
            <a:pPr marL="457200" lvl="0" indent="-317500" algn="l" rtl="0">
              <a:lnSpc>
                <a:spcPct val="115000"/>
              </a:lnSpc>
              <a:spcBef>
                <a:spcPts val="1200"/>
              </a:spcBef>
              <a:spcAft>
                <a:spcPts val="0"/>
              </a:spcAft>
              <a:buClr>
                <a:schemeClr val="dk2"/>
              </a:buClr>
              <a:buSzPts val="1400"/>
              <a:buChar char="-"/>
            </a:pPr>
            <a:r>
              <a:rPr lang="en-GB" dirty="0">
                <a:solidFill>
                  <a:schemeClr val="dk2"/>
                </a:solidFill>
              </a:rPr>
              <a:t>App initializer: </a:t>
            </a:r>
            <a:r>
              <a:rPr lang="en-GB" dirty="0" err="1">
                <a:solidFill>
                  <a:schemeClr val="dk2"/>
                </a:solidFill>
              </a:rPr>
              <a:t>cookiecutter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Code build: </a:t>
            </a:r>
            <a:r>
              <a:rPr lang="en-GB" dirty="0" err="1">
                <a:solidFill>
                  <a:schemeClr val="dk2"/>
                </a:solidFill>
              </a:rPr>
              <a:t>makefile</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CI/CD pipeline: </a:t>
            </a:r>
            <a:r>
              <a:rPr lang="en-GB" dirty="0" err="1">
                <a:solidFill>
                  <a:schemeClr val="dk2"/>
                </a:solidFill>
              </a:rPr>
              <a:t>github</a:t>
            </a:r>
            <a:r>
              <a:rPr lang="en-GB" dirty="0">
                <a:solidFill>
                  <a:schemeClr val="dk2"/>
                </a:solidFill>
              </a:rPr>
              <a:t> ci/cd</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Delivery method: docker</a:t>
            </a:r>
            <a:endParaRPr dirty="0">
              <a:solidFill>
                <a:schemeClr val="dk2"/>
              </a:solidFill>
            </a:endParaRPr>
          </a:p>
          <a:p>
            <a:pPr marL="457200" lvl="0" indent="-317500" algn="l" rtl="0">
              <a:lnSpc>
                <a:spcPct val="115000"/>
              </a:lnSpc>
              <a:spcBef>
                <a:spcPts val="0"/>
              </a:spcBef>
              <a:spcAft>
                <a:spcPts val="0"/>
              </a:spcAft>
              <a:buClr>
                <a:schemeClr val="dk2"/>
              </a:buClr>
              <a:buSzPts val="1400"/>
              <a:buChar char="-"/>
            </a:pPr>
            <a:r>
              <a:rPr lang="en-GB" dirty="0">
                <a:solidFill>
                  <a:schemeClr val="dk2"/>
                </a:solidFill>
              </a:rPr>
              <a:t>Logging &amp; monitoring: ELK</a:t>
            </a:r>
            <a:endParaRPr dirty="0">
              <a:solidFill>
                <a:schemeClr val="dk2"/>
              </a:solidFill>
            </a:endParaRPr>
          </a:p>
        </p:txBody>
      </p:sp>
      <p:sp>
        <p:nvSpPr>
          <p:cNvPr id="3" name="Номер слайда 2">
            <a:extLst>
              <a:ext uri="{FF2B5EF4-FFF2-40B4-BE49-F238E27FC236}">
                <a16:creationId xmlns:a16="http://schemas.microsoft.com/office/drawing/2014/main" id="{D1C0A3E3-E1BB-4752-9880-3DA231956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1026" name="Picture 2" descr="PlantUML Diagram">
            <a:extLst>
              <a:ext uri="{FF2B5EF4-FFF2-40B4-BE49-F238E27FC236}">
                <a16:creationId xmlns:a16="http://schemas.microsoft.com/office/drawing/2014/main" id="{CD9B4035-1D95-4BCD-B0BA-9CEC886F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730"/>
            <a:ext cx="9144000" cy="3951287"/>
          </a:xfrm>
          <a:prstGeom prst="rect">
            <a:avLst/>
          </a:prstGeom>
          <a:noFill/>
          <a:extLst>
            <a:ext uri="{909E8E84-426E-40DD-AFC4-6F175D3DCCD1}">
              <a14:hiddenFill xmlns:a14="http://schemas.microsoft.com/office/drawing/2010/main">
                <a:solidFill>
                  <a:srgbClr val="FFFFFF"/>
                </a:solidFill>
              </a14:hiddenFill>
            </a:ext>
          </a:extLst>
        </p:spPr>
      </p:pic>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19116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33870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7676" y="2433919"/>
            <a:ext cx="8929796" cy="2061372"/>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 many functions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SOLID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8262947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702</Words>
  <Application>Microsoft Office PowerPoint</Application>
  <PresentationFormat>Экран (16:9)</PresentationFormat>
  <Paragraphs>172</Paragraphs>
  <Slides>18</Slides>
  <Notes>18</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18</vt:i4>
      </vt:variant>
    </vt:vector>
  </HeadingPairs>
  <TitlesOfParts>
    <vt:vector size="20" baseType="lpstr">
      <vt:lpstr>Arial</vt:lpstr>
      <vt:lpstr>Simple Light</vt:lpstr>
      <vt:lpstr>KEA</vt:lpstr>
      <vt:lpstr>Product description</vt:lpstr>
      <vt:lpstr>Event flow</vt:lpstr>
      <vt:lpstr>System architecture</vt:lpstr>
      <vt:lpstr>Solution stack</vt:lpstr>
      <vt:lpstr>Logical data model RequestRouter</vt:lpstr>
      <vt:lpstr>API usage RequestRouter</vt:lpstr>
      <vt:lpstr>Physical schema RequestRouter</vt:lpstr>
      <vt:lpstr>Design case for RequestRouter</vt:lpstr>
      <vt:lpstr>Logical data model ServiceDeployer</vt:lpstr>
      <vt:lpstr>API usage ServiceDeployer</vt:lpstr>
      <vt:lpstr>Physical schema ServiceDeployer</vt:lpstr>
      <vt:lpstr>Design case of Service Deployer</vt:lpstr>
      <vt:lpstr>Design complexity: Service Deployer</vt:lpstr>
      <vt:lpstr>Design complexity</vt:lpstr>
      <vt:lpstr>System demo</vt:lpstr>
      <vt:lpstr>Repository structure</vt:lpstr>
      <vt:lpstr>Team and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dc:creator>Konstantin Tsaturyan</dc:creator>
  <cp:lastModifiedBy>Цатурьян Константин</cp:lastModifiedBy>
  <cp:revision>49</cp:revision>
  <dcterms:modified xsi:type="dcterms:W3CDTF">2024-12-22T22:25:02Z</dcterms:modified>
</cp:coreProperties>
</file>