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sldIdLst>
    <p:sldId id="256" r:id="rId2"/>
    <p:sldId id="267" r:id="rId3"/>
    <p:sldId id="268" r:id="rId4"/>
    <p:sldId id="269" r:id="rId5"/>
    <p:sldId id="272" r:id="rId6"/>
    <p:sldId id="260" r:id="rId7"/>
    <p:sldId id="261" r:id="rId8"/>
    <p:sldId id="262" r:id="rId9"/>
    <p:sldId id="263" r:id="rId10"/>
    <p:sldId id="284" r:id="rId11"/>
    <p:sldId id="264" r:id="rId12"/>
    <p:sldId id="265" r:id="rId13"/>
    <p:sldId id="273" r:id="rId14"/>
    <p:sldId id="285" r:id="rId15"/>
    <p:sldId id="271" r:id="rId16"/>
    <p:sldId id="274" r:id="rId17"/>
    <p:sldId id="275" r:id="rId18"/>
    <p:sldId id="276" r:id="rId19"/>
    <p:sldId id="277" r:id="rId20"/>
    <p:sldId id="278" r:id="rId21"/>
    <p:sldId id="279" r:id="rId22"/>
    <p:sldId id="280" r:id="rId23"/>
    <p:sldId id="281" r:id="rId24"/>
    <p:sldId id="282" r:id="rId25"/>
    <p:sldId id="28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2"/>
            <p14:sldId id="260"/>
            <p14:sldId id="261"/>
            <p14:sldId id="262"/>
            <p14:sldId id="263"/>
            <p14:sldId id="284"/>
            <p14:sldId id="264"/>
            <p14:sldId id="265"/>
            <p14:sldId id="273"/>
          </p14:sldIdLst>
        </p14:section>
        <p14:section name="Task3" id="{9222689A-1169-40CD-875E-0FB52BCA49A1}">
          <p14:sldIdLst>
            <p14:sldId id="285"/>
            <p14:sldId id="271"/>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52" autoAdjust="0"/>
  </p:normalViewPr>
  <p:slideViewPr>
    <p:cSldViewPr snapToGrid="0">
      <p:cViewPr varScale="1">
        <p:scale>
          <a:sx n="137" d="100"/>
          <a:sy n="137" d="100"/>
        </p:scale>
        <p:origin x="864"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34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fanglores/Advanced-Software-Design/blob/master/PracticeTasks/Final_Task/K8C_FinalTask1_(Task8).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3074" name="Picture 2">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srcRect/>
          <a:stretch/>
        </p:blipFill>
        <p:spPr bwMode="auto">
          <a:xfrm>
            <a:off x="786445" y="1238099"/>
            <a:ext cx="3207540"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Service Deployer</a:t>
            </a:r>
            <a:endParaRPr lang="ru-RU" b="1" dirty="0"/>
          </a:p>
        </p:txBody>
      </p:sp>
      <p:pic>
        <p:nvPicPr>
          <p:cNvPr id="3076" name="Picture 4">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srcRect/>
          <a:stretch/>
        </p:blipFill>
        <p:spPr bwMode="auto">
          <a:xfrm>
            <a:off x="5992818" y="1238099"/>
            <a:ext cx="1508452"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a:t>Model </a:t>
            </a:r>
            <a:r>
              <a:rPr lang="en-US" b="1" dirty="0" err="1"/>
              <a:t>Containerizer</a:t>
            </a:r>
            <a:endParaRPr lang="ru-RU" b="1" dirty="0"/>
          </a:p>
        </p:txBody>
      </p:sp>
    </p:spTree>
    <p:extLst>
      <p:ext uri="{BB962C8B-B14F-4D97-AF65-F5344CB8AC3E}">
        <p14:creationId xmlns:p14="http://schemas.microsoft.com/office/powerpoint/2010/main" val="9567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3813174674"/>
              </p:ext>
            </p:extLst>
          </p:nvPr>
        </p:nvGraphicFramePr>
        <p:xfrm>
          <a:off x="311700" y="3460247"/>
          <a:ext cx="8520600" cy="146304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 CRC Cards</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Interactions Analysis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DFD, Classes Diagram, Repository Management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Story Map,</a:t>
                      </a:r>
                    </a:p>
                    <a:p>
                      <a:r>
                        <a:rPr lang="en-US" dirty="0">
                          <a:solidFill>
                            <a:schemeClr val="tx1"/>
                          </a:solidFill>
                        </a:rPr>
                        <a:t>Behavior model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A5C25-885E-4E39-91B9-270D459E94F9}"/>
              </a:ext>
            </a:extLst>
          </p:cNvPr>
          <p:cNvSpPr>
            <a:spLocks noGrp="1"/>
          </p:cNvSpPr>
          <p:nvPr>
            <p:ph type="title"/>
          </p:nvPr>
        </p:nvSpPr>
        <p:spPr>
          <a:xfrm>
            <a:off x="311700" y="2285400"/>
            <a:ext cx="8520600" cy="572700"/>
          </a:xfrm>
        </p:spPr>
        <p:txBody>
          <a:bodyPr/>
          <a:lstStyle/>
          <a:p>
            <a:pPr algn="ctr"/>
            <a:r>
              <a:rPr lang="en-US" b="1" dirty="0">
                <a:effectLst>
                  <a:outerShdw blurRad="38100" dist="38100" dir="2700000" algn="tl">
                    <a:srgbClr val="000000">
                      <a:alpha val="43137"/>
                    </a:srgbClr>
                  </a:outerShdw>
                </a:effectLst>
              </a:rPr>
              <a:t>Extra slides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76260397-A718-4DB3-A39A-A63892F5BC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80192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Requests routing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1028" name="Picture 4">
            <a:extLst>
              <a:ext uri="{FF2B5EF4-FFF2-40B4-BE49-F238E27FC236}">
                <a16:creationId xmlns:a16="http://schemas.microsoft.com/office/drawing/2014/main" id="{81060BC3-3520-4CF7-BC50-0B0C541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19892"/>
            <a:ext cx="4381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Load balancing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10242" name="Picture 2" descr="UC Load Balancing">
            <a:extLst>
              <a:ext uri="{FF2B5EF4-FFF2-40B4-BE49-F238E27FC236}">
                <a16:creationId xmlns:a16="http://schemas.microsoft.com/office/drawing/2014/main" id="{17A77F3F-65DA-4616-9987-546BD53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18" y="1261081"/>
            <a:ext cx="5909982" cy="332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5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Audit and Logging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9218" name="Picture 2" descr="UC Audit and Logging">
            <a:extLst>
              <a:ext uri="{FF2B5EF4-FFF2-40B4-BE49-F238E27FC236}">
                <a16:creationId xmlns:a16="http://schemas.microsoft.com/office/drawing/2014/main" id="{1A2EE90D-DDED-4DC8-B855-D57E49A35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72793"/>
            <a:ext cx="39624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6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Authorization (SSO)</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8194" name="Picture 2" descr="UC Authorization">
            <a:extLst>
              <a:ext uri="{FF2B5EF4-FFF2-40B4-BE49-F238E27FC236}">
                <a16:creationId xmlns:a16="http://schemas.microsoft.com/office/drawing/2014/main" id="{7D28B00A-004C-4E41-880C-3BCEA35E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38229"/>
            <a:ext cx="5515535" cy="31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8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a:t>
            </a:r>
            <a:r>
              <a:rPr lang="en-GB" sz="1400" u="sng" dirty="0" err="1">
                <a:solidFill>
                  <a:schemeClr val="dk1"/>
                </a:solidFill>
                <a:hlinkClick r:id="rId4">
                  <a:extLst>
                    <a:ext uri="{A12FA001-AC4F-418D-AE19-62706E023703}">
                      <ahyp:hlinkClr xmlns:ahyp="http://schemas.microsoft.com/office/drawing/2018/hyperlinkcolor" val="tx"/>
                    </a:ext>
                  </a:extLst>
                </a:hlinkClick>
              </a:rPr>
              <a:t>Final_Task</a:t>
            </a:r>
            <a:r>
              <a:rPr lang="en-GB" sz="1400" u="sng" dirty="0">
                <a:solidFill>
                  <a:schemeClr val="dk1"/>
                </a:solidFill>
                <a:hlinkClick r:id="rId4">
                  <a:extLst>
                    <a:ext uri="{A12FA001-AC4F-418D-AE19-62706E023703}">
                      <ahyp:hlinkClr xmlns:ahyp="http://schemas.microsoft.com/office/drawing/2018/hyperlinkcolor" val="tx"/>
                    </a:ext>
                  </a:extLst>
                </a:hlinkClick>
              </a:rPr>
              <a:t>/K8C_FinalTask1_(Task8).pdf</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 Validation</a:t>
            </a:r>
            <a:br>
              <a:rPr lang="en-US" b="1" i="0" dirty="0">
                <a:solidFill>
                  <a:srgbClr val="1F2328"/>
                </a:solidFill>
                <a:effectLst/>
                <a:latin typeface="-apple-system"/>
              </a:rPr>
            </a:b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7170" name="Picture 2" descr="UC Request Validation">
            <a:extLst>
              <a:ext uri="{FF2B5EF4-FFF2-40B4-BE49-F238E27FC236}">
                <a16:creationId xmlns:a16="http://schemas.microsoft.com/office/drawing/2014/main" id="{10A1CB11-0894-4295-A365-EFD38A72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299603"/>
            <a:ext cx="47434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2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Responses Caching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6146" name="Picture 2" descr="UC Response Caching">
            <a:extLst>
              <a:ext uri="{FF2B5EF4-FFF2-40B4-BE49-F238E27FC236}">
                <a16:creationId xmlns:a16="http://schemas.microsoft.com/office/drawing/2014/main" id="{A1657FEC-02E8-448E-8081-D3944447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4682"/>
            <a:ext cx="42672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3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Modular Deployment of Models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5122" name="Picture 2" descr="UC Modular Deployment of Models">
            <a:extLst>
              <a:ext uri="{FF2B5EF4-FFF2-40B4-BE49-F238E27FC236}">
                <a16:creationId xmlns:a16="http://schemas.microsoft.com/office/drawing/2014/main" id="{0C3F1FA1-45CF-4609-AFFD-794A17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272768"/>
            <a:ext cx="62674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1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Containerization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4098" name="Picture 2" descr="UC Containerization">
            <a:extLst>
              <a:ext uri="{FF2B5EF4-FFF2-40B4-BE49-F238E27FC236}">
                <a16:creationId xmlns:a16="http://schemas.microsoft.com/office/drawing/2014/main" id="{D58A33D0-AA1E-47AD-AF5D-26957D17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08" y="974912"/>
            <a:ext cx="3954783" cy="37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2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Service Deployment</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3074" name="Picture 2" descr="UC Service Deployment">
            <a:extLst>
              <a:ext uri="{FF2B5EF4-FFF2-40B4-BE49-F238E27FC236}">
                <a16:creationId xmlns:a16="http://schemas.microsoft.com/office/drawing/2014/main" id="{9D76C03C-D931-4AF6-B5F1-14A64F685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30" y="1069041"/>
            <a:ext cx="4831851" cy="34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3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Auto-Documentation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pic>
        <p:nvPicPr>
          <p:cNvPr id="2050" name="Picture 2" descr="UC Model Auto-Documentation">
            <a:extLst>
              <a:ext uri="{FF2B5EF4-FFF2-40B4-BE49-F238E27FC236}">
                <a16:creationId xmlns:a16="http://schemas.microsoft.com/office/drawing/2014/main" id="{DCFE2B40-13FB-46E0-9E27-E06D46C90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53" y="1157448"/>
            <a:ext cx="6930278" cy="33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lgn="just">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179078" y="713125"/>
            <a:ext cx="4051870" cy="2249444"/>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lnSpc>
                <a:spcPct val="120000"/>
              </a:lnSpc>
              <a:buFont typeface="Arial" panose="020B0604020202020204" pitchFamily="34" charset="0"/>
              <a:buChar char="•"/>
            </a:pPr>
            <a:r>
              <a:rPr lang="en-US" dirty="0">
                <a:solidFill>
                  <a:schemeClr val="tx1"/>
                </a:solidFill>
              </a:rPr>
              <a:t>Deploy and version ML models in Kubernetes.</a:t>
            </a:r>
          </a:p>
          <a:p>
            <a:pPr>
              <a:lnSpc>
                <a:spcPct val="120000"/>
              </a:lnSpc>
              <a:buFont typeface="Arial" panose="020B0604020202020204" pitchFamily="34" charset="0"/>
              <a:buChar char="•"/>
            </a:pPr>
            <a:r>
              <a:rPr lang="en-US" dirty="0">
                <a:solidFill>
                  <a:schemeClr val="tx1"/>
                </a:solidFill>
              </a:rPr>
              <a:t>Automatic deploy and further documentation.</a:t>
            </a:r>
          </a:p>
          <a:p>
            <a:pPr>
              <a:lnSpc>
                <a:spcPct val="120000"/>
              </a:lnSpc>
              <a:buFont typeface="Arial" panose="020B0604020202020204" pitchFamily="34" charset="0"/>
              <a:buChar char="•"/>
            </a:pPr>
            <a:r>
              <a:rPr lang="en-US" dirty="0">
                <a:solidFill>
                  <a:schemeClr val="tx1"/>
                </a:solidFill>
              </a:rPr>
              <a:t>Flexibility for different ML frameworks.</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81106" y="713125"/>
            <a:ext cx="4210319" cy="2007537"/>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lnSpc>
                <a:spcPct val="120000"/>
              </a:lnSpc>
              <a:buFont typeface="Arial" panose="020B0604020202020204" pitchFamily="34" charset="0"/>
              <a:buChar char="•"/>
            </a:pPr>
            <a:r>
              <a:rPr lang="en-US" dirty="0"/>
              <a:t>Integration of the API gateway into existing infrastructure.</a:t>
            </a:r>
          </a:p>
          <a:p>
            <a:pPr marL="285750" indent="-285750">
              <a:lnSpc>
                <a:spcPct val="120000"/>
              </a:lnSpc>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lnSpc>
                <a:spcPct val="120000"/>
              </a:lnSpc>
              <a:buFont typeface="Arial" panose="020B0604020202020204" pitchFamily="34" charset="0"/>
              <a:buChar char="•"/>
            </a:pPr>
            <a:r>
              <a:rPr lang="en-US" dirty="0">
                <a:solidFill>
                  <a:schemeClr val="tx1"/>
                </a:solidFill>
              </a:rPr>
              <a:t>Manage access rules.</a:t>
            </a:r>
          </a:p>
          <a:p>
            <a:pPr marL="285750" indent="-285750">
              <a:lnSpc>
                <a:spcPct val="120000"/>
              </a:lnSpc>
              <a:buFont typeface="Arial" panose="020B0604020202020204" pitchFamily="34" charset="0"/>
              <a:buChar char="•"/>
            </a:pPr>
            <a:r>
              <a:rPr lang="en-US" dirty="0"/>
              <a:t>Scalable and secure deployment of ML models.</a:t>
            </a: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4" name="TextBox 3">
            <a:extLst>
              <a:ext uri="{FF2B5EF4-FFF2-40B4-BE49-F238E27FC236}">
                <a16:creationId xmlns:a16="http://schemas.microsoft.com/office/drawing/2014/main" id="{C9F9E3DC-5FD0-4211-A132-FB1036335AD0}"/>
              </a:ext>
            </a:extLst>
          </p:cNvPr>
          <p:cNvSpPr txBox="1"/>
          <p:nvPr/>
        </p:nvSpPr>
        <p:spPr>
          <a:xfrm>
            <a:off x="252575" y="3309023"/>
            <a:ext cx="4051870" cy="1040285"/>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lnSpc>
                <a:spcPct val="120000"/>
              </a:lnSpc>
              <a:buFont typeface="Arial" panose="020B0604020202020204" pitchFamily="34" charset="0"/>
              <a:buChar char="•"/>
            </a:pPr>
            <a:r>
              <a:rPr lang="en-US" dirty="0">
                <a:solidFill>
                  <a:schemeClr val="tx1"/>
                </a:solidFill>
              </a:rPr>
              <a:t>Manual API documentation.</a:t>
            </a:r>
          </a:p>
          <a:p>
            <a:pPr marL="285750" indent="-285750">
              <a:lnSpc>
                <a:spcPct val="120000"/>
              </a:lnSpc>
              <a:buFont typeface="Arial" panose="020B0604020202020204" pitchFamily="34" charset="0"/>
              <a:buChar char="•"/>
            </a:pPr>
            <a:r>
              <a:rPr lang="en-US" dirty="0">
                <a:solidFill>
                  <a:schemeClr val="tx1"/>
                </a:solidFill>
              </a:rPr>
              <a:t>Difficulties in monitoring model performance.</a:t>
            </a:r>
          </a:p>
          <a:p>
            <a:endParaRPr lang="ru-RU" dirty="0"/>
          </a:p>
        </p:txBody>
      </p:sp>
      <p:sp>
        <p:nvSpPr>
          <p:cNvPr id="5" name="TextBox 4">
            <a:extLst>
              <a:ext uri="{FF2B5EF4-FFF2-40B4-BE49-F238E27FC236}">
                <a16:creationId xmlns:a16="http://schemas.microsoft.com/office/drawing/2014/main" id="{1DC75561-9819-4074-8766-C1882A1161D7}"/>
              </a:ext>
            </a:extLst>
          </p:cNvPr>
          <p:cNvSpPr txBox="1"/>
          <p:nvPr/>
        </p:nvSpPr>
        <p:spPr>
          <a:xfrm>
            <a:off x="4645959" y="3309023"/>
            <a:ext cx="4127216" cy="1576650"/>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lnSpc>
                <a:spcPct val="120000"/>
              </a:lnSpc>
              <a:buFont typeface="Arial" panose="020B0604020202020204" pitchFamily="34" charset="0"/>
              <a:buChar char="•"/>
            </a:pPr>
            <a:r>
              <a:rPr lang="en-US" dirty="0"/>
              <a:t>Incomplete or outdated</a:t>
            </a:r>
            <a:r>
              <a:rPr lang="en-US" dirty="0">
                <a:solidFill>
                  <a:schemeClr val="tx1"/>
                </a:solidFill>
              </a:rPr>
              <a:t> API documentation.</a:t>
            </a:r>
          </a:p>
          <a:p>
            <a:pPr marL="285750" indent="-285750">
              <a:lnSpc>
                <a:spcPct val="120000"/>
              </a:lnSpc>
              <a:buFont typeface="Arial" panose="020B0604020202020204" pitchFamily="34" charset="0"/>
              <a:buChar char="•"/>
            </a:pPr>
            <a:r>
              <a:rPr lang="en-US" dirty="0">
                <a:solidFill>
                  <a:schemeClr val="tx1"/>
                </a:solidFill>
              </a:rPr>
              <a:t>Challenges with integrating authorization and managing access control.</a:t>
            </a:r>
          </a:p>
          <a:p>
            <a:pPr marL="285750" indent="-285750">
              <a:lnSpc>
                <a:spcPct val="120000"/>
              </a:lnSpc>
              <a:buFont typeface="Arial" panose="020B0604020202020204" pitchFamily="34" charset="0"/>
              <a:buChar char="•"/>
            </a:pPr>
            <a:r>
              <a:rPr lang="en-US" dirty="0"/>
              <a:t>Challenges with integration and corporate standards.</a:t>
            </a:r>
            <a:endParaRPr lang="en-US" dirty="0">
              <a:solidFill>
                <a:schemeClr val="tx1"/>
              </a:solidFill>
            </a:endParaRPr>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97435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6707"/>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Interaction analysis</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graphicFrame>
        <p:nvGraphicFramePr>
          <p:cNvPr id="5" name="Таблица 4">
            <a:extLst>
              <a:ext uri="{FF2B5EF4-FFF2-40B4-BE49-F238E27FC236}">
                <a16:creationId xmlns:a16="http://schemas.microsoft.com/office/drawing/2014/main" id="{BBA9653F-7120-4D15-ADF0-96C51B102E4C}"/>
              </a:ext>
            </a:extLst>
          </p:cNvPr>
          <p:cNvGraphicFramePr>
            <a:graphicFrameLocks noGrp="1"/>
          </p:cNvGraphicFramePr>
          <p:nvPr>
            <p:extLst>
              <p:ext uri="{D42A27DB-BD31-4B8C-83A1-F6EECF244321}">
                <p14:modId xmlns:p14="http://schemas.microsoft.com/office/powerpoint/2010/main" val="2043209152"/>
              </p:ext>
            </p:extLst>
          </p:nvPr>
        </p:nvGraphicFramePr>
        <p:xfrm>
          <a:off x="416859" y="968187"/>
          <a:ext cx="8283388" cy="3723030"/>
        </p:xfrm>
        <a:graphic>
          <a:graphicData uri="http://schemas.openxmlformats.org/drawingml/2006/table">
            <a:tbl>
              <a:tblPr/>
              <a:tblGrid>
                <a:gridCol w="1801906">
                  <a:extLst>
                    <a:ext uri="{9D8B030D-6E8A-4147-A177-3AD203B41FA5}">
                      <a16:colId xmlns:a16="http://schemas.microsoft.com/office/drawing/2014/main" val="820218566"/>
                    </a:ext>
                  </a:extLst>
                </a:gridCol>
                <a:gridCol w="1687606">
                  <a:extLst>
                    <a:ext uri="{9D8B030D-6E8A-4147-A177-3AD203B41FA5}">
                      <a16:colId xmlns:a16="http://schemas.microsoft.com/office/drawing/2014/main" val="2058413964"/>
                    </a:ext>
                  </a:extLst>
                </a:gridCol>
                <a:gridCol w="2507876">
                  <a:extLst>
                    <a:ext uri="{9D8B030D-6E8A-4147-A177-3AD203B41FA5}">
                      <a16:colId xmlns:a16="http://schemas.microsoft.com/office/drawing/2014/main" val="894313431"/>
                    </a:ext>
                  </a:extLst>
                </a:gridCol>
                <a:gridCol w="2286000">
                  <a:extLst>
                    <a:ext uri="{9D8B030D-6E8A-4147-A177-3AD203B41FA5}">
                      <a16:colId xmlns:a16="http://schemas.microsoft.com/office/drawing/2014/main" val="3613848896"/>
                    </a:ext>
                  </a:extLst>
                </a:gridCol>
              </a:tblGrid>
              <a:tr h="228613">
                <a:tc>
                  <a:txBody>
                    <a:bodyPr/>
                    <a:lstStyle/>
                    <a:p>
                      <a:r>
                        <a:rPr lang="en-US" sz="1200" b="1" dirty="0">
                          <a:effectLst/>
                        </a:rPr>
                        <a:t>Use Case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Cooperation Name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Used Roles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Candidate Classes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100685220"/>
                  </a:ext>
                </a:extLst>
              </a:tr>
              <a:tr h="377478">
                <a:tc>
                  <a:txBody>
                    <a:bodyPr/>
                    <a:lstStyle/>
                    <a:p>
                      <a:r>
                        <a:rPr lang="en-US" sz="1200" b="1" dirty="0">
                          <a:effectLst/>
                        </a:rPr>
                        <a:t>Forward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Router, Request, Receiver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Router, Request, K8s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3201642057"/>
                  </a:ext>
                </a:extLst>
              </a:tr>
              <a:tr h="377478">
                <a:tc>
                  <a:txBody>
                    <a:bodyPr/>
                    <a:lstStyle/>
                    <a:p>
                      <a:r>
                        <a:rPr lang="en-US" sz="1200" b="1" dirty="0">
                          <a:effectLst/>
                        </a:rPr>
                        <a:t>Load Balancing</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Distribute Load</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weights, ML sevices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3821850717"/>
                  </a:ext>
                </a:extLst>
              </a:tr>
              <a:tr h="377478">
                <a:tc>
                  <a:txBody>
                    <a:bodyPr/>
                    <a:lstStyle/>
                    <a:p>
                      <a:r>
                        <a:rPr lang="en-US" sz="1200" b="1" dirty="0">
                          <a:effectLst/>
                        </a:rPr>
                        <a:t>Authenticate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Validate Authentication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Authenticator, SSO Keys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Authentication Provider, SSO Key,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02052492"/>
                  </a:ext>
                </a:extLst>
              </a:tr>
              <a:tr h="526342">
                <a:tc>
                  <a:txBody>
                    <a:bodyPr/>
                    <a:lstStyle/>
                    <a:p>
                      <a:r>
                        <a:rPr lang="en-US" sz="1200" b="1" dirty="0">
                          <a:effectLst/>
                        </a:rPr>
                        <a:t>Cache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Cache Responses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Request, Response, Cache, Cache validator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fr-FR" sz="900">
                          <a:effectLst/>
                        </a:rPr>
                        <a:t>Response Cacher, Cache, Request,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42815554"/>
                  </a:ext>
                </a:extLst>
              </a:tr>
              <a:tr h="526342">
                <a:tc>
                  <a:txBody>
                    <a:bodyPr/>
                    <a:lstStyle/>
                    <a:p>
                      <a:r>
                        <a:rPr lang="en-US" sz="1200" b="1" dirty="0">
                          <a:effectLst/>
                        </a:rPr>
                        <a:t>Collect Logs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 System Events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System 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524924356"/>
                  </a:ext>
                </a:extLst>
              </a:tr>
              <a:tr h="377478">
                <a:tc>
                  <a:txBody>
                    <a:bodyPr/>
                    <a:lstStyle/>
                    <a:p>
                      <a:r>
                        <a:rPr lang="en-US" sz="1200" b="1" dirty="0">
                          <a:effectLst/>
                        </a:rPr>
                        <a:t>Deploy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Service Deployer,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1101985680"/>
                  </a:ext>
                </a:extLst>
              </a:tr>
              <a:tr h="377478">
                <a:tc>
                  <a:txBody>
                    <a:bodyPr/>
                    <a:lstStyle/>
                    <a:p>
                      <a:r>
                        <a:rPr lang="en-US" sz="1200" b="1" dirty="0">
                          <a:effectLst/>
                        </a:rPr>
                        <a:t>Publish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Containerize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pt-BR" sz="900">
                          <a:effectLst/>
                        </a:rPr>
                        <a:t>Containerizer, Pod, K8s, ML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Model Containerizer,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4271451062"/>
                  </a:ext>
                </a:extLst>
              </a:tr>
              <a:tr h="526342">
                <a:tc>
                  <a:txBody>
                    <a:bodyPr/>
                    <a:lstStyle/>
                    <a:p>
                      <a:r>
                        <a:rPr lang="en-US" sz="1200" b="1" dirty="0" err="1">
                          <a:effectLst/>
                        </a:rPr>
                        <a:t>OpenAPI</a:t>
                      </a:r>
                      <a:r>
                        <a:rPr lang="en-US" sz="1200" b="1" dirty="0">
                          <a:effectLst/>
                        </a:rPr>
                        <a:t> Schema Generation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Generate API Definition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a:effectLst/>
                        </a:rPr>
                        <a:t>ML service, OpenAPI schema, Generator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dirty="0">
                          <a:effectLst/>
                        </a:rPr>
                        <a:t>OpenAPI Generator, OpenAPI Schema,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646069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descr="UC Request Routing">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42" y="1238099"/>
            <a:ext cx="3556746"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Request Validator</a:t>
            </a:r>
            <a:endParaRPr lang="ru-RU" b="1" dirty="0"/>
          </a:p>
        </p:txBody>
      </p:sp>
      <p:pic>
        <p:nvPicPr>
          <p:cNvPr id="3076" name="Picture 4" descr="UC Request Routing">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95" y="1238099"/>
            <a:ext cx="3029098"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err="1"/>
              <a:t>OpenAPI</a:t>
            </a:r>
            <a:r>
              <a:rPr lang="en-US" b="1" dirty="0"/>
              <a:t> Schema Generator</a:t>
            </a:r>
            <a:endParaRPr lang="ru-RU"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813</Words>
  <Application>Microsoft Office PowerPoint</Application>
  <PresentationFormat>Экран (16:9)</PresentationFormat>
  <Paragraphs>158</Paragraphs>
  <Slides>25</Slides>
  <Notes>12</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-apple-system</vt:lpstr>
      <vt:lpstr>Arial</vt:lpstr>
      <vt:lpstr>Simple Light</vt:lpstr>
      <vt:lpstr>KEA (Kubernetes Empowerer to API)</vt:lpstr>
      <vt:lpstr>Product description</vt:lpstr>
      <vt:lpstr>Roles</vt:lpstr>
      <vt:lpstr>Презентация PowerPoint</vt:lpstr>
      <vt:lpstr>Story map</vt:lpstr>
      <vt:lpstr>Use case diagram</vt:lpstr>
      <vt:lpstr>Interaction analysis</vt:lpstr>
      <vt:lpstr>Final class diagram</vt:lpstr>
      <vt:lpstr>Detailed behaviour</vt:lpstr>
      <vt:lpstr>Detailed behaviour</vt:lpstr>
      <vt:lpstr>Repository structure</vt:lpstr>
      <vt:lpstr>Team and roles</vt:lpstr>
      <vt:lpstr>Thanks for attention! Now we are ready to answer your questions!</vt:lpstr>
      <vt:lpstr>Extra slides</vt:lpstr>
      <vt:lpstr>DFD (Level 0)</vt:lpstr>
      <vt:lpstr>Use Cases: Requests routing</vt:lpstr>
      <vt:lpstr>Use Cases: Load balancing</vt:lpstr>
      <vt:lpstr>Use Cases: Audit and Logging</vt:lpstr>
      <vt:lpstr>Use Cases: Authorization (SSO)</vt:lpstr>
      <vt:lpstr>Use Cases: Request Validation </vt:lpstr>
      <vt:lpstr>Use Cases: Responses Caching</vt:lpstr>
      <vt:lpstr>Use Cases: Modular Deployment of Models</vt:lpstr>
      <vt:lpstr>Use Cases: Containerization</vt:lpstr>
      <vt:lpstr>Use Cases: Service Deployment</vt:lpstr>
      <vt:lpstr>Use Cases: Auto-Documentation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101</cp:revision>
  <dcterms:modified xsi:type="dcterms:W3CDTF">2024-10-25T20:16:12Z</dcterms:modified>
</cp:coreProperties>
</file>