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67" r:id="rId3"/>
    <p:sldId id="268" r:id="rId4"/>
    <p:sldId id="269" r:id="rId5"/>
    <p:sldId id="270" r:id="rId6"/>
    <p:sldId id="272" r:id="rId7"/>
    <p:sldId id="260" r:id="rId8"/>
    <p:sldId id="261" r:id="rId9"/>
    <p:sldId id="262" r:id="rId10"/>
    <p:sldId id="263" r:id="rId11"/>
    <p:sldId id="264" r:id="rId12"/>
    <p:sldId id="265" r:id="rId13"/>
    <p:sldId id="271"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B48DDDE-FD68-40B6-8E71-6AA6FB7436E2}">
          <p14:sldIdLst>
            <p14:sldId id="256"/>
            <p14:sldId id="267"/>
            <p14:sldId id="268"/>
            <p14:sldId id="269"/>
            <p14:sldId id="270"/>
            <p14:sldId id="272"/>
            <p14:sldId id="260"/>
            <p14:sldId id="261"/>
            <p14:sldId id="262"/>
            <p14:sldId id="263"/>
            <p14:sldId id="264"/>
            <p14:sldId id="265"/>
          </p14:sldIdLst>
        </p14:section>
        <p14:section name="Task3" id="{9222689A-1169-40CD-875E-0FB52BCA49A1}">
          <p14:sldIdLst>
            <p14:sldId id="27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36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5e49e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5e49ec3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bdfeb45a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bdfeb45a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bdfeb45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dfeb45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44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bdfeb45a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bdfeb45a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88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6a3e371d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6a3e371d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6a3e371d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6a3e371d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49e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5e49ec3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br>
              <a:rPr lang="en-GB" dirty="0"/>
            </a:br>
            <a:r>
              <a:rPr lang="en-GB" sz="2400" dirty="0"/>
              <a:t>(Kubernetes </a:t>
            </a:r>
            <a:r>
              <a:rPr lang="en-GB" sz="2400" dirty="0" err="1"/>
              <a:t>Empowerer</a:t>
            </a:r>
            <a:r>
              <a:rPr lang="en-GB" sz="2400" dirty="0"/>
              <a:t> to API)</a:t>
            </a:r>
            <a:endParaRPr sz="24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Requirements and analysis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Detailed behaviour</a:t>
            </a:r>
            <a:endParaRPr dirty="0">
              <a:solidFill>
                <a:srgbClr val="FF0000"/>
              </a:solidFill>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Use an activity or state diagram to describe </a:t>
            </a:r>
            <a:r>
              <a:rPr lang="en-GB" dirty="0" err="1"/>
              <a:t>behavior</a:t>
            </a:r>
            <a:r>
              <a:rPr lang="en-GB" dirty="0"/>
              <a:t> of </a:t>
            </a:r>
            <a:r>
              <a:rPr lang="en-GB" b="1" dirty="0"/>
              <a:t>one </a:t>
            </a:r>
            <a:r>
              <a:rPr lang="en-GB" dirty="0"/>
              <a:t>of the dynamic classifiers in your model</a:t>
            </a:r>
            <a:endParaRPr dirty="0"/>
          </a:p>
          <a:p>
            <a:pPr marL="0" lvl="0" indent="0" algn="l" rtl="0">
              <a:spcBef>
                <a:spcPts val="1200"/>
              </a:spcBef>
              <a:spcAft>
                <a:spcPts val="0"/>
              </a:spcAft>
              <a:buNone/>
            </a:pPr>
            <a:r>
              <a:rPr lang="en-GB" dirty="0"/>
              <a:t>Add the diagram here and explain how it works precisely in detail</a:t>
            </a:r>
            <a:endParaRPr dirty="0"/>
          </a:p>
          <a:p>
            <a:pPr marL="0" lvl="0" indent="0" algn="l" rtl="0">
              <a:spcBef>
                <a:spcPts val="1200"/>
              </a:spcBef>
              <a:spcAft>
                <a:spcPts val="0"/>
              </a:spcAft>
              <a:buNone/>
            </a:pPr>
            <a:r>
              <a:rPr lang="en-GB" dirty="0"/>
              <a:t>Check that the overall model remains well-formed</a:t>
            </a:r>
            <a:endParaRPr dirty="0"/>
          </a:p>
          <a:p>
            <a:pPr marL="0" lvl="0" indent="0" algn="l" rtl="0">
              <a:spcBef>
                <a:spcPts val="1200"/>
              </a:spcBef>
              <a:spcAft>
                <a:spcPts val="1200"/>
              </a:spcAft>
              <a:buNone/>
            </a:pPr>
            <a:r>
              <a:rPr lang="en-GB" dirty="0"/>
              <a:t>Note: too small models may not be enough to demonstrate your qualification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Repository structure</a:t>
            </a:r>
            <a:endParaRPr dirty="0">
              <a:solidFill>
                <a:srgbClr val="FF0000"/>
              </a:solidFill>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 a repo screenshot showing work products and documents from previous tasks</a:t>
            </a:r>
            <a:endParaRPr/>
          </a:p>
          <a:p>
            <a:pPr marL="0" lvl="0" indent="0" algn="l" rtl="0">
              <a:spcBef>
                <a:spcPts val="1200"/>
              </a:spcBef>
              <a:spcAft>
                <a:spcPts val="0"/>
              </a:spcAft>
              <a:buNone/>
            </a:pPr>
            <a:r>
              <a:rPr lang="en-GB"/>
              <a:t>Demonstrate and explain how did you use tools from Task 2</a:t>
            </a:r>
            <a:endParaRPr/>
          </a:p>
          <a:p>
            <a:pPr marL="0" lvl="0" indent="0" algn="l" rtl="0">
              <a:spcBef>
                <a:spcPts val="1200"/>
              </a:spcBef>
              <a:spcAft>
                <a:spcPts val="1200"/>
              </a:spcAft>
              <a:buNone/>
            </a:pPr>
            <a:r>
              <a:rPr lang="en-GB"/>
              <a:t>Check that your project results are accessible for all course students (you may make a copy of your repo)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Team and roles</a:t>
            </a:r>
            <a:endParaRPr dirty="0">
              <a:solidFill>
                <a:srgbClr val="FF0000"/>
              </a:solidFill>
            </a:endParaRPr>
          </a:p>
        </p:txBody>
      </p:sp>
      <p:sp>
        <p:nvSpPr>
          <p:cNvPr id="115" name="Google Shape;11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t>State team member roles along with photos and full names and primary contact (tg or email)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tx1"/>
                </a:solidFill>
              </a:rPr>
              <a:t>DFD (Level 0)</a:t>
            </a:r>
            <a:endParaRPr dirty="0">
              <a:solidFill>
                <a:schemeClr val="tx1"/>
              </a:solidFill>
            </a:endParaRPr>
          </a:p>
        </p:txBody>
      </p:sp>
      <p:pic>
        <p:nvPicPr>
          <p:cNvPr id="3" name="Рисунок 2">
            <a:extLst>
              <a:ext uri="{FF2B5EF4-FFF2-40B4-BE49-F238E27FC236}">
                <a16:creationId xmlns:a16="http://schemas.microsoft.com/office/drawing/2014/main" id="{14B1FD02-64C3-4AFB-8530-494D1170D20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995" y="1207391"/>
            <a:ext cx="8884750" cy="332120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Product description</a:t>
            </a:r>
            <a:endParaRPr dirty="0"/>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resilient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lgn="l" rtl="0">
              <a:spcBef>
                <a:spcPts val="1200"/>
              </a:spcBef>
              <a:spcAft>
                <a:spcPts val="0"/>
              </a:spcAft>
              <a:buNone/>
            </a:pPr>
            <a:r>
              <a:rPr lang="en-GB" sz="1400" dirty="0">
                <a:solidFill>
                  <a:schemeClr val="dk1"/>
                </a:solidFill>
              </a:rPr>
              <a:t>Team K8C: Daniel </a:t>
            </a:r>
            <a:r>
              <a:rPr lang="en-GB" sz="1400" dirty="0" err="1">
                <a:solidFill>
                  <a:schemeClr val="dk1"/>
                </a:solidFill>
              </a:rPr>
              <a:t>Tsurkan</a:t>
            </a:r>
            <a:r>
              <a:rPr lang="en-GB" sz="1400" dirty="0">
                <a:solidFill>
                  <a:schemeClr val="dk1"/>
                </a:solidFill>
              </a:rPr>
              <a:t>; </a:t>
            </a:r>
            <a:r>
              <a:rPr lang="en-GB" sz="1400" dirty="0" err="1">
                <a:solidFill>
                  <a:schemeClr val="dk1"/>
                </a:solidFill>
              </a:rPr>
              <a:t>Gadji</a:t>
            </a:r>
            <a:r>
              <a:rPr lang="en-GB" sz="1400" dirty="0">
                <a:solidFill>
                  <a:schemeClr val="dk1"/>
                </a:solidFill>
              </a:rPr>
              <a:t> </a:t>
            </a:r>
            <a:r>
              <a:rPr lang="en-GB" sz="1400" dirty="0" err="1">
                <a:solidFill>
                  <a:schemeClr val="dk1"/>
                </a:solidFill>
              </a:rPr>
              <a:t>Dandamaev</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dirty="0">
                <a:solidFill>
                  <a:schemeClr val="dk1"/>
                </a:solidFill>
              </a:rPr>
              <a:t>Project repo: </a:t>
            </a:r>
            <a:r>
              <a:rPr lang="en-GB" sz="1400" u="sng" dirty="0">
                <a:solidFill>
                  <a:schemeClr val="dk1"/>
                </a:solidFill>
              </a:rPr>
              <a:t>https://github.com/fanglores/Advanced-Software-Design</a:t>
            </a:r>
            <a:endParaRPr sz="1400" dirty="0">
              <a:solidFill>
                <a:schemeClr val="dk1"/>
              </a:solidFill>
            </a:endParaRPr>
          </a:p>
          <a:p>
            <a:pPr marL="0" lvl="0" indent="0">
              <a:spcBef>
                <a:spcPts val="1200"/>
              </a:spcBef>
              <a:spcAft>
                <a:spcPts val="1200"/>
              </a:spcAft>
              <a:buNone/>
            </a:pPr>
            <a:r>
              <a:rPr lang="en-GB" sz="1400" dirty="0">
                <a:solidFill>
                  <a:schemeClr val="dk1"/>
                </a:solidFill>
              </a:rPr>
              <a:t>This report: </a:t>
            </a:r>
            <a:r>
              <a:rPr lang="en-GB" sz="1400" u="sng" dirty="0">
                <a:solidFill>
                  <a:schemeClr val="dk1"/>
                </a:solidFill>
              </a:rPr>
              <a:t>https://github.com/fanglores/Advanced-Software-Design</a:t>
            </a:r>
            <a:br>
              <a:rPr lang="en-GB" sz="1400" u="sng" dirty="0">
                <a:solidFill>
                  <a:schemeClr val="dk1"/>
                </a:solidFill>
              </a:rPr>
            </a:br>
            <a:r>
              <a:rPr lang="en-GB" sz="1400" dirty="0">
                <a:solidFill>
                  <a:schemeClr val="dk1"/>
                </a:solidFill>
              </a:rPr>
              <a:t>		</a:t>
            </a:r>
            <a:r>
              <a:rPr lang="en-GB" sz="1400" u="sng" dirty="0">
                <a:solidFill>
                  <a:schemeClr val="dk1"/>
                </a:solidFill>
              </a:rPr>
              <a:t>/blob/master/Practice%20Tasks/</a:t>
            </a:r>
            <a:r>
              <a:rPr lang="en-GB" sz="1400" u="sng" dirty="0" err="1">
                <a:solidFill>
                  <a:schemeClr val="dk1"/>
                </a:solidFill>
              </a:rPr>
              <a:t>Final_Task</a:t>
            </a:r>
            <a:r>
              <a:rPr lang="en-GB" sz="1400" u="sng" dirty="0">
                <a:solidFill>
                  <a:schemeClr val="dk1"/>
                </a:solidFill>
              </a:rPr>
              <a:t>/K8C_FinalTask1_(Task7).pdf</a:t>
            </a:r>
            <a:endParaRPr sz="1400" dirty="0">
              <a:solidFill>
                <a:schemeClr val="dk1"/>
              </a:solidFill>
            </a:endParaRPr>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52575" y="140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Roles</a:t>
            </a:r>
            <a:endParaRPr dirty="0"/>
          </a:p>
        </p:txBody>
      </p:sp>
      <p:sp>
        <p:nvSpPr>
          <p:cNvPr id="67" name="Google Shape;67;p15"/>
          <p:cNvSpPr txBox="1">
            <a:spLocks noGrp="1"/>
          </p:cNvSpPr>
          <p:nvPr>
            <p:ph type="body" idx="1"/>
          </p:nvPr>
        </p:nvSpPr>
        <p:spPr>
          <a:xfrm>
            <a:off x="4867836" y="1277470"/>
            <a:ext cx="3939988" cy="30121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solidFill>
                  <a:schemeClr val="tx1"/>
                </a:solidFill>
              </a:rPr>
              <a:t>API Consumer</a:t>
            </a:r>
          </a:p>
          <a:p>
            <a:pPr marL="0" lvl="0" indent="0" algn="just" rtl="0">
              <a:spcBef>
                <a:spcPts val="0"/>
              </a:spcBef>
              <a:spcAft>
                <a:spcPts val="0"/>
              </a:spcAft>
              <a:buNone/>
            </a:pPr>
            <a:endParaRPr lang="en-US" b="1" dirty="0">
              <a:solidFill>
                <a:schemeClr val="tx1"/>
              </a:solidFill>
            </a:endParaRPr>
          </a:p>
          <a:p>
            <a:pPr marL="0" lvl="0" indent="0" algn="just" rtl="0">
              <a:spcBef>
                <a:spcPts val="0"/>
              </a:spcBef>
              <a:spcAft>
                <a:spcPts val="0"/>
              </a:spcAft>
              <a:buNone/>
            </a:pPr>
            <a:r>
              <a:rPr lang="en-US" b="1" dirty="0">
                <a:solidFill>
                  <a:schemeClr val="tx1"/>
                </a:solidFill>
              </a:rPr>
              <a:t>Description:</a:t>
            </a:r>
            <a:r>
              <a:rPr lang="en-US" dirty="0">
                <a:solidFill>
                  <a:schemeClr val="tx1"/>
                </a:solidFill>
              </a:rPr>
              <a:t> This role includes all users interacting with APIs to integrate ML models into their applications. They want to access reliable and well-documented APIs, enabling seamless integration of ML models into their business applications and ensuring optimal performance and usability.</a:t>
            </a:r>
            <a:endParaRPr dirty="0">
              <a:solidFill>
                <a:schemeClr val="tx1"/>
              </a:solidFill>
            </a:endParaRPr>
          </a:p>
        </p:txBody>
      </p:sp>
      <p:sp>
        <p:nvSpPr>
          <p:cNvPr id="70" name="Google Shape;70;p15"/>
          <p:cNvSpPr txBox="1">
            <a:spLocks noGrp="1"/>
          </p:cNvSpPr>
          <p:nvPr>
            <p:ph type="body" idx="1"/>
          </p:nvPr>
        </p:nvSpPr>
        <p:spPr>
          <a:xfrm>
            <a:off x="336176" y="1277470"/>
            <a:ext cx="4034118" cy="3160059"/>
          </a:xfrm>
          <a:prstGeom prst="rect">
            <a:avLst/>
          </a:prstGeom>
        </p:spPr>
        <p:txBody>
          <a:bodyPr spcFirstLastPara="1" wrap="square" lIns="91425" tIns="91425" rIns="91425" bIns="91425" anchor="t" anchorCtr="0">
            <a:noAutofit/>
          </a:bodyPr>
          <a:lstStyle/>
          <a:p>
            <a:pPr marL="139700" indent="0">
              <a:buNone/>
            </a:pPr>
            <a:r>
              <a:rPr lang="en-US" b="1" dirty="0">
                <a:solidFill>
                  <a:schemeClr val="tx1"/>
                </a:solidFill>
              </a:rPr>
              <a:t>ML Engineer</a:t>
            </a:r>
            <a:endParaRPr lang="ru-RU" b="1" dirty="0">
              <a:solidFill>
                <a:schemeClr val="tx1"/>
              </a:solidFill>
            </a:endParaRPr>
          </a:p>
          <a:p>
            <a:pPr marL="139700" indent="0">
              <a:buNone/>
            </a:pPr>
            <a:br>
              <a:rPr lang="en-US" dirty="0">
                <a:solidFill>
                  <a:schemeClr val="tx1"/>
                </a:solidFill>
              </a:rPr>
            </a:br>
            <a:r>
              <a:rPr lang="en-US" b="1" dirty="0">
                <a:solidFill>
                  <a:schemeClr val="tx1"/>
                </a:solidFill>
              </a:rPr>
              <a:t>Description:</a:t>
            </a:r>
            <a:r>
              <a:rPr lang="en-US" dirty="0">
                <a:solidFill>
                  <a:schemeClr val="tx1"/>
                </a:solidFill>
              </a:rPr>
              <a:t> This role joins professionals involved in the development, deployment, and monitoring of ML models. They want to simplify the deployment process, automate API documentation, and ensure efficient request validation and caching, ultimately enhancing their workflow and model performance.</a:t>
            </a:r>
          </a:p>
        </p:txBody>
      </p:sp>
    </p:spTree>
    <p:extLst>
      <p:ext uri="{BB962C8B-B14F-4D97-AF65-F5344CB8AC3E}">
        <p14:creationId xmlns:p14="http://schemas.microsoft.com/office/powerpoint/2010/main" val="115697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3D9E495-74CF-49FC-8FE9-9E20997A0616}"/>
              </a:ext>
            </a:extLst>
          </p:cNvPr>
          <p:cNvSpPr>
            <a:spLocks noGrp="1"/>
          </p:cNvSpPr>
          <p:nvPr>
            <p:ph type="body" idx="1"/>
          </p:nvPr>
        </p:nvSpPr>
        <p:spPr>
          <a:xfrm>
            <a:off x="311701" y="863550"/>
            <a:ext cx="4051870" cy="3416400"/>
          </a:xfrm>
        </p:spPr>
        <p:txBody>
          <a:bodyPr/>
          <a:lstStyle/>
          <a:p>
            <a:pPr marL="139700" indent="0">
              <a:buNone/>
            </a:pPr>
            <a:r>
              <a:rPr lang="en-US" b="1" dirty="0">
                <a:solidFill>
                  <a:schemeClr val="tx1"/>
                </a:solidFill>
              </a:rPr>
              <a:t>ML Engineer (Maria, 32 years old)</a:t>
            </a:r>
          </a:p>
          <a:p>
            <a:pPr marL="139700" indent="0">
              <a:buNone/>
            </a:pPr>
            <a:br>
              <a:rPr lang="en-US" dirty="0">
                <a:solidFill>
                  <a:schemeClr val="tx1"/>
                </a:solidFill>
              </a:rPr>
            </a:br>
            <a:r>
              <a:rPr lang="en-US" b="1" dirty="0">
                <a:solidFill>
                  <a:schemeClr val="tx1"/>
                </a:solidFill>
              </a:rPr>
              <a:t>Goals:</a:t>
            </a:r>
            <a:endParaRPr lang="en-US" dirty="0">
              <a:solidFill>
                <a:schemeClr val="tx1"/>
              </a:solidFill>
            </a:endParaRPr>
          </a:p>
          <a:p>
            <a:pPr>
              <a:buFont typeface="Arial" panose="020B0604020202020204" pitchFamily="34" charset="0"/>
              <a:buChar char="•"/>
            </a:pPr>
            <a:r>
              <a:rPr lang="en-US" dirty="0">
                <a:solidFill>
                  <a:schemeClr val="tx1"/>
                </a:solidFill>
              </a:rPr>
              <a:t>Deploy and version ML models in Kubernetes.</a:t>
            </a:r>
          </a:p>
          <a:p>
            <a:pPr>
              <a:buFont typeface="Arial" panose="020B0604020202020204" pitchFamily="34" charset="0"/>
              <a:buChar char="•"/>
            </a:pPr>
            <a:r>
              <a:rPr lang="en-US" dirty="0">
                <a:solidFill>
                  <a:schemeClr val="tx1"/>
                </a:solidFill>
              </a:rPr>
              <a:t>Automatic API documentation and request validation.</a:t>
            </a:r>
          </a:p>
          <a:p>
            <a:pPr>
              <a:buFont typeface="Arial" panose="020B0604020202020204" pitchFamily="34" charset="0"/>
              <a:buChar char="•"/>
            </a:pPr>
            <a:r>
              <a:rPr lang="en-US" dirty="0">
                <a:solidFill>
                  <a:schemeClr val="tx1"/>
                </a:solidFill>
              </a:rPr>
              <a:t>Flexibility for different ML frameworks.</a:t>
            </a:r>
          </a:p>
          <a:p>
            <a:pPr marL="139700" indent="0">
              <a:buNone/>
            </a:pPr>
            <a:endParaRPr lang="ru-RU" b="1" dirty="0">
              <a:solidFill>
                <a:schemeClr val="tx1"/>
              </a:solidFill>
            </a:endParaRPr>
          </a:p>
          <a:p>
            <a:pPr marL="139700" indent="0">
              <a:buNone/>
            </a:pPr>
            <a:endParaRPr lang="ru-RU" b="1" dirty="0">
              <a:solidFill>
                <a:schemeClr val="tx1"/>
              </a:solidFill>
            </a:endParaRPr>
          </a:p>
          <a:p>
            <a:pPr marL="139700" indent="0">
              <a:buNone/>
            </a:pPr>
            <a:r>
              <a:rPr lang="en-US" b="1" dirty="0">
                <a:solidFill>
                  <a:schemeClr val="tx1"/>
                </a:solidFill>
              </a:rPr>
              <a:t>Pain points:</a:t>
            </a:r>
            <a:endParaRPr lang="en-US" dirty="0">
              <a:solidFill>
                <a:schemeClr val="tx1"/>
              </a:solidFill>
            </a:endParaRPr>
          </a:p>
          <a:p>
            <a:pPr>
              <a:buFont typeface="Arial" panose="020B0604020202020204" pitchFamily="34" charset="0"/>
              <a:buChar char="•"/>
            </a:pPr>
            <a:r>
              <a:rPr lang="en-US" dirty="0">
                <a:solidFill>
                  <a:schemeClr val="tx1"/>
                </a:solidFill>
              </a:rPr>
              <a:t>Manual API documentation.</a:t>
            </a:r>
          </a:p>
          <a:p>
            <a:pPr>
              <a:buFont typeface="Arial" panose="020B0604020202020204" pitchFamily="34" charset="0"/>
              <a:buChar char="•"/>
            </a:pPr>
            <a:r>
              <a:rPr lang="en-US" dirty="0">
                <a:solidFill>
                  <a:schemeClr val="tx1"/>
                </a:solidFill>
              </a:rPr>
              <a:t>Difficulties in monitoring model performance.</a:t>
            </a:r>
          </a:p>
        </p:txBody>
      </p:sp>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863550"/>
            <a:ext cx="4269442" cy="3539430"/>
          </a:xfrm>
          <a:prstGeom prst="rect">
            <a:avLst/>
          </a:prstGeom>
          <a:noFill/>
        </p:spPr>
        <p:txBody>
          <a:bodyPr wrap="square" rtlCol="0">
            <a:spAutoFit/>
          </a:bodyPr>
          <a:lstStyle/>
          <a:p>
            <a:r>
              <a:rPr lang="en-US" b="1" dirty="0">
                <a:solidFill>
                  <a:schemeClr val="tx1"/>
                </a:solidFill>
              </a:rPr>
              <a:t>Backend Developer (Alexander, 28 years old)</a:t>
            </a:r>
          </a:p>
          <a:p>
            <a:br>
              <a:rPr lang="en-US" dirty="0">
                <a:solidFill>
                  <a:schemeClr val="tx1"/>
                </a:solidFill>
              </a:rPr>
            </a:br>
            <a:r>
              <a:rPr lang="en-US" b="1" dirty="0">
                <a:solidFill>
                  <a:schemeClr val="tx1"/>
                </a:solidFill>
              </a:rPr>
              <a:t>Goals: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Use automatic </a:t>
            </a:r>
            <a:r>
              <a:rPr lang="en-US" dirty="0" err="1">
                <a:solidFill>
                  <a:schemeClr val="tx1"/>
                </a:solidFill>
              </a:rPr>
              <a:t>OpenAPI</a:t>
            </a:r>
            <a:r>
              <a:rPr lang="en-US" dirty="0">
                <a:solidFill>
                  <a:schemeClr val="tx1"/>
                </a:solidFill>
              </a:rPr>
              <a:t> schema generation.</a:t>
            </a:r>
          </a:p>
          <a:p>
            <a:pPr marL="285750" indent="-285750">
              <a:buFont typeface="Arial" panose="020B0604020202020204" pitchFamily="34" charset="0"/>
              <a:buChar char="•"/>
            </a:pPr>
            <a:r>
              <a:rPr lang="en-US" dirty="0">
                <a:solidFill>
                  <a:schemeClr val="tx1"/>
                </a:solidFill>
              </a:rPr>
              <a:t>Easily add API endpoints with request validation and security.</a:t>
            </a:r>
            <a:endParaRPr lang="ru-RU" dirty="0">
              <a:solidFill>
                <a:schemeClr val="tx1"/>
              </a:solidFill>
            </a:endParaRPr>
          </a:p>
          <a:p>
            <a:pPr marL="285750" indent="-285750">
              <a:buFont typeface="Arial" panose="020B0604020202020204" pitchFamily="34" charset="0"/>
              <a:buChar char="•"/>
            </a:pPr>
            <a:endParaRPr lang="en-US"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r>
              <a:rPr lang="en-US" b="1" dirty="0">
                <a:solidFill>
                  <a:schemeClr val="tx1"/>
                </a:solidFill>
              </a:rPr>
              <a:t>Pain points: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Manual API documentation.</a:t>
            </a:r>
          </a:p>
          <a:p>
            <a:pPr marL="285750" indent="-285750">
              <a:buFont typeface="Arial" panose="020B0604020202020204" pitchFamily="34" charset="0"/>
              <a:buChar char="•"/>
            </a:pPr>
            <a:r>
              <a:rPr lang="en-US" dirty="0">
                <a:solidFill>
                  <a:schemeClr val="tx1"/>
                </a:solidFill>
              </a:rPr>
              <a:t>Challenges with integrating authorization and managing access control.</a:t>
            </a:r>
          </a:p>
          <a:p>
            <a:endParaRPr lang="ru-RU" dirty="0">
              <a:solidFill>
                <a:schemeClr val="tx1"/>
              </a:solidFill>
            </a:endParaRPr>
          </a:p>
        </p:txBody>
      </p:sp>
    </p:spTree>
    <p:extLst>
      <p:ext uri="{BB962C8B-B14F-4D97-AF65-F5344CB8AC3E}">
        <p14:creationId xmlns:p14="http://schemas.microsoft.com/office/powerpoint/2010/main" val="202144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903891"/>
            <a:ext cx="4269442" cy="3539430"/>
          </a:xfrm>
          <a:prstGeom prst="rect">
            <a:avLst/>
          </a:prstGeom>
          <a:noFill/>
        </p:spPr>
        <p:txBody>
          <a:bodyPr wrap="square" rtlCol="0">
            <a:spAutoFit/>
          </a:bodyPr>
          <a:lstStyle/>
          <a:p>
            <a:r>
              <a:rPr lang="en-US" b="1" dirty="0"/>
              <a:t>Corporate Client (Yandex, </a:t>
            </a:r>
            <a:r>
              <a:rPr lang="en-US" b="1" dirty="0" err="1"/>
              <a:t>Sber</a:t>
            </a:r>
            <a:r>
              <a:rPr lang="en-US" b="1" dirty="0"/>
              <a:t>)</a:t>
            </a:r>
          </a:p>
          <a:p>
            <a:br>
              <a:rPr lang="en-US" dirty="0"/>
            </a:br>
            <a:r>
              <a:rPr lang="en-US" b="1" dirty="0"/>
              <a:t>Goals:</a:t>
            </a:r>
            <a:endParaRPr lang="en-US" dirty="0"/>
          </a:p>
          <a:p>
            <a:pPr marL="285750" indent="-285750">
              <a:buFont typeface="Arial" panose="020B0604020202020204" pitchFamily="34" charset="0"/>
              <a:buChar char="•"/>
            </a:pPr>
            <a:r>
              <a:rPr lang="en-US" dirty="0"/>
              <a:t>Scalable and secure deployment of ML models.</a:t>
            </a:r>
          </a:p>
          <a:p>
            <a:pPr marL="285750" indent="-285750">
              <a:buFont typeface="Arial" panose="020B0604020202020204" pitchFamily="34" charset="0"/>
              <a:buChar char="•"/>
            </a:pPr>
            <a:r>
              <a:rPr lang="en-US" dirty="0"/>
              <a:t>Integration of the API gateway into existing infrastructure.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Pain points:</a:t>
            </a:r>
            <a:endParaRPr lang="en-US" dirty="0"/>
          </a:p>
          <a:p>
            <a:pPr marL="285750" indent="-285750">
              <a:buFont typeface="Arial" panose="020B0604020202020204" pitchFamily="34" charset="0"/>
              <a:buChar char="•"/>
            </a:pPr>
            <a:r>
              <a:rPr lang="en-US" dirty="0"/>
              <a:t>Challenges with integration and corporate standards.</a:t>
            </a:r>
          </a:p>
        </p:txBody>
      </p:sp>
      <p:sp>
        <p:nvSpPr>
          <p:cNvPr id="2" name="TextBox 1">
            <a:extLst>
              <a:ext uri="{FF2B5EF4-FFF2-40B4-BE49-F238E27FC236}">
                <a16:creationId xmlns:a16="http://schemas.microsoft.com/office/drawing/2014/main" id="{BC8183E0-B6FC-471C-B2F8-14996330AB16}"/>
              </a:ext>
            </a:extLst>
          </p:cNvPr>
          <p:cNvSpPr txBox="1"/>
          <p:nvPr/>
        </p:nvSpPr>
        <p:spPr>
          <a:xfrm>
            <a:off x="352043" y="903891"/>
            <a:ext cx="4051870" cy="3539430"/>
          </a:xfrm>
          <a:prstGeom prst="rect">
            <a:avLst/>
          </a:prstGeom>
          <a:noFill/>
        </p:spPr>
        <p:txBody>
          <a:bodyPr wrap="square" rtlCol="0">
            <a:spAutoFit/>
          </a:bodyPr>
          <a:lstStyle/>
          <a:p>
            <a:r>
              <a:rPr lang="en-US" b="1" dirty="0"/>
              <a:t>API Consumer (Sergey, 30 years old)</a:t>
            </a:r>
          </a:p>
          <a:p>
            <a:br>
              <a:rPr lang="en-US" dirty="0"/>
            </a:br>
            <a:r>
              <a:rPr lang="en-US" b="1" dirty="0"/>
              <a:t>Goals:</a:t>
            </a:r>
            <a:endParaRPr lang="en-US" dirty="0"/>
          </a:p>
          <a:p>
            <a:pPr marL="285750" indent="-285750">
              <a:buFont typeface="Arial" panose="020B0604020202020204" pitchFamily="34" charset="0"/>
              <a:buChar char="•"/>
            </a:pPr>
            <a:r>
              <a:rPr lang="en-US" dirty="0"/>
              <a:t>Get documentation for quick access to ML models.</a:t>
            </a:r>
          </a:p>
          <a:p>
            <a:pPr marL="285750" indent="-285750">
              <a:buFont typeface="Arial" panose="020B0604020202020204" pitchFamily="34" charset="0"/>
              <a:buChar char="•"/>
            </a:pPr>
            <a:r>
              <a:rPr lang="en-US" dirty="0"/>
              <a:t>Work with reliable and validated APIs.</a:t>
            </a:r>
            <a:endParaRPr lang="ru-RU"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r>
              <a:rPr lang="en-US" b="1" dirty="0"/>
              <a:t>Pain points:</a:t>
            </a:r>
            <a:endParaRPr lang="en-US" dirty="0"/>
          </a:p>
          <a:p>
            <a:pPr marL="285750" indent="-285750">
              <a:buFont typeface="Arial" panose="020B0604020202020204" pitchFamily="34" charset="0"/>
              <a:buChar char="•"/>
            </a:pPr>
            <a:r>
              <a:rPr lang="en-US" dirty="0"/>
              <a:t>Incomplete or outdated documentation.</a:t>
            </a:r>
          </a:p>
          <a:p>
            <a:pPr marL="285750" indent="-285750">
              <a:buFont typeface="Arial" panose="020B0604020202020204" pitchFamily="34" charset="0"/>
              <a:buChar char="•"/>
            </a:pPr>
            <a:r>
              <a:rPr lang="en-US" dirty="0"/>
              <a:t>API instability and delays.</a:t>
            </a:r>
          </a:p>
          <a:p>
            <a:endParaRPr lang="ru-RU" dirty="0"/>
          </a:p>
        </p:txBody>
      </p:sp>
    </p:spTree>
    <p:extLst>
      <p:ext uri="{BB962C8B-B14F-4D97-AF65-F5344CB8AC3E}">
        <p14:creationId xmlns:p14="http://schemas.microsoft.com/office/powerpoint/2010/main" val="269193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tx1"/>
                </a:solidFill>
              </a:rPr>
              <a:t>Story map</a:t>
            </a:r>
            <a:endParaRPr dirty="0">
              <a:solidFill>
                <a:schemeClr val="tx1"/>
              </a:solidFill>
            </a:endParaRPr>
          </a:p>
        </p:txBody>
      </p:sp>
      <p:pic>
        <p:nvPicPr>
          <p:cNvPr id="5" name="Рисунок 4">
            <a:extLst>
              <a:ext uri="{FF2B5EF4-FFF2-40B4-BE49-F238E27FC236}">
                <a16:creationId xmlns:a16="http://schemas.microsoft.com/office/drawing/2014/main" id="{A588A0EC-05EC-402A-A8DB-6CD6013732B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18952" y="1207993"/>
            <a:ext cx="8953892" cy="3440208"/>
          </a:xfrm>
          <a:prstGeom prst="rect">
            <a:avLst/>
          </a:prstGeom>
        </p:spPr>
      </p:pic>
    </p:spTree>
    <p:extLst>
      <p:ext uri="{BB962C8B-B14F-4D97-AF65-F5344CB8AC3E}">
        <p14:creationId xmlns:p14="http://schemas.microsoft.com/office/powerpoint/2010/main" val="297435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Use case diagram</a:t>
            </a:r>
            <a:endParaRPr dirty="0">
              <a:solidFill>
                <a:srgbClr val="FF0000"/>
              </a:solidFill>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(take from the previous task)</a:t>
            </a:r>
            <a:endParaRPr/>
          </a:p>
          <a:p>
            <a:pPr marL="0" lvl="0" indent="0" algn="l" rtl="0">
              <a:spcBef>
                <a:spcPts val="1200"/>
              </a:spcBef>
              <a:spcAft>
                <a:spcPts val="0"/>
              </a:spcAft>
              <a:buNone/>
            </a:pPr>
            <a:r>
              <a:rPr lang="en-GB"/>
              <a:t>Show main and alternative scenarios on a diagram</a:t>
            </a:r>
            <a:endParaRPr/>
          </a:p>
          <a:p>
            <a:pPr marL="0" lvl="0" indent="0" algn="l" rtl="0">
              <a:spcBef>
                <a:spcPts val="1200"/>
              </a:spcBef>
              <a:spcAft>
                <a:spcPts val="1200"/>
              </a:spcAft>
              <a:buNone/>
            </a:pPr>
            <a:r>
              <a:rPr lang="en-GB"/>
              <a:t>Provide a link to structured textual use case scenarios in your project repo.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Interaction analysis</a:t>
            </a:r>
            <a:endParaRPr dirty="0">
              <a:solidFill>
                <a:srgbClr val="FF0000"/>
              </a:solidFill>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Show a cooperation on a diagram along with the use case</a:t>
            </a:r>
            <a:endParaRPr/>
          </a:p>
          <a:p>
            <a:pPr marL="0" lvl="0" indent="0" algn="l" rtl="0">
              <a:spcBef>
                <a:spcPts val="1200"/>
              </a:spcBef>
              <a:spcAft>
                <a:spcPts val="0"/>
              </a:spcAft>
              <a:buNone/>
            </a:pPr>
            <a:r>
              <a:rPr lang="en-GB"/>
              <a:t>OR. Show as a table, columns: use case - cooperation name - used roles - candidate classes that play them</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Final class diagram</a:t>
            </a:r>
            <a:endParaRPr dirty="0">
              <a:solidFill>
                <a:srgbClr val="FF0000"/>
              </a:solidFill>
            </a:endParaRPr>
          </a:p>
        </p:txBody>
      </p:sp>
      <p:sp>
        <p:nvSpPr>
          <p:cNvPr id="96" name="Google Shape;96;p19"/>
          <p:cNvSpPr txBox="1">
            <a:spLocks noGrp="1"/>
          </p:cNvSpPr>
          <p:nvPr>
            <p:ph type="body" idx="1"/>
          </p:nvPr>
        </p:nvSpPr>
        <p:spPr>
          <a:xfrm>
            <a:off x="311700" y="1152475"/>
            <a:ext cx="3199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final class model should be consistent (well-formed) with interactions and use cases / stories.</a:t>
            </a:r>
            <a:endParaRPr/>
          </a:p>
          <a:p>
            <a:pPr marL="0" lvl="0" indent="0" algn="l" rtl="0">
              <a:spcBef>
                <a:spcPts val="1200"/>
              </a:spcBef>
              <a:spcAft>
                <a:spcPts val="1200"/>
              </a:spcAft>
              <a:buNone/>
            </a:pPr>
            <a:r>
              <a:rPr lang="en-GB"/>
              <a:t>Check that DDD stereotypes are set</a:t>
            </a:r>
            <a:endParaRPr/>
          </a:p>
        </p:txBody>
      </p:sp>
      <p:pic>
        <p:nvPicPr>
          <p:cNvPr id="97" name="Google Shape;97;p19"/>
          <p:cNvPicPr preferRelativeResize="0"/>
          <p:nvPr/>
        </p:nvPicPr>
        <p:blipFill>
          <a:blip r:embed="rId3">
            <a:alphaModFix/>
          </a:blip>
          <a:stretch>
            <a:fillRect/>
          </a:stretch>
        </p:blipFill>
        <p:spPr>
          <a:xfrm>
            <a:off x="3613701" y="1547875"/>
            <a:ext cx="5336376" cy="26256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625</Words>
  <Application>Microsoft Office PowerPoint</Application>
  <PresentationFormat>On-screen Show (16:9)</PresentationFormat>
  <Paragraphs>88</Paragraphs>
  <Slides>13</Slides>
  <Notes>11</Notes>
  <HiddenSlides>1</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KEA (Kubernetes Empowerer to API)</vt:lpstr>
      <vt:lpstr>Product description</vt:lpstr>
      <vt:lpstr>Roles</vt:lpstr>
      <vt:lpstr>PowerPoint Presentation</vt:lpstr>
      <vt:lpstr>PowerPoint Presentation</vt:lpstr>
      <vt:lpstr>Story map</vt:lpstr>
      <vt:lpstr>Use case diagram</vt:lpstr>
      <vt:lpstr>Interaction analysis</vt:lpstr>
      <vt:lpstr>Final class diagram</vt:lpstr>
      <vt:lpstr>Detailed behaviour</vt:lpstr>
      <vt:lpstr>Repository structure</vt:lpstr>
      <vt:lpstr>Team and roles</vt:lpstr>
      <vt:lpstr>DFD (Level 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 (Kubernetes Empowerer to API)</dc:title>
  <cp:lastModifiedBy>Konstantin Tsaturyan</cp:lastModifiedBy>
  <cp:revision>13</cp:revision>
  <dcterms:modified xsi:type="dcterms:W3CDTF">2024-10-22T15:36:18Z</dcterms:modified>
</cp:coreProperties>
</file>