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7" r:id="rId3"/>
    <p:sldId id="258" r:id="rId4"/>
    <p:sldId id="260" r:id="rId5"/>
    <p:sldId id="276" r:id="rId6"/>
    <p:sldId id="277" r:id="rId7"/>
    <p:sldId id="274" r:id="rId8"/>
    <p:sldId id="275" r:id="rId9"/>
    <p:sldId id="273"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B40D0-D9C6-4D32-A3A4-1C2B85670D17}" type="datetimeFigureOut">
              <a:rPr lang="ru-RU" smtClean="0"/>
              <a:t>27.11.2024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D31D6-7290-42B7-AE6E-D82EFD66965A}" type="slidenum">
              <a:rPr lang="ru-RU" smtClean="0"/>
              <a:t>‹#›</a:t>
            </a:fld>
            <a:endParaRPr lang="ru-RU"/>
          </a:p>
        </p:txBody>
      </p:sp>
    </p:spTree>
    <p:extLst>
      <p:ext uri="{BB962C8B-B14F-4D97-AF65-F5344CB8AC3E}">
        <p14:creationId xmlns:p14="http://schemas.microsoft.com/office/powerpoint/2010/main" val="39008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76A66-47DB-4166-9776-F9928E11E4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367EB66E-048B-4EE7-88AC-58DB59BC7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5070D40C-66AE-4795-8772-C6C4F202DD1D}"/>
              </a:ext>
            </a:extLst>
          </p:cNvPr>
          <p:cNvSpPr>
            <a:spLocks noGrp="1"/>
          </p:cNvSpPr>
          <p:nvPr>
            <p:ph type="dt" sz="half" idx="10"/>
          </p:nvPr>
        </p:nvSpPr>
        <p:spPr/>
        <p:txBody>
          <a:bodyPr/>
          <a:lstStyle/>
          <a:p>
            <a:fld id="{8399A97A-6FC0-4574-9126-8EF03F121AB3}" type="datetime1">
              <a:rPr lang="ru-RU" smtClean="0"/>
              <a:t>27.11.2024</a:t>
            </a:fld>
            <a:endParaRPr lang="ru-RU"/>
          </a:p>
        </p:txBody>
      </p:sp>
      <p:sp>
        <p:nvSpPr>
          <p:cNvPr id="5" name="Footer Placeholder 4">
            <a:extLst>
              <a:ext uri="{FF2B5EF4-FFF2-40B4-BE49-F238E27FC236}">
                <a16:creationId xmlns:a16="http://schemas.microsoft.com/office/drawing/2014/main" id="{917B16C3-BF77-4A7E-BEEF-A921E8FC579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35AADE9-FC70-4A59-8395-62BD13B3AFD6}"/>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407950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A1F0-C520-49B5-A141-BE873C2B8DF5}"/>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71789B58-B0CE-48DF-9C95-3EB8FD73EB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5E19E94-00C4-497A-A6A6-9D45344C23F5}"/>
              </a:ext>
            </a:extLst>
          </p:cNvPr>
          <p:cNvSpPr>
            <a:spLocks noGrp="1"/>
          </p:cNvSpPr>
          <p:nvPr>
            <p:ph type="dt" sz="half" idx="10"/>
          </p:nvPr>
        </p:nvSpPr>
        <p:spPr/>
        <p:txBody>
          <a:bodyPr/>
          <a:lstStyle/>
          <a:p>
            <a:fld id="{7D5AA5FF-5D69-45D7-B621-9F43210FE6F3}" type="datetime1">
              <a:rPr lang="ru-RU" smtClean="0"/>
              <a:t>27.11.2024</a:t>
            </a:fld>
            <a:endParaRPr lang="ru-RU"/>
          </a:p>
        </p:txBody>
      </p:sp>
      <p:sp>
        <p:nvSpPr>
          <p:cNvPr id="5" name="Footer Placeholder 4">
            <a:extLst>
              <a:ext uri="{FF2B5EF4-FFF2-40B4-BE49-F238E27FC236}">
                <a16:creationId xmlns:a16="http://schemas.microsoft.com/office/drawing/2014/main" id="{C5909833-DB02-4CF1-A9D4-3587F3C2D7E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7909DE7B-58A7-4B6A-A2FD-60D22F4E5630}"/>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10305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F8CF9-7BA6-4CD9-A61C-F7E5A1E6F3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B1FB1A6B-346B-4891-AA06-0D6ABEDBDD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21378484-08F2-4C1B-B89E-C5AD0821ABD2}"/>
              </a:ext>
            </a:extLst>
          </p:cNvPr>
          <p:cNvSpPr>
            <a:spLocks noGrp="1"/>
          </p:cNvSpPr>
          <p:nvPr>
            <p:ph type="dt" sz="half" idx="10"/>
          </p:nvPr>
        </p:nvSpPr>
        <p:spPr/>
        <p:txBody>
          <a:bodyPr/>
          <a:lstStyle/>
          <a:p>
            <a:fld id="{B30DF531-F57F-45E7-AD0F-ABD70BDA49BE}" type="datetime1">
              <a:rPr lang="ru-RU" smtClean="0"/>
              <a:t>27.11.2024</a:t>
            </a:fld>
            <a:endParaRPr lang="ru-RU"/>
          </a:p>
        </p:txBody>
      </p:sp>
      <p:sp>
        <p:nvSpPr>
          <p:cNvPr id="5" name="Footer Placeholder 4">
            <a:extLst>
              <a:ext uri="{FF2B5EF4-FFF2-40B4-BE49-F238E27FC236}">
                <a16:creationId xmlns:a16="http://schemas.microsoft.com/office/drawing/2014/main" id="{6D2CD891-9728-4FC6-B22C-0E86F5B2A04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179285C-07C7-4247-93C2-70A61AC9DDEF}"/>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248665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43476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0AF3-1742-4022-B788-E1D7664114DA}"/>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E8B153AD-F49F-459D-A706-1407CC68F4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6C1CBB2-3381-4266-98FF-A4CDFA605DC9}"/>
              </a:ext>
            </a:extLst>
          </p:cNvPr>
          <p:cNvSpPr>
            <a:spLocks noGrp="1"/>
          </p:cNvSpPr>
          <p:nvPr>
            <p:ph type="dt" sz="half" idx="10"/>
          </p:nvPr>
        </p:nvSpPr>
        <p:spPr/>
        <p:txBody>
          <a:bodyPr/>
          <a:lstStyle/>
          <a:p>
            <a:fld id="{6563F6B7-2ED0-4917-AEF1-C35758BC8E2A}" type="datetime1">
              <a:rPr lang="ru-RU" smtClean="0"/>
              <a:t>27.11.2024</a:t>
            </a:fld>
            <a:endParaRPr lang="ru-RU"/>
          </a:p>
        </p:txBody>
      </p:sp>
      <p:sp>
        <p:nvSpPr>
          <p:cNvPr id="5" name="Footer Placeholder 4">
            <a:extLst>
              <a:ext uri="{FF2B5EF4-FFF2-40B4-BE49-F238E27FC236}">
                <a16:creationId xmlns:a16="http://schemas.microsoft.com/office/drawing/2014/main" id="{3C203E70-4824-4964-A2A8-B9BD755CB8B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118C2C1-FF00-4EB9-A06F-CBDB2298206C}"/>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60302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B8FB-731C-4BA5-A667-B603736E3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19D39C1F-131B-4EE2-B421-22E7F699AE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7D3CEE-7ABC-46B7-913F-F0764FA3267D}"/>
              </a:ext>
            </a:extLst>
          </p:cNvPr>
          <p:cNvSpPr>
            <a:spLocks noGrp="1"/>
          </p:cNvSpPr>
          <p:nvPr>
            <p:ph type="dt" sz="half" idx="10"/>
          </p:nvPr>
        </p:nvSpPr>
        <p:spPr/>
        <p:txBody>
          <a:bodyPr/>
          <a:lstStyle/>
          <a:p>
            <a:fld id="{64D83D85-78A9-473E-8F15-69027E1A1755}" type="datetime1">
              <a:rPr lang="ru-RU" smtClean="0"/>
              <a:t>27.11.2024</a:t>
            </a:fld>
            <a:endParaRPr lang="ru-RU"/>
          </a:p>
        </p:txBody>
      </p:sp>
      <p:sp>
        <p:nvSpPr>
          <p:cNvPr id="5" name="Footer Placeholder 4">
            <a:extLst>
              <a:ext uri="{FF2B5EF4-FFF2-40B4-BE49-F238E27FC236}">
                <a16:creationId xmlns:a16="http://schemas.microsoft.com/office/drawing/2014/main" id="{28457DC7-3838-4042-82CD-D6BAB7FFDB0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783240C-6345-4203-891D-9BEEF3EC6ABA}"/>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1582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72D7-0F9C-420C-8775-FFB1BDF28FE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192B557-4788-4622-B6E7-D29372F37A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638FCD85-A831-4B4D-BF53-B25CC6A284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9E433F9E-8FF2-4E52-AB40-3FAAA72141F7}"/>
              </a:ext>
            </a:extLst>
          </p:cNvPr>
          <p:cNvSpPr>
            <a:spLocks noGrp="1"/>
          </p:cNvSpPr>
          <p:nvPr>
            <p:ph type="dt" sz="half" idx="10"/>
          </p:nvPr>
        </p:nvSpPr>
        <p:spPr/>
        <p:txBody>
          <a:bodyPr/>
          <a:lstStyle/>
          <a:p>
            <a:fld id="{07F15A0D-1352-4238-85E2-9B96AC2DAF23}" type="datetime1">
              <a:rPr lang="ru-RU" smtClean="0"/>
              <a:t>27.11.2024</a:t>
            </a:fld>
            <a:endParaRPr lang="ru-RU"/>
          </a:p>
        </p:txBody>
      </p:sp>
      <p:sp>
        <p:nvSpPr>
          <p:cNvPr id="6" name="Footer Placeholder 5">
            <a:extLst>
              <a:ext uri="{FF2B5EF4-FFF2-40B4-BE49-F238E27FC236}">
                <a16:creationId xmlns:a16="http://schemas.microsoft.com/office/drawing/2014/main" id="{27102417-9EA8-47BD-B3F5-1E67C0537F47}"/>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F36BAB3-E17F-4DB0-824F-1558A1125DD6}"/>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250021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4723-E675-4736-A925-690F2344944F}"/>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545BE579-3825-46D9-BD38-A6F0FEABF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4E78FC-998C-4083-9EF1-30F4436AA1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55EAB1D1-ACBA-44D4-B013-C44F5EA78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FB1E30-6DE5-41D2-9B71-27774EBEE1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F9511242-8BBD-4006-BC2B-00E913A00C3C}"/>
              </a:ext>
            </a:extLst>
          </p:cNvPr>
          <p:cNvSpPr>
            <a:spLocks noGrp="1"/>
          </p:cNvSpPr>
          <p:nvPr>
            <p:ph type="dt" sz="half" idx="10"/>
          </p:nvPr>
        </p:nvSpPr>
        <p:spPr/>
        <p:txBody>
          <a:bodyPr/>
          <a:lstStyle/>
          <a:p>
            <a:fld id="{9FAD71FE-CCD6-4581-B001-F2C363B8E678}" type="datetime1">
              <a:rPr lang="ru-RU" smtClean="0"/>
              <a:t>27.11.2024</a:t>
            </a:fld>
            <a:endParaRPr lang="ru-RU"/>
          </a:p>
        </p:txBody>
      </p:sp>
      <p:sp>
        <p:nvSpPr>
          <p:cNvPr id="8" name="Footer Placeholder 7">
            <a:extLst>
              <a:ext uri="{FF2B5EF4-FFF2-40B4-BE49-F238E27FC236}">
                <a16:creationId xmlns:a16="http://schemas.microsoft.com/office/drawing/2014/main" id="{9054071D-A038-4B29-839D-13BBA2525AE9}"/>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A143D556-35CD-4E3B-BE36-3750A5F20C93}"/>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98419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6E35-E2DC-4954-AB3A-DB8A0B671A38}"/>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B341C01F-784E-4EA9-92DB-B2C968B2173D}"/>
              </a:ext>
            </a:extLst>
          </p:cNvPr>
          <p:cNvSpPr>
            <a:spLocks noGrp="1"/>
          </p:cNvSpPr>
          <p:nvPr>
            <p:ph type="dt" sz="half" idx="10"/>
          </p:nvPr>
        </p:nvSpPr>
        <p:spPr/>
        <p:txBody>
          <a:bodyPr/>
          <a:lstStyle/>
          <a:p>
            <a:fld id="{994D8537-A877-4D8C-B7BC-2ED08B11B100}" type="datetime1">
              <a:rPr lang="ru-RU" smtClean="0"/>
              <a:t>27.11.2024</a:t>
            </a:fld>
            <a:endParaRPr lang="ru-RU"/>
          </a:p>
        </p:txBody>
      </p:sp>
      <p:sp>
        <p:nvSpPr>
          <p:cNvPr id="4" name="Footer Placeholder 3">
            <a:extLst>
              <a:ext uri="{FF2B5EF4-FFF2-40B4-BE49-F238E27FC236}">
                <a16:creationId xmlns:a16="http://schemas.microsoft.com/office/drawing/2014/main" id="{B17417D2-BD87-45F5-86F4-3E6A8A7CE934}"/>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485CFDCD-3434-458D-8155-B1B4B902EE84}"/>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85553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86C05-DC10-41CF-A6D4-E5A6329CF674}"/>
              </a:ext>
            </a:extLst>
          </p:cNvPr>
          <p:cNvSpPr>
            <a:spLocks noGrp="1"/>
          </p:cNvSpPr>
          <p:nvPr>
            <p:ph type="dt" sz="half" idx="10"/>
          </p:nvPr>
        </p:nvSpPr>
        <p:spPr/>
        <p:txBody>
          <a:bodyPr/>
          <a:lstStyle/>
          <a:p>
            <a:fld id="{06708783-4FBF-4EA1-AF39-CC48114FFDFF}" type="datetime1">
              <a:rPr lang="ru-RU" smtClean="0"/>
              <a:t>27.11.2024</a:t>
            </a:fld>
            <a:endParaRPr lang="ru-RU"/>
          </a:p>
        </p:txBody>
      </p:sp>
      <p:sp>
        <p:nvSpPr>
          <p:cNvPr id="3" name="Footer Placeholder 2">
            <a:extLst>
              <a:ext uri="{FF2B5EF4-FFF2-40B4-BE49-F238E27FC236}">
                <a16:creationId xmlns:a16="http://schemas.microsoft.com/office/drawing/2014/main" id="{6F06B8B7-4C38-4026-B3A4-D5A17BF76C14}"/>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891A5BC8-5124-4CC2-A6E8-1EF2BC8504D9}"/>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73047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2C51-2C17-4A7D-8CF3-E5F53306A0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A6DB39FD-763F-491A-A56A-92D6F0AD73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8D9B6A77-BE7F-40C6-961D-842A84BC3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675DCA-BDFB-4BEE-964D-04FCA5D2F489}"/>
              </a:ext>
            </a:extLst>
          </p:cNvPr>
          <p:cNvSpPr>
            <a:spLocks noGrp="1"/>
          </p:cNvSpPr>
          <p:nvPr>
            <p:ph type="dt" sz="half" idx="10"/>
          </p:nvPr>
        </p:nvSpPr>
        <p:spPr/>
        <p:txBody>
          <a:bodyPr/>
          <a:lstStyle/>
          <a:p>
            <a:fld id="{024D95AA-8E78-453F-9558-96D09EC72833}" type="datetime1">
              <a:rPr lang="ru-RU" smtClean="0"/>
              <a:t>27.11.2024</a:t>
            </a:fld>
            <a:endParaRPr lang="ru-RU"/>
          </a:p>
        </p:txBody>
      </p:sp>
      <p:sp>
        <p:nvSpPr>
          <p:cNvPr id="6" name="Footer Placeholder 5">
            <a:extLst>
              <a:ext uri="{FF2B5EF4-FFF2-40B4-BE49-F238E27FC236}">
                <a16:creationId xmlns:a16="http://schemas.microsoft.com/office/drawing/2014/main" id="{3171701E-3D82-4663-B8D6-4DA2BCCCD84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926939E7-B1EB-463A-95E6-A2D996764313}"/>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24023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A15D-3374-4055-BBE7-D9272DEAB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07363389-0B88-4912-82DA-47B300F90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D4B0B27-9433-4EEB-8235-76F807A19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CA4C62-1849-4297-9E13-A2213B5CC409}"/>
              </a:ext>
            </a:extLst>
          </p:cNvPr>
          <p:cNvSpPr>
            <a:spLocks noGrp="1"/>
          </p:cNvSpPr>
          <p:nvPr>
            <p:ph type="dt" sz="half" idx="10"/>
          </p:nvPr>
        </p:nvSpPr>
        <p:spPr/>
        <p:txBody>
          <a:bodyPr/>
          <a:lstStyle/>
          <a:p>
            <a:fld id="{9A688F33-E4D4-4787-8B7D-75030E8D32B4}" type="datetime1">
              <a:rPr lang="ru-RU" smtClean="0"/>
              <a:t>27.11.2024</a:t>
            </a:fld>
            <a:endParaRPr lang="ru-RU"/>
          </a:p>
        </p:txBody>
      </p:sp>
      <p:sp>
        <p:nvSpPr>
          <p:cNvPr id="6" name="Footer Placeholder 5">
            <a:extLst>
              <a:ext uri="{FF2B5EF4-FFF2-40B4-BE49-F238E27FC236}">
                <a16:creationId xmlns:a16="http://schemas.microsoft.com/office/drawing/2014/main" id="{B196166C-FDD0-4EB0-B9A4-F3B8EBA0AC84}"/>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9B4ECA8F-2D1B-43FA-B379-788328FA8FBF}"/>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139211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6E696-E7AE-44DB-9D5D-25802A44A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ACEC73B6-160B-45D6-BB61-72D0589436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0698494-84A1-4B9D-A010-B315F6F0E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E56F2-45F9-482C-B684-96CAA55771FA}" type="datetime1">
              <a:rPr lang="ru-RU" smtClean="0"/>
              <a:t>27.11.2024</a:t>
            </a:fld>
            <a:endParaRPr lang="ru-RU"/>
          </a:p>
        </p:txBody>
      </p:sp>
      <p:sp>
        <p:nvSpPr>
          <p:cNvPr id="5" name="Footer Placeholder 4">
            <a:extLst>
              <a:ext uri="{FF2B5EF4-FFF2-40B4-BE49-F238E27FC236}">
                <a16:creationId xmlns:a16="http://schemas.microsoft.com/office/drawing/2014/main" id="{6441D2D2-69E1-4647-9763-8A0DF37E6F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DE1E9FD1-3575-4055-A8BD-CA9451151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39D97-10A7-488E-8180-A8BDBAD49C2E}" type="slidenum">
              <a:rPr lang="ru-RU" smtClean="0"/>
              <a:t>‹#›</a:t>
            </a:fld>
            <a:endParaRPr lang="ru-RU"/>
          </a:p>
        </p:txBody>
      </p:sp>
    </p:spTree>
    <p:extLst>
      <p:ext uri="{BB962C8B-B14F-4D97-AF65-F5344CB8AC3E}">
        <p14:creationId xmlns:p14="http://schemas.microsoft.com/office/powerpoint/2010/main" val="1932005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E635-640F-4BD8-A37B-0C8E82B0D538}"/>
              </a:ext>
            </a:extLst>
          </p:cNvPr>
          <p:cNvSpPr>
            <a:spLocks noGrp="1"/>
          </p:cNvSpPr>
          <p:nvPr>
            <p:ph type="ctrTitle"/>
          </p:nvPr>
        </p:nvSpPr>
        <p:spPr/>
        <p:txBody>
          <a:bodyPr/>
          <a:lstStyle/>
          <a:p>
            <a:r>
              <a:rPr lang="en-US" b="1" dirty="0">
                <a:effectLst>
                  <a:outerShdw blurRad="38100" dist="38100" dir="2700000" algn="tl">
                    <a:srgbClr val="000000">
                      <a:alpha val="43137"/>
                    </a:srgbClr>
                  </a:outerShdw>
                </a:effectLst>
              </a:rPr>
              <a:t>K8C</a:t>
            </a:r>
            <a:endParaRPr lang="ru-RU"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0B58DC7-E866-4C5C-8AB8-736E203ADA6E}"/>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271499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437724"/>
            <a:ext cx="11360800" cy="763600"/>
          </a:xfrm>
          <a:prstGeom prst="rect">
            <a:avLst/>
          </a:prstGeom>
        </p:spPr>
        <p:txBody>
          <a:bodyPr spcFirstLastPara="1" vert="horz" wrap="square" lIns="121900" tIns="121900" rIns="121900" bIns="121900" rtlCol="0" anchor="t" anchorCtr="0">
            <a:noAutofit/>
          </a:bodyPr>
          <a:lstStyle/>
          <a:p>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415600" y="1434353"/>
            <a:ext cx="11360800" cy="5165080"/>
          </a:xfrm>
          <a:prstGeom prst="rect">
            <a:avLst/>
          </a:prstGeom>
        </p:spPr>
        <p:txBody>
          <a:bodyPr spcFirstLastPara="1" vert="horz" wrap="square" lIns="121900" tIns="121900" rIns="121900" bIns="121900" rtlCol="0" anchor="t" anchorCtr="0">
            <a:noAutofit/>
          </a:bodyPr>
          <a:lstStyle/>
          <a:p>
            <a:pPr mar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indent="0" algn="just">
              <a:buNone/>
            </a:pPr>
            <a:endParaRPr lang="en-US" sz="1867" dirty="0">
              <a:solidFill>
                <a:schemeClr val="dk1"/>
              </a:solidFill>
            </a:endParaRPr>
          </a:p>
          <a:p>
            <a:pPr marL="0" indent="0" algn="just">
              <a:buNone/>
            </a:pPr>
            <a:endParaRPr sz="1867" dirty="0">
              <a:solidFill>
                <a:schemeClr val="dk1"/>
              </a:solidFill>
            </a:endParaRPr>
          </a:p>
          <a:p>
            <a:pPr marL="0" indent="0">
              <a:spcBef>
                <a:spcPts val="1600"/>
              </a:spcBef>
              <a:buNone/>
            </a:pPr>
            <a:r>
              <a:rPr lang="en-GB" sz="1867" b="1" dirty="0">
                <a:solidFill>
                  <a:schemeClr val="dk1"/>
                </a:solidFill>
              </a:rPr>
              <a:t>Team K8C</a:t>
            </a:r>
            <a:r>
              <a:rPr lang="en-GB" sz="1867" dirty="0">
                <a:solidFill>
                  <a:schemeClr val="dk1"/>
                </a:solidFill>
              </a:rPr>
              <a:t>: </a:t>
            </a:r>
            <a:r>
              <a:rPr lang="en-GB" sz="1867" dirty="0" err="1">
                <a:solidFill>
                  <a:schemeClr val="dk1"/>
                </a:solidFill>
              </a:rPr>
              <a:t>Tsurkan</a:t>
            </a:r>
            <a:r>
              <a:rPr lang="en-GB" sz="1867" dirty="0">
                <a:solidFill>
                  <a:schemeClr val="dk1"/>
                </a:solidFill>
              </a:rPr>
              <a:t> Daniel; </a:t>
            </a:r>
            <a:r>
              <a:rPr lang="en-GB" sz="1867" dirty="0" err="1">
                <a:solidFill>
                  <a:schemeClr val="dk1"/>
                </a:solidFill>
              </a:rPr>
              <a:t>Dandamaev</a:t>
            </a:r>
            <a:r>
              <a:rPr lang="en-GB" sz="1867" dirty="0">
                <a:solidFill>
                  <a:schemeClr val="dk1"/>
                </a:solidFill>
              </a:rPr>
              <a:t> </a:t>
            </a:r>
            <a:r>
              <a:rPr lang="en-GB" sz="1867" dirty="0" err="1">
                <a:solidFill>
                  <a:schemeClr val="dk1"/>
                </a:solidFill>
              </a:rPr>
              <a:t>Gadji</a:t>
            </a:r>
            <a:r>
              <a:rPr lang="en-GB" sz="1867" dirty="0">
                <a:solidFill>
                  <a:schemeClr val="dk1"/>
                </a:solidFill>
              </a:rPr>
              <a:t>; Tsaturyan Konstantin; </a:t>
            </a:r>
            <a:r>
              <a:rPr lang="en-GB" sz="1867" dirty="0" err="1">
                <a:solidFill>
                  <a:schemeClr val="dk1"/>
                </a:solidFill>
              </a:rPr>
              <a:t>Smolkin</a:t>
            </a:r>
            <a:r>
              <a:rPr lang="en-GB" sz="1867" dirty="0">
                <a:solidFill>
                  <a:schemeClr val="dk1"/>
                </a:solidFill>
              </a:rPr>
              <a:t> Mikhail</a:t>
            </a:r>
            <a:endParaRPr sz="1867" dirty="0">
              <a:solidFill>
                <a:schemeClr val="dk1"/>
              </a:solidFill>
            </a:endParaRPr>
          </a:p>
          <a:p>
            <a:pPr marL="0" indent="0">
              <a:spcBef>
                <a:spcPts val="1600"/>
              </a:spcBef>
              <a:buNone/>
            </a:pPr>
            <a:r>
              <a:rPr lang="en-GB" sz="1867" b="1" dirty="0">
                <a:solidFill>
                  <a:schemeClr val="dk1"/>
                </a:solidFill>
              </a:rPr>
              <a:t>Project repo</a:t>
            </a:r>
            <a:r>
              <a:rPr lang="en-GB" sz="1867" dirty="0">
                <a:solidFill>
                  <a:schemeClr val="dk1"/>
                </a:solidFill>
              </a:rPr>
              <a:t>: </a:t>
            </a:r>
            <a:r>
              <a:rPr lang="en-GB" sz="1867" u="sng" dirty="0">
                <a:hlinkClick r:id="rId3">
                  <a:extLst>
                    <a:ext uri="{A12FA001-AC4F-418D-AE19-62706E023703}">
                      <ahyp:hlinkClr xmlns:ahyp="http://schemas.microsoft.com/office/drawing/2018/hyperlinkcolor" val="tx"/>
                    </a:ext>
                  </a:extLst>
                </a:hlinkClick>
              </a:rPr>
              <a:t>https://github.com/fanglores/Advanced-Software-Design</a:t>
            </a:r>
            <a:endParaRPr sz="1867" dirty="0"/>
          </a:p>
        </p:txBody>
      </p:sp>
      <p:sp>
        <p:nvSpPr>
          <p:cNvPr id="3" name="Номер слайда 2">
            <a:extLst>
              <a:ext uri="{FF2B5EF4-FFF2-40B4-BE49-F238E27FC236}">
                <a16:creationId xmlns:a16="http://schemas.microsoft.com/office/drawing/2014/main" id="{036FAA43-390E-4B6B-9783-F2E99F7F3B73}"/>
              </a:ext>
            </a:extLst>
          </p:cNvPr>
          <p:cNvSpPr>
            <a:spLocks noGrp="1"/>
          </p:cNvSpPr>
          <p:nvPr>
            <p:ph type="sldNum" idx="12"/>
          </p:nvPr>
        </p:nvSpPr>
        <p:spPr/>
        <p:txBody>
          <a:bodyPr/>
          <a:lstStyle/>
          <a:p>
            <a:fld id="{00000000-1234-1234-1234-123412341234}" type="slidenum">
              <a:rPr lang="en-GB" smtClean="0"/>
              <a:pPr/>
              <a:t>2</a:t>
            </a:fld>
            <a:endParaRPr lang="en-GB"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28738" y="239697"/>
            <a:ext cx="10515600" cy="868923"/>
          </a:xfrm>
        </p:spPr>
        <p:txBody>
          <a:bodyPr/>
          <a:lstStyle/>
          <a:p>
            <a:r>
              <a:rPr lang="en-US" b="1" dirty="0" err="1">
                <a:effectLst>
                  <a:outerShdw blurRad="38100" dist="38100" dir="2700000" algn="tl">
                    <a:srgbClr val="000000">
                      <a:alpha val="43137"/>
                    </a:srgbClr>
                  </a:outerShdw>
                </a:effectLst>
              </a:rPr>
              <a:t>Promts</a:t>
            </a:r>
            <a:endParaRPr lang="ru-RU"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F80CBC6C-1A47-48AF-9D25-FD34BA082E35}"/>
              </a:ext>
            </a:extLst>
          </p:cNvPr>
          <p:cNvSpPr txBox="1"/>
          <p:nvPr/>
        </p:nvSpPr>
        <p:spPr>
          <a:xfrm>
            <a:off x="442823" y="1225119"/>
            <a:ext cx="11306354" cy="4247317"/>
          </a:xfrm>
          <a:prstGeom prst="rect">
            <a:avLst/>
          </a:prstGeom>
          <a:noFill/>
        </p:spPr>
        <p:txBody>
          <a:bodyPr wrap="square" rtlCol="0">
            <a:spAutoFit/>
          </a:bodyPr>
          <a:lstStyle/>
          <a:p>
            <a:r>
              <a:rPr lang="en-US" dirty="0"/>
              <a:t>Suggest {</a:t>
            </a:r>
            <a:r>
              <a:rPr lang="en-US" dirty="0" err="1"/>
              <a:t>number_of_frameworks</a:t>
            </a:r>
            <a:r>
              <a:rPr lang="en-US" dirty="0"/>
              <a:t>} microservice frameworks from {</a:t>
            </a:r>
            <a:r>
              <a:rPr lang="en-US" dirty="0" err="1"/>
              <a:t>git_url</a:t>
            </a:r>
            <a:r>
              <a:rPr lang="en-US" dirty="0"/>
              <a:t>/</a:t>
            </a:r>
            <a:r>
              <a:rPr lang="en-US" dirty="0" err="1"/>
              <a:t>list_of_frameworks</a:t>
            </a:r>
            <a:r>
              <a:rPr lang="en-US" dirty="0"/>
              <a:t>} that correspond the following project the best. {</a:t>
            </a:r>
            <a:r>
              <a:rPr lang="en-US" dirty="0" err="1"/>
              <a:t>project_description</a:t>
            </a:r>
            <a:r>
              <a:rPr lang="en-US" dirty="0"/>
              <a:t>}. It has features {</a:t>
            </a:r>
            <a:r>
              <a:rPr lang="en-US" dirty="0" err="1"/>
              <a:t>features_list</a:t>
            </a:r>
            <a:r>
              <a:rPr lang="en-US" dirty="0"/>
              <a:t>}. Provide only chosen frameworks with a brief description.</a:t>
            </a:r>
          </a:p>
          <a:p>
            <a:pPr algn="just"/>
            <a:endParaRPr lang="en-US" dirty="0"/>
          </a:p>
          <a:p>
            <a:pPr algn="just"/>
            <a:r>
              <a:rPr lang="en-US" dirty="0"/>
              <a:t>Consider MVP must be developed within {N} days in a small team, having skills only in {</a:t>
            </a:r>
            <a:r>
              <a:rPr lang="en-US" dirty="0" err="1"/>
              <a:t>programming_lang</a:t>
            </a:r>
            <a:r>
              <a:rPr lang="en-US" dirty="0"/>
              <a:t>}. Provide only {M} frameworks which fits team the best for current project. Mind that only one will be used to implement a project. Provide chosen frameworks with a brief description.</a:t>
            </a:r>
          </a:p>
          <a:p>
            <a:pPr algn="just"/>
            <a:endParaRPr lang="en-US" dirty="0"/>
          </a:p>
          <a:p>
            <a:pPr algn="just"/>
            <a:r>
              <a:rPr lang="en-US" dirty="0"/>
              <a:t>Justify your choice.</a:t>
            </a:r>
          </a:p>
          <a:p>
            <a:pPr algn="just"/>
            <a:endParaRPr lang="en-US" dirty="0"/>
          </a:p>
          <a:p>
            <a:pPr algn="just"/>
            <a:r>
              <a:rPr lang="en-US" dirty="0"/>
              <a:t>For these {</a:t>
            </a:r>
            <a:r>
              <a:rPr lang="en-US" dirty="0" err="1"/>
              <a:t>number_of_frameworks</a:t>
            </a:r>
            <a:r>
              <a:rPr lang="en-US" dirty="0"/>
              <a:t>} frameworks create implementation of a microservice program representing custom Kubernetes operator</a:t>
            </a:r>
            <a:r>
              <a:rPr lang="ru-RU" dirty="0"/>
              <a:t> </a:t>
            </a:r>
            <a:r>
              <a:rPr lang="en-US" dirty="0"/>
              <a:t>for answering "Hello world!" to any client connected. Write only source code for the program.</a:t>
            </a:r>
          </a:p>
          <a:p>
            <a:pPr algn="just"/>
            <a:endParaRPr lang="en-US" dirty="0"/>
          </a:p>
          <a:p>
            <a:pPr algn="just"/>
            <a:r>
              <a:rPr lang="en-US" dirty="0"/>
              <a:t>Compare implementations for these frameworks.</a:t>
            </a:r>
          </a:p>
          <a:p>
            <a:pPr algn="just"/>
            <a:r>
              <a:rPr lang="en-US" dirty="0"/>
              <a:t>Which one would you pick for developing in current conditions?</a:t>
            </a:r>
            <a:endParaRPr lang="ru-RU" dirty="0"/>
          </a:p>
        </p:txBody>
      </p:sp>
      <p:pic>
        <p:nvPicPr>
          <p:cNvPr id="10" name="Picture 9">
            <a:extLst>
              <a:ext uri="{FF2B5EF4-FFF2-40B4-BE49-F238E27FC236}">
                <a16:creationId xmlns:a16="http://schemas.microsoft.com/office/drawing/2014/main" id="{D621E2FA-5BB7-4FAC-B1E4-A17FF2EB07D8}"/>
              </a:ext>
            </a:extLst>
          </p:cNvPr>
          <p:cNvPicPr>
            <a:picLocks noChangeAspect="1"/>
          </p:cNvPicPr>
          <p:nvPr/>
        </p:nvPicPr>
        <p:blipFill>
          <a:blip r:embed="rId2"/>
          <a:stretch>
            <a:fillRect/>
          </a:stretch>
        </p:blipFill>
        <p:spPr>
          <a:xfrm>
            <a:off x="7111014" y="4892885"/>
            <a:ext cx="3643865" cy="1828590"/>
          </a:xfrm>
          <a:prstGeom prst="rect">
            <a:avLst/>
          </a:prstGeom>
        </p:spPr>
      </p:pic>
      <p:sp>
        <p:nvSpPr>
          <p:cNvPr id="4" name="Номер слайда 3">
            <a:extLst>
              <a:ext uri="{FF2B5EF4-FFF2-40B4-BE49-F238E27FC236}">
                <a16:creationId xmlns:a16="http://schemas.microsoft.com/office/drawing/2014/main" id="{B7119E38-A668-4048-820F-2EB6164DC3DA}"/>
              </a:ext>
            </a:extLst>
          </p:cNvPr>
          <p:cNvSpPr>
            <a:spLocks noGrp="1"/>
          </p:cNvSpPr>
          <p:nvPr>
            <p:ph type="sldNum" sz="quarter" idx="12"/>
          </p:nvPr>
        </p:nvSpPr>
        <p:spPr/>
        <p:txBody>
          <a:bodyPr/>
          <a:lstStyle/>
          <a:p>
            <a:fld id="{02F39D97-10A7-488E-8180-A8BDBAD49C2E}" type="slidenum">
              <a:rPr lang="ru-RU" smtClean="0"/>
              <a:t>3</a:t>
            </a:fld>
            <a:endParaRPr lang="ru-RU"/>
          </a:p>
        </p:txBody>
      </p:sp>
      <p:sp>
        <p:nvSpPr>
          <p:cNvPr id="5" name="TextBox 4">
            <a:extLst>
              <a:ext uri="{FF2B5EF4-FFF2-40B4-BE49-F238E27FC236}">
                <a16:creationId xmlns:a16="http://schemas.microsoft.com/office/drawing/2014/main" id="{53189A7E-64BC-41DB-80A0-1AEAD4CA9801}"/>
              </a:ext>
            </a:extLst>
          </p:cNvPr>
          <p:cNvSpPr txBox="1"/>
          <p:nvPr/>
        </p:nvSpPr>
        <p:spPr>
          <a:xfrm>
            <a:off x="442823" y="6352143"/>
            <a:ext cx="4740676" cy="369332"/>
          </a:xfrm>
          <a:prstGeom prst="rect">
            <a:avLst/>
          </a:prstGeom>
          <a:noFill/>
        </p:spPr>
        <p:txBody>
          <a:bodyPr wrap="square" rtlCol="0">
            <a:spAutoFit/>
          </a:bodyPr>
          <a:lstStyle/>
          <a:p>
            <a:r>
              <a:rPr lang="en-US" dirty="0">
                <a:solidFill>
                  <a:schemeClr val="bg1">
                    <a:lumMod val="50000"/>
                  </a:schemeClr>
                </a:solidFill>
              </a:rPr>
              <a:t>See the full logs in research.log.md files</a:t>
            </a:r>
            <a:endParaRPr lang="ru-RU" dirty="0">
              <a:solidFill>
                <a:schemeClr val="bg1">
                  <a:lumMod val="50000"/>
                </a:schemeClr>
              </a:solidFill>
            </a:endParaRPr>
          </a:p>
        </p:txBody>
      </p:sp>
    </p:spTree>
    <p:extLst>
      <p:ext uri="{BB962C8B-B14F-4D97-AF65-F5344CB8AC3E}">
        <p14:creationId xmlns:p14="http://schemas.microsoft.com/office/powerpoint/2010/main" val="375960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89627" y="201223"/>
            <a:ext cx="10515600" cy="1325563"/>
          </a:xfrm>
        </p:spPr>
        <p:txBody>
          <a:bodyPr/>
          <a:lstStyle/>
          <a:p>
            <a:r>
              <a:rPr lang="en-US" b="1" dirty="0">
                <a:effectLst>
                  <a:outerShdw blurRad="38100" dist="38100" dir="2700000" algn="tl">
                    <a:srgbClr val="000000">
                      <a:alpha val="43137"/>
                    </a:srgbClr>
                  </a:outerShdw>
                </a:effectLst>
              </a:rPr>
              <a:t>Main candidates</a:t>
            </a:r>
            <a:endParaRPr lang="ru-RU" b="1"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A06424C1-5D10-41D4-AD06-98E3D9FC4757}"/>
              </a:ext>
            </a:extLst>
          </p:cNvPr>
          <p:cNvSpPr>
            <a:spLocks noGrp="1"/>
          </p:cNvSpPr>
          <p:nvPr>
            <p:ph type="sldNum" sz="quarter" idx="12"/>
          </p:nvPr>
        </p:nvSpPr>
        <p:spPr/>
        <p:txBody>
          <a:bodyPr/>
          <a:lstStyle/>
          <a:p>
            <a:fld id="{02F39D97-10A7-488E-8180-A8BDBAD49C2E}" type="slidenum">
              <a:rPr lang="ru-RU" smtClean="0"/>
              <a:t>4</a:t>
            </a:fld>
            <a:endParaRPr lang="ru-RU"/>
          </a:p>
        </p:txBody>
      </p:sp>
      <p:sp>
        <p:nvSpPr>
          <p:cNvPr id="6" name="TextBox 5">
            <a:extLst>
              <a:ext uri="{FF2B5EF4-FFF2-40B4-BE49-F238E27FC236}">
                <a16:creationId xmlns:a16="http://schemas.microsoft.com/office/drawing/2014/main" id="{17340456-2CBB-479F-9E45-C1E10D375D26}"/>
              </a:ext>
            </a:extLst>
          </p:cNvPr>
          <p:cNvSpPr txBox="1"/>
          <p:nvPr/>
        </p:nvSpPr>
        <p:spPr>
          <a:xfrm>
            <a:off x="2979687" y="1369360"/>
            <a:ext cx="6587231" cy="1477328"/>
          </a:xfrm>
          <a:prstGeom prst="rect">
            <a:avLst/>
          </a:prstGeom>
          <a:noFill/>
        </p:spPr>
        <p:txBody>
          <a:bodyPr wrap="square" rtlCol="0">
            <a:spAutoFit/>
          </a:bodyPr>
          <a:lstStyle/>
          <a:p>
            <a:pPr algn="ctr"/>
            <a:r>
              <a:rPr lang="en-US" b="1" dirty="0" err="1">
                <a:effectLst>
                  <a:outerShdw blurRad="38100" dist="38100" dir="2700000" algn="tl">
                    <a:srgbClr val="000000">
                      <a:alpha val="43137"/>
                    </a:srgbClr>
                  </a:outerShdw>
                </a:effectLst>
              </a:rPr>
              <a:t>FastAPI</a:t>
            </a:r>
            <a:endParaRPr lang="en-US" b="1" dirty="0">
              <a:effectLst>
                <a:outerShdw blurRad="38100" dist="38100" dir="2700000" algn="tl">
                  <a:srgbClr val="000000">
                    <a:alpha val="43137"/>
                  </a:srgbClr>
                </a:outerShdw>
              </a:effectLst>
            </a:endParaRPr>
          </a:p>
          <a:p>
            <a:r>
              <a:rPr lang="en-US" dirty="0"/>
              <a:t>Supports </a:t>
            </a:r>
            <a:r>
              <a:rPr lang="en-US" dirty="0" err="1"/>
              <a:t>OpenAPI</a:t>
            </a:r>
            <a:r>
              <a:rPr lang="en-US" dirty="0"/>
              <a:t> schema generation out of the box and provides built-in tools for request validation. It's simple to deploy with Kubernetes, making it an excellent choice for rapid prototyping and building an API Gateway with features like SSO and caching.</a:t>
            </a:r>
            <a:endParaRPr lang="ru-RU" dirty="0"/>
          </a:p>
        </p:txBody>
      </p:sp>
      <p:sp>
        <p:nvSpPr>
          <p:cNvPr id="7" name="TextBox 6">
            <a:extLst>
              <a:ext uri="{FF2B5EF4-FFF2-40B4-BE49-F238E27FC236}">
                <a16:creationId xmlns:a16="http://schemas.microsoft.com/office/drawing/2014/main" id="{69B696F6-936B-4429-856C-A8CFA7D87515}"/>
              </a:ext>
            </a:extLst>
          </p:cNvPr>
          <p:cNvSpPr txBox="1"/>
          <p:nvPr/>
        </p:nvSpPr>
        <p:spPr>
          <a:xfrm>
            <a:off x="311947" y="3638450"/>
            <a:ext cx="5335480" cy="1754326"/>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Kong</a:t>
            </a:r>
          </a:p>
          <a:p>
            <a:r>
              <a:rPr lang="en-US" dirty="0"/>
              <a:t>Supports </a:t>
            </a:r>
            <a:r>
              <a:rPr lang="en-US" dirty="0" err="1"/>
              <a:t>OpenAPI</a:t>
            </a:r>
            <a:r>
              <a:rPr lang="en-US" dirty="0"/>
              <a:t> schema generation out of the box and provides built-in tools for request validation. It's simple to deploy with Kubernetes, making it an excellent choice for rapid prototyping and building an API Gateway with features like SSO and caching.</a:t>
            </a:r>
            <a:endParaRPr lang="ru-RU" dirty="0"/>
          </a:p>
        </p:txBody>
      </p:sp>
      <p:sp>
        <p:nvSpPr>
          <p:cNvPr id="8" name="TextBox 7">
            <a:extLst>
              <a:ext uri="{FF2B5EF4-FFF2-40B4-BE49-F238E27FC236}">
                <a16:creationId xmlns:a16="http://schemas.microsoft.com/office/drawing/2014/main" id="{660E0E0B-E16A-4F4F-ADF9-1A3634496127}"/>
              </a:ext>
            </a:extLst>
          </p:cNvPr>
          <p:cNvSpPr txBox="1"/>
          <p:nvPr/>
        </p:nvSpPr>
        <p:spPr>
          <a:xfrm>
            <a:off x="6096000" y="3638450"/>
            <a:ext cx="5462727" cy="2031325"/>
          </a:xfrm>
          <a:prstGeom prst="rect">
            <a:avLst/>
          </a:prstGeom>
          <a:noFill/>
        </p:spPr>
        <p:txBody>
          <a:bodyPr wrap="square" rtlCol="0">
            <a:spAutoFit/>
          </a:bodyPr>
          <a:lstStyle/>
          <a:p>
            <a:pPr algn="ctr"/>
            <a:r>
              <a:rPr lang="en-US" b="1" dirty="0" err="1">
                <a:effectLst>
                  <a:outerShdw blurRad="38100" dist="38100" dir="2700000" algn="tl">
                    <a:srgbClr val="000000">
                      <a:alpha val="43137"/>
                    </a:srgbClr>
                  </a:outerShdw>
                </a:effectLst>
              </a:rPr>
              <a:t>Traefik</a:t>
            </a:r>
            <a:endParaRPr lang="en-US" b="1" dirty="0">
              <a:effectLst>
                <a:outerShdw blurRad="38100" dist="38100" dir="2700000" algn="tl">
                  <a:srgbClr val="000000">
                    <a:alpha val="43137"/>
                  </a:srgbClr>
                </a:outerShdw>
              </a:effectLst>
            </a:endParaRPr>
          </a:p>
          <a:p>
            <a:r>
              <a:rPr lang="en-US" dirty="0"/>
              <a:t>A Kubernetes-native reverse proxy and load balancer designed for microservices. It has seamless CRD support for Kubernetes and integrates easily with authentication and caching middleware. </a:t>
            </a:r>
            <a:r>
              <a:rPr lang="en-US" dirty="0" err="1"/>
              <a:t>Traefik’s</a:t>
            </a:r>
            <a:r>
              <a:rPr lang="en-US" dirty="0"/>
              <a:t> declarative configuration simplifies deployment, aligning well with operator-focused projects.</a:t>
            </a:r>
            <a:endParaRPr lang="ru-RU" dirty="0"/>
          </a:p>
        </p:txBody>
      </p:sp>
    </p:spTree>
    <p:extLst>
      <p:ext uri="{BB962C8B-B14F-4D97-AF65-F5344CB8AC3E}">
        <p14:creationId xmlns:p14="http://schemas.microsoft.com/office/powerpoint/2010/main" val="230716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89627" y="136525"/>
            <a:ext cx="10515600" cy="976370"/>
          </a:xfrm>
        </p:spPr>
        <p:txBody>
          <a:bodyPr/>
          <a:lstStyle/>
          <a:p>
            <a:r>
              <a:rPr lang="en-US" b="1" dirty="0">
                <a:effectLst>
                  <a:outerShdw blurRad="38100" dist="38100" dir="2700000" algn="tl">
                    <a:srgbClr val="000000">
                      <a:alpha val="43137"/>
                    </a:srgbClr>
                  </a:outerShdw>
                </a:effectLst>
              </a:rPr>
              <a:t>Code examples: </a:t>
            </a:r>
            <a:r>
              <a:rPr lang="en-US" b="1" dirty="0" err="1">
                <a:effectLst>
                  <a:outerShdw blurRad="38100" dist="38100" dir="2700000" algn="tl">
                    <a:srgbClr val="000000">
                      <a:alpha val="43137"/>
                    </a:srgbClr>
                  </a:outerShdw>
                </a:effectLst>
              </a:rPr>
              <a:t>Traefik</a:t>
            </a:r>
            <a:endParaRPr lang="ru-RU" b="1"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92E0A629-8F90-419F-86C7-6679177551CF}"/>
              </a:ext>
            </a:extLst>
          </p:cNvPr>
          <p:cNvSpPr>
            <a:spLocks noGrp="1"/>
          </p:cNvSpPr>
          <p:nvPr>
            <p:ph type="sldNum" sz="quarter" idx="12"/>
          </p:nvPr>
        </p:nvSpPr>
        <p:spPr/>
        <p:txBody>
          <a:bodyPr/>
          <a:lstStyle/>
          <a:p>
            <a:fld id="{02F39D97-10A7-488E-8180-A8BDBAD49C2E}" type="slidenum">
              <a:rPr lang="ru-RU" smtClean="0"/>
              <a:t>5</a:t>
            </a:fld>
            <a:endParaRPr lang="ru-RU"/>
          </a:p>
        </p:txBody>
      </p:sp>
      <p:pic>
        <p:nvPicPr>
          <p:cNvPr id="5" name="Рисунок 4">
            <a:extLst>
              <a:ext uri="{FF2B5EF4-FFF2-40B4-BE49-F238E27FC236}">
                <a16:creationId xmlns:a16="http://schemas.microsoft.com/office/drawing/2014/main" id="{FEA29D9A-B44B-47A8-A1BE-1108E4D4A7A5}"/>
              </a:ext>
            </a:extLst>
          </p:cNvPr>
          <p:cNvPicPr>
            <a:picLocks noChangeAspect="1"/>
          </p:cNvPicPr>
          <p:nvPr/>
        </p:nvPicPr>
        <p:blipFill>
          <a:blip r:embed="rId2"/>
          <a:stretch>
            <a:fillRect/>
          </a:stretch>
        </p:blipFill>
        <p:spPr>
          <a:xfrm>
            <a:off x="407081" y="1251751"/>
            <a:ext cx="5240346" cy="4770521"/>
          </a:xfrm>
          <a:prstGeom prst="rect">
            <a:avLst/>
          </a:prstGeom>
        </p:spPr>
      </p:pic>
      <p:grpSp>
        <p:nvGrpSpPr>
          <p:cNvPr id="10" name="Группа 9">
            <a:extLst>
              <a:ext uri="{FF2B5EF4-FFF2-40B4-BE49-F238E27FC236}">
                <a16:creationId xmlns:a16="http://schemas.microsoft.com/office/drawing/2014/main" id="{82A8DC55-33AB-4A73-A429-CC45E407F6D0}"/>
              </a:ext>
            </a:extLst>
          </p:cNvPr>
          <p:cNvGrpSpPr/>
          <p:nvPr/>
        </p:nvGrpSpPr>
        <p:grpSpPr>
          <a:xfrm>
            <a:off x="6391183" y="1251751"/>
            <a:ext cx="4438834" cy="5310349"/>
            <a:chOff x="5510191" y="-2087161"/>
            <a:chExt cx="6906590" cy="8760359"/>
          </a:xfrm>
        </p:grpSpPr>
        <p:pic>
          <p:nvPicPr>
            <p:cNvPr id="7" name="Рисунок 6">
              <a:extLst>
                <a:ext uri="{FF2B5EF4-FFF2-40B4-BE49-F238E27FC236}">
                  <a16:creationId xmlns:a16="http://schemas.microsoft.com/office/drawing/2014/main" id="{B8008E51-06EE-4EAA-BC85-63A6D303C730}"/>
                </a:ext>
              </a:extLst>
            </p:cNvPr>
            <p:cNvPicPr>
              <a:picLocks noChangeAspect="1"/>
            </p:cNvPicPr>
            <p:nvPr/>
          </p:nvPicPr>
          <p:blipFill>
            <a:blip r:embed="rId3"/>
            <a:stretch>
              <a:fillRect/>
            </a:stretch>
          </p:blipFill>
          <p:spPr>
            <a:xfrm>
              <a:off x="5510191" y="-2087161"/>
              <a:ext cx="6906589" cy="6626461"/>
            </a:xfrm>
            <a:prstGeom prst="rect">
              <a:avLst/>
            </a:prstGeom>
          </p:spPr>
        </p:pic>
        <p:pic>
          <p:nvPicPr>
            <p:cNvPr id="9" name="Рисунок 8">
              <a:extLst>
                <a:ext uri="{FF2B5EF4-FFF2-40B4-BE49-F238E27FC236}">
                  <a16:creationId xmlns:a16="http://schemas.microsoft.com/office/drawing/2014/main" id="{2A6E93A0-664F-4D3A-AB03-D3BB5268CBC3}"/>
                </a:ext>
              </a:extLst>
            </p:cNvPr>
            <p:cNvPicPr>
              <a:picLocks noChangeAspect="1"/>
            </p:cNvPicPr>
            <p:nvPr/>
          </p:nvPicPr>
          <p:blipFill>
            <a:blip r:embed="rId4"/>
            <a:stretch>
              <a:fillRect/>
            </a:stretch>
          </p:blipFill>
          <p:spPr>
            <a:xfrm>
              <a:off x="5510192" y="4539300"/>
              <a:ext cx="6906589" cy="2133898"/>
            </a:xfrm>
            <a:prstGeom prst="rect">
              <a:avLst/>
            </a:prstGeom>
          </p:spPr>
        </p:pic>
      </p:grpSp>
    </p:spTree>
    <p:extLst>
      <p:ext uri="{BB962C8B-B14F-4D97-AF65-F5344CB8AC3E}">
        <p14:creationId xmlns:p14="http://schemas.microsoft.com/office/powerpoint/2010/main" val="235391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89627" y="136525"/>
            <a:ext cx="10515600" cy="958615"/>
          </a:xfrm>
        </p:spPr>
        <p:txBody>
          <a:bodyPr/>
          <a:lstStyle/>
          <a:p>
            <a:r>
              <a:rPr lang="en-US" b="1" dirty="0">
                <a:effectLst>
                  <a:outerShdw blurRad="38100" dist="38100" dir="2700000" algn="tl">
                    <a:srgbClr val="000000">
                      <a:alpha val="43137"/>
                    </a:srgbClr>
                  </a:outerShdw>
                </a:effectLst>
              </a:rPr>
              <a:t>Code examples: Kong</a:t>
            </a:r>
            <a:endParaRPr lang="ru-RU" b="1"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92E0A629-8F90-419F-86C7-6679177551CF}"/>
              </a:ext>
            </a:extLst>
          </p:cNvPr>
          <p:cNvSpPr>
            <a:spLocks noGrp="1"/>
          </p:cNvSpPr>
          <p:nvPr>
            <p:ph type="sldNum" sz="quarter" idx="12"/>
          </p:nvPr>
        </p:nvSpPr>
        <p:spPr/>
        <p:txBody>
          <a:bodyPr/>
          <a:lstStyle/>
          <a:p>
            <a:fld id="{02F39D97-10A7-488E-8180-A8BDBAD49C2E}" type="slidenum">
              <a:rPr lang="ru-RU" smtClean="0"/>
              <a:t>6</a:t>
            </a:fld>
            <a:endParaRPr lang="ru-RU"/>
          </a:p>
        </p:txBody>
      </p:sp>
      <p:pic>
        <p:nvPicPr>
          <p:cNvPr id="5" name="Рисунок 4">
            <a:extLst>
              <a:ext uri="{FF2B5EF4-FFF2-40B4-BE49-F238E27FC236}">
                <a16:creationId xmlns:a16="http://schemas.microsoft.com/office/drawing/2014/main" id="{9E8FF7B8-4776-4689-A595-23F8F997E391}"/>
              </a:ext>
            </a:extLst>
          </p:cNvPr>
          <p:cNvPicPr>
            <a:picLocks noChangeAspect="1"/>
          </p:cNvPicPr>
          <p:nvPr/>
        </p:nvPicPr>
        <p:blipFill>
          <a:blip r:embed="rId2"/>
          <a:stretch>
            <a:fillRect/>
          </a:stretch>
        </p:blipFill>
        <p:spPr>
          <a:xfrm>
            <a:off x="389627" y="1384740"/>
            <a:ext cx="5283634" cy="2707863"/>
          </a:xfrm>
          <a:prstGeom prst="rect">
            <a:avLst/>
          </a:prstGeom>
        </p:spPr>
      </p:pic>
      <p:pic>
        <p:nvPicPr>
          <p:cNvPr id="7" name="Рисунок 6">
            <a:extLst>
              <a:ext uri="{FF2B5EF4-FFF2-40B4-BE49-F238E27FC236}">
                <a16:creationId xmlns:a16="http://schemas.microsoft.com/office/drawing/2014/main" id="{08A1E1BA-915F-4F92-82D9-C06B219EE1C9}"/>
              </a:ext>
            </a:extLst>
          </p:cNvPr>
          <p:cNvPicPr>
            <a:picLocks noChangeAspect="1"/>
          </p:cNvPicPr>
          <p:nvPr/>
        </p:nvPicPr>
        <p:blipFill>
          <a:blip r:embed="rId3"/>
          <a:stretch>
            <a:fillRect/>
          </a:stretch>
        </p:blipFill>
        <p:spPr>
          <a:xfrm>
            <a:off x="5708342" y="2372687"/>
            <a:ext cx="5747056" cy="3983664"/>
          </a:xfrm>
          <a:prstGeom prst="rect">
            <a:avLst/>
          </a:prstGeom>
        </p:spPr>
      </p:pic>
    </p:spTree>
    <p:extLst>
      <p:ext uri="{BB962C8B-B14F-4D97-AF65-F5344CB8AC3E}">
        <p14:creationId xmlns:p14="http://schemas.microsoft.com/office/powerpoint/2010/main" val="266704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299197" y="136525"/>
            <a:ext cx="10515600" cy="958615"/>
          </a:xfrm>
        </p:spPr>
        <p:txBody>
          <a:bodyPr/>
          <a:lstStyle/>
          <a:p>
            <a:r>
              <a:rPr lang="en-US" b="1" dirty="0">
                <a:effectLst>
                  <a:outerShdw blurRad="38100" dist="38100" dir="2700000" algn="tl">
                    <a:srgbClr val="000000">
                      <a:alpha val="43137"/>
                    </a:srgbClr>
                  </a:outerShdw>
                </a:effectLst>
              </a:rPr>
              <a:t>Code examples: </a:t>
            </a:r>
            <a:r>
              <a:rPr lang="en-US" b="1" dirty="0" err="1">
                <a:effectLst>
                  <a:outerShdw blurRad="38100" dist="38100" dir="2700000" algn="tl">
                    <a:srgbClr val="000000">
                      <a:alpha val="43137"/>
                    </a:srgbClr>
                  </a:outerShdw>
                </a:effectLst>
              </a:rPr>
              <a:t>FastAPI</a:t>
            </a:r>
            <a:endParaRPr lang="ru-RU" b="1"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92E0A629-8F90-419F-86C7-6679177551CF}"/>
              </a:ext>
            </a:extLst>
          </p:cNvPr>
          <p:cNvSpPr>
            <a:spLocks noGrp="1"/>
          </p:cNvSpPr>
          <p:nvPr>
            <p:ph type="sldNum" sz="quarter" idx="12"/>
          </p:nvPr>
        </p:nvSpPr>
        <p:spPr/>
        <p:txBody>
          <a:bodyPr/>
          <a:lstStyle/>
          <a:p>
            <a:fld id="{02F39D97-10A7-488E-8180-A8BDBAD49C2E}" type="slidenum">
              <a:rPr lang="ru-RU" smtClean="0"/>
              <a:t>7</a:t>
            </a:fld>
            <a:endParaRPr lang="ru-RU"/>
          </a:p>
        </p:txBody>
      </p:sp>
      <p:pic>
        <p:nvPicPr>
          <p:cNvPr id="23" name="Рисунок 22">
            <a:extLst>
              <a:ext uri="{FF2B5EF4-FFF2-40B4-BE49-F238E27FC236}">
                <a16:creationId xmlns:a16="http://schemas.microsoft.com/office/drawing/2014/main" id="{3362DCC3-DC55-418D-86D6-CC12CE5B2E89}"/>
              </a:ext>
            </a:extLst>
          </p:cNvPr>
          <p:cNvPicPr>
            <a:picLocks noChangeAspect="1"/>
          </p:cNvPicPr>
          <p:nvPr/>
        </p:nvPicPr>
        <p:blipFill>
          <a:blip r:embed="rId2"/>
          <a:stretch>
            <a:fillRect/>
          </a:stretch>
        </p:blipFill>
        <p:spPr>
          <a:xfrm>
            <a:off x="547907" y="1367195"/>
            <a:ext cx="5009090" cy="4616355"/>
          </a:xfrm>
          <a:prstGeom prst="rect">
            <a:avLst/>
          </a:prstGeom>
        </p:spPr>
      </p:pic>
      <p:grpSp>
        <p:nvGrpSpPr>
          <p:cNvPr id="28" name="Группа 27">
            <a:extLst>
              <a:ext uri="{FF2B5EF4-FFF2-40B4-BE49-F238E27FC236}">
                <a16:creationId xmlns:a16="http://schemas.microsoft.com/office/drawing/2014/main" id="{855FDD0D-8914-4DBB-A216-02C67874EDA7}"/>
              </a:ext>
            </a:extLst>
          </p:cNvPr>
          <p:cNvGrpSpPr/>
          <p:nvPr/>
        </p:nvGrpSpPr>
        <p:grpSpPr>
          <a:xfrm>
            <a:off x="6300951" y="1242874"/>
            <a:ext cx="4391212" cy="5296038"/>
            <a:chOff x="2676047" y="142417"/>
            <a:chExt cx="6849431" cy="8260783"/>
          </a:xfrm>
        </p:grpSpPr>
        <p:pic>
          <p:nvPicPr>
            <p:cNvPr id="25" name="Рисунок 24">
              <a:extLst>
                <a:ext uri="{FF2B5EF4-FFF2-40B4-BE49-F238E27FC236}">
                  <a16:creationId xmlns:a16="http://schemas.microsoft.com/office/drawing/2014/main" id="{4CE81CD3-06AB-4D9A-BBF1-ECC9B1EB4D79}"/>
                </a:ext>
              </a:extLst>
            </p:cNvPr>
            <p:cNvPicPr>
              <a:picLocks noChangeAspect="1"/>
            </p:cNvPicPr>
            <p:nvPr/>
          </p:nvPicPr>
          <p:blipFill rotWithShape="1">
            <a:blip r:embed="rId3"/>
            <a:srcRect b="17080"/>
            <a:stretch/>
          </p:blipFill>
          <p:spPr>
            <a:xfrm>
              <a:off x="2676047" y="142417"/>
              <a:ext cx="6839905" cy="5450516"/>
            </a:xfrm>
            <a:prstGeom prst="rect">
              <a:avLst/>
            </a:prstGeom>
          </p:spPr>
        </p:pic>
        <p:pic>
          <p:nvPicPr>
            <p:cNvPr id="27" name="Рисунок 26">
              <a:extLst>
                <a:ext uri="{FF2B5EF4-FFF2-40B4-BE49-F238E27FC236}">
                  <a16:creationId xmlns:a16="http://schemas.microsoft.com/office/drawing/2014/main" id="{16FC0B2E-E178-42FF-86BD-D52C06452ACA}"/>
                </a:ext>
              </a:extLst>
            </p:cNvPr>
            <p:cNvPicPr>
              <a:picLocks noChangeAspect="1"/>
            </p:cNvPicPr>
            <p:nvPr/>
          </p:nvPicPr>
          <p:blipFill>
            <a:blip r:embed="rId4"/>
            <a:stretch>
              <a:fillRect/>
            </a:stretch>
          </p:blipFill>
          <p:spPr>
            <a:xfrm>
              <a:off x="2676047" y="5592933"/>
              <a:ext cx="6849431" cy="2810267"/>
            </a:xfrm>
            <a:prstGeom prst="rect">
              <a:avLst/>
            </a:prstGeom>
          </p:spPr>
        </p:pic>
      </p:grpSp>
    </p:spTree>
    <p:extLst>
      <p:ext uri="{BB962C8B-B14F-4D97-AF65-F5344CB8AC3E}">
        <p14:creationId xmlns:p14="http://schemas.microsoft.com/office/powerpoint/2010/main" val="46605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89627" y="201223"/>
            <a:ext cx="10515600" cy="1325563"/>
          </a:xfrm>
        </p:spPr>
        <p:txBody>
          <a:bodyPr/>
          <a:lstStyle/>
          <a:p>
            <a:r>
              <a:rPr lang="en-US" b="1" dirty="0">
                <a:effectLst>
                  <a:outerShdw blurRad="38100" dist="38100" dir="2700000" algn="tl">
                    <a:srgbClr val="000000">
                      <a:alpha val="43137"/>
                    </a:srgbClr>
                  </a:outerShdw>
                </a:effectLst>
              </a:rPr>
              <a:t>Comparison</a:t>
            </a:r>
            <a:endParaRPr lang="ru-RU" b="1"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F40E7F90-1329-442A-808A-79D8F31DA15F}"/>
              </a:ext>
            </a:extLst>
          </p:cNvPr>
          <p:cNvSpPr>
            <a:spLocks noGrp="1"/>
          </p:cNvSpPr>
          <p:nvPr>
            <p:ph type="sldNum" sz="quarter" idx="12"/>
          </p:nvPr>
        </p:nvSpPr>
        <p:spPr/>
        <p:txBody>
          <a:bodyPr/>
          <a:lstStyle/>
          <a:p>
            <a:fld id="{02F39D97-10A7-488E-8180-A8BDBAD49C2E}" type="slidenum">
              <a:rPr lang="ru-RU" smtClean="0"/>
              <a:t>8</a:t>
            </a:fld>
            <a:endParaRPr lang="ru-RU"/>
          </a:p>
        </p:txBody>
      </p:sp>
      <p:graphicFrame>
        <p:nvGraphicFramePr>
          <p:cNvPr id="5" name="Таблица 4">
            <a:extLst>
              <a:ext uri="{FF2B5EF4-FFF2-40B4-BE49-F238E27FC236}">
                <a16:creationId xmlns:a16="http://schemas.microsoft.com/office/drawing/2014/main" id="{770A20BD-571D-41FB-B1E1-A7047D480D49}"/>
              </a:ext>
            </a:extLst>
          </p:cNvPr>
          <p:cNvGraphicFramePr>
            <a:graphicFrameLocks noGrp="1"/>
          </p:cNvGraphicFramePr>
          <p:nvPr>
            <p:extLst>
              <p:ext uri="{D42A27DB-BD31-4B8C-83A1-F6EECF244321}">
                <p14:modId xmlns:p14="http://schemas.microsoft.com/office/powerpoint/2010/main" val="2087837169"/>
              </p:ext>
            </p:extLst>
          </p:nvPr>
        </p:nvGraphicFramePr>
        <p:xfrm>
          <a:off x="488887" y="1630097"/>
          <a:ext cx="11343992" cy="4351337"/>
        </p:xfrm>
        <a:graphic>
          <a:graphicData uri="http://schemas.openxmlformats.org/drawingml/2006/table">
            <a:tbl>
              <a:tblPr/>
              <a:tblGrid>
                <a:gridCol w="2109458">
                  <a:extLst>
                    <a:ext uri="{9D8B030D-6E8A-4147-A177-3AD203B41FA5}">
                      <a16:colId xmlns:a16="http://schemas.microsoft.com/office/drawing/2014/main" val="1201655295"/>
                    </a:ext>
                  </a:extLst>
                </a:gridCol>
                <a:gridCol w="2951429">
                  <a:extLst>
                    <a:ext uri="{9D8B030D-6E8A-4147-A177-3AD203B41FA5}">
                      <a16:colId xmlns:a16="http://schemas.microsoft.com/office/drawing/2014/main" val="3382984833"/>
                    </a:ext>
                  </a:extLst>
                </a:gridCol>
                <a:gridCol w="3150606">
                  <a:extLst>
                    <a:ext uri="{9D8B030D-6E8A-4147-A177-3AD203B41FA5}">
                      <a16:colId xmlns:a16="http://schemas.microsoft.com/office/drawing/2014/main" val="510244721"/>
                    </a:ext>
                  </a:extLst>
                </a:gridCol>
                <a:gridCol w="3132499">
                  <a:extLst>
                    <a:ext uri="{9D8B030D-6E8A-4147-A177-3AD203B41FA5}">
                      <a16:colId xmlns:a16="http://schemas.microsoft.com/office/drawing/2014/main" val="1007494761"/>
                    </a:ext>
                  </a:extLst>
                </a:gridCol>
              </a:tblGrid>
              <a:tr h="290089">
                <a:tc>
                  <a:txBody>
                    <a:bodyPr/>
                    <a:lstStyle/>
                    <a:p>
                      <a:r>
                        <a:rPr lang="en-US" sz="1400" b="1"/>
                        <a:t>Aspect</a:t>
                      </a:r>
                      <a:endParaRPr lang="en-US" sz="1400"/>
                    </a:p>
                  </a:txBody>
                  <a:tcPr marL="72522" marR="72522" marT="36261" marB="36261" anchor="ctr">
                    <a:lnL>
                      <a:noFill/>
                    </a:lnL>
                    <a:lnR>
                      <a:noFill/>
                    </a:lnR>
                    <a:lnT>
                      <a:noFill/>
                    </a:lnT>
                    <a:lnB>
                      <a:noFill/>
                    </a:lnB>
                  </a:tcPr>
                </a:tc>
                <a:tc>
                  <a:txBody>
                    <a:bodyPr/>
                    <a:lstStyle/>
                    <a:p>
                      <a:r>
                        <a:rPr lang="en-US" sz="1400" b="1" dirty="0" err="1"/>
                        <a:t>FastAPI</a:t>
                      </a:r>
                      <a:endParaRPr lang="en-US" sz="1400" dirty="0"/>
                    </a:p>
                  </a:txBody>
                  <a:tcPr marL="72522" marR="72522" marT="36261" marB="36261" anchor="ctr">
                    <a:lnL>
                      <a:noFill/>
                    </a:lnL>
                    <a:lnR>
                      <a:noFill/>
                    </a:lnR>
                    <a:lnT>
                      <a:noFill/>
                    </a:lnT>
                    <a:lnB>
                      <a:noFill/>
                    </a:lnB>
                  </a:tcPr>
                </a:tc>
                <a:tc>
                  <a:txBody>
                    <a:bodyPr/>
                    <a:lstStyle/>
                    <a:p>
                      <a:r>
                        <a:rPr lang="en-US" sz="1400" b="1" dirty="0"/>
                        <a:t>Kong</a:t>
                      </a:r>
                      <a:endParaRPr lang="en-US" sz="1400" dirty="0"/>
                    </a:p>
                  </a:txBody>
                  <a:tcPr marL="72522" marR="72522" marT="36261" marB="36261" anchor="ctr">
                    <a:lnL>
                      <a:noFill/>
                    </a:lnL>
                    <a:lnR>
                      <a:noFill/>
                    </a:lnR>
                    <a:lnT>
                      <a:noFill/>
                    </a:lnT>
                    <a:lnB>
                      <a:noFill/>
                    </a:lnB>
                  </a:tcPr>
                </a:tc>
                <a:tc>
                  <a:txBody>
                    <a:bodyPr/>
                    <a:lstStyle/>
                    <a:p>
                      <a:r>
                        <a:rPr lang="en-US" sz="1400" b="1" dirty="0" err="1"/>
                        <a:t>Traefik</a:t>
                      </a:r>
                      <a:endParaRPr lang="en-US" sz="1400" b="1" dirty="0"/>
                    </a:p>
                  </a:txBody>
                  <a:tcPr marL="72522" marR="72522" marT="36261" marB="36261" anchor="ctr">
                    <a:lnL>
                      <a:noFill/>
                    </a:lnL>
                    <a:lnR>
                      <a:noFill/>
                    </a:lnR>
                    <a:lnT>
                      <a:noFill/>
                    </a:lnT>
                    <a:lnB>
                      <a:noFill/>
                    </a:lnB>
                  </a:tcPr>
                </a:tc>
                <a:extLst>
                  <a:ext uri="{0D108BD9-81ED-4DB2-BD59-A6C34878D82A}">
                    <a16:rowId xmlns:a16="http://schemas.microsoft.com/office/drawing/2014/main" val="731645108"/>
                  </a:ext>
                </a:extLst>
              </a:tr>
              <a:tr h="507656">
                <a:tc>
                  <a:txBody>
                    <a:bodyPr/>
                    <a:lstStyle/>
                    <a:p>
                      <a:r>
                        <a:rPr lang="en-US" sz="1400" b="1"/>
                        <a:t>Ease of Setup</a:t>
                      </a:r>
                      <a:endParaRPr lang="en-US" sz="1400"/>
                    </a:p>
                  </a:txBody>
                  <a:tcPr marL="72522" marR="72522" marT="36261" marB="36261" anchor="ctr">
                    <a:lnL>
                      <a:noFill/>
                    </a:lnL>
                    <a:lnR>
                      <a:noFill/>
                    </a:lnR>
                    <a:lnT>
                      <a:noFill/>
                    </a:lnT>
                    <a:lnB>
                      <a:noFill/>
                    </a:lnB>
                  </a:tcPr>
                </a:tc>
                <a:tc>
                  <a:txBody>
                    <a:bodyPr/>
                    <a:lstStyle/>
                    <a:p>
                      <a:r>
                        <a:rPr lang="en-US" sz="1400"/>
                        <a:t>Requires coding the entire operator logic (CRD management).</a:t>
                      </a:r>
                    </a:p>
                  </a:txBody>
                  <a:tcPr marL="72522" marR="72522" marT="36261" marB="36261" anchor="ctr">
                    <a:lnL>
                      <a:noFill/>
                    </a:lnL>
                    <a:lnR>
                      <a:noFill/>
                    </a:lnR>
                    <a:lnT>
                      <a:noFill/>
                    </a:lnT>
                    <a:lnB>
                      <a:noFill/>
                    </a:lnB>
                  </a:tcPr>
                </a:tc>
                <a:tc>
                  <a:txBody>
                    <a:bodyPr/>
                    <a:lstStyle/>
                    <a:p>
                      <a:r>
                        <a:rPr lang="en-US" sz="1400" dirty="0"/>
                        <a:t>Declarative configuration makes it simpler and faster.</a:t>
                      </a:r>
                    </a:p>
                  </a:txBody>
                  <a:tcPr marL="72522" marR="72522" marT="36261" marB="36261" anchor="ctr">
                    <a:lnL>
                      <a:noFill/>
                    </a:lnL>
                    <a:lnR>
                      <a:noFill/>
                    </a:lnR>
                    <a:lnT>
                      <a:noFill/>
                    </a:lnT>
                    <a:lnB>
                      <a:noFill/>
                    </a:lnB>
                  </a:tcPr>
                </a:tc>
                <a:tc>
                  <a:txBody>
                    <a:bodyPr/>
                    <a:lstStyle/>
                    <a:p>
                      <a:endParaRPr lang="en-US" sz="1400"/>
                    </a:p>
                  </a:txBody>
                  <a:tcPr marL="72522" marR="72522" marT="36261" marB="36261" anchor="ctr">
                    <a:lnL>
                      <a:noFill/>
                    </a:lnL>
                    <a:lnR>
                      <a:noFill/>
                    </a:lnR>
                    <a:lnT>
                      <a:noFill/>
                    </a:lnT>
                    <a:lnB>
                      <a:noFill/>
                    </a:lnB>
                  </a:tcPr>
                </a:tc>
                <a:extLst>
                  <a:ext uri="{0D108BD9-81ED-4DB2-BD59-A6C34878D82A}">
                    <a16:rowId xmlns:a16="http://schemas.microsoft.com/office/drawing/2014/main" val="3739391858"/>
                  </a:ext>
                </a:extLst>
              </a:tr>
              <a:tr h="507656">
                <a:tc>
                  <a:txBody>
                    <a:bodyPr/>
                    <a:lstStyle/>
                    <a:p>
                      <a:r>
                        <a:rPr lang="en-US" sz="1400" b="1"/>
                        <a:t>Development Speed</a:t>
                      </a:r>
                      <a:endParaRPr lang="en-US" sz="1400"/>
                    </a:p>
                  </a:txBody>
                  <a:tcPr marL="72522" marR="72522" marT="36261" marB="36261" anchor="ctr">
                    <a:lnL>
                      <a:noFill/>
                    </a:lnL>
                    <a:lnR>
                      <a:noFill/>
                    </a:lnR>
                    <a:lnT>
                      <a:noFill/>
                    </a:lnT>
                    <a:lnB>
                      <a:noFill/>
                    </a:lnB>
                  </a:tcPr>
                </a:tc>
                <a:tc>
                  <a:txBody>
                    <a:bodyPr/>
                    <a:lstStyle/>
                    <a:p>
                      <a:r>
                        <a:rPr lang="en-US" sz="1400"/>
                        <a:t>Moderate: More custom coding required.</a:t>
                      </a:r>
                    </a:p>
                  </a:txBody>
                  <a:tcPr marL="72522" marR="72522" marT="36261" marB="36261" anchor="ctr">
                    <a:lnL>
                      <a:noFill/>
                    </a:lnL>
                    <a:lnR>
                      <a:noFill/>
                    </a:lnR>
                    <a:lnT>
                      <a:noFill/>
                    </a:lnT>
                    <a:lnB>
                      <a:noFill/>
                    </a:lnB>
                  </a:tcPr>
                </a:tc>
                <a:tc>
                  <a:txBody>
                    <a:bodyPr/>
                    <a:lstStyle/>
                    <a:p>
                      <a:r>
                        <a:rPr lang="en-US" sz="1400" dirty="0"/>
                        <a:t>High: Pre-built API Gateway features speed up development.</a:t>
                      </a:r>
                    </a:p>
                  </a:txBody>
                  <a:tcPr marL="72522" marR="72522" marT="36261" marB="36261" anchor="ctr">
                    <a:lnL>
                      <a:noFill/>
                    </a:lnL>
                    <a:lnR>
                      <a:noFill/>
                    </a:lnR>
                    <a:lnT>
                      <a:noFill/>
                    </a:lnT>
                    <a:lnB>
                      <a:noFill/>
                    </a:lnB>
                  </a:tcPr>
                </a:tc>
                <a:tc>
                  <a:txBody>
                    <a:bodyPr/>
                    <a:lstStyle/>
                    <a:p>
                      <a:endParaRPr lang="en-US" sz="1400" dirty="0"/>
                    </a:p>
                  </a:txBody>
                  <a:tcPr marL="72522" marR="72522" marT="36261" marB="36261" anchor="ctr">
                    <a:lnL>
                      <a:noFill/>
                    </a:lnL>
                    <a:lnR>
                      <a:noFill/>
                    </a:lnR>
                    <a:lnT>
                      <a:noFill/>
                    </a:lnT>
                    <a:lnB>
                      <a:noFill/>
                    </a:lnB>
                  </a:tcPr>
                </a:tc>
                <a:extLst>
                  <a:ext uri="{0D108BD9-81ED-4DB2-BD59-A6C34878D82A}">
                    <a16:rowId xmlns:a16="http://schemas.microsoft.com/office/drawing/2014/main" val="735515372"/>
                  </a:ext>
                </a:extLst>
              </a:tr>
              <a:tr h="507656">
                <a:tc>
                  <a:txBody>
                    <a:bodyPr/>
                    <a:lstStyle/>
                    <a:p>
                      <a:r>
                        <a:rPr lang="en-US" sz="1400" b="1"/>
                        <a:t>Flexibility</a:t>
                      </a:r>
                      <a:endParaRPr lang="en-US" sz="1400"/>
                    </a:p>
                  </a:txBody>
                  <a:tcPr marL="72522" marR="72522" marT="36261" marB="36261" anchor="ctr">
                    <a:lnL>
                      <a:noFill/>
                    </a:lnL>
                    <a:lnR>
                      <a:noFill/>
                    </a:lnR>
                    <a:lnT>
                      <a:noFill/>
                    </a:lnT>
                    <a:lnB>
                      <a:noFill/>
                    </a:lnB>
                  </a:tcPr>
                </a:tc>
                <a:tc>
                  <a:txBody>
                    <a:bodyPr/>
                    <a:lstStyle/>
                    <a:p>
                      <a:r>
                        <a:rPr lang="en-US" sz="1400"/>
                        <a:t>Full control over API behavior and customizations.</a:t>
                      </a:r>
                    </a:p>
                  </a:txBody>
                  <a:tcPr marL="72522" marR="72522" marT="36261" marB="36261" anchor="ctr">
                    <a:lnL>
                      <a:noFill/>
                    </a:lnL>
                    <a:lnR>
                      <a:noFill/>
                    </a:lnR>
                    <a:lnT>
                      <a:noFill/>
                    </a:lnT>
                    <a:lnB>
                      <a:noFill/>
                    </a:lnB>
                  </a:tcPr>
                </a:tc>
                <a:tc>
                  <a:txBody>
                    <a:bodyPr/>
                    <a:lstStyle/>
                    <a:p>
                      <a:r>
                        <a:rPr lang="en-US" sz="1400"/>
                        <a:t>Limited to what the configuration and plugins allow.</a:t>
                      </a:r>
                    </a:p>
                  </a:txBody>
                  <a:tcPr marL="72522" marR="72522" marT="36261" marB="36261" anchor="ctr">
                    <a:lnL>
                      <a:noFill/>
                    </a:lnL>
                    <a:lnR>
                      <a:noFill/>
                    </a:lnR>
                    <a:lnT>
                      <a:noFill/>
                    </a:lnT>
                    <a:lnB>
                      <a:noFill/>
                    </a:lnB>
                  </a:tcPr>
                </a:tc>
                <a:tc>
                  <a:txBody>
                    <a:bodyPr/>
                    <a:lstStyle/>
                    <a:p>
                      <a:endParaRPr lang="en-US" sz="1400"/>
                    </a:p>
                  </a:txBody>
                  <a:tcPr marL="72522" marR="72522" marT="36261" marB="36261" anchor="ctr">
                    <a:lnL>
                      <a:noFill/>
                    </a:lnL>
                    <a:lnR>
                      <a:noFill/>
                    </a:lnR>
                    <a:lnT>
                      <a:noFill/>
                    </a:lnT>
                    <a:lnB>
                      <a:noFill/>
                    </a:lnB>
                  </a:tcPr>
                </a:tc>
                <a:extLst>
                  <a:ext uri="{0D108BD9-81ED-4DB2-BD59-A6C34878D82A}">
                    <a16:rowId xmlns:a16="http://schemas.microsoft.com/office/drawing/2014/main" val="350648625"/>
                  </a:ext>
                </a:extLst>
              </a:tr>
              <a:tr h="507656">
                <a:tc>
                  <a:txBody>
                    <a:bodyPr/>
                    <a:lstStyle/>
                    <a:p>
                      <a:r>
                        <a:rPr lang="en-US" sz="1400" b="1"/>
                        <a:t>Kubernetes Integration</a:t>
                      </a:r>
                      <a:endParaRPr lang="en-US" sz="1400"/>
                    </a:p>
                  </a:txBody>
                  <a:tcPr marL="72522" marR="72522" marT="36261" marB="36261" anchor="ctr">
                    <a:lnL>
                      <a:noFill/>
                    </a:lnL>
                    <a:lnR>
                      <a:noFill/>
                    </a:lnR>
                    <a:lnT>
                      <a:noFill/>
                    </a:lnT>
                    <a:lnB>
                      <a:noFill/>
                    </a:lnB>
                  </a:tcPr>
                </a:tc>
                <a:tc>
                  <a:txBody>
                    <a:bodyPr/>
                    <a:lstStyle/>
                    <a:p>
                      <a:r>
                        <a:rPr lang="sv-SE" sz="1400" dirty="0"/>
                        <a:t>Deep integration via Python Kubernetes SDK.</a:t>
                      </a:r>
                    </a:p>
                  </a:txBody>
                  <a:tcPr marL="72522" marR="72522" marT="36261" marB="36261" anchor="ctr">
                    <a:lnL>
                      <a:noFill/>
                    </a:lnL>
                    <a:lnR>
                      <a:noFill/>
                    </a:lnR>
                    <a:lnT>
                      <a:noFill/>
                    </a:lnT>
                    <a:lnB>
                      <a:noFill/>
                    </a:lnB>
                  </a:tcPr>
                </a:tc>
                <a:tc>
                  <a:txBody>
                    <a:bodyPr/>
                    <a:lstStyle/>
                    <a:p>
                      <a:r>
                        <a:rPr lang="en-US" sz="1400"/>
                        <a:t>Strong with existing ingress and routing capabilities.</a:t>
                      </a:r>
                    </a:p>
                  </a:txBody>
                  <a:tcPr marL="72522" marR="72522" marT="36261" marB="36261" anchor="ctr">
                    <a:lnL>
                      <a:noFill/>
                    </a:lnL>
                    <a:lnR>
                      <a:noFill/>
                    </a:lnR>
                    <a:lnT>
                      <a:noFill/>
                    </a:lnT>
                    <a:lnB>
                      <a:noFill/>
                    </a:lnB>
                  </a:tcPr>
                </a:tc>
                <a:tc>
                  <a:txBody>
                    <a:bodyPr/>
                    <a:lstStyle/>
                    <a:p>
                      <a:endParaRPr lang="en-US" sz="1400"/>
                    </a:p>
                  </a:txBody>
                  <a:tcPr marL="72522" marR="72522" marT="36261" marB="36261" anchor="ctr">
                    <a:lnL>
                      <a:noFill/>
                    </a:lnL>
                    <a:lnR>
                      <a:noFill/>
                    </a:lnR>
                    <a:lnT>
                      <a:noFill/>
                    </a:lnT>
                    <a:lnB>
                      <a:noFill/>
                    </a:lnB>
                  </a:tcPr>
                </a:tc>
                <a:extLst>
                  <a:ext uri="{0D108BD9-81ED-4DB2-BD59-A6C34878D82A}">
                    <a16:rowId xmlns:a16="http://schemas.microsoft.com/office/drawing/2014/main" val="651582703"/>
                  </a:ext>
                </a:extLst>
              </a:tr>
              <a:tr h="507656">
                <a:tc>
                  <a:txBody>
                    <a:bodyPr/>
                    <a:lstStyle/>
                    <a:p>
                      <a:r>
                        <a:rPr lang="en-US" sz="1400" b="1"/>
                        <a:t>Performance</a:t>
                      </a:r>
                      <a:endParaRPr lang="en-US" sz="1400"/>
                    </a:p>
                  </a:txBody>
                  <a:tcPr marL="72522" marR="72522" marT="36261" marB="36261" anchor="ctr">
                    <a:lnL>
                      <a:noFill/>
                    </a:lnL>
                    <a:lnR>
                      <a:noFill/>
                    </a:lnR>
                    <a:lnT>
                      <a:noFill/>
                    </a:lnT>
                    <a:lnB>
                      <a:noFill/>
                    </a:lnB>
                  </a:tcPr>
                </a:tc>
                <a:tc>
                  <a:txBody>
                    <a:bodyPr/>
                    <a:lstStyle/>
                    <a:p>
                      <a:r>
                        <a:rPr lang="en-US" sz="1400"/>
                        <a:t>Lightweight with minimal dependencies.</a:t>
                      </a:r>
                    </a:p>
                  </a:txBody>
                  <a:tcPr marL="72522" marR="72522" marT="36261" marB="36261" anchor="ctr">
                    <a:lnL>
                      <a:noFill/>
                    </a:lnL>
                    <a:lnR>
                      <a:noFill/>
                    </a:lnR>
                    <a:lnT>
                      <a:noFill/>
                    </a:lnT>
                    <a:lnB>
                      <a:noFill/>
                    </a:lnB>
                  </a:tcPr>
                </a:tc>
                <a:tc>
                  <a:txBody>
                    <a:bodyPr/>
                    <a:lstStyle/>
                    <a:p>
                      <a:r>
                        <a:rPr lang="en-US" sz="1400" dirty="0"/>
                        <a:t>Slight overhead with Kong as a proxy layer.</a:t>
                      </a:r>
                    </a:p>
                  </a:txBody>
                  <a:tcPr marL="72522" marR="72522" marT="36261" marB="36261" anchor="ctr">
                    <a:lnL>
                      <a:noFill/>
                    </a:lnL>
                    <a:lnR>
                      <a:noFill/>
                    </a:lnR>
                    <a:lnT>
                      <a:noFill/>
                    </a:lnT>
                    <a:lnB>
                      <a:noFill/>
                    </a:lnB>
                  </a:tcPr>
                </a:tc>
                <a:tc>
                  <a:txBody>
                    <a:bodyPr/>
                    <a:lstStyle/>
                    <a:p>
                      <a:endParaRPr lang="en-US" sz="1400" dirty="0"/>
                    </a:p>
                  </a:txBody>
                  <a:tcPr marL="72522" marR="72522" marT="36261" marB="36261" anchor="ctr">
                    <a:lnL>
                      <a:noFill/>
                    </a:lnL>
                    <a:lnR>
                      <a:noFill/>
                    </a:lnR>
                    <a:lnT>
                      <a:noFill/>
                    </a:lnT>
                    <a:lnB>
                      <a:noFill/>
                    </a:lnB>
                  </a:tcPr>
                </a:tc>
                <a:extLst>
                  <a:ext uri="{0D108BD9-81ED-4DB2-BD59-A6C34878D82A}">
                    <a16:rowId xmlns:a16="http://schemas.microsoft.com/office/drawing/2014/main" val="286611737"/>
                  </a:ext>
                </a:extLst>
              </a:tr>
              <a:tr h="507656">
                <a:tc>
                  <a:txBody>
                    <a:bodyPr/>
                    <a:lstStyle/>
                    <a:p>
                      <a:r>
                        <a:rPr lang="en-US" sz="1400" b="1"/>
                        <a:t>Team Skills</a:t>
                      </a:r>
                      <a:endParaRPr lang="en-US" sz="1400"/>
                    </a:p>
                  </a:txBody>
                  <a:tcPr marL="72522" marR="72522" marT="36261" marB="36261" anchor="ctr">
                    <a:lnL>
                      <a:noFill/>
                    </a:lnL>
                    <a:lnR>
                      <a:noFill/>
                    </a:lnR>
                    <a:lnT>
                      <a:noFill/>
                    </a:lnT>
                    <a:lnB>
                      <a:noFill/>
                    </a:lnB>
                  </a:tcPr>
                </a:tc>
                <a:tc>
                  <a:txBody>
                    <a:bodyPr/>
                    <a:lstStyle/>
                    <a:p>
                      <a:r>
                        <a:rPr lang="en-US" sz="1400"/>
                        <a:t>Ideal for a Python-skilled team.</a:t>
                      </a:r>
                    </a:p>
                  </a:txBody>
                  <a:tcPr marL="72522" marR="72522" marT="36261" marB="36261" anchor="ctr">
                    <a:lnL>
                      <a:noFill/>
                    </a:lnL>
                    <a:lnR>
                      <a:noFill/>
                    </a:lnR>
                    <a:lnT>
                      <a:noFill/>
                    </a:lnT>
                    <a:lnB>
                      <a:noFill/>
                    </a:lnB>
                  </a:tcPr>
                </a:tc>
                <a:tc>
                  <a:txBody>
                    <a:bodyPr/>
                    <a:lstStyle/>
                    <a:p>
                      <a:r>
                        <a:rPr lang="en-US" sz="1400"/>
                        <a:t>Better if Golang familiarity exists but not critical.</a:t>
                      </a:r>
                    </a:p>
                  </a:txBody>
                  <a:tcPr marL="72522" marR="72522" marT="36261" marB="36261" anchor="ctr">
                    <a:lnL>
                      <a:noFill/>
                    </a:lnL>
                    <a:lnR>
                      <a:noFill/>
                    </a:lnR>
                    <a:lnT>
                      <a:noFill/>
                    </a:lnT>
                    <a:lnB>
                      <a:noFill/>
                    </a:lnB>
                  </a:tcPr>
                </a:tc>
                <a:tc>
                  <a:txBody>
                    <a:bodyPr/>
                    <a:lstStyle/>
                    <a:p>
                      <a:endParaRPr lang="en-US" sz="1400"/>
                    </a:p>
                  </a:txBody>
                  <a:tcPr marL="72522" marR="72522" marT="36261" marB="36261" anchor="ctr">
                    <a:lnL>
                      <a:noFill/>
                    </a:lnL>
                    <a:lnR>
                      <a:noFill/>
                    </a:lnR>
                    <a:lnT>
                      <a:noFill/>
                    </a:lnT>
                    <a:lnB>
                      <a:noFill/>
                    </a:lnB>
                  </a:tcPr>
                </a:tc>
                <a:extLst>
                  <a:ext uri="{0D108BD9-81ED-4DB2-BD59-A6C34878D82A}">
                    <a16:rowId xmlns:a16="http://schemas.microsoft.com/office/drawing/2014/main" val="1795199672"/>
                  </a:ext>
                </a:extLst>
              </a:tr>
              <a:tr h="507656">
                <a:tc>
                  <a:txBody>
                    <a:bodyPr/>
                    <a:lstStyle/>
                    <a:p>
                      <a:r>
                        <a:rPr lang="en-US" sz="1400" b="1"/>
                        <a:t>Scalability</a:t>
                      </a:r>
                      <a:endParaRPr lang="en-US" sz="1400"/>
                    </a:p>
                  </a:txBody>
                  <a:tcPr marL="72522" marR="72522" marT="36261" marB="36261" anchor="ctr">
                    <a:lnL>
                      <a:noFill/>
                    </a:lnL>
                    <a:lnR>
                      <a:noFill/>
                    </a:lnR>
                    <a:lnT>
                      <a:noFill/>
                    </a:lnT>
                    <a:lnB>
                      <a:noFill/>
                    </a:lnB>
                  </a:tcPr>
                </a:tc>
                <a:tc>
                  <a:txBody>
                    <a:bodyPr/>
                    <a:lstStyle/>
                    <a:p>
                      <a:r>
                        <a:rPr lang="en-US" sz="1400"/>
                        <a:t>Requires scaling the service explicitly.</a:t>
                      </a:r>
                    </a:p>
                  </a:txBody>
                  <a:tcPr marL="72522" marR="72522" marT="36261" marB="36261" anchor="ctr">
                    <a:lnL>
                      <a:noFill/>
                    </a:lnL>
                    <a:lnR>
                      <a:noFill/>
                    </a:lnR>
                    <a:lnT>
                      <a:noFill/>
                    </a:lnT>
                    <a:lnB>
                      <a:noFill/>
                    </a:lnB>
                  </a:tcPr>
                </a:tc>
                <a:tc>
                  <a:txBody>
                    <a:bodyPr/>
                    <a:lstStyle/>
                    <a:p>
                      <a:r>
                        <a:rPr lang="en-US" sz="1400"/>
                        <a:t>Highly scalable by design due to Kong's architecture.</a:t>
                      </a:r>
                    </a:p>
                  </a:txBody>
                  <a:tcPr marL="72522" marR="72522" marT="36261" marB="36261" anchor="ctr">
                    <a:lnL>
                      <a:noFill/>
                    </a:lnL>
                    <a:lnR>
                      <a:noFill/>
                    </a:lnR>
                    <a:lnT>
                      <a:noFill/>
                    </a:lnT>
                    <a:lnB>
                      <a:noFill/>
                    </a:lnB>
                  </a:tcPr>
                </a:tc>
                <a:tc>
                  <a:txBody>
                    <a:bodyPr/>
                    <a:lstStyle/>
                    <a:p>
                      <a:endParaRPr lang="en-US" sz="1400"/>
                    </a:p>
                  </a:txBody>
                  <a:tcPr marL="72522" marR="72522" marT="36261" marB="36261" anchor="ctr">
                    <a:lnL>
                      <a:noFill/>
                    </a:lnL>
                    <a:lnR>
                      <a:noFill/>
                    </a:lnR>
                    <a:lnT>
                      <a:noFill/>
                    </a:lnT>
                    <a:lnB>
                      <a:noFill/>
                    </a:lnB>
                  </a:tcPr>
                </a:tc>
                <a:extLst>
                  <a:ext uri="{0D108BD9-81ED-4DB2-BD59-A6C34878D82A}">
                    <a16:rowId xmlns:a16="http://schemas.microsoft.com/office/drawing/2014/main" val="2911082"/>
                  </a:ext>
                </a:extLst>
              </a:tr>
              <a:tr h="507656">
                <a:tc>
                  <a:txBody>
                    <a:bodyPr/>
                    <a:lstStyle/>
                    <a:p>
                      <a:r>
                        <a:rPr lang="en-US" sz="1400" b="1"/>
                        <a:t>Extensibility</a:t>
                      </a:r>
                      <a:endParaRPr lang="en-US" sz="1400"/>
                    </a:p>
                  </a:txBody>
                  <a:tcPr marL="72522" marR="72522" marT="36261" marB="36261" anchor="ctr">
                    <a:lnL>
                      <a:noFill/>
                    </a:lnL>
                    <a:lnR>
                      <a:noFill/>
                    </a:lnR>
                    <a:lnT>
                      <a:noFill/>
                    </a:lnT>
                    <a:lnB>
                      <a:noFill/>
                    </a:lnB>
                  </a:tcPr>
                </a:tc>
                <a:tc>
                  <a:txBody>
                    <a:bodyPr/>
                    <a:lstStyle/>
                    <a:p>
                      <a:r>
                        <a:rPr lang="en-US" sz="1400"/>
                        <a:t>Can easily add custom logic, validations, and features.</a:t>
                      </a:r>
                    </a:p>
                  </a:txBody>
                  <a:tcPr marL="72522" marR="72522" marT="36261" marB="36261" anchor="ctr">
                    <a:lnL>
                      <a:noFill/>
                    </a:lnL>
                    <a:lnR>
                      <a:noFill/>
                    </a:lnR>
                    <a:lnT>
                      <a:noFill/>
                    </a:lnT>
                    <a:lnB>
                      <a:noFill/>
                    </a:lnB>
                  </a:tcPr>
                </a:tc>
                <a:tc>
                  <a:txBody>
                    <a:bodyPr/>
                    <a:lstStyle/>
                    <a:p>
                      <a:r>
                        <a:rPr lang="en-US" sz="1400" dirty="0"/>
                        <a:t>Extensible through plugins but less customizable than code.</a:t>
                      </a:r>
                    </a:p>
                  </a:txBody>
                  <a:tcPr marL="72522" marR="72522" marT="36261" marB="36261" anchor="ctr">
                    <a:lnL>
                      <a:noFill/>
                    </a:lnL>
                    <a:lnR>
                      <a:noFill/>
                    </a:lnR>
                    <a:lnT>
                      <a:noFill/>
                    </a:lnT>
                    <a:lnB>
                      <a:noFill/>
                    </a:lnB>
                  </a:tcPr>
                </a:tc>
                <a:tc>
                  <a:txBody>
                    <a:bodyPr/>
                    <a:lstStyle/>
                    <a:p>
                      <a:endParaRPr lang="en-US" sz="1400" dirty="0"/>
                    </a:p>
                  </a:txBody>
                  <a:tcPr marL="72522" marR="72522" marT="36261" marB="36261" anchor="ctr">
                    <a:lnL>
                      <a:noFill/>
                    </a:lnL>
                    <a:lnR>
                      <a:noFill/>
                    </a:lnR>
                    <a:lnT>
                      <a:noFill/>
                    </a:lnT>
                    <a:lnB>
                      <a:noFill/>
                    </a:lnB>
                  </a:tcPr>
                </a:tc>
                <a:extLst>
                  <a:ext uri="{0D108BD9-81ED-4DB2-BD59-A6C34878D82A}">
                    <a16:rowId xmlns:a16="http://schemas.microsoft.com/office/drawing/2014/main" val="2324481613"/>
                  </a:ext>
                </a:extLst>
              </a:tr>
            </a:tbl>
          </a:graphicData>
        </a:graphic>
      </p:graphicFrame>
    </p:spTree>
    <p:extLst>
      <p:ext uri="{BB962C8B-B14F-4D97-AF65-F5344CB8AC3E}">
        <p14:creationId xmlns:p14="http://schemas.microsoft.com/office/powerpoint/2010/main" val="47650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C96A01-B26D-47F3-AB9C-3708DF42F590}"/>
              </a:ext>
            </a:extLst>
          </p:cNvPr>
          <p:cNvSpPr>
            <a:spLocks noGrp="1"/>
          </p:cNvSpPr>
          <p:nvPr>
            <p:ph type="title"/>
          </p:nvPr>
        </p:nvSpPr>
        <p:spPr>
          <a:xfrm>
            <a:off x="314418" y="136525"/>
            <a:ext cx="10515600" cy="982061"/>
          </a:xfrm>
        </p:spPr>
        <p:txBody>
          <a:bodyPr/>
          <a:lstStyle/>
          <a:p>
            <a:r>
              <a:rPr lang="en-US" b="1" dirty="0">
                <a:effectLst>
                  <a:outerShdw blurRad="38100" dist="38100" dir="2700000" algn="tl">
                    <a:srgbClr val="000000">
                      <a:alpha val="43137"/>
                    </a:srgbClr>
                  </a:outerShdw>
                </a:effectLst>
              </a:rPr>
              <a:t>Conclusion</a:t>
            </a:r>
            <a:endParaRPr lang="ru-RU"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F33D3A68-B02B-489E-8087-78942CE4D1DB}"/>
              </a:ext>
            </a:extLst>
          </p:cNvPr>
          <p:cNvSpPr>
            <a:spLocks noGrp="1"/>
          </p:cNvSpPr>
          <p:nvPr>
            <p:ph idx="1"/>
          </p:nvPr>
        </p:nvSpPr>
        <p:spPr>
          <a:xfrm>
            <a:off x="665825" y="1296140"/>
            <a:ext cx="10687975" cy="4880823"/>
          </a:xfrm>
        </p:spPr>
        <p:txBody>
          <a:bodyPr/>
          <a:lstStyle/>
          <a:p>
            <a:pPr marL="0" indent="0">
              <a:buNone/>
            </a:pPr>
            <a:r>
              <a:rPr lang="en-US" dirty="0" err="1"/>
              <a:t>FastAPI</a:t>
            </a:r>
            <a:r>
              <a:rPr lang="en-US" dirty="0"/>
              <a:t> is a suitable solution for fast MVP prototyping</a:t>
            </a:r>
            <a:endParaRPr lang="ru-RU" dirty="0"/>
          </a:p>
        </p:txBody>
      </p:sp>
      <p:sp>
        <p:nvSpPr>
          <p:cNvPr id="5" name="Номер слайда 4">
            <a:extLst>
              <a:ext uri="{FF2B5EF4-FFF2-40B4-BE49-F238E27FC236}">
                <a16:creationId xmlns:a16="http://schemas.microsoft.com/office/drawing/2014/main" id="{39D22B57-5A76-4F7F-84B9-24216F889D88}"/>
              </a:ext>
            </a:extLst>
          </p:cNvPr>
          <p:cNvSpPr>
            <a:spLocks noGrp="1"/>
          </p:cNvSpPr>
          <p:nvPr>
            <p:ph type="sldNum" sz="quarter" idx="12"/>
          </p:nvPr>
        </p:nvSpPr>
        <p:spPr/>
        <p:txBody>
          <a:bodyPr/>
          <a:lstStyle/>
          <a:p>
            <a:fld id="{02F39D97-10A7-488E-8180-A8BDBAD49C2E}" type="slidenum">
              <a:rPr lang="ru-RU" smtClean="0"/>
              <a:t>9</a:t>
            </a:fld>
            <a:endParaRPr lang="ru-RU"/>
          </a:p>
        </p:txBody>
      </p:sp>
    </p:spTree>
    <p:extLst>
      <p:ext uri="{BB962C8B-B14F-4D97-AF65-F5344CB8AC3E}">
        <p14:creationId xmlns:p14="http://schemas.microsoft.com/office/powerpoint/2010/main" val="2819157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583</Words>
  <Application>Microsoft Office PowerPoint</Application>
  <PresentationFormat>Широкоэкранный</PresentationFormat>
  <Paragraphs>68</Paragraphs>
  <Slides>9</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Calibri</vt:lpstr>
      <vt:lpstr>Calibri Light</vt:lpstr>
      <vt:lpstr>Office Theme</vt:lpstr>
      <vt:lpstr>K8C</vt:lpstr>
      <vt:lpstr>Product description</vt:lpstr>
      <vt:lpstr>Promts</vt:lpstr>
      <vt:lpstr>Main candidates</vt:lpstr>
      <vt:lpstr>Code examples: Traefik</vt:lpstr>
      <vt:lpstr>Code examples: Kong</vt:lpstr>
      <vt:lpstr>Code examples: FastAPI</vt:lpstr>
      <vt:lpstr>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dc:title>
  <dc:creator>Konstantin Tsaturyan</dc:creator>
  <cp:lastModifiedBy>Цатурьян Константин</cp:lastModifiedBy>
  <cp:revision>46</cp:revision>
  <dcterms:created xsi:type="dcterms:W3CDTF">2024-11-26T17:15:06Z</dcterms:created>
  <dcterms:modified xsi:type="dcterms:W3CDTF">2024-11-27T21:04:07Z</dcterms:modified>
</cp:coreProperties>
</file>