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0"/>
  </p:notesMasterIdLst>
  <p:sldIdLst>
    <p:sldId id="260" r:id="rId2"/>
    <p:sldId id="267" r:id="rId3"/>
    <p:sldId id="258" r:id="rId4"/>
    <p:sldId id="273" r:id="rId5"/>
    <p:sldId id="268" r:id="rId6"/>
    <p:sldId id="274" r:id="rId7"/>
    <p:sldId id="259" r:id="rId8"/>
    <p:sldId id="271"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3451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804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2905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5586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12/Task_12.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Data design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Task_12/Task_12.pdf</a:t>
            </a:r>
            <a:endParaRPr sz="1400" u="sng" dirty="0">
              <a:solidFill>
                <a:schemeClr val="dk1"/>
              </a:solidFill>
            </a:endParaRPr>
          </a:p>
        </p:txBody>
      </p:sp>
      <p:sp>
        <p:nvSpPr>
          <p:cNvPr id="2" name="Номер слайда 1">
            <a:extLst>
              <a:ext uri="{FF2B5EF4-FFF2-40B4-BE49-F238E27FC236}">
                <a16:creationId xmlns:a16="http://schemas.microsoft.com/office/drawing/2014/main" id="{573F40D5-B379-4FA4-8D6C-54B6B96C59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7741" y="12229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System architecture</a:t>
            </a:r>
            <a:endParaRPr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0FFFF319-05C2-42A0-9892-5127C4983BDE}"/>
              </a:ext>
            </a:extLst>
          </p:cNvPr>
          <p:cNvSpPr txBox="1"/>
          <p:nvPr/>
        </p:nvSpPr>
        <p:spPr>
          <a:xfrm>
            <a:off x="237741" y="826475"/>
            <a:ext cx="3083683" cy="738664"/>
          </a:xfrm>
          <a:prstGeom prst="rect">
            <a:avLst/>
          </a:prstGeom>
          <a:noFill/>
        </p:spPr>
        <p:txBody>
          <a:bodyPr wrap="square" rtlCol="0">
            <a:spAutoFit/>
          </a:bodyPr>
          <a:lstStyle/>
          <a:p>
            <a:r>
              <a:rPr lang="en-US" dirty="0"/>
              <a:t>BASE</a:t>
            </a:r>
          </a:p>
          <a:p>
            <a:r>
              <a:rPr lang="en-US" dirty="0"/>
              <a:t>Microservices</a:t>
            </a:r>
          </a:p>
          <a:p>
            <a:r>
              <a:rPr lang="en-US" dirty="0"/>
              <a:t>RESTful API</a:t>
            </a:r>
            <a:endParaRPr lang="ru-RU" dirty="0"/>
          </a:p>
        </p:txBody>
      </p:sp>
      <p:pic>
        <p:nvPicPr>
          <p:cNvPr id="7" name="Рисунок 4">
            <a:extLst>
              <a:ext uri="{FF2B5EF4-FFF2-40B4-BE49-F238E27FC236}">
                <a16:creationId xmlns:a16="http://schemas.microsoft.com/office/drawing/2014/main" id="{C1AD4142-E556-41C1-B63D-CF31AB589E0B}"/>
              </a:ext>
            </a:extLst>
          </p:cNvPr>
          <p:cNvPicPr>
            <a:picLocks noChangeAspect="1"/>
          </p:cNvPicPr>
          <p:nvPr/>
        </p:nvPicPr>
        <p:blipFill>
          <a:blip r:embed="rId3"/>
          <a:srcRect/>
          <a:stretch/>
        </p:blipFill>
        <p:spPr>
          <a:xfrm>
            <a:off x="2679342" y="838723"/>
            <a:ext cx="4171934" cy="3933013"/>
          </a:xfrm>
          <a:prstGeom prst="rect">
            <a:avLst/>
          </a:prstGeom>
        </p:spPr>
      </p:pic>
      <p:sp>
        <p:nvSpPr>
          <p:cNvPr id="2" name="Номер слайда 1">
            <a:extLst>
              <a:ext uri="{FF2B5EF4-FFF2-40B4-BE49-F238E27FC236}">
                <a16:creationId xmlns:a16="http://schemas.microsoft.com/office/drawing/2014/main" id="{69409310-6A04-492B-8BC7-9E85BEA602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3" name="Picture 2">
            <a:extLst>
              <a:ext uri="{FF2B5EF4-FFF2-40B4-BE49-F238E27FC236}">
                <a16:creationId xmlns:a16="http://schemas.microsoft.com/office/drawing/2014/main" id="{4BE8F3E5-BAB9-40CD-B2F1-5013CF0F9B7D}"/>
              </a:ext>
            </a:extLst>
          </p:cNvPr>
          <p:cNvPicPr>
            <a:picLocks noChangeAspect="1" noChangeArrowheads="1"/>
          </p:cNvPicPr>
          <p:nvPr/>
        </p:nvPicPr>
        <p:blipFill>
          <a:blip r:embed="rId3"/>
          <a:srcRect/>
          <a:stretch/>
        </p:blipFill>
        <p:spPr bwMode="auto">
          <a:xfrm>
            <a:off x="1776201" y="1555962"/>
            <a:ext cx="6906175" cy="2939328"/>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479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t>
            </a:r>
            <a:r>
              <a:rPr lang="en-GB" b="1" dirty="0" err="1">
                <a:solidFill>
                  <a:schemeClr val="tx1"/>
                </a:solidFill>
                <a:effectLst>
                  <a:outerShdw blurRad="38100" dist="38100" dir="2700000" algn="tl">
                    <a:srgbClr val="000000">
                      <a:alpha val="43137"/>
                    </a:srgbClr>
                  </a:outerShdw>
                </a:effectLst>
              </a:rPr>
              <a:t>RequestRouter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63782" y="648211"/>
            <a:ext cx="3990600" cy="20143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a:t>
            </a:r>
            <a:r>
              <a:rPr lang="en-US" dirty="0">
                <a:solidFill>
                  <a:schemeClr val="bg1">
                    <a:lumMod val="50000"/>
                  </a:schemeClr>
                </a:solidFill>
              </a:rPr>
              <a:t> many functions for one class</a:t>
            </a: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Solutions: use SRP and DI principles </a:t>
            </a:r>
            <a:r>
              <a:rPr lang="en-US" dirty="0">
                <a:solidFill>
                  <a:schemeClr val="bg1">
                    <a:lumMod val="50000"/>
                  </a:schemeClr>
                </a:solidFill>
              </a:rPr>
              <a:t>to delegate functions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28C48E86-CE85-4322-B2F3-5074156B16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extLst>
      <p:ext uri="{BB962C8B-B14F-4D97-AF65-F5344CB8AC3E}">
        <p14:creationId xmlns:p14="http://schemas.microsoft.com/office/powerpoint/2010/main" val="1420188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3A857196-0038-484D-BFE7-822F8BEF4B90}"/>
              </a:ext>
            </a:extLst>
          </p:cNvPr>
          <p:cNvPicPr>
            <a:picLocks noChangeAspect="1" noChangeArrowheads="1"/>
          </p:cNvPicPr>
          <p:nvPr/>
        </p:nvPicPr>
        <p:blipFill>
          <a:blip r:embed="rId3"/>
          <a:srcRect/>
          <a:stretch/>
        </p:blipFill>
        <p:spPr bwMode="auto">
          <a:xfrm>
            <a:off x="4418" y="2467535"/>
            <a:ext cx="9081940" cy="2027755"/>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479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t>
            </a:r>
            <a:r>
              <a:rPr lang="en-GB" b="1" dirty="0" err="1">
                <a:solidFill>
                  <a:schemeClr val="tx1"/>
                </a:solidFill>
                <a:effectLst>
                  <a:outerShdw blurRad="38100" dist="38100" dir="2700000" algn="tl">
                    <a:srgbClr val="000000">
                      <a:alpha val="43137"/>
                    </a:srgbClr>
                  </a:outerShdw>
                </a:effectLst>
              </a:rPr>
              <a:t>RequestRouter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63782" y="648210"/>
            <a:ext cx="3990600" cy="25521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 </a:t>
            </a:r>
            <a:r>
              <a:rPr lang="en-US" dirty="0">
                <a:solidFill>
                  <a:schemeClr val="bg1">
                    <a:lumMod val="50000"/>
                  </a:schemeClr>
                </a:solidFill>
              </a:rPr>
              <a:t>strong dependency on Kubernetes, </a:t>
            </a:r>
            <a:r>
              <a:rPr lang="en-US" dirty="0" err="1">
                <a:solidFill>
                  <a:schemeClr val="bg1">
                    <a:lumMod val="50000"/>
                  </a:schemeClr>
                </a:solidFill>
              </a:rPr>
              <a:t>OpenAPI</a:t>
            </a:r>
            <a:r>
              <a:rPr lang="en-US" dirty="0">
                <a:solidFill>
                  <a:schemeClr val="bg1">
                    <a:lumMod val="50000"/>
                  </a:schemeClr>
                </a:solidFill>
              </a:rPr>
              <a:t> schemas, cache storage</a:t>
            </a: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Solutions: use Strategy and Adapter patterns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28C48E86-CE85-4322-B2F3-5074156B16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82629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8AC7236C-4398-4F60-AC57-9F1358A36B11}"/>
              </a:ext>
            </a:extLst>
          </p:cNvPr>
          <p:cNvPicPr>
            <a:picLocks noChangeAspect="1" noChangeArrowheads="1"/>
          </p:cNvPicPr>
          <p:nvPr/>
        </p:nvPicPr>
        <p:blipFill>
          <a:blip r:embed="rId3"/>
          <a:srcRect/>
          <a:stretch/>
        </p:blipFill>
        <p:spPr bwMode="auto">
          <a:xfrm>
            <a:off x="3884301" y="887506"/>
            <a:ext cx="5063959" cy="4066267"/>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Authenticator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269699" y="668381"/>
            <a:ext cx="3928261" cy="41916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 all auth processes are implemented in </a:t>
            </a:r>
            <a:r>
              <a:rPr lang="en-GB" dirty="0" err="1">
                <a:solidFill>
                  <a:schemeClr val="bg1">
                    <a:lumMod val="50000"/>
                  </a:schemeClr>
                </a:solidFill>
              </a:rPr>
              <a:t>AuthenticationProvider</a:t>
            </a:r>
            <a:r>
              <a:rPr lang="en-GB" dirty="0">
                <a:solidFill>
                  <a:schemeClr val="bg1">
                    <a:lumMod val="50000"/>
                  </a:schemeClr>
                </a:solidFill>
              </a:rPr>
              <a:t>, new auth methods require changes in a base class</a:t>
            </a:r>
            <a:endParaRPr lang="en-US" dirty="0">
              <a:solidFill>
                <a:schemeClr val="bg1">
                  <a:lumMod val="50000"/>
                </a:schemeClr>
              </a:solidFill>
            </a:endParaRPr>
          </a:p>
          <a:p>
            <a:pPr marL="0" lvl="0" indent="0" algn="l" rtl="0">
              <a:spcBef>
                <a:spcPts val="0"/>
              </a:spcBef>
              <a:spcAft>
                <a:spcPts val="0"/>
              </a:spcAft>
              <a:buNone/>
            </a:pPr>
            <a:endParaRPr lang="en-US" dirty="0">
              <a:solidFill>
                <a:schemeClr val="bg1">
                  <a:lumMod val="50000"/>
                </a:schemeClr>
              </a:solidFill>
            </a:endParaRPr>
          </a:p>
          <a:p>
            <a:pPr marL="0" lvl="0" indent="0" algn="l" rtl="0">
              <a:spcBef>
                <a:spcPts val="0"/>
              </a:spcBef>
              <a:spcAft>
                <a:spcPts val="0"/>
              </a:spcAft>
              <a:buNone/>
            </a:pPr>
            <a:endParaRPr lang="en-US" dirty="0">
              <a:solidFill>
                <a:schemeClr val="bg1">
                  <a:lumMod val="50000"/>
                </a:schemeClr>
              </a:solidFill>
            </a:endParaRPr>
          </a:p>
          <a:p>
            <a:pPr marL="0" lvl="0" indent="0" algn="l" rtl="0">
              <a:spcBef>
                <a:spcPts val="0"/>
              </a:spcBef>
              <a:spcAft>
                <a:spcPts val="0"/>
              </a:spcAft>
              <a:buNone/>
            </a:pPr>
            <a:endParaRPr lang="en-US" dirty="0">
              <a:solidFill>
                <a:schemeClr val="bg1">
                  <a:lumMod val="50000"/>
                </a:schemeClr>
              </a:solidFill>
            </a:endParaRP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 use SRP and DI principles, Strategy</a:t>
            </a:r>
            <a:r>
              <a:rPr lang="en-US" dirty="0">
                <a:solidFill>
                  <a:schemeClr val="bg1">
                    <a:lumMod val="50000"/>
                  </a:schemeClr>
                </a:solidFill>
              </a:rPr>
              <a:t>, Singleton</a:t>
            </a:r>
            <a:r>
              <a:rPr lang="en-GB" dirty="0">
                <a:solidFill>
                  <a:schemeClr val="bg1">
                    <a:lumMod val="50000"/>
                  </a:schemeClr>
                </a:solidFill>
              </a:rPr>
              <a:t> patterns for separating different auth-protocols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B15AE871-A583-4970-8328-B6A4600238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61179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B7CD2484-1863-4527-B135-5B990191F63D}"/>
              </a:ext>
            </a:extLst>
          </p:cNvPr>
          <p:cNvPicPr>
            <a:picLocks noChangeAspect="1" noChangeArrowheads="1"/>
          </p:cNvPicPr>
          <p:nvPr/>
        </p:nvPicPr>
        <p:blipFill>
          <a:blip r:embed="rId3"/>
          <a:srcRect/>
          <a:stretch/>
        </p:blipFill>
        <p:spPr bwMode="auto">
          <a:xfrm>
            <a:off x="3752881" y="1506070"/>
            <a:ext cx="4993927" cy="3106271"/>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10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of Service Deployer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16899" y="583231"/>
            <a:ext cx="3990600" cy="25923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 </a:t>
            </a:r>
            <a:r>
              <a:rPr lang="en-US" dirty="0">
                <a:solidFill>
                  <a:schemeClr val="bg1">
                    <a:lumMod val="50000"/>
                  </a:schemeClr>
                </a:solidFill>
              </a:rPr>
              <a:t>implements many functions</a:t>
            </a:r>
            <a:endParaRPr lang="ru-RU" dirty="0">
              <a:solidFill>
                <a:schemeClr val="bg1">
                  <a:lumMod val="50000"/>
                </a:schemeClr>
              </a:solidFill>
            </a:endParaRP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Solutions: </a:t>
            </a:r>
            <a:r>
              <a:rPr lang="en-US" dirty="0">
                <a:solidFill>
                  <a:schemeClr val="bg1">
                    <a:lumMod val="50000"/>
                  </a:schemeClr>
                </a:solidFill>
              </a:rPr>
              <a:t>use SRP and DI principles to delegate functions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CCF8C985-188F-4FA0-8D7B-4C048618B2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0" y="10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of Service Deployer</a:t>
            </a:r>
            <a:endParaRPr b="1" dirty="0">
              <a:solidFill>
                <a:schemeClr val="tx1"/>
              </a:solidFill>
              <a:effectLst>
                <a:outerShdw blurRad="38100" dist="38100" dir="2700000" algn="tl">
                  <a:srgbClr val="000000">
                    <a:alpha val="43137"/>
                  </a:srgbClr>
                </a:outerShdw>
              </a:effectLst>
            </a:endParaRPr>
          </a:p>
        </p:txBody>
      </p:sp>
      <p:sp>
        <p:nvSpPr>
          <p:cNvPr id="2" name="Номер слайда 1">
            <a:extLst>
              <a:ext uri="{FF2B5EF4-FFF2-40B4-BE49-F238E27FC236}">
                <a16:creationId xmlns:a16="http://schemas.microsoft.com/office/drawing/2014/main" id="{CCF8C985-188F-4FA0-8D7B-4C048618B2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6" name="Picture 5">
            <a:extLst>
              <a:ext uri="{FF2B5EF4-FFF2-40B4-BE49-F238E27FC236}">
                <a16:creationId xmlns:a16="http://schemas.microsoft.com/office/drawing/2014/main" id="{FD9F5773-8B1E-42C9-A714-ED751F17B937}"/>
              </a:ext>
            </a:extLst>
          </p:cNvPr>
          <p:cNvPicPr>
            <a:picLocks noChangeAspect="1"/>
          </p:cNvPicPr>
          <p:nvPr/>
        </p:nvPicPr>
        <p:blipFill>
          <a:blip r:embed="rId3"/>
          <a:srcRect/>
          <a:stretch/>
        </p:blipFill>
        <p:spPr>
          <a:xfrm>
            <a:off x="0" y="2335912"/>
            <a:ext cx="9144000" cy="2136333"/>
          </a:xfrm>
          <a:prstGeom prst="rect">
            <a:avLst/>
          </a:prstGeom>
        </p:spPr>
      </p:pic>
      <p:sp>
        <p:nvSpPr>
          <p:cNvPr id="73" name="Google Shape;73;p16"/>
          <p:cNvSpPr txBox="1">
            <a:spLocks noGrp="1"/>
          </p:cNvSpPr>
          <p:nvPr>
            <p:ph type="body" idx="1"/>
          </p:nvPr>
        </p:nvSpPr>
        <p:spPr>
          <a:xfrm>
            <a:off x="116899" y="583231"/>
            <a:ext cx="3990600" cy="222048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solidFill>
                  <a:schemeClr val="bg1">
                    <a:lumMod val="50000"/>
                  </a:schemeClr>
                </a:solidFill>
              </a:rPr>
              <a:t>Problems: new deploy strategies require changes in </a:t>
            </a:r>
            <a:r>
              <a:rPr lang="en-GB" dirty="0" err="1">
                <a:solidFill>
                  <a:schemeClr val="bg1">
                    <a:lumMod val="50000"/>
                  </a:schemeClr>
                </a:solidFill>
              </a:rPr>
              <a:t>ServiceDeployer</a:t>
            </a:r>
            <a:r>
              <a:rPr lang="en-GB" dirty="0">
                <a:solidFill>
                  <a:schemeClr val="bg1">
                    <a:lumMod val="50000"/>
                  </a:schemeClr>
                </a:solidFill>
              </a:rPr>
              <a:t>; </a:t>
            </a:r>
            <a:r>
              <a:rPr lang="en-GB" dirty="0" err="1">
                <a:solidFill>
                  <a:schemeClr val="bg1">
                    <a:lumMod val="50000"/>
                  </a:schemeClr>
                </a:solidFill>
              </a:rPr>
              <a:t>ServiceDeployer</a:t>
            </a:r>
            <a:r>
              <a:rPr lang="en-GB" dirty="0">
                <a:solidFill>
                  <a:schemeClr val="bg1">
                    <a:lumMod val="50000"/>
                  </a:schemeClr>
                </a:solidFill>
              </a:rPr>
              <a:t> can work with different data, repository or orchestrator</a:t>
            </a:r>
          </a:p>
        </p:txBody>
      </p:sp>
      <p:sp>
        <p:nvSpPr>
          <p:cNvPr id="7" name="TextBox 6">
            <a:extLst>
              <a:ext uri="{FF2B5EF4-FFF2-40B4-BE49-F238E27FC236}">
                <a16:creationId xmlns:a16="http://schemas.microsoft.com/office/drawing/2014/main" id="{AEF34781-237A-42D9-B366-DCA2304439B3}"/>
              </a:ext>
            </a:extLst>
          </p:cNvPr>
          <p:cNvSpPr txBox="1"/>
          <p:nvPr/>
        </p:nvSpPr>
        <p:spPr>
          <a:xfrm>
            <a:off x="4572000" y="1073155"/>
            <a:ext cx="4635872" cy="646331"/>
          </a:xfrm>
          <a:prstGeom prst="rect">
            <a:avLst/>
          </a:prstGeom>
          <a:noFill/>
        </p:spPr>
        <p:txBody>
          <a:bodyPr wrap="square">
            <a:spAutoFit/>
          </a:bodyPr>
          <a:lstStyle/>
          <a:p>
            <a:pPr marL="0" lvl="0" indent="0" algn="l" rtl="0">
              <a:spcBef>
                <a:spcPts val="0"/>
              </a:spcBef>
              <a:spcAft>
                <a:spcPts val="0"/>
              </a:spcAft>
              <a:buNone/>
            </a:pPr>
            <a:r>
              <a:rPr lang="en-US" sz="1800" dirty="0">
                <a:solidFill>
                  <a:schemeClr val="bg1">
                    <a:lumMod val="50000"/>
                  </a:schemeClr>
                </a:solidFill>
              </a:rPr>
              <a:t>Solutions: use DI principle, Adapter and Strategy patterns</a:t>
            </a:r>
          </a:p>
        </p:txBody>
      </p:sp>
    </p:spTree>
    <p:extLst>
      <p:ext uri="{BB962C8B-B14F-4D97-AF65-F5344CB8AC3E}">
        <p14:creationId xmlns:p14="http://schemas.microsoft.com/office/powerpoint/2010/main" val="343210584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TotalTime>
  <Words>279</Words>
  <Application>Microsoft Office PowerPoint</Application>
  <PresentationFormat>Экран (16:9)</PresentationFormat>
  <Paragraphs>42</Paragraphs>
  <Slides>8</Slides>
  <Notes>8</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8</vt:i4>
      </vt:variant>
    </vt:vector>
  </HeadingPairs>
  <TitlesOfParts>
    <vt:vector size="10" baseType="lpstr">
      <vt:lpstr>Arial</vt:lpstr>
      <vt:lpstr>Simple Light</vt:lpstr>
      <vt:lpstr>KEA</vt:lpstr>
      <vt:lpstr>Product description</vt:lpstr>
      <vt:lpstr>System architecture</vt:lpstr>
      <vt:lpstr>Design case for RequestRouter</vt:lpstr>
      <vt:lpstr>Design case for RequestRouter</vt:lpstr>
      <vt:lpstr>Design case for Authenticator</vt:lpstr>
      <vt:lpstr>Design case of Service Deployer</vt:lpstr>
      <vt:lpstr>Design case of Service Deployer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dc:title>
  <dc:creator>Konstantin Tsaturyan</dc:creator>
  <cp:lastModifiedBy>Цатурьян Константин</cp:lastModifiedBy>
  <cp:revision>57</cp:revision>
  <dcterms:modified xsi:type="dcterms:W3CDTF">2024-12-16T22:05:38Z</dcterms:modified>
</cp:coreProperties>
</file>