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58" r:id="rId4"/>
    <p:sldId id="260" r:id="rId5"/>
    <p:sldId id="268" r:id="rId6"/>
    <p:sldId id="269" r:id="rId7"/>
    <p:sldId id="270" r:id="rId8"/>
    <p:sldId id="257" r:id="rId9"/>
    <p:sldId id="259" r:id="rId10"/>
    <p:sldId id="271" r:id="rId11"/>
    <p:sldId id="272"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B40D0-D9C6-4D32-A3A4-1C2B85670D17}" type="datetimeFigureOut">
              <a:rPr lang="ru-RU" smtClean="0"/>
              <a:t>26.11.2024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D31D6-7290-42B7-AE6E-D82EFD66965A}" type="slidenum">
              <a:rPr lang="ru-RU" smtClean="0"/>
              <a:t>‹#›</a:t>
            </a:fld>
            <a:endParaRPr lang="ru-RU"/>
          </a:p>
        </p:txBody>
      </p:sp>
    </p:spTree>
    <p:extLst>
      <p:ext uri="{BB962C8B-B14F-4D97-AF65-F5344CB8AC3E}">
        <p14:creationId xmlns:p14="http://schemas.microsoft.com/office/powerpoint/2010/main" val="39008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6A66-47DB-4166-9776-F9928E11E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367EB66E-048B-4EE7-88AC-58DB59BC7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5070D40C-66AE-4795-8772-C6C4F202DD1D}"/>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5" name="Footer Placeholder 4">
            <a:extLst>
              <a:ext uri="{FF2B5EF4-FFF2-40B4-BE49-F238E27FC236}">
                <a16:creationId xmlns:a16="http://schemas.microsoft.com/office/drawing/2014/main" id="{917B16C3-BF77-4A7E-BEEF-A921E8FC579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35AADE9-FC70-4A59-8395-62BD13B3AFD6}"/>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407950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1F0-C520-49B5-A141-BE873C2B8DF5}"/>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71789B58-B0CE-48DF-9C95-3EB8FD73EB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5E19E94-00C4-497A-A6A6-9D45344C23F5}"/>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5" name="Footer Placeholder 4">
            <a:extLst>
              <a:ext uri="{FF2B5EF4-FFF2-40B4-BE49-F238E27FC236}">
                <a16:creationId xmlns:a16="http://schemas.microsoft.com/office/drawing/2014/main" id="{C5909833-DB02-4CF1-A9D4-3587F3C2D7E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7909DE7B-58A7-4B6A-A2FD-60D22F4E5630}"/>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0305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F8CF9-7BA6-4CD9-A61C-F7E5A1E6F3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B1FB1A6B-346B-4891-AA06-0D6ABEDBDD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1378484-08F2-4C1B-B89E-C5AD0821ABD2}"/>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5" name="Footer Placeholder 4">
            <a:extLst>
              <a:ext uri="{FF2B5EF4-FFF2-40B4-BE49-F238E27FC236}">
                <a16:creationId xmlns:a16="http://schemas.microsoft.com/office/drawing/2014/main" id="{6D2CD891-9728-4FC6-B22C-0E86F5B2A04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179285C-07C7-4247-93C2-70A61AC9DDEF}"/>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248665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43476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0AF3-1742-4022-B788-E1D7664114D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E8B153AD-F49F-459D-A706-1407CC68F4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6C1CBB2-3381-4266-98FF-A4CDFA605DC9}"/>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5" name="Footer Placeholder 4">
            <a:extLst>
              <a:ext uri="{FF2B5EF4-FFF2-40B4-BE49-F238E27FC236}">
                <a16:creationId xmlns:a16="http://schemas.microsoft.com/office/drawing/2014/main" id="{3C203E70-4824-4964-A2A8-B9BD755CB8B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118C2C1-FF00-4EB9-A06F-CBDB2298206C}"/>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60302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B8FB-731C-4BA5-A667-B603736E3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19D39C1F-131B-4EE2-B421-22E7F699A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7D3CEE-7ABC-46B7-913F-F0764FA3267D}"/>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5" name="Footer Placeholder 4">
            <a:extLst>
              <a:ext uri="{FF2B5EF4-FFF2-40B4-BE49-F238E27FC236}">
                <a16:creationId xmlns:a16="http://schemas.microsoft.com/office/drawing/2014/main" id="{28457DC7-3838-4042-82CD-D6BAB7FFDB0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783240C-6345-4203-891D-9BEEF3EC6ABA}"/>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582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72D7-0F9C-420C-8775-FFB1BDF28FE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192B557-4788-4622-B6E7-D29372F37A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638FCD85-A831-4B4D-BF53-B25CC6A284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9E433F9E-8FF2-4E52-AB40-3FAAA72141F7}"/>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6" name="Footer Placeholder 5">
            <a:extLst>
              <a:ext uri="{FF2B5EF4-FFF2-40B4-BE49-F238E27FC236}">
                <a16:creationId xmlns:a16="http://schemas.microsoft.com/office/drawing/2014/main" id="{27102417-9EA8-47BD-B3F5-1E67C0537F47}"/>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F36BAB3-E17F-4DB0-824F-1558A1125DD6}"/>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250021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4723-E675-4736-A925-690F2344944F}"/>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545BE579-3825-46D9-BD38-A6F0FEABF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4E78FC-998C-4083-9EF1-30F4436AA1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5EAB1D1-ACBA-44D4-B013-C44F5EA78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FB1E30-6DE5-41D2-9B71-27774EBEE1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F9511242-8BBD-4006-BC2B-00E913A00C3C}"/>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8" name="Footer Placeholder 7">
            <a:extLst>
              <a:ext uri="{FF2B5EF4-FFF2-40B4-BE49-F238E27FC236}">
                <a16:creationId xmlns:a16="http://schemas.microsoft.com/office/drawing/2014/main" id="{9054071D-A038-4B29-839D-13BBA2525AE9}"/>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A143D556-35CD-4E3B-BE36-3750A5F20C93}"/>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98419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6E35-E2DC-4954-AB3A-DB8A0B671A38}"/>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B341C01F-784E-4EA9-92DB-B2C968B2173D}"/>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4" name="Footer Placeholder 3">
            <a:extLst>
              <a:ext uri="{FF2B5EF4-FFF2-40B4-BE49-F238E27FC236}">
                <a16:creationId xmlns:a16="http://schemas.microsoft.com/office/drawing/2014/main" id="{B17417D2-BD87-45F5-86F4-3E6A8A7CE934}"/>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485CFDCD-3434-458D-8155-B1B4B902EE84}"/>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85553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86C05-DC10-41CF-A6D4-E5A6329CF674}"/>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3" name="Footer Placeholder 2">
            <a:extLst>
              <a:ext uri="{FF2B5EF4-FFF2-40B4-BE49-F238E27FC236}">
                <a16:creationId xmlns:a16="http://schemas.microsoft.com/office/drawing/2014/main" id="{6F06B8B7-4C38-4026-B3A4-D5A17BF76C14}"/>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891A5BC8-5124-4CC2-A6E8-1EF2BC8504D9}"/>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73047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2C51-2C17-4A7D-8CF3-E5F53306A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A6DB39FD-763F-491A-A56A-92D6F0AD73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8D9B6A77-BE7F-40C6-961D-842A84BC3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675DCA-BDFB-4BEE-964D-04FCA5D2F489}"/>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6" name="Footer Placeholder 5">
            <a:extLst>
              <a:ext uri="{FF2B5EF4-FFF2-40B4-BE49-F238E27FC236}">
                <a16:creationId xmlns:a16="http://schemas.microsoft.com/office/drawing/2014/main" id="{3171701E-3D82-4663-B8D6-4DA2BCCCD84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26939E7-B1EB-463A-95E6-A2D996764313}"/>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24023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A15D-3374-4055-BBE7-D9272DEAB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07363389-0B88-4912-82DA-47B300F90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D4B0B27-9433-4EEB-8235-76F807A19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CA4C62-1849-4297-9E13-A2213B5CC409}"/>
              </a:ext>
            </a:extLst>
          </p:cNvPr>
          <p:cNvSpPr>
            <a:spLocks noGrp="1"/>
          </p:cNvSpPr>
          <p:nvPr>
            <p:ph type="dt" sz="half" idx="10"/>
          </p:nvPr>
        </p:nvSpPr>
        <p:spPr/>
        <p:txBody>
          <a:bodyPr/>
          <a:lstStyle/>
          <a:p>
            <a:fld id="{0DE6611C-829E-4AA9-A1A1-C478B9EECA5A}" type="datetimeFigureOut">
              <a:rPr lang="ru-RU" smtClean="0"/>
              <a:t>26.11.2024</a:t>
            </a:fld>
            <a:endParaRPr lang="ru-RU"/>
          </a:p>
        </p:txBody>
      </p:sp>
      <p:sp>
        <p:nvSpPr>
          <p:cNvPr id="6" name="Footer Placeholder 5">
            <a:extLst>
              <a:ext uri="{FF2B5EF4-FFF2-40B4-BE49-F238E27FC236}">
                <a16:creationId xmlns:a16="http://schemas.microsoft.com/office/drawing/2014/main" id="{B196166C-FDD0-4EB0-B9A4-F3B8EBA0AC8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B4ECA8F-2D1B-43FA-B379-788328FA8FBF}"/>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39211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6E696-E7AE-44DB-9D5D-25802A44A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CEC73B6-160B-45D6-BB61-72D058943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0698494-84A1-4B9D-A010-B315F6F0E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6611C-829E-4AA9-A1A1-C478B9EECA5A}" type="datetimeFigureOut">
              <a:rPr lang="ru-RU" smtClean="0"/>
              <a:t>26.11.2024</a:t>
            </a:fld>
            <a:endParaRPr lang="ru-RU"/>
          </a:p>
        </p:txBody>
      </p:sp>
      <p:sp>
        <p:nvSpPr>
          <p:cNvPr id="5" name="Footer Placeholder 4">
            <a:extLst>
              <a:ext uri="{FF2B5EF4-FFF2-40B4-BE49-F238E27FC236}">
                <a16:creationId xmlns:a16="http://schemas.microsoft.com/office/drawing/2014/main" id="{6441D2D2-69E1-4647-9763-8A0DF37E6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DE1E9FD1-3575-4055-A8BD-CA9451151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39D97-10A7-488E-8180-A8BDBAD49C2E}" type="slidenum">
              <a:rPr lang="ru-RU" smtClean="0"/>
              <a:t>‹#›</a:t>
            </a:fld>
            <a:endParaRPr lang="ru-RU"/>
          </a:p>
        </p:txBody>
      </p:sp>
    </p:spTree>
    <p:extLst>
      <p:ext uri="{BB962C8B-B14F-4D97-AF65-F5344CB8AC3E}">
        <p14:creationId xmlns:p14="http://schemas.microsoft.com/office/powerpoint/2010/main" val="1932005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E635-640F-4BD8-A37B-0C8E82B0D538}"/>
              </a:ext>
            </a:extLst>
          </p:cNvPr>
          <p:cNvSpPr>
            <a:spLocks noGrp="1"/>
          </p:cNvSpPr>
          <p:nvPr>
            <p:ph type="ctrTitle"/>
          </p:nvPr>
        </p:nvSpPr>
        <p:spPr/>
        <p:txBody>
          <a:bodyPr/>
          <a:lstStyle/>
          <a:p>
            <a:r>
              <a:rPr lang="en-US" b="1" dirty="0">
                <a:effectLst>
                  <a:outerShdw blurRad="38100" dist="38100" dir="2700000" algn="tl">
                    <a:srgbClr val="000000">
                      <a:alpha val="43137"/>
                    </a:srgbClr>
                  </a:outerShdw>
                </a:effectLst>
              </a:rPr>
              <a:t>K8S</a:t>
            </a:r>
            <a:endParaRPr lang="ru-RU"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0B58DC7-E866-4C5C-8AB8-736E203ADA6E}"/>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1499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E6656F-2886-0984-0A37-41F200920584}"/>
              </a:ext>
            </a:extLst>
          </p:cNvPr>
          <p:cNvSpPr>
            <a:spLocks noGrp="1"/>
          </p:cNvSpPr>
          <p:nvPr>
            <p:ph type="title"/>
          </p:nvPr>
        </p:nvSpPr>
        <p:spPr/>
        <p:txBody>
          <a:bodyPr/>
          <a:lstStyle/>
          <a:p>
            <a:r>
              <a:rPr lang="en-US" dirty="0"/>
              <a:t>Candidate 4 (Daniel)</a:t>
            </a:r>
            <a:endParaRPr lang="ru-RU" dirty="0"/>
          </a:p>
        </p:txBody>
      </p:sp>
      <p:sp>
        <p:nvSpPr>
          <p:cNvPr id="3" name="Объект 2">
            <a:extLst>
              <a:ext uri="{FF2B5EF4-FFF2-40B4-BE49-F238E27FC236}">
                <a16:creationId xmlns:a16="http://schemas.microsoft.com/office/drawing/2014/main" id="{FD0F3387-1511-A32B-6727-BE82F1FF0A44}"/>
              </a:ext>
            </a:extLst>
          </p:cNvPr>
          <p:cNvSpPr>
            <a:spLocks noGrp="1"/>
          </p:cNvSpPr>
          <p:nvPr>
            <p:ph idx="1"/>
          </p:nvPr>
        </p:nvSpPr>
        <p:spPr>
          <a:xfrm>
            <a:off x="483079" y="1552755"/>
            <a:ext cx="11205713" cy="4830792"/>
          </a:xfrm>
        </p:spPr>
        <p:txBody>
          <a:bodyPr>
            <a:normAutofit fontScale="92500" lnSpcReduction="10000"/>
          </a:bodyPr>
          <a:lstStyle/>
          <a:p>
            <a:pPr marL="0" indent="0">
              <a:buNone/>
            </a:pPr>
            <a:r>
              <a:rPr lang="en-US" b="1" dirty="0" err="1"/>
              <a:t>Traefik</a:t>
            </a:r>
            <a:endParaRPr lang="en-US" b="1" dirty="0"/>
          </a:p>
          <a:p>
            <a:pPr marL="0" indent="0">
              <a:buNone/>
            </a:pPr>
            <a:r>
              <a:rPr lang="en-US" dirty="0" err="1"/>
              <a:t>Traefik</a:t>
            </a:r>
            <a:r>
              <a:rPr lang="en-US" dirty="0"/>
              <a:t> is a lightweight, modern reverse proxy and load balancer optimized for Kubernetes. It automatically discovers services, supports dynamic routing, and integrates natively with Kubernetes using CRDs. </a:t>
            </a:r>
            <a:r>
              <a:rPr lang="en-US" dirty="0" err="1"/>
              <a:t>Traefik</a:t>
            </a:r>
            <a:r>
              <a:rPr lang="en-US" dirty="0"/>
              <a:t> is easy to set up and includes features like TLS termination, SSO support, and observability through integrations with tools like Prometheus and Grafana.</a:t>
            </a:r>
          </a:p>
          <a:p>
            <a:pPr marL="0" indent="0">
              <a:buNone/>
            </a:pPr>
            <a:r>
              <a:rPr lang="en-US" b="1" dirty="0" err="1"/>
              <a:t>Gloo</a:t>
            </a:r>
            <a:r>
              <a:rPr lang="en-US" b="1" dirty="0"/>
              <a:t> Edge</a:t>
            </a:r>
          </a:p>
          <a:p>
            <a:pPr marL="0" indent="0">
              <a:buNone/>
            </a:pPr>
            <a:r>
              <a:rPr lang="en-US" dirty="0" err="1"/>
              <a:t>Gloo</a:t>
            </a:r>
            <a:r>
              <a:rPr lang="en-US" dirty="0"/>
              <a:t> Edge is a powerful, Kubernetes-native API Gateway designed to handle modern microservices architectures. It supports advanced traffic management, authentication (OAuth, JWT), API schema validation, and seamless integration with Kubernetes Custom Resource Definitions (CRDs). Its extensibility and robust plugin ecosystem make it suitable for complex use cases like multi-cloud environments and hybrid deployments.</a:t>
            </a:r>
            <a:endParaRPr lang="ru-RU" sz="3200" dirty="0"/>
          </a:p>
        </p:txBody>
      </p:sp>
    </p:spTree>
    <p:extLst>
      <p:ext uri="{BB962C8B-B14F-4D97-AF65-F5344CB8AC3E}">
        <p14:creationId xmlns:p14="http://schemas.microsoft.com/office/powerpoint/2010/main" val="332567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E6656F-2886-0984-0A37-41F200920584}"/>
              </a:ext>
            </a:extLst>
          </p:cNvPr>
          <p:cNvSpPr>
            <a:spLocks noGrp="1"/>
          </p:cNvSpPr>
          <p:nvPr>
            <p:ph type="title"/>
          </p:nvPr>
        </p:nvSpPr>
        <p:spPr>
          <a:xfrm>
            <a:off x="562155" y="270234"/>
            <a:ext cx="10515600" cy="1325563"/>
          </a:xfrm>
        </p:spPr>
        <p:txBody>
          <a:bodyPr/>
          <a:lstStyle/>
          <a:p>
            <a:r>
              <a:rPr lang="en-US" b="1" dirty="0">
                <a:effectLst>
                  <a:outerShdw blurRad="38100" dist="38100" dir="2700000" algn="tl">
                    <a:srgbClr val="000000">
                      <a:alpha val="43137"/>
                    </a:srgbClr>
                  </a:outerShdw>
                </a:effectLst>
              </a:rPr>
              <a:t>Candidate 4 (Daniel)</a:t>
            </a:r>
            <a:endParaRPr lang="ru-RU"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8F924E88-A944-4763-A875-B895071C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744" y="1436925"/>
            <a:ext cx="4326380" cy="4874795"/>
          </a:xfrm>
          <a:prstGeom prst="rect">
            <a:avLst/>
          </a:prstGeom>
        </p:spPr>
      </p:pic>
    </p:spTree>
    <p:extLst>
      <p:ext uri="{BB962C8B-B14F-4D97-AF65-F5344CB8AC3E}">
        <p14:creationId xmlns:p14="http://schemas.microsoft.com/office/powerpoint/2010/main" val="30154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437724"/>
            <a:ext cx="11360800" cy="763600"/>
          </a:xfrm>
          <a:prstGeom prst="rect">
            <a:avLst/>
          </a:prstGeom>
        </p:spPr>
        <p:txBody>
          <a:bodyPr spcFirstLastPara="1" vert="horz" wrap="square" lIns="121900" tIns="121900" rIns="121900" bIns="121900" rtlCol="0" anchor="t" anchorCtr="0">
            <a:noAutofit/>
          </a:bodyPr>
          <a:lstStyle/>
          <a:p>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415600" y="1434353"/>
            <a:ext cx="11360800" cy="5165080"/>
          </a:xfrm>
          <a:prstGeom prst="rect">
            <a:avLst/>
          </a:prstGeom>
        </p:spPr>
        <p:txBody>
          <a:bodyPr spcFirstLastPara="1" vert="horz" wrap="square" lIns="121900" tIns="121900" rIns="121900" bIns="121900" rtlCol="0" anchor="t" anchorCtr="0">
            <a:noAutofit/>
          </a:bodyPr>
          <a:lstStyle/>
          <a:p>
            <a:pPr mar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indent="0" algn="just">
              <a:buNone/>
            </a:pPr>
            <a:endParaRPr lang="en-US" sz="1867" dirty="0">
              <a:solidFill>
                <a:schemeClr val="dk1"/>
              </a:solidFill>
            </a:endParaRPr>
          </a:p>
          <a:p>
            <a:pPr marL="0" indent="0" algn="just">
              <a:buNone/>
            </a:pPr>
            <a:endParaRPr sz="1867" dirty="0">
              <a:solidFill>
                <a:schemeClr val="dk1"/>
              </a:solidFill>
            </a:endParaRPr>
          </a:p>
          <a:p>
            <a:pPr marL="0" indent="0">
              <a:spcBef>
                <a:spcPts val="1600"/>
              </a:spcBef>
              <a:buNone/>
            </a:pPr>
            <a:r>
              <a:rPr lang="en-GB" sz="1867" b="1" dirty="0">
                <a:solidFill>
                  <a:schemeClr val="dk1"/>
                </a:solidFill>
              </a:rPr>
              <a:t>Team K8C</a:t>
            </a:r>
            <a:r>
              <a:rPr lang="en-GB" sz="1867" dirty="0">
                <a:solidFill>
                  <a:schemeClr val="dk1"/>
                </a:solidFill>
              </a:rPr>
              <a:t>: </a:t>
            </a:r>
            <a:r>
              <a:rPr lang="en-GB" sz="1867" dirty="0" err="1">
                <a:solidFill>
                  <a:schemeClr val="dk1"/>
                </a:solidFill>
              </a:rPr>
              <a:t>Tsurkan</a:t>
            </a:r>
            <a:r>
              <a:rPr lang="en-GB" sz="1867" dirty="0">
                <a:solidFill>
                  <a:schemeClr val="dk1"/>
                </a:solidFill>
              </a:rPr>
              <a:t> Daniel; </a:t>
            </a:r>
            <a:r>
              <a:rPr lang="en-GB" sz="1867" dirty="0" err="1">
                <a:solidFill>
                  <a:schemeClr val="dk1"/>
                </a:solidFill>
              </a:rPr>
              <a:t>Dandamaev</a:t>
            </a:r>
            <a:r>
              <a:rPr lang="en-GB" sz="1867" dirty="0">
                <a:solidFill>
                  <a:schemeClr val="dk1"/>
                </a:solidFill>
              </a:rPr>
              <a:t> </a:t>
            </a:r>
            <a:r>
              <a:rPr lang="en-GB" sz="1867" dirty="0" err="1">
                <a:solidFill>
                  <a:schemeClr val="dk1"/>
                </a:solidFill>
              </a:rPr>
              <a:t>Gadji</a:t>
            </a:r>
            <a:r>
              <a:rPr lang="en-GB" sz="1867" dirty="0">
                <a:solidFill>
                  <a:schemeClr val="dk1"/>
                </a:solidFill>
              </a:rPr>
              <a:t>; Tsaturyan Konstantin; </a:t>
            </a:r>
            <a:r>
              <a:rPr lang="en-GB" sz="1867" dirty="0" err="1">
                <a:solidFill>
                  <a:schemeClr val="dk1"/>
                </a:solidFill>
              </a:rPr>
              <a:t>Smolkin</a:t>
            </a:r>
            <a:r>
              <a:rPr lang="en-GB" sz="1867" dirty="0">
                <a:solidFill>
                  <a:schemeClr val="dk1"/>
                </a:solidFill>
              </a:rPr>
              <a:t> Mikhail</a:t>
            </a:r>
            <a:endParaRPr sz="1867" dirty="0">
              <a:solidFill>
                <a:schemeClr val="dk1"/>
              </a:solidFill>
            </a:endParaRPr>
          </a:p>
          <a:p>
            <a:pPr marL="0" indent="0">
              <a:spcBef>
                <a:spcPts val="1600"/>
              </a:spcBef>
              <a:buNone/>
            </a:pPr>
            <a:r>
              <a:rPr lang="en-GB" sz="1867" b="1" dirty="0">
                <a:solidFill>
                  <a:schemeClr val="dk1"/>
                </a:solidFill>
              </a:rPr>
              <a:t>Project repo</a:t>
            </a:r>
            <a:r>
              <a:rPr lang="en-GB" sz="1867" dirty="0">
                <a:solidFill>
                  <a:schemeClr val="dk1"/>
                </a:solidFill>
              </a:rPr>
              <a:t>: </a:t>
            </a:r>
            <a:r>
              <a:rPr lang="en-GB" sz="1867" u="sng" dirty="0">
                <a:hlinkClick r:id="rId3">
                  <a:extLst>
                    <a:ext uri="{A12FA001-AC4F-418D-AE19-62706E023703}">
                      <ahyp:hlinkClr xmlns:ahyp="http://schemas.microsoft.com/office/drawing/2018/hyperlinkcolor" val="tx"/>
                    </a:ext>
                  </a:extLst>
                </a:hlinkClick>
              </a:rPr>
              <a:t>https://github.com/fanglores/Advanced-Software-Design</a:t>
            </a:r>
            <a:endParaRPr sz="1867" dirty="0"/>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fld id="{00000000-1234-1234-1234-123412341234}" type="slidenum">
              <a:rPr lang="en-GB" smtClean="0"/>
              <a:pPr/>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46494" y="235818"/>
            <a:ext cx="10515600" cy="1325563"/>
          </a:xfrm>
        </p:spPr>
        <p:txBody>
          <a:bodyPr/>
          <a:lstStyle/>
          <a:p>
            <a:r>
              <a:rPr lang="en-US" b="1" dirty="0" err="1">
                <a:effectLst>
                  <a:outerShdw blurRad="38100" dist="38100" dir="2700000" algn="tl">
                    <a:srgbClr val="000000">
                      <a:alpha val="43137"/>
                    </a:srgbClr>
                  </a:outerShdw>
                </a:effectLst>
              </a:rPr>
              <a:t>Promts</a:t>
            </a:r>
            <a:endParaRPr lang="ru-RU"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F80CBC6C-1A47-48AF-9D25-FD34BA082E35}"/>
              </a:ext>
            </a:extLst>
          </p:cNvPr>
          <p:cNvSpPr txBox="1"/>
          <p:nvPr/>
        </p:nvSpPr>
        <p:spPr>
          <a:xfrm>
            <a:off x="681487" y="1561381"/>
            <a:ext cx="11067690" cy="2862322"/>
          </a:xfrm>
          <a:prstGeom prst="rect">
            <a:avLst/>
          </a:prstGeom>
          <a:noFill/>
        </p:spPr>
        <p:txBody>
          <a:bodyPr wrap="square" rtlCol="0">
            <a:spAutoFit/>
          </a:bodyPr>
          <a:lstStyle/>
          <a:p>
            <a:pPr algn="just"/>
            <a:r>
              <a:rPr lang="en-US" dirty="0"/>
              <a:t>You are an expert software engineer and architect. Suggest {</a:t>
            </a:r>
            <a:r>
              <a:rPr lang="en-US" dirty="0" err="1"/>
              <a:t>number_of_frameworks</a:t>
            </a:r>
            <a:r>
              <a:rPr lang="en-US" dirty="0"/>
              <a:t>} microservice frameworks from {</a:t>
            </a:r>
            <a:r>
              <a:rPr lang="en-US" dirty="0" err="1"/>
              <a:t>git_url</a:t>
            </a:r>
            <a:r>
              <a:rPr lang="en-US" dirty="0"/>
              <a:t>/</a:t>
            </a:r>
            <a:r>
              <a:rPr lang="en-US" dirty="0" err="1"/>
              <a:t>list_of_frameworks</a:t>
            </a:r>
            <a:r>
              <a:rPr lang="en-US" dirty="0"/>
              <a:t>} that correspond the following project the best. {</a:t>
            </a:r>
            <a:r>
              <a:rPr lang="en-US" dirty="0" err="1"/>
              <a:t>project_description</a:t>
            </a:r>
            <a:r>
              <a:rPr lang="en-US" dirty="0"/>
              <a:t>}. It has features {</a:t>
            </a:r>
            <a:r>
              <a:rPr lang="en-US" dirty="0" err="1"/>
              <a:t>features_list</a:t>
            </a:r>
            <a:r>
              <a:rPr lang="en-US" dirty="0"/>
              <a:t>}. Justify your choice.</a:t>
            </a:r>
          </a:p>
          <a:p>
            <a:pPr algn="just"/>
            <a:endParaRPr lang="en-US" dirty="0"/>
          </a:p>
          <a:p>
            <a:pPr algn="just"/>
            <a:r>
              <a:rPr lang="en-US" dirty="0"/>
              <a:t>For these {</a:t>
            </a:r>
            <a:r>
              <a:rPr lang="en-US" dirty="0" err="1"/>
              <a:t>number_of_frameworks</a:t>
            </a:r>
            <a:r>
              <a:rPr lang="en-US" dirty="0"/>
              <a:t>} frameworks {promt_1_answer} create implementation of a microservice program for answering "Hello world!" to any client connected. Use any single API call for each of {</a:t>
            </a:r>
            <a:r>
              <a:rPr lang="en-US" dirty="0" err="1"/>
              <a:t>number_of_frameworks</a:t>
            </a:r>
            <a:r>
              <a:rPr lang="en-US" dirty="0"/>
              <a:t>} microservices from </a:t>
            </a:r>
            <a:r>
              <a:rPr lang="en-US" dirty="0" err="1"/>
              <a:t>OpenAPI</a:t>
            </a:r>
            <a:r>
              <a:rPr lang="en-US" dirty="0"/>
              <a:t> schema {api_schema_1}. Write only source code for the program.</a:t>
            </a:r>
          </a:p>
          <a:p>
            <a:pPr algn="just"/>
            <a:endParaRPr lang="en-US" dirty="0"/>
          </a:p>
          <a:p>
            <a:pPr algn="just"/>
            <a:r>
              <a:rPr lang="en-US" dirty="0"/>
              <a:t>Compare implementations for these two frameworks.</a:t>
            </a:r>
            <a:endParaRPr lang="ru-RU" dirty="0"/>
          </a:p>
        </p:txBody>
      </p:sp>
      <p:pic>
        <p:nvPicPr>
          <p:cNvPr id="10" name="Picture 9">
            <a:extLst>
              <a:ext uri="{FF2B5EF4-FFF2-40B4-BE49-F238E27FC236}">
                <a16:creationId xmlns:a16="http://schemas.microsoft.com/office/drawing/2014/main" id="{D621E2FA-5BB7-4FAC-B1E4-A17FF2EB07D8}"/>
              </a:ext>
            </a:extLst>
          </p:cNvPr>
          <p:cNvPicPr>
            <a:picLocks noChangeAspect="1"/>
          </p:cNvPicPr>
          <p:nvPr/>
        </p:nvPicPr>
        <p:blipFill>
          <a:blip r:embed="rId2"/>
          <a:stretch>
            <a:fillRect/>
          </a:stretch>
        </p:blipFill>
        <p:spPr>
          <a:xfrm>
            <a:off x="6418136" y="4087762"/>
            <a:ext cx="5331041" cy="2675261"/>
          </a:xfrm>
          <a:prstGeom prst="rect">
            <a:avLst/>
          </a:prstGeom>
        </p:spPr>
      </p:pic>
    </p:spTree>
    <p:extLst>
      <p:ext uri="{BB962C8B-B14F-4D97-AF65-F5344CB8AC3E}">
        <p14:creationId xmlns:p14="http://schemas.microsoft.com/office/powerpoint/2010/main" val="375960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201223"/>
            <a:ext cx="10515600" cy="1325563"/>
          </a:xfrm>
        </p:spPr>
        <p:txBody>
          <a:bodyPr/>
          <a:lstStyle/>
          <a:p>
            <a:r>
              <a:rPr lang="en-US" b="1" dirty="0">
                <a:effectLst>
                  <a:outerShdw blurRad="38100" dist="38100" dir="2700000" algn="tl">
                    <a:srgbClr val="000000">
                      <a:alpha val="43137"/>
                    </a:srgbClr>
                  </a:outerShdw>
                </a:effectLst>
              </a:rPr>
              <a:t>Candidate 1 (Mikhail)</a:t>
            </a:r>
            <a:endParaRPr lang="ru-RU"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C04A90CF-39B2-43B6-BF14-330E3C8DC74E}"/>
              </a:ext>
            </a:extLst>
          </p:cNvPr>
          <p:cNvSpPr txBox="1"/>
          <p:nvPr/>
        </p:nvSpPr>
        <p:spPr>
          <a:xfrm>
            <a:off x="776376" y="1733908"/>
            <a:ext cx="10437963" cy="2308324"/>
          </a:xfrm>
          <a:prstGeom prst="rect">
            <a:avLst/>
          </a:prstGeom>
          <a:noFill/>
        </p:spPr>
        <p:txBody>
          <a:bodyPr wrap="square" rtlCol="0">
            <a:spAutoFit/>
          </a:bodyPr>
          <a:lstStyle/>
          <a:p>
            <a:r>
              <a:rPr lang="en-US" sz="2400" b="1" dirty="0" err="1"/>
              <a:t>KServe</a:t>
            </a:r>
            <a:r>
              <a:rPr lang="en-US" sz="2400" dirty="0"/>
              <a:t> implementation aligns with ML-centric workflows, allowing dynamic behavior tied to specific services or models.</a:t>
            </a:r>
          </a:p>
          <a:p>
            <a:endParaRPr lang="en-US" sz="2400" dirty="0"/>
          </a:p>
          <a:p>
            <a:r>
              <a:rPr lang="en-US" sz="2400" b="1" dirty="0"/>
              <a:t>Spring Cloud</a:t>
            </a:r>
            <a:r>
              <a:rPr lang="en-US" sz="2400" dirty="0"/>
              <a:t> implementation represents a general-purpose API, ideal for routing or utility services in a distributed system.</a:t>
            </a:r>
          </a:p>
          <a:p>
            <a:endParaRPr lang="ru-RU" sz="2400" dirty="0"/>
          </a:p>
        </p:txBody>
      </p:sp>
    </p:spTree>
    <p:extLst>
      <p:ext uri="{BB962C8B-B14F-4D97-AF65-F5344CB8AC3E}">
        <p14:creationId xmlns:p14="http://schemas.microsoft.com/office/powerpoint/2010/main" val="230716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424132" y="227102"/>
            <a:ext cx="10515600" cy="1325563"/>
          </a:xfrm>
        </p:spPr>
        <p:txBody>
          <a:bodyPr/>
          <a:lstStyle/>
          <a:p>
            <a:r>
              <a:rPr lang="en-US" b="1" dirty="0">
                <a:effectLst>
                  <a:outerShdw blurRad="38100" dist="38100" dir="2700000" algn="tl">
                    <a:srgbClr val="000000">
                      <a:alpha val="43137"/>
                    </a:srgbClr>
                  </a:outerShdw>
                </a:effectLst>
              </a:rPr>
              <a:t>Candidate 1 (Mikhail)</a:t>
            </a:r>
            <a:endParaRPr lang="ru-RU" b="1"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8B80404D-59BE-43B2-B072-BA2CAEC3BAC9}"/>
              </a:ext>
            </a:extLst>
          </p:cNvPr>
          <p:cNvPicPr>
            <a:picLocks noChangeAspect="1"/>
          </p:cNvPicPr>
          <p:nvPr/>
        </p:nvPicPr>
        <p:blipFill>
          <a:blip r:embed="rId2"/>
          <a:stretch>
            <a:fillRect/>
          </a:stretch>
        </p:blipFill>
        <p:spPr>
          <a:xfrm>
            <a:off x="985124" y="1552665"/>
            <a:ext cx="10221751" cy="4420217"/>
          </a:xfrm>
          <a:prstGeom prst="rect">
            <a:avLst/>
          </a:prstGeom>
        </p:spPr>
      </p:pic>
    </p:spTree>
    <p:extLst>
      <p:ext uri="{BB962C8B-B14F-4D97-AF65-F5344CB8AC3E}">
        <p14:creationId xmlns:p14="http://schemas.microsoft.com/office/powerpoint/2010/main" val="295901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612475" y="97795"/>
            <a:ext cx="10515600" cy="1325563"/>
          </a:xfrm>
        </p:spPr>
        <p:txBody>
          <a:bodyPr/>
          <a:lstStyle/>
          <a:p>
            <a:r>
              <a:rPr lang="en-US" b="1" dirty="0">
                <a:effectLst>
                  <a:outerShdw blurRad="38100" dist="38100" dir="2700000" algn="tl">
                    <a:srgbClr val="000000">
                      <a:alpha val="43137"/>
                    </a:srgbClr>
                  </a:outerShdw>
                </a:effectLst>
              </a:rPr>
              <a:t>Candidate 2 (Konstantin)</a:t>
            </a:r>
            <a:endParaRPr lang="ru-RU"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DB8FE7C-FA30-4BFA-9C13-53C63DAEF193}"/>
              </a:ext>
            </a:extLst>
          </p:cNvPr>
          <p:cNvSpPr>
            <a:spLocks noGrp="1"/>
          </p:cNvSpPr>
          <p:nvPr>
            <p:ph idx="1"/>
          </p:nvPr>
        </p:nvSpPr>
        <p:spPr>
          <a:xfrm>
            <a:off x="612475" y="1423358"/>
            <a:ext cx="10741325" cy="4753605"/>
          </a:xfrm>
        </p:spPr>
        <p:txBody>
          <a:bodyPr>
            <a:normAutofit/>
          </a:bodyPr>
          <a:lstStyle/>
          <a:p>
            <a:pPr marL="0" indent="0">
              <a:buNone/>
            </a:pPr>
            <a:r>
              <a:rPr lang="en-US" sz="2000" b="1" dirty="0"/>
              <a:t>Spring Cloud Gateway</a:t>
            </a:r>
            <a:br>
              <a:rPr lang="en-US" sz="2000" dirty="0"/>
            </a:br>
            <a:r>
              <a:rPr lang="en-US" sz="2000" dirty="0"/>
              <a:t>Why: Self-documenting with </a:t>
            </a:r>
            <a:r>
              <a:rPr lang="en-US" sz="2000" dirty="0" err="1"/>
              <a:t>SpringDoc</a:t>
            </a:r>
            <a:r>
              <a:rPr lang="en-US" sz="2000" dirty="0"/>
              <a:t> and Swagger for </a:t>
            </a:r>
            <a:r>
              <a:rPr lang="en-US" sz="2000" dirty="0" err="1"/>
              <a:t>OpenAPI</a:t>
            </a:r>
            <a:r>
              <a:rPr lang="en-US" sz="2000" dirty="0"/>
              <a:t>, Supports OAuth2, JWT, and robust access control, Validates requests with custom filters and </a:t>
            </a:r>
            <a:r>
              <a:rPr lang="en-US" sz="2000" dirty="0" err="1"/>
              <a:t>OpenAPI</a:t>
            </a:r>
            <a:r>
              <a:rPr lang="en-US" sz="2000" dirty="0"/>
              <a:t>, Implements response caching strategies, Extensible with Kubernetes CRDs and Spring Cloud, Native Kubernetes integration for service discovery.</a:t>
            </a:r>
          </a:p>
          <a:p>
            <a:pPr marL="0" indent="0">
              <a:buNone/>
            </a:pPr>
            <a:endParaRPr lang="en-US" sz="2000" dirty="0"/>
          </a:p>
          <a:p>
            <a:pPr marL="0" indent="0">
              <a:buNone/>
            </a:pPr>
            <a:r>
              <a:rPr lang="en-US" sz="2000" b="1" dirty="0"/>
              <a:t>Kong Gateway (with Kuma or K8s Integration)</a:t>
            </a:r>
          </a:p>
          <a:p>
            <a:pPr marL="0" indent="0">
              <a:buNone/>
            </a:pPr>
            <a:r>
              <a:rPr lang="en-US" sz="2000" dirty="0"/>
              <a:t>Self-documenting with </a:t>
            </a:r>
            <a:r>
              <a:rPr lang="en-US" sz="2000" dirty="0" err="1"/>
              <a:t>OpenAPI</a:t>
            </a:r>
            <a:r>
              <a:rPr lang="en-US" sz="2000" dirty="0"/>
              <a:t>/Swagger plugins.OAuth2, JWT, API key support, plus SSO </a:t>
            </a:r>
            <a:r>
              <a:rPr lang="en-US" sz="2000" dirty="0" err="1"/>
              <a:t>plugins.Schema</a:t>
            </a:r>
            <a:r>
              <a:rPr lang="en-US" sz="2000" dirty="0"/>
              <a:t>-based request </a:t>
            </a:r>
            <a:r>
              <a:rPr lang="en-US" sz="2000" dirty="0" err="1"/>
              <a:t>validation.Configurable</a:t>
            </a:r>
            <a:r>
              <a:rPr lang="en-US" sz="2000" dirty="0"/>
              <a:t> response </a:t>
            </a:r>
            <a:r>
              <a:rPr lang="en-US" sz="2000" dirty="0" err="1"/>
              <a:t>caching.Kubernetes</a:t>
            </a:r>
            <a:r>
              <a:rPr lang="en-US" sz="2000" dirty="0"/>
              <a:t>-native with CRD </a:t>
            </a:r>
            <a:r>
              <a:rPr lang="en-US" sz="2000" dirty="0" err="1"/>
              <a:t>integration.Extensible</a:t>
            </a:r>
            <a:r>
              <a:rPr lang="en-US" sz="2000" dirty="0"/>
              <a:t> for ML model deployment via plugins.</a:t>
            </a:r>
            <a:endParaRPr lang="ru-RU" sz="2000" dirty="0"/>
          </a:p>
        </p:txBody>
      </p:sp>
    </p:spTree>
    <p:extLst>
      <p:ext uri="{BB962C8B-B14F-4D97-AF65-F5344CB8AC3E}">
        <p14:creationId xmlns:p14="http://schemas.microsoft.com/office/powerpoint/2010/main" val="288563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p:txBody>
          <a:bodyPr/>
          <a:lstStyle/>
          <a:p>
            <a:r>
              <a:rPr lang="en-US" dirty="0"/>
              <a:t>Candidate 2 (Konstantin)</a:t>
            </a:r>
            <a:endParaRPr lang="ru-RU" dirty="0"/>
          </a:p>
        </p:txBody>
      </p:sp>
      <p:graphicFrame>
        <p:nvGraphicFramePr>
          <p:cNvPr id="4" name="Content Placeholder 3">
            <a:extLst>
              <a:ext uri="{FF2B5EF4-FFF2-40B4-BE49-F238E27FC236}">
                <a16:creationId xmlns:a16="http://schemas.microsoft.com/office/drawing/2014/main" id="{6544AA35-1A93-446E-B36E-864722FA0368}"/>
              </a:ext>
            </a:extLst>
          </p:cNvPr>
          <p:cNvGraphicFramePr>
            <a:graphicFrameLocks noGrp="1"/>
          </p:cNvGraphicFramePr>
          <p:nvPr>
            <p:ph idx="1"/>
            <p:extLst>
              <p:ext uri="{D42A27DB-BD31-4B8C-83A1-F6EECF244321}">
                <p14:modId xmlns:p14="http://schemas.microsoft.com/office/powerpoint/2010/main" val="2337472406"/>
              </p:ext>
            </p:extLst>
          </p:nvPr>
        </p:nvGraphicFramePr>
        <p:xfrm>
          <a:off x="838200" y="2218214"/>
          <a:ext cx="10515600" cy="3291840"/>
        </p:xfrm>
        <a:graphic>
          <a:graphicData uri="http://schemas.openxmlformats.org/drawingml/2006/table">
            <a:tbl>
              <a:tblPr/>
              <a:tblGrid>
                <a:gridCol w="2137913">
                  <a:extLst>
                    <a:ext uri="{9D8B030D-6E8A-4147-A177-3AD203B41FA5}">
                      <a16:colId xmlns:a16="http://schemas.microsoft.com/office/drawing/2014/main" val="3272014389"/>
                    </a:ext>
                  </a:extLst>
                </a:gridCol>
                <a:gridCol w="4330461">
                  <a:extLst>
                    <a:ext uri="{9D8B030D-6E8A-4147-A177-3AD203B41FA5}">
                      <a16:colId xmlns:a16="http://schemas.microsoft.com/office/drawing/2014/main" val="1406514450"/>
                    </a:ext>
                  </a:extLst>
                </a:gridCol>
                <a:gridCol w="4047226">
                  <a:extLst>
                    <a:ext uri="{9D8B030D-6E8A-4147-A177-3AD203B41FA5}">
                      <a16:colId xmlns:a16="http://schemas.microsoft.com/office/drawing/2014/main" val="333866239"/>
                    </a:ext>
                  </a:extLst>
                </a:gridCol>
              </a:tblGrid>
              <a:tr h="0">
                <a:tc>
                  <a:txBody>
                    <a:bodyPr/>
                    <a:lstStyle/>
                    <a:p>
                      <a:r>
                        <a:rPr lang="en-US" b="1"/>
                        <a:t>Aspect</a:t>
                      </a:r>
                      <a:endParaRPr lang="en-US"/>
                    </a:p>
                  </a:txBody>
                  <a:tcPr anchor="ctr">
                    <a:lnL>
                      <a:noFill/>
                    </a:lnL>
                    <a:lnR>
                      <a:noFill/>
                    </a:lnR>
                    <a:lnT>
                      <a:noFill/>
                    </a:lnT>
                    <a:lnB>
                      <a:noFill/>
                    </a:lnB>
                  </a:tcPr>
                </a:tc>
                <a:tc>
                  <a:txBody>
                    <a:bodyPr/>
                    <a:lstStyle/>
                    <a:p>
                      <a:r>
                        <a:rPr lang="en-US" b="1"/>
                        <a:t>Spring Cloud Gateway</a:t>
                      </a:r>
                      <a:endParaRPr lang="en-US"/>
                    </a:p>
                  </a:txBody>
                  <a:tcPr anchor="ctr">
                    <a:lnL>
                      <a:noFill/>
                    </a:lnL>
                    <a:lnR>
                      <a:noFill/>
                    </a:lnR>
                    <a:lnT>
                      <a:noFill/>
                    </a:lnT>
                    <a:lnB>
                      <a:noFill/>
                    </a:lnB>
                  </a:tcPr>
                </a:tc>
                <a:tc>
                  <a:txBody>
                    <a:bodyPr/>
                    <a:lstStyle/>
                    <a:p>
                      <a:r>
                        <a:rPr lang="en-US" b="1"/>
                        <a:t>Kong Gateway</a:t>
                      </a:r>
                      <a:endParaRPr lang="en-US"/>
                    </a:p>
                  </a:txBody>
                  <a:tcPr anchor="ctr">
                    <a:lnL>
                      <a:noFill/>
                    </a:lnL>
                    <a:lnR>
                      <a:noFill/>
                    </a:lnR>
                    <a:lnT>
                      <a:noFill/>
                    </a:lnT>
                    <a:lnB>
                      <a:noFill/>
                    </a:lnB>
                  </a:tcPr>
                </a:tc>
                <a:extLst>
                  <a:ext uri="{0D108BD9-81ED-4DB2-BD59-A6C34878D82A}">
                    <a16:rowId xmlns:a16="http://schemas.microsoft.com/office/drawing/2014/main" val="1191389747"/>
                  </a:ext>
                </a:extLst>
              </a:tr>
              <a:tr h="0">
                <a:tc>
                  <a:txBody>
                    <a:bodyPr/>
                    <a:lstStyle/>
                    <a:p>
                      <a:r>
                        <a:rPr lang="en-US" b="1"/>
                        <a:t>Setup</a:t>
                      </a:r>
                      <a:endParaRPr lang="en-US"/>
                    </a:p>
                  </a:txBody>
                  <a:tcPr anchor="ctr">
                    <a:lnL>
                      <a:noFill/>
                    </a:lnL>
                    <a:lnR>
                      <a:noFill/>
                    </a:lnR>
                    <a:lnT>
                      <a:noFill/>
                    </a:lnT>
                    <a:lnB>
                      <a:noFill/>
                    </a:lnB>
                  </a:tcPr>
                </a:tc>
                <a:tc>
                  <a:txBody>
                    <a:bodyPr/>
                    <a:lstStyle/>
                    <a:p>
                      <a:r>
                        <a:rPr lang="en-US" dirty="0"/>
                        <a:t>Requires full Java/Spring Boot app.</a:t>
                      </a:r>
                    </a:p>
                  </a:txBody>
                  <a:tcPr anchor="ctr">
                    <a:lnL>
                      <a:noFill/>
                    </a:lnL>
                    <a:lnR>
                      <a:noFill/>
                    </a:lnR>
                    <a:lnT>
                      <a:noFill/>
                    </a:lnT>
                    <a:lnB>
                      <a:noFill/>
                    </a:lnB>
                  </a:tcPr>
                </a:tc>
                <a:tc>
                  <a:txBody>
                    <a:bodyPr/>
                    <a:lstStyle/>
                    <a:p>
                      <a:r>
                        <a:rPr lang="en-US"/>
                        <a:t>Lightweight, declarative configuration.</a:t>
                      </a:r>
                    </a:p>
                  </a:txBody>
                  <a:tcPr anchor="ctr">
                    <a:lnL>
                      <a:noFill/>
                    </a:lnL>
                    <a:lnR>
                      <a:noFill/>
                    </a:lnR>
                    <a:lnT>
                      <a:noFill/>
                    </a:lnT>
                    <a:lnB>
                      <a:noFill/>
                    </a:lnB>
                  </a:tcPr>
                </a:tc>
                <a:extLst>
                  <a:ext uri="{0D108BD9-81ED-4DB2-BD59-A6C34878D82A}">
                    <a16:rowId xmlns:a16="http://schemas.microsoft.com/office/drawing/2014/main" val="3002723633"/>
                  </a:ext>
                </a:extLst>
              </a:tr>
              <a:tr h="0">
                <a:tc>
                  <a:txBody>
                    <a:bodyPr/>
                    <a:lstStyle/>
                    <a:p>
                      <a:r>
                        <a:rPr lang="en-US" b="1"/>
                        <a:t>Flexibility</a:t>
                      </a:r>
                      <a:endParaRPr lang="en-US"/>
                    </a:p>
                  </a:txBody>
                  <a:tcPr anchor="ctr">
                    <a:lnL>
                      <a:noFill/>
                    </a:lnL>
                    <a:lnR>
                      <a:noFill/>
                    </a:lnR>
                    <a:lnT>
                      <a:noFill/>
                    </a:lnT>
                    <a:lnB>
                      <a:noFill/>
                    </a:lnB>
                  </a:tcPr>
                </a:tc>
                <a:tc>
                  <a:txBody>
                    <a:bodyPr/>
                    <a:lstStyle/>
                    <a:p>
                      <a:r>
                        <a:rPr lang="en-US"/>
                        <a:t>Highly customizable with Java.</a:t>
                      </a:r>
                    </a:p>
                  </a:txBody>
                  <a:tcPr anchor="ctr">
                    <a:lnL>
                      <a:noFill/>
                    </a:lnL>
                    <a:lnR>
                      <a:noFill/>
                    </a:lnR>
                    <a:lnT>
                      <a:noFill/>
                    </a:lnT>
                    <a:lnB>
                      <a:noFill/>
                    </a:lnB>
                  </a:tcPr>
                </a:tc>
                <a:tc>
                  <a:txBody>
                    <a:bodyPr/>
                    <a:lstStyle/>
                    <a:p>
                      <a:r>
                        <a:rPr lang="en-US"/>
                        <a:t>Plugin-based; less flexible for custom logic.</a:t>
                      </a:r>
                    </a:p>
                  </a:txBody>
                  <a:tcPr anchor="ctr">
                    <a:lnL>
                      <a:noFill/>
                    </a:lnL>
                    <a:lnR>
                      <a:noFill/>
                    </a:lnR>
                    <a:lnT>
                      <a:noFill/>
                    </a:lnT>
                    <a:lnB>
                      <a:noFill/>
                    </a:lnB>
                  </a:tcPr>
                </a:tc>
                <a:extLst>
                  <a:ext uri="{0D108BD9-81ED-4DB2-BD59-A6C34878D82A}">
                    <a16:rowId xmlns:a16="http://schemas.microsoft.com/office/drawing/2014/main" val="676171231"/>
                  </a:ext>
                </a:extLst>
              </a:tr>
              <a:tr h="0">
                <a:tc>
                  <a:txBody>
                    <a:bodyPr/>
                    <a:lstStyle/>
                    <a:p>
                      <a:r>
                        <a:rPr lang="en-US" b="1"/>
                        <a:t>Kubernetes</a:t>
                      </a:r>
                      <a:endParaRPr lang="en-US"/>
                    </a:p>
                  </a:txBody>
                  <a:tcPr anchor="ctr">
                    <a:lnL>
                      <a:noFill/>
                    </a:lnL>
                    <a:lnR>
                      <a:noFill/>
                    </a:lnR>
                    <a:lnT>
                      <a:noFill/>
                    </a:lnT>
                    <a:lnB>
                      <a:noFill/>
                    </a:lnB>
                  </a:tcPr>
                </a:tc>
                <a:tc>
                  <a:txBody>
                    <a:bodyPr/>
                    <a:lstStyle/>
                    <a:p>
                      <a:r>
                        <a:rPr lang="en-US"/>
                        <a:t>Seamless with Spring Cloud Kubernetes.</a:t>
                      </a:r>
                    </a:p>
                  </a:txBody>
                  <a:tcPr anchor="ctr">
                    <a:lnL>
                      <a:noFill/>
                    </a:lnL>
                    <a:lnR>
                      <a:noFill/>
                    </a:lnR>
                    <a:lnT>
                      <a:noFill/>
                    </a:lnT>
                    <a:lnB>
                      <a:noFill/>
                    </a:lnB>
                  </a:tcPr>
                </a:tc>
                <a:tc>
                  <a:txBody>
                    <a:bodyPr/>
                    <a:lstStyle/>
                    <a:p>
                      <a:r>
                        <a:rPr lang="en-US"/>
                        <a:t>Native Ingress Controller and Operator support.</a:t>
                      </a:r>
                    </a:p>
                  </a:txBody>
                  <a:tcPr anchor="ctr">
                    <a:lnL>
                      <a:noFill/>
                    </a:lnL>
                    <a:lnR>
                      <a:noFill/>
                    </a:lnR>
                    <a:lnT>
                      <a:noFill/>
                    </a:lnT>
                    <a:lnB>
                      <a:noFill/>
                    </a:lnB>
                  </a:tcPr>
                </a:tc>
                <a:extLst>
                  <a:ext uri="{0D108BD9-81ED-4DB2-BD59-A6C34878D82A}">
                    <a16:rowId xmlns:a16="http://schemas.microsoft.com/office/drawing/2014/main" val="2603574684"/>
                  </a:ext>
                </a:extLst>
              </a:tr>
              <a:tr h="0">
                <a:tc>
                  <a:txBody>
                    <a:bodyPr/>
                    <a:lstStyle/>
                    <a:p>
                      <a:r>
                        <a:rPr lang="en-US" b="1"/>
                        <a:t>Performance</a:t>
                      </a:r>
                      <a:endParaRPr lang="en-US"/>
                    </a:p>
                  </a:txBody>
                  <a:tcPr anchor="ctr">
                    <a:lnL>
                      <a:noFill/>
                    </a:lnL>
                    <a:lnR>
                      <a:noFill/>
                    </a:lnR>
                    <a:lnT>
                      <a:noFill/>
                    </a:lnT>
                    <a:lnB>
                      <a:noFill/>
                    </a:lnB>
                  </a:tcPr>
                </a:tc>
                <a:tc>
                  <a:txBody>
                    <a:bodyPr/>
                    <a:lstStyle/>
                    <a:p>
                      <a:r>
                        <a:rPr lang="en-US"/>
                        <a:t>Suitable for medium-to-large setups.</a:t>
                      </a:r>
                    </a:p>
                  </a:txBody>
                  <a:tcPr anchor="ctr">
                    <a:lnL>
                      <a:noFill/>
                    </a:lnL>
                    <a:lnR>
                      <a:noFill/>
                    </a:lnR>
                    <a:lnT>
                      <a:noFill/>
                    </a:lnT>
                    <a:lnB>
                      <a:noFill/>
                    </a:lnB>
                  </a:tcPr>
                </a:tc>
                <a:tc>
                  <a:txBody>
                    <a:bodyPr/>
                    <a:lstStyle/>
                    <a:p>
                      <a:r>
                        <a:rPr lang="en-US"/>
                        <a:t>Lightweight, optimized for high throughput.</a:t>
                      </a:r>
                    </a:p>
                  </a:txBody>
                  <a:tcPr anchor="ctr">
                    <a:lnL>
                      <a:noFill/>
                    </a:lnL>
                    <a:lnR>
                      <a:noFill/>
                    </a:lnR>
                    <a:lnT>
                      <a:noFill/>
                    </a:lnT>
                    <a:lnB>
                      <a:noFill/>
                    </a:lnB>
                  </a:tcPr>
                </a:tc>
                <a:extLst>
                  <a:ext uri="{0D108BD9-81ED-4DB2-BD59-A6C34878D82A}">
                    <a16:rowId xmlns:a16="http://schemas.microsoft.com/office/drawing/2014/main" val="2451796108"/>
                  </a:ext>
                </a:extLst>
              </a:tr>
              <a:tr h="0">
                <a:tc>
                  <a:txBody>
                    <a:bodyPr/>
                    <a:lstStyle/>
                    <a:p>
                      <a:r>
                        <a:rPr lang="en-US" b="1"/>
                        <a:t>Use Case Fit</a:t>
                      </a:r>
                      <a:endParaRPr lang="en-US"/>
                    </a:p>
                  </a:txBody>
                  <a:tcPr anchor="ctr">
                    <a:lnL>
                      <a:noFill/>
                    </a:lnL>
                    <a:lnR>
                      <a:noFill/>
                    </a:lnR>
                    <a:lnT>
                      <a:noFill/>
                    </a:lnT>
                    <a:lnB>
                      <a:noFill/>
                    </a:lnB>
                  </a:tcPr>
                </a:tc>
                <a:tc>
                  <a:txBody>
                    <a:bodyPr/>
                    <a:lstStyle/>
                    <a:p>
                      <a:r>
                        <a:rPr lang="en-US"/>
                        <a:t>Ideal for Spring-based ecosystems.</a:t>
                      </a:r>
                    </a:p>
                  </a:txBody>
                  <a:tcPr anchor="ctr">
                    <a:lnL>
                      <a:noFill/>
                    </a:lnL>
                    <a:lnR>
                      <a:noFill/>
                    </a:lnR>
                    <a:lnT>
                      <a:noFill/>
                    </a:lnT>
                    <a:lnB>
                      <a:noFill/>
                    </a:lnB>
                  </a:tcPr>
                </a:tc>
                <a:tc>
                  <a:txBody>
                    <a:bodyPr/>
                    <a:lstStyle/>
                    <a:p>
                      <a:r>
                        <a:rPr lang="en-US" dirty="0"/>
                        <a:t>Best for polyglot, Kubernetes-native environments.</a:t>
                      </a:r>
                    </a:p>
                  </a:txBody>
                  <a:tcPr anchor="ctr">
                    <a:lnL>
                      <a:noFill/>
                    </a:lnL>
                    <a:lnR>
                      <a:noFill/>
                    </a:lnR>
                    <a:lnT>
                      <a:noFill/>
                    </a:lnT>
                    <a:lnB>
                      <a:noFill/>
                    </a:lnB>
                  </a:tcPr>
                </a:tc>
                <a:extLst>
                  <a:ext uri="{0D108BD9-81ED-4DB2-BD59-A6C34878D82A}">
                    <a16:rowId xmlns:a16="http://schemas.microsoft.com/office/drawing/2014/main" val="439102773"/>
                  </a:ext>
                </a:extLst>
              </a:tr>
            </a:tbl>
          </a:graphicData>
        </a:graphic>
      </p:graphicFrame>
    </p:spTree>
    <p:extLst>
      <p:ext uri="{BB962C8B-B14F-4D97-AF65-F5344CB8AC3E}">
        <p14:creationId xmlns:p14="http://schemas.microsoft.com/office/powerpoint/2010/main" val="59412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FFFE0C-7DA3-DD55-8D38-61872BC18D5E}"/>
              </a:ext>
            </a:extLst>
          </p:cNvPr>
          <p:cNvSpPr>
            <a:spLocks noGrp="1"/>
          </p:cNvSpPr>
          <p:nvPr>
            <p:ph type="title"/>
          </p:nvPr>
        </p:nvSpPr>
        <p:spPr/>
        <p:txBody>
          <a:bodyPr/>
          <a:lstStyle/>
          <a:p>
            <a:r>
              <a:rPr lang="en-US" dirty="0"/>
              <a:t>Candidate 3 (</a:t>
            </a:r>
            <a:r>
              <a:rPr lang="en-US" dirty="0" err="1"/>
              <a:t>Gadji</a:t>
            </a:r>
            <a:r>
              <a:rPr lang="en-US" dirty="0"/>
              <a:t>)</a:t>
            </a:r>
            <a:endParaRPr lang="ru-RU" dirty="0"/>
          </a:p>
        </p:txBody>
      </p:sp>
      <p:sp>
        <p:nvSpPr>
          <p:cNvPr id="3" name="Объект 2">
            <a:extLst>
              <a:ext uri="{FF2B5EF4-FFF2-40B4-BE49-F238E27FC236}">
                <a16:creationId xmlns:a16="http://schemas.microsoft.com/office/drawing/2014/main" id="{A18A5A86-A99D-21B4-F8BC-6F27504B0771}"/>
              </a:ext>
            </a:extLst>
          </p:cNvPr>
          <p:cNvSpPr>
            <a:spLocks noGrp="1"/>
          </p:cNvSpPr>
          <p:nvPr>
            <p:ph idx="1"/>
          </p:nvPr>
        </p:nvSpPr>
        <p:spPr/>
        <p:txBody>
          <a:bodyPr>
            <a:normAutofit/>
          </a:bodyPr>
          <a:lstStyle/>
          <a:p>
            <a:pPr marL="0" indent="0">
              <a:buNone/>
            </a:pPr>
            <a:r>
              <a:rPr lang="en-US" sz="2000" b="1" dirty="0"/>
              <a:t>Kong</a:t>
            </a:r>
          </a:p>
          <a:p>
            <a:pPr marL="0" indent="0">
              <a:buNone/>
            </a:pPr>
            <a:r>
              <a:rPr lang="en-US" sz="2000" b="1" dirty="0"/>
              <a:t>Why: </a:t>
            </a:r>
            <a:r>
              <a:rPr lang="en-US" sz="2000" dirty="0"/>
              <a:t>Kong is an extensible API gateway with strong Kubernetes integration and a robust plugin architecture. It supports SSO, OAuth2, </a:t>
            </a:r>
            <a:r>
              <a:rPr lang="en-US" sz="2000" dirty="0" err="1"/>
              <a:t>OpenAPI</a:t>
            </a:r>
            <a:r>
              <a:rPr lang="en-US" sz="2000" dirty="0"/>
              <a:t> validation, request/response logging, and caching. Its modular design and community support make it ideal for enhancing Kubernetes ingress with advanced features like schema generation and load balancing.</a:t>
            </a:r>
          </a:p>
          <a:p>
            <a:pPr marL="0" indent="0">
              <a:buNone/>
            </a:pPr>
            <a:endParaRPr lang="en-US" sz="2000" dirty="0"/>
          </a:p>
          <a:p>
            <a:pPr marL="0" indent="0">
              <a:buNone/>
            </a:pPr>
            <a:br>
              <a:rPr lang="en-US" sz="2000" dirty="0"/>
            </a:br>
            <a:r>
              <a:rPr lang="en-US" sz="2000" b="1" dirty="0"/>
              <a:t>Envoy Proxy</a:t>
            </a:r>
          </a:p>
          <a:p>
            <a:pPr marL="0" indent="0">
              <a:buNone/>
            </a:pPr>
            <a:r>
              <a:rPr lang="en-US" sz="2000" b="1" dirty="0"/>
              <a:t>Why:</a:t>
            </a:r>
            <a:r>
              <a:rPr lang="en-US" sz="2000" dirty="0"/>
              <a:t> Envoy is a high-performance edge proxy with advanced routing, load balancing, and observability. It integrates seamlessly with Kubernetes, supports API versioning, schema validation, caching, and CRD-based customizations. Its dynamic </a:t>
            </a:r>
            <a:r>
              <a:rPr lang="en-US" sz="2000" dirty="0" err="1"/>
              <a:t>xDS</a:t>
            </a:r>
            <a:r>
              <a:rPr lang="en-US" sz="2000" dirty="0"/>
              <a:t> APIs enable deep integration for auto-documentation and schema management.</a:t>
            </a:r>
            <a:endParaRPr lang="ru-RU" sz="2000" dirty="0"/>
          </a:p>
        </p:txBody>
      </p:sp>
    </p:spTree>
    <p:extLst>
      <p:ext uri="{BB962C8B-B14F-4D97-AF65-F5344CB8AC3E}">
        <p14:creationId xmlns:p14="http://schemas.microsoft.com/office/powerpoint/2010/main" val="62710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E6656F-2886-0984-0A37-41F200920584}"/>
              </a:ext>
            </a:extLst>
          </p:cNvPr>
          <p:cNvSpPr>
            <a:spLocks noGrp="1"/>
          </p:cNvSpPr>
          <p:nvPr>
            <p:ph type="title"/>
          </p:nvPr>
        </p:nvSpPr>
        <p:spPr>
          <a:xfrm>
            <a:off x="424132" y="235729"/>
            <a:ext cx="10515600" cy="1325563"/>
          </a:xfrm>
        </p:spPr>
        <p:txBody>
          <a:bodyPr/>
          <a:lstStyle/>
          <a:p>
            <a:r>
              <a:rPr lang="en-US" b="1" dirty="0">
                <a:effectLst>
                  <a:outerShdw blurRad="38100" dist="38100" dir="2700000" algn="tl">
                    <a:srgbClr val="000000">
                      <a:alpha val="43137"/>
                    </a:srgbClr>
                  </a:outerShdw>
                </a:effectLst>
              </a:rPr>
              <a:t>Candidate 3 (</a:t>
            </a:r>
            <a:r>
              <a:rPr lang="en-US" b="1" dirty="0" err="1">
                <a:effectLst>
                  <a:outerShdw blurRad="38100" dist="38100" dir="2700000" algn="tl">
                    <a:srgbClr val="000000">
                      <a:alpha val="43137"/>
                    </a:srgbClr>
                  </a:outerShdw>
                </a:effectLst>
              </a:rPr>
              <a:t>Gadji</a:t>
            </a:r>
            <a:r>
              <a:rPr lang="en-US" b="1" dirty="0">
                <a:effectLst>
                  <a:outerShdw blurRad="38100" dist="38100" dir="2700000" algn="tl">
                    <a:srgbClr val="000000">
                      <a:alpha val="43137"/>
                    </a:srgbClr>
                  </a:outerShdw>
                </a:effectLst>
              </a:rPr>
              <a:t>)</a:t>
            </a:r>
            <a:endParaRPr lang="ru-RU" b="1"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02F3A254-6D73-4E04-AAF8-E9FB941D5E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6379" y="1466491"/>
            <a:ext cx="4864181" cy="4891447"/>
          </a:xfrm>
        </p:spPr>
      </p:pic>
    </p:spTree>
    <p:extLst>
      <p:ext uri="{BB962C8B-B14F-4D97-AF65-F5344CB8AC3E}">
        <p14:creationId xmlns:p14="http://schemas.microsoft.com/office/powerpoint/2010/main" val="2148289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714</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K8S</vt:lpstr>
      <vt:lpstr>Product description</vt:lpstr>
      <vt:lpstr>Promts</vt:lpstr>
      <vt:lpstr>Candidate 1 (Mikhail)</vt:lpstr>
      <vt:lpstr>Candidate 1 (Mikhail)</vt:lpstr>
      <vt:lpstr>Candidate 2 (Konstantin)</vt:lpstr>
      <vt:lpstr>Candidate 2 (Konstantin)</vt:lpstr>
      <vt:lpstr>Candidate 3 (Gadji)</vt:lpstr>
      <vt:lpstr>Candidate 3 (Gadji)</vt:lpstr>
      <vt:lpstr>Candidate 4 (Daniel)</vt:lpstr>
      <vt:lpstr>Candidate 4 (Daniel)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dc:title>
  <dc:creator>Konstantin Tsaturyan</dc:creator>
  <cp:lastModifiedBy>Konstantin Tsaturyan</cp:lastModifiedBy>
  <cp:revision>26</cp:revision>
  <dcterms:created xsi:type="dcterms:W3CDTF">2024-11-26T17:15:06Z</dcterms:created>
  <dcterms:modified xsi:type="dcterms:W3CDTF">2024-11-26T17:45:12Z</dcterms:modified>
</cp:coreProperties>
</file>