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67" r:id="rId3"/>
    <p:sldId id="268" r:id="rId4"/>
    <p:sldId id="272" r:id="rId5"/>
    <p:sldId id="273" r:id="rId6"/>
    <p:sldId id="274" r:id="rId7"/>
    <p:sldId id="275" r:id="rId8"/>
    <p:sldId id="270" r:id="rId9"/>
    <p:sldId id="276" r:id="rId10"/>
    <p:sldId id="277" r:id="rId11"/>
    <p:sldId id="271" r:id="rId12"/>
    <p:sldId id="278" r:id="rId13"/>
    <p:sldId id="280" r:id="rId14"/>
    <p:sldId id="269" r:id="rId15"/>
    <p:sldId id="279" r:id="rId16"/>
    <p:sldId id="262" r:id="rId17"/>
    <p:sldId id="259" r:id="rId18"/>
    <p:sldId id="260" r:id="rId19"/>
    <p:sldId id="26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080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165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36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18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59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39630292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39630292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0adce3c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0adce3c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39630292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39630292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45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1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69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38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0adce3cd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0adce3cd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687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1/Task_1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a:effectLst>
                  <a:outerShdw blurRad="38100" dist="38100" dir="2700000" algn="tl">
                    <a:srgbClr val="000000">
                      <a:alpha val="43137"/>
                    </a:srgbClr>
                  </a:outerShdw>
                </a:effectLst>
              </a:rPr>
              <a:t>Logical data model </a:t>
            </a:r>
            <a:r>
              <a:rPr lang="en-US" b="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026" name="Picture 2">
            <a:extLst>
              <a:ext uri="{FF2B5EF4-FFF2-40B4-BE49-F238E27FC236}">
                <a16:creationId xmlns:a16="http://schemas.microsoft.com/office/drawing/2014/main" id="{99D0A118-5B5D-4B8C-B2D0-526638A5D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15" y="938313"/>
            <a:ext cx="3318383" cy="38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53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51188"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Generate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b="1" dirty="0">
                <a:solidFill>
                  <a:schemeClr val="tx1"/>
                </a:solidFill>
              </a:rPr>
              <a:t>Scenario</a:t>
            </a:r>
            <a:r>
              <a:rPr lang="en-US" dirty="0">
                <a:solidFill>
                  <a:schemeClr val="tx1"/>
                </a:solidFill>
              </a:rPr>
              <a:t>: </a:t>
            </a:r>
          </a:p>
          <a:p>
            <a:pPr marL="0" lvl="0" indent="0" algn="l" rtl="0">
              <a:spcBef>
                <a:spcPts val="0"/>
              </a:spcBef>
              <a:spcAft>
                <a:spcPts val="0"/>
              </a:spcAft>
              <a:buNone/>
            </a:pPr>
            <a:r>
              <a:rPr lang="en-US" dirty="0">
                <a:solidFill>
                  <a:schemeClr val="tx1"/>
                </a:solidFill>
              </a:rPr>
              <a:t>User sends request to get schema</a:t>
            </a:r>
          </a:p>
          <a:p>
            <a:pPr marL="0" lvl="0" indent="0" algn="l" rtl="0">
              <a:spcBef>
                <a:spcPts val="0"/>
              </a:spcBef>
              <a:spcAft>
                <a:spcPts val="0"/>
              </a:spcAft>
              <a:buNone/>
            </a:pPr>
            <a:r>
              <a:rPr lang="en-US" dirty="0" err="1">
                <a:solidFill>
                  <a:schemeClr val="tx1"/>
                </a:solidFill>
              </a:rPr>
              <a:t>OpenApi</a:t>
            </a:r>
            <a:r>
              <a:rPr lang="en-US" dirty="0">
                <a:solidFill>
                  <a:schemeClr val="tx1"/>
                </a:solidFill>
              </a:rPr>
              <a:t> Generator checks if schema is present, if not – creates it, returns actual schema</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3806"/>
            <a:ext cx="5205759" cy="1078846"/>
          </a:xfrm>
          <a:prstGeom prst="rect">
            <a:avLst/>
          </a:prstGeom>
        </p:spPr>
      </p:pic>
      <p:sp>
        <p:nvSpPr>
          <p:cNvPr id="3" name="Номер слайда 2">
            <a:extLst>
              <a:ext uri="{FF2B5EF4-FFF2-40B4-BE49-F238E27FC236}">
                <a16:creationId xmlns:a16="http://schemas.microsoft.com/office/drawing/2014/main" id="{E92DA808-A119-4BC5-BB0C-E1F78E2DD1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extLst>
      <p:ext uri="{BB962C8B-B14F-4D97-AF65-F5344CB8AC3E}">
        <p14:creationId xmlns:p14="http://schemas.microsoft.com/office/powerpoint/2010/main" val="238819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OpenAPIGenerator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 name="Picture 2">
            <a:extLst>
              <a:ext uri="{FF2B5EF4-FFF2-40B4-BE49-F238E27FC236}">
                <a16:creationId xmlns:a16="http://schemas.microsoft.com/office/drawing/2014/main" id="{8B7F31C8-12BD-4DD6-B7B8-368367C123A2}"/>
              </a:ext>
            </a:extLst>
          </p:cNvPr>
          <p:cNvPicPr>
            <a:picLocks noChangeAspect="1" noChangeArrowheads="1"/>
          </p:cNvPicPr>
          <p:nvPr/>
        </p:nvPicPr>
        <p:blipFill>
          <a:blip r:embed="rId3"/>
          <a:srcRect/>
          <a:stretch/>
        </p:blipFill>
        <p:spPr bwMode="auto">
          <a:xfrm>
            <a:off x="3243962" y="1163506"/>
            <a:ext cx="2671113" cy="3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6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2050" name="Picture 2" descr="PlantUML Diagram">
            <a:extLst>
              <a:ext uri="{FF2B5EF4-FFF2-40B4-BE49-F238E27FC236}">
                <a16:creationId xmlns:a16="http://schemas.microsoft.com/office/drawing/2014/main" id="{19CF0A55-CF2D-4861-9449-655585CE1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7" y="1047249"/>
            <a:ext cx="49625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09702"/>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Deploy Service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deploy ML Model</a:t>
            </a:r>
          </a:p>
          <a:p>
            <a:pPr marL="0" lvl="0" indent="0" algn="l" rtl="0">
              <a:spcBef>
                <a:spcPts val="0"/>
              </a:spcBef>
              <a:spcAft>
                <a:spcPts val="0"/>
              </a:spcAft>
              <a:buNone/>
            </a:pPr>
            <a:r>
              <a:rPr lang="en-US" dirty="0">
                <a:solidFill>
                  <a:schemeClr val="tx1"/>
                </a:solidFill>
              </a:rPr>
              <a:t>ML Wrappers creates docker container</a:t>
            </a:r>
          </a:p>
          <a:p>
            <a:pPr marL="0" lvl="0" indent="0" algn="l" rtl="0">
              <a:spcBef>
                <a:spcPts val="0"/>
              </a:spcBef>
              <a:spcAft>
                <a:spcPts val="0"/>
              </a:spcAft>
              <a:buNone/>
            </a:pPr>
            <a:r>
              <a:rPr lang="en-US" dirty="0">
                <a:solidFill>
                  <a:schemeClr val="tx1"/>
                </a:solidFill>
              </a:rPr>
              <a:t>Docker container is deployed via service into K8s</a:t>
            </a: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tretch>
            <a:fillRect/>
          </a:stretch>
        </p:blipFill>
        <p:spPr>
          <a:xfrm>
            <a:off x="3626541" y="1017725"/>
            <a:ext cx="5205759" cy="3451009"/>
          </a:xfrm>
          <a:prstGeom prst="rect">
            <a:avLst/>
          </a:prstGeom>
        </p:spPr>
      </p:pic>
      <p:sp>
        <p:nvSpPr>
          <p:cNvPr id="3" name="Номер слайда 2">
            <a:extLst>
              <a:ext uri="{FF2B5EF4-FFF2-40B4-BE49-F238E27FC236}">
                <a16:creationId xmlns:a16="http://schemas.microsoft.com/office/drawing/2014/main" id="{3863259A-7CEE-49BB-9562-F93C8BD58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ServiceDeployer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3074" name="Picture 2">
            <a:extLst>
              <a:ext uri="{FF2B5EF4-FFF2-40B4-BE49-F238E27FC236}">
                <a16:creationId xmlns:a16="http://schemas.microsoft.com/office/drawing/2014/main" id="{85D032A9-1CA6-4893-9797-0787E9862734}"/>
              </a:ext>
            </a:extLst>
          </p:cNvPr>
          <p:cNvPicPr>
            <a:picLocks noChangeAspect="1" noChangeArrowheads="1"/>
          </p:cNvPicPr>
          <p:nvPr/>
        </p:nvPicPr>
        <p:blipFill>
          <a:blip r:embed="rId3"/>
          <a:srcRect/>
          <a:stretch/>
        </p:blipFill>
        <p:spPr bwMode="auto">
          <a:xfrm>
            <a:off x="3024187" y="1143000"/>
            <a:ext cx="309562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1018" y="18280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work</a:t>
            </a:r>
            <a:endParaRPr b="1" dirty="0">
              <a:solidFill>
                <a:schemeClr val="tx1"/>
              </a:solidFill>
              <a:effectLst>
                <a:outerShdw blurRad="38100" dist="38100" dir="2700000" algn="tl">
                  <a:srgbClr val="000000">
                    <a:alpha val="43137"/>
                  </a:srgbClr>
                </a:outerShdw>
              </a:effectLst>
            </a:endParaRPr>
          </a:p>
        </p:txBody>
      </p:sp>
      <p:sp>
        <p:nvSpPr>
          <p:cNvPr id="94" name="Google Shape;94;p19"/>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Request Router – </a:t>
            </a:r>
            <a:r>
              <a:rPr lang="en-GB" dirty="0" err="1">
                <a:solidFill>
                  <a:schemeClr val="tx1"/>
                </a:solidFill>
              </a:rPr>
              <a:t>Tsaturyan</a:t>
            </a:r>
            <a:r>
              <a:rPr lang="en-GB" dirty="0">
                <a:solidFill>
                  <a:schemeClr val="tx1"/>
                </a:solidFill>
              </a:rPr>
              <a:t> Konstantin</a:t>
            </a:r>
          </a:p>
          <a:p>
            <a:pPr marL="0" lvl="0" indent="0" algn="l" rtl="0">
              <a:spcBef>
                <a:spcPts val="0"/>
              </a:spcBef>
              <a:spcAft>
                <a:spcPts val="1200"/>
              </a:spcAft>
              <a:buNone/>
            </a:pPr>
            <a:r>
              <a:rPr lang="en-GB" dirty="0">
                <a:solidFill>
                  <a:schemeClr val="tx1"/>
                </a:solidFill>
              </a:rPr>
              <a:t>Authenticator – </a:t>
            </a:r>
            <a:r>
              <a:rPr lang="en-GB" dirty="0" err="1">
                <a:solidFill>
                  <a:schemeClr val="tx1"/>
                </a:solidFill>
              </a:rPr>
              <a:t>Dandamaev</a:t>
            </a:r>
            <a:r>
              <a:rPr lang="en-GB" dirty="0">
                <a:solidFill>
                  <a:schemeClr val="tx1"/>
                </a:solidFill>
              </a:rPr>
              <a:t> </a:t>
            </a:r>
            <a:r>
              <a:rPr lang="en-GB" dirty="0" err="1">
                <a:solidFill>
                  <a:schemeClr val="tx1"/>
                </a:solidFill>
              </a:rPr>
              <a:t>Gadji</a:t>
            </a:r>
            <a:endParaRPr lang="en-GB" dirty="0">
              <a:solidFill>
                <a:schemeClr val="tx1"/>
              </a:solidFill>
            </a:endParaRPr>
          </a:p>
          <a:p>
            <a:pPr marL="0" lvl="0" indent="0" algn="l" rtl="0">
              <a:spcBef>
                <a:spcPts val="0"/>
              </a:spcBef>
              <a:spcAft>
                <a:spcPts val="1200"/>
              </a:spcAft>
              <a:buNone/>
            </a:pPr>
            <a:r>
              <a:rPr lang="en-GB" dirty="0" err="1">
                <a:solidFill>
                  <a:schemeClr val="tx1"/>
                </a:solidFill>
              </a:rPr>
              <a:t>OpenAPI</a:t>
            </a:r>
            <a:r>
              <a:rPr lang="en-GB" dirty="0">
                <a:solidFill>
                  <a:schemeClr val="tx1"/>
                </a:solidFill>
              </a:rPr>
              <a:t> Generator – </a:t>
            </a:r>
            <a:r>
              <a:rPr lang="en-GB" dirty="0" err="1">
                <a:solidFill>
                  <a:schemeClr val="tx1"/>
                </a:solidFill>
              </a:rPr>
              <a:t>Tsurkan</a:t>
            </a:r>
            <a:r>
              <a:rPr lang="en-GB" dirty="0">
                <a:solidFill>
                  <a:schemeClr val="tx1"/>
                </a:solidFill>
              </a:rPr>
              <a:t> Daniel</a:t>
            </a:r>
          </a:p>
          <a:p>
            <a:pPr marL="0" lvl="0" indent="0" algn="l" rtl="0">
              <a:spcBef>
                <a:spcPts val="0"/>
              </a:spcBef>
              <a:spcAft>
                <a:spcPts val="1200"/>
              </a:spcAft>
              <a:buNone/>
            </a:pPr>
            <a:r>
              <a:rPr lang="en-GB" dirty="0">
                <a:solidFill>
                  <a:schemeClr val="tx1"/>
                </a:solidFill>
              </a:rPr>
              <a:t>Service Deployer – </a:t>
            </a:r>
            <a:r>
              <a:rPr lang="en-GB" dirty="0" err="1">
                <a:solidFill>
                  <a:schemeClr val="tx1"/>
                </a:solidFill>
              </a:rPr>
              <a:t>Smolkin</a:t>
            </a:r>
            <a:r>
              <a:rPr lang="en-GB" dirty="0">
                <a:solidFill>
                  <a:schemeClr val="tx1"/>
                </a:solidFill>
              </a:rPr>
              <a:t> Mikhail</a:t>
            </a:r>
            <a:endParaRPr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Logical data model (class/ER diagram)</a:t>
            </a:r>
            <a:endParaRPr dirty="0">
              <a:solidFill>
                <a:srgbClr val="FF0000"/>
              </a:solidFill>
            </a:endParaRPr>
          </a:p>
        </p:txBody>
      </p:sp>
      <p:sp>
        <p:nvSpPr>
          <p:cNvPr id="73" name="Google Shape;73;p16"/>
          <p:cNvSpPr txBox="1">
            <a:spLocks noGrp="1"/>
          </p:cNvSpPr>
          <p:nvPr>
            <p:ph type="body" idx="1"/>
          </p:nvPr>
        </p:nvSpPr>
        <p:spPr>
          <a:xfrm>
            <a:off x="311700" y="1152475"/>
            <a:ext cx="3226800" cy="1348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(from the previous task)</a:t>
            </a:r>
            <a:endParaRPr dirty="0"/>
          </a:p>
          <a:p>
            <a:pPr marL="0" lvl="0" indent="0" algn="l" rtl="0">
              <a:spcBef>
                <a:spcPts val="1200"/>
              </a:spcBef>
              <a:spcAft>
                <a:spcPts val="0"/>
              </a:spcAft>
              <a:buNone/>
            </a:pPr>
            <a:r>
              <a:rPr lang="en-GB" b="1" dirty="0"/>
              <a:t>&lt;for each microservice separately&gt;</a:t>
            </a:r>
            <a:endParaRPr b="1"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302425" y="1331700"/>
            <a:ext cx="3483074" cy="1601725"/>
          </a:xfrm>
          <a:prstGeom prst="rect">
            <a:avLst/>
          </a:prstGeom>
          <a:noFill/>
          <a:ln>
            <a:noFill/>
          </a:ln>
        </p:spPr>
      </p:pic>
      <p:pic>
        <p:nvPicPr>
          <p:cNvPr id="75" name="Google Shape;75;p16"/>
          <p:cNvPicPr preferRelativeResize="0"/>
          <p:nvPr/>
        </p:nvPicPr>
        <p:blipFill rotWithShape="1">
          <a:blip r:embed="rId4">
            <a:alphaModFix/>
          </a:blip>
          <a:srcRect l="1185"/>
          <a:stretch/>
        </p:blipFill>
        <p:spPr>
          <a:xfrm>
            <a:off x="311700" y="2757200"/>
            <a:ext cx="3833724" cy="22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API summary &lt;for each microservice separately&gt;</a:t>
            </a:r>
            <a:endParaRPr dirty="0">
              <a:solidFill>
                <a:srgbClr val="FF0000"/>
              </a:solidFill>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&lt; provide a summary of API you are going to use with DB design, use OpenAPI fragment if needed &gt;</a:t>
            </a:r>
            <a:endParaRPr/>
          </a:p>
          <a:p>
            <a:pPr marL="0" lvl="0" indent="0" algn="l" rtl="0">
              <a:spcBef>
                <a:spcPts val="1200"/>
              </a:spcBef>
              <a:spcAft>
                <a:spcPts val="0"/>
              </a:spcAft>
              <a:buNone/>
            </a:pPr>
            <a:r>
              <a:rPr lang="en-GB" b="1"/>
              <a:t>&lt;</a:t>
            </a:r>
            <a:r>
              <a:rPr lang="en-GB"/>
              <a:t> 5-7 most important API operations &gt;</a:t>
            </a:r>
            <a:endParaRPr/>
          </a:p>
          <a:p>
            <a:pPr marL="0" lvl="0" indent="0" algn="l" rtl="0">
              <a:spcBef>
                <a:spcPts val="1200"/>
              </a:spcBef>
              <a:spcAft>
                <a:spcPts val="1200"/>
              </a:spcAft>
              <a:buNone/>
            </a:pPr>
            <a:r>
              <a:rPr lang="en-GB"/>
              <a:t>&lt;e.g. In a form /dataset/{id} - GET  - get data for training - (Use case)&gt;</a:t>
            </a:r>
            <a:endParaRPr/>
          </a:p>
        </p:txBody>
      </p:sp>
      <p:pic>
        <p:nvPicPr>
          <p:cNvPr id="82" name="Google Shape;82;p17"/>
          <p:cNvPicPr preferRelativeResize="0"/>
          <p:nvPr/>
        </p:nvPicPr>
        <p:blipFill>
          <a:blip r:embed="rId3">
            <a:alphaModFix/>
          </a:blip>
          <a:stretch>
            <a:fillRect/>
          </a:stretch>
        </p:blipFill>
        <p:spPr>
          <a:xfrm>
            <a:off x="434050" y="3022350"/>
            <a:ext cx="5357425" cy="178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Physical schema &lt;for each microservice separately&gt;</a:t>
            </a:r>
            <a:endParaRPr dirty="0">
              <a:solidFill>
                <a:srgbClr val="FF0000"/>
              </a:solidFill>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For NoSQL - selection of keys, and explain how requests are served using keys</a:t>
            </a:r>
            <a:endParaRPr dirty="0"/>
          </a:p>
          <a:p>
            <a:pPr marL="0" lvl="0" indent="0" algn="l" rtl="0">
              <a:spcBef>
                <a:spcPts val="1200"/>
              </a:spcBef>
              <a:spcAft>
                <a:spcPts val="0"/>
              </a:spcAft>
              <a:buNone/>
            </a:pPr>
            <a:r>
              <a:rPr lang="en-GB" dirty="0"/>
              <a:t>For RDBMS - physical schema (crow-foot (app.diagrams.net) or SQL dump)</a:t>
            </a:r>
            <a:endParaRPr dirty="0"/>
          </a:p>
          <a:p>
            <a:pPr marL="0" lvl="0" indent="0" algn="l" rtl="0">
              <a:spcBef>
                <a:spcPts val="1200"/>
              </a:spcBef>
              <a:spcAft>
                <a:spcPts val="1200"/>
              </a:spcAft>
              <a:buNone/>
            </a:pPr>
            <a:r>
              <a:rPr lang="en-GB" dirty="0"/>
              <a:t>&lt;for each DB in each microservice&gt;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Task_11/Task_11.pdf</a:t>
            </a:r>
            <a:endParaRPr sz="1400" u="sng" dirty="0">
              <a:solidFill>
                <a:schemeClr val="dk1"/>
              </a:solidFill>
            </a:endParaRPr>
          </a:p>
        </p:txBody>
      </p:sp>
      <p:sp>
        <p:nvSpPr>
          <p:cNvPr id="3" name="Номер слайда 2">
            <a:extLst>
              <a:ext uri="{FF2B5EF4-FFF2-40B4-BE49-F238E27FC236}">
                <a16:creationId xmlns:a16="http://schemas.microsoft.com/office/drawing/2014/main" id="{B6CFC8D8-E303-4004-B65E-C84C05B70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49929"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Event flow</a:t>
            </a:r>
            <a:endParaRPr b="1" dirty="0">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C5B7194B-CF5C-403F-BB19-6F03AD931CCA}"/>
              </a:ext>
            </a:extLst>
          </p:cNvPr>
          <p:cNvPicPr>
            <a:picLocks noChangeAspect="1"/>
          </p:cNvPicPr>
          <p:nvPr/>
        </p:nvPicPr>
        <p:blipFill>
          <a:blip r:embed="rId3"/>
          <a:stretch>
            <a:fillRect/>
          </a:stretch>
        </p:blipFill>
        <p:spPr>
          <a:xfrm>
            <a:off x="161364" y="1241523"/>
            <a:ext cx="8716741" cy="2946342"/>
          </a:xfrm>
          <a:prstGeom prst="rect">
            <a:avLst/>
          </a:prstGeom>
        </p:spPr>
      </p:pic>
      <p:sp>
        <p:nvSpPr>
          <p:cNvPr id="4" name="Номер слайда 3">
            <a:extLst>
              <a:ext uri="{FF2B5EF4-FFF2-40B4-BE49-F238E27FC236}">
                <a16:creationId xmlns:a16="http://schemas.microsoft.com/office/drawing/2014/main" id="{FE86CA3D-FE51-42A4-8A66-83EB1F2C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2" name="TextBox 1">
            <a:extLst>
              <a:ext uri="{FF2B5EF4-FFF2-40B4-BE49-F238E27FC236}">
                <a16:creationId xmlns:a16="http://schemas.microsoft.com/office/drawing/2014/main" id="{4D399809-9845-44E8-8D4D-519225097970}"/>
              </a:ext>
            </a:extLst>
          </p:cNvPr>
          <p:cNvSpPr txBox="1"/>
          <p:nvPr/>
        </p:nvSpPr>
        <p:spPr>
          <a:xfrm>
            <a:off x="161363" y="4716463"/>
            <a:ext cx="8162365" cy="307777"/>
          </a:xfrm>
          <a:prstGeom prst="rect">
            <a:avLst/>
          </a:prstGeom>
          <a:noFill/>
        </p:spPr>
        <p:txBody>
          <a:bodyPr wrap="square" rtlCol="0">
            <a:spAutoFit/>
          </a:bodyPr>
          <a:lstStyle/>
          <a:p>
            <a:r>
              <a:rPr lang="en-US" dirty="0">
                <a:solidFill>
                  <a:schemeClr val="tx1"/>
                </a:solidFill>
              </a:rPr>
              <a:t>https://github.com/fanglores/Advanced-Software-Design/tree/master/General/UseCases</a:t>
            </a:r>
            <a:endParaRPr lang="ru-RU"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1017" y="18102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2052" name="Picture 4">
            <a:extLst>
              <a:ext uri="{FF2B5EF4-FFF2-40B4-BE49-F238E27FC236}">
                <a16:creationId xmlns:a16="http://schemas.microsoft.com/office/drawing/2014/main" id="{73CA7B9E-2D89-40C2-AD0B-4434A982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16" y="995789"/>
            <a:ext cx="4632304" cy="386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68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699" y="1152475"/>
            <a:ext cx="313074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Forward Request</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 to a service</a:t>
            </a:r>
          </a:p>
          <a:p>
            <a:pPr marL="0" lvl="0" indent="0" algn="l" rtl="0">
              <a:spcBef>
                <a:spcPts val="0"/>
              </a:spcBef>
              <a:spcAft>
                <a:spcPts val="0"/>
              </a:spcAft>
              <a:buNone/>
            </a:pPr>
            <a:r>
              <a:rPr lang="en-US" dirty="0">
                <a:solidFill>
                  <a:schemeClr val="tx1"/>
                </a:solidFill>
              </a:rPr>
              <a:t>Request is being validated by </a:t>
            </a:r>
            <a:r>
              <a:rPr lang="en-US" dirty="0" err="1">
                <a:solidFill>
                  <a:schemeClr val="tx1"/>
                </a:solidFill>
              </a:rPr>
              <a:t>OpenAPI</a:t>
            </a:r>
            <a:r>
              <a:rPr lang="en-US" dirty="0">
                <a:solidFill>
                  <a:schemeClr val="tx1"/>
                </a:solidFill>
              </a:rPr>
              <a:t> schema</a:t>
            </a:r>
          </a:p>
          <a:p>
            <a:pPr marL="0" lvl="0" indent="0" algn="l" rtl="0">
              <a:spcBef>
                <a:spcPts val="0"/>
              </a:spcBef>
              <a:spcAft>
                <a:spcPts val="0"/>
              </a:spcAft>
              <a:buNone/>
            </a:pPr>
            <a:r>
              <a:rPr lang="en-US" dirty="0">
                <a:solidFill>
                  <a:schemeClr val="tx1"/>
                </a:solidFill>
              </a:rPr>
              <a:t>Request is being forwarded to a specific K8s service</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84063" y="1017725"/>
            <a:ext cx="5090714" cy="3451009"/>
          </a:xfrm>
          <a:prstGeom prst="rect">
            <a:avLst/>
          </a:prstGeom>
        </p:spPr>
      </p:pic>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333870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err="1">
                <a:effectLst>
                  <a:outerShdw blurRad="38100" dist="38100" dir="2700000" algn="tl">
                    <a:srgbClr val="000000">
                      <a:alpha val="43137"/>
                    </a:srgbClr>
                  </a:outerShdw>
                </a:effectLst>
              </a:rPr>
              <a:t>RequestRouter</a:t>
            </a:r>
            <a:endParaRPr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44D00E36-7C80-4724-BC89-DAF8BBC2E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1026" name="Picture 2">
            <a:extLst>
              <a:ext uri="{FF2B5EF4-FFF2-40B4-BE49-F238E27FC236}">
                <a16:creationId xmlns:a16="http://schemas.microsoft.com/office/drawing/2014/main" id="{33BD0D6E-8412-4F3D-8C4A-633C42F1E6AA}"/>
              </a:ext>
            </a:extLst>
          </p:cNvPr>
          <p:cNvPicPr>
            <a:picLocks noChangeAspect="1" noChangeArrowheads="1"/>
          </p:cNvPicPr>
          <p:nvPr/>
        </p:nvPicPr>
        <p:blipFill>
          <a:blip r:embed="rId3"/>
          <a:srcRect/>
          <a:stretch/>
        </p:blipFill>
        <p:spPr bwMode="auto">
          <a:xfrm>
            <a:off x="1726021" y="1391289"/>
            <a:ext cx="5691958" cy="303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43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Logical data model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1026" name="Picture 2">
            <a:extLst>
              <a:ext uri="{FF2B5EF4-FFF2-40B4-BE49-F238E27FC236}">
                <a16:creationId xmlns:a16="http://schemas.microsoft.com/office/drawing/2014/main" id="{67B68EE8-31AC-49AB-8310-25835036F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228725"/>
            <a:ext cx="287655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59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API usage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86" name="Google Shape;86;p18"/>
          <p:cNvSpPr txBox="1">
            <a:spLocks noGrp="1"/>
          </p:cNvSpPr>
          <p:nvPr>
            <p:ph type="body" idx="1"/>
          </p:nvPr>
        </p:nvSpPr>
        <p:spPr>
          <a:xfrm>
            <a:off x="311700" y="1152475"/>
            <a:ext cx="300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solidFill>
              </a:rPr>
              <a:t>Use Case</a:t>
            </a:r>
            <a:r>
              <a:rPr lang="en-US" dirty="0">
                <a:solidFill>
                  <a:schemeClr val="tx1"/>
                </a:solidFill>
              </a:rPr>
              <a:t>: Authenticate</a:t>
            </a:r>
          </a:p>
          <a:p>
            <a:pPr marL="0" lvl="0" indent="0" algn="l" rtl="0">
              <a:spcBef>
                <a:spcPts val="0"/>
              </a:spcBef>
              <a:spcAft>
                <a:spcPts val="0"/>
              </a:spcAft>
              <a:buNone/>
            </a:pPr>
            <a:r>
              <a:rPr lang="en-US" b="1" dirty="0">
                <a:solidFill>
                  <a:schemeClr val="tx1"/>
                </a:solidFill>
              </a:rPr>
              <a:t>Scenario</a:t>
            </a:r>
            <a:r>
              <a:rPr lang="en-US" dirty="0">
                <a:solidFill>
                  <a:schemeClr val="tx1"/>
                </a:solidFill>
              </a:rPr>
              <a:t>:</a:t>
            </a:r>
          </a:p>
          <a:p>
            <a:pPr marL="0" lvl="0" indent="0" algn="l" rtl="0">
              <a:spcBef>
                <a:spcPts val="0"/>
              </a:spcBef>
              <a:spcAft>
                <a:spcPts val="0"/>
              </a:spcAft>
              <a:buNone/>
            </a:pPr>
            <a:r>
              <a:rPr lang="en-US" dirty="0">
                <a:solidFill>
                  <a:schemeClr val="tx1"/>
                </a:solidFill>
              </a:rPr>
              <a:t>User sends request</a:t>
            </a:r>
          </a:p>
          <a:p>
            <a:pPr marL="0" lvl="0" indent="0" algn="l" rtl="0">
              <a:spcBef>
                <a:spcPts val="0"/>
              </a:spcBef>
              <a:spcAft>
                <a:spcPts val="0"/>
              </a:spcAft>
              <a:buNone/>
            </a:pPr>
            <a:r>
              <a:rPr lang="en-US" dirty="0">
                <a:solidFill>
                  <a:schemeClr val="tx1"/>
                </a:solidFill>
              </a:rPr>
              <a:t>Request is sent to authentication</a:t>
            </a:r>
          </a:p>
          <a:p>
            <a:pPr marL="0" lvl="0" indent="0" algn="l" rtl="0">
              <a:spcBef>
                <a:spcPts val="0"/>
              </a:spcBef>
              <a:spcAft>
                <a:spcPts val="0"/>
              </a:spcAft>
              <a:buNone/>
            </a:pPr>
            <a:r>
              <a:rPr lang="en-US" dirty="0">
                <a:solidFill>
                  <a:schemeClr val="tx1"/>
                </a:solidFill>
              </a:rPr>
              <a:t>Request is checked for SSO authentication possibility</a:t>
            </a:r>
            <a:endParaRPr dirty="0">
              <a:solidFill>
                <a:schemeClr val="tx1"/>
              </a:solidFill>
            </a:endParaRPr>
          </a:p>
        </p:txBody>
      </p:sp>
      <p:pic>
        <p:nvPicPr>
          <p:cNvPr id="5" name="Picture 4">
            <a:extLst>
              <a:ext uri="{FF2B5EF4-FFF2-40B4-BE49-F238E27FC236}">
                <a16:creationId xmlns:a16="http://schemas.microsoft.com/office/drawing/2014/main" id="{F27EAB64-52E9-4F07-B4D9-407AD54431C9}"/>
              </a:ext>
            </a:extLst>
          </p:cNvPr>
          <p:cNvPicPr>
            <a:picLocks noChangeAspect="1"/>
          </p:cNvPicPr>
          <p:nvPr/>
        </p:nvPicPr>
        <p:blipFill>
          <a:blip r:embed="rId3"/>
          <a:srcRect/>
          <a:stretch/>
        </p:blipFill>
        <p:spPr>
          <a:xfrm>
            <a:off x="3626541" y="2207056"/>
            <a:ext cx="5205759" cy="1072347"/>
          </a:xfrm>
          <a:prstGeom prst="rect">
            <a:avLst/>
          </a:prstGeom>
        </p:spPr>
      </p:pic>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40419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182807"/>
            <a:ext cx="8520600" cy="572700"/>
          </a:xfrm>
          <a:prstGeom prst="rect">
            <a:avLst/>
          </a:prstGeom>
        </p:spPr>
        <p:txBody>
          <a:bodyPr spcFirstLastPara="1" wrap="square" lIns="91425" tIns="91425" rIns="91425" bIns="91425" anchor="t" anchorCtr="0">
            <a:noAutofit/>
          </a:bodyPr>
          <a:lstStyle/>
          <a:p>
            <a:r>
              <a:rPr lang="en-GB" dirty="0">
                <a:effectLst>
                  <a:outerShdw blurRad="38100" dist="38100" dir="2700000" algn="tl">
                    <a:srgbClr val="000000">
                      <a:alpha val="43137"/>
                    </a:srgbClr>
                  </a:outerShdw>
                </a:effectLst>
              </a:rPr>
              <a:t>Physical schema </a:t>
            </a:r>
            <a:r>
              <a:rPr lang="en-US" b="1" dirty="0">
                <a:effectLst>
                  <a:outerShdw blurRad="38100" dist="38100" dir="2700000" algn="tl">
                    <a:srgbClr val="000000">
                      <a:alpha val="43137"/>
                    </a:srgbClr>
                  </a:outerShdw>
                </a:effectLst>
              </a:rPr>
              <a:t>Authenticator</a:t>
            </a:r>
            <a:endParaRPr dirty="0">
              <a:effectLst>
                <a:outerShdw blurRad="38100" dist="38100" dir="2700000" algn="tl">
                  <a:srgbClr val="000000">
                    <a:alpha val="43137"/>
                  </a:srgbClr>
                </a:outerShdw>
              </a:effectLst>
            </a:endParaRPr>
          </a:p>
        </p:txBody>
      </p:sp>
      <p:sp>
        <p:nvSpPr>
          <p:cNvPr id="4" name="Номер слайда 3">
            <a:extLst>
              <a:ext uri="{FF2B5EF4-FFF2-40B4-BE49-F238E27FC236}">
                <a16:creationId xmlns:a16="http://schemas.microsoft.com/office/drawing/2014/main" id="{B6084F2C-D079-4A3E-B51D-2E86804157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3074" name="Picture 2">
            <a:extLst>
              <a:ext uri="{FF2B5EF4-FFF2-40B4-BE49-F238E27FC236}">
                <a16:creationId xmlns:a16="http://schemas.microsoft.com/office/drawing/2014/main" id="{5D2FF8E0-6D0F-4510-9785-65161A36C93D}"/>
              </a:ext>
            </a:extLst>
          </p:cNvPr>
          <p:cNvPicPr>
            <a:picLocks noChangeAspect="1" noChangeArrowheads="1"/>
          </p:cNvPicPr>
          <p:nvPr/>
        </p:nvPicPr>
        <p:blipFill>
          <a:blip r:embed="rId3"/>
          <a:srcRect/>
          <a:stretch/>
        </p:blipFill>
        <p:spPr bwMode="auto">
          <a:xfrm>
            <a:off x="3014662" y="1297921"/>
            <a:ext cx="31146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9430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461</Words>
  <Application>Microsoft Office PowerPoint</Application>
  <PresentationFormat>Экран (16:9)</PresentationFormat>
  <Paragraphs>72</Paragraphs>
  <Slides>19</Slides>
  <Notes>19</Notes>
  <HiddenSlides>3</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19</vt:i4>
      </vt:variant>
    </vt:vector>
  </HeadingPairs>
  <TitlesOfParts>
    <vt:vector size="21" baseType="lpstr">
      <vt:lpstr>Arial</vt:lpstr>
      <vt:lpstr>Simple Light</vt:lpstr>
      <vt:lpstr>KEA</vt:lpstr>
      <vt:lpstr>Product description</vt:lpstr>
      <vt:lpstr>Event flow</vt:lpstr>
      <vt:lpstr>Logical data model RequestRouter</vt:lpstr>
      <vt:lpstr>API usage RequestRouter</vt:lpstr>
      <vt:lpstr>Physical schema RequestRouter</vt:lpstr>
      <vt:lpstr>Logical data model Authenticator</vt:lpstr>
      <vt:lpstr>API usage Authenticator</vt:lpstr>
      <vt:lpstr>Physical schema Authenticator</vt:lpstr>
      <vt:lpstr>Logical data model OpenAPIGenerator</vt:lpstr>
      <vt:lpstr>API usage OpenAPIGenerator</vt:lpstr>
      <vt:lpstr>Physical schema OpenAPIGenerator</vt:lpstr>
      <vt:lpstr>Logical data model ServiceDeployer</vt:lpstr>
      <vt:lpstr>API usage ServiceDeployer</vt:lpstr>
      <vt:lpstr>Physical schema ServiceDeployer</vt:lpstr>
      <vt:lpstr>Team work</vt:lpstr>
      <vt:lpstr>Logical data model (class/ER diagram)</vt:lpstr>
      <vt:lpstr>API summary &lt;for each microservice separately&gt;</vt:lpstr>
      <vt:lpstr>Physical schema &lt;for each microservice separately&gt;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36</cp:revision>
  <dcterms:modified xsi:type="dcterms:W3CDTF">2024-12-09T21:19:26Z</dcterms:modified>
</cp:coreProperties>
</file>