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67" r:id="rId3"/>
    <p:sldId id="268" r:id="rId4"/>
    <p:sldId id="259" r:id="rId5"/>
    <p:sldId id="260" r:id="rId6"/>
    <p:sldId id="261" r:id="rId7"/>
    <p:sldId id="272" r:id="rId8"/>
    <p:sldId id="273" r:id="rId9"/>
    <p:sldId id="274" r:id="rId10"/>
    <p:sldId id="270" r:id="rId11"/>
    <p:sldId id="271" r:id="rId12"/>
    <p:sldId id="269" r:id="rId13"/>
    <p:sldId id="262"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012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7165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39630292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39630292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b7127c7c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b7127c7c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00adce3cd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00adce3cd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039630292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039630292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0451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014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3690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anglores/Advanced-Software-Desig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fanglores/Advanced-Software-Design/blob/master/PracticeTasks/Module2/Task_11/Task_11.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KEA</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Data design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82807"/>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API usage </a:t>
            </a:r>
            <a:r>
              <a:rPr lang="en-US" b="1" dirty="0">
                <a:effectLst>
                  <a:outerShdw blurRad="38100" dist="38100" dir="2700000" algn="tl">
                    <a:srgbClr val="000000">
                      <a:alpha val="43137"/>
                    </a:srgbClr>
                  </a:outerShdw>
                </a:effectLst>
              </a:rPr>
              <a:t>Authenticator</a:t>
            </a:r>
            <a:endParaRPr dirty="0">
              <a:effectLst>
                <a:outerShdw blurRad="38100" dist="38100" dir="2700000" algn="tl">
                  <a:srgbClr val="000000">
                    <a:alpha val="43137"/>
                  </a:srgbClr>
                </a:outerShdw>
              </a:effectLst>
            </a:endParaRPr>
          </a:p>
        </p:txBody>
      </p:sp>
      <p:sp>
        <p:nvSpPr>
          <p:cNvPr id="86" name="Google Shape;86;p18"/>
          <p:cNvSpPr txBox="1">
            <a:spLocks noGrp="1"/>
          </p:cNvSpPr>
          <p:nvPr>
            <p:ph type="body" idx="1"/>
          </p:nvPr>
        </p:nvSpPr>
        <p:spPr>
          <a:xfrm>
            <a:off x="311700" y="1152475"/>
            <a:ext cx="300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Use Case</a:t>
            </a:r>
            <a:r>
              <a:rPr lang="en-US" dirty="0">
                <a:solidFill>
                  <a:schemeClr val="tx1"/>
                </a:solidFill>
              </a:rPr>
              <a:t>: Authenticate</a:t>
            </a:r>
          </a:p>
          <a:p>
            <a:pPr marL="0" lvl="0" indent="0" algn="l" rtl="0">
              <a:spcBef>
                <a:spcPts val="0"/>
              </a:spcBef>
              <a:spcAft>
                <a:spcPts val="0"/>
              </a:spcAft>
              <a:buNone/>
            </a:pPr>
            <a:r>
              <a:rPr lang="en-US" b="1" dirty="0">
                <a:solidFill>
                  <a:schemeClr val="tx1"/>
                </a:solidFill>
              </a:rPr>
              <a:t>Scenario</a:t>
            </a:r>
            <a:r>
              <a:rPr lang="en-US" dirty="0">
                <a:solidFill>
                  <a:schemeClr val="tx1"/>
                </a:solidFill>
              </a:rPr>
              <a:t>:</a:t>
            </a:r>
          </a:p>
          <a:p>
            <a:pPr marL="0" lvl="0" indent="0" algn="l" rtl="0">
              <a:spcBef>
                <a:spcPts val="0"/>
              </a:spcBef>
              <a:spcAft>
                <a:spcPts val="0"/>
              </a:spcAft>
              <a:buNone/>
            </a:pPr>
            <a:r>
              <a:rPr lang="en-US" dirty="0">
                <a:solidFill>
                  <a:schemeClr val="tx1"/>
                </a:solidFill>
              </a:rPr>
              <a:t>User sends request</a:t>
            </a:r>
          </a:p>
          <a:p>
            <a:pPr marL="0" lvl="0" indent="0" algn="l" rtl="0">
              <a:spcBef>
                <a:spcPts val="0"/>
              </a:spcBef>
              <a:spcAft>
                <a:spcPts val="0"/>
              </a:spcAft>
              <a:buNone/>
            </a:pPr>
            <a:r>
              <a:rPr lang="en-US" dirty="0">
                <a:solidFill>
                  <a:schemeClr val="tx1"/>
                </a:solidFill>
              </a:rPr>
              <a:t>Request is sent to authentication</a:t>
            </a:r>
          </a:p>
          <a:p>
            <a:pPr marL="0" lvl="0" indent="0" algn="l" rtl="0">
              <a:spcBef>
                <a:spcPts val="0"/>
              </a:spcBef>
              <a:spcAft>
                <a:spcPts val="0"/>
              </a:spcAft>
              <a:buNone/>
            </a:pPr>
            <a:r>
              <a:rPr lang="en-US" dirty="0">
                <a:solidFill>
                  <a:schemeClr val="tx1"/>
                </a:solidFill>
              </a:rPr>
              <a:t>Request is checked for SSO authentication possibility</a:t>
            </a:r>
            <a:endParaRPr dirty="0">
              <a:solidFill>
                <a:schemeClr val="tx1"/>
              </a:solidFill>
            </a:endParaRPr>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rcRect/>
          <a:stretch/>
        </p:blipFill>
        <p:spPr>
          <a:xfrm>
            <a:off x="3626541" y="2207056"/>
            <a:ext cx="5205759" cy="1072347"/>
          </a:xfrm>
          <a:prstGeom prst="rect">
            <a:avLst/>
          </a:prstGeom>
        </p:spPr>
      </p:pic>
      <p:sp>
        <p:nvSpPr>
          <p:cNvPr id="2" name="Rectangle 1">
            <a:extLst>
              <a:ext uri="{FF2B5EF4-FFF2-40B4-BE49-F238E27FC236}">
                <a16:creationId xmlns:a16="http://schemas.microsoft.com/office/drawing/2014/main" id="{575A1C00-12C6-44D1-8DDB-5947204B766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300" b="1" i="0" u="none" strike="noStrike" cap="none" normalizeH="0" baseline="0">
                <a:ln>
                  <a:noFill/>
                </a:ln>
                <a:solidFill>
                  <a:schemeClr val="tx1"/>
                </a:solidFill>
                <a:effectLst/>
                <a:latin typeface="Arial" panose="020B0604020202020204" pitchFamily="34" charset="0"/>
              </a:rPr>
              <a:t>Authenticator</a:t>
            </a:r>
            <a:endParaRPr kumimoji="0" lang="ru-RU" altLang="ru-RU" sz="2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a:ln>
                <a:noFill/>
              </a:ln>
              <a:solidFill>
                <a:schemeClr val="tx1"/>
              </a:solidFill>
              <a:effectLst/>
              <a:latin typeface="Arial" panose="020B0604020202020204" pitchFamily="34" charset="0"/>
            </a:endParaRPr>
          </a:p>
        </p:txBody>
      </p:sp>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spTree>
    <p:extLst>
      <p:ext uri="{BB962C8B-B14F-4D97-AF65-F5344CB8AC3E}">
        <p14:creationId xmlns:p14="http://schemas.microsoft.com/office/powerpoint/2010/main" val="3404193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251188" y="28827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API usage </a:t>
            </a:r>
            <a:r>
              <a:rPr lang="en-US" b="1" dirty="0" err="1">
                <a:effectLst>
                  <a:outerShdw blurRad="38100" dist="38100" dir="2700000" algn="tl">
                    <a:srgbClr val="000000">
                      <a:alpha val="43137"/>
                    </a:srgbClr>
                  </a:outerShdw>
                </a:effectLst>
              </a:rPr>
              <a:t>OpenAPIGenerator</a:t>
            </a:r>
            <a:endParaRPr dirty="0">
              <a:effectLst>
                <a:outerShdw blurRad="38100" dist="38100" dir="2700000" algn="tl">
                  <a:srgbClr val="000000">
                    <a:alpha val="43137"/>
                  </a:srgbClr>
                </a:outerShdw>
              </a:effectLst>
            </a:endParaRPr>
          </a:p>
        </p:txBody>
      </p:sp>
      <p:sp>
        <p:nvSpPr>
          <p:cNvPr id="86" name="Google Shape;86;p18"/>
          <p:cNvSpPr txBox="1">
            <a:spLocks noGrp="1"/>
          </p:cNvSpPr>
          <p:nvPr>
            <p:ph type="body" idx="1"/>
          </p:nvPr>
        </p:nvSpPr>
        <p:spPr>
          <a:xfrm>
            <a:off x="311700" y="1152475"/>
            <a:ext cx="300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Use Case</a:t>
            </a:r>
            <a:r>
              <a:rPr lang="en-US" dirty="0">
                <a:solidFill>
                  <a:schemeClr val="tx1"/>
                </a:solidFill>
              </a:rPr>
              <a:t>: Generate </a:t>
            </a:r>
            <a:r>
              <a:rPr lang="en-US" dirty="0" err="1">
                <a:solidFill>
                  <a:schemeClr val="tx1"/>
                </a:solidFill>
              </a:rPr>
              <a:t>OpenAPI</a:t>
            </a:r>
            <a:r>
              <a:rPr lang="en-US" dirty="0">
                <a:solidFill>
                  <a:schemeClr val="tx1"/>
                </a:solidFill>
              </a:rPr>
              <a:t> Schema</a:t>
            </a:r>
          </a:p>
          <a:p>
            <a:pPr marL="0" lvl="0" indent="0" algn="l" rtl="0">
              <a:spcBef>
                <a:spcPts val="0"/>
              </a:spcBef>
              <a:spcAft>
                <a:spcPts val="0"/>
              </a:spcAft>
              <a:buNone/>
            </a:pPr>
            <a:r>
              <a:rPr lang="en-US" b="1" dirty="0">
                <a:solidFill>
                  <a:schemeClr val="tx1"/>
                </a:solidFill>
              </a:rPr>
              <a:t>Scenario</a:t>
            </a:r>
            <a:r>
              <a:rPr lang="en-US" dirty="0">
                <a:solidFill>
                  <a:schemeClr val="tx1"/>
                </a:solidFill>
              </a:rPr>
              <a:t>: </a:t>
            </a:r>
          </a:p>
          <a:p>
            <a:pPr marL="0" lvl="0" indent="0" algn="l" rtl="0">
              <a:spcBef>
                <a:spcPts val="0"/>
              </a:spcBef>
              <a:spcAft>
                <a:spcPts val="0"/>
              </a:spcAft>
              <a:buNone/>
            </a:pPr>
            <a:r>
              <a:rPr lang="en-US" dirty="0">
                <a:solidFill>
                  <a:schemeClr val="tx1"/>
                </a:solidFill>
              </a:rPr>
              <a:t>User sends request to get schema</a:t>
            </a:r>
          </a:p>
          <a:p>
            <a:pPr marL="0" lvl="0" indent="0" algn="l" rtl="0">
              <a:spcBef>
                <a:spcPts val="0"/>
              </a:spcBef>
              <a:spcAft>
                <a:spcPts val="0"/>
              </a:spcAft>
              <a:buNone/>
            </a:pPr>
            <a:r>
              <a:rPr lang="en-US" dirty="0" err="1">
                <a:solidFill>
                  <a:schemeClr val="tx1"/>
                </a:solidFill>
              </a:rPr>
              <a:t>OpenApi</a:t>
            </a:r>
            <a:r>
              <a:rPr lang="en-US" dirty="0">
                <a:solidFill>
                  <a:schemeClr val="tx1"/>
                </a:solidFill>
              </a:rPr>
              <a:t> Generator checks if schema is present, if not – creates it, returns actual schema</a:t>
            </a:r>
            <a:endParaRPr dirty="0">
              <a:solidFill>
                <a:schemeClr val="tx1"/>
              </a:solidFill>
            </a:endParaRPr>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rcRect/>
          <a:stretch/>
        </p:blipFill>
        <p:spPr>
          <a:xfrm>
            <a:off x="3626541" y="2203806"/>
            <a:ext cx="5205759" cy="1078846"/>
          </a:xfrm>
          <a:prstGeom prst="rect">
            <a:avLst/>
          </a:prstGeom>
        </p:spPr>
      </p:pic>
      <p:sp>
        <p:nvSpPr>
          <p:cNvPr id="3" name="Номер слайда 2">
            <a:extLst>
              <a:ext uri="{FF2B5EF4-FFF2-40B4-BE49-F238E27FC236}">
                <a16:creationId xmlns:a16="http://schemas.microsoft.com/office/drawing/2014/main" id="{E92DA808-A119-4BC5-BB0C-E1F78E2DD1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spTree>
    <p:extLst>
      <p:ext uri="{BB962C8B-B14F-4D97-AF65-F5344CB8AC3E}">
        <p14:creationId xmlns:p14="http://schemas.microsoft.com/office/powerpoint/2010/main" val="2388190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09702"/>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API usage </a:t>
            </a:r>
            <a:r>
              <a:rPr lang="en-US" b="1" dirty="0" err="1">
                <a:effectLst>
                  <a:outerShdw blurRad="38100" dist="38100" dir="2700000" algn="tl">
                    <a:srgbClr val="000000">
                      <a:alpha val="43137"/>
                    </a:srgbClr>
                  </a:outerShdw>
                </a:effectLst>
              </a:rPr>
              <a:t>ServiceDeployer</a:t>
            </a:r>
            <a:endParaRPr dirty="0">
              <a:effectLst>
                <a:outerShdw blurRad="38100" dist="38100" dir="2700000" algn="tl">
                  <a:srgbClr val="000000">
                    <a:alpha val="43137"/>
                  </a:srgbClr>
                </a:outerShdw>
              </a:effectLst>
            </a:endParaRPr>
          </a:p>
        </p:txBody>
      </p:sp>
      <p:sp>
        <p:nvSpPr>
          <p:cNvPr id="86" name="Google Shape;86;p18"/>
          <p:cNvSpPr txBox="1">
            <a:spLocks noGrp="1"/>
          </p:cNvSpPr>
          <p:nvPr>
            <p:ph type="body" idx="1"/>
          </p:nvPr>
        </p:nvSpPr>
        <p:spPr>
          <a:xfrm>
            <a:off x="311700" y="1152475"/>
            <a:ext cx="300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Use Case</a:t>
            </a:r>
            <a:r>
              <a:rPr lang="en-US" dirty="0">
                <a:solidFill>
                  <a:schemeClr val="tx1"/>
                </a:solidFill>
              </a:rPr>
              <a:t>: Deploy Service</a:t>
            </a:r>
          </a:p>
          <a:p>
            <a:pPr marL="0" lvl="0" indent="0" algn="l" rtl="0">
              <a:spcBef>
                <a:spcPts val="0"/>
              </a:spcBef>
              <a:spcAft>
                <a:spcPts val="0"/>
              </a:spcAft>
              <a:buNone/>
            </a:pPr>
            <a:r>
              <a:rPr lang="en-US" b="1" dirty="0">
                <a:solidFill>
                  <a:schemeClr val="tx1"/>
                </a:solidFill>
              </a:rPr>
              <a:t>Scenario</a:t>
            </a:r>
            <a:r>
              <a:rPr lang="en-US" dirty="0">
                <a:solidFill>
                  <a:schemeClr val="tx1"/>
                </a:solidFill>
              </a:rPr>
              <a:t>:</a:t>
            </a:r>
          </a:p>
          <a:p>
            <a:pPr marL="0" lvl="0" indent="0" algn="l" rtl="0">
              <a:spcBef>
                <a:spcPts val="0"/>
              </a:spcBef>
              <a:spcAft>
                <a:spcPts val="0"/>
              </a:spcAft>
              <a:buNone/>
            </a:pPr>
            <a:r>
              <a:rPr lang="en-US" dirty="0">
                <a:solidFill>
                  <a:schemeClr val="tx1"/>
                </a:solidFill>
              </a:rPr>
              <a:t>User sends request to deploy ML Model</a:t>
            </a:r>
          </a:p>
          <a:p>
            <a:pPr marL="0" lvl="0" indent="0" algn="l" rtl="0">
              <a:spcBef>
                <a:spcPts val="0"/>
              </a:spcBef>
              <a:spcAft>
                <a:spcPts val="0"/>
              </a:spcAft>
              <a:buNone/>
            </a:pPr>
            <a:r>
              <a:rPr lang="en-US" dirty="0">
                <a:solidFill>
                  <a:schemeClr val="tx1"/>
                </a:solidFill>
              </a:rPr>
              <a:t>ML Wrappers creates docker container</a:t>
            </a:r>
          </a:p>
          <a:p>
            <a:pPr marL="0" lvl="0" indent="0" algn="l" rtl="0">
              <a:spcBef>
                <a:spcPts val="0"/>
              </a:spcBef>
              <a:spcAft>
                <a:spcPts val="0"/>
              </a:spcAft>
              <a:buNone/>
            </a:pPr>
            <a:r>
              <a:rPr lang="en-US" dirty="0">
                <a:solidFill>
                  <a:schemeClr val="tx1"/>
                </a:solidFill>
              </a:rPr>
              <a:t>Docker container is deployed via service into K8s</a:t>
            </a:r>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tretch>
            <a:fillRect/>
          </a:stretch>
        </p:blipFill>
        <p:spPr>
          <a:xfrm>
            <a:off x="3626541" y="1017725"/>
            <a:ext cx="5205759" cy="3451009"/>
          </a:xfrm>
          <a:prstGeom prst="rect">
            <a:avLst/>
          </a:prstGeom>
        </p:spPr>
      </p:pic>
      <p:sp>
        <p:nvSpPr>
          <p:cNvPr id="3" name="Номер слайда 2">
            <a:extLst>
              <a:ext uri="{FF2B5EF4-FFF2-40B4-BE49-F238E27FC236}">
                <a16:creationId xmlns:a16="http://schemas.microsoft.com/office/drawing/2014/main" id="{3863259A-7CEE-49BB-9562-F93C8BD580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231018" y="18280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Team work</a:t>
            </a:r>
            <a:endParaRPr b="1" dirty="0">
              <a:solidFill>
                <a:schemeClr val="tx1"/>
              </a:solidFill>
              <a:effectLst>
                <a:outerShdw blurRad="38100" dist="38100" dir="2700000" algn="tl">
                  <a:srgbClr val="000000">
                    <a:alpha val="43137"/>
                  </a:srgbClr>
                </a:outerShdw>
              </a:effectLst>
            </a:endParaRPr>
          </a:p>
        </p:txBody>
      </p:sp>
      <p:sp>
        <p:nvSpPr>
          <p:cNvPr id="94" name="Google Shape;94;p19"/>
          <p:cNvSpPr txBox="1">
            <a:spLocks noGrp="1"/>
          </p:cNvSpPr>
          <p:nvPr>
            <p:ph type="body" idx="1"/>
          </p:nvPr>
        </p:nvSpPr>
        <p:spPr>
          <a:xfrm>
            <a:off x="311700" y="9238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dirty="0">
                <a:solidFill>
                  <a:schemeClr val="tx1"/>
                </a:solidFill>
              </a:rPr>
              <a:t>Request Router – </a:t>
            </a:r>
            <a:r>
              <a:rPr lang="en-GB" dirty="0" err="1">
                <a:solidFill>
                  <a:schemeClr val="tx1"/>
                </a:solidFill>
              </a:rPr>
              <a:t>Tsaturyan</a:t>
            </a:r>
            <a:r>
              <a:rPr lang="en-GB" dirty="0">
                <a:solidFill>
                  <a:schemeClr val="tx1"/>
                </a:solidFill>
              </a:rPr>
              <a:t> Konstantin</a:t>
            </a:r>
          </a:p>
          <a:p>
            <a:pPr marL="0" lvl="0" indent="0" algn="l" rtl="0">
              <a:spcBef>
                <a:spcPts val="0"/>
              </a:spcBef>
              <a:spcAft>
                <a:spcPts val="1200"/>
              </a:spcAft>
              <a:buNone/>
            </a:pPr>
            <a:r>
              <a:rPr lang="en-GB" dirty="0">
                <a:solidFill>
                  <a:schemeClr val="tx1"/>
                </a:solidFill>
              </a:rPr>
              <a:t>Authenticator – </a:t>
            </a:r>
            <a:r>
              <a:rPr lang="en-GB" dirty="0" err="1">
                <a:solidFill>
                  <a:schemeClr val="tx1"/>
                </a:solidFill>
              </a:rPr>
              <a:t>Dandamaev</a:t>
            </a:r>
            <a:r>
              <a:rPr lang="en-GB" dirty="0">
                <a:solidFill>
                  <a:schemeClr val="tx1"/>
                </a:solidFill>
              </a:rPr>
              <a:t> </a:t>
            </a:r>
            <a:r>
              <a:rPr lang="en-GB" dirty="0" err="1">
                <a:solidFill>
                  <a:schemeClr val="tx1"/>
                </a:solidFill>
              </a:rPr>
              <a:t>Gadji</a:t>
            </a:r>
            <a:endParaRPr lang="en-GB" dirty="0">
              <a:solidFill>
                <a:schemeClr val="tx1"/>
              </a:solidFill>
            </a:endParaRPr>
          </a:p>
          <a:p>
            <a:pPr marL="0" lvl="0" indent="0" algn="l" rtl="0">
              <a:spcBef>
                <a:spcPts val="0"/>
              </a:spcBef>
              <a:spcAft>
                <a:spcPts val="1200"/>
              </a:spcAft>
              <a:buNone/>
            </a:pPr>
            <a:r>
              <a:rPr lang="en-GB" dirty="0" err="1">
                <a:solidFill>
                  <a:schemeClr val="tx1"/>
                </a:solidFill>
              </a:rPr>
              <a:t>OpenAPI</a:t>
            </a:r>
            <a:r>
              <a:rPr lang="en-GB" dirty="0">
                <a:solidFill>
                  <a:schemeClr val="tx1"/>
                </a:solidFill>
              </a:rPr>
              <a:t> Generator – </a:t>
            </a:r>
            <a:r>
              <a:rPr lang="en-GB" dirty="0" err="1">
                <a:solidFill>
                  <a:schemeClr val="tx1"/>
                </a:solidFill>
              </a:rPr>
              <a:t>Tsurkan</a:t>
            </a:r>
            <a:r>
              <a:rPr lang="en-GB" dirty="0">
                <a:solidFill>
                  <a:schemeClr val="tx1"/>
                </a:solidFill>
              </a:rPr>
              <a:t> Daniel</a:t>
            </a:r>
          </a:p>
          <a:p>
            <a:pPr marL="0" lvl="0" indent="0" algn="l" rtl="0">
              <a:spcBef>
                <a:spcPts val="0"/>
              </a:spcBef>
              <a:spcAft>
                <a:spcPts val="1200"/>
              </a:spcAft>
              <a:buNone/>
            </a:pPr>
            <a:r>
              <a:rPr lang="en-GB" dirty="0">
                <a:solidFill>
                  <a:schemeClr val="tx1"/>
                </a:solidFill>
              </a:rPr>
              <a:t>Service Deployer – </a:t>
            </a:r>
            <a:r>
              <a:rPr lang="en-GB" dirty="0" err="1">
                <a:solidFill>
                  <a:schemeClr val="tx1"/>
                </a:solidFill>
              </a:rPr>
              <a:t>Smolkin</a:t>
            </a:r>
            <a:r>
              <a:rPr lang="en-GB" dirty="0">
                <a:solidFill>
                  <a:schemeClr val="tx1"/>
                </a:solidFill>
              </a:rPr>
              <a:t> Mikhail</a:t>
            </a:r>
            <a:endParaRPr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2829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reliable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tx1"/>
                </a:solidFill>
                <a:hlinkClick r:id="rId3">
                  <a:extLst>
                    <a:ext uri="{A12FA001-AC4F-418D-AE19-62706E023703}">
                      <ahyp:hlinkClr xmlns:ahyp="http://schemas.microsoft.com/office/drawing/2018/hyperlinkcolor" val="tx"/>
                    </a:ext>
                  </a:extLst>
                </a:hlinkClick>
              </a:rPr>
              <a:t>https://github.com/fanglores/Advanced-Software-Design</a:t>
            </a:r>
            <a:endParaRPr sz="1400" dirty="0">
              <a:solidFill>
                <a:schemeClr val="tx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hlinkClick r:id="rId4">
                  <a:extLst>
                    <a:ext uri="{A12FA001-AC4F-418D-AE19-62706E023703}">
                      <ahyp:hlinkClr xmlns:ahyp="http://schemas.microsoft.com/office/drawing/2018/hyperlinkcolor" val="tx"/>
                    </a:ext>
                  </a:extLst>
                </a:hlinkClick>
              </a:rPr>
              <a:t>https://github.com/fanglores/Advanced-Software-Design</a:t>
            </a:r>
            <a:br>
              <a:rPr lang="en-GB" sz="1400" u="sng" dirty="0">
                <a:solidFill>
                  <a:schemeClr val="dk1"/>
                </a:solidFill>
                <a:hlinkClick r:id="rId4">
                  <a:extLst>
                    <a:ext uri="{A12FA001-AC4F-418D-AE19-62706E023703}">
                      <ahyp:hlinkClr xmlns:ahyp="http://schemas.microsoft.com/office/drawing/2018/hyperlinkcolor" val="tx"/>
                    </a:ext>
                  </a:extLst>
                </a:hlinkClick>
              </a:rPr>
            </a:br>
            <a:r>
              <a:rPr lang="en-GB" sz="1400" dirty="0">
                <a:solidFill>
                  <a:schemeClr val="dk1"/>
                </a:solidFill>
                <a:hlinkClick r:id="rId4">
                  <a:extLst>
                    <a:ext uri="{A12FA001-AC4F-418D-AE19-62706E023703}">
                      <ahyp:hlinkClr xmlns:ahyp="http://schemas.microsoft.com/office/drawing/2018/hyperlinkcolor" val="tx"/>
                    </a:ext>
                  </a:extLst>
                </a:hlinkClick>
              </a:rPr>
              <a:t>		</a:t>
            </a:r>
            <a:r>
              <a:rPr lang="en-GB" sz="1400" u="sng" dirty="0">
                <a:solidFill>
                  <a:schemeClr val="dk1"/>
                </a:solidFill>
                <a:hlinkClick r:id="rId4">
                  <a:extLst>
                    <a:ext uri="{A12FA001-AC4F-418D-AE19-62706E023703}">
                      <ahyp:hlinkClr xmlns:ahyp="http://schemas.microsoft.com/office/drawing/2018/hyperlinkcolor" val="tx"/>
                    </a:ext>
                  </a:extLst>
                </a:hlinkClick>
              </a:rPr>
              <a:t>/blob/master/Practice%20Tasks/Module2/</a:t>
            </a:r>
            <a:r>
              <a:rPr lang="en-GB" sz="1400" u="sng" dirty="0">
                <a:solidFill>
                  <a:schemeClr val="dk1"/>
                </a:solidFill>
              </a:rPr>
              <a:t>Task_11/Task_11.pdf</a:t>
            </a:r>
            <a:endParaRPr sz="1400" u="sng" dirty="0">
              <a:solidFill>
                <a:schemeClr val="dk1"/>
              </a:solidFill>
            </a:endParaRPr>
          </a:p>
        </p:txBody>
      </p:sp>
      <p:sp>
        <p:nvSpPr>
          <p:cNvPr id="3" name="Номер слайда 2">
            <a:extLst>
              <a:ext uri="{FF2B5EF4-FFF2-40B4-BE49-F238E27FC236}">
                <a16:creationId xmlns:a16="http://schemas.microsoft.com/office/drawing/2014/main" id="{B6CFC8D8-E303-4004-B65E-C84C05B702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49929"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Event flow</a:t>
            </a:r>
            <a:endParaRPr b="1" dirty="0">
              <a:effectLst>
                <a:outerShdw blurRad="38100" dist="38100" dir="2700000" algn="tl">
                  <a:srgbClr val="000000">
                    <a:alpha val="43137"/>
                  </a:srgbClr>
                </a:outerShdw>
              </a:effectLst>
            </a:endParaRPr>
          </a:p>
        </p:txBody>
      </p:sp>
      <p:pic>
        <p:nvPicPr>
          <p:cNvPr id="3" name="Рисунок 2">
            <a:extLst>
              <a:ext uri="{FF2B5EF4-FFF2-40B4-BE49-F238E27FC236}">
                <a16:creationId xmlns:a16="http://schemas.microsoft.com/office/drawing/2014/main" id="{C5B7194B-CF5C-403F-BB19-6F03AD931CCA}"/>
              </a:ext>
            </a:extLst>
          </p:cNvPr>
          <p:cNvPicPr>
            <a:picLocks noChangeAspect="1"/>
          </p:cNvPicPr>
          <p:nvPr/>
        </p:nvPicPr>
        <p:blipFill>
          <a:blip r:embed="rId3"/>
          <a:stretch>
            <a:fillRect/>
          </a:stretch>
        </p:blipFill>
        <p:spPr>
          <a:xfrm>
            <a:off x="161364" y="1241523"/>
            <a:ext cx="8716741" cy="2946342"/>
          </a:xfrm>
          <a:prstGeom prst="rect">
            <a:avLst/>
          </a:prstGeom>
        </p:spPr>
      </p:pic>
      <p:sp>
        <p:nvSpPr>
          <p:cNvPr id="4" name="Номер слайда 3">
            <a:extLst>
              <a:ext uri="{FF2B5EF4-FFF2-40B4-BE49-F238E27FC236}">
                <a16:creationId xmlns:a16="http://schemas.microsoft.com/office/drawing/2014/main" id="{FE86CA3D-FE51-42A4-8A66-83EB1F2C6F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
        <p:nvSpPr>
          <p:cNvPr id="2" name="TextBox 1">
            <a:extLst>
              <a:ext uri="{FF2B5EF4-FFF2-40B4-BE49-F238E27FC236}">
                <a16:creationId xmlns:a16="http://schemas.microsoft.com/office/drawing/2014/main" id="{4D399809-9845-44E8-8D4D-519225097970}"/>
              </a:ext>
            </a:extLst>
          </p:cNvPr>
          <p:cNvSpPr txBox="1"/>
          <p:nvPr/>
        </p:nvSpPr>
        <p:spPr>
          <a:xfrm>
            <a:off x="161363" y="4716463"/>
            <a:ext cx="8162365" cy="307777"/>
          </a:xfrm>
          <a:prstGeom prst="rect">
            <a:avLst/>
          </a:prstGeom>
          <a:noFill/>
        </p:spPr>
        <p:txBody>
          <a:bodyPr wrap="square" rtlCol="0">
            <a:spAutoFit/>
          </a:bodyPr>
          <a:lstStyle/>
          <a:p>
            <a:r>
              <a:rPr lang="en-US" dirty="0">
                <a:solidFill>
                  <a:schemeClr val="tx1"/>
                </a:solidFill>
              </a:rPr>
              <a:t>https://github.com/fanglores/Advanced-Software-Design/tree/master/General/UseCases</a:t>
            </a:r>
            <a:endParaRPr lang="ru-RU"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0000"/>
                </a:solidFill>
              </a:rPr>
              <a:t>Logical data model (class/ER diagram)</a:t>
            </a:r>
            <a:endParaRPr dirty="0">
              <a:solidFill>
                <a:srgbClr val="FF0000"/>
              </a:solidFill>
            </a:endParaRPr>
          </a:p>
        </p:txBody>
      </p:sp>
      <p:sp>
        <p:nvSpPr>
          <p:cNvPr id="73" name="Google Shape;73;p16"/>
          <p:cNvSpPr txBox="1">
            <a:spLocks noGrp="1"/>
          </p:cNvSpPr>
          <p:nvPr>
            <p:ph type="body" idx="1"/>
          </p:nvPr>
        </p:nvSpPr>
        <p:spPr>
          <a:xfrm>
            <a:off x="311700" y="1152475"/>
            <a:ext cx="3226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(from the previous task)</a:t>
            </a:r>
            <a:endParaRPr/>
          </a:p>
          <a:p>
            <a:pPr marL="0" lvl="0" indent="0" algn="l" rtl="0">
              <a:spcBef>
                <a:spcPts val="1200"/>
              </a:spcBef>
              <a:spcAft>
                <a:spcPts val="0"/>
              </a:spcAft>
              <a:buNone/>
            </a:pPr>
            <a:r>
              <a:rPr lang="en-GB" b="1"/>
              <a:t>&lt;for each microservice separately&gt;</a:t>
            </a:r>
            <a:endParaRPr b="1"/>
          </a:p>
          <a:p>
            <a:pPr marL="0" lvl="0" indent="0" algn="l" rtl="0">
              <a:spcBef>
                <a:spcPts val="1200"/>
              </a:spcBef>
              <a:spcAft>
                <a:spcPts val="1200"/>
              </a:spcAft>
              <a:buNone/>
            </a:pPr>
            <a:endParaRPr/>
          </a:p>
        </p:txBody>
      </p:sp>
      <p:pic>
        <p:nvPicPr>
          <p:cNvPr id="74" name="Google Shape;74;p16"/>
          <p:cNvPicPr preferRelativeResize="0"/>
          <p:nvPr/>
        </p:nvPicPr>
        <p:blipFill rotWithShape="1">
          <a:blip r:embed="rId3">
            <a:alphaModFix/>
          </a:blip>
          <a:srcRect l="34730" t="38994"/>
          <a:stretch/>
        </p:blipFill>
        <p:spPr>
          <a:xfrm>
            <a:off x="4302425" y="1331700"/>
            <a:ext cx="3483074" cy="1601725"/>
          </a:xfrm>
          <a:prstGeom prst="rect">
            <a:avLst/>
          </a:prstGeom>
          <a:noFill/>
          <a:ln>
            <a:noFill/>
          </a:ln>
        </p:spPr>
      </p:pic>
      <p:pic>
        <p:nvPicPr>
          <p:cNvPr id="75" name="Google Shape;75;p16"/>
          <p:cNvPicPr preferRelativeResize="0"/>
          <p:nvPr/>
        </p:nvPicPr>
        <p:blipFill rotWithShape="1">
          <a:blip r:embed="rId4">
            <a:alphaModFix/>
          </a:blip>
          <a:srcRect l="1185"/>
          <a:stretch/>
        </p:blipFill>
        <p:spPr>
          <a:xfrm>
            <a:off x="311700" y="2757200"/>
            <a:ext cx="3833724" cy="2205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0000"/>
                </a:solidFill>
              </a:rPr>
              <a:t>API summary &lt;for each microservice separately&gt;</a:t>
            </a:r>
            <a:endParaRPr dirty="0">
              <a:solidFill>
                <a:srgbClr val="FF0000"/>
              </a:solidFill>
            </a:endParaRPr>
          </a:p>
        </p:txBody>
      </p:sp>
      <p:sp>
        <p:nvSpPr>
          <p:cNvPr id="81" name="Google Shape;8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&lt; provide a summary of API you are going to use with DB design, use OpenAPI fragment if needed &gt;</a:t>
            </a:r>
            <a:endParaRPr/>
          </a:p>
          <a:p>
            <a:pPr marL="0" lvl="0" indent="0" algn="l" rtl="0">
              <a:spcBef>
                <a:spcPts val="1200"/>
              </a:spcBef>
              <a:spcAft>
                <a:spcPts val="0"/>
              </a:spcAft>
              <a:buNone/>
            </a:pPr>
            <a:r>
              <a:rPr lang="en-GB" b="1"/>
              <a:t>&lt;</a:t>
            </a:r>
            <a:r>
              <a:rPr lang="en-GB"/>
              <a:t> 5-7 most important API operations &gt;</a:t>
            </a:r>
            <a:endParaRPr/>
          </a:p>
          <a:p>
            <a:pPr marL="0" lvl="0" indent="0" algn="l" rtl="0">
              <a:spcBef>
                <a:spcPts val="1200"/>
              </a:spcBef>
              <a:spcAft>
                <a:spcPts val="1200"/>
              </a:spcAft>
              <a:buNone/>
            </a:pPr>
            <a:r>
              <a:rPr lang="en-GB"/>
              <a:t>&lt;e.g. In a form /dataset/{id} - GET  - get data for training - (Use case)&gt;</a:t>
            </a:r>
            <a:endParaRPr/>
          </a:p>
        </p:txBody>
      </p:sp>
      <p:pic>
        <p:nvPicPr>
          <p:cNvPr id="82" name="Google Shape;82;p17"/>
          <p:cNvPicPr preferRelativeResize="0"/>
          <p:nvPr/>
        </p:nvPicPr>
        <p:blipFill>
          <a:blip r:embed="rId3">
            <a:alphaModFix/>
          </a:blip>
          <a:stretch>
            <a:fillRect/>
          </a:stretch>
        </p:blipFill>
        <p:spPr>
          <a:xfrm>
            <a:off x="434050" y="3022350"/>
            <a:ext cx="5357425" cy="1783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0000"/>
                </a:solidFill>
              </a:rPr>
              <a:t>Physical schema &lt;for each microservice separately&gt;</a:t>
            </a:r>
            <a:endParaRPr dirty="0">
              <a:solidFill>
                <a:srgbClr val="FF0000"/>
              </a:solidFill>
            </a:endParaRPr>
          </a:p>
        </p:txBody>
      </p:sp>
      <p:sp>
        <p:nvSpPr>
          <p:cNvPr id="88" name="Google Shape;88;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For NoSQL - selection of keys, and explain how requests are served using keys</a:t>
            </a:r>
            <a:endParaRPr dirty="0"/>
          </a:p>
          <a:p>
            <a:pPr marL="0" lvl="0" indent="0" algn="l" rtl="0">
              <a:spcBef>
                <a:spcPts val="1200"/>
              </a:spcBef>
              <a:spcAft>
                <a:spcPts val="0"/>
              </a:spcAft>
              <a:buNone/>
            </a:pPr>
            <a:r>
              <a:rPr lang="en-GB" dirty="0"/>
              <a:t>For RDBMS - physical schema (crow-foot (app.diagrams.net) or SQL dump)</a:t>
            </a:r>
            <a:endParaRPr dirty="0"/>
          </a:p>
          <a:p>
            <a:pPr marL="0" lvl="0" indent="0" algn="l" rtl="0">
              <a:spcBef>
                <a:spcPts val="1200"/>
              </a:spcBef>
              <a:spcAft>
                <a:spcPts val="1200"/>
              </a:spcAft>
              <a:buNone/>
            </a:pPr>
            <a:r>
              <a:rPr lang="en-GB" dirty="0"/>
              <a:t>&lt;for each DB in each microservice&gt;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Logical data model </a:t>
            </a:r>
            <a:r>
              <a:rPr lang="en-US" b="1" dirty="0" err="1">
                <a:effectLst>
                  <a:outerShdw blurRad="38100" dist="38100" dir="2700000" algn="tl">
                    <a:srgbClr val="000000">
                      <a:alpha val="43137"/>
                    </a:srgbClr>
                  </a:outerShdw>
                </a:effectLst>
              </a:rPr>
              <a:t>RequestRouter</a:t>
            </a:r>
            <a:endParaRPr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44D00E36-7C80-4724-BC89-DAF8BBC2E4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pic>
        <p:nvPicPr>
          <p:cNvPr id="1026" name="Picture 2">
            <a:extLst>
              <a:ext uri="{FF2B5EF4-FFF2-40B4-BE49-F238E27FC236}">
                <a16:creationId xmlns:a16="http://schemas.microsoft.com/office/drawing/2014/main" id="{33BD0D6E-8412-4F3D-8C4A-633C42F1E6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6447" y="1027226"/>
            <a:ext cx="6946217" cy="3941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688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API usage </a:t>
            </a:r>
            <a:r>
              <a:rPr lang="en-US" b="1" dirty="0" err="1">
                <a:effectLst>
                  <a:outerShdw blurRad="38100" dist="38100" dir="2700000" algn="tl">
                    <a:srgbClr val="000000">
                      <a:alpha val="43137"/>
                    </a:srgbClr>
                  </a:outerShdw>
                </a:effectLst>
              </a:rPr>
              <a:t>RequestRouter</a:t>
            </a:r>
            <a:endParaRPr dirty="0">
              <a:effectLst>
                <a:outerShdw blurRad="38100" dist="38100" dir="2700000" algn="tl">
                  <a:srgbClr val="000000">
                    <a:alpha val="43137"/>
                  </a:srgbClr>
                </a:outerShdw>
              </a:effectLst>
            </a:endParaRPr>
          </a:p>
        </p:txBody>
      </p:sp>
      <p:sp>
        <p:nvSpPr>
          <p:cNvPr id="86" name="Google Shape;86;p18"/>
          <p:cNvSpPr txBox="1">
            <a:spLocks noGrp="1"/>
          </p:cNvSpPr>
          <p:nvPr>
            <p:ph type="body" idx="1"/>
          </p:nvPr>
        </p:nvSpPr>
        <p:spPr>
          <a:xfrm>
            <a:off x="311699" y="1152475"/>
            <a:ext cx="3130747"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Use Case</a:t>
            </a:r>
            <a:r>
              <a:rPr lang="en-US" dirty="0">
                <a:solidFill>
                  <a:schemeClr val="tx1"/>
                </a:solidFill>
              </a:rPr>
              <a:t>: Forward Request</a:t>
            </a:r>
          </a:p>
          <a:p>
            <a:pPr marL="0" lvl="0" indent="0" algn="l" rtl="0">
              <a:spcBef>
                <a:spcPts val="0"/>
              </a:spcBef>
              <a:spcAft>
                <a:spcPts val="0"/>
              </a:spcAft>
              <a:buNone/>
            </a:pPr>
            <a:r>
              <a:rPr lang="en-US" b="1" dirty="0">
                <a:solidFill>
                  <a:schemeClr val="tx1"/>
                </a:solidFill>
              </a:rPr>
              <a:t>Scenario</a:t>
            </a:r>
            <a:r>
              <a:rPr lang="en-US" dirty="0">
                <a:solidFill>
                  <a:schemeClr val="tx1"/>
                </a:solidFill>
              </a:rPr>
              <a:t>:</a:t>
            </a:r>
          </a:p>
          <a:p>
            <a:pPr marL="0" lvl="0" indent="0" algn="l" rtl="0">
              <a:spcBef>
                <a:spcPts val="0"/>
              </a:spcBef>
              <a:spcAft>
                <a:spcPts val="0"/>
              </a:spcAft>
              <a:buNone/>
            </a:pPr>
            <a:r>
              <a:rPr lang="en-US" dirty="0">
                <a:solidFill>
                  <a:schemeClr val="tx1"/>
                </a:solidFill>
              </a:rPr>
              <a:t>User sends request to a service</a:t>
            </a:r>
          </a:p>
          <a:p>
            <a:pPr marL="0" lvl="0" indent="0" algn="l" rtl="0">
              <a:spcBef>
                <a:spcPts val="0"/>
              </a:spcBef>
              <a:spcAft>
                <a:spcPts val="0"/>
              </a:spcAft>
              <a:buNone/>
            </a:pPr>
            <a:r>
              <a:rPr lang="en-US" dirty="0">
                <a:solidFill>
                  <a:schemeClr val="tx1"/>
                </a:solidFill>
              </a:rPr>
              <a:t>Request is being validated by </a:t>
            </a:r>
            <a:r>
              <a:rPr lang="en-US" dirty="0" err="1">
                <a:solidFill>
                  <a:schemeClr val="tx1"/>
                </a:solidFill>
              </a:rPr>
              <a:t>OpenAPI</a:t>
            </a:r>
            <a:r>
              <a:rPr lang="en-US" dirty="0">
                <a:solidFill>
                  <a:schemeClr val="tx1"/>
                </a:solidFill>
              </a:rPr>
              <a:t> schema</a:t>
            </a:r>
          </a:p>
          <a:p>
            <a:pPr marL="0" lvl="0" indent="0" algn="l" rtl="0">
              <a:spcBef>
                <a:spcPts val="0"/>
              </a:spcBef>
              <a:spcAft>
                <a:spcPts val="0"/>
              </a:spcAft>
              <a:buNone/>
            </a:pPr>
            <a:r>
              <a:rPr lang="en-US" dirty="0">
                <a:solidFill>
                  <a:schemeClr val="tx1"/>
                </a:solidFill>
              </a:rPr>
              <a:t>Request is being forwarded to a specific K8s service</a:t>
            </a:r>
            <a:endParaRPr dirty="0">
              <a:solidFill>
                <a:schemeClr val="tx1"/>
              </a:solidFill>
            </a:endParaRPr>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rcRect/>
          <a:stretch/>
        </p:blipFill>
        <p:spPr>
          <a:xfrm>
            <a:off x="3684063" y="1017725"/>
            <a:ext cx="5090714" cy="3451009"/>
          </a:xfrm>
          <a:prstGeom prst="rect">
            <a:avLst/>
          </a:prstGeom>
        </p:spPr>
      </p:pic>
      <p:sp>
        <p:nvSpPr>
          <p:cNvPr id="3" name="Номер слайда 2">
            <a:extLst>
              <a:ext uri="{FF2B5EF4-FFF2-40B4-BE49-F238E27FC236}">
                <a16:creationId xmlns:a16="http://schemas.microsoft.com/office/drawing/2014/main" id="{44D00E36-7C80-4724-BC89-DAF8BBC2E4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spTree>
    <p:extLst>
      <p:ext uri="{BB962C8B-B14F-4D97-AF65-F5344CB8AC3E}">
        <p14:creationId xmlns:p14="http://schemas.microsoft.com/office/powerpoint/2010/main" val="3338700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Physical schema </a:t>
            </a:r>
            <a:r>
              <a:rPr lang="en-US" b="1" dirty="0" err="1">
                <a:effectLst>
                  <a:outerShdw blurRad="38100" dist="38100" dir="2700000" algn="tl">
                    <a:srgbClr val="000000">
                      <a:alpha val="43137"/>
                    </a:srgbClr>
                  </a:outerShdw>
                </a:effectLst>
              </a:rPr>
              <a:t>RequestRouter</a:t>
            </a:r>
            <a:endParaRPr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44D00E36-7C80-4724-BC89-DAF8BBC2E4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pic>
        <p:nvPicPr>
          <p:cNvPr id="1026" name="Picture 2">
            <a:extLst>
              <a:ext uri="{FF2B5EF4-FFF2-40B4-BE49-F238E27FC236}">
                <a16:creationId xmlns:a16="http://schemas.microsoft.com/office/drawing/2014/main" id="{33BD0D6E-8412-4F3D-8C4A-633C42F1E6AA}"/>
              </a:ext>
            </a:extLst>
          </p:cNvPr>
          <p:cNvPicPr>
            <a:picLocks noChangeAspect="1" noChangeArrowheads="1"/>
          </p:cNvPicPr>
          <p:nvPr/>
        </p:nvPicPr>
        <p:blipFill>
          <a:blip r:embed="rId3"/>
          <a:srcRect/>
          <a:stretch/>
        </p:blipFill>
        <p:spPr bwMode="auto">
          <a:xfrm>
            <a:off x="1156447" y="1289870"/>
            <a:ext cx="6946217" cy="3416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43527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TotalTime>
  <Words>435</Words>
  <Application>Microsoft Office PowerPoint</Application>
  <PresentationFormat>Экран (16:9)</PresentationFormat>
  <Paragraphs>61</Paragraphs>
  <Slides>13</Slides>
  <Notes>13</Notes>
  <HiddenSlides>3</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13</vt:i4>
      </vt:variant>
    </vt:vector>
  </HeadingPairs>
  <TitlesOfParts>
    <vt:vector size="15" baseType="lpstr">
      <vt:lpstr>Arial</vt:lpstr>
      <vt:lpstr>Simple Light</vt:lpstr>
      <vt:lpstr>KEA</vt:lpstr>
      <vt:lpstr>Product description</vt:lpstr>
      <vt:lpstr>Event flow</vt:lpstr>
      <vt:lpstr>Logical data model (class/ER diagram)</vt:lpstr>
      <vt:lpstr>API summary &lt;for each microservice separately&gt;</vt:lpstr>
      <vt:lpstr>Physical schema &lt;for each microservice separately&gt;</vt:lpstr>
      <vt:lpstr>Logical data model RequestRouter</vt:lpstr>
      <vt:lpstr>API usage RequestRouter</vt:lpstr>
      <vt:lpstr>Physical schema RequestRouter</vt:lpstr>
      <vt:lpstr>API usage Authenticator</vt:lpstr>
      <vt:lpstr>API usage OpenAPIGenerator</vt:lpstr>
      <vt:lpstr>API usage ServiceDeployer</vt:lpstr>
      <vt:lpstr>Team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KEA</dc:title>
  <cp:lastModifiedBy>Цатурьян Константин</cp:lastModifiedBy>
  <cp:revision>9</cp:revision>
  <dcterms:modified xsi:type="dcterms:W3CDTF">2024-12-08T12:42:53Z</dcterms:modified>
</cp:coreProperties>
</file>