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3" r:id="rId14"/>
    <p:sldId id="271" r:id="rId15"/>
    <p:sldId id="274" r:id="rId16"/>
    <p:sldId id="275" r:id="rId17"/>
    <p:sldId id="276" r:id="rId18"/>
    <p:sldId id="277" r:id="rId19"/>
    <p:sldId id="278" r:id="rId20"/>
    <p:sldId id="279" r:id="rId21"/>
    <p:sldId id="280" r:id="rId22"/>
    <p:sldId id="281" r:id="rId23"/>
    <p:sldId id="282" r:id="rId24"/>
    <p:sldId id="28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 id="273"/>
          </p14:sldIdLst>
        </p14:section>
        <p14:section name="Task3" id="{9222689A-1169-40CD-875E-0FB52BCA49A1}">
          <p14:sldIdLst>
            <p14:sldId id="271"/>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Detailed behaviour</a:t>
            </a:r>
            <a:endParaRPr b="1" dirty="0">
              <a:solidFill>
                <a:srgbClr val="FF0000"/>
              </a:solidFill>
              <a:effectLst>
                <a:outerShdw blurRad="38100" dist="38100" dir="2700000" algn="tl">
                  <a:srgbClr val="000000">
                    <a:alpha val="43137"/>
                  </a:srgbClr>
                </a:outerShdw>
              </a:effectLst>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a:t>
            </a:r>
            <a:r>
              <a:rPr lang="en-GB"/>
              <a:t>describe behaviour </a:t>
            </a:r>
            <a:r>
              <a:rPr lang="en-GB" dirty="0"/>
              <a:t>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6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112842302"/>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DDD</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UML, DFD, Repository Management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UML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Requests routing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1028" name="Picture 4">
            <a:extLst>
              <a:ext uri="{FF2B5EF4-FFF2-40B4-BE49-F238E27FC236}">
                <a16:creationId xmlns:a16="http://schemas.microsoft.com/office/drawing/2014/main" id="{81060BC3-3520-4CF7-BC50-0B0C5412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919892"/>
            <a:ext cx="4381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9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Load balancing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10242" name="Picture 2" descr="UC Load Balancing">
            <a:extLst>
              <a:ext uri="{FF2B5EF4-FFF2-40B4-BE49-F238E27FC236}">
                <a16:creationId xmlns:a16="http://schemas.microsoft.com/office/drawing/2014/main" id="{17A77F3F-65DA-4616-9987-546BD53E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18" y="1261081"/>
            <a:ext cx="5909982" cy="332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5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Audit and Logging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9218" name="Picture 2" descr="UC Audit and Logging">
            <a:extLst>
              <a:ext uri="{FF2B5EF4-FFF2-40B4-BE49-F238E27FC236}">
                <a16:creationId xmlns:a16="http://schemas.microsoft.com/office/drawing/2014/main" id="{1A2EE90D-DDED-4DC8-B855-D57E49A35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72793"/>
            <a:ext cx="39624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6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Authorization (SSO)</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8194" name="Picture 2" descr="UC Authorization">
            <a:extLst>
              <a:ext uri="{FF2B5EF4-FFF2-40B4-BE49-F238E27FC236}">
                <a16:creationId xmlns:a16="http://schemas.microsoft.com/office/drawing/2014/main" id="{7D28B00A-004C-4E41-880C-3BCEA35E7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38229"/>
            <a:ext cx="5515535" cy="318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8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 Validation</a:t>
            </a:r>
            <a:br>
              <a:rPr lang="en-US" b="1" i="0" dirty="0">
                <a:solidFill>
                  <a:srgbClr val="1F2328"/>
                </a:solidFill>
                <a:effectLst/>
                <a:latin typeface="-apple-system"/>
              </a:rPr>
            </a:b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7170" name="Picture 2" descr="UC Request Validation">
            <a:extLst>
              <a:ext uri="{FF2B5EF4-FFF2-40B4-BE49-F238E27FC236}">
                <a16:creationId xmlns:a16="http://schemas.microsoft.com/office/drawing/2014/main" id="{10A1CB11-0894-4295-A365-EFD38A72E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299603"/>
            <a:ext cx="47434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Responses Caching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6146" name="Picture 2" descr="UC Response Caching">
            <a:extLst>
              <a:ext uri="{FF2B5EF4-FFF2-40B4-BE49-F238E27FC236}">
                <a16:creationId xmlns:a16="http://schemas.microsoft.com/office/drawing/2014/main" id="{A1657FEC-02E8-448E-8081-D3944447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74682"/>
            <a:ext cx="42672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3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Modular Deployment of Models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5122" name="Picture 2" descr="UC Modular Deployment of Models">
            <a:extLst>
              <a:ext uri="{FF2B5EF4-FFF2-40B4-BE49-F238E27FC236}">
                <a16:creationId xmlns:a16="http://schemas.microsoft.com/office/drawing/2014/main" id="{0C3F1FA1-45CF-4609-AFFD-794A1711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272768"/>
            <a:ext cx="62674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11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Containerization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4098" name="Picture 2" descr="UC Containerization">
            <a:extLst>
              <a:ext uri="{FF2B5EF4-FFF2-40B4-BE49-F238E27FC236}">
                <a16:creationId xmlns:a16="http://schemas.microsoft.com/office/drawing/2014/main" id="{D58A33D0-AA1E-47AD-AF5D-26957D17C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608" y="974912"/>
            <a:ext cx="3954783" cy="376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26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Service Deployment</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3074" name="Picture 2" descr="UC Service Deployment">
            <a:extLst>
              <a:ext uri="{FF2B5EF4-FFF2-40B4-BE49-F238E27FC236}">
                <a16:creationId xmlns:a16="http://schemas.microsoft.com/office/drawing/2014/main" id="{9D76C03C-D931-4AF6-B5F1-14A64F685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830" y="1069041"/>
            <a:ext cx="4831851" cy="34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3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Auto-Documentation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pic>
        <p:nvPicPr>
          <p:cNvPr id="2050" name="Picture 2" descr="UC Model Auto-Documentation">
            <a:extLst>
              <a:ext uri="{FF2B5EF4-FFF2-40B4-BE49-F238E27FC236}">
                <a16:creationId xmlns:a16="http://schemas.microsoft.com/office/drawing/2014/main" id="{DCFE2B40-13FB-46E0-9E27-E06D46C90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53" y="1157448"/>
            <a:ext cx="6930278" cy="33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2249444"/>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45958" y="863550"/>
            <a:ext cx="4269442" cy="1384995"/>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4" name="TextBox 3">
            <a:extLst>
              <a:ext uri="{FF2B5EF4-FFF2-40B4-BE49-F238E27FC236}">
                <a16:creationId xmlns:a16="http://schemas.microsoft.com/office/drawing/2014/main" id="{C9F9E3DC-5FD0-4211-A132-FB1036335AD0}"/>
              </a:ext>
            </a:extLst>
          </p:cNvPr>
          <p:cNvSpPr txBox="1"/>
          <p:nvPr/>
        </p:nvSpPr>
        <p:spPr>
          <a:xfrm>
            <a:off x="311701" y="3476065"/>
            <a:ext cx="4051870" cy="954107"/>
          </a:xfrm>
          <a:prstGeom prst="rect">
            <a:avLst/>
          </a:prstGeom>
          <a:noFill/>
        </p:spPr>
        <p:txBody>
          <a:bodyPr wrap="square" rtlCol="0">
            <a:spAutoFit/>
          </a:bodyPr>
          <a:lstStyle/>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Difficulties in monitoring model performance.</a:t>
            </a:r>
          </a:p>
          <a:p>
            <a:endParaRPr lang="ru-RU" dirty="0"/>
          </a:p>
        </p:txBody>
      </p:sp>
      <p:sp>
        <p:nvSpPr>
          <p:cNvPr id="5" name="TextBox 4">
            <a:extLst>
              <a:ext uri="{FF2B5EF4-FFF2-40B4-BE49-F238E27FC236}">
                <a16:creationId xmlns:a16="http://schemas.microsoft.com/office/drawing/2014/main" id="{1DC75561-9819-4074-8766-C1882A1161D7}"/>
              </a:ext>
            </a:extLst>
          </p:cNvPr>
          <p:cNvSpPr txBox="1"/>
          <p:nvPr/>
        </p:nvSpPr>
        <p:spPr>
          <a:xfrm>
            <a:off x="4645959" y="3368342"/>
            <a:ext cx="4127216" cy="1169551"/>
          </a:xfrm>
          <a:prstGeom prst="rect">
            <a:avLst/>
          </a:prstGeom>
          <a:noFill/>
        </p:spPr>
        <p:txBody>
          <a:bodyPr wrap="square" rtlCol="0">
            <a:spAutoFit/>
          </a:bodyPr>
          <a:lstStyle/>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740089" y="893382"/>
            <a:ext cx="4269442" cy="1384995"/>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1384995"/>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4" name="TextBox 3">
            <a:extLst>
              <a:ext uri="{FF2B5EF4-FFF2-40B4-BE49-F238E27FC236}">
                <a16:creationId xmlns:a16="http://schemas.microsoft.com/office/drawing/2014/main" id="{FFDCAFA8-B478-40D2-932B-498A36B6913F}"/>
              </a:ext>
            </a:extLst>
          </p:cNvPr>
          <p:cNvSpPr txBox="1"/>
          <p:nvPr/>
        </p:nvSpPr>
        <p:spPr>
          <a:xfrm>
            <a:off x="4861112" y="2955581"/>
            <a:ext cx="3912063" cy="954107"/>
          </a:xfrm>
          <a:prstGeom prst="rect">
            <a:avLst/>
          </a:prstGeom>
          <a:noFill/>
        </p:spPr>
        <p:txBody>
          <a:bodyPr wrap="square" rtlCol="0">
            <a:spAutoFit/>
          </a:bodyPr>
          <a:lstStyle/>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a:p>
            <a:endParaRPr lang="ru-RU" dirty="0"/>
          </a:p>
        </p:txBody>
      </p:sp>
      <p:sp>
        <p:nvSpPr>
          <p:cNvPr id="5" name="TextBox 4">
            <a:extLst>
              <a:ext uri="{FF2B5EF4-FFF2-40B4-BE49-F238E27FC236}">
                <a16:creationId xmlns:a16="http://schemas.microsoft.com/office/drawing/2014/main" id="{8BDC0A45-240C-4BA7-909B-5DD2FA0DB4FB}"/>
              </a:ext>
            </a:extLst>
          </p:cNvPr>
          <p:cNvSpPr txBox="1"/>
          <p:nvPr/>
        </p:nvSpPr>
        <p:spPr>
          <a:xfrm>
            <a:off x="370825" y="2955580"/>
            <a:ext cx="3912063" cy="954107"/>
          </a:xfrm>
          <a:prstGeom prst="rect">
            <a:avLst/>
          </a:prstGeom>
          <a:noFill/>
        </p:spPr>
        <p:txBody>
          <a:bodyPr wrap="square" rtlCol="0">
            <a:spAutoFit/>
          </a:bodyPr>
          <a:lstStyle/>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94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7730"/>
            <a:ext cx="8290112" cy="2963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Interaction analysis</a:t>
            </a:r>
            <a:endParaRPr b="1" dirty="0">
              <a:solidFill>
                <a:srgbClr val="FF0000"/>
              </a:solidFill>
              <a:effectLst>
                <a:outerShdw blurRad="38100" dist="38100" dir="2700000" algn="tl">
                  <a:srgbClr val="000000">
                    <a:alpha val="43137"/>
                  </a:srgbClr>
                </a:outerShdw>
              </a:effectLst>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Show a cooperation on a diagram along with the use case</a:t>
            </a:r>
            <a:endParaRPr dirty="0"/>
          </a:p>
          <a:p>
            <a:pPr marL="0" lvl="0" indent="0" algn="l" rtl="0">
              <a:spcBef>
                <a:spcPts val="1200"/>
              </a:spcBef>
              <a:spcAft>
                <a:spcPts val="0"/>
              </a:spcAft>
              <a:buNone/>
            </a:pPr>
            <a:r>
              <a:rPr lang="en-GB" dirty="0"/>
              <a:t>OR. Show as a table, columns: use case - cooperation name - used roles - candidate classes that play them</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Final class diagram</a:t>
            </a:r>
            <a:endParaRPr b="1" dirty="0">
              <a:solidFill>
                <a:srgbClr val="FF0000"/>
              </a:solidFill>
              <a:effectLst>
                <a:outerShdw blurRad="38100" dist="38100" dir="2700000" algn="tl">
                  <a:srgbClr val="000000">
                    <a:alpha val="43137"/>
                  </a:srgbClr>
                </a:outerShdw>
              </a:effectLst>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13701" y="1547875"/>
            <a:ext cx="5336376" cy="2625601"/>
          </a:xfrm>
          <a:prstGeom prst="rect">
            <a:avLst/>
          </a:prstGeom>
          <a:noFill/>
          <a:ln>
            <a:noFill/>
          </a:ln>
        </p:spPr>
      </p:pic>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795</Words>
  <Application>Microsoft Office PowerPoint</Application>
  <PresentationFormat>Экран (16:9)</PresentationFormat>
  <Paragraphs>133</Paragraphs>
  <Slides>24</Slides>
  <Notes>11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24</vt:i4>
      </vt:variant>
    </vt:vector>
  </HeadingPairs>
  <TitlesOfParts>
    <vt:vector size="27" baseType="lpstr">
      <vt:lpstr>-apple-system</vt:lpstr>
      <vt:lpstr>Arial</vt:lpstr>
      <vt:lpstr>Simple Light</vt:lpstr>
      <vt:lpstr>KEA (Kubernetes Empowerer to API)</vt:lpstr>
      <vt:lpstr>Product description</vt:lpstr>
      <vt:lpstr>Roles</vt:lpstr>
      <vt:lpstr>Презентация PowerPoint</vt:lpstr>
      <vt:lpstr>Презентация PowerPoint</vt:lpstr>
      <vt:lpstr>Story map</vt:lpstr>
      <vt:lpstr>Use case diagram</vt:lpstr>
      <vt:lpstr>Interaction analysis</vt:lpstr>
      <vt:lpstr>Final class diagram</vt:lpstr>
      <vt:lpstr>Detailed behaviour</vt:lpstr>
      <vt:lpstr>Repository structure</vt:lpstr>
      <vt:lpstr>Team and roles</vt:lpstr>
      <vt:lpstr>Thanks for attention! Now we are ready to answer your questions!</vt:lpstr>
      <vt:lpstr>DFD (Level 0)</vt:lpstr>
      <vt:lpstr>Use Cases: Requests routing</vt:lpstr>
      <vt:lpstr>Use Cases: Load balancing</vt:lpstr>
      <vt:lpstr>Use Cases: Audit and Logging</vt:lpstr>
      <vt:lpstr>Use Cases: Authorization (SSO)</vt:lpstr>
      <vt:lpstr>Use Cases: Request Validation </vt:lpstr>
      <vt:lpstr>Use Cases: Responses Caching</vt:lpstr>
      <vt:lpstr>Use Cases: Modular Deployment of Models</vt:lpstr>
      <vt:lpstr>Use Cases: Containerization</vt:lpstr>
      <vt:lpstr>Use Cases: Service Deployment</vt:lpstr>
      <vt:lpstr>Use Cases: Auto-Documentation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77</cp:revision>
  <dcterms:modified xsi:type="dcterms:W3CDTF">2024-10-23T20:41:48Z</dcterms:modified>
</cp:coreProperties>
</file>