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63" r:id="rId2"/>
    <p:sldId id="267" r:id="rId3"/>
    <p:sldId id="268" r:id="rId4"/>
    <p:sldId id="273" r:id="rId5"/>
    <p:sldId id="269" r:id="rId6"/>
    <p:sldId id="270" r:id="rId7"/>
    <p:sldId id="271" r:id="rId8"/>
    <p:sldId id="272"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27B870-F6B7-47DC-9C12-F5FBFAB7A1A9}">
  <a:tblStyle styleId="{6C27B870-F6B7-47DC-9C12-F5FBFAB7A1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3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68ccc18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68ccc18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9.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16616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Traceability</a:t>
            </a:r>
            <a:endParaRPr b="1" dirty="0">
              <a:effectLst>
                <a:outerShdw blurRad="38100" dist="38100" dir="2700000" algn="tl">
                  <a:srgbClr val="000000">
                    <a:alpha val="43137"/>
                  </a:srgbClr>
                </a:outerShdw>
              </a:effectLst>
            </a:endParaRPr>
          </a:p>
        </p:txBody>
      </p:sp>
      <p:graphicFrame>
        <p:nvGraphicFramePr>
          <p:cNvPr id="92" name="Google Shape;92;p19"/>
          <p:cNvGraphicFramePr/>
          <p:nvPr>
            <p:extLst>
              <p:ext uri="{D42A27DB-BD31-4B8C-83A1-F6EECF244321}">
                <p14:modId xmlns:p14="http://schemas.microsoft.com/office/powerpoint/2010/main" val="2282195347"/>
              </p:ext>
            </p:extLst>
          </p:nvPr>
        </p:nvGraphicFramePr>
        <p:xfrm>
          <a:off x="437000" y="930654"/>
          <a:ext cx="8270000" cy="3870780"/>
        </p:xfrm>
        <a:graphic>
          <a:graphicData uri="http://schemas.openxmlformats.org/drawingml/2006/table">
            <a:tbl>
              <a:tblPr>
                <a:noFill/>
                <a:tableStyleId>{6C27B870-F6B7-47DC-9C12-F5FBFAB7A1A9}</a:tableStyleId>
              </a:tblPr>
              <a:tblGrid>
                <a:gridCol w="2067500">
                  <a:extLst>
                    <a:ext uri="{9D8B030D-6E8A-4147-A177-3AD203B41FA5}">
                      <a16:colId xmlns:a16="http://schemas.microsoft.com/office/drawing/2014/main" val="20000"/>
                    </a:ext>
                  </a:extLst>
                </a:gridCol>
                <a:gridCol w="2067500">
                  <a:extLst>
                    <a:ext uri="{9D8B030D-6E8A-4147-A177-3AD203B41FA5}">
                      <a16:colId xmlns:a16="http://schemas.microsoft.com/office/drawing/2014/main" val="20001"/>
                    </a:ext>
                  </a:extLst>
                </a:gridCol>
                <a:gridCol w="2067500">
                  <a:extLst>
                    <a:ext uri="{9D8B030D-6E8A-4147-A177-3AD203B41FA5}">
                      <a16:colId xmlns:a16="http://schemas.microsoft.com/office/drawing/2014/main" val="20002"/>
                    </a:ext>
                  </a:extLst>
                </a:gridCol>
                <a:gridCol w="2067500">
                  <a:extLst>
                    <a:ext uri="{9D8B030D-6E8A-4147-A177-3AD203B41FA5}">
                      <a16:colId xmlns:a16="http://schemas.microsoft.com/office/drawing/2014/main" val="20003"/>
                    </a:ext>
                  </a:extLst>
                </a:gridCol>
              </a:tblGrid>
              <a:tr h="599100">
                <a:tc>
                  <a:txBody>
                    <a:bodyPr/>
                    <a:lstStyle/>
                    <a:p>
                      <a:pPr marL="0" lvl="0" indent="0" algn="l" rtl="0">
                        <a:spcBef>
                          <a:spcPts val="0"/>
                        </a:spcBef>
                        <a:spcAft>
                          <a:spcPts val="0"/>
                        </a:spcAft>
                        <a:buNone/>
                      </a:pPr>
                      <a:r>
                        <a:rPr lang="en-GB" b="1"/>
                        <a:t>Microservice</a:t>
                      </a:r>
                      <a:br>
                        <a:rPr lang="en-GB" b="1"/>
                      </a:br>
                      <a:r>
                        <a:rPr lang="en-GB" b="1"/>
                        <a:t>(component)</a:t>
                      </a:r>
                      <a:endParaRPr b="1"/>
                    </a:p>
                  </a:txBody>
                  <a:tcPr marL="91425" marR="91425" marT="91425" marB="91425"/>
                </a:tc>
                <a:tc>
                  <a:txBody>
                    <a:bodyPr/>
                    <a:lstStyle/>
                    <a:p>
                      <a:pPr marL="0" lvl="0" indent="0" algn="l" rtl="0">
                        <a:spcBef>
                          <a:spcPts val="0"/>
                        </a:spcBef>
                        <a:spcAft>
                          <a:spcPts val="0"/>
                        </a:spcAft>
                        <a:buNone/>
                      </a:pPr>
                      <a:r>
                        <a:rPr lang="en-GB" b="1"/>
                        <a:t>Resource</a:t>
                      </a:r>
                      <a:br>
                        <a:rPr lang="en-GB" b="1"/>
                      </a:br>
                      <a:r>
                        <a:rPr lang="en-GB" b="1"/>
                        <a:t>(interface)</a:t>
                      </a:r>
                      <a:endParaRPr b="1"/>
                    </a:p>
                  </a:txBody>
                  <a:tcPr marL="91425" marR="91425" marT="91425" marB="91425"/>
                </a:tc>
                <a:tc>
                  <a:txBody>
                    <a:bodyPr/>
                    <a:lstStyle/>
                    <a:p>
                      <a:pPr marL="0" lvl="0" indent="0" algn="l" rtl="0">
                        <a:spcBef>
                          <a:spcPts val="0"/>
                        </a:spcBef>
                        <a:spcAft>
                          <a:spcPts val="0"/>
                        </a:spcAft>
                        <a:buNone/>
                      </a:pPr>
                      <a:r>
                        <a:rPr lang="en-GB" b="1"/>
                        <a:t>Domain classes in the microservice</a:t>
                      </a:r>
                      <a:endParaRPr b="1"/>
                    </a:p>
                  </a:txBody>
                  <a:tcPr marL="91425" marR="91425" marT="91425" marB="91425"/>
                </a:tc>
                <a:tc>
                  <a:txBody>
                    <a:bodyPr/>
                    <a:lstStyle/>
                    <a:p>
                      <a:pPr marL="0" lvl="0" indent="0" algn="l" rtl="0">
                        <a:spcBef>
                          <a:spcPts val="0"/>
                        </a:spcBef>
                        <a:spcAft>
                          <a:spcPts val="0"/>
                        </a:spcAft>
                        <a:buNone/>
                      </a:pPr>
                      <a:r>
                        <a:rPr lang="en-GB" b="1"/>
                        <a:t>Use case that use the microservice</a:t>
                      </a:r>
                      <a:endParaRPr b="1"/>
                    </a:p>
                  </a:txBody>
                  <a:tcPr marL="91425" marR="91425" marT="91425" marB="91425"/>
                </a:tc>
                <a:extLst>
                  <a:ext uri="{0D108BD9-81ED-4DB2-BD59-A6C34878D82A}">
                    <a16:rowId xmlns:a16="http://schemas.microsoft.com/office/drawing/2014/main" val="10000"/>
                  </a:ext>
                </a:extLst>
              </a:tr>
              <a:tr h="599100">
                <a:tc>
                  <a:txBody>
                    <a:bodyPr/>
                    <a:lstStyle/>
                    <a:p>
                      <a:pPr marL="0" lvl="0" indent="0" algn="l" rtl="0">
                        <a:spcBef>
                          <a:spcPts val="0"/>
                        </a:spcBef>
                        <a:spcAft>
                          <a:spcPts val="0"/>
                        </a:spcAft>
                        <a:buNone/>
                      </a:pPr>
                      <a:r>
                        <a:rPr lang="en-US" dirty="0"/>
                        <a:t>Request Router</a:t>
                      </a:r>
                      <a:endParaRPr dirty="0"/>
                    </a:p>
                  </a:txBody>
                  <a:tcPr marL="91425" marR="91425" marT="91425" marB="91425"/>
                </a:tc>
                <a:tc>
                  <a:txBody>
                    <a:bodyPr/>
                    <a:lstStyle/>
                    <a:p>
                      <a:pPr marL="0" lvl="0" indent="0" algn="l" rtl="0">
                        <a:spcBef>
                          <a:spcPts val="0"/>
                        </a:spcBef>
                        <a:spcAft>
                          <a:spcPts val="0"/>
                        </a:spcAft>
                        <a:buNone/>
                      </a:pPr>
                      <a:r>
                        <a:rPr lang="en-US" dirty="0" err="1"/>
                        <a:t>IHttpRequest</a:t>
                      </a:r>
                      <a:r>
                        <a:rPr lang="en-US" dirty="0"/>
                        <a:t>, </a:t>
                      </a:r>
                      <a:r>
                        <a:rPr lang="en-US" dirty="0" err="1"/>
                        <a:t>ILoadBalancingRules</a:t>
                      </a:r>
                      <a:endParaRPr dirty="0"/>
                    </a:p>
                  </a:txBody>
                  <a:tcPr marL="91425" marR="91425" marT="91425" marB="91425"/>
                </a:tc>
                <a:tc>
                  <a:txBody>
                    <a:bodyPr/>
                    <a:lstStyle/>
                    <a:p>
                      <a:pPr marL="0" lvl="0" indent="0" algn="l" rtl="0">
                        <a:spcBef>
                          <a:spcPts val="0"/>
                        </a:spcBef>
                        <a:spcAft>
                          <a:spcPts val="0"/>
                        </a:spcAft>
                        <a:buNone/>
                      </a:pPr>
                      <a:r>
                        <a:rPr lang="en-US" dirty="0"/>
                        <a:t>Request Router, Request Validator,</a:t>
                      </a:r>
                    </a:p>
                    <a:p>
                      <a:pPr marL="0" lvl="0" indent="0" algn="l" rtl="0">
                        <a:spcBef>
                          <a:spcPts val="0"/>
                        </a:spcBef>
                        <a:spcAft>
                          <a:spcPts val="0"/>
                        </a:spcAft>
                        <a:buNone/>
                      </a:pPr>
                      <a:r>
                        <a:rPr lang="en-US" dirty="0"/>
                        <a:t>Load Balancer</a:t>
                      </a:r>
                      <a:endParaRPr dirty="0"/>
                    </a:p>
                  </a:txBody>
                  <a:tcPr marL="91425" marR="91425" marT="91425" marB="91425"/>
                </a:tc>
                <a:tc>
                  <a:txBody>
                    <a:bodyPr/>
                    <a:lstStyle/>
                    <a:p>
                      <a:pPr marL="0" lvl="0" indent="0" algn="l" rtl="0">
                        <a:spcBef>
                          <a:spcPts val="0"/>
                        </a:spcBef>
                        <a:spcAft>
                          <a:spcPts val="0"/>
                        </a:spcAft>
                        <a:buNone/>
                      </a:pPr>
                      <a:r>
                        <a:rPr lang="en-US" dirty="0"/>
                        <a:t>Request Routing,</a:t>
                      </a:r>
                    </a:p>
                    <a:p>
                      <a:pPr marL="0" lvl="0" indent="0" algn="l" rtl="0">
                        <a:spcBef>
                          <a:spcPts val="0"/>
                        </a:spcBef>
                        <a:spcAft>
                          <a:spcPts val="0"/>
                        </a:spcAft>
                        <a:buNone/>
                      </a:pPr>
                      <a:r>
                        <a:rPr lang="en-US" dirty="0"/>
                        <a:t>Request Validation,</a:t>
                      </a:r>
                    </a:p>
                    <a:p>
                      <a:pPr marL="0" lvl="0" indent="0" algn="l" rtl="0">
                        <a:spcBef>
                          <a:spcPts val="0"/>
                        </a:spcBef>
                        <a:spcAft>
                          <a:spcPts val="0"/>
                        </a:spcAft>
                        <a:buNone/>
                      </a:pPr>
                      <a:r>
                        <a:rPr lang="en-US" dirty="0"/>
                        <a:t>Load balancing</a:t>
                      </a:r>
                    </a:p>
                  </a:txBody>
                  <a:tcPr marL="91425" marR="91425" marT="91425" marB="91425"/>
                </a:tc>
                <a:extLst>
                  <a:ext uri="{0D108BD9-81ED-4DB2-BD59-A6C34878D82A}">
                    <a16:rowId xmlns:a16="http://schemas.microsoft.com/office/drawing/2014/main" val="10001"/>
                  </a:ext>
                </a:extLst>
              </a:tr>
              <a:tr h="599100">
                <a:tc>
                  <a:txBody>
                    <a:bodyPr/>
                    <a:lstStyle/>
                    <a:p>
                      <a:pPr marL="0" lvl="0" indent="0" algn="l" rtl="0">
                        <a:spcBef>
                          <a:spcPts val="0"/>
                        </a:spcBef>
                        <a:spcAft>
                          <a:spcPts val="0"/>
                        </a:spcAft>
                        <a:buNone/>
                      </a:pPr>
                      <a:r>
                        <a:rPr lang="en-US" dirty="0"/>
                        <a:t>Authenticator</a:t>
                      </a:r>
                      <a:endParaRPr dirty="0"/>
                    </a:p>
                  </a:txBody>
                  <a:tcPr marL="91425" marR="91425" marT="91425" marB="91425"/>
                </a:tc>
                <a:tc>
                  <a:txBody>
                    <a:bodyPr/>
                    <a:lstStyle/>
                    <a:p>
                      <a:pPr marL="0" lvl="0" indent="0" algn="l" rtl="0">
                        <a:spcBef>
                          <a:spcPts val="0"/>
                        </a:spcBef>
                        <a:spcAft>
                          <a:spcPts val="0"/>
                        </a:spcAft>
                        <a:buNone/>
                      </a:pPr>
                      <a:r>
                        <a:rPr lang="en-US" dirty="0" err="1"/>
                        <a:t>IAuthSession</a:t>
                      </a:r>
                      <a:r>
                        <a:rPr lang="en-US" dirty="0"/>
                        <a:t>, </a:t>
                      </a:r>
                      <a:r>
                        <a:rPr lang="en-US" dirty="0" err="1"/>
                        <a:t>IAuthRules</a:t>
                      </a:r>
                      <a:endParaRPr dirty="0"/>
                    </a:p>
                  </a:txBody>
                  <a:tcPr marL="91425" marR="91425" marT="91425" marB="91425"/>
                </a:tc>
                <a:tc>
                  <a:txBody>
                    <a:bodyPr/>
                    <a:lstStyle/>
                    <a:p>
                      <a:pPr marL="0" lvl="0" indent="0" algn="l" rtl="0">
                        <a:spcBef>
                          <a:spcPts val="0"/>
                        </a:spcBef>
                        <a:spcAft>
                          <a:spcPts val="0"/>
                        </a:spcAft>
                        <a:buNone/>
                      </a:pPr>
                      <a:r>
                        <a:rPr lang="en-US" dirty="0"/>
                        <a:t>Authentication Provider</a:t>
                      </a:r>
                      <a:endParaRPr dirty="0"/>
                    </a:p>
                  </a:txBody>
                  <a:tcPr marL="91425" marR="91425" marT="91425" marB="91425"/>
                </a:tc>
                <a:tc>
                  <a:txBody>
                    <a:bodyPr/>
                    <a:lstStyle/>
                    <a:p>
                      <a:pPr marL="0" lvl="0" indent="0" algn="l" rtl="0">
                        <a:spcBef>
                          <a:spcPts val="0"/>
                        </a:spcBef>
                        <a:spcAft>
                          <a:spcPts val="0"/>
                        </a:spcAft>
                        <a:buNone/>
                      </a:pPr>
                      <a:r>
                        <a:rPr lang="en-US" dirty="0"/>
                        <a:t>Authentication</a:t>
                      </a:r>
                      <a:endParaRPr dirty="0"/>
                    </a:p>
                  </a:txBody>
                  <a:tcPr marL="91425" marR="91425" marT="91425" marB="91425"/>
                </a:tc>
                <a:extLst>
                  <a:ext uri="{0D108BD9-81ED-4DB2-BD59-A6C34878D82A}">
                    <a16:rowId xmlns:a16="http://schemas.microsoft.com/office/drawing/2014/main" val="10002"/>
                  </a:ext>
                </a:extLst>
              </a:tr>
              <a:tr h="599100">
                <a:tc>
                  <a:txBody>
                    <a:bodyPr/>
                    <a:lstStyle/>
                    <a:p>
                      <a:pPr marL="0" lvl="0" indent="0" algn="l" rtl="0">
                        <a:spcBef>
                          <a:spcPts val="0"/>
                        </a:spcBef>
                        <a:spcAft>
                          <a:spcPts val="0"/>
                        </a:spcAft>
                        <a:buNone/>
                      </a:pPr>
                      <a:r>
                        <a:rPr lang="en-US" dirty="0"/>
                        <a:t>Deployer</a:t>
                      </a:r>
                      <a:endParaRPr dirty="0"/>
                    </a:p>
                  </a:txBody>
                  <a:tcPr marL="91425" marR="91425" marT="91425" marB="91425"/>
                </a:tc>
                <a:tc>
                  <a:txBody>
                    <a:bodyPr/>
                    <a:lstStyle/>
                    <a:p>
                      <a:pPr marL="0" lvl="0" indent="0" algn="l" rtl="0">
                        <a:spcBef>
                          <a:spcPts val="0"/>
                        </a:spcBef>
                        <a:spcAft>
                          <a:spcPts val="0"/>
                        </a:spcAft>
                        <a:buNone/>
                      </a:pPr>
                      <a:r>
                        <a:rPr lang="en-US" dirty="0" err="1"/>
                        <a:t>IModelData</a:t>
                      </a:r>
                      <a:endParaRPr dirty="0"/>
                    </a:p>
                  </a:txBody>
                  <a:tcPr marL="91425" marR="91425" marT="91425" marB="91425"/>
                </a:tc>
                <a:tc>
                  <a:txBody>
                    <a:bodyPr/>
                    <a:lstStyle/>
                    <a:p>
                      <a:pPr marL="0" lvl="0" indent="0" algn="l" rtl="0">
                        <a:spcBef>
                          <a:spcPts val="0"/>
                        </a:spcBef>
                        <a:spcAft>
                          <a:spcPts val="0"/>
                        </a:spcAft>
                        <a:buNone/>
                      </a:pPr>
                      <a:r>
                        <a:rPr lang="en-US" dirty="0"/>
                        <a:t>Model </a:t>
                      </a:r>
                      <a:r>
                        <a:rPr lang="en-US" dirty="0" err="1"/>
                        <a:t>Containerizer</a:t>
                      </a:r>
                      <a:r>
                        <a:rPr lang="en-US" dirty="0"/>
                        <a:t>, Service Deployer </a:t>
                      </a:r>
                      <a:endParaRPr dirty="0"/>
                    </a:p>
                  </a:txBody>
                  <a:tcPr marL="91425" marR="91425" marT="91425" marB="91425"/>
                </a:tc>
                <a:tc>
                  <a:txBody>
                    <a:bodyPr/>
                    <a:lstStyle/>
                    <a:p>
                      <a:pPr marL="0" lvl="0" indent="0" algn="l" rtl="0">
                        <a:spcBef>
                          <a:spcPts val="0"/>
                        </a:spcBef>
                        <a:spcAft>
                          <a:spcPts val="0"/>
                        </a:spcAft>
                        <a:buNone/>
                      </a:pPr>
                      <a:r>
                        <a:rPr lang="en-US" dirty="0"/>
                        <a:t>Model containerization,</a:t>
                      </a:r>
                    </a:p>
                    <a:p>
                      <a:pPr marL="0" lvl="0" indent="0" algn="l" rtl="0">
                        <a:spcBef>
                          <a:spcPts val="0"/>
                        </a:spcBef>
                        <a:spcAft>
                          <a:spcPts val="0"/>
                        </a:spcAft>
                        <a:buNone/>
                      </a:pPr>
                      <a:r>
                        <a:rPr lang="en-US" dirty="0"/>
                        <a:t>Service deployment</a:t>
                      </a:r>
                      <a:endParaRPr dirty="0"/>
                    </a:p>
                  </a:txBody>
                  <a:tcPr marL="91425" marR="91425" marT="91425" marB="91425"/>
                </a:tc>
                <a:extLst>
                  <a:ext uri="{0D108BD9-81ED-4DB2-BD59-A6C34878D82A}">
                    <a16:rowId xmlns:a16="http://schemas.microsoft.com/office/drawing/2014/main" val="10003"/>
                  </a:ext>
                </a:extLst>
              </a:tr>
              <a:tr h="599100">
                <a:tc>
                  <a:txBody>
                    <a:bodyPr/>
                    <a:lstStyle/>
                    <a:p>
                      <a:pPr marL="0" lvl="0" indent="0" algn="l" rtl="0">
                        <a:spcBef>
                          <a:spcPts val="0"/>
                        </a:spcBef>
                        <a:spcAft>
                          <a:spcPts val="0"/>
                        </a:spcAft>
                        <a:buNone/>
                      </a:pPr>
                      <a:r>
                        <a:rPr lang="en-US"/>
                        <a:t>Schema Generator</a:t>
                      </a:r>
                      <a:endParaRPr dirty="0"/>
                    </a:p>
                  </a:txBody>
                  <a:tcPr marL="91425" marR="91425" marT="91425" marB="91425"/>
                </a:tc>
                <a:tc>
                  <a:txBody>
                    <a:bodyPr/>
                    <a:lstStyle/>
                    <a:p>
                      <a:pPr marL="0" lvl="0" indent="0" algn="l" rtl="0">
                        <a:spcBef>
                          <a:spcPts val="0"/>
                        </a:spcBef>
                        <a:spcAft>
                          <a:spcPts val="0"/>
                        </a:spcAft>
                        <a:buNone/>
                      </a:pPr>
                      <a:r>
                        <a:rPr lang="en-US" dirty="0" err="1"/>
                        <a:t>ISchema</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Generator</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generation</a:t>
                      </a:r>
                      <a:endParaRPr dirty="0"/>
                    </a:p>
                  </a:txBody>
                  <a:tcPr marL="91425" marR="91425" marT="91425" marB="91425"/>
                </a:tc>
                <a:extLst>
                  <a:ext uri="{0D108BD9-81ED-4DB2-BD59-A6C34878D82A}">
                    <a16:rowId xmlns:a16="http://schemas.microsoft.com/office/drawing/2014/main" val="10004"/>
                  </a:ext>
                </a:extLst>
              </a:tr>
              <a:tr h="599100">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err="1"/>
                        <a:t>ILoggingRules</a:t>
                      </a:r>
                      <a:r>
                        <a:rPr lang="en-US" dirty="0"/>
                        <a:t>, </a:t>
                      </a:r>
                      <a:r>
                        <a:rPr lang="en-US" dirty="0" err="1"/>
                        <a:t>ILogEntry</a:t>
                      </a:r>
                      <a:endParaRPr dirty="0"/>
                    </a:p>
                  </a:txBody>
                  <a:tcPr marL="91425" marR="91425" marT="91425" marB="91425"/>
                </a:tc>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a:t>Logging Rules</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Task9/task9.1.pptx</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6" name="Picture 2">
            <a:extLst>
              <a:ext uri="{FF2B5EF4-FFF2-40B4-BE49-F238E27FC236}">
                <a16:creationId xmlns:a16="http://schemas.microsoft.com/office/drawing/2014/main" id="{26E08ECE-F308-4144-90AB-2C3B41957F0D}"/>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HIDDEN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Request Validator Aggregation</a:t>
            </a:r>
            <a:endParaRPr b="1" dirty="0">
              <a:solidFill>
                <a:srgbClr val="FF0000"/>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1533096" y="1141379"/>
            <a:ext cx="6182111" cy="290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5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rgbClr val="FF0000"/>
                </a:solidFill>
                <a:effectLst>
                  <a:outerShdw blurRad="38100" dist="38100" dir="2700000" algn="tl">
                    <a:srgbClr val="000000">
                      <a:alpha val="43137"/>
                    </a:srgbClr>
                  </a:outerShdw>
                </a:effectLst>
              </a:rPr>
              <a:t>OpenAPI</a:t>
            </a:r>
            <a:r>
              <a:rPr lang="en-GB" b="1" dirty="0">
                <a:solidFill>
                  <a:srgbClr val="FF0000"/>
                </a:solidFill>
                <a:effectLst>
                  <a:outerShdw blurRad="38100" dist="38100" dir="2700000" algn="tl">
                    <a:srgbClr val="000000">
                      <a:alpha val="43137"/>
                    </a:srgbClr>
                  </a:outerShdw>
                </a:effectLst>
              </a:rPr>
              <a:t> Generator Aggregation</a:t>
            </a:r>
            <a:endParaRPr b="1" dirty="0">
              <a:solidFill>
                <a:srgbClr val="FF0000"/>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051786" y="824856"/>
            <a:ext cx="4730014" cy="381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09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Service Deployer Aggregation</a:t>
            </a:r>
            <a:endParaRPr b="1" dirty="0">
              <a:solidFill>
                <a:srgbClr val="FF0000"/>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112818" y="825967"/>
            <a:ext cx="4918364" cy="368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78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Authentication Provider Aggregation</a:t>
            </a:r>
            <a:endParaRPr b="1" dirty="0">
              <a:solidFill>
                <a:srgbClr val="FF0000"/>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dirty="0"/>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389811" y="790642"/>
            <a:ext cx="4184172" cy="372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69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Service diagram</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Draw a UML2 component diagram or physical DFD with microservices and their interfaces/data exchanges</a:t>
            </a:r>
            <a:endParaRPr dirty="0"/>
          </a:p>
          <a:p>
            <a:pPr marL="0" lvl="0" indent="0" algn="l" rtl="0">
              <a:spcBef>
                <a:spcPts val="1200"/>
              </a:spcBef>
              <a:spcAft>
                <a:spcPts val="0"/>
              </a:spcAft>
              <a:buNone/>
            </a:pPr>
            <a:r>
              <a:rPr lang="en-GB" dirty="0"/>
              <a:t>Also include dependencies on external services</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GB" dirty="0"/>
              <a:t>&lt;At least one service/component per team member&gt;</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278</Words>
  <Application>Microsoft Office PowerPoint</Application>
  <PresentationFormat>On-screen Show (16:9)</PresentationFormat>
  <Paragraphs>57</Paragraphs>
  <Slides>10</Slides>
  <Notes>10</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K8C</vt:lpstr>
      <vt:lpstr>Product description</vt:lpstr>
      <vt:lpstr>Use case diagram</vt:lpstr>
      <vt:lpstr>HIDDEN</vt:lpstr>
      <vt:lpstr>Request Validator Aggregation</vt:lpstr>
      <vt:lpstr>OpenAPI Generator Aggregation</vt:lpstr>
      <vt:lpstr>Service Deployer Aggregation</vt:lpstr>
      <vt:lpstr>Authentication Provider Aggregation</vt:lpstr>
      <vt:lpstr>Service diagram</vt:lpstr>
      <vt:lpstr>Traceability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Konstantin Tsaturyan</cp:lastModifiedBy>
  <cp:revision>30</cp:revision>
  <dcterms:modified xsi:type="dcterms:W3CDTF">2024-11-12T19:30:33Z</dcterms:modified>
</cp:coreProperties>
</file>