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72" r:id="rId2"/>
    <p:sldId id="273" r:id="rId3"/>
    <p:sldId id="284" r:id="rId4"/>
    <p:sldId id="274" r:id="rId5"/>
    <p:sldId id="275" r:id="rId6"/>
    <p:sldId id="276" r:id="rId7"/>
    <p:sldId id="277" r:id="rId8"/>
    <p:sldId id="278" r:id="rId9"/>
    <p:sldId id="283" r:id="rId10"/>
    <p:sldId id="280" r:id="rId11"/>
    <p:sldId id="281" r:id="rId12"/>
    <p:sldId id="279" r:id="rId13"/>
    <p:sldId id="282" r:id="rId14"/>
    <p:sldId id="268" r:id="rId15"/>
    <p:sldId id="269" r:id="rId16"/>
    <p:sldId id="264" r:id="rId17"/>
    <p:sldId id="26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Justus-Bogner/publication/319955060_Automatically_Measuring_the_Maintainability_of_Service-and_Microservice-based_Systems_-_a_Literature_Review/links/59e64cd1aca2721fc227a4fe/Automatically-Measuring-the-Maintainability-of-Service-and-Microservice-based-Systems-a-Literature-Review.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050" name="Picture 2" descr="PlantUML Diagram">
            <a:extLst>
              <a:ext uri="{FF2B5EF4-FFF2-40B4-BE49-F238E27FC236}">
                <a16:creationId xmlns:a16="http://schemas.microsoft.com/office/drawing/2014/main" id="{19CF0A55-CF2D-4861-9449-655585C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7" y="1047249"/>
            <a:ext cx="4962525" cy="3324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FDB392-6E51-4C38-97D5-85780766EFF8}"/>
              </a:ext>
            </a:extLst>
          </p:cNvPr>
          <p:cNvSpPr txBox="1"/>
          <p:nvPr/>
        </p:nvSpPr>
        <p:spPr>
          <a:xfrm>
            <a:off x="590145" y="4422843"/>
            <a:ext cx="1835285" cy="523220"/>
          </a:xfrm>
          <a:prstGeom prst="rect">
            <a:avLst/>
          </a:prstGeom>
          <a:noFill/>
        </p:spPr>
        <p:txBody>
          <a:bodyPr wrap="square" rtlCol="0">
            <a:spAutoFit/>
          </a:bodyPr>
          <a:lstStyle/>
          <a:p>
            <a:r>
              <a:rPr lang="en-US" dirty="0">
                <a:solidFill>
                  <a:srgbClr val="FF0000"/>
                </a:solidFill>
              </a:rPr>
              <a:t>Should update to correspond task 12?</a:t>
            </a:r>
            <a:endParaRPr lang="ru-RU" dirty="0">
              <a:solidFill>
                <a:srgbClr val="FF0000"/>
              </a:solidFill>
            </a:endParaRPr>
          </a:p>
        </p:txBody>
      </p:sp>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4418" y="2467535"/>
            <a:ext cx="9081940" cy="2027755"/>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82629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complexity</a:t>
            </a:r>
            <a:endParaRPr b="1" dirty="0">
              <a:solidFill>
                <a:srgbClr val="FF0000"/>
              </a:solidFill>
              <a:effectLst>
                <a:outerShdw blurRad="38100" dist="38100" dir="2700000" algn="tl">
                  <a:srgbClr val="000000">
                    <a:alpha val="43137"/>
                  </a:srgbClr>
                </a:outerShdw>
              </a:effectLst>
            </a:endParaRPr>
          </a:p>
        </p:txBody>
      </p:sp>
      <p:sp>
        <p:nvSpPr>
          <p:cNvPr id="143" name="Google Shape;143;p25"/>
          <p:cNvSpPr txBox="1">
            <a:spLocks noGrp="1"/>
          </p:cNvSpPr>
          <p:nvPr>
            <p:ph type="body" idx="1"/>
          </p:nvPr>
        </p:nvSpPr>
        <p:spPr>
          <a:xfrm>
            <a:off x="311700" y="894945"/>
            <a:ext cx="8520600" cy="3673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Calculate metrics: </a:t>
            </a:r>
            <a:endParaRPr dirty="0"/>
          </a:p>
          <a:p>
            <a:pPr marL="457200" lvl="0" indent="-342900" algn="l" rtl="0">
              <a:spcBef>
                <a:spcPts val="1200"/>
              </a:spcBef>
              <a:spcAft>
                <a:spcPts val="0"/>
              </a:spcAft>
              <a:buSzPts val="1800"/>
              <a:buChar char="-"/>
            </a:pPr>
            <a:r>
              <a:rPr lang="en-GB" dirty="0"/>
              <a:t>All from </a:t>
            </a:r>
            <a:r>
              <a:rPr lang="en-GB" dirty="0" err="1"/>
              <a:t>Chidamber-Kemerer</a:t>
            </a:r>
            <a:r>
              <a:rPr lang="en-GB" dirty="0"/>
              <a:t> suite (except RFC, LCOM) for all classes in the largest microservice</a:t>
            </a:r>
            <a:endParaRPr dirty="0"/>
          </a:p>
          <a:p>
            <a:pPr marL="457200" lvl="0" indent="-342900" algn="l" rtl="0">
              <a:spcBef>
                <a:spcPts val="0"/>
              </a:spcBef>
              <a:spcAft>
                <a:spcPts val="0"/>
              </a:spcAft>
              <a:buSzPts val="1800"/>
              <a:buChar char="-"/>
            </a:pPr>
            <a:r>
              <a:rPr lang="en-GB" dirty="0"/>
              <a:t>Service dependency metrics (SIY, AIS, ADS) for all microservices from this review:</a:t>
            </a:r>
            <a:endParaRPr dirty="0"/>
          </a:p>
          <a:p>
            <a:pPr marL="457200" lvl="0" indent="0" algn="l" rtl="0">
              <a:spcBef>
                <a:spcPts val="1200"/>
              </a:spcBef>
              <a:spcAft>
                <a:spcPts val="0"/>
              </a:spcAft>
              <a:buNone/>
            </a:pPr>
            <a:r>
              <a:rPr lang="en-GB" u="sng" dirty="0">
                <a:solidFill>
                  <a:schemeClr val="hlink"/>
                </a:solidFill>
                <a:hlinkClick r:id="rId3"/>
              </a:rPr>
              <a:t>Bogner, J., Wagner, S., &amp; Zimmermann, A. (2017, October). Automatically measuring the maintainability of service-and microservice-based systems: a literature review. In Proceedings of the 27th International Workshop on Software Measurement and 12th International Conference on Software Process and Product Measurement (pp. 107-115).</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23632"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System demo</a:t>
            </a:r>
            <a:endParaRPr b="1" dirty="0">
              <a:solidFill>
                <a:srgbClr val="FF0000"/>
              </a:solidFill>
              <a:effectLst>
                <a:outerShdw blurRad="38100" dist="38100" dir="2700000" algn="tl">
                  <a:srgbClr val="000000">
                    <a:alpha val="43137"/>
                  </a:srgbClr>
                </a:outerShdw>
              </a:effectLst>
            </a:endParaRPr>
          </a:p>
        </p:txBody>
      </p:sp>
      <p:sp>
        <p:nvSpPr>
          <p:cNvPr id="149" name="Google Shape;149;p26"/>
          <p:cNvSpPr txBox="1">
            <a:spLocks noGrp="1"/>
          </p:cNvSpPr>
          <p:nvPr>
            <p:ph type="body" idx="1"/>
          </p:nvPr>
        </p:nvSpPr>
        <p:spPr>
          <a:xfrm>
            <a:off x="226979" y="791183"/>
            <a:ext cx="8605321" cy="3777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&lt;Draw a diagram to present the structure of the system as deployed on k8s cluster. Choose appropriate notation&gt;</a:t>
            </a:r>
            <a:endParaRPr dirty="0"/>
          </a:p>
          <a:p>
            <a:pPr marL="0" lvl="0" indent="0" algn="l" rtl="0">
              <a:spcBef>
                <a:spcPts val="1200"/>
              </a:spcBef>
              <a:spcAft>
                <a:spcPts val="0"/>
              </a:spcAft>
              <a:buNone/>
            </a:pPr>
            <a:r>
              <a:rPr lang="en-GB" dirty="0"/>
              <a:t>&lt;For each use case paste a link to a video with a demonstration how the product works at the k8s cluster. At least the main use case, recommended - one use case per team member&gt;</a:t>
            </a:r>
            <a:endParaRPr dirty="0"/>
          </a:p>
          <a:p>
            <a:pPr marL="0" lvl="0" indent="0" algn="l" rtl="0">
              <a:spcBef>
                <a:spcPts val="1200"/>
              </a:spcBef>
              <a:spcAft>
                <a:spcPts val="0"/>
              </a:spcAft>
              <a:buNone/>
            </a:pPr>
            <a:r>
              <a:rPr lang="en-GB" dirty="0"/>
              <a:t>Use case - &lt;name of the UC/Story&gt;</a:t>
            </a:r>
            <a:br>
              <a:rPr lang="en-GB" dirty="0"/>
            </a:br>
            <a:r>
              <a:rPr lang="en-GB" dirty="0"/>
              <a:t>&lt;</a:t>
            </a:r>
            <a:r>
              <a:rPr lang="en-GB" dirty="0" err="1"/>
              <a:t>url</a:t>
            </a:r>
            <a:r>
              <a:rPr lang="en-GB" dirty="0"/>
              <a:t> to video/screencast&gt;</a:t>
            </a:r>
            <a:endParaRPr dirty="0"/>
          </a:p>
          <a:p>
            <a:pPr marL="0" lvl="0" indent="0" algn="l" rtl="0">
              <a:spcBef>
                <a:spcPts val="1200"/>
              </a:spcBef>
              <a:spcAft>
                <a:spcPts val="1200"/>
              </a:spcAft>
              <a:buNone/>
            </a:pPr>
            <a:r>
              <a:rPr lang="en-GB" dirty="0"/>
              <a:t>&lt;Be prepared to repeat the demo at the exam&gt;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Team and roles</a:t>
            </a:r>
            <a:endParaRPr b="1" dirty="0">
              <a:solidFill>
                <a:srgbClr val="FF0000"/>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3351383"/>
              </p:ext>
            </p:extLst>
          </p:nvPr>
        </p:nvGraphicFramePr>
        <p:xfrm>
          <a:off x="311700" y="3460247"/>
          <a:ext cx="8520600" cy="124968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API definition, deployment</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2052" name="Picture 4">
            <a:extLst>
              <a:ext uri="{FF2B5EF4-FFF2-40B4-BE49-F238E27FC236}">
                <a16:creationId xmlns:a16="http://schemas.microsoft.com/office/drawing/2014/main" id="{73CA7B9E-2D89-40C2-AD0B-4434A982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16" y="995789"/>
            <a:ext cx="4632304" cy="38642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5257EE-F6DE-4B91-BF94-7A1A535E21B1}"/>
              </a:ext>
            </a:extLst>
          </p:cNvPr>
          <p:cNvSpPr txBox="1"/>
          <p:nvPr/>
        </p:nvSpPr>
        <p:spPr>
          <a:xfrm>
            <a:off x="590145" y="4422843"/>
            <a:ext cx="1835285" cy="523220"/>
          </a:xfrm>
          <a:prstGeom prst="rect">
            <a:avLst/>
          </a:prstGeom>
          <a:noFill/>
        </p:spPr>
        <p:txBody>
          <a:bodyPr wrap="square" rtlCol="0">
            <a:spAutoFit/>
          </a:bodyPr>
          <a:lstStyle/>
          <a:p>
            <a:r>
              <a:rPr lang="en-US" dirty="0">
                <a:solidFill>
                  <a:srgbClr val="FF0000"/>
                </a:solidFill>
              </a:rPr>
              <a:t>Should update to correspond task 12?</a:t>
            </a:r>
            <a:endParaRPr lang="ru-RU" dirty="0">
              <a:solidFill>
                <a:srgbClr val="FF0000"/>
              </a:solidFill>
            </a:endParaRPr>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0" y="2335912"/>
            <a:ext cx="9144000" cy="2136333"/>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714</Words>
  <Application>Microsoft Office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of Service Deployer</vt:lpstr>
      <vt:lpstr>Logical data model ServiceDeployer</vt:lpstr>
      <vt:lpstr>API usage ServiceDeployer</vt:lpstr>
      <vt:lpstr>Physical schema ServiceDeployer</vt:lpstr>
      <vt:lpstr>Design case for RequestRouter</vt:lpstr>
      <vt:lpstr>Design complexity</vt:lpstr>
      <vt:lpstr>System demo</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Konstantin Tsaturyan</cp:lastModifiedBy>
  <cp:revision>25</cp:revision>
  <dcterms:modified xsi:type="dcterms:W3CDTF">2024-12-17T17:25:59Z</dcterms:modified>
</cp:coreProperties>
</file>