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72" r:id="rId2"/>
    <p:sldId id="273" r:id="rId3"/>
    <p:sldId id="284" r:id="rId4"/>
    <p:sldId id="274" r:id="rId5"/>
    <p:sldId id="275" r:id="rId6"/>
    <p:sldId id="276" r:id="rId7"/>
    <p:sldId id="277" r:id="rId8"/>
    <p:sldId id="278" r:id="rId9"/>
    <p:sldId id="283" r:id="rId10"/>
    <p:sldId id="280" r:id="rId11"/>
    <p:sldId id="281" r:id="rId12"/>
    <p:sldId id="279" r:id="rId13"/>
    <p:sldId id="282" r:id="rId14"/>
    <p:sldId id="268" r:id="rId15"/>
    <p:sldId id="269" r:id="rId16"/>
    <p:sldId id="264" r:id="rId17"/>
    <p:sldId id="265"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8184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7059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4804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0530c09ad0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0530c09ad0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1d784fa1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1d784fa1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f5e49ec3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f5e49ec3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f5e49ec3f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f5e49ec3f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b7127c7c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b7127c7c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b7127c7c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b7127c7c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00adce3cd7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00adce3cd7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451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014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3690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5586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researchgate.net/profile/Justus-Bogner/publication/319955060_Automatically_Measuring_the_Maintainability_of_Service-and_Microservice-based_Systems_-_a_Literature_Review/links/59e64cd1aca2721fc227a4fe/Automatically-Measuring-the-Maintainability-of-Service-and-Microservice-based-Systems-a-Literature-Review.pdf"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fanglores/Advanced-Software-Design/blob/master/PracticeTasks/Module2/FinalTask_2/FinalTask_2.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github.com/fanglores/Advanced-Software-Design/tree/master/General/UseCase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KEA</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r>
              <a:rPr lang="en-GB" dirty="0"/>
              <a:t>Full design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Logical data model </a:t>
            </a:r>
            <a:r>
              <a:rPr lang="en-US" b="1" dirty="0" err="1">
                <a:effectLst>
                  <a:outerShdw blurRad="38100" dist="38100" dir="2700000" algn="tl">
                    <a:srgbClr val="000000">
                      <a:alpha val="43137"/>
                    </a:srgbClr>
                  </a:outerShdw>
                </a:effectLst>
              </a:rPr>
              <a:t>ServiceDeployer</a:t>
            </a:r>
            <a:endParaRPr dirty="0">
              <a:effectLst>
                <a:outerShdw blurRad="38100" dist="38100" dir="2700000" algn="tl">
                  <a:srgbClr val="000000">
                    <a:alpha val="43137"/>
                  </a:srgbClr>
                </a:outerShdw>
              </a:effectLst>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pic>
        <p:nvPicPr>
          <p:cNvPr id="2" name="Picture 2" descr="PlantUML Diagram">
            <a:extLst>
              <a:ext uri="{FF2B5EF4-FFF2-40B4-BE49-F238E27FC236}">
                <a16:creationId xmlns:a16="http://schemas.microsoft.com/office/drawing/2014/main" id="{97633BA9-EAF8-44A8-B6A9-60AB2D061A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41650"/>
            <a:ext cx="9144000" cy="2636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399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09702"/>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err="1">
                <a:effectLst>
                  <a:outerShdw blurRad="38100" dist="38100" dir="2700000" algn="tl">
                    <a:srgbClr val="000000">
                      <a:alpha val="43137"/>
                    </a:srgbClr>
                  </a:outerShdw>
                </a:effectLst>
              </a:rPr>
              <a:t>ServiceDeployer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700" y="1152475"/>
            <a:ext cx="300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Deploy Service</a:t>
            </a:r>
          </a:p>
          <a:p>
            <a:pPr marL="0" lvl="0" indent="0" algn="l" rtl="0">
              <a:spcBef>
                <a:spcPts val="0"/>
              </a:spcBef>
              <a:spcAft>
                <a:spcPts val="0"/>
              </a:spcAft>
              <a:buNone/>
            </a:pPr>
            <a:r>
              <a:rPr lang="en-US" b="1" dirty="0">
                <a:solidFill>
                  <a:schemeClr val="tx1"/>
                </a:solidFill>
              </a:rPr>
              <a:t>Scenario</a:t>
            </a:r>
            <a:r>
              <a:rPr lang="en-US" dirty="0">
                <a:solidFill>
                  <a:schemeClr val="tx1"/>
                </a:solidFill>
              </a:rPr>
              <a:t>:</a:t>
            </a:r>
          </a:p>
          <a:p>
            <a:pPr marL="0" lvl="0" indent="0" algn="l" rtl="0">
              <a:spcBef>
                <a:spcPts val="0"/>
              </a:spcBef>
              <a:spcAft>
                <a:spcPts val="0"/>
              </a:spcAft>
              <a:buNone/>
            </a:pPr>
            <a:r>
              <a:rPr lang="en-US" dirty="0">
                <a:solidFill>
                  <a:schemeClr val="tx1"/>
                </a:solidFill>
              </a:rPr>
              <a:t>User sends request to deploy ML Model</a:t>
            </a:r>
          </a:p>
          <a:p>
            <a:pPr marL="0" lvl="0" indent="0" algn="l" rtl="0">
              <a:spcBef>
                <a:spcPts val="0"/>
              </a:spcBef>
              <a:spcAft>
                <a:spcPts val="0"/>
              </a:spcAft>
              <a:buNone/>
            </a:pPr>
            <a:r>
              <a:rPr lang="en-US" dirty="0">
                <a:solidFill>
                  <a:schemeClr val="tx1"/>
                </a:solidFill>
              </a:rPr>
              <a:t>ML Wrappers creates docker container</a:t>
            </a:r>
          </a:p>
          <a:p>
            <a:pPr marL="0" lvl="0" indent="0" algn="l" rtl="0">
              <a:spcBef>
                <a:spcPts val="0"/>
              </a:spcBef>
              <a:spcAft>
                <a:spcPts val="0"/>
              </a:spcAft>
              <a:buNone/>
            </a:pPr>
            <a:r>
              <a:rPr lang="en-US" dirty="0">
                <a:solidFill>
                  <a:schemeClr val="tx1"/>
                </a:solidFill>
              </a:rPr>
              <a:t>Docker container is deployed via service into K8s</a:t>
            </a: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tretch>
            <a:fillRect/>
          </a:stretch>
        </p:blipFill>
        <p:spPr>
          <a:xfrm>
            <a:off x="3626541" y="1017725"/>
            <a:ext cx="5205759" cy="3451009"/>
          </a:xfrm>
          <a:prstGeom prst="rect">
            <a:avLst/>
          </a:prstGeom>
        </p:spPr>
      </p:pic>
      <p:sp>
        <p:nvSpPr>
          <p:cNvPr id="3" name="Номер слайда 2">
            <a:extLst>
              <a:ext uri="{FF2B5EF4-FFF2-40B4-BE49-F238E27FC236}">
                <a16:creationId xmlns:a16="http://schemas.microsoft.com/office/drawing/2014/main" id="{3863259A-7CEE-49BB-9562-F93C8BD580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Physical schema </a:t>
            </a:r>
            <a:r>
              <a:rPr lang="en-US" b="1" dirty="0" err="1">
                <a:effectLst>
                  <a:outerShdw blurRad="38100" dist="38100" dir="2700000" algn="tl">
                    <a:srgbClr val="000000">
                      <a:alpha val="43137"/>
                    </a:srgbClr>
                  </a:outerShdw>
                </a:effectLst>
              </a:rPr>
              <a:t>ServiceDeployer</a:t>
            </a:r>
            <a:endParaRPr dirty="0">
              <a:effectLst>
                <a:outerShdw blurRad="38100" dist="38100" dir="2700000" algn="tl">
                  <a:srgbClr val="000000">
                    <a:alpha val="43137"/>
                  </a:srgbClr>
                </a:outerShdw>
              </a:effectLst>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pic>
        <p:nvPicPr>
          <p:cNvPr id="3074" name="Picture 2">
            <a:extLst>
              <a:ext uri="{FF2B5EF4-FFF2-40B4-BE49-F238E27FC236}">
                <a16:creationId xmlns:a16="http://schemas.microsoft.com/office/drawing/2014/main" id="{85D032A9-1CA6-4893-9797-0787E9862734}"/>
              </a:ext>
            </a:extLst>
          </p:cNvPr>
          <p:cNvPicPr>
            <a:picLocks noChangeAspect="1" noChangeArrowheads="1"/>
          </p:cNvPicPr>
          <p:nvPr/>
        </p:nvPicPr>
        <p:blipFill>
          <a:blip r:embed="rId3"/>
          <a:srcRect/>
          <a:stretch/>
        </p:blipFill>
        <p:spPr bwMode="auto">
          <a:xfrm>
            <a:off x="3024187" y="1143000"/>
            <a:ext cx="3095625"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926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1026" name="Picture 2">
            <a:extLst>
              <a:ext uri="{FF2B5EF4-FFF2-40B4-BE49-F238E27FC236}">
                <a16:creationId xmlns:a16="http://schemas.microsoft.com/office/drawing/2014/main" id="{3A857196-0038-484D-BFE7-822F8BEF4B90}"/>
              </a:ext>
            </a:extLst>
          </p:cNvPr>
          <p:cNvPicPr>
            <a:picLocks noChangeAspect="1" noChangeArrowheads="1"/>
          </p:cNvPicPr>
          <p:nvPr/>
        </p:nvPicPr>
        <p:blipFill>
          <a:blip r:embed="rId3"/>
          <a:srcRect/>
          <a:stretch/>
        </p:blipFill>
        <p:spPr bwMode="auto">
          <a:xfrm>
            <a:off x="7676" y="2433919"/>
            <a:ext cx="8929796" cy="2061372"/>
          </a:xfrm>
          <a:prstGeom prst="rect">
            <a:avLst/>
          </a:prstGeom>
          <a:noFill/>
          <a:extLst>
            <a:ext uri="{909E8E84-426E-40DD-AFC4-6F175D3DCCD1}">
              <a14:hiddenFill xmlns:a14="http://schemas.microsoft.com/office/drawing/2010/main">
                <a:solidFill>
                  <a:srgbClr val="FFFFFF"/>
                </a:solidFill>
              </a14:hiddenFill>
            </a:ext>
          </a:extLst>
        </p:spPr>
      </p:pic>
      <p:sp>
        <p:nvSpPr>
          <p:cNvPr id="72" name="Google Shape;72;p16"/>
          <p:cNvSpPr txBox="1">
            <a:spLocks noGrp="1"/>
          </p:cNvSpPr>
          <p:nvPr>
            <p:ph type="title"/>
          </p:nvPr>
        </p:nvSpPr>
        <p:spPr>
          <a:xfrm>
            <a:off x="0" y="-479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for </a:t>
            </a:r>
            <a:r>
              <a:rPr lang="en-GB" b="1" dirty="0" err="1">
                <a:solidFill>
                  <a:schemeClr val="tx1"/>
                </a:solidFill>
                <a:effectLst>
                  <a:outerShdw blurRad="38100" dist="38100" dir="2700000" algn="tl">
                    <a:srgbClr val="000000">
                      <a:alpha val="43137"/>
                    </a:srgbClr>
                  </a:outerShdw>
                </a:effectLst>
              </a:rPr>
              <a:t>RequestRouter</a:t>
            </a:r>
            <a:endParaRPr b="1" dirty="0">
              <a:solidFill>
                <a:schemeClr val="tx1"/>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163782" y="648210"/>
            <a:ext cx="3990600" cy="255218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bg1">
                    <a:lumMod val="50000"/>
                  </a:schemeClr>
                </a:solidFill>
              </a:rPr>
              <a:t>Problems: </a:t>
            </a:r>
            <a:r>
              <a:rPr lang="en-US" dirty="0">
                <a:solidFill>
                  <a:schemeClr val="bg1">
                    <a:lumMod val="50000"/>
                  </a:schemeClr>
                </a:solidFill>
              </a:rPr>
              <a:t>strong dependency on Kubernetes, </a:t>
            </a:r>
            <a:r>
              <a:rPr lang="en-US" dirty="0" err="1">
                <a:solidFill>
                  <a:schemeClr val="bg1">
                    <a:lumMod val="50000"/>
                  </a:schemeClr>
                </a:solidFill>
              </a:rPr>
              <a:t>OpenAPI</a:t>
            </a:r>
            <a:r>
              <a:rPr lang="en-US" dirty="0">
                <a:solidFill>
                  <a:schemeClr val="bg1">
                    <a:lumMod val="50000"/>
                  </a:schemeClr>
                </a:solidFill>
              </a:rPr>
              <a:t> schemas, cache storage, many functions</a:t>
            </a:r>
          </a:p>
          <a:p>
            <a:pPr marL="0" lvl="0" indent="0" algn="l" rtl="0">
              <a:spcBef>
                <a:spcPts val="0"/>
              </a:spcBef>
              <a:spcAft>
                <a:spcPts val="0"/>
              </a:spcAft>
              <a:buNone/>
            </a:pPr>
            <a:endParaRPr dirty="0">
              <a:solidFill>
                <a:schemeClr val="bg1">
                  <a:lumMod val="50000"/>
                </a:schemeClr>
              </a:solidFill>
            </a:endParaRPr>
          </a:p>
          <a:p>
            <a:pPr marL="0" lvl="0" indent="0" algn="l" rtl="0">
              <a:spcBef>
                <a:spcPts val="1200"/>
              </a:spcBef>
              <a:spcAft>
                <a:spcPts val="0"/>
              </a:spcAft>
              <a:buNone/>
            </a:pPr>
            <a:r>
              <a:rPr lang="en-GB" dirty="0">
                <a:solidFill>
                  <a:schemeClr val="bg1">
                    <a:lumMod val="50000"/>
                  </a:schemeClr>
                </a:solidFill>
              </a:rPr>
              <a:t>Solutions: use Strategy and Adapter patterns, SOLID principles</a:t>
            </a:r>
            <a:endParaRPr dirty="0">
              <a:solidFill>
                <a:schemeClr val="bg1">
                  <a:lumMod val="50000"/>
                </a:schemeClr>
              </a:solidFill>
            </a:endParaRPr>
          </a:p>
        </p:txBody>
      </p:sp>
      <p:sp>
        <p:nvSpPr>
          <p:cNvPr id="2" name="Номер слайда 1">
            <a:extLst>
              <a:ext uri="{FF2B5EF4-FFF2-40B4-BE49-F238E27FC236}">
                <a16:creationId xmlns:a16="http://schemas.microsoft.com/office/drawing/2014/main" id="{28C48E86-CE85-4322-B2F3-5074156B16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spTree>
    <p:extLst>
      <p:ext uri="{BB962C8B-B14F-4D97-AF65-F5344CB8AC3E}">
        <p14:creationId xmlns:p14="http://schemas.microsoft.com/office/powerpoint/2010/main" val="826294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130118"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Design complexity</a:t>
            </a:r>
            <a:endParaRPr b="1" dirty="0">
              <a:solidFill>
                <a:srgbClr val="FF0000"/>
              </a:solidFill>
              <a:effectLst>
                <a:outerShdw blurRad="38100" dist="38100" dir="2700000" algn="tl">
                  <a:srgbClr val="000000">
                    <a:alpha val="43137"/>
                  </a:srgbClr>
                </a:outerShdw>
              </a:effectLst>
            </a:endParaRPr>
          </a:p>
        </p:txBody>
      </p:sp>
      <p:sp>
        <p:nvSpPr>
          <p:cNvPr id="143" name="Google Shape;143;p25"/>
          <p:cNvSpPr txBox="1">
            <a:spLocks noGrp="1"/>
          </p:cNvSpPr>
          <p:nvPr>
            <p:ph type="body" idx="1"/>
          </p:nvPr>
        </p:nvSpPr>
        <p:spPr>
          <a:xfrm>
            <a:off x="311700" y="894945"/>
            <a:ext cx="8520600" cy="36739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Calculate metrics: </a:t>
            </a:r>
            <a:endParaRPr dirty="0"/>
          </a:p>
          <a:p>
            <a:pPr marL="457200" lvl="0" indent="-342900" algn="l" rtl="0">
              <a:spcBef>
                <a:spcPts val="1200"/>
              </a:spcBef>
              <a:spcAft>
                <a:spcPts val="0"/>
              </a:spcAft>
              <a:buSzPts val="1800"/>
              <a:buChar char="-"/>
            </a:pPr>
            <a:r>
              <a:rPr lang="en-GB" dirty="0"/>
              <a:t>All from </a:t>
            </a:r>
            <a:r>
              <a:rPr lang="en-GB" dirty="0" err="1"/>
              <a:t>Chidamber-Kemerer</a:t>
            </a:r>
            <a:r>
              <a:rPr lang="en-GB" dirty="0"/>
              <a:t> suite (except RFC, LCOM) for all classes in the largest microservice</a:t>
            </a:r>
            <a:endParaRPr dirty="0"/>
          </a:p>
          <a:p>
            <a:pPr marL="457200" lvl="0" indent="-342900" algn="l" rtl="0">
              <a:spcBef>
                <a:spcPts val="0"/>
              </a:spcBef>
              <a:spcAft>
                <a:spcPts val="0"/>
              </a:spcAft>
              <a:buSzPts val="1800"/>
              <a:buChar char="-"/>
            </a:pPr>
            <a:r>
              <a:rPr lang="en-GB" dirty="0"/>
              <a:t>Service dependency metrics (SIY, AIS, ADS) for all microservices from this review:</a:t>
            </a:r>
            <a:endParaRPr dirty="0"/>
          </a:p>
          <a:p>
            <a:pPr marL="457200" lvl="0" indent="0" algn="l" rtl="0">
              <a:spcBef>
                <a:spcPts val="1200"/>
              </a:spcBef>
              <a:spcAft>
                <a:spcPts val="0"/>
              </a:spcAft>
              <a:buNone/>
            </a:pPr>
            <a:r>
              <a:rPr lang="en-GB" u="sng" dirty="0">
                <a:solidFill>
                  <a:schemeClr val="hlink"/>
                </a:solidFill>
                <a:hlinkClick r:id="rId3"/>
              </a:rPr>
              <a:t>Bogner, J., Wagner, S., &amp; Zimmermann, A. (2017, October). Automatically measuring the maintainability of service-and microservice-based systems: a literature review. In Proceedings of the 27th International Workshop on Software Measurement and 12th International Conference on Software Process and Product Measurement (pp. 107-115).</a:t>
            </a:r>
            <a:endParaRPr dirty="0"/>
          </a:p>
          <a:p>
            <a:pPr marL="457200" lvl="0" indent="0" algn="l" rtl="0">
              <a:spcBef>
                <a:spcPts val="1200"/>
              </a:spcBef>
              <a:spcAft>
                <a:spcPts val="0"/>
              </a:spcAft>
              <a:buNone/>
            </a:pPr>
            <a:endParaRPr dirty="0"/>
          </a:p>
          <a:p>
            <a:pPr marL="45720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123632"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System demo</a:t>
            </a:r>
            <a:endParaRPr b="1" dirty="0">
              <a:solidFill>
                <a:srgbClr val="FF0000"/>
              </a:solidFill>
              <a:effectLst>
                <a:outerShdw blurRad="38100" dist="38100" dir="2700000" algn="tl">
                  <a:srgbClr val="000000">
                    <a:alpha val="43137"/>
                  </a:srgbClr>
                </a:outerShdw>
              </a:effectLst>
            </a:endParaRPr>
          </a:p>
        </p:txBody>
      </p:sp>
      <p:sp>
        <p:nvSpPr>
          <p:cNvPr id="149" name="Google Shape;149;p26"/>
          <p:cNvSpPr txBox="1">
            <a:spLocks noGrp="1"/>
          </p:cNvSpPr>
          <p:nvPr>
            <p:ph type="body" idx="1"/>
          </p:nvPr>
        </p:nvSpPr>
        <p:spPr>
          <a:xfrm>
            <a:off x="226979" y="791183"/>
            <a:ext cx="8605321" cy="377769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&lt;Draw a diagram to present the structure of the system as deployed on k8s cluster. Choose appropriate notation&gt;</a:t>
            </a:r>
            <a:endParaRPr dirty="0"/>
          </a:p>
          <a:p>
            <a:pPr marL="0" lvl="0" indent="0" algn="l" rtl="0">
              <a:spcBef>
                <a:spcPts val="1200"/>
              </a:spcBef>
              <a:spcAft>
                <a:spcPts val="0"/>
              </a:spcAft>
              <a:buNone/>
            </a:pPr>
            <a:r>
              <a:rPr lang="en-GB" dirty="0"/>
              <a:t>&lt;For each use case paste a link to a video with a demonstration how the product works at the k8s cluster. At least the main use case, recommended - one use case per team member&gt;</a:t>
            </a:r>
            <a:endParaRPr dirty="0"/>
          </a:p>
          <a:p>
            <a:pPr marL="0" lvl="0" indent="0" algn="l" rtl="0">
              <a:spcBef>
                <a:spcPts val="1200"/>
              </a:spcBef>
              <a:spcAft>
                <a:spcPts val="0"/>
              </a:spcAft>
              <a:buNone/>
            </a:pPr>
            <a:r>
              <a:rPr lang="en-GB" dirty="0"/>
              <a:t>Use case - &lt;name of the UC/Story&gt;</a:t>
            </a:r>
            <a:br>
              <a:rPr lang="en-GB" dirty="0"/>
            </a:br>
            <a:r>
              <a:rPr lang="en-GB" dirty="0"/>
              <a:t>&lt;</a:t>
            </a:r>
            <a:r>
              <a:rPr lang="en-GB" dirty="0" err="1"/>
              <a:t>url</a:t>
            </a:r>
            <a:r>
              <a:rPr lang="en-GB" dirty="0"/>
              <a:t> to video/screencast&gt;</a:t>
            </a:r>
            <a:endParaRPr dirty="0"/>
          </a:p>
          <a:p>
            <a:pPr marL="0" lvl="0" indent="0" algn="l" rtl="0">
              <a:spcBef>
                <a:spcPts val="1200"/>
              </a:spcBef>
              <a:spcAft>
                <a:spcPts val="1200"/>
              </a:spcAft>
              <a:buNone/>
            </a:pPr>
            <a:r>
              <a:rPr lang="en-GB" dirty="0"/>
              <a:t>&lt;Be prepared to repeat the demo at the exam&gt;</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226208" y="19178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Repository structure</a:t>
            </a:r>
            <a:endParaRPr b="1" dirty="0">
              <a:solidFill>
                <a:schemeClr val="tx1"/>
              </a:solidFill>
              <a:effectLst>
                <a:outerShdw blurRad="38100" dist="38100" dir="2700000" algn="tl">
                  <a:srgbClr val="000000">
                    <a:alpha val="43137"/>
                  </a:srgbClr>
                </a:outerShdw>
              </a:effectLst>
            </a:endParaRPr>
          </a:p>
        </p:txBody>
      </p:sp>
      <p:sp>
        <p:nvSpPr>
          <p:cNvPr id="109" name="Google Shape;109;p21"/>
          <p:cNvSpPr txBox="1">
            <a:spLocks noGrp="1"/>
          </p:cNvSpPr>
          <p:nvPr>
            <p:ph type="body" idx="1"/>
          </p:nvPr>
        </p:nvSpPr>
        <p:spPr>
          <a:xfrm>
            <a:off x="304977" y="964831"/>
            <a:ext cx="2924368" cy="3698386"/>
          </a:xfrm>
          <a:prstGeom prst="rect">
            <a:avLst/>
          </a:prstGeom>
        </p:spPr>
        <p:txBody>
          <a:bodyPr spcFirstLastPara="1" wrap="square" lIns="91425" tIns="91425" rIns="91425" bIns="91425" anchor="t" anchorCtr="0">
            <a:noAutofit/>
          </a:bodyPr>
          <a:lstStyle/>
          <a:p>
            <a:pPr marL="0" lvl="0" indent="0">
              <a:buNone/>
            </a:pPr>
            <a:r>
              <a:rPr lang="en-GB" sz="1000" dirty="0">
                <a:solidFill>
                  <a:schemeClr val="tx1"/>
                </a:solidFill>
              </a:rPr>
              <a:t>Repository structure</a:t>
            </a:r>
          </a:p>
          <a:p>
            <a:pPr marL="0" lvl="0" indent="0">
              <a:buNone/>
            </a:pPr>
            <a:r>
              <a:rPr lang="en-GB" sz="1000" dirty="0">
                <a:solidFill>
                  <a:schemeClr val="tx1"/>
                </a:solidFill>
              </a:rPr>
              <a:t>.  </a:t>
            </a:r>
          </a:p>
          <a:p>
            <a:pPr marL="0" lvl="0" indent="0">
              <a:buNone/>
            </a:pPr>
            <a:r>
              <a:rPr lang="en-GB" sz="1000" dirty="0">
                <a:solidFill>
                  <a:schemeClr val="tx1"/>
                </a:solidFill>
              </a:rPr>
              <a:t>├── product_img.jpg  </a:t>
            </a:r>
          </a:p>
          <a:p>
            <a:pPr marL="0" lvl="0" indent="0">
              <a:buNone/>
            </a:pPr>
            <a:r>
              <a:rPr lang="en-GB" sz="1000" dirty="0">
                <a:solidFill>
                  <a:schemeClr val="tx1"/>
                </a:solidFill>
              </a:rPr>
              <a:t>├── README.md  </a:t>
            </a:r>
          </a:p>
          <a:p>
            <a:pPr marL="0" lvl="0" indent="0">
              <a:buNone/>
            </a:pPr>
            <a:r>
              <a:rPr lang="en-GB" sz="1000" dirty="0">
                <a:solidFill>
                  <a:schemeClr val="tx1"/>
                </a:solidFill>
              </a:rPr>
              <a:t>├── General/  </a:t>
            </a:r>
          </a:p>
          <a:p>
            <a:pPr marL="0" lvl="0" indent="0">
              <a:buNone/>
            </a:pPr>
            <a:r>
              <a:rPr lang="en-GB" sz="1000" dirty="0">
                <a:solidFill>
                  <a:schemeClr val="tx1"/>
                </a:solidFill>
              </a:rPr>
              <a:t>│     ├── Domain_description_en.md  </a:t>
            </a:r>
          </a:p>
          <a:p>
            <a:pPr marL="0" lvl="0" indent="0">
              <a:buNone/>
            </a:pPr>
            <a:r>
              <a:rPr lang="en-GB" sz="1000" dirty="0">
                <a:solidFill>
                  <a:schemeClr val="tx1"/>
                </a:solidFill>
              </a:rPr>
              <a:t>│     ├── Task_description_en.md  </a:t>
            </a:r>
          </a:p>
          <a:p>
            <a:pPr marL="0" lvl="0" indent="0">
              <a:buNone/>
            </a:pPr>
            <a:r>
              <a:rPr lang="en-GB" sz="1000" dirty="0">
                <a:solidFill>
                  <a:schemeClr val="tx1"/>
                </a:solidFill>
              </a:rPr>
              <a:t>│     ├── DFD0/  </a:t>
            </a:r>
          </a:p>
          <a:p>
            <a:pPr marL="0" lvl="0" indent="0">
              <a:buNone/>
            </a:pPr>
            <a:r>
              <a:rPr lang="en-GB" sz="1000" dirty="0">
                <a:solidFill>
                  <a:schemeClr val="tx1"/>
                </a:solidFill>
              </a:rPr>
              <a:t>│     ├── </a:t>
            </a:r>
            <a:r>
              <a:rPr lang="en-GB" sz="1000" dirty="0" err="1">
                <a:solidFill>
                  <a:schemeClr val="tx1"/>
                </a:solidFill>
              </a:rPr>
              <a:t>StoryMap</a:t>
            </a:r>
            <a:r>
              <a:rPr lang="en-GB" sz="1000" dirty="0">
                <a:solidFill>
                  <a:schemeClr val="tx1"/>
                </a:solidFill>
              </a:rPr>
              <a:t>/  </a:t>
            </a:r>
          </a:p>
          <a:p>
            <a:pPr marL="0" lvl="0" indent="0">
              <a:buNone/>
            </a:pPr>
            <a:r>
              <a:rPr lang="en-GB" sz="1000" dirty="0">
                <a:solidFill>
                  <a:schemeClr val="tx1"/>
                </a:solidFill>
              </a:rPr>
              <a:t>│     └── </a:t>
            </a:r>
            <a:r>
              <a:rPr lang="en-GB" sz="1000" dirty="0" err="1">
                <a:solidFill>
                  <a:schemeClr val="tx1"/>
                </a:solidFill>
              </a:rPr>
              <a:t>UseCases</a:t>
            </a:r>
            <a:r>
              <a:rPr lang="en-GB" sz="1000" dirty="0">
                <a:solidFill>
                  <a:schemeClr val="tx1"/>
                </a:solidFill>
              </a:rPr>
              <a:t>/  </a:t>
            </a:r>
          </a:p>
          <a:p>
            <a:pPr marL="0" lvl="0" indent="0">
              <a:buNone/>
            </a:pPr>
            <a:r>
              <a:rPr lang="en-GB" sz="1000" dirty="0">
                <a:solidFill>
                  <a:schemeClr val="tx1"/>
                </a:solidFill>
              </a:rPr>
              <a:t>└── Practice Tasks/module2  </a:t>
            </a:r>
          </a:p>
          <a:p>
            <a:pPr marL="0" lvl="0" indent="0">
              <a:buNone/>
            </a:pPr>
            <a:r>
              <a:rPr lang="en-GB" sz="1000" dirty="0">
                <a:solidFill>
                  <a:schemeClr val="tx1"/>
                </a:solidFill>
              </a:rPr>
              <a:t>        ├── FinalTask_2/  </a:t>
            </a:r>
          </a:p>
          <a:p>
            <a:pPr marL="0" lvl="0" indent="0">
              <a:buNone/>
            </a:pPr>
            <a:r>
              <a:rPr lang="en-GB" sz="1000" dirty="0">
                <a:solidFill>
                  <a:schemeClr val="tx1"/>
                </a:solidFill>
              </a:rPr>
              <a:t>        ├── Task_8/  </a:t>
            </a:r>
          </a:p>
          <a:p>
            <a:pPr marL="0" lvl="0" indent="0">
              <a:buNone/>
            </a:pPr>
            <a:r>
              <a:rPr lang="en-GB" sz="1000" dirty="0">
                <a:solidFill>
                  <a:schemeClr val="tx1"/>
                </a:solidFill>
              </a:rPr>
              <a:t>        ├── Task_9/  </a:t>
            </a:r>
          </a:p>
          <a:p>
            <a:pPr marL="0" lvl="0" indent="0">
              <a:buNone/>
            </a:pPr>
            <a:r>
              <a:rPr lang="en-GB" sz="1000" dirty="0">
                <a:solidFill>
                  <a:schemeClr val="tx1"/>
                </a:solidFill>
              </a:rPr>
              <a:t>        ├── Task_9.1/  </a:t>
            </a:r>
          </a:p>
          <a:p>
            <a:pPr marL="0" lvl="0" indent="0">
              <a:buNone/>
            </a:pPr>
            <a:r>
              <a:rPr lang="en-GB" sz="1000" dirty="0">
                <a:solidFill>
                  <a:schemeClr val="tx1"/>
                </a:solidFill>
              </a:rPr>
              <a:t>        ├── Task_10/  </a:t>
            </a:r>
          </a:p>
          <a:p>
            <a:pPr marL="0" lvl="0" indent="0">
              <a:buNone/>
            </a:pPr>
            <a:r>
              <a:rPr lang="en-GB" sz="1000" dirty="0">
                <a:solidFill>
                  <a:schemeClr val="tx1"/>
                </a:solidFill>
              </a:rPr>
              <a:t>        ├── Task_11/  </a:t>
            </a:r>
          </a:p>
          <a:p>
            <a:pPr marL="0" lvl="0" indent="0">
              <a:buNone/>
            </a:pPr>
            <a:r>
              <a:rPr lang="en-GB" sz="1000" dirty="0">
                <a:solidFill>
                  <a:schemeClr val="tx1"/>
                </a:solidFill>
              </a:rPr>
              <a:t>        └── Task_12/  </a:t>
            </a:r>
          </a:p>
        </p:txBody>
      </p:sp>
      <p:sp>
        <p:nvSpPr>
          <p:cNvPr id="2" name="TextBox 1">
            <a:extLst>
              <a:ext uri="{FF2B5EF4-FFF2-40B4-BE49-F238E27FC236}">
                <a16:creationId xmlns:a16="http://schemas.microsoft.com/office/drawing/2014/main" id="{A1369874-95E3-4381-9B31-34DEFF4768FC}"/>
              </a:ext>
            </a:extLst>
          </p:cNvPr>
          <p:cNvSpPr txBox="1"/>
          <p:nvPr/>
        </p:nvSpPr>
        <p:spPr>
          <a:xfrm>
            <a:off x="5306246" y="964831"/>
            <a:ext cx="2386519" cy="1369606"/>
          </a:xfrm>
          <a:prstGeom prst="rect">
            <a:avLst/>
          </a:prstGeom>
          <a:noFill/>
        </p:spPr>
        <p:txBody>
          <a:bodyPr wrap="square" rtlCol="0">
            <a:spAutoFit/>
          </a:bodyPr>
          <a:lstStyle/>
          <a:p>
            <a:pPr>
              <a:lnSpc>
                <a:spcPct val="150000"/>
              </a:lnSpc>
            </a:pPr>
            <a:r>
              <a:rPr lang="en-US" sz="1800" dirty="0"/>
              <a:t>Tools Used:</a:t>
            </a:r>
          </a:p>
          <a:p>
            <a:pPr marL="285750" indent="-285750">
              <a:buFont typeface="Arial" panose="020B0604020202020204" pitchFamily="34" charset="0"/>
              <a:buChar char="•"/>
            </a:pPr>
            <a:r>
              <a:rPr lang="en-US" dirty="0" err="1"/>
              <a:t>Github</a:t>
            </a:r>
            <a:endParaRPr lang="en-US" dirty="0"/>
          </a:p>
          <a:p>
            <a:pPr marL="285750" indent="-285750">
              <a:buFont typeface="Arial" panose="020B0604020202020204" pitchFamily="34" charset="0"/>
              <a:buChar char="•"/>
            </a:pPr>
            <a:r>
              <a:rPr lang="en-US" dirty="0" err="1"/>
              <a:t>Drawio</a:t>
            </a:r>
            <a:endParaRPr lang="en-US" dirty="0"/>
          </a:p>
          <a:p>
            <a:pPr marL="285750" indent="-285750">
              <a:buFont typeface="Arial" panose="020B0604020202020204" pitchFamily="34" charset="0"/>
              <a:buChar char="•"/>
            </a:pPr>
            <a:r>
              <a:rPr lang="en-US" dirty="0" err="1"/>
              <a:t>Planttext</a:t>
            </a:r>
            <a:endParaRPr lang="en-US" dirty="0"/>
          </a:p>
          <a:p>
            <a:pPr marL="285750" indent="-285750">
              <a:buFont typeface="Arial" panose="020B0604020202020204" pitchFamily="34" charset="0"/>
              <a:buChar char="•"/>
            </a:pPr>
            <a:r>
              <a:rPr lang="en-US" dirty="0"/>
              <a:t>Swagger</a:t>
            </a:r>
            <a:endParaRPr lang="ru-RU" dirty="0"/>
          </a:p>
        </p:txBody>
      </p:sp>
      <p:sp>
        <p:nvSpPr>
          <p:cNvPr id="3" name="Slide Number Placeholder 2">
            <a:extLst>
              <a:ext uri="{FF2B5EF4-FFF2-40B4-BE49-F238E27FC236}">
                <a16:creationId xmlns:a16="http://schemas.microsoft.com/office/drawing/2014/main" id="{1B5096D9-216C-438D-BB05-1CE3A083DE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16</a:t>
            </a:fld>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169028" y="13894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Team and roles</a:t>
            </a:r>
            <a:endParaRPr b="1" dirty="0">
              <a:solidFill>
                <a:schemeClr val="tx1"/>
              </a:solidFill>
              <a:effectLst>
                <a:outerShdw blurRad="38100" dist="38100" dir="2700000" algn="tl">
                  <a:srgbClr val="000000">
                    <a:alpha val="43137"/>
                  </a:srgbClr>
                </a:outerShdw>
              </a:effectLst>
            </a:endParaRPr>
          </a:p>
        </p:txBody>
      </p:sp>
      <p:graphicFrame>
        <p:nvGraphicFramePr>
          <p:cNvPr id="5" name="Table 4">
            <a:extLst>
              <a:ext uri="{FF2B5EF4-FFF2-40B4-BE49-F238E27FC236}">
                <a16:creationId xmlns:a16="http://schemas.microsoft.com/office/drawing/2014/main" id="{EC34B5E1-8EB0-4AD2-BA9A-C78EAB05585A}"/>
              </a:ext>
            </a:extLst>
          </p:cNvPr>
          <p:cNvGraphicFramePr>
            <a:graphicFrameLocks noGrp="1"/>
          </p:cNvGraphicFramePr>
          <p:nvPr>
            <p:extLst>
              <p:ext uri="{D42A27DB-BD31-4B8C-83A1-F6EECF244321}">
                <p14:modId xmlns:p14="http://schemas.microsoft.com/office/powerpoint/2010/main" val="2957111967"/>
              </p:ext>
            </p:extLst>
          </p:nvPr>
        </p:nvGraphicFramePr>
        <p:xfrm>
          <a:off x="311700" y="3199835"/>
          <a:ext cx="8520600" cy="1676400"/>
        </p:xfrm>
        <a:graphic>
          <a:graphicData uri="http://schemas.openxmlformats.org/drawingml/2006/table">
            <a:tbl>
              <a:tblPr firstRow="1" bandRow="1">
                <a:tableStyleId>{2D5ABB26-0587-4C30-8999-92F81FD0307C}</a:tableStyleId>
              </a:tblPr>
              <a:tblGrid>
                <a:gridCol w="1880266">
                  <a:extLst>
                    <a:ext uri="{9D8B030D-6E8A-4147-A177-3AD203B41FA5}">
                      <a16:colId xmlns:a16="http://schemas.microsoft.com/office/drawing/2014/main" val="1428964859"/>
                    </a:ext>
                  </a:extLst>
                </a:gridCol>
                <a:gridCol w="2172511">
                  <a:extLst>
                    <a:ext uri="{9D8B030D-6E8A-4147-A177-3AD203B41FA5}">
                      <a16:colId xmlns:a16="http://schemas.microsoft.com/office/drawing/2014/main" val="2157100154"/>
                    </a:ext>
                  </a:extLst>
                </a:gridCol>
                <a:gridCol w="2337673">
                  <a:extLst>
                    <a:ext uri="{9D8B030D-6E8A-4147-A177-3AD203B41FA5}">
                      <a16:colId xmlns:a16="http://schemas.microsoft.com/office/drawing/2014/main" val="808514682"/>
                    </a:ext>
                  </a:extLst>
                </a:gridCol>
                <a:gridCol w="2130150">
                  <a:extLst>
                    <a:ext uri="{9D8B030D-6E8A-4147-A177-3AD203B41FA5}">
                      <a16:colId xmlns:a16="http://schemas.microsoft.com/office/drawing/2014/main" val="1252840721"/>
                    </a:ext>
                  </a:extLst>
                </a:gridCol>
              </a:tblGrid>
              <a:tr h="504000">
                <a:tc>
                  <a:txBody>
                    <a:bodyPr/>
                    <a:lstStyle/>
                    <a:p>
                      <a:r>
                        <a:rPr lang="en-US" dirty="0">
                          <a:solidFill>
                            <a:schemeClr val="tx1"/>
                          </a:solidFill>
                        </a:rPr>
                        <a:t>Class diagrams, design complexity</a:t>
                      </a:r>
                      <a:endParaRPr lang="ru-RU"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Use cases, design cases</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Design cases/patterns, logical and physical schemas, components diagram</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Event flow, API definition, K8s deployment, components diagram</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7715683"/>
                  </a:ext>
                </a:extLst>
              </a:tr>
              <a:tr h="612000">
                <a:tc>
                  <a:txBody>
                    <a:bodyPr/>
                    <a:lstStyle/>
                    <a:p>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Tsurkan</a:t>
                      </a:r>
                      <a:r>
                        <a:rPr kumimoji="0" lang="en-GB" sz="1400" b="0" i="0" u="none" strike="noStrike" kern="0" cap="none" spc="0" normalizeH="0" baseline="0" noProof="0" dirty="0">
                          <a:ln>
                            <a:noFill/>
                          </a:ln>
                          <a:solidFill>
                            <a:schemeClr val="tx1"/>
                          </a:solidFill>
                          <a:effectLst/>
                          <a:uLnTx/>
                          <a:uFillTx/>
                          <a:latin typeface="Arial"/>
                          <a:ea typeface="+mn-ea"/>
                          <a:cs typeface="+mn-cs"/>
                          <a:sym typeface="Arial"/>
                        </a:rPr>
                        <a:t> Daniel</a:t>
                      </a:r>
                    </a:p>
                    <a:p>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Tg</a:t>
                      </a:r>
                      <a:r>
                        <a:rPr kumimoji="0" lang="en-GB" sz="1400" b="0" i="0" u="none" strike="noStrike" kern="0" cap="none" spc="0" normalizeH="0" baseline="0" noProof="0" dirty="0">
                          <a:ln>
                            <a:noFill/>
                          </a:ln>
                          <a:solidFill>
                            <a:schemeClr val="tx1"/>
                          </a:solidFill>
                          <a:effectLst/>
                          <a:uLnTx/>
                          <a:uFillTx/>
                          <a:latin typeface="+mn-lt"/>
                          <a:ea typeface="+mn-ea"/>
                          <a:cs typeface="+mn-cs"/>
                          <a:sym typeface="Arial"/>
                        </a:rPr>
                        <a:t>: @</a:t>
                      </a:r>
                      <a:r>
                        <a:rPr kumimoji="0" lang="en-GB" sz="1400" b="0" i="0" u="none" strike="noStrike" kern="0" cap="none" spc="0" normalizeH="0" baseline="0" noProof="0" dirty="0" err="1">
                          <a:ln>
                            <a:noFill/>
                          </a:ln>
                          <a:solidFill>
                            <a:schemeClr val="tx1"/>
                          </a:solidFill>
                          <a:effectLst/>
                          <a:uLnTx/>
                          <a:uFillTx/>
                          <a:latin typeface="+mn-lt"/>
                          <a:ea typeface="+mn-ea"/>
                          <a:cs typeface="+mn-cs"/>
                          <a:sym typeface="Arial"/>
                        </a:rPr>
                        <a:t>crazy_deyzi</a:t>
                      </a:r>
                      <a:endParaRPr lang="ru-RU"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Dandamaev</a:t>
                      </a:r>
                      <a:r>
                        <a:rPr kumimoji="0" lang="en-GB" sz="1400" b="0" i="0" u="none" strike="noStrike" kern="0" cap="none" spc="0" normalizeH="0" baseline="0" noProof="0" dirty="0">
                          <a:ln>
                            <a:noFill/>
                          </a:ln>
                          <a:solidFill>
                            <a:schemeClr val="tx1"/>
                          </a:solidFill>
                          <a:effectLst/>
                          <a:uLnTx/>
                          <a:uFillTx/>
                          <a:latin typeface="Arial"/>
                          <a:ea typeface="+mn-ea"/>
                          <a:cs typeface="+mn-cs"/>
                          <a:sym typeface="Arial"/>
                        </a:rPr>
                        <a:t> </a:t>
                      </a:r>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Gadji</a:t>
                      </a:r>
                      <a:endParaRPr kumimoji="0" lang="en-GB" sz="1400" b="0" i="0" u="none" strike="noStrike" kern="0" cap="none" spc="0" normalizeH="0" baseline="0" noProof="0" dirty="0">
                        <a:ln>
                          <a:noFill/>
                        </a:ln>
                        <a:solidFill>
                          <a:schemeClr val="tx1"/>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Tg</a:t>
                      </a:r>
                      <a:r>
                        <a:rPr kumimoji="0" lang="en-US" sz="1400" b="0" i="0" u="none" strike="noStrike" kern="0" cap="none" spc="0" normalizeH="0" baseline="0" noProof="0" dirty="0">
                          <a:ln>
                            <a:noFill/>
                          </a:ln>
                          <a:solidFill>
                            <a:schemeClr val="tx1"/>
                          </a:solidFill>
                          <a:effectLst/>
                          <a:uLnTx/>
                          <a:uFillTx/>
                          <a:latin typeface="+mn-lt"/>
                          <a:ea typeface="+mn-ea"/>
                          <a:cs typeface="+mn-cs"/>
                          <a:sym typeface="Arial"/>
                        </a:rPr>
                        <a:t>: @</a:t>
                      </a: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dandamaev</a:t>
                      </a:r>
                      <a:endParaRPr lang="ru-RU" dirty="0">
                        <a:solidFill>
                          <a:schemeClr val="tx1"/>
                        </a:solidFill>
                      </a:endParaRPr>
                    </a:p>
                    <a:p>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err="1">
                          <a:solidFill>
                            <a:schemeClr val="tx1"/>
                          </a:solidFill>
                        </a:rPr>
                        <a:t>Tsaturyan</a:t>
                      </a:r>
                      <a:r>
                        <a:rPr lang="en-GB" sz="1400" dirty="0">
                          <a:solidFill>
                            <a:schemeClr val="tx1"/>
                          </a:solidFill>
                        </a:rPr>
                        <a:t> Konstantin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Tg</a:t>
                      </a:r>
                      <a:r>
                        <a:rPr kumimoji="0" lang="en-US" sz="1400" b="0" i="0" u="none" strike="noStrike" kern="0" cap="none" spc="0" normalizeH="0" baseline="0" noProof="0" dirty="0">
                          <a:ln>
                            <a:noFill/>
                          </a:ln>
                          <a:solidFill>
                            <a:schemeClr val="tx1"/>
                          </a:solidFill>
                          <a:effectLst/>
                          <a:uLnTx/>
                          <a:uFillTx/>
                          <a:latin typeface="+mn-lt"/>
                          <a:ea typeface="+mn-ea"/>
                          <a:cs typeface="+mn-cs"/>
                          <a:sym typeface="Arial"/>
                        </a:rPr>
                        <a:t>: @</a:t>
                      </a: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fanglores</a:t>
                      </a:r>
                      <a:endParaRPr lang="ru-RU" dirty="0">
                        <a:solidFill>
                          <a:schemeClr val="tx1"/>
                        </a:solidFill>
                      </a:endParaRPr>
                    </a:p>
                    <a:p>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err="1">
                          <a:solidFill>
                            <a:schemeClr val="tx1"/>
                          </a:solidFill>
                        </a:rPr>
                        <a:t>Smolkin</a:t>
                      </a:r>
                      <a:r>
                        <a:rPr lang="en-GB" sz="1400" dirty="0">
                          <a:solidFill>
                            <a:schemeClr val="tx1"/>
                          </a:solidFill>
                        </a:rPr>
                        <a:t> Mikhail</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Tg</a:t>
                      </a:r>
                      <a:r>
                        <a:rPr kumimoji="0" lang="en-US" sz="1400" b="0" i="0" u="none" strike="noStrike" kern="0" cap="none" spc="0" normalizeH="0" baseline="0" noProof="0" dirty="0">
                          <a:ln>
                            <a:noFill/>
                          </a:ln>
                          <a:solidFill>
                            <a:schemeClr val="tx1"/>
                          </a:solidFill>
                          <a:effectLst/>
                          <a:uLnTx/>
                          <a:uFillTx/>
                          <a:latin typeface="+mn-lt"/>
                          <a:ea typeface="+mn-ea"/>
                          <a:cs typeface="+mn-cs"/>
                          <a:sym typeface="Arial"/>
                        </a:rPr>
                        <a:t>: @m0hnatik</a:t>
                      </a:r>
                      <a:endParaRPr lang="ru-RU" dirty="0">
                        <a:solidFill>
                          <a:schemeClr val="tx1"/>
                        </a:solidFill>
                      </a:endParaRPr>
                    </a:p>
                    <a:p>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13166530"/>
                  </a:ext>
                </a:extLst>
              </a:tr>
            </a:tbl>
          </a:graphicData>
        </a:graphic>
      </p:graphicFrame>
      <p:pic>
        <p:nvPicPr>
          <p:cNvPr id="18" name="Picture 17">
            <a:extLst>
              <a:ext uri="{FF2B5EF4-FFF2-40B4-BE49-F238E27FC236}">
                <a16:creationId xmlns:a16="http://schemas.microsoft.com/office/drawing/2014/main" id="{E08BFC49-CDD1-40CD-B7D4-A4343F1CBE3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75028" y="899295"/>
            <a:ext cx="1768496" cy="2112888"/>
          </a:xfrm>
          <a:prstGeom prst="rect">
            <a:avLst/>
          </a:prstGeom>
          <a:ln w="19050">
            <a:solidFill>
              <a:schemeClr val="tx1"/>
            </a:solidFill>
          </a:ln>
        </p:spPr>
      </p:pic>
      <p:pic>
        <p:nvPicPr>
          <p:cNvPr id="21" name="Picture 20">
            <a:extLst>
              <a:ext uri="{FF2B5EF4-FFF2-40B4-BE49-F238E27FC236}">
                <a16:creationId xmlns:a16="http://schemas.microsoft.com/office/drawing/2014/main" id="{BDF9959E-A8A2-494D-80CB-2572BF8E52AB}"/>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427786" y="899295"/>
            <a:ext cx="1729413" cy="2112888"/>
          </a:xfrm>
          <a:prstGeom prst="rect">
            <a:avLst/>
          </a:prstGeom>
          <a:ln w="19050">
            <a:solidFill>
              <a:schemeClr val="tx1"/>
            </a:solidFill>
          </a:ln>
        </p:spPr>
      </p:pic>
      <p:pic>
        <p:nvPicPr>
          <p:cNvPr id="27" name="Picture 26">
            <a:extLst>
              <a:ext uri="{FF2B5EF4-FFF2-40B4-BE49-F238E27FC236}">
                <a16:creationId xmlns:a16="http://schemas.microsoft.com/office/drawing/2014/main" id="{8A75AFDC-5686-49F3-9987-EFCFFD3CF5C3}"/>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b="-2"/>
          <a:stretch/>
        </p:blipFill>
        <p:spPr>
          <a:xfrm>
            <a:off x="6913370" y="867552"/>
            <a:ext cx="1680112" cy="2115755"/>
          </a:xfrm>
          <a:prstGeom prst="rect">
            <a:avLst/>
          </a:prstGeom>
          <a:ln w="19050">
            <a:solidFill>
              <a:schemeClr val="tx1"/>
            </a:solidFill>
          </a:ln>
        </p:spPr>
      </p:pic>
      <p:pic>
        <p:nvPicPr>
          <p:cNvPr id="29" name="Picture 28">
            <a:extLst>
              <a:ext uri="{FF2B5EF4-FFF2-40B4-BE49-F238E27FC236}">
                <a16:creationId xmlns:a16="http://schemas.microsoft.com/office/drawing/2014/main" id="{CFA4760B-C4C3-492A-9AFE-D9A766E033BD}"/>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695228" y="893091"/>
            <a:ext cx="1640506" cy="2115756"/>
          </a:xfrm>
          <a:prstGeom prst="rect">
            <a:avLst/>
          </a:prstGeom>
          <a:ln w="19050">
            <a:solidFill>
              <a:schemeClr val="tx1"/>
            </a:solidFill>
          </a:ln>
        </p:spPr>
      </p:pic>
      <p:sp>
        <p:nvSpPr>
          <p:cNvPr id="30" name="Slide Number Placeholder 29">
            <a:extLst>
              <a:ext uri="{FF2B5EF4-FFF2-40B4-BE49-F238E27FC236}">
                <a16:creationId xmlns:a16="http://schemas.microsoft.com/office/drawing/2014/main" id="{24077592-351E-495D-944E-F5F42D5EC2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17</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26208" y="14671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226208" y="862519"/>
            <a:ext cx="8606092" cy="4087056"/>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/blob/master/Practice%20Tasks/Module2/</a:t>
            </a:r>
            <a:r>
              <a:rPr lang="en-GB" sz="1400" u="sng" dirty="0">
                <a:solidFill>
                  <a:schemeClr val="dk1"/>
                </a:solidFill>
              </a:rPr>
              <a:t>FinalTask_2/FinalTask_2.pdf</a:t>
            </a:r>
            <a:endParaRPr sz="1400" u="sng" dirty="0">
              <a:solidFill>
                <a:schemeClr val="dk1"/>
              </a:solidFill>
            </a:endParaRPr>
          </a:p>
        </p:txBody>
      </p:sp>
      <p:sp>
        <p:nvSpPr>
          <p:cNvPr id="2" name="Номер слайда 1">
            <a:extLst>
              <a:ext uri="{FF2B5EF4-FFF2-40B4-BE49-F238E27FC236}">
                <a16:creationId xmlns:a16="http://schemas.microsoft.com/office/drawing/2014/main" id="{573F40D5-B379-4FA4-8D6C-54B6B96C59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49929"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Event flow</a:t>
            </a:r>
            <a:endParaRPr b="1" dirty="0">
              <a:effectLst>
                <a:outerShdw blurRad="38100" dist="38100" dir="2700000" algn="tl">
                  <a:srgbClr val="000000">
                    <a:alpha val="43137"/>
                  </a:srgbClr>
                </a:outerShdw>
              </a:effectLst>
            </a:endParaRPr>
          </a:p>
        </p:txBody>
      </p:sp>
      <p:pic>
        <p:nvPicPr>
          <p:cNvPr id="3" name="Рисунок 2">
            <a:extLst>
              <a:ext uri="{FF2B5EF4-FFF2-40B4-BE49-F238E27FC236}">
                <a16:creationId xmlns:a16="http://schemas.microsoft.com/office/drawing/2014/main" id="{C5B7194B-CF5C-403F-BB19-6F03AD931CCA}"/>
              </a:ext>
            </a:extLst>
          </p:cNvPr>
          <p:cNvPicPr>
            <a:picLocks noChangeAspect="1"/>
          </p:cNvPicPr>
          <p:nvPr/>
        </p:nvPicPr>
        <p:blipFill>
          <a:blip r:embed="rId3"/>
          <a:stretch>
            <a:fillRect/>
          </a:stretch>
        </p:blipFill>
        <p:spPr>
          <a:xfrm>
            <a:off x="161364" y="1241523"/>
            <a:ext cx="8716741" cy="2946342"/>
          </a:xfrm>
          <a:prstGeom prst="rect">
            <a:avLst/>
          </a:prstGeom>
        </p:spPr>
      </p:pic>
      <p:sp>
        <p:nvSpPr>
          <p:cNvPr id="4" name="Номер слайда 3">
            <a:extLst>
              <a:ext uri="{FF2B5EF4-FFF2-40B4-BE49-F238E27FC236}">
                <a16:creationId xmlns:a16="http://schemas.microsoft.com/office/drawing/2014/main" id="{FE86CA3D-FE51-42A4-8A66-83EB1F2C6F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
        <p:nvSpPr>
          <p:cNvPr id="2" name="TextBox 1">
            <a:extLst>
              <a:ext uri="{FF2B5EF4-FFF2-40B4-BE49-F238E27FC236}">
                <a16:creationId xmlns:a16="http://schemas.microsoft.com/office/drawing/2014/main" id="{4D399809-9845-44E8-8D4D-519225097970}"/>
              </a:ext>
            </a:extLst>
          </p:cNvPr>
          <p:cNvSpPr txBox="1"/>
          <p:nvPr/>
        </p:nvSpPr>
        <p:spPr>
          <a:xfrm>
            <a:off x="161363" y="4716463"/>
            <a:ext cx="8162365" cy="307777"/>
          </a:xfrm>
          <a:prstGeom prst="rect">
            <a:avLst/>
          </a:prstGeom>
          <a:noFill/>
        </p:spPr>
        <p:txBody>
          <a:bodyPr wrap="square" rtlCol="0">
            <a:spAutoFit/>
          </a:bodyPr>
          <a:lstStyle/>
          <a:p>
            <a:r>
              <a:rPr lang="en-US" dirty="0">
                <a:solidFill>
                  <a:schemeClr val="tx1"/>
                </a:solidFill>
                <a:hlinkClick r:id="rId4"/>
              </a:rPr>
              <a:t>https://github.com/fanglores/Advanced-Software-Design/tree/master/General/UseCases</a:t>
            </a:r>
            <a:endParaRPr lang="ru-RU"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37741" y="12229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System architecture</a:t>
            </a:r>
            <a:endParaRPr b="1"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0FFFF319-05C2-42A0-9892-5127C4983BDE}"/>
              </a:ext>
            </a:extLst>
          </p:cNvPr>
          <p:cNvSpPr txBox="1"/>
          <p:nvPr/>
        </p:nvSpPr>
        <p:spPr>
          <a:xfrm>
            <a:off x="237741" y="826475"/>
            <a:ext cx="3083683" cy="738664"/>
          </a:xfrm>
          <a:prstGeom prst="rect">
            <a:avLst/>
          </a:prstGeom>
          <a:noFill/>
        </p:spPr>
        <p:txBody>
          <a:bodyPr wrap="square" rtlCol="0">
            <a:spAutoFit/>
          </a:bodyPr>
          <a:lstStyle/>
          <a:p>
            <a:r>
              <a:rPr lang="en-US" dirty="0"/>
              <a:t>BASE</a:t>
            </a:r>
          </a:p>
          <a:p>
            <a:r>
              <a:rPr lang="en-US" dirty="0"/>
              <a:t>Microservices</a:t>
            </a:r>
          </a:p>
          <a:p>
            <a:r>
              <a:rPr lang="en-US" dirty="0"/>
              <a:t>RESTful API</a:t>
            </a:r>
            <a:endParaRPr lang="ru-RU" dirty="0"/>
          </a:p>
        </p:txBody>
      </p:sp>
      <p:pic>
        <p:nvPicPr>
          <p:cNvPr id="7" name="Рисунок 4">
            <a:extLst>
              <a:ext uri="{FF2B5EF4-FFF2-40B4-BE49-F238E27FC236}">
                <a16:creationId xmlns:a16="http://schemas.microsoft.com/office/drawing/2014/main" id="{C1AD4142-E556-41C1-B63D-CF31AB589E0B}"/>
              </a:ext>
            </a:extLst>
          </p:cNvPr>
          <p:cNvPicPr>
            <a:picLocks noChangeAspect="1"/>
          </p:cNvPicPr>
          <p:nvPr/>
        </p:nvPicPr>
        <p:blipFill>
          <a:blip r:embed="rId3"/>
          <a:srcRect/>
          <a:stretch/>
        </p:blipFill>
        <p:spPr>
          <a:xfrm>
            <a:off x="2679342" y="838723"/>
            <a:ext cx="4171934" cy="3933013"/>
          </a:xfrm>
          <a:prstGeom prst="rect">
            <a:avLst/>
          </a:prstGeom>
        </p:spPr>
      </p:pic>
      <p:sp>
        <p:nvSpPr>
          <p:cNvPr id="2" name="Номер слайда 1">
            <a:extLst>
              <a:ext uri="{FF2B5EF4-FFF2-40B4-BE49-F238E27FC236}">
                <a16:creationId xmlns:a16="http://schemas.microsoft.com/office/drawing/2014/main" id="{69409310-6A04-492B-8BC7-9E85BEA602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170506" y="16936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Solution stack</a:t>
            </a:r>
            <a:endParaRPr b="1" dirty="0">
              <a:solidFill>
                <a:schemeClr val="tx1"/>
              </a:solidFill>
              <a:effectLst>
                <a:outerShdw blurRad="38100" dist="38100" dir="2700000" algn="tl">
                  <a:srgbClr val="000000">
                    <a:alpha val="43137"/>
                  </a:srgbClr>
                </a:outerShdw>
              </a:effectLst>
            </a:endParaRPr>
          </a:p>
        </p:txBody>
      </p:sp>
      <p:sp>
        <p:nvSpPr>
          <p:cNvPr id="93" name="Google Shape;93;p19"/>
          <p:cNvSpPr txBox="1"/>
          <p:nvPr/>
        </p:nvSpPr>
        <p:spPr>
          <a:xfrm>
            <a:off x="212800" y="1471170"/>
            <a:ext cx="5034000" cy="3000001"/>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b="1" dirty="0">
                <a:solidFill>
                  <a:schemeClr val="dk2"/>
                </a:solidFill>
              </a:rPr>
              <a:t>Implementation</a:t>
            </a:r>
            <a:endParaRPr b="1" dirty="0">
              <a:solidFill>
                <a:schemeClr val="dk2"/>
              </a:solidFill>
            </a:endParaRPr>
          </a:p>
          <a:p>
            <a:pPr marL="108000" lvl="0" algn="l" rtl="0">
              <a:lnSpc>
                <a:spcPct val="150000"/>
              </a:lnSpc>
              <a:spcAft>
                <a:spcPts val="0"/>
              </a:spcAft>
              <a:buClr>
                <a:schemeClr val="dk2"/>
              </a:buClr>
              <a:buSzPts val="1400"/>
            </a:pPr>
            <a:r>
              <a:rPr lang="en-GB" dirty="0">
                <a:solidFill>
                  <a:schemeClr val="dk2"/>
                </a:solidFill>
              </a:rPr>
              <a:t>- API definition: </a:t>
            </a:r>
            <a:r>
              <a:rPr lang="en-GB" dirty="0" err="1">
                <a:solidFill>
                  <a:schemeClr val="dk2"/>
                </a:solidFill>
              </a:rPr>
              <a:t>OpenAPI</a:t>
            </a:r>
            <a:endParaRPr lang="en-GB" dirty="0">
              <a:solidFill>
                <a:schemeClr val="dk2"/>
              </a:solidFill>
            </a:endParaRPr>
          </a:p>
          <a:p>
            <a:pPr marL="108000" lvl="0" algn="l" rtl="0">
              <a:lnSpc>
                <a:spcPct val="150000"/>
              </a:lnSpc>
              <a:spcAft>
                <a:spcPts val="0"/>
              </a:spcAft>
              <a:buClr>
                <a:schemeClr val="dk2"/>
              </a:buClr>
              <a:buSzPts val="1400"/>
            </a:pPr>
            <a:r>
              <a:rPr lang="en-GB" dirty="0">
                <a:solidFill>
                  <a:schemeClr val="dk2"/>
                </a:solidFill>
              </a:rPr>
              <a:t>- Connection server for API: python </a:t>
            </a:r>
            <a:r>
              <a:rPr lang="en-GB" dirty="0" err="1">
                <a:solidFill>
                  <a:schemeClr val="dk2"/>
                </a:solidFill>
              </a:rPr>
              <a:t>gunicorn</a:t>
            </a:r>
            <a:endParaRPr lang="en-GB" dirty="0">
              <a:solidFill>
                <a:schemeClr val="dk2"/>
              </a:solidFill>
            </a:endParaRPr>
          </a:p>
          <a:p>
            <a:pPr marL="108000" lvl="0" algn="l" rtl="0">
              <a:lnSpc>
                <a:spcPct val="150000"/>
              </a:lnSpc>
              <a:spcAft>
                <a:spcPts val="0"/>
              </a:spcAft>
              <a:buClr>
                <a:schemeClr val="dk2"/>
              </a:buClr>
              <a:buSzPts val="1400"/>
            </a:pPr>
            <a:r>
              <a:rPr lang="en-GB" dirty="0">
                <a:solidFill>
                  <a:schemeClr val="dk2"/>
                </a:solidFill>
              </a:rPr>
              <a:t>- App framework: python </a:t>
            </a:r>
            <a:r>
              <a:rPr lang="en-GB" dirty="0" err="1">
                <a:solidFill>
                  <a:schemeClr val="dk2"/>
                </a:solidFill>
              </a:rPr>
              <a:t>FastAPI</a:t>
            </a:r>
            <a:endParaRPr lang="en-GB" dirty="0">
              <a:solidFill>
                <a:schemeClr val="dk2"/>
              </a:solidFill>
            </a:endParaRPr>
          </a:p>
          <a:p>
            <a:pPr marL="108000" lvl="0" algn="l" rtl="0">
              <a:lnSpc>
                <a:spcPct val="150000"/>
              </a:lnSpc>
              <a:spcAft>
                <a:spcPts val="0"/>
              </a:spcAft>
              <a:buClr>
                <a:schemeClr val="dk2"/>
              </a:buClr>
              <a:buSzPts val="1400"/>
            </a:pPr>
            <a:r>
              <a:rPr lang="en-GB" dirty="0">
                <a:solidFill>
                  <a:schemeClr val="dk2"/>
                </a:solidFill>
              </a:rPr>
              <a:t>- Serialization/state format: json</a:t>
            </a:r>
            <a:endParaRPr lang="en-US" dirty="0">
              <a:solidFill>
                <a:schemeClr val="dk2"/>
              </a:solidFill>
            </a:endParaRPr>
          </a:p>
        </p:txBody>
      </p:sp>
      <p:sp>
        <p:nvSpPr>
          <p:cNvPr id="94" name="Google Shape;94;p19"/>
          <p:cNvSpPr txBox="1"/>
          <p:nvPr/>
        </p:nvSpPr>
        <p:spPr>
          <a:xfrm>
            <a:off x="5246800" y="1471170"/>
            <a:ext cx="36744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b="1" dirty="0">
                <a:solidFill>
                  <a:schemeClr val="dk2"/>
                </a:solidFill>
              </a:rPr>
              <a:t>Testing tools</a:t>
            </a:r>
            <a:r>
              <a:rPr lang="en-GB" dirty="0">
                <a:solidFill>
                  <a:schemeClr val="dk2"/>
                </a:solidFill>
              </a:rPr>
              <a:t> </a:t>
            </a:r>
            <a:r>
              <a:rPr lang="en-GB" dirty="0" err="1">
                <a:solidFill>
                  <a:schemeClr val="dk2"/>
                </a:solidFill>
              </a:rPr>
              <a:t>pytest</a:t>
            </a:r>
            <a:endParaRPr dirty="0">
              <a:solidFill>
                <a:schemeClr val="dk2"/>
              </a:solidFill>
            </a:endParaRPr>
          </a:p>
          <a:p>
            <a:pPr marL="0" lvl="0" indent="0" algn="l" rtl="0">
              <a:lnSpc>
                <a:spcPct val="115000"/>
              </a:lnSpc>
              <a:spcBef>
                <a:spcPts val="1200"/>
              </a:spcBef>
              <a:spcAft>
                <a:spcPts val="0"/>
              </a:spcAft>
              <a:buNone/>
            </a:pPr>
            <a:r>
              <a:rPr lang="en-GB" b="1" dirty="0">
                <a:solidFill>
                  <a:schemeClr val="dk2"/>
                </a:solidFill>
              </a:rPr>
              <a:t>Operations</a:t>
            </a:r>
            <a:endParaRPr b="1" dirty="0">
              <a:solidFill>
                <a:schemeClr val="dk2"/>
              </a:solidFill>
            </a:endParaRPr>
          </a:p>
          <a:p>
            <a:pPr marL="457200" lvl="0" indent="-317500" algn="l" rtl="0">
              <a:lnSpc>
                <a:spcPct val="115000"/>
              </a:lnSpc>
              <a:spcBef>
                <a:spcPts val="1200"/>
              </a:spcBef>
              <a:spcAft>
                <a:spcPts val="0"/>
              </a:spcAft>
              <a:buClr>
                <a:schemeClr val="dk2"/>
              </a:buClr>
              <a:buSzPts val="1400"/>
              <a:buChar char="-"/>
            </a:pPr>
            <a:r>
              <a:rPr lang="en-GB" dirty="0">
                <a:solidFill>
                  <a:schemeClr val="dk2"/>
                </a:solidFill>
              </a:rPr>
              <a:t>App initializer: </a:t>
            </a:r>
            <a:r>
              <a:rPr lang="en-GB" dirty="0" err="1">
                <a:solidFill>
                  <a:schemeClr val="dk2"/>
                </a:solidFill>
              </a:rPr>
              <a:t>cookiecutter</a:t>
            </a:r>
            <a:endParaRPr dirty="0">
              <a:solidFill>
                <a:schemeClr val="dk2"/>
              </a:solidFill>
            </a:endParaRPr>
          </a:p>
          <a:p>
            <a:pPr marL="457200" lvl="0" indent="-317500" algn="l" rtl="0">
              <a:lnSpc>
                <a:spcPct val="115000"/>
              </a:lnSpc>
              <a:spcBef>
                <a:spcPts val="0"/>
              </a:spcBef>
              <a:spcAft>
                <a:spcPts val="0"/>
              </a:spcAft>
              <a:buClr>
                <a:schemeClr val="dk2"/>
              </a:buClr>
              <a:buSzPts val="1400"/>
              <a:buChar char="-"/>
            </a:pPr>
            <a:r>
              <a:rPr lang="en-GB" dirty="0">
                <a:solidFill>
                  <a:schemeClr val="dk2"/>
                </a:solidFill>
              </a:rPr>
              <a:t>Code build: </a:t>
            </a:r>
            <a:r>
              <a:rPr lang="en-GB" dirty="0" err="1">
                <a:solidFill>
                  <a:schemeClr val="dk2"/>
                </a:solidFill>
              </a:rPr>
              <a:t>makefile</a:t>
            </a:r>
            <a:endParaRPr dirty="0">
              <a:solidFill>
                <a:schemeClr val="dk2"/>
              </a:solidFill>
            </a:endParaRPr>
          </a:p>
          <a:p>
            <a:pPr marL="457200" lvl="0" indent="-317500" algn="l" rtl="0">
              <a:lnSpc>
                <a:spcPct val="115000"/>
              </a:lnSpc>
              <a:spcBef>
                <a:spcPts val="0"/>
              </a:spcBef>
              <a:spcAft>
                <a:spcPts val="0"/>
              </a:spcAft>
              <a:buClr>
                <a:schemeClr val="dk2"/>
              </a:buClr>
              <a:buSzPts val="1400"/>
              <a:buChar char="-"/>
            </a:pPr>
            <a:r>
              <a:rPr lang="en-GB" dirty="0">
                <a:solidFill>
                  <a:schemeClr val="dk2"/>
                </a:solidFill>
              </a:rPr>
              <a:t>CI/CD pipeline: </a:t>
            </a:r>
            <a:r>
              <a:rPr lang="en-GB" dirty="0" err="1">
                <a:solidFill>
                  <a:schemeClr val="dk2"/>
                </a:solidFill>
              </a:rPr>
              <a:t>github</a:t>
            </a:r>
            <a:r>
              <a:rPr lang="en-GB" dirty="0">
                <a:solidFill>
                  <a:schemeClr val="dk2"/>
                </a:solidFill>
              </a:rPr>
              <a:t> ci/cd</a:t>
            </a:r>
            <a:endParaRPr dirty="0">
              <a:solidFill>
                <a:schemeClr val="dk2"/>
              </a:solidFill>
            </a:endParaRPr>
          </a:p>
          <a:p>
            <a:pPr marL="457200" lvl="0" indent="-317500" algn="l" rtl="0">
              <a:lnSpc>
                <a:spcPct val="115000"/>
              </a:lnSpc>
              <a:spcBef>
                <a:spcPts val="0"/>
              </a:spcBef>
              <a:spcAft>
                <a:spcPts val="0"/>
              </a:spcAft>
              <a:buClr>
                <a:schemeClr val="dk2"/>
              </a:buClr>
              <a:buSzPts val="1400"/>
              <a:buChar char="-"/>
            </a:pPr>
            <a:r>
              <a:rPr lang="en-GB" dirty="0">
                <a:solidFill>
                  <a:schemeClr val="dk2"/>
                </a:solidFill>
              </a:rPr>
              <a:t>Delivery method: docker</a:t>
            </a:r>
            <a:endParaRPr dirty="0">
              <a:solidFill>
                <a:schemeClr val="dk2"/>
              </a:solidFill>
            </a:endParaRPr>
          </a:p>
          <a:p>
            <a:pPr marL="457200" lvl="0" indent="-317500" algn="l" rtl="0">
              <a:lnSpc>
                <a:spcPct val="115000"/>
              </a:lnSpc>
              <a:spcBef>
                <a:spcPts val="0"/>
              </a:spcBef>
              <a:spcAft>
                <a:spcPts val="0"/>
              </a:spcAft>
              <a:buClr>
                <a:schemeClr val="dk2"/>
              </a:buClr>
              <a:buSzPts val="1400"/>
              <a:buChar char="-"/>
            </a:pPr>
            <a:r>
              <a:rPr lang="en-GB" dirty="0">
                <a:solidFill>
                  <a:schemeClr val="dk2"/>
                </a:solidFill>
              </a:rPr>
              <a:t>Logging &amp; monitoring: ELK</a:t>
            </a:r>
            <a:endParaRPr dirty="0">
              <a:solidFill>
                <a:schemeClr val="dk2"/>
              </a:solidFill>
            </a:endParaRPr>
          </a:p>
        </p:txBody>
      </p:sp>
      <p:sp>
        <p:nvSpPr>
          <p:cNvPr id="3" name="Номер слайда 2">
            <a:extLst>
              <a:ext uri="{FF2B5EF4-FFF2-40B4-BE49-F238E27FC236}">
                <a16:creationId xmlns:a16="http://schemas.microsoft.com/office/drawing/2014/main" id="{D1C0A3E3-E1BB-4752-9880-3DA231956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1026" name="Picture 2" descr="PlantUML Diagram">
            <a:extLst>
              <a:ext uri="{FF2B5EF4-FFF2-40B4-BE49-F238E27FC236}">
                <a16:creationId xmlns:a16="http://schemas.microsoft.com/office/drawing/2014/main" id="{CD9B4035-1D95-4BCD-B0BA-9CEC886FB3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08730"/>
            <a:ext cx="9144000" cy="3951287"/>
          </a:xfrm>
          <a:prstGeom prst="rect">
            <a:avLst/>
          </a:prstGeom>
          <a:noFill/>
          <a:extLst>
            <a:ext uri="{909E8E84-426E-40DD-AFC4-6F175D3DCCD1}">
              <a14:hiddenFill xmlns:a14="http://schemas.microsoft.com/office/drawing/2010/main">
                <a:solidFill>
                  <a:srgbClr val="FFFFFF"/>
                </a:solidFill>
              </a14:hiddenFill>
            </a:ext>
          </a:extLst>
        </p:spPr>
      </p:pic>
      <p:sp>
        <p:nvSpPr>
          <p:cNvPr id="84" name="Google Shape;84;p18"/>
          <p:cNvSpPr txBox="1">
            <a:spLocks noGrp="1"/>
          </p:cNvSpPr>
          <p:nvPr>
            <p:ph type="title"/>
          </p:nvPr>
        </p:nvSpPr>
        <p:spPr>
          <a:xfrm>
            <a:off x="231017" y="18102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Logical data model </a:t>
            </a:r>
            <a:r>
              <a:rPr lang="en-US" b="1" dirty="0" err="1">
                <a:effectLst>
                  <a:outerShdw blurRad="38100" dist="38100" dir="2700000" algn="tl">
                    <a:srgbClr val="000000">
                      <a:alpha val="43137"/>
                    </a:srgbClr>
                  </a:outerShdw>
                </a:effectLst>
              </a:rPr>
              <a:t>RequestRouter</a:t>
            </a:r>
            <a:endParaRPr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44D00E36-7C80-4724-BC89-DAF8BBC2E4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Tree>
    <p:extLst>
      <p:ext uri="{BB962C8B-B14F-4D97-AF65-F5344CB8AC3E}">
        <p14:creationId xmlns:p14="http://schemas.microsoft.com/office/powerpoint/2010/main" val="1911688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err="1">
                <a:effectLst>
                  <a:outerShdw blurRad="38100" dist="38100" dir="2700000" algn="tl">
                    <a:srgbClr val="000000">
                      <a:alpha val="43137"/>
                    </a:srgbClr>
                  </a:outerShdw>
                </a:effectLst>
              </a:rPr>
              <a:t>RequestRouter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699" y="1152475"/>
            <a:ext cx="3130747"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Forward Request</a:t>
            </a:r>
          </a:p>
          <a:p>
            <a:pPr marL="0" lvl="0" indent="0" algn="l" rtl="0">
              <a:spcBef>
                <a:spcPts val="0"/>
              </a:spcBef>
              <a:spcAft>
                <a:spcPts val="0"/>
              </a:spcAft>
              <a:buNone/>
            </a:pPr>
            <a:r>
              <a:rPr lang="en-US" b="1" dirty="0">
                <a:solidFill>
                  <a:schemeClr val="tx1"/>
                </a:solidFill>
              </a:rPr>
              <a:t>Scenario</a:t>
            </a:r>
            <a:r>
              <a:rPr lang="en-US" dirty="0">
                <a:solidFill>
                  <a:schemeClr val="tx1"/>
                </a:solidFill>
              </a:rPr>
              <a:t>:</a:t>
            </a:r>
          </a:p>
          <a:p>
            <a:pPr marL="0" lvl="0" indent="0" algn="l" rtl="0">
              <a:spcBef>
                <a:spcPts val="0"/>
              </a:spcBef>
              <a:spcAft>
                <a:spcPts val="0"/>
              </a:spcAft>
              <a:buNone/>
            </a:pPr>
            <a:r>
              <a:rPr lang="en-US" dirty="0">
                <a:solidFill>
                  <a:schemeClr val="tx1"/>
                </a:solidFill>
              </a:rPr>
              <a:t>User sends request to a service</a:t>
            </a:r>
          </a:p>
          <a:p>
            <a:pPr marL="0" lvl="0" indent="0" algn="l" rtl="0">
              <a:spcBef>
                <a:spcPts val="0"/>
              </a:spcBef>
              <a:spcAft>
                <a:spcPts val="0"/>
              </a:spcAft>
              <a:buNone/>
            </a:pPr>
            <a:r>
              <a:rPr lang="en-US" dirty="0">
                <a:solidFill>
                  <a:schemeClr val="tx1"/>
                </a:solidFill>
              </a:rPr>
              <a:t>Request is being validated by </a:t>
            </a:r>
            <a:r>
              <a:rPr lang="en-US" dirty="0" err="1">
                <a:solidFill>
                  <a:schemeClr val="tx1"/>
                </a:solidFill>
              </a:rPr>
              <a:t>OpenAPI</a:t>
            </a:r>
            <a:r>
              <a:rPr lang="en-US" dirty="0">
                <a:solidFill>
                  <a:schemeClr val="tx1"/>
                </a:solidFill>
              </a:rPr>
              <a:t> schema</a:t>
            </a:r>
          </a:p>
          <a:p>
            <a:pPr marL="0" lvl="0" indent="0" algn="l" rtl="0">
              <a:spcBef>
                <a:spcPts val="0"/>
              </a:spcBef>
              <a:spcAft>
                <a:spcPts val="0"/>
              </a:spcAft>
              <a:buNone/>
            </a:pPr>
            <a:r>
              <a:rPr lang="en-US" dirty="0">
                <a:solidFill>
                  <a:schemeClr val="tx1"/>
                </a:solidFill>
              </a:rPr>
              <a:t>Request is being forwarded to a specific K8s service</a:t>
            </a:r>
            <a:endParaRPr dirty="0">
              <a:solidFill>
                <a:schemeClr val="tx1"/>
              </a:solidFill>
            </a:endParaRP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rcRect/>
          <a:stretch/>
        </p:blipFill>
        <p:spPr>
          <a:xfrm>
            <a:off x="3684063" y="1017725"/>
            <a:ext cx="5090714" cy="3451009"/>
          </a:xfrm>
          <a:prstGeom prst="rect">
            <a:avLst/>
          </a:prstGeom>
        </p:spPr>
      </p:pic>
      <p:sp>
        <p:nvSpPr>
          <p:cNvPr id="3" name="Номер слайда 2">
            <a:extLst>
              <a:ext uri="{FF2B5EF4-FFF2-40B4-BE49-F238E27FC236}">
                <a16:creationId xmlns:a16="http://schemas.microsoft.com/office/drawing/2014/main" id="{44D00E36-7C80-4724-BC89-DAF8BBC2E4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Tree>
    <p:extLst>
      <p:ext uri="{BB962C8B-B14F-4D97-AF65-F5344CB8AC3E}">
        <p14:creationId xmlns:p14="http://schemas.microsoft.com/office/powerpoint/2010/main" val="3338700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Physical schema </a:t>
            </a:r>
            <a:r>
              <a:rPr lang="en-US" b="1" dirty="0" err="1">
                <a:effectLst>
                  <a:outerShdw blurRad="38100" dist="38100" dir="2700000" algn="tl">
                    <a:srgbClr val="000000">
                      <a:alpha val="43137"/>
                    </a:srgbClr>
                  </a:outerShdw>
                </a:effectLst>
              </a:rPr>
              <a:t>RequestRouter</a:t>
            </a:r>
            <a:endParaRPr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44D00E36-7C80-4724-BC89-DAF8BBC2E4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pic>
        <p:nvPicPr>
          <p:cNvPr id="1026" name="Picture 2">
            <a:extLst>
              <a:ext uri="{FF2B5EF4-FFF2-40B4-BE49-F238E27FC236}">
                <a16:creationId xmlns:a16="http://schemas.microsoft.com/office/drawing/2014/main" id="{33BD0D6E-8412-4F3D-8C4A-633C42F1E6AA}"/>
              </a:ext>
            </a:extLst>
          </p:cNvPr>
          <p:cNvPicPr>
            <a:picLocks noChangeAspect="1" noChangeArrowheads="1"/>
          </p:cNvPicPr>
          <p:nvPr/>
        </p:nvPicPr>
        <p:blipFill>
          <a:blip r:embed="rId3"/>
          <a:srcRect/>
          <a:stretch/>
        </p:blipFill>
        <p:spPr bwMode="auto">
          <a:xfrm>
            <a:off x="1726021" y="1391289"/>
            <a:ext cx="5691958" cy="303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435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0" y="1053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of Service Deployer</a:t>
            </a:r>
            <a:endParaRPr b="1" dirty="0">
              <a:solidFill>
                <a:schemeClr val="tx1"/>
              </a:solidFill>
              <a:effectLst>
                <a:outerShdw blurRad="38100" dist="38100" dir="2700000" algn="tl">
                  <a:srgbClr val="000000">
                    <a:alpha val="43137"/>
                  </a:srgbClr>
                </a:outerShdw>
              </a:effectLst>
            </a:endParaRPr>
          </a:p>
        </p:txBody>
      </p:sp>
      <p:sp>
        <p:nvSpPr>
          <p:cNvPr id="2" name="Номер слайда 1">
            <a:extLst>
              <a:ext uri="{FF2B5EF4-FFF2-40B4-BE49-F238E27FC236}">
                <a16:creationId xmlns:a16="http://schemas.microsoft.com/office/drawing/2014/main" id="{CCF8C985-188F-4FA0-8D7B-4C048618B2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pic>
        <p:nvPicPr>
          <p:cNvPr id="6" name="Picture 5">
            <a:extLst>
              <a:ext uri="{FF2B5EF4-FFF2-40B4-BE49-F238E27FC236}">
                <a16:creationId xmlns:a16="http://schemas.microsoft.com/office/drawing/2014/main" id="{FD9F5773-8B1E-42C9-A714-ED751F17B937}"/>
              </a:ext>
            </a:extLst>
          </p:cNvPr>
          <p:cNvPicPr>
            <a:picLocks noChangeAspect="1"/>
          </p:cNvPicPr>
          <p:nvPr/>
        </p:nvPicPr>
        <p:blipFill>
          <a:blip r:embed="rId3"/>
          <a:srcRect/>
          <a:stretch/>
        </p:blipFill>
        <p:spPr>
          <a:xfrm>
            <a:off x="3813" y="2144806"/>
            <a:ext cx="9135886" cy="2518411"/>
          </a:xfrm>
          <a:prstGeom prst="rect">
            <a:avLst/>
          </a:prstGeom>
        </p:spPr>
      </p:pic>
      <p:sp>
        <p:nvSpPr>
          <p:cNvPr id="73" name="Google Shape;73;p16"/>
          <p:cNvSpPr txBox="1">
            <a:spLocks noGrp="1"/>
          </p:cNvSpPr>
          <p:nvPr>
            <p:ph type="body" idx="1"/>
          </p:nvPr>
        </p:nvSpPr>
        <p:spPr>
          <a:xfrm>
            <a:off x="116899" y="583231"/>
            <a:ext cx="3990600" cy="222048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solidFill>
                  <a:schemeClr val="bg1">
                    <a:lumMod val="50000"/>
                  </a:schemeClr>
                </a:solidFill>
              </a:rPr>
              <a:t>Problems: new deploy strategies require changes in </a:t>
            </a:r>
            <a:r>
              <a:rPr lang="en-GB" dirty="0" err="1">
                <a:solidFill>
                  <a:schemeClr val="bg1">
                    <a:lumMod val="50000"/>
                  </a:schemeClr>
                </a:solidFill>
              </a:rPr>
              <a:t>ServiceDeployer</a:t>
            </a:r>
            <a:r>
              <a:rPr lang="en-GB" dirty="0">
                <a:solidFill>
                  <a:schemeClr val="bg1">
                    <a:lumMod val="50000"/>
                  </a:schemeClr>
                </a:solidFill>
              </a:rPr>
              <a:t>; </a:t>
            </a:r>
            <a:r>
              <a:rPr lang="en-GB" dirty="0" err="1">
                <a:solidFill>
                  <a:schemeClr val="bg1">
                    <a:lumMod val="50000"/>
                  </a:schemeClr>
                </a:solidFill>
              </a:rPr>
              <a:t>ServiceDeployer</a:t>
            </a:r>
            <a:r>
              <a:rPr lang="en-GB" dirty="0">
                <a:solidFill>
                  <a:schemeClr val="bg1">
                    <a:lumMod val="50000"/>
                  </a:schemeClr>
                </a:solidFill>
              </a:rPr>
              <a:t> can work with different data, repository or orchestrator, many functions in one class</a:t>
            </a:r>
          </a:p>
        </p:txBody>
      </p:sp>
      <p:sp>
        <p:nvSpPr>
          <p:cNvPr id="7" name="TextBox 6">
            <a:extLst>
              <a:ext uri="{FF2B5EF4-FFF2-40B4-BE49-F238E27FC236}">
                <a16:creationId xmlns:a16="http://schemas.microsoft.com/office/drawing/2014/main" id="{AEF34781-237A-42D9-B366-DCA2304439B3}"/>
              </a:ext>
            </a:extLst>
          </p:cNvPr>
          <p:cNvSpPr txBox="1"/>
          <p:nvPr/>
        </p:nvSpPr>
        <p:spPr>
          <a:xfrm>
            <a:off x="4572000" y="1073155"/>
            <a:ext cx="4635872" cy="646331"/>
          </a:xfrm>
          <a:prstGeom prst="rect">
            <a:avLst/>
          </a:prstGeom>
          <a:noFill/>
        </p:spPr>
        <p:txBody>
          <a:bodyPr wrap="square">
            <a:spAutoFit/>
          </a:bodyPr>
          <a:lstStyle/>
          <a:p>
            <a:pPr marL="0" lvl="0" indent="0" algn="l" rtl="0">
              <a:spcBef>
                <a:spcPts val="0"/>
              </a:spcBef>
              <a:spcAft>
                <a:spcPts val="0"/>
              </a:spcAft>
              <a:buNone/>
            </a:pPr>
            <a:r>
              <a:rPr lang="en-US" sz="1800" dirty="0">
                <a:solidFill>
                  <a:schemeClr val="bg1">
                    <a:lumMod val="50000"/>
                  </a:schemeClr>
                </a:solidFill>
              </a:rPr>
              <a:t>Solutions: use SOLID principles, Adapter and Strategy patterns</a:t>
            </a:r>
          </a:p>
        </p:txBody>
      </p:sp>
    </p:spTree>
    <p:extLst>
      <p:ext uri="{BB962C8B-B14F-4D97-AF65-F5344CB8AC3E}">
        <p14:creationId xmlns:p14="http://schemas.microsoft.com/office/powerpoint/2010/main" val="343210584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447</TotalTime>
  <Words>723</Words>
  <Application>Microsoft Office PowerPoint</Application>
  <PresentationFormat>Экран (16:9)</PresentationFormat>
  <Paragraphs>113</Paragraphs>
  <Slides>17</Slides>
  <Notes>17</Notes>
  <HiddenSlides>0</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17</vt:i4>
      </vt:variant>
    </vt:vector>
  </HeadingPairs>
  <TitlesOfParts>
    <vt:vector size="19" baseType="lpstr">
      <vt:lpstr>Arial</vt:lpstr>
      <vt:lpstr>Simple Light</vt:lpstr>
      <vt:lpstr>KEA</vt:lpstr>
      <vt:lpstr>Product description</vt:lpstr>
      <vt:lpstr>Event flow</vt:lpstr>
      <vt:lpstr>System architecture</vt:lpstr>
      <vt:lpstr>Solution stack</vt:lpstr>
      <vt:lpstr>Logical data model RequestRouter</vt:lpstr>
      <vt:lpstr>API usage RequestRouter</vt:lpstr>
      <vt:lpstr>Physical schema RequestRouter</vt:lpstr>
      <vt:lpstr>Design case of Service Deployer</vt:lpstr>
      <vt:lpstr>Logical data model ServiceDeployer</vt:lpstr>
      <vt:lpstr>API usage ServiceDeployer</vt:lpstr>
      <vt:lpstr>Physical schema ServiceDeployer</vt:lpstr>
      <vt:lpstr>Design case for RequestRouter</vt:lpstr>
      <vt:lpstr>Design complexity</vt:lpstr>
      <vt:lpstr>System demo</vt:lpstr>
      <vt:lpstr>Repository structure</vt:lpstr>
      <vt:lpstr>Team and roles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KEA</dc:title>
  <dc:creator>Konstantin Tsaturyan</dc:creator>
  <cp:lastModifiedBy>Цатурьян Константин</cp:lastModifiedBy>
  <cp:revision>35</cp:revision>
  <dcterms:modified xsi:type="dcterms:W3CDTF">2024-12-22T18:41:23Z</dcterms:modified>
</cp:coreProperties>
</file>