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72" r:id="rId2"/>
    <p:sldId id="273" r:id="rId3"/>
    <p:sldId id="284" r:id="rId4"/>
    <p:sldId id="274" r:id="rId5"/>
    <p:sldId id="275" r:id="rId6"/>
    <p:sldId id="276" r:id="rId7"/>
    <p:sldId id="277" r:id="rId8"/>
    <p:sldId id="278" r:id="rId9"/>
    <p:sldId id="282" r:id="rId10"/>
    <p:sldId id="280" r:id="rId11"/>
    <p:sldId id="281" r:id="rId12"/>
    <p:sldId id="279" r:id="rId13"/>
    <p:sldId id="283" r:id="rId14"/>
    <p:sldId id="268" r:id="rId15"/>
    <p:sldId id="285" r:id="rId16"/>
    <p:sldId id="269" r:id="rId17"/>
    <p:sldId id="264"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B800FE30-8CAB-449D-97A7-8FB083BB366B}">
          <p14:sldIdLst>
            <p14:sldId id="272"/>
            <p14:sldId id="273"/>
            <p14:sldId id="284"/>
            <p14:sldId id="274"/>
            <p14:sldId id="275"/>
            <p14:sldId id="276"/>
            <p14:sldId id="277"/>
            <p14:sldId id="278"/>
            <p14:sldId id="282"/>
            <p14:sldId id="280"/>
            <p14:sldId id="281"/>
            <p14:sldId id="279"/>
            <p14:sldId id="283"/>
            <p14:sldId id="268"/>
            <p14:sldId id="285"/>
            <p14:sldId id="269"/>
            <p14:sldId id="264"/>
            <p14:sldId id="265"/>
          </p14:sldIdLst>
        </p14:section>
        <p14:section name="Раздел без заголовка" id="{1A750B11-92FF-43F1-99AF-83E319F1BD3A}">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84.201.148.234.nip.io/kea-project/po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84.201.148.234.nip.io/kea-project/p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63783" y="86683"/>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 name="Picture 2">
            <a:extLst>
              <a:ext uri="{FF2B5EF4-FFF2-40B4-BE49-F238E27FC236}">
                <a16:creationId xmlns:a16="http://schemas.microsoft.com/office/drawing/2014/main" id="{97633BA9-EAF8-44A8-B6A9-60AB2D061A05}"/>
              </a:ext>
            </a:extLst>
          </p:cNvPr>
          <p:cNvPicPr>
            <a:picLocks noChangeAspect="1" noChangeArrowheads="1"/>
          </p:cNvPicPr>
          <p:nvPr/>
        </p:nvPicPr>
        <p:blipFill>
          <a:blip r:embed="rId3"/>
          <a:srcRect/>
          <a:stretch/>
        </p:blipFill>
        <p:spPr bwMode="auto">
          <a:xfrm>
            <a:off x="18520" y="1506071"/>
            <a:ext cx="9089679" cy="27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26208" y="102066"/>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26208" y="113100"/>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16899" y="2655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3813" y="2144806"/>
            <a:ext cx="9135886" cy="2518411"/>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complexity</a:t>
            </a:r>
            <a:r>
              <a:rPr lang="en-US" b="1" dirty="0">
                <a:solidFill>
                  <a:schemeClr val="tx1"/>
                </a:solidFill>
                <a:effectLst>
                  <a:outerShdw blurRad="38100" dist="38100" dir="2700000" algn="tl">
                    <a:srgbClr val="000000">
                      <a:alpha val="43137"/>
                    </a:srgbClr>
                  </a:outerShdw>
                </a:effectLst>
              </a:rPr>
              <a:t>: Service Deployer</a:t>
            </a:r>
            <a:endParaRPr b="1" dirty="0">
              <a:solidFill>
                <a:schemeClr val="tx1"/>
              </a:solidFill>
              <a:effectLst>
                <a:outerShdw blurRad="38100" dist="38100" dir="2700000" algn="tl">
                  <a:srgbClr val="000000">
                    <a:alpha val="43137"/>
                  </a:srgbClr>
                </a:outerShdw>
              </a:effectLst>
            </a:endParaRPr>
          </a:p>
        </p:txBody>
      </p:sp>
      <p:graphicFrame>
        <p:nvGraphicFramePr>
          <p:cNvPr id="4" name="Таблица 3">
            <a:extLst>
              <a:ext uri="{FF2B5EF4-FFF2-40B4-BE49-F238E27FC236}">
                <a16:creationId xmlns:a16="http://schemas.microsoft.com/office/drawing/2014/main" id="{A99154A3-C358-4BC7-A257-7E2D543DD61F}"/>
              </a:ext>
            </a:extLst>
          </p:cNvPr>
          <p:cNvGraphicFramePr>
            <a:graphicFrameLocks noGrp="1"/>
          </p:cNvGraphicFramePr>
          <p:nvPr>
            <p:extLst>
              <p:ext uri="{D42A27DB-BD31-4B8C-83A1-F6EECF244321}">
                <p14:modId xmlns:p14="http://schemas.microsoft.com/office/powerpoint/2010/main" val="149459380"/>
              </p:ext>
            </p:extLst>
          </p:nvPr>
        </p:nvGraphicFramePr>
        <p:xfrm>
          <a:off x="900953" y="1351429"/>
          <a:ext cx="7167282" cy="3200398"/>
        </p:xfrm>
        <a:graphic>
          <a:graphicData uri="http://schemas.openxmlformats.org/drawingml/2006/table">
            <a:tbl>
              <a:tblPr/>
              <a:tblGrid>
                <a:gridCol w="1839603">
                  <a:extLst>
                    <a:ext uri="{9D8B030D-6E8A-4147-A177-3AD203B41FA5}">
                      <a16:colId xmlns:a16="http://schemas.microsoft.com/office/drawing/2014/main" val="1636098904"/>
                    </a:ext>
                  </a:extLst>
                </a:gridCol>
                <a:gridCol w="1027311">
                  <a:extLst>
                    <a:ext uri="{9D8B030D-6E8A-4147-A177-3AD203B41FA5}">
                      <a16:colId xmlns:a16="http://schemas.microsoft.com/office/drawing/2014/main" val="723940613"/>
                    </a:ext>
                  </a:extLst>
                </a:gridCol>
                <a:gridCol w="1433456">
                  <a:extLst>
                    <a:ext uri="{9D8B030D-6E8A-4147-A177-3AD203B41FA5}">
                      <a16:colId xmlns:a16="http://schemas.microsoft.com/office/drawing/2014/main" val="3033018205"/>
                    </a:ext>
                  </a:extLst>
                </a:gridCol>
                <a:gridCol w="1433456">
                  <a:extLst>
                    <a:ext uri="{9D8B030D-6E8A-4147-A177-3AD203B41FA5}">
                      <a16:colId xmlns:a16="http://schemas.microsoft.com/office/drawing/2014/main" val="2470044663"/>
                    </a:ext>
                  </a:extLst>
                </a:gridCol>
                <a:gridCol w="1433456">
                  <a:extLst>
                    <a:ext uri="{9D8B030D-6E8A-4147-A177-3AD203B41FA5}">
                      <a16:colId xmlns:a16="http://schemas.microsoft.com/office/drawing/2014/main" val="3882684967"/>
                    </a:ext>
                  </a:extLst>
                </a:gridCol>
              </a:tblGrid>
              <a:tr h="433949">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Class/Metrics</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WMC</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CBO</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NOC</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DIT</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ServiceDeployer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8</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ContainerizerImpl</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CRDStrategy</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596704">
                <a:tc>
                  <a:txBody>
                    <a:bodyPr/>
                    <a:lstStyle/>
                    <a:p>
                      <a:pPr algn="l" rtl="0" fontAlgn="t">
                        <a:spcBef>
                          <a:spcPts val="0"/>
                        </a:spcBef>
                        <a:spcAft>
                          <a:spcPts val="0"/>
                        </a:spcAft>
                      </a:pPr>
                      <a:r>
                        <a:rPr lang="en-US" sz="1400" b="0" i="0" u="none" strike="noStrike">
                          <a:solidFill>
                            <a:srgbClr val="000000"/>
                          </a:solidFill>
                          <a:effectLst/>
                          <a:latin typeface="Arial" panose="020B0604020202020204" pitchFamily="34" charset="0"/>
                        </a:rPr>
                        <a:t>SourceCodeStrategy</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GitAdapter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KubernetesAdapter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4</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83453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5" name="Таблица 4">
            <a:extLst>
              <a:ext uri="{FF2B5EF4-FFF2-40B4-BE49-F238E27FC236}">
                <a16:creationId xmlns:a16="http://schemas.microsoft.com/office/drawing/2014/main" id="{71852218-794D-4978-8B1C-7837C98D4927}"/>
              </a:ext>
            </a:extLst>
          </p:cNvPr>
          <p:cNvGraphicFramePr>
            <a:graphicFrameLocks noGrp="1"/>
          </p:cNvGraphicFramePr>
          <p:nvPr>
            <p:extLst>
              <p:ext uri="{D42A27DB-BD31-4B8C-83A1-F6EECF244321}">
                <p14:modId xmlns:p14="http://schemas.microsoft.com/office/powerpoint/2010/main" val="3565311488"/>
              </p:ext>
            </p:extLst>
          </p:nvPr>
        </p:nvGraphicFramePr>
        <p:xfrm>
          <a:off x="1381638" y="1169893"/>
          <a:ext cx="6017559" cy="3286689"/>
        </p:xfrm>
        <a:graphic>
          <a:graphicData uri="http://schemas.openxmlformats.org/drawingml/2006/table">
            <a:tbl>
              <a:tblPr/>
              <a:tblGrid>
                <a:gridCol w="2249280">
                  <a:extLst>
                    <a:ext uri="{9D8B030D-6E8A-4147-A177-3AD203B41FA5}">
                      <a16:colId xmlns:a16="http://schemas.microsoft.com/office/drawing/2014/main" val="1636098904"/>
                    </a:ext>
                  </a:extLst>
                </a:gridCol>
                <a:gridCol w="1256093">
                  <a:extLst>
                    <a:ext uri="{9D8B030D-6E8A-4147-A177-3AD203B41FA5}">
                      <a16:colId xmlns:a16="http://schemas.microsoft.com/office/drawing/2014/main" val="723940613"/>
                    </a:ext>
                  </a:extLst>
                </a:gridCol>
                <a:gridCol w="1256093">
                  <a:extLst>
                    <a:ext uri="{9D8B030D-6E8A-4147-A177-3AD203B41FA5}">
                      <a16:colId xmlns:a16="http://schemas.microsoft.com/office/drawing/2014/main" val="2075259300"/>
                    </a:ext>
                  </a:extLst>
                </a:gridCol>
                <a:gridCol w="1256093">
                  <a:extLst>
                    <a:ext uri="{9D8B030D-6E8A-4147-A177-3AD203B41FA5}">
                      <a16:colId xmlns:a16="http://schemas.microsoft.com/office/drawing/2014/main" val="3848651380"/>
                    </a:ext>
                  </a:extLst>
                </a:gridCol>
              </a:tblGrid>
              <a:tr h="469527">
                <a:tc>
                  <a:txBody>
                    <a:bodyPr/>
                    <a:lstStyle/>
                    <a:p>
                      <a:pPr algn="ctr" rtl="0" fontAlgn="t">
                        <a:spcBef>
                          <a:spcPts val="0"/>
                        </a:spcBef>
                        <a:spcAft>
                          <a:spcPts val="0"/>
                        </a:spcAft>
                      </a:pPr>
                      <a:r>
                        <a:rPr lang="en-US" sz="1400" b="0" i="0" u="none" strike="noStrike" dirty="0">
                          <a:solidFill>
                            <a:srgbClr val="000000"/>
                          </a:solidFill>
                          <a:effectLst/>
                          <a:latin typeface="+mn-lt"/>
                        </a:rPr>
                        <a:t>Service</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dirty="0">
                          <a:solidFill>
                            <a:srgbClr val="000000"/>
                          </a:solidFill>
                          <a:effectLst/>
                          <a:latin typeface="+mn-lt"/>
                        </a:rPr>
                        <a:t>SIY</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n-lt"/>
                        </a:rPr>
                        <a:t>AIS</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a:effectLst/>
                          <a:latin typeface="+mn-lt"/>
                        </a:rPr>
                        <a:t>ADS</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Request Router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4</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Authenticator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69527">
                <a:tc>
                  <a:txBody>
                    <a:bodyPr/>
                    <a:lstStyle/>
                    <a:p>
                      <a:pPr algn="l" rtl="0" fontAlgn="t">
                        <a:spcBef>
                          <a:spcPts val="0"/>
                        </a:spcBef>
                        <a:spcAft>
                          <a:spcPts val="0"/>
                        </a:spcAft>
                      </a:pPr>
                      <a:r>
                        <a:rPr lang="en-US" sz="1400" b="0" i="0" u="none" strike="noStrike" dirty="0" err="1">
                          <a:solidFill>
                            <a:srgbClr val="000000"/>
                          </a:solidFill>
                          <a:effectLst/>
                          <a:latin typeface="+mn-lt"/>
                        </a:rPr>
                        <a:t>OpenAPI</a:t>
                      </a:r>
                      <a:r>
                        <a:rPr lang="en-US" sz="1400" b="0" i="0" u="none" strike="noStrike" dirty="0">
                          <a:solidFill>
                            <a:srgbClr val="000000"/>
                          </a:solidFill>
                          <a:effectLst/>
                          <a:latin typeface="+mn-lt"/>
                        </a:rPr>
                        <a:t> Generator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Deployer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Logger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r h="469527">
                <a:tc>
                  <a:txBody>
                    <a:bodyPr/>
                    <a:lstStyle/>
                    <a:p>
                      <a:pPr algn="l" rtl="0" fontAlgn="t">
                        <a:spcBef>
                          <a:spcPts val="0"/>
                        </a:spcBef>
                        <a:spcAft>
                          <a:spcPts val="0"/>
                        </a:spcAft>
                      </a:pPr>
                      <a:r>
                        <a:rPr lang="en-US" sz="1400" dirty="0">
                          <a:effectLst/>
                          <a:latin typeface="+mn-lt"/>
                        </a:rPr>
                        <a:t>AVG</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0,8</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0,8</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632349"/>
                  </a:ext>
                </a:extLst>
              </a:tr>
            </a:tbl>
          </a:graphicData>
        </a:graphic>
      </p:graphicFrame>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complexity</a:t>
            </a:r>
            <a:endParaRP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64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10185" y="442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System demo (TBD)</a:t>
            </a:r>
            <a:endParaRPr b="1" dirty="0">
              <a:solidFill>
                <a:srgbClr val="FF0000"/>
              </a:solidFill>
              <a:effectLst>
                <a:outerShdw blurRad="38100" dist="38100" dir="2700000" algn="tl">
                  <a:srgbClr val="000000">
                    <a:alpha val="43137"/>
                  </a:srgbClr>
                </a:outerShdw>
              </a:effectLst>
            </a:endParaRPr>
          </a:p>
        </p:txBody>
      </p:sp>
      <p:sp>
        <p:nvSpPr>
          <p:cNvPr id="3" name="Текст 2">
            <a:extLst>
              <a:ext uri="{FF2B5EF4-FFF2-40B4-BE49-F238E27FC236}">
                <a16:creationId xmlns:a16="http://schemas.microsoft.com/office/drawing/2014/main" id="{DB82EFB0-2113-4DCE-8B48-37C1F26B082E}"/>
              </a:ext>
            </a:extLst>
          </p:cNvPr>
          <p:cNvSpPr>
            <a:spLocks noGrp="1"/>
          </p:cNvSpPr>
          <p:nvPr>
            <p:ph type="body" idx="1"/>
          </p:nvPr>
        </p:nvSpPr>
        <p:spPr>
          <a:xfrm>
            <a:off x="190677" y="4161864"/>
            <a:ext cx="8520600" cy="756634"/>
          </a:xfrm>
        </p:spPr>
        <p:txBody>
          <a:bodyPr/>
          <a:lstStyle/>
          <a:p>
            <a:pPr marL="114300" indent="0">
              <a:buNone/>
            </a:pPr>
            <a:r>
              <a:rPr lang="ru-RU" dirty="0">
                <a:hlinkClick r:id="rId3"/>
              </a:rPr>
              <a:t>http://84.201.148.234.nip.io/kea-project/pong</a:t>
            </a:r>
            <a:endParaRPr lang="en-US" dirty="0"/>
          </a:p>
          <a:p>
            <a:pPr marL="114300" indent="0">
              <a:buNone/>
            </a:pPr>
            <a:r>
              <a:rPr lang="ru-RU" dirty="0">
                <a:hlinkClick r:id="rId4"/>
              </a:rPr>
              <a:t>http://84.201.148.234.nip.io/kea-project/ping</a:t>
            </a:r>
            <a:r>
              <a:rPr lang="en-US" dirty="0"/>
              <a:t> </a:t>
            </a:r>
            <a:endParaRPr lang="ru-RU" dirty="0"/>
          </a:p>
        </p:txBody>
      </p:sp>
      <p:pic>
        <p:nvPicPr>
          <p:cNvPr id="5" name="Рисунок 4">
            <a:extLst>
              <a:ext uri="{FF2B5EF4-FFF2-40B4-BE49-F238E27FC236}">
                <a16:creationId xmlns:a16="http://schemas.microsoft.com/office/drawing/2014/main" id="{357DE9AD-6447-48CB-BF07-7A9050D26D0E}"/>
              </a:ext>
            </a:extLst>
          </p:cNvPr>
          <p:cNvPicPr>
            <a:picLocks noChangeAspect="1"/>
          </p:cNvPicPr>
          <p:nvPr/>
        </p:nvPicPr>
        <p:blipFill>
          <a:blip r:embed="rId5"/>
          <a:stretch>
            <a:fillRect/>
          </a:stretch>
        </p:blipFill>
        <p:spPr>
          <a:xfrm>
            <a:off x="2481625" y="800876"/>
            <a:ext cx="4274879" cy="3260135"/>
          </a:xfrm>
          <a:prstGeom prst="rect">
            <a:avLst/>
          </a:prstGeom>
          <a:ln w="19050">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7111967"/>
              </p:ext>
            </p:extLst>
          </p:nvPr>
        </p:nvGraphicFramePr>
        <p:xfrm>
          <a:off x="311700" y="3199835"/>
          <a:ext cx="8520600" cy="167640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Class diagrams, design complexity</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cases/patterns, logical and physical schemas,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Event flow, API definition, K8s deployment,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028" y="899295"/>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7786" y="899295"/>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913370" y="867552"/>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95228" y="893091"/>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CD9B4035-1D95-4BCD-B0BA-9CEC886F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30"/>
            <a:ext cx="9144000" cy="3951287"/>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7676" y="2433919"/>
            <a:ext cx="8929796" cy="20613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a:t>
            </a:r>
            <a:r>
              <a:rPr lang="en-US">
                <a:solidFill>
                  <a:schemeClr val="bg1">
                    <a:lumMod val="50000"/>
                  </a:schemeClr>
                </a:solidFill>
              </a:rPr>
              <a:t>dependency on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8262947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631</Words>
  <Application>Microsoft Office PowerPoint</Application>
  <PresentationFormat>Экран (16:9)</PresentationFormat>
  <Paragraphs>170</Paragraphs>
  <Slides>18</Slides>
  <Notes>18</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18</vt:i4>
      </vt:variant>
    </vt:vector>
  </HeadingPairs>
  <TitlesOfParts>
    <vt:vector size="20"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for RequestRouter</vt:lpstr>
      <vt:lpstr>Logical data model ServiceDeployer</vt:lpstr>
      <vt:lpstr>API usage ServiceDeployer</vt:lpstr>
      <vt:lpstr>Physical schema ServiceDeployer</vt:lpstr>
      <vt:lpstr>Design case of Service Deployer</vt:lpstr>
      <vt:lpstr>Design complexity: Service Deployer</vt:lpstr>
      <vt:lpstr>Design complexity</vt:lpstr>
      <vt:lpstr>System demo (TBD)</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57</cp:revision>
  <dcterms:modified xsi:type="dcterms:W3CDTF">2024-12-22T22:33:42Z</dcterms:modified>
</cp:coreProperties>
</file>