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1"/>
  </p:notesMasterIdLst>
  <p:sldIdLst>
    <p:sldId id="256" r:id="rId2"/>
    <p:sldId id="267" r:id="rId3"/>
    <p:sldId id="268" r:id="rId4"/>
    <p:sldId id="259" r:id="rId5"/>
    <p:sldId id="260" r:id="rId6"/>
    <p:sldId id="261" r:id="rId7"/>
    <p:sldId id="272" r:id="rId8"/>
    <p:sldId id="273" r:id="rId9"/>
    <p:sldId id="274" r:id="rId10"/>
    <p:sldId id="275" r:id="rId11"/>
    <p:sldId id="270" r:id="rId12"/>
    <p:sldId id="276" r:id="rId13"/>
    <p:sldId id="277" r:id="rId14"/>
    <p:sldId id="271" r:id="rId15"/>
    <p:sldId id="278" r:id="rId16"/>
    <p:sldId id="280" r:id="rId17"/>
    <p:sldId id="269" r:id="rId18"/>
    <p:sldId id="279" r:id="rId19"/>
    <p:sldId id="262" r:id="rId20"/>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2" d="100"/>
          <a:sy n="142" d="100"/>
        </p:scale>
        <p:origin x="714" y="14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100adce3cd7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100adce3cd7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981386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100adce3cd7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100adce3cd7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50120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100adce3cd7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100adce3cd7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916876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100adce3cd7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100adce3cd7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910803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100adce3cd7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100adce3cd7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371653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100adce3cd7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100adce3cd7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583654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100adce3cd7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100adce3cd7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4818485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100adce3cd7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100adce3cd7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100adce3cd7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100adce3cd7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7705996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10396302928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10396302928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ebdfeb45a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ebdfeb45a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483401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cb7127c7c7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cb7127c7c7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edd9ff9bd3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edd9ff9bd3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100adce3cd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100adce3cd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10396302928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10396302928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100adce3cd7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100adce3cd7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204512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100adce3cd7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100adce3cd7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50140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100adce3cd7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100adce3cd7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136906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fanglores/Advanced-Software-Design/"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hyperlink" Target="https://github.com/fanglores/Advanced-Software-Design/blob/master/PracticeTasks/Module2/Task_11/Task_11.pdf"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dirty="0"/>
              <a:t>KEA</a:t>
            </a:r>
            <a:endParaRPr dirty="0"/>
          </a:p>
        </p:txBody>
      </p:sp>
      <p:sp>
        <p:nvSpPr>
          <p:cNvPr id="55" name="Google Shape;55;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t>Data design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xfrm>
            <a:off x="311700" y="182807"/>
            <a:ext cx="8520600" cy="572700"/>
          </a:xfrm>
          <a:prstGeom prst="rect">
            <a:avLst/>
          </a:prstGeom>
        </p:spPr>
        <p:txBody>
          <a:bodyPr spcFirstLastPara="1" wrap="square" lIns="91425" tIns="91425" rIns="91425" bIns="91425" anchor="t" anchorCtr="0">
            <a:noAutofit/>
          </a:bodyPr>
          <a:lstStyle/>
          <a:p>
            <a:r>
              <a:rPr lang="en-GB" dirty="0">
                <a:effectLst>
                  <a:outerShdw blurRad="38100" dist="38100" dir="2700000" algn="tl">
                    <a:srgbClr val="000000">
                      <a:alpha val="43137"/>
                    </a:srgbClr>
                  </a:outerShdw>
                </a:effectLst>
              </a:rPr>
              <a:t>Logical data model </a:t>
            </a:r>
            <a:r>
              <a:rPr lang="en-US" b="1" dirty="0">
                <a:effectLst>
                  <a:outerShdw blurRad="38100" dist="38100" dir="2700000" algn="tl">
                    <a:srgbClr val="000000">
                      <a:alpha val="43137"/>
                    </a:srgbClr>
                  </a:outerShdw>
                </a:effectLst>
              </a:rPr>
              <a:t>Authenticator</a:t>
            </a:r>
            <a:endParaRPr dirty="0">
              <a:effectLst>
                <a:outerShdw blurRad="38100" dist="38100" dir="2700000" algn="tl">
                  <a:srgbClr val="000000">
                    <a:alpha val="43137"/>
                  </a:srgbClr>
                </a:outerShdw>
              </a:effectLst>
            </a:endParaRPr>
          </a:p>
        </p:txBody>
      </p:sp>
      <p:sp>
        <p:nvSpPr>
          <p:cNvPr id="2" name="Rectangle 1">
            <a:extLst>
              <a:ext uri="{FF2B5EF4-FFF2-40B4-BE49-F238E27FC236}">
                <a16:creationId xmlns:a16="http://schemas.microsoft.com/office/drawing/2014/main" id="{575A1C00-12C6-44D1-8DDB-5947204B7660}"/>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300" b="1" i="0" u="none" strike="noStrike" cap="none" normalizeH="0" baseline="0">
                <a:ln>
                  <a:noFill/>
                </a:ln>
                <a:solidFill>
                  <a:schemeClr val="tx1"/>
                </a:solidFill>
                <a:effectLst/>
                <a:latin typeface="Arial" panose="020B0604020202020204" pitchFamily="34" charset="0"/>
              </a:rPr>
              <a:t>Authenticator</a:t>
            </a:r>
            <a:endParaRPr kumimoji="0" lang="ru-RU" altLang="ru-RU" sz="200" b="1"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a:ln>
                <a:noFill/>
              </a:ln>
              <a:solidFill>
                <a:schemeClr val="tx1"/>
              </a:solidFill>
              <a:effectLst/>
              <a:latin typeface="Arial" panose="020B0604020202020204" pitchFamily="34" charset="0"/>
            </a:endParaRPr>
          </a:p>
        </p:txBody>
      </p:sp>
      <p:sp>
        <p:nvSpPr>
          <p:cNvPr id="4" name="Номер слайда 3">
            <a:extLst>
              <a:ext uri="{FF2B5EF4-FFF2-40B4-BE49-F238E27FC236}">
                <a16:creationId xmlns:a16="http://schemas.microsoft.com/office/drawing/2014/main" id="{B6084F2C-D079-4A3E-B51D-2E868041574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10</a:t>
            </a:fld>
            <a:endParaRPr lang="en-GB"/>
          </a:p>
        </p:txBody>
      </p:sp>
      <p:pic>
        <p:nvPicPr>
          <p:cNvPr id="1026" name="Picture 2">
            <a:extLst>
              <a:ext uri="{FF2B5EF4-FFF2-40B4-BE49-F238E27FC236}">
                <a16:creationId xmlns:a16="http://schemas.microsoft.com/office/drawing/2014/main" id="{67B68EE8-31AC-49AB-8310-25835036F06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3725" y="1228725"/>
            <a:ext cx="2876550" cy="2686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715920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xfrm>
            <a:off x="311700" y="182807"/>
            <a:ext cx="8520600" cy="572700"/>
          </a:xfrm>
          <a:prstGeom prst="rect">
            <a:avLst/>
          </a:prstGeom>
        </p:spPr>
        <p:txBody>
          <a:bodyPr spcFirstLastPara="1" wrap="square" lIns="91425" tIns="91425" rIns="91425" bIns="91425" anchor="t" anchorCtr="0">
            <a:noAutofit/>
          </a:bodyPr>
          <a:lstStyle/>
          <a:p>
            <a:r>
              <a:rPr lang="en-GB" dirty="0">
                <a:effectLst>
                  <a:outerShdw blurRad="38100" dist="38100" dir="2700000" algn="tl">
                    <a:srgbClr val="000000">
                      <a:alpha val="43137"/>
                    </a:srgbClr>
                  </a:outerShdw>
                </a:effectLst>
              </a:rPr>
              <a:t>API usage </a:t>
            </a:r>
            <a:r>
              <a:rPr lang="en-US" b="1" dirty="0">
                <a:effectLst>
                  <a:outerShdw blurRad="38100" dist="38100" dir="2700000" algn="tl">
                    <a:srgbClr val="000000">
                      <a:alpha val="43137"/>
                    </a:srgbClr>
                  </a:outerShdw>
                </a:effectLst>
              </a:rPr>
              <a:t>Authenticator</a:t>
            </a:r>
            <a:endParaRPr dirty="0">
              <a:effectLst>
                <a:outerShdw blurRad="38100" dist="38100" dir="2700000" algn="tl">
                  <a:srgbClr val="000000">
                    <a:alpha val="43137"/>
                  </a:srgbClr>
                </a:outerShdw>
              </a:effectLst>
            </a:endParaRPr>
          </a:p>
        </p:txBody>
      </p:sp>
      <p:sp>
        <p:nvSpPr>
          <p:cNvPr id="86" name="Google Shape;86;p18"/>
          <p:cNvSpPr txBox="1">
            <a:spLocks noGrp="1"/>
          </p:cNvSpPr>
          <p:nvPr>
            <p:ph type="body" idx="1"/>
          </p:nvPr>
        </p:nvSpPr>
        <p:spPr>
          <a:xfrm>
            <a:off x="311700" y="1152475"/>
            <a:ext cx="30003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a:solidFill>
                  <a:schemeClr val="tx1"/>
                </a:solidFill>
              </a:rPr>
              <a:t>Use Case</a:t>
            </a:r>
            <a:r>
              <a:rPr lang="en-US" dirty="0">
                <a:solidFill>
                  <a:schemeClr val="tx1"/>
                </a:solidFill>
              </a:rPr>
              <a:t>: Authenticate</a:t>
            </a:r>
          </a:p>
          <a:p>
            <a:pPr marL="0" lvl="0" indent="0" algn="l" rtl="0">
              <a:spcBef>
                <a:spcPts val="0"/>
              </a:spcBef>
              <a:spcAft>
                <a:spcPts val="0"/>
              </a:spcAft>
              <a:buNone/>
            </a:pPr>
            <a:r>
              <a:rPr lang="en-US" b="1" dirty="0">
                <a:solidFill>
                  <a:schemeClr val="tx1"/>
                </a:solidFill>
              </a:rPr>
              <a:t>Scenario</a:t>
            </a:r>
            <a:r>
              <a:rPr lang="en-US" dirty="0">
                <a:solidFill>
                  <a:schemeClr val="tx1"/>
                </a:solidFill>
              </a:rPr>
              <a:t>:</a:t>
            </a:r>
          </a:p>
          <a:p>
            <a:pPr marL="0" lvl="0" indent="0" algn="l" rtl="0">
              <a:spcBef>
                <a:spcPts val="0"/>
              </a:spcBef>
              <a:spcAft>
                <a:spcPts val="0"/>
              </a:spcAft>
              <a:buNone/>
            </a:pPr>
            <a:r>
              <a:rPr lang="en-US" dirty="0">
                <a:solidFill>
                  <a:schemeClr val="tx1"/>
                </a:solidFill>
              </a:rPr>
              <a:t>User sends request</a:t>
            </a:r>
          </a:p>
          <a:p>
            <a:pPr marL="0" lvl="0" indent="0" algn="l" rtl="0">
              <a:spcBef>
                <a:spcPts val="0"/>
              </a:spcBef>
              <a:spcAft>
                <a:spcPts val="0"/>
              </a:spcAft>
              <a:buNone/>
            </a:pPr>
            <a:r>
              <a:rPr lang="en-US" dirty="0">
                <a:solidFill>
                  <a:schemeClr val="tx1"/>
                </a:solidFill>
              </a:rPr>
              <a:t>Request is sent to authentication</a:t>
            </a:r>
          </a:p>
          <a:p>
            <a:pPr marL="0" lvl="0" indent="0" algn="l" rtl="0">
              <a:spcBef>
                <a:spcPts val="0"/>
              </a:spcBef>
              <a:spcAft>
                <a:spcPts val="0"/>
              </a:spcAft>
              <a:buNone/>
            </a:pPr>
            <a:r>
              <a:rPr lang="en-US" dirty="0">
                <a:solidFill>
                  <a:schemeClr val="tx1"/>
                </a:solidFill>
              </a:rPr>
              <a:t>Request is checked for SSO authentication possibility</a:t>
            </a:r>
            <a:endParaRPr dirty="0">
              <a:solidFill>
                <a:schemeClr val="tx1"/>
              </a:solidFill>
            </a:endParaRPr>
          </a:p>
        </p:txBody>
      </p:sp>
      <p:pic>
        <p:nvPicPr>
          <p:cNvPr id="5" name="Picture 4">
            <a:extLst>
              <a:ext uri="{FF2B5EF4-FFF2-40B4-BE49-F238E27FC236}">
                <a16:creationId xmlns:a16="http://schemas.microsoft.com/office/drawing/2014/main" id="{F27EAB64-52E9-4F07-B4D9-407AD54431C9}"/>
              </a:ext>
            </a:extLst>
          </p:cNvPr>
          <p:cNvPicPr>
            <a:picLocks noChangeAspect="1"/>
          </p:cNvPicPr>
          <p:nvPr/>
        </p:nvPicPr>
        <p:blipFill>
          <a:blip r:embed="rId3"/>
          <a:srcRect/>
          <a:stretch/>
        </p:blipFill>
        <p:spPr>
          <a:xfrm>
            <a:off x="3626541" y="2207056"/>
            <a:ext cx="5205759" cy="1072347"/>
          </a:xfrm>
          <a:prstGeom prst="rect">
            <a:avLst/>
          </a:prstGeom>
        </p:spPr>
      </p:pic>
      <p:sp>
        <p:nvSpPr>
          <p:cNvPr id="2" name="Rectangle 1">
            <a:extLst>
              <a:ext uri="{FF2B5EF4-FFF2-40B4-BE49-F238E27FC236}">
                <a16:creationId xmlns:a16="http://schemas.microsoft.com/office/drawing/2014/main" id="{575A1C00-12C6-44D1-8DDB-5947204B7660}"/>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300" b="1" i="0" u="none" strike="noStrike" cap="none" normalizeH="0" baseline="0">
                <a:ln>
                  <a:noFill/>
                </a:ln>
                <a:solidFill>
                  <a:schemeClr val="tx1"/>
                </a:solidFill>
                <a:effectLst/>
                <a:latin typeface="Arial" panose="020B0604020202020204" pitchFamily="34" charset="0"/>
              </a:rPr>
              <a:t>Authenticator</a:t>
            </a:r>
            <a:endParaRPr kumimoji="0" lang="ru-RU" altLang="ru-RU" sz="200" b="1"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a:ln>
                <a:noFill/>
              </a:ln>
              <a:solidFill>
                <a:schemeClr val="tx1"/>
              </a:solidFill>
              <a:effectLst/>
              <a:latin typeface="Arial" panose="020B0604020202020204" pitchFamily="34" charset="0"/>
            </a:endParaRPr>
          </a:p>
        </p:txBody>
      </p:sp>
      <p:sp>
        <p:nvSpPr>
          <p:cNvPr id="4" name="Номер слайда 3">
            <a:extLst>
              <a:ext uri="{FF2B5EF4-FFF2-40B4-BE49-F238E27FC236}">
                <a16:creationId xmlns:a16="http://schemas.microsoft.com/office/drawing/2014/main" id="{B6084F2C-D079-4A3E-B51D-2E868041574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11</a:t>
            </a:fld>
            <a:endParaRPr lang="en-GB"/>
          </a:p>
        </p:txBody>
      </p:sp>
    </p:spTree>
    <p:extLst>
      <p:ext uri="{BB962C8B-B14F-4D97-AF65-F5344CB8AC3E}">
        <p14:creationId xmlns:p14="http://schemas.microsoft.com/office/powerpoint/2010/main" val="34041935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xfrm>
            <a:off x="311700" y="182807"/>
            <a:ext cx="8520600" cy="572700"/>
          </a:xfrm>
          <a:prstGeom prst="rect">
            <a:avLst/>
          </a:prstGeom>
        </p:spPr>
        <p:txBody>
          <a:bodyPr spcFirstLastPara="1" wrap="square" lIns="91425" tIns="91425" rIns="91425" bIns="91425" anchor="t" anchorCtr="0">
            <a:noAutofit/>
          </a:bodyPr>
          <a:lstStyle/>
          <a:p>
            <a:r>
              <a:rPr lang="en-GB" dirty="0">
                <a:effectLst>
                  <a:outerShdw blurRad="38100" dist="38100" dir="2700000" algn="tl">
                    <a:srgbClr val="000000">
                      <a:alpha val="43137"/>
                    </a:srgbClr>
                  </a:outerShdw>
                </a:effectLst>
              </a:rPr>
              <a:t>Physical schema </a:t>
            </a:r>
            <a:r>
              <a:rPr lang="en-US" b="1" dirty="0">
                <a:effectLst>
                  <a:outerShdw blurRad="38100" dist="38100" dir="2700000" algn="tl">
                    <a:srgbClr val="000000">
                      <a:alpha val="43137"/>
                    </a:srgbClr>
                  </a:outerShdw>
                </a:effectLst>
              </a:rPr>
              <a:t>Authenticator</a:t>
            </a:r>
            <a:endParaRPr dirty="0">
              <a:effectLst>
                <a:outerShdw blurRad="38100" dist="38100" dir="2700000" algn="tl">
                  <a:srgbClr val="000000">
                    <a:alpha val="43137"/>
                  </a:srgbClr>
                </a:outerShdw>
              </a:effectLst>
            </a:endParaRPr>
          </a:p>
        </p:txBody>
      </p:sp>
      <p:sp>
        <p:nvSpPr>
          <p:cNvPr id="2" name="Rectangle 1">
            <a:extLst>
              <a:ext uri="{FF2B5EF4-FFF2-40B4-BE49-F238E27FC236}">
                <a16:creationId xmlns:a16="http://schemas.microsoft.com/office/drawing/2014/main" id="{575A1C00-12C6-44D1-8DDB-5947204B7660}"/>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300" b="1" i="0" u="none" strike="noStrike" cap="none" normalizeH="0" baseline="0">
                <a:ln>
                  <a:noFill/>
                </a:ln>
                <a:solidFill>
                  <a:schemeClr val="tx1"/>
                </a:solidFill>
                <a:effectLst/>
                <a:latin typeface="Arial" panose="020B0604020202020204" pitchFamily="34" charset="0"/>
              </a:rPr>
              <a:t>Authenticator</a:t>
            </a:r>
            <a:endParaRPr kumimoji="0" lang="ru-RU" altLang="ru-RU" sz="200" b="1"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a:ln>
                <a:noFill/>
              </a:ln>
              <a:solidFill>
                <a:schemeClr val="tx1"/>
              </a:solidFill>
              <a:effectLst/>
              <a:latin typeface="Arial" panose="020B0604020202020204" pitchFamily="34" charset="0"/>
            </a:endParaRPr>
          </a:p>
        </p:txBody>
      </p:sp>
      <p:sp>
        <p:nvSpPr>
          <p:cNvPr id="4" name="Номер слайда 3">
            <a:extLst>
              <a:ext uri="{FF2B5EF4-FFF2-40B4-BE49-F238E27FC236}">
                <a16:creationId xmlns:a16="http://schemas.microsoft.com/office/drawing/2014/main" id="{B6084F2C-D079-4A3E-B51D-2E868041574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12</a:t>
            </a:fld>
            <a:endParaRPr lang="en-GB"/>
          </a:p>
        </p:txBody>
      </p:sp>
      <p:pic>
        <p:nvPicPr>
          <p:cNvPr id="3074" name="Picture 2">
            <a:extLst>
              <a:ext uri="{FF2B5EF4-FFF2-40B4-BE49-F238E27FC236}">
                <a16:creationId xmlns:a16="http://schemas.microsoft.com/office/drawing/2014/main" id="{5D2FF8E0-6D0F-4510-9785-65161A36C93D}"/>
              </a:ext>
            </a:extLst>
          </p:cNvPr>
          <p:cNvPicPr>
            <a:picLocks noChangeAspect="1" noChangeArrowheads="1"/>
          </p:cNvPicPr>
          <p:nvPr/>
        </p:nvPicPr>
        <p:blipFill>
          <a:blip r:embed="rId3"/>
          <a:srcRect/>
          <a:stretch/>
        </p:blipFill>
        <p:spPr bwMode="auto">
          <a:xfrm>
            <a:off x="3014662" y="1216959"/>
            <a:ext cx="3114675" cy="3314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29430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xfrm>
            <a:off x="311700" y="182807"/>
            <a:ext cx="8520600" cy="572700"/>
          </a:xfrm>
          <a:prstGeom prst="rect">
            <a:avLst/>
          </a:prstGeom>
        </p:spPr>
        <p:txBody>
          <a:bodyPr spcFirstLastPara="1" wrap="square" lIns="91425" tIns="91425" rIns="91425" bIns="91425" anchor="t" anchorCtr="0">
            <a:noAutofit/>
          </a:bodyPr>
          <a:lstStyle/>
          <a:p>
            <a:r>
              <a:rPr lang="en-GB">
                <a:effectLst>
                  <a:outerShdw blurRad="38100" dist="38100" dir="2700000" algn="tl">
                    <a:srgbClr val="000000">
                      <a:alpha val="43137"/>
                    </a:srgbClr>
                  </a:outerShdw>
                </a:effectLst>
              </a:rPr>
              <a:t>Logical data model </a:t>
            </a:r>
            <a:r>
              <a:rPr lang="en-US" b="1">
                <a:effectLst>
                  <a:outerShdw blurRad="38100" dist="38100" dir="2700000" algn="tl">
                    <a:srgbClr val="000000">
                      <a:alpha val="43137"/>
                    </a:srgbClr>
                  </a:outerShdw>
                </a:effectLst>
              </a:rPr>
              <a:t>OpenAPIGenerator</a:t>
            </a:r>
            <a:endParaRPr dirty="0">
              <a:effectLst>
                <a:outerShdw blurRad="38100" dist="38100" dir="2700000" algn="tl">
                  <a:srgbClr val="000000">
                    <a:alpha val="43137"/>
                  </a:srgbClr>
                </a:outerShdw>
              </a:effectLst>
            </a:endParaRPr>
          </a:p>
        </p:txBody>
      </p:sp>
      <p:sp>
        <p:nvSpPr>
          <p:cNvPr id="2" name="Rectangle 1">
            <a:extLst>
              <a:ext uri="{FF2B5EF4-FFF2-40B4-BE49-F238E27FC236}">
                <a16:creationId xmlns:a16="http://schemas.microsoft.com/office/drawing/2014/main" id="{575A1C00-12C6-44D1-8DDB-5947204B7660}"/>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300" b="1" i="0" u="none" strike="noStrike" cap="none" normalizeH="0" baseline="0">
                <a:ln>
                  <a:noFill/>
                </a:ln>
                <a:solidFill>
                  <a:schemeClr val="tx1"/>
                </a:solidFill>
                <a:effectLst/>
                <a:latin typeface="Arial" panose="020B0604020202020204" pitchFamily="34" charset="0"/>
              </a:rPr>
              <a:t>Authenticator</a:t>
            </a:r>
            <a:endParaRPr kumimoji="0" lang="ru-RU" altLang="ru-RU" sz="200" b="1"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a:ln>
                <a:noFill/>
              </a:ln>
              <a:solidFill>
                <a:schemeClr val="tx1"/>
              </a:solidFill>
              <a:effectLst/>
              <a:latin typeface="Arial" panose="020B0604020202020204" pitchFamily="34" charset="0"/>
            </a:endParaRPr>
          </a:p>
        </p:txBody>
      </p:sp>
      <p:sp>
        <p:nvSpPr>
          <p:cNvPr id="4" name="Номер слайда 3">
            <a:extLst>
              <a:ext uri="{FF2B5EF4-FFF2-40B4-BE49-F238E27FC236}">
                <a16:creationId xmlns:a16="http://schemas.microsoft.com/office/drawing/2014/main" id="{B6084F2C-D079-4A3E-B51D-2E868041574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13</a:t>
            </a:fld>
            <a:endParaRPr lang="en-GB"/>
          </a:p>
        </p:txBody>
      </p:sp>
      <p:pic>
        <p:nvPicPr>
          <p:cNvPr id="1026" name="Picture 2">
            <a:extLst>
              <a:ext uri="{FF2B5EF4-FFF2-40B4-BE49-F238E27FC236}">
                <a16:creationId xmlns:a16="http://schemas.microsoft.com/office/drawing/2014/main" id="{99D0A118-5B5D-4B8C-B2D0-526638A5D1F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73415" y="938313"/>
            <a:ext cx="3318383" cy="384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05382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xfrm>
            <a:off x="251188" y="288275"/>
            <a:ext cx="8520600" cy="572700"/>
          </a:xfrm>
          <a:prstGeom prst="rect">
            <a:avLst/>
          </a:prstGeom>
        </p:spPr>
        <p:txBody>
          <a:bodyPr spcFirstLastPara="1" wrap="square" lIns="91425" tIns="91425" rIns="91425" bIns="91425" anchor="t" anchorCtr="0">
            <a:noAutofit/>
          </a:bodyPr>
          <a:lstStyle/>
          <a:p>
            <a:r>
              <a:rPr lang="en-GB" dirty="0">
                <a:effectLst>
                  <a:outerShdw blurRad="38100" dist="38100" dir="2700000" algn="tl">
                    <a:srgbClr val="000000">
                      <a:alpha val="43137"/>
                    </a:srgbClr>
                  </a:outerShdw>
                </a:effectLst>
              </a:rPr>
              <a:t>API usage </a:t>
            </a:r>
            <a:r>
              <a:rPr lang="en-US" b="1" dirty="0" err="1">
                <a:effectLst>
                  <a:outerShdw blurRad="38100" dist="38100" dir="2700000" algn="tl">
                    <a:srgbClr val="000000">
                      <a:alpha val="43137"/>
                    </a:srgbClr>
                  </a:outerShdw>
                </a:effectLst>
              </a:rPr>
              <a:t>OpenAPIGenerator</a:t>
            </a:r>
            <a:endParaRPr dirty="0">
              <a:effectLst>
                <a:outerShdw blurRad="38100" dist="38100" dir="2700000" algn="tl">
                  <a:srgbClr val="000000">
                    <a:alpha val="43137"/>
                  </a:srgbClr>
                </a:outerShdw>
              </a:effectLst>
            </a:endParaRPr>
          </a:p>
        </p:txBody>
      </p:sp>
      <p:sp>
        <p:nvSpPr>
          <p:cNvPr id="86" name="Google Shape;86;p18"/>
          <p:cNvSpPr txBox="1">
            <a:spLocks noGrp="1"/>
          </p:cNvSpPr>
          <p:nvPr>
            <p:ph type="body" idx="1"/>
          </p:nvPr>
        </p:nvSpPr>
        <p:spPr>
          <a:xfrm>
            <a:off x="311700" y="1152475"/>
            <a:ext cx="30003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a:solidFill>
                  <a:schemeClr val="tx1"/>
                </a:solidFill>
              </a:rPr>
              <a:t>Use Case</a:t>
            </a:r>
            <a:r>
              <a:rPr lang="en-US" dirty="0">
                <a:solidFill>
                  <a:schemeClr val="tx1"/>
                </a:solidFill>
              </a:rPr>
              <a:t>: Generate </a:t>
            </a:r>
            <a:r>
              <a:rPr lang="en-US" dirty="0" err="1">
                <a:solidFill>
                  <a:schemeClr val="tx1"/>
                </a:solidFill>
              </a:rPr>
              <a:t>OpenAPI</a:t>
            </a:r>
            <a:r>
              <a:rPr lang="en-US" dirty="0">
                <a:solidFill>
                  <a:schemeClr val="tx1"/>
                </a:solidFill>
              </a:rPr>
              <a:t> Schema</a:t>
            </a:r>
          </a:p>
          <a:p>
            <a:pPr marL="0" lvl="0" indent="0" algn="l" rtl="0">
              <a:spcBef>
                <a:spcPts val="0"/>
              </a:spcBef>
              <a:spcAft>
                <a:spcPts val="0"/>
              </a:spcAft>
              <a:buNone/>
            </a:pPr>
            <a:r>
              <a:rPr lang="en-US" b="1" dirty="0">
                <a:solidFill>
                  <a:schemeClr val="tx1"/>
                </a:solidFill>
              </a:rPr>
              <a:t>Scenario</a:t>
            </a:r>
            <a:r>
              <a:rPr lang="en-US" dirty="0">
                <a:solidFill>
                  <a:schemeClr val="tx1"/>
                </a:solidFill>
              </a:rPr>
              <a:t>: </a:t>
            </a:r>
          </a:p>
          <a:p>
            <a:pPr marL="0" lvl="0" indent="0" algn="l" rtl="0">
              <a:spcBef>
                <a:spcPts val="0"/>
              </a:spcBef>
              <a:spcAft>
                <a:spcPts val="0"/>
              </a:spcAft>
              <a:buNone/>
            </a:pPr>
            <a:r>
              <a:rPr lang="en-US" dirty="0">
                <a:solidFill>
                  <a:schemeClr val="tx1"/>
                </a:solidFill>
              </a:rPr>
              <a:t>User sends request to get schema</a:t>
            </a:r>
          </a:p>
          <a:p>
            <a:pPr marL="0" lvl="0" indent="0" algn="l" rtl="0">
              <a:spcBef>
                <a:spcPts val="0"/>
              </a:spcBef>
              <a:spcAft>
                <a:spcPts val="0"/>
              </a:spcAft>
              <a:buNone/>
            </a:pPr>
            <a:r>
              <a:rPr lang="en-US" dirty="0" err="1">
                <a:solidFill>
                  <a:schemeClr val="tx1"/>
                </a:solidFill>
              </a:rPr>
              <a:t>OpenApi</a:t>
            </a:r>
            <a:r>
              <a:rPr lang="en-US" dirty="0">
                <a:solidFill>
                  <a:schemeClr val="tx1"/>
                </a:solidFill>
              </a:rPr>
              <a:t> Generator checks if schema is present, if not – creates it, returns actual schema</a:t>
            </a:r>
            <a:endParaRPr dirty="0">
              <a:solidFill>
                <a:schemeClr val="tx1"/>
              </a:solidFill>
            </a:endParaRPr>
          </a:p>
        </p:txBody>
      </p:sp>
      <p:pic>
        <p:nvPicPr>
          <p:cNvPr id="5" name="Picture 4">
            <a:extLst>
              <a:ext uri="{FF2B5EF4-FFF2-40B4-BE49-F238E27FC236}">
                <a16:creationId xmlns:a16="http://schemas.microsoft.com/office/drawing/2014/main" id="{F27EAB64-52E9-4F07-B4D9-407AD54431C9}"/>
              </a:ext>
            </a:extLst>
          </p:cNvPr>
          <p:cNvPicPr>
            <a:picLocks noChangeAspect="1"/>
          </p:cNvPicPr>
          <p:nvPr/>
        </p:nvPicPr>
        <p:blipFill>
          <a:blip r:embed="rId3"/>
          <a:srcRect/>
          <a:stretch/>
        </p:blipFill>
        <p:spPr>
          <a:xfrm>
            <a:off x="3626541" y="2203806"/>
            <a:ext cx="5205759" cy="1078846"/>
          </a:xfrm>
          <a:prstGeom prst="rect">
            <a:avLst/>
          </a:prstGeom>
        </p:spPr>
      </p:pic>
      <p:sp>
        <p:nvSpPr>
          <p:cNvPr id="3" name="Номер слайда 2">
            <a:extLst>
              <a:ext uri="{FF2B5EF4-FFF2-40B4-BE49-F238E27FC236}">
                <a16:creationId xmlns:a16="http://schemas.microsoft.com/office/drawing/2014/main" id="{E92DA808-A119-4BC5-BB0C-E1F78E2DD16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14</a:t>
            </a:fld>
            <a:endParaRPr lang="en-GB"/>
          </a:p>
        </p:txBody>
      </p:sp>
    </p:spTree>
    <p:extLst>
      <p:ext uri="{BB962C8B-B14F-4D97-AF65-F5344CB8AC3E}">
        <p14:creationId xmlns:p14="http://schemas.microsoft.com/office/powerpoint/2010/main" val="23881906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xfrm>
            <a:off x="311700" y="182807"/>
            <a:ext cx="8520600" cy="572700"/>
          </a:xfrm>
          <a:prstGeom prst="rect">
            <a:avLst/>
          </a:prstGeom>
        </p:spPr>
        <p:txBody>
          <a:bodyPr spcFirstLastPara="1" wrap="square" lIns="91425" tIns="91425" rIns="91425" bIns="91425" anchor="t" anchorCtr="0">
            <a:noAutofit/>
          </a:bodyPr>
          <a:lstStyle/>
          <a:p>
            <a:r>
              <a:rPr lang="en-GB" dirty="0">
                <a:effectLst>
                  <a:outerShdw blurRad="38100" dist="38100" dir="2700000" algn="tl">
                    <a:srgbClr val="000000">
                      <a:alpha val="43137"/>
                    </a:srgbClr>
                  </a:outerShdw>
                </a:effectLst>
              </a:rPr>
              <a:t>Physical schema </a:t>
            </a:r>
            <a:r>
              <a:rPr lang="en-US" b="1" dirty="0" err="1">
                <a:effectLst>
                  <a:outerShdw blurRad="38100" dist="38100" dir="2700000" algn="tl">
                    <a:srgbClr val="000000">
                      <a:alpha val="43137"/>
                    </a:srgbClr>
                  </a:outerShdw>
                </a:effectLst>
              </a:rPr>
              <a:t>OpenAPIGenerator</a:t>
            </a:r>
            <a:endParaRPr dirty="0">
              <a:effectLst>
                <a:outerShdw blurRad="38100" dist="38100" dir="2700000" algn="tl">
                  <a:srgbClr val="000000">
                    <a:alpha val="43137"/>
                  </a:srgbClr>
                </a:outerShdw>
              </a:effectLst>
            </a:endParaRPr>
          </a:p>
        </p:txBody>
      </p:sp>
      <p:sp>
        <p:nvSpPr>
          <p:cNvPr id="2" name="Rectangle 1">
            <a:extLst>
              <a:ext uri="{FF2B5EF4-FFF2-40B4-BE49-F238E27FC236}">
                <a16:creationId xmlns:a16="http://schemas.microsoft.com/office/drawing/2014/main" id="{575A1C00-12C6-44D1-8DDB-5947204B7660}"/>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300" b="1" i="0" u="none" strike="noStrike" cap="none" normalizeH="0" baseline="0">
                <a:ln>
                  <a:noFill/>
                </a:ln>
                <a:solidFill>
                  <a:schemeClr val="tx1"/>
                </a:solidFill>
                <a:effectLst/>
                <a:latin typeface="Arial" panose="020B0604020202020204" pitchFamily="34" charset="0"/>
              </a:rPr>
              <a:t>Authenticator</a:t>
            </a:r>
            <a:endParaRPr kumimoji="0" lang="ru-RU" altLang="ru-RU" sz="200" b="1"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a:ln>
                <a:noFill/>
              </a:ln>
              <a:solidFill>
                <a:schemeClr val="tx1"/>
              </a:solidFill>
              <a:effectLst/>
              <a:latin typeface="Arial" panose="020B0604020202020204" pitchFamily="34" charset="0"/>
            </a:endParaRPr>
          </a:p>
        </p:txBody>
      </p:sp>
      <p:sp>
        <p:nvSpPr>
          <p:cNvPr id="4" name="Номер слайда 3">
            <a:extLst>
              <a:ext uri="{FF2B5EF4-FFF2-40B4-BE49-F238E27FC236}">
                <a16:creationId xmlns:a16="http://schemas.microsoft.com/office/drawing/2014/main" id="{B6084F2C-D079-4A3E-B51D-2E868041574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15</a:t>
            </a:fld>
            <a:endParaRPr lang="en-GB"/>
          </a:p>
        </p:txBody>
      </p:sp>
      <p:pic>
        <p:nvPicPr>
          <p:cNvPr id="1026" name="Picture 2" descr="PlantUML Diagram">
            <a:extLst>
              <a:ext uri="{FF2B5EF4-FFF2-40B4-BE49-F238E27FC236}">
                <a16:creationId xmlns:a16="http://schemas.microsoft.com/office/drawing/2014/main" id="{6F03BB53-227E-4C4F-8AE1-B18B9E84CA4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24188" y="1143000"/>
            <a:ext cx="3095625"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06624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xfrm>
            <a:off x="311700" y="182807"/>
            <a:ext cx="8520600" cy="572700"/>
          </a:xfrm>
          <a:prstGeom prst="rect">
            <a:avLst/>
          </a:prstGeom>
        </p:spPr>
        <p:txBody>
          <a:bodyPr spcFirstLastPara="1" wrap="square" lIns="91425" tIns="91425" rIns="91425" bIns="91425" anchor="t" anchorCtr="0">
            <a:noAutofit/>
          </a:bodyPr>
          <a:lstStyle/>
          <a:p>
            <a:r>
              <a:rPr lang="en-GB" dirty="0">
                <a:effectLst>
                  <a:outerShdw blurRad="38100" dist="38100" dir="2700000" algn="tl">
                    <a:srgbClr val="000000">
                      <a:alpha val="43137"/>
                    </a:srgbClr>
                  </a:outerShdw>
                </a:effectLst>
              </a:rPr>
              <a:t>Logical data model </a:t>
            </a:r>
            <a:r>
              <a:rPr lang="en-US" b="1" dirty="0" err="1">
                <a:effectLst>
                  <a:outerShdw blurRad="38100" dist="38100" dir="2700000" algn="tl">
                    <a:srgbClr val="000000">
                      <a:alpha val="43137"/>
                    </a:srgbClr>
                  </a:outerShdw>
                </a:effectLst>
              </a:rPr>
              <a:t>ServiceDeployer</a:t>
            </a:r>
            <a:endParaRPr dirty="0">
              <a:effectLst>
                <a:outerShdw blurRad="38100" dist="38100" dir="2700000" algn="tl">
                  <a:srgbClr val="000000">
                    <a:alpha val="43137"/>
                  </a:srgbClr>
                </a:outerShdw>
              </a:effectLst>
            </a:endParaRPr>
          </a:p>
        </p:txBody>
      </p:sp>
      <p:sp>
        <p:nvSpPr>
          <p:cNvPr id="2" name="Rectangle 1">
            <a:extLst>
              <a:ext uri="{FF2B5EF4-FFF2-40B4-BE49-F238E27FC236}">
                <a16:creationId xmlns:a16="http://schemas.microsoft.com/office/drawing/2014/main" id="{575A1C00-12C6-44D1-8DDB-5947204B7660}"/>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300" b="1" i="0" u="none" strike="noStrike" cap="none" normalizeH="0" baseline="0">
                <a:ln>
                  <a:noFill/>
                </a:ln>
                <a:solidFill>
                  <a:schemeClr val="tx1"/>
                </a:solidFill>
                <a:effectLst/>
                <a:latin typeface="Arial" panose="020B0604020202020204" pitchFamily="34" charset="0"/>
              </a:rPr>
              <a:t>Authenticator</a:t>
            </a:r>
            <a:endParaRPr kumimoji="0" lang="ru-RU" altLang="ru-RU" sz="200" b="1"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a:ln>
                <a:noFill/>
              </a:ln>
              <a:solidFill>
                <a:schemeClr val="tx1"/>
              </a:solidFill>
              <a:effectLst/>
              <a:latin typeface="Arial" panose="020B0604020202020204" pitchFamily="34" charset="0"/>
            </a:endParaRPr>
          </a:p>
        </p:txBody>
      </p:sp>
      <p:sp>
        <p:nvSpPr>
          <p:cNvPr id="4" name="Номер слайда 3">
            <a:extLst>
              <a:ext uri="{FF2B5EF4-FFF2-40B4-BE49-F238E27FC236}">
                <a16:creationId xmlns:a16="http://schemas.microsoft.com/office/drawing/2014/main" id="{B6084F2C-D079-4A3E-B51D-2E868041574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16</a:t>
            </a:fld>
            <a:endParaRPr lang="en-GB"/>
          </a:p>
        </p:txBody>
      </p:sp>
      <p:pic>
        <p:nvPicPr>
          <p:cNvPr id="2050" name="Picture 2" descr="PlantUML Diagram">
            <a:extLst>
              <a:ext uri="{FF2B5EF4-FFF2-40B4-BE49-F238E27FC236}">
                <a16:creationId xmlns:a16="http://schemas.microsoft.com/office/drawing/2014/main" id="{19CF0A55-CF2D-4861-9449-655585CE1D0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90737" y="1047249"/>
            <a:ext cx="4962525" cy="3324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73992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xfrm>
            <a:off x="311700" y="209702"/>
            <a:ext cx="8520600" cy="572700"/>
          </a:xfrm>
          <a:prstGeom prst="rect">
            <a:avLst/>
          </a:prstGeom>
        </p:spPr>
        <p:txBody>
          <a:bodyPr spcFirstLastPara="1" wrap="square" lIns="91425" tIns="91425" rIns="91425" bIns="91425" anchor="t" anchorCtr="0">
            <a:noAutofit/>
          </a:bodyPr>
          <a:lstStyle/>
          <a:p>
            <a:r>
              <a:rPr lang="en-GB" dirty="0">
                <a:effectLst>
                  <a:outerShdw blurRad="38100" dist="38100" dir="2700000" algn="tl">
                    <a:srgbClr val="000000">
                      <a:alpha val="43137"/>
                    </a:srgbClr>
                  </a:outerShdw>
                </a:effectLst>
              </a:rPr>
              <a:t>API usage </a:t>
            </a:r>
            <a:r>
              <a:rPr lang="en-US" b="1" dirty="0" err="1">
                <a:effectLst>
                  <a:outerShdw blurRad="38100" dist="38100" dir="2700000" algn="tl">
                    <a:srgbClr val="000000">
                      <a:alpha val="43137"/>
                    </a:srgbClr>
                  </a:outerShdw>
                </a:effectLst>
              </a:rPr>
              <a:t>ServiceDeployer</a:t>
            </a:r>
            <a:endParaRPr dirty="0">
              <a:effectLst>
                <a:outerShdw blurRad="38100" dist="38100" dir="2700000" algn="tl">
                  <a:srgbClr val="000000">
                    <a:alpha val="43137"/>
                  </a:srgbClr>
                </a:outerShdw>
              </a:effectLst>
            </a:endParaRPr>
          </a:p>
        </p:txBody>
      </p:sp>
      <p:sp>
        <p:nvSpPr>
          <p:cNvPr id="86" name="Google Shape;86;p18"/>
          <p:cNvSpPr txBox="1">
            <a:spLocks noGrp="1"/>
          </p:cNvSpPr>
          <p:nvPr>
            <p:ph type="body" idx="1"/>
          </p:nvPr>
        </p:nvSpPr>
        <p:spPr>
          <a:xfrm>
            <a:off x="311700" y="1152475"/>
            <a:ext cx="30003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a:solidFill>
                  <a:schemeClr val="tx1"/>
                </a:solidFill>
              </a:rPr>
              <a:t>Use Case</a:t>
            </a:r>
            <a:r>
              <a:rPr lang="en-US" dirty="0">
                <a:solidFill>
                  <a:schemeClr val="tx1"/>
                </a:solidFill>
              </a:rPr>
              <a:t>: Deploy Service</a:t>
            </a:r>
          </a:p>
          <a:p>
            <a:pPr marL="0" lvl="0" indent="0" algn="l" rtl="0">
              <a:spcBef>
                <a:spcPts val="0"/>
              </a:spcBef>
              <a:spcAft>
                <a:spcPts val="0"/>
              </a:spcAft>
              <a:buNone/>
            </a:pPr>
            <a:r>
              <a:rPr lang="en-US" b="1" dirty="0">
                <a:solidFill>
                  <a:schemeClr val="tx1"/>
                </a:solidFill>
              </a:rPr>
              <a:t>Scenario</a:t>
            </a:r>
            <a:r>
              <a:rPr lang="en-US" dirty="0">
                <a:solidFill>
                  <a:schemeClr val="tx1"/>
                </a:solidFill>
              </a:rPr>
              <a:t>:</a:t>
            </a:r>
          </a:p>
          <a:p>
            <a:pPr marL="0" lvl="0" indent="0" algn="l" rtl="0">
              <a:spcBef>
                <a:spcPts val="0"/>
              </a:spcBef>
              <a:spcAft>
                <a:spcPts val="0"/>
              </a:spcAft>
              <a:buNone/>
            </a:pPr>
            <a:r>
              <a:rPr lang="en-US" dirty="0">
                <a:solidFill>
                  <a:schemeClr val="tx1"/>
                </a:solidFill>
              </a:rPr>
              <a:t>User sends request to deploy ML Model</a:t>
            </a:r>
          </a:p>
          <a:p>
            <a:pPr marL="0" lvl="0" indent="0" algn="l" rtl="0">
              <a:spcBef>
                <a:spcPts val="0"/>
              </a:spcBef>
              <a:spcAft>
                <a:spcPts val="0"/>
              </a:spcAft>
              <a:buNone/>
            </a:pPr>
            <a:r>
              <a:rPr lang="en-US" dirty="0">
                <a:solidFill>
                  <a:schemeClr val="tx1"/>
                </a:solidFill>
              </a:rPr>
              <a:t>ML Wrappers creates docker container</a:t>
            </a:r>
          </a:p>
          <a:p>
            <a:pPr marL="0" lvl="0" indent="0" algn="l" rtl="0">
              <a:spcBef>
                <a:spcPts val="0"/>
              </a:spcBef>
              <a:spcAft>
                <a:spcPts val="0"/>
              </a:spcAft>
              <a:buNone/>
            </a:pPr>
            <a:r>
              <a:rPr lang="en-US" dirty="0">
                <a:solidFill>
                  <a:schemeClr val="tx1"/>
                </a:solidFill>
              </a:rPr>
              <a:t>Docker container is deployed via service into K8s</a:t>
            </a:r>
          </a:p>
        </p:txBody>
      </p:sp>
      <p:pic>
        <p:nvPicPr>
          <p:cNvPr id="5" name="Picture 4">
            <a:extLst>
              <a:ext uri="{FF2B5EF4-FFF2-40B4-BE49-F238E27FC236}">
                <a16:creationId xmlns:a16="http://schemas.microsoft.com/office/drawing/2014/main" id="{F27EAB64-52E9-4F07-B4D9-407AD54431C9}"/>
              </a:ext>
            </a:extLst>
          </p:cNvPr>
          <p:cNvPicPr>
            <a:picLocks noChangeAspect="1"/>
          </p:cNvPicPr>
          <p:nvPr/>
        </p:nvPicPr>
        <p:blipFill>
          <a:blip r:embed="rId3"/>
          <a:stretch>
            <a:fillRect/>
          </a:stretch>
        </p:blipFill>
        <p:spPr>
          <a:xfrm>
            <a:off x="3626541" y="1017725"/>
            <a:ext cx="5205759" cy="3451009"/>
          </a:xfrm>
          <a:prstGeom prst="rect">
            <a:avLst/>
          </a:prstGeom>
        </p:spPr>
      </p:pic>
      <p:sp>
        <p:nvSpPr>
          <p:cNvPr id="3" name="Номер слайда 2">
            <a:extLst>
              <a:ext uri="{FF2B5EF4-FFF2-40B4-BE49-F238E27FC236}">
                <a16:creationId xmlns:a16="http://schemas.microsoft.com/office/drawing/2014/main" id="{3863259A-7CEE-49BB-9562-F93C8BD5800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17</a:t>
            </a:fld>
            <a:endParaRPr lang="en-GB"/>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xfrm>
            <a:off x="311700" y="182807"/>
            <a:ext cx="8520600" cy="572700"/>
          </a:xfrm>
          <a:prstGeom prst="rect">
            <a:avLst/>
          </a:prstGeom>
        </p:spPr>
        <p:txBody>
          <a:bodyPr spcFirstLastPara="1" wrap="square" lIns="91425" tIns="91425" rIns="91425" bIns="91425" anchor="t" anchorCtr="0">
            <a:noAutofit/>
          </a:bodyPr>
          <a:lstStyle/>
          <a:p>
            <a:r>
              <a:rPr lang="en-GB" dirty="0">
                <a:effectLst>
                  <a:outerShdw blurRad="38100" dist="38100" dir="2700000" algn="tl">
                    <a:srgbClr val="000000">
                      <a:alpha val="43137"/>
                    </a:srgbClr>
                  </a:outerShdw>
                </a:effectLst>
              </a:rPr>
              <a:t>Physical schema </a:t>
            </a:r>
            <a:r>
              <a:rPr lang="en-US" b="1" dirty="0" err="1">
                <a:effectLst>
                  <a:outerShdw blurRad="38100" dist="38100" dir="2700000" algn="tl">
                    <a:srgbClr val="000000">
                      <a:alpha val="43137"/>
                    </a:srgbClr>
                  </a:outerShdw>
                </a:effectLst>
              </a:rPr>
              <a:t>ServiceDeployer</a:t>
            </a:r>
            <a:endParaRPr dirty="0">
              <a:effectLst>
                <a:outerShdw blurRad="38100" dist="38100" dir="2700000" algn="tl">
                  <a:srgbClr val="000000">
                    <a:alpha val="43137"/>
                  </a:srgbClr>
                </a:outerShdw>
              </a:effectLst>
            </a:endParaRPr>
          </a:p>
        </p:txBody>
      </p:sp>
      <p:sp>
        <p:nvSpPr>
          <p:cNvPr id="2" name="Rectangle 1">
            <a:extLst>
              <a:ext uri="{FF2B5EF4-FFF2-40B4-BE49-F238E27FC236}">
                <a16:creationId xmlns:a16="http://schemas.microsoft.com/office/drawing/2014/main" id="{575A1C00-12C6-44D1-8DDB-5947204B7660}"/>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300" b="1" i="0" u="none" strike="noStrike" cap="none" normalizeH="0" baseline="0">
                <a:ln>
                  <a:noFill/>
                </a:ln>
                <a:solidFill>
                  <a:schemeClr val="tx1"/>
                </a:solidFill>
                <a:effectLst/>
                <a:latin typeface="Arial" panose="020B0604020202020204" pitchFamily="34" charset="0"/>
              </a:rPr>
              <a:t>Authenticator</a:t>
            </a:r>
            <a:endParaRPr kumimoji="0" lang="ru-RU" altLang="ru-RU" sz="200" b="1"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a:ln>
                <a:noFill/>
              </a:ln>
              <a:solidFill>
                <a:schemeClr val="tx1"/>
              </a:solidFill>
              <a:effectLst/>
              <a:latin typeface="Arial" panose="020B0604020202020204" pitchFamily="34" charset="0"/>
            </a:endParaRPr>
          </a:p>
        </p:txBody>
      </p:sp>
      <p:sp>
        <p:nvSpPr>
          <p:cNvPr id="4" name="Номер слайда 3">
            <a:extLst>
              <a:ext uri="{FF2B5EF4-FFF2-40B4-BE49-F238E27FC236}">
                <a16:creationId xmlns:a16="http://schemas.microsoft.com/office/drawing/2014/main" id="{B6084F2C-D079-4A3E-B51D-2E868041574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18</a:t>
            </a:fld>
            <a:endParaRPr lang="en-GB"/>
          </a:p>
        </p:txBody>
      </p:sp>
      <p:pic>
        <p:nvPicPr>
          <p:cNvPr id="3074" name="Picture 2" descr="PlantUML Diagram">
            <a:extLst>
              <a:ext uri="{FF2B5EF4-FFF2-40B4-BE49-F238E27FC236}">
                <a16:creationId xmlns:a16="http://schemas.microsoft.com/office/drawing/2014/main" id="{85D032A9-1CA6-4893-9797-0787E986273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24187" y="1062038"/>
            <a:ext cx="3095625" cy="3476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59265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9"/>
          <p:cNvSpPr txBox="1">
            <a:spLocks noGrp="1"/>
          </p:cNvSpPr>
          <p:nvPr>
            <p:ph type="title"/>
          </p:nvPr>
        </p:nvSpPr>
        <p:spPr>
          <a:xfrm>
            <a:off x="231018" y="182808"/>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solidFill>
                  <a:schemeClr val="tx1"/>
                </a:solidFill>
                <a:effectLst>
                  <a:outerShdw blurRad="38100" dist="38100" dir="2700000" algn="tl">
                    <a:srgbClr val="000000">
                      <a:alpha val="43137"/>
                    </a:srgbClr>
                  </a:outerShdw>
                </a:effectLst>
              </a:rPr>
              <a:t>Team work</a:t>
            </a:r>
            <a:endParaRPr b="1" dirty="0">
              <a:solidFill>
                <a:schemeClr val="tx1"/>
              </a:solidFill>
              <a:effectLst>
                <a:outerShdw blurRad="38100" dist="38100" dir="2700000" algn="tl">
                  <a:srgbClr val="000000">
                    <a:alpha val="43137"/>
                  </a:srgbClr>
                </a:outerShdw>
              </a:effectLst>
            </a:endParaRPr>
          </a:p>
        </p:txBody>
      </p:sp>
      <p:sp>
        <p:nvSpPr>
          <p:cNvPr id="94" name="Google Shape;94;p19"/>
          <p:cNvSpPr txBox="1">
            <a:spLocks noGrp="1"/>
          </p:cNvSpPr>
          <p:nvPr>
            <p:ph type="body" idx="1"/>
          </p:nvPr>
        </p:nvSpPr>
        <p:spPr>
          <a:xfrm>
            <a:off x="311700" y="9238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GB" dirty="0">
                <a:solidFill>
                  <a:schemeClr val="tx1"/>
                </a:solidFill>
              </a:rPr>
              <a:t>Request Router – </a:t>
            </a:r>
            <a:r>
              <a:rPr lang="en-GB" dirty="0" err="1">
                <a:solidFill>
                  <a:schemeClr val="tx1"/>
                </a:solidFill>
              </a:rPr>
              <a:t>Tsaturyan</a:t>
            </a:r>
            <a:r>
              <a:rPr lang="en-GB" dirty="0">
                <a:solidFill>
                  <a:schemeClr val="tx1"/>
                </a:solidFill>
              </a:rPr>
              <a:t> Konstantin</a:t>
            </a:r>
          </a:p>
          <a:p>
            <a:pPr marL="0" lvl="0" indent="0" algn="l" rtl="0">
              <a:spcBef>
                <a:spcPts val="0"/>
              </a:spcBef>
              <a:spcAft>
                <a:spcPts val="1200"/>
              </a:spcAft>
              <a:buNone/>
            </a:pPr>
            <a:r>
              <a:rPr lang="en-GB" dirty="0">
                <a:solidFill>
                  <a:schemeClr val="tx1"/>
                </a:solidFill>
              </a:rPr>
              <a:t>Authenticator – </a:t>
            </a:r>
            <a:r>
              <a:rPr lang="en-GB" dirty="0" err="1">
                <a:solidFill>
                  <a:schemeClr val="tx1"/>
                </a:solidFill>
              </a:rPr>
              <a:t>Dandamaev</a:t>
            </a:r>
            <a:r>
              <a:rPr lang="en-GB" dirty="0">
                <a:solidFill>
                  <a:schemeClr val="tx1"/>
                </a:solidFill>
              </a:rPr>
              <a:t> </a:t>
            </a:r>
            <a:r>
              <a:rPr lang="en-GB" dirty="0" err="1">
                <a:solidFill>
                  <a:schemeClr val="tx1"/>
                </a:solidFill>
              </a:rPr>
              <a:t>Gadji</a:t>
            </a:r>
            <a:endParaRPr lang="en-GB" dirty="0">
              <a:solidFill>
                <a:schemeClr val="tx1"/>
              </a:solidFill>
            </a:endParaRPr>
          </a:p>
          <a:p>
            <a:pPr marL="0" lvl="0" indent="0" algn="l" rtl="0">
              <a:spcBef>
                <a:spcPts val="0"/>
              </a:spcBef>
              <a:spcAft>
                <a:spcPts val="1200"/>
              </a:spcAft>
              <a:buNone/>
            </a:pPr>
            <a:r>
              <a:rPr lang="en-GB" dirty="0" err="1">
                <a:solidFill>
                  <a:schemeClr val="tx1"/>
                </a:solidFill>
              </a:rPr>
              <a:t>OpenAPI</a:t>
            </a:r>
            <a:r>
              <a:rPr lang="en-GB" dirty="0">
                <a:solidFill>
                  <a:schemeClr val="tx1"/>
                </a:solidFill>
              </a:rPr>
              <a:t> Generator – </a:t>
            </a:r>
            <a:r>
              <a:rPr lang="en-GB" dirty="0" err="1">
                <a:solidFill>
                  <a:schemeClr val="tx1"/>
                </a:solidFill>
              </a:rPr>
              <a:t>Tsurkan</a:t>
            </a:r>
            <a:r>
              <a:rPr lang="en-GB" dirty="0">
                <a:solidFill>
                  <a:schemeClr val="tx1"/>
                </a:solidFill>
              </a:rPr>
              <a:t> Daniel</a:t>
            </a:r>
          </a:p>
          <a:p>
            <a:pPr marL="0" lvl="0" indent="0" algn="l" rtl="0">
              <a:spcBef>
                <a:spcPts val="0"/>
              </a:spcBef>
              <a:spcAft>
                <a:spcPts val="1200"/>
              </a:spcAft>
              <a:buNone/>
            </a:pPr>
            <a:r>
              <a:rPr lang="en-GB" dirty="0">
                <a:solidFill>
                  <a:schemeClr val="tx1"/>
                </a:solidFill>
              </a:rPr>
              <a:t>Service Deployer – </a:t>
            </a:r>
            <a:r>
              <a:rPr lang="en-GB" dirty="0" err="1">
                <a:solidFill>
                  <a:schemeClr val="tx1"/>
                </a:solidFill>
              </a:rPr>
              <a:t>Smolkin</a:t>
            </a:r>
            <a:r>
              <a:rPr lang="en-GB" dirty="0">
                <a:solidFill>
                  <a:schemeClr val="tx1"/>
                </a:solidFill>
              </a:rPr>
              <a:t> Mikhail</a:t>
            </a:r>
            <a:endParaRPr dirty="0">
              <a:solidFill>
                <a:schemeClr val="tx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328293"/>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effectLst>
                  <a:outerShdw blurRad="38100" dist="38100" dir="2700000" algn="tl">
                    <a:srgbClr val="000000">
                      <a:alpha val="43137"/>
                    </a:srgbClr>
                  </a:outerShdw>
                </a:effectLst>
              </a:rPr>
              <a:t>Product description</a:t>
            </a:r>
            <a:endParaRPr b="1" dirty="0">
              <a:effectLst>
                <a:outerShdw blurRad="38100" dist="38100" dir="2700000" algn="tl">
                  <a:srgbClr val="000000">
                    <a:alpha val="43137"/>
                  </a:srgbClr>
                </a:outerShdw>
              </a:effectLst>
            </a:endParaRPr>
          </a:p>
        </p:txBody>
      </p:sp>
      <p:sp>
        <p:nvSpPr>
          <p:cNvPr id="61" name="Google Shape;61;p14"/>
          <p:cNvSpPr txBox="1">
            <a:spLocks noGrp="1"/>
          </p:cNvSpPr>
          <p:nvPr>
            <p:ph type="body" idx="1"/>
          </p:nvPr>
        </p:nvSpPr>
        <p:spPr>
          <a:xfrm>
            <a:off x="311700" y="1075765"/>
            <a:ext cx="8520600" cy="3873810"/>
          </a:xfrm>
          <a:prstGeom prst="rect">
            <a:avLst/>
          </a:prstGeom>
        </p:spPr>
        <p:txBody>
          <a:bodyPr spcFirstLastPara="1" wrap="square" lIns="91425" tIns="91425" rIns="91425" bIns="91425" anchor="t" anchorCtr="0">
            <a:noAutofit/>
          </a:bodyPr>
          <a:lstStyle/>
          <a:p>
            <a:pPr marL="0" lvl="0" indent="0" algn="just">
              <a:buNone/>
            </a:pPr>
            <a:r>
              <a:rPr lang="en-US" dirty="0">
                <a:solidFill>
                  <a:schemeClr val="dk1"/>
                </a:solidFill>
              </a:rPr>
              <a:t>The product is a platform for deploying, managing, and scaling machine learning models in production. It offers a secure, flexible environment for automating ML tasks like model versioning, routing, and monitoring. With Kubernetes integration and containerization support, it's designed for developers, ML engineers, and enterprises needing scalable, reliable ML infrastructure.</a:t>
            </a:r>
          </a:p>
          <a:p>
            <a:pPr marL="0" lvl="0" indent="0" algn="just">
              <a:buNone/>
            </a:pPr>
            <a:endParaRPr lang="en-US" sz="1400" dirty="0">
              <a:solidFill>
                <a:schemeClr val="dk1"/>
              </a:solidFill>
            </a:endParaRPr>
          </a:p>
          <a:p>
            <a:pPr marL="0" lvl="0" indent="0" algn="just">
              <a:buNone/>
            </a:pPr>
            <a:endParaRPr sz="1400" dirty="0">
              <a:solidFill>
                <a:schemeClr val="dk1"/>
              </a:solidFill>
            </a:endParaRPr>
          </a:p>
          <a:p>
            <a:pPr marL="0" lvl="0" indent="0">
              <a:spcBef>
                <a:spcPts val="1200"/>
              </a:spcBef>
              <a:buNone/>
            </a:pPr>
            <a:r>
              <a:rPr lang="en-GB" sz="1400" b="1" dirty="0">
                <a:solidFill>
                  <a:schemeClr val="dk1"/>
                </a:solidFill>
              </a:rPr>
              <a:t>Team K8C</a:t>
            </a:r>
            <a:r>
              <a:rPr lang="en-GB" sz="1400" dirty="0">
                <a:solidFill>
                  <a:schemeClr val="dk1"/>
                </a:solidFill>
              </a:rPr>
              <a:t>: </a:t>
            </a:r>
            <a:r>
              <a:rPr lang="en-GB" sz="1400" dirty="0" err="1">
                <a:solidFill>
                  <a:schemeClr val="dk1"/>
                </a:solidFill>
              </a:rPr>
              <a:t>Tsurkan</a:t>
            </a:r>
            <a:r>
              <a:rPr lang="en-GB" sz="1400" dirty="0">
                <a:solidFill>
                  <a:schemeClr val="dk1"/>
                </a:solidFill>
              </a:rPr>
              <a:t> Daniel; </a:t>
            </a:r>
            <a:r>
              <a:rPr lang="en-GB" sz="1400" dirty="0" err="1">
                <a:solidFill>
                  <a:schemeClr val="dk1"/>
                </a:solidFill>
              </a:rPr>
              <a:t>Dandamaev</a:t>
            </a:r>
            <a:r>
              <a:rPr lang="en-GB" sz="1400" dirty="0">
                <a:solidFill>
                  <a:schemeClr val="dk1"/>
                </a:solidFill>
              </a:rPr>
              <a:t> </a:t>
            </a:r>
            <a:r>
              <a:rPr lang="en-GB" sz="1400" dirty="0" err="1">
                <a:solidFill>
                  <a:schemeClr val="dk1"/>
                </a:solidFill>
              </a:rPr>
              <a:t>Gadji</a:t>
            </a:r>
            <a:r>
              <a:rPr lang="en-GB" sz="1400" dirty="0">
                <a:solidFill>
                  <a:schemeClr val="dk1"/>
                </a:solidFill>
              </a:rPr>
              <a:t>; Tsaturyan Konstantin; </a:t>
            </a:r>
            <a:r>
              <a:rPr lang="en-GB" sz="1400" dirty="0" err="1">
                <a:solidFill>
                  <a:schemeClr val="dk1"/>
                </a:solidFill>
              </a:rPr>
              <a:t>Smolkin</a:t>
            </a:r>
            <a:r>
              <a:rPr lang="en-GB" sz="1400" dirty="0">
                <a:solidFill>
                  <a:schemeClr val="dk1"/>
                </a:solidFill>
              </a:rPr>
              <a:t> Mikhail</a:t>
            </a:r>
            <a:endParaRPr sz="1400" dirty="0">
              <a:solidFill>
                <a:schemeClr val="dk1"/>
              </a:solidFill>
            </a:endParaRPr>
          </a:p>
          <a:p>
            <a:pPr marL="0" lvl="0" indent="0" algn="l" rtl="0">
              <a:spcBef>
                <a:spcPts val="1200"/>
              </a:spcBef>
              <a:spcAft>
                <a:spcPts val="0"/>
              </a:spcAft>
              <a:buNone/>
            </a:pPr>
            <a:r>
              <a:rPr lang="en-GB" sz="1400" b="1" dirty="0">
                <a:solidFill>
                  <a:schemeClr val="dk1"/>
                </a:solidFill>
              </a:rPr>
              <a:t>Project repo</a:t>
            </a:r>
            <a:r>
              <a:rPr lang="en-GB" sz="1400" dirty="0">
                <a:solidFill>
                  <a:schemeClr val="dk1"/>
                </a:solidFill>
              </a:rPr>
              <a:t>: </a:t>
            </a:r>
            <a:r>
              <a:rPr lang="en-GB" sz="1400" u="sng" dirty="0">
                <a:solidFill>
                  <a:schemeClr val="tx1"/>
                </a:solidFill>
                <a:hlinkClick r:id="rId3">
                  <a:extLst>
                    <a:ext uri="{A12FA001-AC4F-418D-AE19-62706E023703}">
                      <ahyp:hlinkClr xmlns:ahyp="http://schemas.microsoft.com/office/drawing/2018/hyperlinkcolor" val="tx"/>
                    </a:ext>
                  </a:extLst>
                </a:hlinkClick>
              </a:rPr>
              <a:t>https://github.com/fanglores/Advanced-Software-Design</a:t>
            </a:r>
            <a:endParaRPr sz="1400" dirty="0">
              <a:solidFill>
                <a:schemeClr val="tx1"/>
              </a:solidFill>
            </a:endParaRPr>
          </a:p>
          <a:p>
            <a:pPr marL="0" lvl="0" indent="0">
              <a:spcBef>
                <a:spcPts val="1200"/>
              </a:spcBef>
              <a:spcAft>
                <a:spcPts val="1200"/>
              </a:spcAft>
              <a:buNone/>
            </a:pPr>
            <a:r>
              <a:rPr lang="en-GB" sz="1400" b="1" dirty="0">
                <a:solidFill>
                  <a:schemeClr val="dk1"/>
                </a:solidFill>
              </a:rPr>
              <a:t>This report</a:t>
            </a:r>
            <a:r>
              <a:rPr lang="en-GB" sz="1400" dirty="0">
                <a:solidFill>
                  <a:schemeClr val="dk1"/>
                </a:solidFill>
              </a:rPr>
              <a:t>: </a:t>
            </a:r>
            <a:r>
              <a:rPr lang="en-GB" sz="1400" u="sng" dirty="0">
                <a:solidFill>
                  <a:schemeClr val="dk1"/>
                </a:solidFill>
                <a:hlinkClick r:id="rId4">
                  <a:extLst>
                    <a:ext uri="{A12FA001-AC4F-418D-AE19-62706E023703}">
                      <ahyp:hlinkClr xmlns:ahyp="http://schemas.microsoft.com/office/drawing/2018/hyperlinkcolor" val="tx"/>
                    </a:ext>
                  </a:extLst>
                </a:hlinkClick>
              </a:rPr>
              <a:t>https://github.com/fanglores/Advanced-Software-Design</a:t>
            </a:r>
            <a:br>
              <a:rPr lang="en-GB" sz="1400" u="sng" dirty="0">
                <a:solidFill>
                  <a:schemeClr val="dk1"/>
                </a:solidFill>
                <a:hlinkClick r:id="rId4">
                  <a:extLst>
                    <a:ext uri="{A12FA001-AC4F-418D-AE19-62706E023703}">
                      <ahyp:hlinkClr xmlns:ahyp="http://schemas.microsoft.com/office/drawing/2018/hyperlinkcolor" val="tx"/>
                    </a:ext>
                  </a:extLst>
                </a:hlinkClick>
              </a:rPr>
            </a:br>
            <a:r>
              <a:rPr lang="en-GB" sz="1400" dirty="0">
                <a:solidFill>
                  <a:schemeClr val="dk1"/>
                </a:solidFill>
                <a:hlinkClick r:id="rId4">
                  <a:extLst>
                    <a:ext uri="{A12FA001-AC4F-418D-AE19-62706E023703}">
                      <ahyp:hlinkClr xmlns:ahyp="http://schemas.microsoft.com/office/drawing/2018/hyperlinkcolor" val="tx"/>
                    </a:ext>
                  </a:extLst>
                </a:hlinkClick>
              </a:rPr>
              <a:t>		</a:t>
            </a:r>
            <a:r>
              <a:rPr lang="en-GB" sz="1400" u="sng" dirty="0">
                <a:solidFill>
                  <a:schemeClr val="dk1"/>
                </a:solidFill>
                <a:hlinkClick r:id="rId4">
                  <a:extLst>
                    <a:ext uri="{A12FA001-AC4F-418D-AE19-62706E023703}">
                      <ahyp:hlinkClr xmlns:ahyp="http://schemas.microsoft.com/office/drawing/2018/hyperlinkcolor" val="tx"/>
                    </a:ext>
                  </a:extLst>
                </a:hlinkClick>
              </a:rPr>
              <a:t>/blob/master/Practice%20Tasks/Module2/</a:t>
            </a:r>
            <a:r>
              <a:rPr lang="en-GB" sz="1400" u="sng" dirty="0">
                <a:solidFill>
                  <a:schemeClr val="dk1"/>
                </a:solidFill>
              </a:rPr>
              <a:t>Task_11/Task_11.pdf</a:t>
            </a:r>
            <a:endParaRPr sz="1400" u="sng" dirty="0">
              <a:solidFill>
                <a:schemeClr val="dk1"/>
              </a:solidFill>
            </a:endParaRPr>
          </a:p>
        </p:txBody>
      </p:sp>
      <p:sp>
        <p:nvSpPr>
          <p:cNvPr id="3" name="Номер слайда 2">
            <a:extLst>
              <a:ext uri="{FF2B5EF4-FFF2-40B4-BE49-F238E27FC236}">
                <a16:creationId xmlns:a16="http://schemas.microsoft.com/office/drawing/2014/main" id="{B6CFC8D8-E303-4004-B65E-C84C05B7029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2</a:t>
            </a:fld>
            <a:endParaRPr lang="en-GB"/>
          </a:p>
        </p:txBody>
      </p:sp>
    </p:spTree>
    <p:extLst>
      <p:ext uri="{BB962C8B-B14F-4D97-AF65-F5344CB8AC3E}">
        <p14:creationId xmlns:p14="http://schemas.microsoft.com/office/powerpoint/2010/main" val="16935029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249929" y="1402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effectLst>
                  <a:outerShdw blurRad="38100" dist="38100" dir="2700000" algn="tl">
                    <a:srgbClr val="000000">
                      <a:alpha val="43137"/>
                    </a:srgbClr>
                  </a:outerShdw>
                </a:effectLst>
              </a:rPr>
              <a:t>Event flow</a:t>
            </a:r>
            <a:endParaRPr b="1" dirty="0">
              <a:effectLst>
                <a:outerShdw blurRad="38100" dist="38100" dir="2700000" algn="tl">
                  <a:srgbClr val="000000">
                    <a:alpha val="43137"/>
                  </a:srgbClr>
                </a:outerShdw>
              </a:effectLst>
            </a:endParaRPr>
          </a:p>
        </p:txBody>
      </p:sp>
      <p:pic>
        <p:nvPicPr>
          <p:cNvPr id="3" name="Рисунок 2">
            <a:extLst>
              <a:ext uri="{FF2B5EF4-FFF2-40B4-BE49-F238E27FC236}">
                <a16:creationId xmlns:a16="http://schemas.microsoft.com/office/drawing/2014/main" id="{C5B7194B-CF5C-403F-BB19-6F03AD931CCA}"/>
              </a:ext>
            </a:extLst>
          </p:cNvPr>
          <p:cNvPicPr>
            <a:picLocks noChangeAspect="1"/>
          </p:cNvPicPr>
          <p:nvPr/>
        </p:nvPicPr>
        <p:blipFill>
          <a:blip r:embed="rId3"/>
          <a:stretch>
            <a:fillRect/>
          </a:stretch>
        </p:blipFill>
        <p:spPr>
          <a:xfrm>
            <a:off x="161364" y="1241523"/>
            <a:ext cx="8716741" cy="2946342"/>
          </a:xfrm>
          <a:prstGeom prst="rect">
            <a:avLst/>
          </a:prstGeom>
        </p:spPr>
      </p:pic>
      <p:sp>
        <p:nvSpPr>
          <p:cNvPr id="4" name="Номер слайда 3">
            <a:extLst>
              <a:ext uri="{FF2B5EF4-FFF2-40B4-BE49-F238E27FC236}">
                <a16:creationId xmlns:a16="http://schemas.microsoft.com/office/drawing/2014/main" id="{FE86CA3D-FE51-42A4-8A66-83EB1F2C6FC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3</a:t>
            </a:fld>
            <a:endParaRPr lang="en-GB"/>
          </a:p>
        </p:txBody>
      </p:sp>
      <p:sp>
        <p:nvSpPr>
          <p:cNvPr id="2" name="TextBox 1">
            <a:extLst>
              <a:ext uri="{FF2B5EF4-FFF2-40B4-BE49-F238E27FC236}">
                <a16:creationId xmlns:a16="http://schemas.microsoft.com/office/drawing/2014/main" id="{4D399809-9845-44E8-8D4D-519225097970}"/>
              </a:ext>
            </a:extLst>
          </p:cNvPr>
          <p:cNvSpPr txBox="1"/>
          <p:nvPr/>
        </p:nvSpPr>
        <p:spPr>
          <a:xfrm>
            <a:off x="161363" y="4716463"/>
            <a:ext cx="8162365" cy="307777"/>
          </a:xfrm>
          <a:prstGeom prst="rect">
            <a:avLst/>
          </a:prstGeom>
          <a:noFill/>
        </p:spPr>
        <p:txBody>
          <a:bodyPr wrap="square" rtlCol="0">
            <a:spAutoFit/>
          </a:bodyPr>
          <a:lstStyle/>
          <a:p>
            <a:r>
              <a:rPr lang="en-US" dirty="0">
                <a:solidFill>
                  <a:schemeClr val="tx1"/>
                </a:solidFill>
              </a:rPr>
              <a:t>https://github.com/fanglores/Advanced-Software-Design/tree/master/General/UseCases</a:t>
            </a:r>
            <a:endParaRPr lang="ru-RU" dirty="0">
              <a:solidFill>
                <a:schemeClr val="tx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solidFill>
                  <a:srgbClr val="FF0000"/>
                </a:solidFill>
              </a:rPr>
              <a:t>Logical data model (class/ER diagram)</a:t>
            </a:r>
            <a:endParaRPr dirty="0">
              <a:solidFill>
                <a:srgbClr val="FF0000"/>
              </a:solidFill>
            </a:endParaRPr>
          </a:p>
        </p:txBody>
      </p:sp>
      <p:sp>
        <p:nvSpPr>
          <p:cNvPr id="73" name="Google Shape;73;p16"/>
          <p:cNvSpPr txBox="1">
            <a:spLocks noGrp="1"/>
          </p:cNvSpPr>
          <p:nvPr>
            <p:ph type="body" idx="1"/>
          </p:nvPr>
        </p:nvSpPr>
        <p:spPr>
          <a:xfrm>
            <a:off x="311700" y="1152475"/>
            <a:ext cx="32268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(from the previous task)</a:t>
            </a:r>
            <a:endParaRPr/>
          </a:p>
          <a:p>
            <a:pPr marL="0" lvl="0" indent="0" algn="l" rtl="0">
              <a:spcBef>
                <a:spcPts val="1200"/>
              </a:spcBef>
              <a:spcAft>
                <a:spcPts val="0"/>
              </a:spcAft>
              <a:buNone/>
            </a:pPr>
            <a:r>
              <a:rPr lang="en-GB" b="1"/>
              <a:t>&lt;for each microservice separately&gt;</a:t>
            </a:r>
            <a:endParaRPr b="1"/>
          </a:p>
          <a:p>
            <a:pPr marL="0" lvl="0" indent="0" algn="l" rtl="0">
              <a:spcBef>
                <a:spcPts val="1200"/>
              </a:spcBef>
              <a:spcAft>
                <a:spcPts val="1200"/>
              </a:spcAft>
              <a:buNone/>
            </a:pPr>
            <a:endParaRPr/>
          </a:p>
        </p:txBody>
      </p:sp>
      <p:pic>
        <p:nvPicPr>
          <p:cNvPr id="74" name="Google Shape;74;p16"/>
          <p:cNvPicPr preferRelativeResize="0"/>
          <p:nvPr/>
        </p:nvPicPr>
        <p:blipFill rotWithShape="1">
          <a:blip r:embed="rId3">
            <a:alphaModFix/>
          </a:blip>
          <a:srcRect l="34730" t="38994"/>
          <a:stretch/>
        </p:blipFill>
        <p:spPr>
          <a:xfrm>
            <a:off x="4302425" y="1331700"/>
            <a:ext cx="3483074" cy="1601725"/>
          </a:xfrm>
          <a:prstGeom prst="rect">
            <a:avLst/>
          </a:prstGeom>
          <a:noFill/>
          <a:ln>
            <a:noFill/>
          </a:ln>
        </p:spPr>
      </p:pic>
      <p:pic>
        <p:nvPicPr>
          <p:cNvPr id="75" name="Google Shape;75;p16"/>
          <p:cNvPicPr preferRelativeResize="0"/>
          <p:nvPr/>
        </p:nvPicPr>
        <p:blipFill rotWithShape="1">
          <a:blip r:embed="rId4">
            <a:alphaModFix/>
          </a:blip>
          <a:srcRect l="1185"/>
          <a:stretch/>
        </p:blipFill>
        <p:spPr>
          <a:xfrm>
            <a:off x="311700" y="2757200"/>
            <a:ext cx="3833724" cy="22051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Shape 79"/>
        <p:cNvGrpSpPr/>
        <p:nvPr/>
      </p:nvGrpSpPr>
      <p:grpSpPr>
        <a:xfrm>
          <a:off x="0" y="0"/>
          <a:ext cx="0" cy="0"/>
          <a:chOff x="0" y="0"/>
          <a:chExt cx="0" cy="0"/>
        </a:xfrm>
      </p:grpSpPr>
      <p:sp>
        <p:nvSpPr>
          <p:cNvPr id="80" name="Google Shape;80;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solidFill>
                  <a:srgbClr val="FF0000"/>
                </a:solidFill>
              </a:rPr>
              <a:t>API summary &lt;for each microservice separately&gt;</a:t>
            </a:r>
            <a:endParaRPr dirty="0">
              <a:solidFill>
                <a:srgbClr val="FF0000"/>
              </a:solidFill>
            </a:endParaRPr>
          </a:p>
        </p:txBody>
      </p:sp>
      <p:sp>
        <p:nvSpPr>
          <p:cNvPr id="81" name="Google Shape;81;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&lt; provide a summary of API you are going to use with DB design, use OpenAPI fragment if needed &gt;</a:t>
            </a:r>
            <a:endParaRPr/>
          </a:p>
          <a:p>
            <a:pPr marL="0" lvl="0" indent="0" algn="l" rtl="0">
              <a:spcBef>
                <a:spcPts val="1200"/>
              </a:spcBef>
              <a:spcAft>
                <a:spcPts val="0"/>
              </a:spcAft>
              <a:buNone/>
            </a:pPr>
            <a:r>
              <a:rPr lang="en-GB" b="1"/>
              <a:t>&lt;</a:t>
            </a:r>
            <a:r>
              <a:rPr lang="en-GB"/>
              <a:t> 5-7 most important API operations &gt;</a:t>
            </a:r>
            <a:endParaRPr/>
          </a:p>
          <a:p>
            <a:pPr marL="0" lvl="0" indent="0" algn="l" rtl="0">
              <a:spcBef>
                <a:spcPts val="1200"/>
              </a:spcBef>
              <a:spcAft>
                <a:spcPts val="1200"/>
              </a:spcAft>
              <a:buNone/>
            </a:pPr>
            <a:r>
              <a:rPr lang="en-GB"/>
              <a:t>&lt;e.g. In a form /dataset/{id} - GET  - get data for training - (Use case)&gt;</a:t>
            </a:r>
            <a:endParaRPr/>
          </a:p>
        </p:txBody>
      </p:sp>
      <p:pic>
        <p:nvPicPr>
          <p:cNvPr id="82" name="Google Shape;82;p17"/>
          <p:cNvPicPr preferRelativeResize="0"/>
          <p:nvPr/>
        </p:nvPicPr>
        <p:blipFill>
          <a:blip r:embed="rId3">
            <a:alphaModFix/>
          </a:blip>
          <a:stretch>
            <a:fillRect/>
          </a:stretch>
        </p:blipFill>
        <p:spPr>
          <a:xfrm>
            <a:off x="434050" y="3022350"/>
            <a:ext cx="5357425" cy="17837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Shape 86"/>
        <p:cNvGrpSpPr/>
        <p:nvPr/>
      </p:nvGrpSpPr>
      <p:grpSpPr>
        <a:xfrm>
          <a:off x="0" y="0"/>
          <a:ext cx="0" cy="0"/>
          <a:chOff x="0" y="0"/>
          <a:chExt cx="0" cy="0"/>
        </a:xfrm>
      </p:grpSpPr>
      <p:sp>
        <p:nvSpPr>
          <p:cNvPr id="87" name="Google Shape;87;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solidFill>
                  <a:srgbClr val="FF0000"/>
                </a:solidFill>
              </a:rPr>
              <a:t>Physical schema &lt;for each microservice separately&gt;</a:t>
            </a:r>
            <a:endParaRPr dirty="0">
              <a:solidFill>
                <a:srgbClr val="FF0000"/>
              </a:solidFill>
            </a:endParaRPr>
          </a:p>
        </p:txBody>
      </p:sp>
      <p:sp>
        <p:nvSpPr>
          <p:cNvPr id="88" name="Google Shape;88;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For NoSQL - selection of keys, and explain how requests are served using keys</a:t>
            </a:r>
            <a:endParaRPr dirty="0"/>
          </a:p>
          <a:p>
            <a:pPr marL="0" lvl="0" indent="0" algn="l" rtl="0">
              <a:spcBef>
                <a:spcPts val="1200"/>
              </a:spcBef>
              <a:spcAft>
                <a:spcPts val="0"/>
              </a:spcAft>
              <a:buNone/>
            </a:pPr>
            <a:r>
              <a:rPr lang="en-GB" dirty="0"/>
              <a:t>For RDBMS - physical schema (crow-foot (app.diagrams.net) or SQL dump)</a:t>
            </a:r>
            <a:endParaRPr dirty="0"/>
          </a:p>
          <a:p>
            <a:pPr marL="0" lvl="0" indent="0" algn="l" rtl="0">
              <a:spcBef>
                <a:spcPts val="1200"/>
              </a:spcBef>
              <a:spcAft>
                <a:spcPts val="1200"/>
              </a:spcAft>
              <a:buNone/>
            </a:pPr>
            <a:r>
              <a:rPr lang="en-GB" dirty="0"/>
              <a:t>&lt;for each DB in each microservice&gt;</a:t>
            </a: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xfrm>
            <a:off x="311700" y="288275"/>
            <a:ext cx="8520600" cy="572700"/>
          </a:xfrm>
          <a:prstGeom prst="rect">
            <a:avLst/>
          </a:prstGeom>
        </p:spPr>
        <p:txBody>
          <a:bodyPr spcFirstLastPara="1" wrap="square" lIns="91425" tIns="91425" rIns="91425" bIns="91425" anchor="t" anchorCtr="0">
            <a:noAutofit/>
          </a:bodyPr>
          <a:lstStyle/>
          <a:p>
            <a:r>
              <a:rPr lang="en-GB" dirty="0">
                <a:effectLst>
                  <a:outerShdw blurRad="38100" dist="38100" dir="2700000" algn="tl">
                    <a:srgbClr val="000000">
                      <a:alpha val="43137"/>
                    </a:srgbClr>
                  </a:outerShdw>
                </a:effectLst>
              </a:rPr>
              <a:t>Logical data model </a:t>
            </a:r>
            <a:r>
              <a:rPr lang="en-US" b="1" dirty="0" err="1">
                <a:effectLst>
                  <a:outerShdw blurRad="38100" dist="38100" dir="2700000" algn="tl">
                    <a:srgbClr val="000000">
                      <a:alpha val="43137"/>
                    </a:srgbClr>
                  </a:outerShdw>
                </a:effectLst>
              </a:rPr>
              <a:t>RequestRouter</a:t>
            </a:r>
            <a:endParaRPr dirty="0">
              <a:effectLst>
                <a:outerShdw blurRad="38100" dist="38100" dir="2700000" algn="tl">
                  <a:srgbClr val="000000">
                    <a:alpha val="43137"/>
                  </a:srgbClr>
                </a:outerShdw>
              </a:effectLst>
            </a:endParaRPr>
          </a:p>
        </p:txBody>
      </p:sp>
      <p:sp>
        <p:nvSpPr>
          <p:cNvPr id="3" name="Номер слайда 2">
            <a:extLst>
              <a:ext uri="{FF2B5EF4-FFF2-40B4-BE49-F238E27FC236}">
                <a16:creationId xmlns:a16="http://schemas.microsoft.com/office/drawing/2014/main" id="{44D00E36-7C80-4724-BC89-DAF8BBC2E47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7</a:t>
            </a:fld>
            <a:endParaRPr lang="en-GB"/>
          </a:p>
        </p:txBody>
      </p:sp>
      <p:pic>
        <p:nvPicPr>
          <p:cNvPr id="2052" name="Picture 4">
            <a:extLst>
              <a:ext uri="{FF2B5EF4-FFF2-40B4-BE49-F238E27FC236}">
                <a16:creationId xmlns:a16="http://schemas.microsoft.com/office/drawing/2014/main" id="{73CA7B9E-2D89-40C2-AD0B-4434A982A53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42175" y="1196152"/>
            <a:ext cx="4386371" cy="36590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16885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xfrm>
            <a:off x="311700" y="288275"/>
            <a:ext cx="8520600" cy="572700"/>
          </a:xfrm>
          <a:prstGeom prst="rect">
            <a:avLst/>
          </a:prstGeom>
        </p:spPr>
        <p:txBody>
          <a:bodyPr spcFirstLastPara="1" wrap="square" lIns="91425" tIns="91425" rIns="91425" bIns="91425" anchor="t" anchorCtr="0">
            <a:noAutofit/>
          </a:bodyPr>
          <a:lstStyle/>
          <a:p>
            <a:r>
              <a:rPr lang="en-GB" dirty="0">
                <a:effectLst>
                  <a:outerShdw blurRad="38100" dist="38100" dir="2700000" algn="tl">
                    <a:srgbClr val="000000">
                      <a:alpha val="43137"/>
                    </a:srgbClr>
                  </a:outerShdw>
                </a:effectLst>
              </a:rPr>
              <a:t>API usage </a:t>
            </a:r>
            <a:r>
              <a:rPr lang="en-US" b="1" dirty="0" err="1">
                <a:effectLst>
                  <a:outerShdw blurRad="38100" dist="38100" dir="2700000" algn="tl">
                    <a:srgbClr val="000000">
                      <a:alpha val="43137"/>
                    </a:srgbClr>
                  </a:outerShdw>
                </a:effectLst>
              </a:rPr>
              <a:t>RequestRouter</a:t>
            </a:r>
            <a:endParaRPr dirty="0">
              <a:effectLst>
                <a:outerShdw blurRad="38100" dist="38100" dir="2700000" algn="tl">
                  <a:srgbClr val="000000">
                    <a:alpha val="43137"/>
                  </a:srgbClr>
                </a:outerShdw>
              </a:effectLst>
            </a:endParaRPr>
          </a:p>
        </p:txBody>
      </p:sp>
      <p:sp>
        <p:nvSpPr>
          <p:cNvPr id="86" name="Google Shape;86;p18"/>
          <p:cNvSpPr txBox="1">
            <a:spLocks noGrp="1"/>
          </p:cNvSpPr>
          <p:nvPr>
            <p:ph type="body" idx="1"/>
          </p:nvPr>
        </p:nvSpPr>
        <p:spPr>
          <a:xfrm>
            <a:off x="311699" y="1152475"/>
            <a:ext cx="3130747"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a:solidFill>
                  <a:schemeClr val="tx1"/>
                </a:solidFill>
              </a:rPr>
              <a:t>Use Case</a:t>
            </a:r>
            <a:r>
              <a:rPr lang="en-US" dirty="0">
                <a:solidFill>
                  <a:schemeClr val="tx1"/>
                </a:solidFill>
              </a:rPr>
              <a:t>: Forward Request</a:t>
            </a:r>
          </a:p>
          <a:p>
            <a:pPr marL="0" lvl="0" indent="0" algn="l" rtl="0">
              <a:spcBef>
                <a:spcPts val="0"/>
              </a:spcBef>
              <a:spcAft>
                <a:spcPts val="0"/>
              </a:spcAft>
              <a:buNone/>
            </a:pPr>
            <a:r>
              <a:rPr lang="en-US" b="1" dirty="0">
                <a:solidFill>
                  <a:schemeClr val="tx1"/>
                </a:solidFill>
              </a:rPr>
              <a:t>Scenario</a:t>
            </a:r>
            <a:r>
              <a:rPr lang="en-US" dirty="0">
                <a:solidFill>
                  <a:schemeClr val="tx1"/>
                </a:solidFill>
              </a:rPr>
              <a:t>:</a:t>
            </a:r>
          </a:p>
          <a:p>
            <a:pPr marL="0" lvl="0" indent="0" algn="l" rtl="0">
              <a:spcBef>
                <a:spcPts val="0"/>
              </a:spcBef>
              <a:spcAft>
                <a:spcPts val="0"/>
              </a:spcAft>
              <a:buNone/>
            </a:pPr>
            <a:r>
              <a:rPr lang="en-US" dirty="0">
                <a:solidFill>
                  <a:schemeClr val="tx1"/>
                </a:solidFill>
              </a:rPr>
              <a:t>User sends request to a service</a:t>
            </a:r>
          </a:p>
          <a:p>
            <a:pPr marL="0" lvl="0" indent="0" algn="l" rtl="0">
              <a:spcBef>
                <a:spcPts val="0"/>
              </a:spcBef>
              <a:spcAft>
                <a:spcPts val="0"/>
              </a:spcAft>
              <a:buNone/>
            </a:pPr>
            <a:r>
              <a:rPr lang="en-US" dirty="0">
                <a:solidFill>
                  <a:schemeClr val="tx1"/>
                </a:solidFill>
              </a:rPr>
              <a:t>Request is being validated by </a:t>
            </a:r>
            <a:r>
              <a:rPr lang="en-US" dirty="0" err="1">
                <a:solidFill>
                  <a:schemeClr val="tx1"/>
                </a:solidFill>
              </a:rPr>
              <a:t>OpenAPI</a:t>
            </a:r>
            <a:r>
              <a:rPr lang="en-US" dirty="0">
                <a:solidFill>
                  <a:schemeClr val="tx1"/>
                </a:solidFill>
              </a:rPr>
              <a:t> schema</a:t>
            </a:r>
          </a:p>
          <a:p>
            <a:pPr marL="0" lvl="0" indent="0" algn="l" rtl="0">
              <a:spcBef>
                <a:spcPts val="0"/>
              </a:spcBef>
              <a:spcAft>
                <a:spcPts val="0"/>
              </a:spcAft>
              <a:buNone/>
            </a:pPr>
            <a:r>
              <a:rPr lang="en-US" dirty="0">
                <a:solidFill>
                  <a:schemeClr val="tx1"/>
                </a:solidFill>
              </a:rPr>
              <a:t>Request is being forwarded to a specific K8s service</a:t>
            </a:r>
            <a:endParaRPr dirty="0">
              <a:solidFill>
                <a:schemeClr val="tx1"/>
              </a:solidFill>
            </a:endParaRPr>
          </a:p>
        </p:txBody>
      </p:sp>
      <p:pic>
        <p:nvPicPr>
          <p:cNvPr id="5" name="Picture 4">
            <a:extLst>
              <a:ext uri="{FF2B5EF4-FFF2-40B4-BE49-F238E27FC236}">
                <a16:creationId xmlns:a16="http://schemas.microsoft.com/office/drawing/2014/main" id="{F27EAB64-52E9-4F07-B4D9-407AD54431C9}"/>
              </a:ext>
            </a:extLst>
          </p:cNvPr>
          <p:cNvPicPr>
            <a:picLocks noChangeAspect="1"/>
          </p:cNvPicPr>
          <p:nvPr/>
        </p:nvPicPr>
        <p:blipFill>
          <a:blip r:embed="rId3"/>
          <a:srcRect/>
          <a:stretch/>
        </p:blipFill>
        <p:spPr>
          <a:xfrm>
            <a:off x="3684063" y="1017725"/>
            <a:ext cx="5090714" cy="3451009"/>
          </a:xfrm>
          <a:prstGeom prst="rect">
            <a:avLst/>
          </a:prstGeom>
        </p:spPr>
      </p:pic>
      <p:sp>
        <p:nvSpPr>
          <p:cNvPr id="3" name="Номер слайда 2">
            <a:extLst>
              <a:ext uri="{FF2B5EF4-FFF2-40B4-BE49-F238E27FC236}">
                <a16:creationId xmlns:a16="http://schemas.microsoft.com/office/drawing/2014/main" id="{44D00E36-7C80-4724-BC89-DAF8BBC2E47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8</a:t>
            </a:fld>
            <a:endParaRPr lang="en-GB"/>
          </a:p>
        </p:txBody>
      </p:sp>
    </p:spTree>
    <p:extLst>
      <p:ext uri="{BB962C8B-B14F-4D97-AF65-F5344CB8AC3E}">
        <p14:creationId xmlns:p14="http://schemas.microsoft.com/office/powerpoint/2010/main" val="33387001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xfrm>
            <a:off x="311700" y="288275"/>
            <a:ext cx="8520600" cy="572700"/>
          </a:xfrm>
          <a:prstGeom prst="rect">
            <a:avLst/>
          </a:prstGeom>
        </p:spPr>
        <p:txBody>
          <a:bodyPr spcFirstLastPara="1" wrap="square" lIns="91425" tIns="91425" rIns="91425" bIns="91425" anchor="t" anchorCtr="0">
            <a:noAutofit/>
          </a:bodyPr>
          <a:lstStyle/>
          <a:p>
            <a:r>
              <a:rPr lang="en-GB" dirty="0">
                <a:effectLst>
                  <a:outerShdw blurRad="38100" dist="38100" dir="2700000" algn="tl">
                    <a:srgbClr val="000000">
                      <a:alpha val="43137"/>
                    </a:srgbClr>
                  </a:outerShdw>
                </a:effectLst>
              </a:rPr>
              <a:t>Physical schema </a:t>
            </a:r>
            <a:r>
              <a:rPr lang="en-US" b="1" dirty="0" err="1">
                <a:effectLst>
                  <a:outerShdw blurRad="38100" dist="38100" dir="2700000" algn="tl">
                    <a:srgbClr val="000000">
                      <a:alpha val="43137"/>
                    </a:srgbClr>
                  </a:outerShdw>
                </a:effectLst>
              </a:rPr>
              <a:t>RequestRouter</a:t>
            </a:r>
            <a:endParaRPr dirty="0">
              <a:effectLst>
                <a:outerShdw blurRad="38100" dist="38100" dir="2700000" algn="tl">
                  <a:srgbClr val="000000">
                    <a:alpha val="43137"/>
                  </a:srgbClr>
                </a:outerShdw>
              </a:effectLst>
            </a:endParaRPr>
          </a:p>
        </p:txBody>
      </p:sp>
      <p:sp>
        <p:nvSpPr>
          <p:cNvPr id="3" name="Номер слайда 2">
            <a:extLst>
              <a:ext uri="{FF2B5EF4-FFF2-40B4-BE49-F238E27FC236}">
                <a16:creationId xmlns:a16="http://schemas.microsoft.com/office/drawing/2014/main" id="{44D00E36-7C80-4724-BC89-DAF8BBC2E47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9</a:t>
            </a:fld>
            <a:endParaRPr lang="en-GB"/>
          </a:p>
        </p:txBody>
      </p:sp>
      <p:pic>
        <p:nvPicPr>
          <p:cNvPr id="1026" name="Picture 2">
            <a:extLst>
              <a:ext uri="{FF2B5EF4-FFF2-40B4-BE49-F238E27FC236}">
                <a16:creationId xmlns:a16="http://schemas.microsoft.com/office/drawing/2014/main" id="{33BD0D6E-8412-4F3D-8C4A-633C42F1E6AA}"/>
              </a:ext>
            </a:extLst>
          </p:cNvPr>
          <p:cNvPicPr>
            <a:picLocks noChangeAspect="1" noChangeArrowheads="1"/>
          </p:cNvPicPr>
          <p:nvPr/>
        </p:nvPicPr>
        <p:blipFill>
          <a:blip r:embed="rId3"/>
          <a:srcRect/>
          <a:stretch/>
        </p:blipFill>
        <p:spPr bwMode="auto">
          <a:xfrm>
            <a:off x="1233253" y="1337983"/>
            <a:ext cx="6677494" cy="31398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0435275"/>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310</TotalTime>
  <Words>468</Words>
  <Application>Microsoft Office PowerPoint</Application>
  <PresentationFormat>Экран (16:9)</PresentationFormat>
  <Paragraphs>79</Paragraphs>
  <Slides>19</Slides>
  <Notes>19</Notes>
  <HiddenSlides>3</HiddenSlides>
  <MMClips>0</MMClips>
  <ScaleCrop>false</ScaleCrop>
  <HeadingPairs>
    <vt:vector size="6" baseType="variant">
      <vt:variant>
        <vt:lpstr>Использованные шрифты</vt:lpstr>
      </vt:variant>
      <vt:variant>
        <vt:i4>1</vt:i4>
      </vt:variant>
      <vt:variant>
        <vt:lpstr>Тема</vt:lpstr>
      </vt:variant>
      <vt:variant>
        <vt:i4>1</vt:i4>
      </vt:variant>
      <vt:variant>
        <vt:lpstr>Заголовки слайдов</vt:lpstr>
      </vt:variant>
      <vt:variant>
        <vt:i4>19</vt:i4>
      </vt:variant>
    </vt:vector>
  </HeadingPairs>
  <TitlesOfParts>
    <vt:vector size="21" baseType="lpstr">
      <vt:lpstr>Arial</vt:lpstr>
      <vt:lpstr>Simple Light</vt:lpstr>
      <vt:lpstr>KEA</vt:lpstr>
      <vt:lpstr>Product description</vt:lpstr>
      <vt:lpstr>Event flow</vt:lpstr>
      <vt:lpstr>Logical data model (class/ER diagram)</vt:lpstr>
      <vt:lpstr>API summary &lt;for each microservice separately&gt;</vt:lpstr>
      <vt:lpstr>Physical schema &lt;for each microservice separately&gt;</vt:lpstr>
      <vt:lpstr>Logical data model RequestRouter</vt:lpstr>
      <vt:lpstr>API usage RequestRouter</vt:lpstr>
      <vt:lpstr>Physical schema RequestRouter</vt:lpstr>
      <vt:lpstr>Logical data model Authenticator</vt:lpstr>
      <vt:lpstr>API usage Authenticator</vt:lpstr>
      <vt:lpstr>Physical schema Authenticator</vt:lpstr>
      <vt:lpstr>Logical data model OpenAPIGenerator</vt:lpstr>
      <vt:lpstr>API usage OpenAPIGenerator</vt:lpstr>
      <vt:lpstr>Physical schema OpenAPIGenerator</vt:lpstr>
      <vt:lpstr>Logical data model ServiceDeployer</vt:lpstr>
      <vt:lpstr>API usage ServiceDeployer</vt:lpstr>
      <vt:lpstr>Physical schema ServiceDeployer</vt:lpstr>
      <vt:lpstr>Team work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KEA</dc:title>
  <cp:lastModifiedBy>Цатурьян Константин</cp:lastModifiedBy>
  <cp:revision>25</cp:revision>
  <dcterms:modified xsi:type="dcterms:W3CDTF">2024-12-08T16:30:13Z</dcterms:modified>
</cp:coreProperties>
</file>