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9" r:id="rId1"/>
  </p:sldMasterIdLst>
  <p:notesMasterIdLst>
    <p:notesMasterId r:id="rId28"/>
  </p:notesMasterIdLst>
  <p:sldIdLst>
    <p:sldId id="256" r:id="rId2"/>
    <p:sldId id="267" r:id="rId3"/>
    <p:sldId id="269" r:id="rId4"/>
    <p:sldId id="270" r:id="rId5"/>
    <p:sldId id="268" r:id="rId6"/>
    <p:sldId id="272" r:id="rId7"/>
    <p:sldId id="260" r:id="rId8"/>
    <p:sldId id="261" r:id="rId9"/>
    <p:sldId id="262" r:id="rId10"/>
    <p:sldId id="263" r:id="rId11"/>
    <p:sldId id="284" r:id="rId12"/>
    <p:sldId id="264" r:id="rId13"/>
    <p:sldId id="265" r:id="rId14"/>
    <p:sldId id="273" r:id="rId15"/>
    <p:sldId id="285" r:id="rId16"/>
    <p:sldId id="271" r:id="rId17"/>
    <p:sldId id="274" r:id="rId18"/>
    <p:sldId id="275" r:id="rId19"/>
    <p:sldId id="276" r:id="rId20"/>
    <p:sldId id="277" r:id="rId21"/>
    <p:sldId id="278" r:id="rId22"/>
    <p:sldId id="279" r:id="rId23"/>
    <p:sldId id="280" r:id="rId24"/>
    <p:sldId id="281" r:id="rId25"/>
    <p:sldId id="282" r:id="rId26"/>
    <p:sldId id="283" r:id="rId2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AB48DDDE-FD68-40B6-8E71-6AA6FB7436E2}">
          <p14:sldIdLst>
            <p14:sldId id="256"/>
            <p14:sldId id="267"/>
            <p14:sldId id="269"/>
            <p14:sldId id="270"/>
            <p14:sldId id="268"/>
            <p14:sldId id="272"/>
            <p14:sldId id="260"/>
            <p14:sldId id="261"/>
            <p14:sldId id="262"/>
            <p14:sldId id="263"/>
            <p14:sldId id="284"/>
            <p14:sldId id="264"/>
            <p14:sldId id="265"/>
            <p14:sldId id="273"/>
          </p14:sldIdLst>
        </p14:section>
        <p14:section name="Task3" id="{9222689A-1169-40CD-875E-0FB52BCA49A1}">
          <p14:sldIdLst>
            <p14:sldId id="285"/>
            <p14:sldId id="271"/>
            <p14:sldId id="274"/>
            <p14:sldId id="275"/>
            <p14:sldId id="276"/>
            <p14:sldId id="277"/>
            <p14:sldId id="278"/>
            <p14:sldId id="279"/>
            <p14:sldId id="280"/>
            <p14:sldId id="281"/>
            <p14:sldId id="282"/>
            <p14:sldId id="283"/>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2" d="100"/>
          <a:sy n="142" d="100"/>
        </p:scale>
        <p:origin x="714" y="12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f5e49ec3f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f5e49ec3f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f5e49ec3f2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f5e49ec3f2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ebdfeb45a5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ebdfeb45a5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ebdfeb45a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ebdfeb45a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483401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ebdfeb45a5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ebdfeb45a5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105446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ebdfeb45a5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ebdfeb45a5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628881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f6a3e371d8_0_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f6a3e371d8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f6a3e371d8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f6a3e371d8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f6a3e371d8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f6a3e371d8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f6a3e371d8_0_1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f6a3e371d8_0_1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f6a3e371d8_0_1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f6a3e371d8_0_1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713400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sz="1800"/>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sz="1800"/>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8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fld id="{00000000-1234-1234-1234-123412341234}" type="slidenum">
              <a:rPr lang="en-GB" smtClean="0"/>
              <a:pPr/>
              <a:t>‹#›</a:t>
            </a:fld>
            <a:endParaRPr lang="en-GB" dirty="0"/>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2.jpeg"/><Relationship Id="rId5" Type="http://schemas.openxmlformats.org/officeDocument/2006/relationships/image" Target="../media/image11.jpeg"/><Relationship Id="rId4" Type="http://schemas.openxmlformats.org/officeDocument/2006/relationships/image" Target="../media/image10.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14.svg"/></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b="1" dirty="0">
                <a:effectLst>
                  <a:outerShdw blurRad="38100" dist="38100" dir="2700000" algn="tl">
                    <a:srgbClr val="000000">
                      <a:alpha val="43137"/>
                    </a:srgbClr>
                  </a:outerShdw>
                </a:effectLst>
              </a:rPr>
              <a:t>KEA</a:t>
            </a:r>
            <a:br>
              <a:rPr lang="en-GB" dirty="0"/>
            </a:br>
            <a:r>
              <a:rPr lang="en-GB" sz="2400" dirty="0"/>
              <a:t>(Kubernetes </a:t>
            </a:r>
            <a:r>
              <a:rPr lang="en-GB" sz="2400" dirty="0" err="1"/>
              <a:t>Empowerer</a:t>
            </a:r>
            <a:r>
              <a:rPr lang="en-GB" sz="2400" dirty="0"/>
              <a:t> to API)</a:t>
            </a:r>
            <a:endParaRPr sz="2400" dirty="0"/>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Requirements and analysis model</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0"/>
          <p:cNvSpPr txBox="1">
            <a:spLocks noGrp="1"/>
          </p:cNvSpPr>
          <p:nvPr>
            <p:ph type="title"/>
          </p:nvPr>
        </p:nvSpPr>
        <p:spPr>
          <a:xfrm>
            <a:off x="226208" y="185742"/>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chemeClr val="tx1"/>
                </a:solidFill>
                <a:effectLst>
                  <a:outerShdw blurRad="38100" dist="38100" dir="2700000" algn="tl">
                    <a:srgbClr val="000000">
                      <a:alpha val="43137"/>
                    </a:srgbClr>
                  </a:outerShdw>
                </a:effectLst>
              </a:rPr>
              <a:t>Detailed behaviour</a:t>
            </a:r>
            <a:endParaRPr b="1" dirty="0">
              <a:solidFill>
                <a:schemeClr val="tx1"/>
              </a:solidFill>
              <a:effectLst>
                <a:outerShdw blurRad="38100" dist="38100" dir="2700000" algn="tl">
                  <a:srgbClr val="000000">
                    <a:alpha val="43137"/>
                  </a:srgbClr>
                </a:outerShdw>
              </a:effectLst>
            </a:endParaRPr>
          </a:p>
        </p:txBody>
      </p:sp>
      <p:sp>
        <p:nvSpPr>
          <p:cNvPr id="2" name="Slide Number Placeholder 1">
            <a:extLst>
              <a:ext uri="{FF2B5EF4-FFF2-40B4-BE49-F238E27FC236}">
                <a16:creationId xmlns:a16="http://schemas.microsoft.com/office/drawing/2014/main" id="{1993C304-8938-41C3-9583-2C7227088CD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10</a:t>
            </a:fld>
            <a:endParaRPr lang="en-GB"/>
          </a:p>
        </p:txBody>
      </p:sp>
      <p:pic>
        <p:nvPicPr>
          <p:cNvPr id="3074" name="Picture 2" descr="UC Request Routing">
            <a:extLst>
              <a:ext uri="{FF2B5EF4-FFF2-40B4-BE49-F238E27FC236}">
                <a16:creationId xmlns:a16="http://schemas.microsoft.com/office/drawing/2014/main" id="{37B485D5-D86F-4696-BEBC-3226D81EFD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842" y="1238099"/>
            <a:ext cx="3556746" cy="3517662"/>
          </a:xfrm>
          <a:prstGeom prst="rect">
            <a:avLst/>
          </a:prstGeom>
          <a:noFill/>
          <a:ln w="19050">
            <a:solidFill>
              <a:schemeClr val="tx1"/>
            </a:solidFill>
          </a:ln>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40FBE421-E6EC-4AE8-B9CD-ADEA23C49AAD}"/>
              </a:ext>
            </a:extLst>
          </p:cNvPr>
          <p:cNvSpPr txBox="1"/>
          <p:nvPr/>
        </p:nvSpPr>
        <p:spPr>
          <a:xfrm>
            <a:off x="611842" y="844382"/>
            <a:ext cx="3556746" cy="307777"/>
          </a:xfrm>
          <a:prstGeom prst="rect">
            <a:avLst/>
          </a:prstGeom>
          <a:noFill/>
        </p:spPr>
        <p:txBody>
          <a:bodyPr wrap="square" rtlCol="0">
            <a:spAutoFit/>
          </a:bodyPr>
          <a:lstStyle/>
          <a:p>
            <a:pPr algn="ctr"/>
            <a:r>
              <a:rPr lang="en-US" b="1" dirty="0"/>
              <a:t>Request Validator</a:t>
            </a:r>
            <a:endParaRPr lang="ru-RU" b="1" dirty="0"/>
          </a:p>
        </p:txBody>
      </p:sp>
      <p:pic>
        <p:nvPicPr>
          <p:cNvPr id="3076" name="Picture 4" descr="UC Request Routing">
            <a:extLst>
              <a:ext uri="{FF2B5EF4-FFF2-40B4-BE49-F238E27FC236}">
                <a16:creationId xmlns:a16="http://schemas.microsoft.com/office/drawing/2014/main" id="{39D3E833-044C-4439-9822-90E0A5F85F5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32495" y="1238099"/>
            <a:ext cx="3029098" cy="3517662"/>
          </a:xfrm>
          <a:prstGeom prst="rect">
            <a:avLst/>
          </a:prstGeom>
          <a:noFill/>
          <a:ln w="19050">
            <a:solidFill>
              <a:schemeClr val="tx1"/>
            </a:solidFill>
          </a:ln>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5FEE58F1-6A47-41C8-A39B-651FD571848E}"/>
              </a:ext>
            </a:extLst>
          </p:cNvPr>
          <p:cNvSpPr txBox="1"/>
          <p:nvPr/>
        </p:nvSpPr>
        <p:spPr>
          <a:xfrm>
            <a:off x="5232495" y="844381"/>
            <a:ext cx="3029098" cy="307777"/>
          </a:xfrm>
          <a:prstGeom prst="rect">
            <a:avLst/>
          </a:prstGeom>
          <a:noFill/>
        </p:spPr>
        <p:txBody>
          <a:bodyPr wrap="square" rtlCol="0">
            <a:spAutoFit/>
          </a:bodyPr>
          <a:lstStyle/>
          <a:p>
            <a:pPr algn="ctr"/>
            <a:r>
              <a:rPr lang="en-US" b="1" dirty="0" err="1"/>
              <a:t>OpenAPI</a:t>
            </a:r>
            <a:r>
              <a:rPr lang="en-US" b="1" dirty="0"/>
              <a:t> Schema Generator</a:t>
            </a:r>
            <a:endParaRPr lang="ru-RU" b="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0"/>
          <p:cNvSpPr txBox="1">
            <a:spLocks noGrp="1"/>
          </p:cNvSpPr>
          <p:nvPr>
            <p:ph type="title"/>
          </p:nvPr>
        </p:nvSpPr>
        <p:spPr>
          <a:xfrm>
            <a:off x="226208" y="185742"/>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chemeClr val="tx1"/>
                </a:solidFill>
                <a:effectLst>
                  <a:outerShdw blurRad="38100" dist="38100" dir="2700000" algn="tl">
                    <a:srgbClr val="000000">
                      <a:alpha val="43137"/>
                    </a:srgbClr>
                  </a:outerShdw>
                </a:effectLst>
              </a:rPr>
              <a:t>Detailed behaviour</a:t>
            </a:r>
            <a:endParaRPr b="1" dirty="0">
              <a:solidFill>
                <a:schemeClr val="tx1"/>
              </a:solidFill>
              <a:effectLst>
                <a:outerShdw blurRad="38100" dist="38100" dir="2700000" algn="tl">
                  <a:srgbClr val="000000">
                    <a:alpha val="43137"/>
                  </a:srgbClr>
                </a:outerShdw>
              </a:effectLst>
            </a:endParaRPr>
          </a:p>
        </p:txBody>
      </p:sp>
      <p:sp>
        <p:nvSpPr>
          <p:cNvPr id="2" name="Slide Number Placeholder 1">
            <a:extLst>
              <a:ext uri="{FF2B5EF4-FFF2-40B4-BE49-F238E27FC236}">
                <a16:creationId xmlns:a16="http://schemas.microsoft.com/office/drawing/2014/main" id="{1993C304-8938-41C3-9583-2C7227088CD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11</a:t>
            </a:fld>
            <a:endParaRPr lang="en-GB"/>
          </a:p>
        </p:txBody>
      </p:sp>
      <p:pic>
        <p:nvPicPr>
          <p:cNvPr id="3074" name="Picture 2">
            <a:extLst>
              <a:ext uri="{FF2B5EF4-FFF2-40B4-BE49-F238E27FC236}">
                <a16:creationId xmlns:a16="http://schemas.microsoft.com/office/drawing/2014/main" id="{37B485D5-D86F-4696-BEBC-3226D81EFDF7}"/>
              </a:ext>
            </a:extLst>
          </p:cNvPr>
          <p:cNvPicPr>
            <a:picLocks noChangeAspect="1" noChangeArrowheads="1"/>
          </p:cNvPicPr>
          <p:nvPr/>
        </p:nvPicPr>
        <p:blipFill>
          <a:blip r:embed="rId3"/>
          <a:srcRect/>
          <a:stretch/>
        </p:blipFill>
        <p:spPr bwMode="auto">
          <a:xfrm>
            <a:off x="786445" y="1238099"/>
            <a:ext cx="3207540" cy="3517662"/>
          </a:xfrm>
          <a:prstGeom prst="rect">
            <a:avLst/>
          </a:prstGeom>
          <a:noFill/>
          <a:ln w="19050">
            <a:solidFill>
              <a:schemeClr val="tx1"/>
            </a:solidFill>
          </a:ln>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40FBE421-E6EC-4AE8-B9CD-ADEA23C49AAD}"/>
              </a:ext>
            </a:extLst>
          </p:cNvPr>
          <p:cNvSpPr txBox="1"/>
          <p:nvPr/>
        </p:nvSpPr>
        <p:spPr>
          <a:xfrm>
            <a:off x="611842" y="844382"/>
            <a:ext cx="3556746" cy="307777"/>
          </a:xfrm>
          <a:prstGeom prst="rect">
            <a:avLst/>
          </a:prstGeom>
          <a:noFill/>
        </p:spPr>
        <p:txBody>
          <a:bodyPr wrap="square" rtlCol="0">
            <a:spAutoFit/>
          </a:bodyPr>
          <a:lstStyle/>
          <a:p>
            <a:pPr algn="ctr"/>
            <a:r>
              <a:rPr lang="en-US" b="1" dirty="0"/>
              <a:t>Service Deployer</a:t>
            </a:r>
            <a:endParaRPr lang="ru-RU" b="1" dirty="0"/>
          </a:p>
        </p:txBody>
      </p:sp>
      <p:pic>
        <p:nvPicPr>
          <p:cNvPr id="3076" name="Picture 4">
            <a:extLst>
              <a:ext uri="{FF2B5EF4-FFF2-40B4-BE49-F238E27FC236}">
                <a16:creationId xmlns:a16="http://schemas.microsoft.com/office/drawing/2014/main" id="{39D3E833-044C-4439-9822-90E0A5F85F5D}"/>
              </a:ext>
            </a:extLst>
          </p:cNvPr>
          <p:cNvPicPr>
            <a:picLocks noChangeAspect="1" noChangeArrowheads="1"/>
          </p:cNvPicPr>
          <p:nvPr/>
        </p:nvPicPr>
        <p:blipFill>
          <a:blip r:embed="rId4"/>
          <a:srcRect/>
          <a:stretch/>
        </p:blipFill>
        <p:spPr bwMode="auto">
          <a:xfrm>
            <a:off x="5992818" y="1238099"/>
            <a:ext cx="1508452" cy="3517662"/>
          </a:xfrm>
          <a:prstGeom prst="rect">
            <a:avLst/>
          </a:prstGeom>
          <a:noFill/>
          <a:ln w="19050">
            <a:solidFill>
              <a:schemeClr val="tx1"/>
            </a:solidFill>
          </a:ln>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5FEE58F1-6A47-41C8-A39B-651FD571848E}"/>
              </a:ext>
            </a:extLst>
          </p:cNvPr>
          <p:cNvSpPr txBox="1"/>
          <p:nvPr/>
        </p:nvSpPr>
        <p:spPr>
          <a:xfrm>
            <a:off x="5232495" y="844381"/>
            <a:ext cx="3029098" cy="307777"/>
          </a:xfrm>
          <a:prstGeom prst="rect">
            <a:avLst/>
          </a:prstGeom>
          <a:noFill/>
        </p:spPr>
        <p:txBody>
          <a:bodyPr wrap="square" rtlCol="0">
            <a:spAutoFit/>
          </a:bodyPr>
          <a:lstStyle/>
          <a:p>
            <a:pPr algn="ctr"/>
            <a:r>
              <a:rPr lang="en-US" b="1" dirty="0"/>
              <a:t>Model </a:t>
            </a:r>
            <a:r>
              <a:rPr lang="en-US" b="1" dirty="0" err="1"/>
              <a:t>Containerizer</a:t>
            </a:r>
            <a:endParaRPr lang="ru-RU" b="1" dirty="0"/>
          </a:p>
        </p:txBody>
      </p:sp>
    </p:spTree>
    <p:extLst>
      <p:ext uri="{BB962C8B-B14F-4D97-AF65-F5344CB8AC3E}">
        <p14:creationId xmlns:p14="http://schemas.microsoft.com/office/powerpoint/2010/main" val="956776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1"/>
          <p:cNvSpPr txBox="1">
            <a:spLocks noGrp="1"/>
          </p:cNvSpPr>
          <p:nvPr>
            <p:ph type="title"/>
          </p:nvPr>
        </p:nvSpPr>
        <p:spPr>
          <a:xfrm>
            <a:off x="226208" y="191786"/>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chemeClr val="tx1"/>
                </a:solidFill>
                <a:effectLst>
                  <a:outerShdw blurRad="38100" dist="38100" dir="2700000" algn="tl">
                    <a:srgbClr val="000000">
                      <a:alpha val="43137"/>
                    </a:srgbClr>
                  </a:outerShdw>
                </a:effectLst>
              </a:rPr>
              <a:t>Repository structure</a:t>
            </a:r>
            <a:endParaRPr b="1" dirty="0">
              <a:solidFill>
                <a:schemeClr val="tx1"/>
              </a:solidFill>
              <a:effectLst>
                <a:outerShdw blurRad="38100" dist="38100" dir="2700000" algn="tl">
                  <a:srgbClr val="000000">
                    <a:alpha val="43137"/>
                  </a:srgbClr>
                </a:outerShdw>
              </a:effectLst>
            </a:endParaRPr>
          </a:p>
        </p:txBody>
      </p:sp>
      <p:sp>
        <p:nvSpPr>
          <p:cNvPr id="109" name="Google Shape;109;p21"/>
          <p:cNvSpPr txBox="1">
            <a:spLocks noGrp="1"/>
          </p:cNvSpPr>
          <p:nvPr>
            <p:ph type="body" idx="1"/>
          </p:nvPr>
        </p:nvSpPr>
        <p:spPr>
          <a:xfrm>
            <a:off x="311700" y="1152475"/>
            <a:ext cx="2924368" cy="3698386"/>
          </a:xfrm>
          <a:prstGeom prst="rect">
            <a:avLst/>
          </a:prstGeom>
        </p:spPr>
        <p:txBody>
          <a:bodyPr spcFirstLastPara="1" wrap="square" lIns="91425" tIns="91425" rIns="91425" bIns="91425" anchor="t" anchorCtr="0">
            <a:noAutofit/>
          </a:bodyPr>
          <a:lstStyle/>
          <a:p>
            <a:pPr marL="0" lvl="0" indent="0">
              <a:buNone/>
            </a:pPr>
            <a:r>
              <a:rPr lang="en-GB" dirty="0">
                <a:solidFill>
                  <a:schemeClr val="tx1"/>
                </a:solidFill>
              </a:rPr>
              <a:t>Repository structure</a:t>
            </a:r>
          </a:p>
          <a:p>
            <a:pPr marL="0" lvl="0" indent="0">
              <a:buNone/>
            </a:pPr>
            <a:r>
              <a:rPr lang="en-GB" sz="1000" dirty="0">
                <a:solidFill>
                  <a:schemeClr val="tx1"/>
                </a:solidFill>
              </a:rPr>
              <a:t>.  </a:t>
            </a:r>
          </a:p>
          <a:p>
            <a:pPr marL="0" lvl="0" indent="0">
              <a:buNone/>
            </a:pPr>
            <a:r>
              <a:rPr lang="en-GB" sz="1000" dirty="0">
                <a:solidFill>
                  <a:schemeClr val="tx1"/>
                </a:solidFill>
              </a:rPr>
              <a:t>├── product_img.jpg  </a:t>
            </a:r>
          </a:p>
          <a:p>
            <a:pPr marL="0" lvl="0" indent="0">
              <a:buNone/>
            </a:pPr>
            <a:r>
              <a:rPr lang="en-GB" sz="1000" dirty="0">
                <a:solidFill>
                  <a:schemeClr val="tx1"/>
                </a:solidFill>
              </a:rPr>
              <a:t>├── README.md  </a:t>
            </a:r>
          </a:p>
          <a:p>
            <a:pPr marL="0" lvl="0" indent="0">
              <a:buNone/>
            </a:pPr>
            <a:r>
              <a:rPr lang="en-GB" sz="1000" dirty="0">
                <a:solidFill>
                  <a:schemeClr val="tx1"/>
                </a:solidFill>
              </a:rPr>
              <a:t>├── General/  </a:t>
            </a:r>
          </a:p>
          <a:p>
            <a:pPr marL="0" lvl="0" indent="0">
              <a:buNone/>
            </a:pPr>
            <a:r>
              <a:rPr lang="en-GB" sz="1000" dirty="0">
                <a:solidFill>
                  <a:schemeClr val="tx1"/>
                </a:solidFill>
              </a:rPr>
              <a:t>│     ├── Domain_description_en.md  </a:t>
            </a:r>
          </a:p>
          <a:p>
            <a:pPr marL="0" lvl="0" indent="0">
              <a:buNone/>
            </a:pPr>
            <a:r>
              <a:rPr lang="en-GB" sz="1000" dirty="0">
                <a:solidFill>
                  <a:schemeClr val="tx1"/>
                </a:solidFill>
              </a:rPr>
              <a:t>│     ├── Task_description_en.md  </a:t>
            </a:r>
          </a:p>
          <a:p>
            <a:pPr marL="0" lvl="0" indent="0">
              <a:buNone/>
            </a:pPr>
            <a:r>
              <a:rPr lang="en-GB" sz="1000" dirty="0">
                <a:solidFill>
                  <a:schemeClr val="tx1"/>
                </a:solidFill>
              </a:rPr>
              <a:t>│     ├── DFD0/  </a:t>
            </a:r>
          </a:p>
          <a:p>
            <a:pPr marL="0" lvl="0" indent="0">
              <a:buNone/>
            </a:pPr>
            <a:r>
              <a:rPr lang="en-GB" sz="1000" dirty="0">
                <a:solidFill>
                  <a:schemeClr val="tx1"/>
                </a:solidFill>
              </a:rPr>
              <a:t>│     ├── </a:t>
            </a:r>
            <a:r>
              <a:rPr lang="en-GB" sz="1000" dirty="0" err="1">
                <a:solidFill>
                  <a:schemeClr val="tx1"/>
                </a:solidFill>
              </a:rPr>
              <a:t>StoryMap</a:t>
            </a:r>
            <a:r>
              <a:rPr lang="en-GB" sz="1000" dirty="0">
                <a:solidFill>
                  <a:schemeClr val="tx1"/>
                </a:solidFill>
              </a:rPr>
              <a:t>/  </a:t>
            </a:r>
          </a:p>
          <a:p>
            <a:pPr marL="0" lvl="0" indent="0">
              <a:buNone/>
            </a:pPr>
            <a:r>
              <a:rPr lang="en-GB" sz="1000" dirty="0">
                <a:solidFill>
                  <a:schemeClr val="tx1"/>
                </a:solidFill>
              </a:rPr>
              <a:t>│     └── </a:t>
            </a:r>
            <a:r>
              <a:rPr lang="en-GB" sz="1000" dirty="0" err="1">
                <a:solidFill>
                  <a:schemeClr val="tx1"/>
                </a:solidFill>
              </a:rPr>
              <a:t>UseCases</a:t>
            </a:r>
            <a:r>
              <a:rPr lang="en-GB" sz="1000" dirty="0">
                <a:solidFill>
                  <a:schemeClr val="tx1"/>
                </a:solidFill>
              </a:rPr>
              <a:t>/  </a:t>
            </a:r>
          </a:p>
          <a:p>
            <a:pPr marL="0" lvl="0" indent="0">
              <a:buNone/>
            </a:pPr>
            <a:r>
              <a:rPr lang="en-GB" sz="1000" dirty="0">
                <a:solidFill>
                  <a:schemeClr val="tx1"/>
                </a:solidFill>
              </a:rPr>
              <a:t>└── Practice Tasks/  </a:t>
            </a:r>
          </a:p>
          <a:p>
            <a:pPr marL="0" lvl="0" indent="0">
              <a:buNone/>
            </a:pPr>
            <a:r>
              <a:rPr lang="en-GB" sz="1000" dirty="0">
                <a:solidFill>
                  <a:schemeClr val="tx1"/>
                </a:solidFill>
              </a:rPr>
              <a:t>        ├── </a:t>
            </a:r>
            <a:r>
              <a:rPr lang="en-GB" sz="1000" dirty="0" err="1">
                <a:solidFill>
                  <a:schemeClr val="tx1"/>
                </a:solidFill>
              </a:rPr>
              <a:t>Final_Task</a:t>
            </a:r>
            <a:r>
              <a:rPr lang="en-GB" sz="1000" dirty="0">
                <a:solidFill>
                  <a:schemeClr val="tx1"/>
                </a:solidFill>
              </a:rPr>
              <a:t>/  </a:t>
            </a:r>
          </a:p>
          <a:p>
            <a:pPr marL="0" lvl="0" indent="0">
              <a:buNone/>
            </a:pPr>
            <a:r>
              <a:rPr lang="en-GB" sz="1000" dirty="0">
                <a:solidFill>
                  <a:schemeClr val="tx1"/>
                </a:solidFill>
              </a:rPr>
              <a:t>        ├── Task_1/  </a:t>
            </a:r>
          </a:p>
          <a:p>
            <a:pPr marL="0" lvl="0" indent="0">
              <a:buNone/>
            </a:pPr>
            <a:r>
              <a:rPr lang="en-GB" sz="1000" dirty="0">
                <a:solidFill>
                  <a:schemeClr val="tx1"/>
                </a:solidFill>
              </a:rPr>
              <a:t>        ├── Task_2/  </a:t>
            </a:r>
          </a:p>
          <a:p>
            <a:pPr marL="0" lvl="0" indent="0">
              <a:buNone/>
            </a:pPr>
            <a:r>
              <a:rPr lang="en-GB" sz="1000" dirty="0">
                <a:solidFill>
                  <a:schemeClr val="tx1"/>
                </a:solidFill>
              </a:rPr>
              <a:t>        ├── Task_3/  </a:t>
            </a:r>
          </a:p>
          <a:p>
            <a:pPr marL="0" lvl="0" indent="0">
              <a:buNone/>
            </a:pPr>
            <a:r>
              <a:rPr lang="en-GB" sz="1000" dirty="0">
                <a:solidFill>
                  <a:schemeClr val="tx1"/>
                </a:solidFill>
              </a:rPr>
              <a:t>        ├── Task_4/  </a:t>
            </a:r>
          </a:p>
          <a:p>
            <a:pPr marL="0" lvl="0" indent="0">
              <a:buNone/>
            </a:pPr>
            <a:r>
              <a:rPr lang="en-GB" sz="1000" dirty="0">
                <a:solidFill>
                  <a:schemeClr val="tx1"/>
                </a:solidFill>
              </a:rPr>
              <a:t>        ├── Task_5/  </a:t>
            </a:r>
          </a:p>
          <a:p>
            <a:pPr marL="0" lvl="0" indent="0">
              <a:buNone/>
            </a:pPr>
            <a:r>
              <a:rPr lang="en-GB" sz="1000" dirty="0">
                <a:solidFill>
                  <a:schemeClr val="tx1"/>
                </a:solidFill>
              </a:rPr>
              <a:t>        ├── Task_6/  </a:t>
            </a:r>
          </a:p>
          <a:p>
            <a:pPr marL="0" lvl="0" indent="0">
              <a:buNone/>
            </a:pPr>
            <a:r>
              <a:rPr lang="en-GB" sz="1000" dirty="0">
                <a:solidFill>
                  <a:schemeClr val="tx1"/>
                </a:solidFill>
              </a:rPr>
              <a:t>        └── Task_7/ </a:t>
            </a:r>
          </a:p>
          <a:p>
            <a:pPr marL="0" lvl="0" indent="0" algn="l" rtl="0">
              <a:spcBef>
                <a:spcPts val="0"/>
              </a:spcBef>
              <a:spcAft>
                <a:spcPts val="0"/>
              </a:spcAft>
              <a:buNone/>
            </a:pPr>
            <a:endParaRPr lang="en-GB" dirty="0">
              <a:solidFill>
                <a:schemeClr val="tx1"/>
              </a:solidFill>
            </a:endParaRPr>
          </a:p>
        </p:txBody>
      </p:sp>
      <p:sp>
        <p:nvSpPr>
          <p:cNvPr id="2" name="TextBox 1">
            <a:extLst>
              <a:ext uri="{FF2B5EF4-FFF2-40B4-BE49-F238E27FC236}">
                <a16:creationId xmlns:a16="http://schemas.microsoft.com/office/drawing/2014/main" id="{A1369874-95E3-4381-9B31-34DEFF4768FC}"/>
              </a:ext>
            </a:extLst>
          </p:cNvPr>
          <p:cNvSpPr txBox="1"/>
          <p:nvPr/>
        </p:nvSpPr>
        <p:spPr>
          <a:xfrm>
            <a:off x="5265905" y="1152475"/>
            <a:ext cx="2386519" cy="1154162"/>
          </a:xfrm>
          <a:prstGeom prst="rect">
            <a:avLst/>
          </a:prstGeom>
          <a:noFill/>
        </p:spPr>
        <p:txBody>
          <a:bodyPr wrap="square" rtlCol="0">
            <a:spAutoFit/>
          </a:bodyPr>
          <a:lstStyle/>
          <a:p>
            <a:pPr>
              <a:lnSpc>
                <a:spcPct val="150000"/>
              </a:lnSpc>
            </a:pPr>
            <a:r>
              <a:rPr lang="en-US" sz="1800" dirty="0"/>
              <a:t>Tools Used:</a:t>
            </a:r>
          </a:p>
          <a:p>
            <a:pPr marL="285750" indent="-285750">
              <a:buFont typeface="Arial" panose="020B0604020202020204" pitchFamily="34" charset="0"/>
              <a:buChar char="•"/>
            </a:pPr>
            <a:r>
              <a:rPr lang="en-US" dirty="0" err="1"/>
              <a:t>Github</a:t>
            </a:r>
            <a:endParaRPr lang="en-US" dirty="0"/>
          </a:p>
          <a:p>
            <a:pPr marL="285750" indent="-285750">
              <a:buFont typeface="Arial" panose="020B0604020202020204" pitchFamily="34" charset="0"/>
              <a:buChar char="•"/>
            </a:pPr>
            <a:r>
              <a:rPr lang="en-US" dirty="0" err="1"/>
              <a:t>Drawio</a:t>
            </a:r>
            <a:endParaRPr lang="en-US" dirty="0"/>
          </a:p>
          <a:p>
            <a:pPr marL="285750" indent="-285750">
              <a:buFont typeface="Arial" panose="020B0604020202020204" pitchFamily="34" charset="0"/>
              <a:buChar char="•"/>
            </a:pPr>
            <a:r>
              <a:rPr lang="en-US" dirty="0" err="1"/>
              <a:t>Planttext</a:t>
            </a:r>
            <a:endParaRPr lang="ru-RU" dirty="0"/>
          </a:p>
        </p:txBody>
      </p:sp>
      <p:sp>
        <p:nvSpPr>
          <p:cNvPr id="3" name="Slide Number Placeholder 2">
            <a:extLst>
              <a:ext uri="{FF2B5EF4-FFF2-40B4-BE49-F238E27FC236}">
                <a16:creationId xmlns:a16="http://schemas.microsoft.com/office/drawing/2014/main" id="{1B5096D9-216C-438D-BB05-1CE3A083DE4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12</a:t>
            </a:fld>
            <a:endParaRPr lang="en-GB"/>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2"/>
          <p:cNvSpPr txBox="1">
            <a:spLocks noGrp="1"/>
          </p:cNvSpPr>
          <p:nvPr>
            <p:ph type="title"/>
          </p:nvPr>
        </p:nvSpPr>
        <p:spPr>
          <a:xfrm>
            <a:off x="311700" y="273758"/>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chemeClr val="tx1"/>
                </a:solidFill>
                <a:effectLst>
                  <a:outerShdw blurRad="38100" dist="38100" dir="2700000" algn="tl">
                    <a:srgbClr val="000000">
                      <a:alpha val="43137"/>
                    </a:srgbClr>
                  </a:outerShdw>
                </a:effectLst>
              </a:rPr>
              <a:t>Team and roles</a:t>
            </a:r>
            <a:endParaRPr b="1" dirty="0">
              <a:solidFill>
                <a:schemeClr val="tx1"/>
              </a:solidFill>
              <a:effectLst>
                <a:outerShdw blurRad="38100" dist="38100" dir="2700000" algn="tl">
                  <a:srgbClr val="000000">
                    <a:alpha val="43137"/>
                  </a:srgbClr>
                </a:outerShdw>
              </a:effectLst>
            </a:endParaRPr>
          </a:p>
        </p:txBody>
      </p:sp>
      <p:graphicFrame>
        <p:nvGraphicFramePr>
          <p:cNvPr id="5" name="Table 4">
            <a:extLst>
              <a:ext uri="{FF2B5EF4-FFF2-40B4-BE49-F238E27FC236}">
                <a16:creationId xmlns:a16="http://schemas.microsoft.com/office/drawing/2014/main" id="{EC34B5E1-8EB0-4AD2-BA9A-C78EAB05585A}"/>
              </a:ext>
            </a:extLst>
          </p:cNvPr>
          <p:cNvGraphicFramePr>
            <a:graphicFrameLocks noGrp="1"/>
          </p:cNvGraphicFramePr>
          <p:nvPr>
            <p:extLst>
              <p:ext uri="{D42A27DB-BD31-4B8C-83A1-F6EECF244321}">
                <p14:modId xmlns:p14="http://schemas.microsoft.com/office/powerpoint/2010/main" val="1093907184"/>
              </p:ext>
            </p:extLst>
          </p:nvPr>
        </p:nvGraphicFramePr>
        <p:xfrm>
          <a:off x="311700" y="3460247"/>
          <a:ext cx="8520600" cy="1463040"/>
        </p:xfrm>
        <a:graphic>
          <a:graphicData uri="http://schemas.openxmlformats.org/drawingml/2006/table">
            <a:tbl>
              <a:tblPr firstRow="1" bandRow="1">
                <a:tableStyleId>{2D5ABB26-0587-4C30-8999-92F81FD0307C}</a:tableStyleId>
              </a:tblPr>
              <a:tblGrid>
                <a:gridCol w="1880266">
                  <a:extLst>
                    <a:ext uri="{9D8B030D-6E8A-4147-A177-3AD203B41FA5}">
                      <a16:colId xmlns:a16="http://schemas.microsoft.com/office/drawing/2014/main" val="1428964859"/>
                    </a:ext>
                  </a:extLst>
                </a:gridCol>
                <a:gridCol w="2172511">
                  <a:extLst>
                    <a:ext uri="{9D8B030D-6E8A-4147-A177-3AD203B41FA5}">
                      <a16:colId xmlns:a16="http://schemas.microsoft.com/office/drawing/2014/main" val="2157100154"/>
                    </a:ext>
                  </a:extLst>
                </a:gridCol>
                <a:gridCol w="2337673">
                  <a:extLst>
                    <a:ext uri="{9D8B030D-6E8A-4147-A177-3AD203B41FA5}">
                      <a16:colId xmlns:a16="http://schemas.microsoft.com/office/drawing/2014/main" val="808514682"/>
                    </a:ext>
                  </a:extLst>
                </a:gridCol>
                <a:gridCol w="2130150">
                  <a:extLst>
                    <a:ext uri="{9D8B030D-6E8A-4147-A177-3AD203B41FA5}">
                      <a16:colId xmlns:a16="http://schemas.microsoft.com/office/drawing/2014/main" val="1252840721"/>
                    </a:ext>
                  </a:extLst>
                </a:gridCol>
              </a:tblGrid>
              <a:tr h="504000">
                <a:tc>
                  <a:txBody>
                    <a:bodyPr/>
                    <a:lstStyle/>
                    <a:p>
                      <a:r>
                        <a:rPr lang="en-US" dirty="0">
                          <a:solidFill>
                            <a:schemeClr val="tx1"/>
                          </a:solidFill>
                        </a:rPr>
                        <a:t>Roles, Personas,</a:t>
                      </a:r>
                    </a:p>
                    <a:p>
                      <a:r>
                        <a:rPr lang="en-US" dirty="0">
                          <a:solidFill>
                            <a:schemeClr val="tx1"/>
                          </a:solidFill>
                        </a:rPr>
                        <a:t>Story Map, CRC</a:t>
                      </a:r>
                      <a:endParaRPr lang="ru-RU"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solidFill>
                            <a:schemeClr val="tx1"/>
                          </a:solidFill>
                        </a:rPr>
                        <a:t>Use cases, Interactions Diagram</a:t>
                      </a:r>
                      <a:endParaRPr lang="ru-RU"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solidFill>
                            <a:schemeClr val="tx1"/>
                          </a:solidFill>
                        </a:rPr>
                        <a:t>DFD, Classes Diagram, Repository Management </a:t>
                      </a:r>
                      <a:endParaRPr lang="ru-RU"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solidFill>
                            <a:schemeClr val="tx1"/>
                          </a:solidFill>
                        </a:rPr>
                        <a:t>Domain analysis, </a:t>
                      </a:r>
                    </a:p>
                    <a:p>
                      <a:r>
                        <a:rPr lang="en-US" dirty="0">
                          <a:solidFill>
                            <a:schemeClr val="tx1"/>
                          </a:solidFill>
                        </a:rPr>
                        <a:t>CRC Cards, Behavior model</a:t>
                      </a:r>
                      <a:endParaRPr lang="ru-RU"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37715683"/>
                  </a:ext>
                </a:extLst>
              </a:tr>
              <a:tr h="612000">
                <a:tc>
                  <a:txBody>
                    <a:bodyPr/>
                    <a:lstStyle/>
                    <a:p>
                      <a:r>
                        <a:rPr kumimoji="0" lang="en-GB" sz="1400" b="0" i="0" u="none" strike="noStrike" kern="0" cap="none" spc="0" normalizeH="0" baseline="0" noProof="0" dirty="0" err="1">
                          <a:ln>
                            <a:noFill/>
                          </a:ln>
                          <a:solidFill>
                            <a:schemeClr val="tx1"/>
                          </a:solidFill>
                          <a:effectLst/>
                          <a:uLnTx/>
                          <a:uFillTx/>
                          <a:latin typeface="Arial"/>
                          <a:ea typeface="+mn-ea"/>
                          <a:cs typeface="+mn-cs"/>
                          <a:sym typeface="Arial"/>
                        </a:rPr>
                        <a:t>Tsurkan</a:t>
                      </a:r>
                      <a:r>
                        <a:rPr kumimoji="0" lang="en-GB" sz="1400" b="0" i="0" u="none" strike="noStrike" kern="0" cap="none" spc="0" normalizeH="0" baseline="0" noProof="0" dirty="0">
                          <a:ln>
                            <a:noFill/>
                          </a:ln>
                          <a:solidFill>
                            <a:schemeClr val="tx1"/>
                          </a:solidFill>
                          <a:effectLst/>
                          <a:uLnTx/>
                          <a:uFillTx/>
                          <a:latin typeface="Arial"/>
                          <a:ea typeface="+mn-ea"/>
                          <a:cs typeface="+mn-cs"/>
                          <a:sym typeface="Arial"/>
                        </a:rPr>
                        <a:t> Daniel</a:t>
                      </a:r>
                    </a:p>
                    <a:p>
                      <a:r>
                        <a:rPr kumimoji="0" lang="en-GB" sz="1400" b="0" i="0" u="none" strike="noStrike" kern="0" cap="none" spc="0" normalizeH="0" baseline="0" noProof="0" dirty="0" err="1">
                          <a:ln>
                            <a:noFill/>
                          </a:ln>
                          <a:solidFill>
                            <a:schemeClr val="tx1"/>
                          </a:solidFill>
                          <a:effectLst/>
                          <a:uLnTx/>
                          <a:uFillTx/>
                          <a:latin typeface="Arial"/>
                          <a:ea typeface="+mn-ea"/>
                          <a:cs typeface="+mn-cs"/>
                          <a:sym typeface="Arial"/>
                        </a:rPr>
                        <a:t>Tg</a:t>
                      </a:r>
                      <a:r>
                        <a:rPr kumimoji="0" lang="en-GB" sz="1400" b="0" i="0" u="none" strike="noStrike" kern="0" cap="none" spc="0" normalizeH="0" baseline="0" noProof="0" dirty="0">
                          <a:ln>
                            <a:noFill/>
                          </a:ln>
                          <a:solidFill>
                            <a:schemeClr val="tx1"/>
                          </a:solidFill>
                          <a:effectLst/>
                          <a:uLnTx/>
                          <a:uFillTx/>
                          <a:latin typeface="+mn-lt"/>
                          <a:ea typeface="+mn-ea"/>
                          <a:cs typeface="+mn-cs"/>
                          <a:sym typeface="Arial"/>
                        </a:rPr>
                        <a:t>: @</a:t>
                      </a:r>
                      <a:r>
                        <a:rPr kumimoji="0" lang="en-GB" sz="1400" b="0" i="0" u="none" strike="noStrike" kern="0" cap="none" spc="0" normalizeH="0" baseline="0" noProof="0" dirty="0" err="1">
                          <a:ln>
                            <a:noFill/>
                          </a:ln>
                          <a:solidFill>
                            <a:schemeClr val="tx1"/>
                          </a:solidFill>
                          <a:effectLst/>
                          <a:uLnTx/>
                          <a:uFillTx/>
                          <a:latin typeface="+mn-lt"/>
                          <a:ea typeface="+mn-ea"/>
                          <a:cs typeface="+mn-cs"/>
                          <a:sym typeface="Arial"/>
                        </a:rPr>
                        <a:t>crazy_deyzi</a:t>
                      </a:r>
                      <a:endParaRPr lang="ru-RU"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kumimoji="0" lang="en-GB" sz="1400" b="0" i="0" u="none" strike="noStrike" kern="0" cap="none" spc="0" normalizeH="0" baseline="0" noProof="0" dirty="0" err="1">
                          <a:ln>
                            <a:noFill/>
                          </a:ln>
                          <a:solidFill>
                            <a:schemeClr val="tx1"/>
                          </a:solidFill>
                          <a:effectLst/>
                          <a:uLnTx/>
                          <a:uFillTx/>
                          <a:latin typeface="Arial"/>
                          <a:ea typeface="+mn-ea"/>
                          <a:cs typeface="+mn-cs"/>
                          <a:sym typeface="Arial"/>
                        </a:rPr>
                        <a:t>Dandamaev</a:t>
                      </a:r>
                      <a:r>
                        <a:rPr kumimoji="0" lang="en-GB" sz="1400" b="0" i="0" u="none" strike="noStrike" kern="0" cap="none" spc="0" normalizeH="0" baseline="0" noProof="0" dirty="0">
                          <a:ln>
                            <a:noFill/>
                          </a:ln>
                          <a:solidFill>
                            <a:schemeClr val="tx1"/>
                          </a:solidFill>
                          <a:effectLst/>
                          <a:uLnTx/>
                          <a:uFillTx/>
                          <a:latin typeface="Arial"/>
                          <a:ea typeface="+mn-ea"/>
                          <a:cs typeface="+mn-cs"/>
                          <a:sym typeface="Arial"/>
                        </a:rPr>
                        <a:t> </a:t>
                      </a:r>
                      <a:r>
                        <a:rPr kumimoji="0" lang="en-GB" sz="1400" b="0" i="0" u="none" strike="noStrike" kern="0" cap="none" spc="0" normalizeH="0" baseline="0" noProof="0" dirty="0" err="1">
                          <a:ln>
                            <a:noFill/>
                          </a:ln>
                          <a:solidFill>
                            <a:schemeClr val="tx1"/>
                          </a:solidFill>
                          <a:effectLst/>
                          <a:uLnTx/>
                          <a:uFillTx/>
                          <a:latin typeface="Arial"/>
                          <a:ea typeface="+mn-ea"/>
                          <a:cs typeface="+mn-cs"/>
                          <a:sym typeface="Arial"/>
                        </a:rPr>
                        <a:t>Gadji</a:t>
                      </a:r>
                      <a:endParaRPr kumimoji="0" lang="en-GB" sz="1400" b="0" i="0" u="none" strike="noStrike" kern="0" cap="none" spc="0" normalizeH="0" baseline="0" noProof="0" dirty="0">
                        <a:ln>
                          <a:noFill/>
                        </a:ln>
                        <a:solidFill>
                          <a:schemeClr val="tx1"/>
                        </a:solidFill>
                        <a:effectLst/>
                        <a:uLnTx/>
                        <a:uFillTx/>
                        <a:latin typeface="Arial"/>
                        <a:ea typeface="+mn-ea"/>
                        <a:cs typeface="+mn-cs"/>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err="1">
                          <a:ln>
                            <a:noFill/>
                          </a:ln>
                          <a:solidFill>
                            <a:schemeClr val="tx1"/>
                          </a:solidFill>
                          <a:effectLst/>
                          <a:uLnTx/>
                          <a:uFillTx/>
                          <a:latin typeface="+mn-lt"/>
                          <a:ea typeface="+mn-ea"/>
                          <a:cs typeface="+mn-cs"/>
                          <a:sym typeface="Arial"/>
                        </a:rPr>
                        <a:t>Tg</a:t>
                      </a:r>
                      <a:r>
                        <a:rPr kumimoji="0" lang="en-US" sz="1400" b="0" i="0" u="none" strike="noStrike" kern="0" cap="none" spc="0" normalizeH="0" baseline="0" noProof="0" dirty="0">
                          <a:ln>
                            <a:noFill/>
                          </a:ln>
                          <a:solidFill>
                            <a:schemeClr val="tx1"/>
                          </a:solidFill>
                          <a:effectLst/>
                          <a:uLnTx/>
                          <a:uFillTx/>
                          <a:latin typeface="+mn-lt"/>
                          <a:ea typeface="+mn-ea"/>
                          <a:cs typeface="+mn-cs"/>
                          <a:sym typeface="Arial"/>
                        </a:rPr>
                        <a:t>: @</a:t>
                      </a:r>
                      <a:r>
                        <a:rPr kumimoji="0" lang="en-US" sz="1400" b="0" i="0" u="none" strike="noStrike" kern="0" cap="none" spc="0" normalizeH="0" baseline="0" noProof="0" dirty="0" err="1">
                          <a:ln>
                            <a:noFill/>
                          </a:ln>
                          <a:solidFill>
                            <a:schemeClr val="tx1"/>
                          </a:solidFill>
                          <a:effectLst/>
                          <a:uLnTx/>
                          <a:uFillTx/>
                          <a:latin typeface="+mn-lt"/>
                          <a:ea typeface="+mn-ea"/>
                          <a:cs typeface="+mn-cs"/>
                          <a:sym typeface="Arial"/>
                        </a:rPr>
                        <a:t>dandamaev</a:t>
                      </a:r>
                      <a:endParaRPr lang="ru-RU" dirty="0">
                        <a:solidFill>
                          <a:schemeClr val="tx1"/>
                        </a:solidFill>
                      </a:endParaRPr>
                    </a:p>
                    <a:p>
                      <a:endParaRPr lang="ru-RU"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1400" dirty="0" err="1">
                          <a:solidFill>
                            <a:schemeClr val="tx1"/>
                          </a:solidFill>
                        </a:rPr>
                        <a:t>Tsaturyan</a:t>
                      </a:r>
                      <a:r>
                        <a:rPr lang="en-GB" sz="1400" dirty="0">
                          <a:solidFill>
                            <a:schemeClr val="tx1"/>
                          </a:solidFill>
                        </a:rPr>
                        <a:t> Konstantin</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err="1">
                          <a:ln>
                            <a:noFill/>
                          </a:ln>
                          <a:solidFill>
                            <a:schemeClr val="tx1"/>
                          </a:solidFill>
                          <a:effectLst/>
                          <a:uLnTx/>
                          <a:uFillTx/>
                          <a:latin typeface="+mn-lt"/>
                          <a:ea typeface="+mn-ea"/>
                          <a:cs typeface="+mn-cs"/>
                          <a:sym typeface="Arial"/>
                        </a:rPr>
                        <a:t>Tg</a:t>
                      </a:r>
                      <a:r>
                        <a:rPr kumimoji="0" lang="en-US" sz="1400" b="0" i="0" u="none" strike="noStrike" kern="0" cap="none" spc="0" normalizeH="0" baseline="0" noProof="0" dirty="0">
                          <a:ln>
                            <a:noFill/>
                          </a:ln>
                          <a:solidFill>
                            <a:schemeClr val="tx1"/>
                          </a:solidFill>
                          <a:effectLst/>
                          <a:uLnTx/>
                          <a:uFillTx/>
                          <a:latin typeface="+mn-lt"/>
                          <a:ea typeface="+mn-ea"/>
                          <a:cs typeface="+mn-cs"/>
                          <a:sym typeface="Arial"/>
                        </a:rPr>
                        <a:t>: @</a:t>
                      </a:r>
                      <a:r>
                        <a:rPr kumimoji="0" lang="en-US" sz="1400" b="0" i="0" u="none" strike="noStrike" kern="0" cap="none" spc="0" normalizeH="0" baseline="0" noProof="0" dirty="0" err="1">
                          <a:ln>
                            <a:noFill/>
                          </a:ln>
                          <a:solidFill>
                            <a:schemeClr val="tx1"/>
                          </a:solidFill>
                          <a:effectLst/>
                          <a:uLnTx/>
                          <a:uFillTx/>
                          <a:latin typeface="+mn-lt"/>
                          <a:ea typeface="+mn-ea"/>
                          <a:cs typeface="+mn-cs"/>
                          <a:sym typeface="Arial"/>
                        </a:rPr>
                        <a:t>fanglores</a:t>
                      </a:r>
                      <a:endParaRPr lang="ru-RU" dirty="0">
                        <a:solidFill>
                          <a:schemeClr val="tx1"/>
                        </a:solidFill>
                      </a:endParaRPr>
                    </a:p>
                    <a:p>
                      <a:endParaRPr lang="ru-RU"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1400" dirty="0" err="1">
                          <a:solidFill>
                            <a:schemeClr val="tx1"/>
                          </a:solidFill>
                        </a:rPr>
                        <a:t>Smolkin</a:t>
                      </a:r>
                      <a:r>
                        <a:rPr lang="en-GB" sz="1400" dirty="0">
                          <a:solidFill>
                            <a:schemeClr val="tx1"/>
                          </a:solidFill>
                        </a:rPr>
                        <a:t> Mikhail</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err="1">
                          <a:ln>
                            <a:noFill/>
                          </a:ln>
                          <a:solidFill>
                            <a:schemeClr val="tx1"/>
                          </a:solidFill>
                          <a:effectLst/>
                          <a:uLnTx/>
                          <a:uFillTx/>
                          <a:latin typeface="+mn-lt"/>
                          <a:ea typeface="+mn-ea"/>
                          <a:cs typeface="+mn-cs"/>
                          <a:sym typeface="Arial"/>
                        </a:rPr>
                        <a:t>Tg</a:t>
                      </a:r>
                      <a:r>
                        <a:rPr kumimoji="0" lang="en-US" sz="1400" b="0" i="0" u="none" strike="noStrike" kern="0" cap="none" spc="0" normalizeH="0" baseline="0" noProof="0" dirty="0">
                          <a:ln>
                            <a:noFill/>
                          </a:ln>
                          <a:solidFill>
                            <a:schemeClr val="tx1"/>
                          </a:solidFill>
                          <a:effectLst/>
                          <a:uLnTx/>
                          <a:uFillTx/>
                          <a:latin typeface="+mn-lt"/>
                          <a:ea typeface="+mn-ea"/>
                          <a:cs typeface="+mn-cs"/>
                          <a:sym typeface="Arial"/>
                        </a:rPr>
                        <a:t>: @m0hnatik</a:t>
                      </a:r>
                      <a:endParaRPr lang="ru-RU" dirty="0">
                        <a:solidFill>
                          <a:schemeClr val="tx1"/>
                        </a:solidFill>
                      </a:endParaRPr>
                    </a:p>
                    <a:p>
                      <a:endParaRPr lang="ru-RU"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13166530"/>
                  </a:ext>
                </a:extLst>
              </a:tr>
            </a:tbl>
          </a:graphicData>
        </a:graphic>
      </p:graphicFrame>
      <p:pic>
        <p:nvPicPr>
          <p:cNvPr id="18" name="Picture 17">
            <a:extLst>
              <a:ext uri="{FF2B5EF4-FFF2-40B4-BE49-F238E27FC236}">
                <a16:creationId xmlns:a16="http://schemas.microsoft.com/office/drawing/2014/main" id="{E08BFC49-CDD1-40CD-B7D4-A4343F1CBE3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254857" y="1114448"/>
            <a:ext cx="1768496" cy="2112888"/>
          </a:xfrm>
          <a:prstGeom prst="rect">
            <a:avLst/>
          </a:prstGeom>
          <a:ln w="19050">
            <a:solidFill>
              <a:schemeClr val="tx1"/>
            </a:solidFill>
          </a:ln>
        </p:spPr>
      </p:pic>
      <p:pic>
        <p:nvPicPr>
          <p:cNvPr id="21" name="Picture 20">
            <a:extLst>
              <a:ext uri="{FF2B5EF4-FFF2-40B4-BE49-F238E27FC236}">
                <a16:creationId xmlns:a16="http://schemas.microsoft.com/office/drawing/2014/main" id="{BDF9959E-A8A2-494D-80CB-2572BF8E52AB}"/>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2407615" y="1114448"/>
            <a:ext cx="1729413" cy="2112888"/>
          </a:xfrm>
          <a:prstGeom prst="rect">
            <a:avLst/>
          </a:prstGeom>
          <a:ln w="19050">
            <a:solidFill>
              <a:schemeClr val="tx1"/>
            </a:solidFill>
          </a:ln>
        </p:spPr>
      </p:pic>
      <p:pic>
        <p:nvPicPr>
          <p:cNvPr id="27" name="Picture 26">
            <a:extLst>
              <a:ext uri="{FF2B5EF4-FFF2-40B4-BE49-F238E27FC236}">
                <a16:creationId xmlns:a16="http://schemas.microsoft.com/office/drawing/2014/main" id="{8A75AFDC-5686-49F3-9987-EFCFFD3CF5C3}"/>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b="-2"/>
          <a:stretch/>
        </p:blipFill>
        <p:spPr>
          <a:xfrm>
            <a:off x="6893199" y="1082705"/>
            <a:ext cx="1680112" cy="2115755"/>
          </a:xfrm>
          <a:prstGeom prst="rect">
            <a:avLst/>
          </a:prstGeom>
          <a:ln w="19050">
            <a:solidFill>
              <a:schemeClr val="tx1"/>
            </a:solidFill>
          </a:ln>
        </p:spPr>
      </p:pic>
      <p:pic>
        <p:nvPicPr>
          <p:cNvPr id="29" name="Picture 28">
            <a:extLst>
              <a:ext uri="{FF2B5EF4-FFF2-40B4-BE49-F238E27FC236}">
                <a16:creationId xmlns:a16="http://schemas.microsoft.com/office/drawing/2014/main" id="{CFA4760B-C4C3-492A-9AFE-D9A766E033BD}"/>
              </a:ext>
            </a:extLst>
          </p:cNvPr>
          <p:cNvPicPr>
            <a:picLocks noChangeAspect="1"/>
          </p:cNvPicPr>
          <p:nvPr/>
        </p:nvPicPr>
        <p:blipFill rotWithShape="1">
          <a:blip r:embed="rId6" cstate="screen">
            <a:extLst>
              <a:ext uri="{28A0092B-C50C-407E-A947-70E740481C1C}">
                <a14:useLocalDpi xmlns:a14="http://schemas.microsoft.com/office/drawing/2010/main"/>
              </a:ext>
            </a:extLst>
          </a:blip>
          <a:srcRect/>
          <a:stretch/>
        </p:blipFill>
        <p:spPr>
          <a:xfrm>
            <a:off x="4675057" y="1108244"/>
            <a:ext cx="1640506" cy="2115756"/>
          </a:xfrm>
          <a:prstGeom prst="rect">
            <a:avLst/>
          </a:prstGeom>
          <a:ln w="19050">
            <a:solidFill>
              <a:schemeClr val="tx1"/>
            </a:solidFill>
          </a:ln>
        </p:spPr>
      </p:pic>
      <p:sp>
        <p:nvSpPr>
          <p:cNvPr id="30" name="Slide Number Placeholder 29">
            <a:extLst>
              <a:ext uri="{FF2B5EF4-FFF2-40B4-BE49-F238E27FC236}">
                <a16:creationId xmlns:a16="http://schemas.microsoft.com/office/drawing/2014/main" id="{24077592-351E-495D-944E-F5F42D5EC28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13</a:t>
            </a:fld>
            <a:endParaRPr lang="en-GB"/>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75F07-53E8-460D-AAD5-A66B538046C5}"/>
              </a:ext>
            </a:extLst>
          </p:cNvPr>
          <p:cNvSpPr>
            <a:spLocks noGrp="1"/>
          </p:cNvSpPr>
          <p:nvPr>
            <p:ph type="title"/>
          </p:nvPr>
        </p:nvSpPr>
        <p:spPr>
          <a:xfrm>
            <a:off x="311700" y="1891203"/>
            <a:ext cx="8520600" cy="1202192"/>
          </a:xfrm>
        </p:spPr>
        <p:txBody>
          <a:bodyPr/>
          <a:lstStyle/>
          <a:p>
            <a:pPr algn="ctr"/>
            <a:r>
              <a:rPr lang="en-US" b="1" dirty="0">
                <a:effectLst>
                  <a:outerShdw blurRad="38100" dist="38100" dir="2700000" algn="tl">
                    <a:srgbClr val="000000">
                      <a:alpha val="43137"/>
                    </a:srgbClr>
                  </a:outerShdw>
                </a:effectLst>
              </a:rPr>
              <a:t>Thanks for attention!</a:t>
            </a:r>
            <a:br>
              <a:rPr lang="en-US" dirty="0"/>
            </a:br>
            <a:r>
              <a:rPr lang="en-US" dirty="0"/>
              <a:t>Now we are ready to answer your questions!</a:t>
            </a:r>
            <a:endParaRPr lang="ru-RU" dirty="0"/>
          </a:p>
        </p:txBody>
      </p:sp>
      <p:sp>
        <p:nvSpPr>
          <p:cNvPr id="4" name="Slide Number Placeholder 3">
            <a:extLst>
              <a:ext uri="{FF2B5EF4-FFF2-40B4-BE49-F238E27FC236}">
                <a16:creationId xmlns:a16="http://schemas.microsoft.com/office/drawing/2014/main" id="{04DFBD33-0DE6-4573-A33E-96F91414E2F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14</a:t>
            </a:fld>
            <a:endParaRPr lang="en-GB"/>
          </a:p>
        </p:txBody>
      </p:sp>
    </p:spTree>
    <p:extLst>
      <p:ext uri="{BB962C8B-B14F-4D97-AF65-F5344CB8AC3E}">
        <p14:creationId xmlns:p14="http://schemas.microsoft.com/office/powerpoint/2010/main" val="42599444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7AA5C25-885E-4E39-91B9-270D459E94F9}"/>
              </a:ext>
            </a:extLst>
          </p:cNvPr>
          <p:cNvSpPr>
            <a:spLocks noGrp="1"/>
          </p:cNvSpPr>
          <p:nvPr>
            <p:ph type="title"/>
          </p:nvPr>
        </p:nvSpPr>
        <p:spPr>
          <a:xfrm>
            <a:off x="311700" y="2285400"/>
            <a:ext cx="8520600" cy="572700"/>
          </a:xfrm>
        </p:spPr>
        <p:txBody>
          <a:bodyPr/>
          <a:lstStyle/>
          <a:p>
            <a:pPr algn="ctr"/>
            <a:r>
              <a:rPr lang="en-US" b="1" dirty="0">
                <a:effectLst>
                  <a:outerShdw blurRad="38100" dist="38100" dir="2700000" algn="tl">
                    <a:srgbClr val="000000">
                      <a:alpha val="43137"/>
                    </a:srgbClr>
                  </a:outerShdw>
                </a:effectLst>
              </a:rPr>
              <a:t>Extra slides</a:t>
            </a:r>
            <a:endParaRPr lang="ru-RU" b="1" dirty="0">
              <a:effectLst>
                <a:outerShdw blurRad="38100" dist="38100" dir="2700000" algn="tl">
                  <a:srgbClr val="000000">
                    <a:alpha val="43137"/>
                  </a:srgbClr>
                </a:outerShdw>
              </a:effectLst>
            </a:endParaRPr>
          </a:p>
        </p:txBody>
      </p:sp>
      <p:sp>
        <p:nvSpPr>
          <p:cNvPr id="3" name="Номер слайда 2">
            <a:extLst>
              <a:ext uri="{FF2B5EF4-FFF2-40B4-BE49-F238E27FC236}">
                <a16:creationId xmlns:a16="http://schemas.microsoft.com/office/drawing/2014/main" id="{76260397-A718-4DB3-A39A-A63892F5BCD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15</a:t>
            </a:fld>
            <a:endParaRPr lang="en-GB"/>
          </a:p>
        </p:txBody>
      </p:sp>
    </p:spTree>
    <p:extLst>
      <p:ext uri="{BB962C8B-B14F-4D97-AF65-F5344CB8AC3E}">
        <p14:creationId xmlns:p14="http://schemas.microsoft.com/office/powerpoint/2010/main" val="8019245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8"/>
          <p:cNvSpPr txBox="1">
            <a:spLocks noGrp="1"/>
          </p:cNvSpPr>
          <p:nvPr>
            <p:ph type="title"/>
          </p:nvPr>
        </p:nvSpPr>
        <p:spPr>
          <a:xfrm>
            <a:off x="311700" y="328553"/>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chemeClr val="tx1"/>
                </a:solidFill>
                <a:effectLst>
                  <a:outerShdw blurRad="38100" dist="38100" dir="2700000" algn="tl">
                    <a:srgbClr val="000000">
                      <a:alpha val="43137"/>
                    </a:srgbClr>
                  </a:outerShdw>
                </a:effectLst>
              </a:rPr>
              <a:t>DFD (Level 0)</a:t>
            </a:r>
            <a:endParaRPr b="1" dirty="0">
              <a:solidFill>
                <a:schemeClr val="tx1"/>
              </a:solidFill>
              <a:effectLst>
                <a:outerShdw blurRad="38100" dist="38100" dir="2700000" algn="tl">
                  <a:srgbClr val="000000">
                    <a:alpha val="43137"/>
                  </a:srgbClr>
                </a:outerShdw>
              </a:effectLst>
            </a:endParaRPr>
          </a:p>
        </p:txBody>
      </p:sp>
      <p:pic>
        <p:nvPicPr>
          <p:cNvPr id="3" name="Рисунок 2">
            <a:extLst>
              <a:ext uri="{FF2B5EF4-FFF2-40B4-BE49-F238E27FC236}">
                <a16:creationId xmlns:a16="http://schemas.microsoft.com/office/drawing/2014/main" id="{14B1FD02-64C3-4AFB-8530-494D1170D209}"/>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92995" y="1207391"/>
            <a:ext cx="8884750" cy="3321206"/>
          </a:xfrm>
          <a:prstGeom prst="rect">
            <a:avLst/>
          </a:prstGeom>
        </p:spPr>
      </p:pic>
      <p:sp>
        <p:nvSpPr>
          <p:cNvPr id="2" name="Slide Number Placeholder 1">
            <a:extLst>
              <a:ext uri="{FF2B5EF4-FFF2-40B4-BE49-F238E27FC236}">
                <a16:creationId xmlns:a16="http://schemas.microsoft.com/office/drawing/2014/main" id="{29181400-B16F-4AA2-AE6B-A889BCDD8D4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16</a:t>
            </a:fld>
            <a:endParaRPr lang="en-GB"/>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F8EE9D0-0305-4DAD-A8A5-E3E71B917267}"/>
              </a:ext>
            </a:extLst>
          </p:cNvPr>
          <p:cNvSpPr>
            <a:spLocks noGrp="1"/>
          </p:cNvSpPr>
          <p:nvPr>
            <p:ph type="title"/>
          </p:nvPr>
        </p:nvSpPr>
        <p:spPr>
          <a:xfrm>
            <a:off x="311700" y="243319"/>
            <a:ext cx="8520600" cy="572700"/>
          </a:xfrm>
        </p:spPr>
        <p:txBody>
          <a:bodyPr/>
          <a:lstStyle/>
          <a:p>
            <a:r>
              <a:rPr lang="en-US" b="1" dirty="0">
                <a:effectLst>
                  <a:outerShdw blurRad="38100" dist="38100" dir="2700000" algn="tl">
                    <a:srgbClr val="000000">
                      <a:alpha val="43137"/>
                    </a:srgbClr>
                  </a:outerShdw>
                </a:effectLst>
              </a:rPr>
              <a:t>Use Cases: Requests routing</a:t>
            </a:r>
            <a:endParaRPr lang="ru-RU" b="1" dirty="0">
              <a:effectLst>
                <a:outerShdw blurRad="38100" dist="38100" dir="2700000" algn="tl">
                  <a:srgbClr val="000000">
                    <a:alpha val="43137"/>
                  </a:srgbClr>
                </a:outerShdw>
              </a:effectLst>
            </a:endParaRPr>
          </a:p>
        </p:txBody>
      </p:sp>
      <p:sp>
        <p:nvSpPr>
          <p:cNvPr id="3" name="Номер слайда 2">
            <a:extLst>
              <a:ext uri="{FF2B5EF4-FFF2-40B4-BE49-F238E27FC236}">
                <a16:creationId xmlns:a16="http://schemas.microsoft.com/office/drawing/2014/main" id="{09FB8480-1FB4-49A4-B531-A9B589ECD31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17</a:t>
            </a:fld>
            <a:endParaRPr lang="en-GB"/>
          </a:p>
        </p:txBody>
      </p:sp>
      <p:pic>
        <p:nvPicPr>
          <p:cNvPr id="1028" name="Picture 4">
            <a:extLst>
              <a:ext uri="{FF2B5EF4-FFF2-40B4-BE49-F238E27FC236}">
                <a16:creationId xmlns:a16="http://schemas.microsoft.com/office/drawing/2014/main" id="{81060BC3-3520-4CF7-BC50-0B0C541273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81250" y="919892"/>
            <a:ext cx="4381500" cy="3743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71905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F8EE9D0-0305-4DAD-A8A5-E3E71B917267}"/>
              </a:ext>
            </a:extLst>
          </p:cNvPr>
          <p:cNvSpPr>
            <a:spLocks noGrp="1"/>
          </p:cNvSpPr>
          <p:nvPr>
            <p:ph type="title"/>
          </p:nvPr>
        </p:nvSpPr>
        <p:spPr>
          <a:xfrm>
            <a:off x="311700" y="243319"/>
            <a:ext cx="8520600" cy="572700"/>
          </a:xfrm>
        </p:spPr>
        <p:txBody>
          <a:bodyPr/>
          <a:lstStyle/>
          <a:p>
            <a:r>
              <a:rPr lang="en-US" b="1" dirty="0">
                <a:effectLst>
                  <a:outerShdw blurRad="38100" dist="38100" dir="2700000" algn="tl">
                    <a:srgbClr val="000000">
                      <a:alpha val="43137"/>
                    </a:srgbClr>
                  </a:outerShdw>
                </a:effectLst>
              </a:rPr>
              <a:t>Use Cases: Load balancing</a:t>
            </a:r>
            <a:endParaRPr lang="ru-RU" b="1" dirty="0">
              <a:effectLst>
                <a:outerShdw blurRad="38100" dist="38100" dir="2700000" algn="tl">
                  <a:srgbClr val="000000">
                    <a:alpha val="43137"/>
                  </a:srgbClr>
                </a:outerShdw>
              </a:effectLst>
            </a:endParaRPr>
          </a:p>
        </p:txBody>
      </p:sp>
      <p:sp>
        <p:nvSpPr>
          <p:cNvPr id="3" name="Номер слайда 2">
            <a:extLst>
              <a:ext uri="{FF2B5EF4-FFF2-40B4-BE49-F238E27FC236}">
                <a16:creationId xmlns:a16="http://schemas.microsoft.com/office/drawing/2014/main" id="{09FB8480-1FB4-49A4-B531-A9B589ECD31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18</a:t>
            </a:fld>
            <a:endParaRPr lang="en-GB"/>
          </a:p>
        </p:txBody>
      </p:sp>
      <p:pic>
        <p:nvPicPr>
          <p:cNvPr id="10242" name="Picture 2" descr="UC Load Balancing">
            <a:extLst>
              <a:ext uri="{FF2B5EF4-FFF2-40B4-BE49-F238E27FC236}">
                <a16:creationId xmlns:a16="http://schemas.microsoft.com/office/drawing/2014/main" id="{17A77F3F-65DA-4616-9987-546BD53EBA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62418" y="1261081"/>
            <a:ext cx="5909982" cy="33243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89548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F8EE9D0-0305-4DAD-A8A5-E3E71B917267}"/>
              </a:ext>
            </a:extLst>
          </p:cNvPr>
          <p:cNvSpPr>
            <a:spLocks noGrp="1"/>
          </p:cNvSpPr>
          <p:nvPr>
            <p:ph type="title"/>
          </p:nvPr>
        </p:nvSpPr>
        <p:spPr>
          <a:xfrm>
            <a:off x="311700" y="243319"/>
            <a:ext cx="8520600" cy="572700"/>
          </a:xfrm>
        </p:spPr>
        <p:txBody>
          <a:bodyPr/>
          <a:lstStyle/>
          <a:p>
            <a:r>
              <a:rPr lang="en-US" b="1" dirty="0">
                <a:effectLst>
                  <a:outerShdw blurRad="38100" dist="38100" dir="2700000" algn="tl">
                    <a:srgbClr val="000000">
                      <a:alpha val="43137"/>
                    </a:srgbClr>
                  </a:outerShdw>
                </a:effectLst>
              </a:rPr>
              <a:t>Use Cases: Audit and Logging</a:t>
            </a:r>
            <a:endParaRPr lang="ru-RU" b="1" dirty="0">
              <a:effectLst>
                <a:outerShdw blurRad="38100" dist="38100" dir="2700000" algn="tl">
                  <a:srgbClr val="000000">
                    <a:alpha val="43137"/>
                  </a:srgbClr>
                </a:outerShdw>
              </a:effectLst>
            </a:endParaRPr>
          </a:p>
        </p:txBody>
      </p:sp>
      <p:sp>
        <p:nvSpPr>
          <p:cNvPr id="3" name="Номер слайда 2">
            <a:extLst>
              <a:ext uri="{FF2B5EF4-FFF2-40B4-BE49-F238E27FC236}">
                <a16:creationId xmlns:a16="http://schemas.microsoft.com/office/drawing/2014/main" id="{09FB8480-1FB4-49A4-B531-A9B589ECD31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19</a:t>
            </a:fld>
            <a:endParaRPr lang="en-GB"/>
          </a:p>
        </p:txBody>
      </p:sp>
      <p:pic>
        <p:nvPicPr>
          <p:cNvPr id="9218" name="Picture 2" descr="UC Audit and Logging">
            <a:extLst>
              <a:ext uri="{FF2B5EF4-FFF2-40B4-BE49-F238E27FC236}">
                <a16:creationId xmlns:a16="http://schemas.microsoft.com/office/drawing/2014/main" id="{1A2EE90D-DDED-4DC8-B855-D57E49A350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1472793"/>
            <a:ext cx="3962400" cy="2533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04600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328293"/>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effectLst>
                  <a:outerShdw blurRad="38100" dist="38100" dir="2700000" algn="tl">
                    <a:srgbClr val="000000">
                      <a:alpha val="43137"/>
                    </a:srgbClr>
                  </a:outerShdw>
                </a:effectLst>
              </a:rPr>
              <a:t>Product description</a:t>
            </a:r>
            <a:endParaRPr b="1" dirty="0">
              <a:effectLst>
                <a:outerShdw blurRad="38100" dist="38100" dir="2700000" algn="tl">
                  <a:srgbClr val="000000">
                    <a:alpha val="43137"/>
                  </a:srgbClr>
                </a:outerShdw>
              </a:effectLst>
            </a:endParaRPr>
          </a:p>
        </p:txBody>
      </p:sp>
      <p:sp>
        <p:nvSpPr>
          <p:cNvPr id="61" name="Google Shape;61;p14"/>
          <p:cNvSpPr txBox="1">
            <a:spLocks noGrp="1"/>
          </p:cNvSpPr>
          <p:nvPr>
            <p:ph type="body" idx="1"/>
          </p:nvPr>
        </p:nvSpPr>
        <p:spPr>
          <a:xfrm>
            <a:off x="311700" y="1075765"/>
            <a:ext cx="8520600" cy="3873810"/>
          </a:xfrm>
          <a:prstGeom prst="rect">
            <a:avLst/>
          </a:prstGeom>
        </p:spPr>
        <p:txBody>
          <a:bodyPr spcFirstLastPara="1" wrap="square" lIns="91425" tIns="91425" rIns="91425" bIns="91425" anchor="t" anchorCtr="0">
            <a:noAutofit/>
          </a:bodyPr>
          <a:lstStyle/>
          <a:p>
            <a:pPr marL="0" lvl="0" indent="0" algn="just">
              <a:buNone/>
            </a:pPr>
            <a:r>
              <a:rPr lang="en-US" dirty="0">
                <a:solidFill>
                  <a:schemeClr val="dk1"/>
                </a:solidFill>
              </a:rPr>
              <a:t>The product is a platform for deploying, managing, and scaling machine learning models in production. It offers a secure, flexible environment for automating ML tasks like model versioning, routing, and monitoring. With Kubernetes integration and containerization support, it's designed for developers, ML engineers, and enterprises needing scalable, resilient ML infrastructure.</a:t>
            </a:r>
          </a:p>
          <a:p>
            <a:pPr marL="0" lvl="0" indent="0" algn="just">
              <a:buNone/>
            </a:pPr>
            <a:endParaRPr lang="en-US" sz="1400" dirty="0">
              <a:solidFill>
                <a:schemeClr val="dk1"/>
              </a:solidFill>
            </a:endParaRPr>
          </a:p>
          <a:p>
            <a:pPr marL="0" lvl="0" indent="0" algn="just">
              <a:buNone/>
            </a:pPr>
            <a:endParaRPr sz="1400" dirty="0">
              <a:solidFill>
                <a:schemeClr val="dk1"/>
              </a:solidFill>
            </a:endParaRPr>
          </a:p>
          <a:p>
            <a:pPr marL="0" lvl="0" indent="0">
              <a:spcBef>
                <a:spcPts val="1200"/>
              </a:spcBef>
              <a:buNone/>
            </a:pPr>
            <a:r>
              <a:rPr lang="en-GB" sz="1400" b="1" dirty="0">
                <a:solidFill>
                  <a:schemeClr val="dk1"/>
                </a:solidFill>
              </a:rPr>
              <a:t>Team K8C</a:t>
            </a:r>
            <a:r>
              <a:rPr lang="en-GB" sz="1400" dirty="0">
                <a:solidFill>
                  <a:schemeClr val="dk1"/>
                </a:solidFill>
              </a:rPr>
              <a:t>: </a:t>
            </a:r>
            <a:r>
              <a:rPr lang="en-GB" sz="1400" dirty="0" err="1">
                <a:solidFill>
                  <a:schemeClr val="dk1"/>
                </a:solidFill>
              </a:rPr>
              <a:t>Tsurkan</a:t>
            </a:r>
            <a:r>
              <a:rPr lang="en-GB" sz="1400" dirty="0">
                <a:solidFill>
                  <a:schemeClr val="dk1"/>
                </a:solidFill>
              </a:rPr>
              <a:t> Daniel; </a:t>
            </a:r>
            <a:r>
              <a:rPr lang="en-GB" sz="1400" dirty="0" err="1">
                <a:solidFill>
                  <a:schemeClr val="dk1"/>
                </a:solidFill>
              </a:rPr>
              <a:t>Dandamaev</a:t>
            </a:r>
            <a:r>
              <a:rPr lang="en-GB" sz="1400" dirty="0">
                <a:solidFill>
                  <a:schemeClr val="dk1"/>
                </a:solidFill>
              </a:rPr>
              <a:t> </a:t>
            </a:r>
            <a:r>
              <a:rPr lang="en-GB" sz="1400" dirty="0" err="1">
                <a:solidFill>
                  <a:schemeClr val="dk1"/>
                </a:solidFill>
              </a:rPr>
              <a:t>Gadji</a:t>
            </a:r>
            <a:r>
              <a:rPr lang="en-GB" sz="1400" dirty="0">
                <a:solidFill>
                  <a:schemeClr val="dk1"/>
                </a:solidFill>
              </a:rPr>
              <a:t>; Tsaturyan Konstantin; </a:t>
            </a:r>
            <a:r>
              <a:rPr lang="en-GB" sz="1400" dirty="0" err="1">
                <a:solidFill>
                  <a:schemeClr val="dk1"/>
                </a:solidFill>
              </a:rPr>
              <a:t>Smolkin</a:t>
            </a:r>
            <a:r>
              <a:rPr lang="en-GB" sz="1400" dirty="0">
                <a:solidFill>
                  <a:schemeClr val="dk1"/>
                </a:solidFill>
              </a:rPr>
              <a:t> Mikhail</a:t>
            </a:r>
            <a:endParaRPr sz="1400" dirty="0">
              <a:solidFill>
                <a:schemeClr val="dk1"/>
              </a:solidFill>
            </a:endParaRPr>
          </a:p>
          <a:p>
            <a:pPr marL="0" lvl="0" indent="0" algn="l" rtl="0">
              <a:spcBef>
                <a:spcPts val="1200"/>
              </a:spcBef>
              <a:spcAft>
                <a:spcPts val="0"/>
              </a:spcAft>
              <a:buNone/>
            </a:pPr>
            <a:r>
              <a:rPr lang="en-GB" sz="1400" b="1" dirty="0">
                <a:solidFill>
                  <a:schemeClr val="dk1"/>
                </a:solidFill>
              </a:rPr>
              <a:t>Project repo</a:t>
            </a:r>
            <a:r>
              <a:rPr lang="en-GB" sz="1400" dirty="0">
                <a:solidFill>
                  <a:schemeClr val="dk1"/>
                </a:solidFill>
              </a:rPr>
              <a:t>: </a:t>
            </a:r>
            <a:r>
              <a:rPr lang="en-GB" sz="1400" u="sng" dirty="0">
                <a:solidFill>
                  <a:schemeClr val="dk1"/>
                </a:solidFill>
              </a:rPr>
              <a:t>https://github.com/fanglores/Advanced-Software-Design</a:t>
            </a:r>
            <a:endParaRPr sz="1400" dirty="0">
              <a:solidFill>
                <a:schemeClr val="dk1"/>
              </a:solidFill>
            </a:endParaRPr>
          </a:p>
          <a:p>
            <a:pPr marL="0" lvl="0" indent="0">
              <a:spcBef>
                <a:spcPts val="1200"/>
              </a:spcBef>
              <a:spcAft>
                <a:spcPts val="1200"/>
              </a:spcAft>
              <a:buNone/>
            </a:pPr>
            <a:r>
              <a:rPr lang="en-GB" sz="1400" b="1" dirty="0">
                <a:solidFill>
                  <a:schemeClr val="dk1"/>
                </a:solidFill>
              </a:rPr>
              <a:t>This report</a:t>
            </a:r>
            <a:r>
              <a:rPr lang="en-GB" sz="1400" dirty="0">
                <a:solidFill>
                  <a:schemeClr val="dk1"/>
                </a:solidFill>
              </a:rPr>
              <a:t>: </a:t>
            </a:r>
            <a:r>
              <a:rPr lang="en-GB" sz="1400" u="sng" dirty="0">
                <a:solidFill>
                  <a:schemeClr val="dk1"/>
                </a:solidFill>
              </a:rPr>
              <a:t>https://github.com/fanglores/Advanced-Software-Design</a:t>
            </a:r>
            <a:br>
              <a:rPr lang="en-GB" sz="1400" u="sng" dirty="0">
                <a:solidFill>
                  <a:schemeClr val="dk1"/>
                </a:solidFill>
              </a:rPr>
            </a:br>
            <a:r>
              <a:rPr lang="en-GB" sz="1400" dirty="0">
                <a:solidFill>
                  <a:schemeClr val="dk1"/>
                </a:solidFill>
              </a:rPr>
              <a:t>		</a:t>
            </a:r>
            <a:r>
              <a:rPr lang="en-GB" sz="1400" u="sng" dirty="0">
                <a:solidFill>
                  <a:schemeClr val="dk1"/>
                </a:solidFill>
              </a:rPr>
              <a:t>/blob/master/Practice%20Tasks/</a:t>
            </a:r>
            <a:r>
              <a:rPr lang="en-GB" sz="1400" u="sng" dirty="0" err="1">
                <a:solidFill>
                  <a:schemeClr val="dk1"/>
                </a:solidFill>
              </a:rPr>
              <a:t>Final_Task</a:t>
            </a:r>
            <a:r>
              <a:rPr lang="en-GB" sz="1400" u="sng" dirty="0">
                <a:solidFill>
                  <a:schemeClr val="dk1"/>
                </a:solidFill>
              </a:rPr>
              <a:t>/K8C_FinalTask1_(Task7).pdf</a:t>
            </a:r>
            <a:endParaRPr sz="1400" dirty="0">
              <a:solidFill>
                <a:schemeClr val="dk1"/>
              </a:solidFill>
            </a:endParaRPr>
          </a:p>
        </p:txBody>
      </p:sp>
      <p:sp>
        <p:nvSpPr>
          <p:cNvPr id="2" name="Slide Number Placeholder 1">
            <a:extLst>
              <a:ext uri="{FF2B5EF4-FFF2-40B4-BE49-F238E27FC236}">
                <a16:creationId xmlns:a16="http://schemas.microsoft.com/office/drawing/2014/main" id="{73F10E7C-2BDF-4387-B5C5-552F63A0424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z="2000" smtClean="0"/>
              <a:t>2</a:t>
            </a:fld>
            <a:endParaRPr lang="en-GB" sz="2000" dirty="0"/>
          </a:p>
        </p:txBody>
      </p:sp>
    </p:spTree>
    <p:extLst>
      <p:ext uri="{BB962C8B-B14F-4D97-AF65-F5344CB8AC3E}">
        <p14:creationId xmlns:p14="http://schemas.microsoft.com/office/powerpoint/2010/main" val="16935029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F8EE9D0-0305-4DAD-A8A5-E3E71B917267}"/>
              </a:ext>
            </a:extLst>
          </p:cNvPr>
          <p:cNvSpPr>
            <a:spLocks noGrp="1"/>
          </p:cNvSpPr>
          <p:nvPr>
            <p:ph type="title"/>
          </p:nvPr>
        </p:nvSpPr>
        <p:spPr>
          <a:xfrm>
            <a:off x="311700" y="243319"/>
            <a:ext cx="8520600" cy="572700"/>
          </a:xfrm>
        </p:spPr>
        <p:txBody>
          <a:bodyPr/>
          <a:lstStyle/>
          <a:p>
            <a:r>
              <a:rPr lang="en-US" b="1" dirty="0">
                <a:effectLst>
                  <a:outerShdw blurRad="38100" dist="38100" dir="2700000" algn="tl">
                    <a:srgbClr val="000000">
                      <a:alpha val="43137"/>
                    </a:srgbClr>
                  </a:outerShdw>
                </a:effectLst>
              </a:rPr>
              <a:t>Use Cases: Authorization (SSO)</a:t>
            </a:r>
            <a:endParaRPr lang="ru-RU" b="1" dirty="0">
              <a:effectLst>
                <a:outerShdw blurRad="38100" dist="38100" dir="2700000" algn="tl">
                  <a:srgbClr val="000000">
                    <a:alpha val="43137"/>
                  </a:srgbClr>
                </a:outerShdw>
              </a:effectLst>
            </a:endParaRPr>
          </a:p>
        </p:txBody>
      </p:sp>
      <p:sp>
        <p:nvSpPr>
          <p:cNvPr id="3" name="Номер слайда 2">
            <a:extLst>
              <a:ext uri="{FF2B5EF4-FFF2-40B4-BE49-F238E27FC236}">
                <a16:creationId xmlns:a16="http://schemas.microsoft.com/office/drawing/2014/main" id="{09FB8480-1FB4-49A4-B531-A9B589ECD31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20</a:t>
            </a:fld>
            <a:endParaRPr lang="en-GB"/>
          </a:p>
        </p:txBody>
      </p:sp>
      <p:pic>
        <p:nvPicPr>
          <p:cNvPr id="8194" name="Picture 2" descr="UC Authorization">
            <a:extLst>
              <a:ext uri="{FF2B5EF4-FFF2-40B4-BE49-F238E27FC236}">
                <a16:creationId xmlns:a16="http://schemas.microsoft.com/office/drawing/2014/main" id="{7D28B00A-004C-4E41-880C-3BCEA35E70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199" y="1238229"/>
            <a:ext cx="5515535" cy="31878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30891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F8EE9D0-0305-4DAD-A8A5-E3E71B917267}"/>
              </a:ext>
            </a:extLst>
          </p:cNvPr>
          <p:cNvSpPr>
            <a:spLocks noGrp="1"/>
          </p:cNvSpPr>
          <p:nvPr>
            <p:ph type="title"/>
          </p:nvPr>
        </p:nvSpPr>
        <p:spPr>
          <a:xfrm>
            <a:off x="311700" y="243319"/>
            <a:ext cx="8520600" cy="572700"/>
          </a:xfrm>
        </p:spPr>
        <p:txBody>
          <a:bodyPr/>
          <a:lstStyle/>
          <a:p>
            <a:r>
              <a:rPr lang="en-US" b="1" dirty="0">
                <a:effectLst>
                  <a:outerShdw blurRad="38100" dist="38100" dir="2700000" algn="tl">
                    <a:srgbClr val="000000">
                      <a:alpha val="43137"/>
                    </a:srgbClr>
                  </a:outerShdw>
                </a:effectLst>
              </a:rPr>
              <a:t>Use Cases: Request Validation</a:t>
            </a:r>
            <a:br>
              <a:rPr lang="en-US" b="1" i="0" dirty="0">
                <a:solidFill>
                  <a:srgbClr val="1F2328"/>
                </a:solidFill>
                <a:effectLst/>
                <a:latin typeface="-apple-system"/>
              </a:rPr>
            </a:br>
            <a:endParaRPr lang="ru-RU" b="1" dirty="0">
              <a:effectLst>
                <a:outerShdw blurRad="38100" dist="38100" dir="2700000" algn="tl">
                  <a:srgbClr val="000000">
                    <a:alpha val="43137"/>
                  </a:srgbClr>
                </a:outerShdw>
              </a:effectLst>
            </a:endParaRPr>
          </a:p>
        </p:txBody>
      </p:sp>
      <p:sp>
        <p:nvSpPr>
          <p:cNvPr id="3" name="Номер слайда 2">
            <a:extLst>
              <a:ext uri="{FF2B5EF4-FFF2-40B4-BE49-F238E27FC236}">
                <a16:creationId xmlns:a16="http://schemas.microsoft.com/office/drawing/2014/main" id="{09FB8480-1FB4-49A4-B531-A9B589ECD31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21</a:t>
            </a:fld>
            <a:endParaRPr lang="en-GB"/>
          </a:p>
        </p:txBody>
      </p:sp>
      <p:pic>
        <p:nvPicPr>
          <p:cNvPr id="7170" name="Picture 2" descr="UC Request Validation">
            <a:extLst>
              <a:ext uri="{FF2B5EF4-FFF2-40B4-BE49-F238E27FC236}">
                <a16:creationId xmlns:a16="http://schemas.microsoft.com/office/drawing/2014/main" id="{10A1CB11-0894-4295-A365-EFD38A72EE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0275" y="1299603"/>
            <a:ext cx="4743450" cy="3095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22266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F8EE9D0-0305-4DAD-A8A5-E3E71B917267}"/>
              </a:ext>
            </a:extLst>
          </p:cNvPr>
          <p:cNvSpPr>
            <a:spLocks noGrp="1"/>
          </p:cNvSpPr>
          <p:nvPr>
            <p:ph type="title"/>
          </p:nvPr>
        </p:nvSpPr>
        <p:spPr>
          <a:xfrm>
            <a:off x="311700" y="243319"/>
            <a:ext cx="8520600" cy="572700"/>
          </a:xfrm>
        </p:spPr>
        <p:txBody>
          <a:bodyPr/>
          <a:lstStyle/>
          <a:p>
            <a:r>
              <a:rPr lang="en-US" b="1" dirty="0">
                <a:effectLst>
                  <a:outerShdw blurRad="38100" dist="38100" dir="2700000" algn="tl">
                    <a:srgbClr val="000000">
                      <a:alpha val="43137"/>
                    </a:srgbClr>
                  </a:outerShdw>
                </a:effectLst>
              </a:rPr>
              <a:t>Use Cases: Responses Caching</a:t>
            </a:r>
            <a:endParaRPr lang="ru-RU" b="1" dirty="0">
              <a:effectLst>
                <a:outerShdw blurRad="38100" dist="38100" dir="2700000" algn="tl">
                  <a:srgbClr val="000000">
                    <a:alpha val="43137"/>
                  </a:srgbClr>
                </a:outerShdw>
              </a:effectLst>
            </a:endParaRPr>
          </a:p>
        </p:txBody>
      </p:sp>
      <p:sp>
        <p:nvSpPr>
          <p:cNvPr id="3" name="Номер слайда 2">
            <a:extLst>
              <a:ext uri="{FF2B5EF4-FFF2-40B4-BE49-F238E27FC236}">
                <a16:creationId xmlns:a16="http://schemas.microsoft.com/office/drawing/2014/main" id="{09FB8480-1FB4-49A4-B531-A9B589ECD31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22</a:t>
            </a:fld>
            <a:endParaRPr lang="en-GB"/>
          </a:p>
        </p:txBody>
      </p:sp>
      <p:pic>
        <p:nvPicPr>
          <p:cNvPr id="6146" name="Picture 2" descr="UC Response Caching">
            <a:extLst>
              <a:ext uri="{FF2B5EF4-FFF2-40B4-BE49-F238E27FC236}">
                <a16:creationId xmlns:a16="http://schemas.microsoft.com/office/drawing/2014/main" id="{A1657FEC-02E8-448E-8081-D394444762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1374682"/>
            <a:ext cx="4267200" cy="2905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06351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F8EE9D0-0305-4DAD-A8A5-E3E71B917267}"/>
              </a:ext>
            </a:extLst>
          </p:cNvPr>
          <p:cNvSpPr>
            <a:spLocks noGrp="1"/>
          </p:cNvSpPr>
          <p:nvPr>
            <p:ph type="title"/>
          </p:nvPr>
        </p:nvSpPr>
        <p:spPr>
          <a:xfrm>
            <a:off x="311700" y="243319"/>
            <a:ext cx="8520600" cy="572700"/>
          </a:xfrm>
        </p:spPr>
        <p:txBody>
          <a:bodyPr/>
          <a:lstStyle/>
          <a:p>
            <a:r>
              <a:rPr lang="en-US" b="1" dirty="0">
                <a:effectLst>
                  <a:outerShdw blurRad="38100" dist="38100" dir="2700000" algn="tl">
                    <a:srgbClr val="000000">
                      <a:alpha val="43137"/>
                    </a:srgbClr>
                  </a:outerShdw>
                </a:effectLst>
              </a:rPr>
              <a:t>Use Cases: Modular Deployment of Models</a:t>
            </a:r>
            <a:endParaRPr lang="ru-RU" b="1" dirty="0">
              <a:effectLst>
                <a:outerShdw blurRad="38100" dist="38100" dir="2700000" algn="tl">
                  <a:srgbClr val="000000">
                    <a:alpha val="43137"/>
                  </a:srgbClr>
                </a:outerShdw>
              </a:effectLst>
            </a:endParaRPr>
          </a:p>
        </p:txBody>
      </p:sp>
      <p:sp>
        <p:nvSpPr>
          <p:cNvPr id="3" name="Номер слайда 2">
            <a:extLst>
              <a:ext uri="{FF2B5EF4-FFF2-40B4-BE49-F238E27FC236}">
                <a16:creationId xmlns:a16="http://schemas.microsoft.com/office/drawing/2014/main" id="{09FB8480-1FB4-49A4-B531-A9B589ECD31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23</a:t>
            </a:fld>
            <a:endParaRPr lang="en-GB"/>
          </a:p>
        </p:txBody>
      </p:sp>
      <p:pic>
        <p:nvPicPr>
          <p:cNvPr id="5122" name="Picture 2" descr="UC Modular Deployment of Models">
            <a:extLst>
              <a:ext uri="{FF2B5EF4-FFF2-40B4-BE49-F238E27FC236}">
                <a16:creationId xmlns:a16="http://schemas.microsoft.com/office/drawing/2014/main" id="{0C3F1FA1-45CF-4609-AFFD-794A1711BD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8275" y="1272768"/>
            <a:ext cx="6267450" cy="2933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08118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F8EE9D0-0305-4DAD-A8A5-E3E71B917267}"/>
              </a:ext>
            </a:extLst>
          </p:cNvPr>
          <p:cNvSpPr>
            <a:spLocks noGrp="1"/>
          </p:cNvSpPr>
          <p:nvPr>
            <p:ph type="title"/>
          </p:nvPr>
        </p:nvSpPr>
        <p:spPr>
          <a:xfrm>
            <a:off x="311700" y="243319"/>
            <a:ext cx="8520600" cy="572700"/>
          </a:xfrm>
        </p:spPr>
        <p:txBody>
          <a:bodyPr/>
          <a:lstStyle/>
          <a:p>
            <a:r>
              <a:rPr lang="en-US" b="1" dirty="0">
                <a:effectLst>
                  <a:outerShdw blurRad="38100" dist="38100" dir="2700000" algn="tl">
                    <a:srgbClr val="000000">
                      <a:alpha val="43137"/>
                    </a:srgbClr>
                  </a:outerShdw>
                </a:effectLst>
              </a:rPr>
              <a:t>Use Cases: Containerization</a:t>
            </a:r>
            <a:endParaRPr lang="ru-RU" b="1" dirty="0">
              <a:effectLst>
                <a:outerShdw blurRad="38100" dist="38100" dir="2700000" algn="tl">
                  <a:srgbClr val="000000">
                    <a:alpha val="43137"/>
                  </a:srgbClr>
                </a:outerShdw>
              </a:effectLst>
            </a:endParaRPr>
          </a:p>
        </p:txBody>
      </p:sp>
      <p:sp>
        <p:nvSpPr>
          <p:cNvPr id="3" name="Номер слайда 2">
            <a:extLst>
              <a:ext uri="{FF2B5EF4-FFF2-40B4-BE49-F238E27FC236}">
                <a16:creationId xmlns:a16="http://schemas.microsoft.com/office/drawing/2014/main" id="{09FB8480-1FB4-49A4-B531-A9B589ECD31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24</a:t>
            </a:fld>
            <a:endParaRPr lang="en-GB"/>
          </a:p>
        </p:txBody>
      </p:sp>
      <p:pic>
        <p:nvPicPr>
          <p:cNvPr id="4098" name="Picture 2" descr="UC Containerization">
            <a:extLst>
              <a:ext uri="{FF2B5EF4-FFF2-40B4-BE49-F238E27FC236}">
                <a16:creationId xmlns:a16="http://schemas.microsoft.com/office/drawing/2014/main" id="{D58A33D0-AA1E-47AD-AF5D-26957D17C8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4608" y="974912"/>
            <a:ext cx="3954783" cy="37689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69269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F8EE9D0-0305-4DAD-A8A5-E3E71B917267}"/>
              </a:ext>
            </a:extLst>
          </p:cNvPr>
          <p:cNvSpPr>
            <a:spLocks noGrp="1"/>
          </p:cNvSpPr>
          <p:nvPr>
            <p:ph type="title"/>
          </p:nvPr>
        </p:nvSpPr>
        <p:spPr>
          <a:xfrm>
            <a:off x="311700" y="243319"/>
            <a:ext cx="8520600" cy="572700"/>
          </a:xfrm>
        </p:spPr>
        <p:txBody>
          <a:bodyPr/>
          <a:lstStyle/>
          <a:p>
            <a:r>
              <a:rPr lang="en-US" b="1" dirty="0">
                <a:effectLst>
                  <a:outerShdw blurRad="38100" dist="38100" dir="2700000" algn="tl">
                    <a:srgbClr val="000000">
                      <a:alpha val="43137"/>
                    </a:srgbClr>
                  </a:outerShdw>
                </a:effectLst>
              </a:rPr>
              <a:t>Use Cases: Service Deployment</a:t>
            </a:r>
            <a:endParaRPr lang="ru-RU" b="1" dirty="0">
              <a:effectLst>
                <a:outerShdw blurRad="38100" dist="38100" dir="2700000" algn="tl">
                  <a:srgbClr val="000000">
                    <a:alpha val="43137"/>
                  </a:srgbClr>
                </a:outerShdw>
              </a:effectLst>
            </a:endParaRPr>
          </a:p>
        </p:txBody>
      </p:sp>
      <p:sp>
        <p:nvSpPr>
          <p:cNvPr id="3" name="Номер слайда 2">
            <a:extLst>
              <a:ext uri="{FF2B5EF4-FFF2-40B4-BE49-F238E27FC236}">
                <a16:creationId xmlns:a16="http://schemas.microsoft.com/office/drawing/2014/main" id="{09FB8480-1FB4-49A4-B531-A9B589ECD31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25</a:t>
            </a:fld>
            <a:endParaRPr lang="en-GB"/>
          </a:p>
        </p:txBody>
      </p:sp>
      <p:pic>
        <p:nvPicPr>
          <p:cNvPr id="3074" name="Picture 2" descr="UC Service Deployment">
            <a:extLst>
              <a:ext uri="{FF2B5EF4-FFF2-40B4-BE49-F238E27FC236}">
                <a16:creationId xmlns:a16="http://schemas.microsoft.com/office/drawing/2014/main" id="{9D76C03C-D931-4AF6-B5F1-14A64F6852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6830" y="1069041"/>
            <a:ext cx="4831851" cy="34558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85328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F8EE9D0-0305-4DAD-A8A5-E3E71B917267}"/>
              </a:ext>
            </a:extLst>
          </p:cNvPr>
          <p:cNvSpPr>
            <a:spLocks noGrp="1"/>
          </p:cNvSpPr>
          <p:nvPr>
            <p:ph type="title"/>
          </p:nvPr>
        </p:nvSpPr>
        <p:spPr>
          <a:xfrm>
            <a:off x="311700" y="243319"/>
            <a:ext cx="8520600" cy="572700"/>
          </a:xfrm>
        </p:spPr>
        <p:txBody>
          <a:bodyPr/>
          <a:lstStyle/>
          <a:p>
            <a:r>
              <a:rPr lang="en-US" b="1" dirty="0">
                <a:effectLst>
                  <a:outerShdw blurRad="38100" dist="38100" dir="2700000" algn="tl">
                    <a:srgbClr val="000000">
                      <a:alpha val="43137"/>
                    </a:srgbClr>
                  </a:outerShdw>
                </a:effectLst>
              </a:rPr>
              <a:t>Use Cases: Auto-Documentation</a:t>
            </a:r>
            <a:endParaRPr lang="ru-RU" b="1" dirty="0">
              <a:effectLst>
                <a:outerShdw blurRad="38100" dist="38100" dir="2700000" algn="tl">
                  <a:srgbClr val="000000">
                    <a:alpha val="43137"/>
                  </a:srgbClr>
                </a:outerShdw>
              </a:effectLst>
            </a:endParaRPr>
          </a:p>
        </p:txBody>
      </p:sp>
      <p:sp>
        <p:nvSpPr>
          <p:cNvPr id="3" name="Номер слайда 2">
            <a:extLst>
              <a:ext uri="{FF2B5EF4-FFF2-40B4-BE49-F238E27FC236}">
                <a16:creationId xmlns:a16="http://schemas.microsoft.com/office/drawing/2014/main" id="{09FB8480-1FB4-49A4-B531-A9B589ECD31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26</a:t>
            </a:fld>
            <a:endParaRPr lang="en-GB"/>
          </a:p>
        </p:txBody>
      </p:sp>
      <p:pic>
        <p:nvPicPr>
          <p:cNvPr id="2050" name="Picture 2" descr="UC Model Auto-Documentation">
            <a:extLst>
              <a:ext uri="{FF2B5EF4-FFF2-40B4-BE49-F238E27FC236}">
                <a16:creationId xmlns:a16="http://schemas.microsoft.com/office/drawing/2014/main" id="{DCFE2B40-13FB-46E0-9E27-E06D46C903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5253" y="1157448"/>
            <a:ext cx="6930278" cy="33240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45517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Текст 2">
            <a:extLst>
              <a:ext uri="{FF2B5EF4-FFF2-40B4-BE49-F238E27FC236}">
                <a16:creationId xmlns:a16="http://schemas.microsoft.com/office/drawing/2014/main" id="{73D9E495-74CF-49FC-8FE9-9E20997A0616}"/>
              </a:ext>
            </a:extLst>
          </p:cNvPr>
          <p:cNvSpPr>
            <a:spLocks noGrp="1"/>
          </p:cNvSpPr>
          <p:nvPr>
            <p:ph type="body" idx="1"/>
          </p:nvPr>
        </p:nvSpPr>
        <p:spPr>
          <a:xfrm>
            <a:off x="311701" y="863550"/>
            <a:ext cx="4051870" cy="2249444"/>
          </a:xfrm>
        </p:spPr>
        <p:txBody>
          <a:bodyPr/>
          <a:lstStyle/>
          <a:p>
            <a:pPr marL="139700" indent="0">
              <a:buNone/>
            </a:pPr>
            <a:r>
              <a:rPr lang="en-US" b="1" dirty="0">
                <a:solidFill>
                  <a:schemeClr val="tx1"/>
                </a:solidFill>
              </a:rPr>
              <a:t>ML Engineer (Maria, 32 years old)</a:t>
            </a:r>
          </a:p>
          <a:p>
            <a:pPr marL="139700" indent="0">
              <a:buNone/>
            </a:pPr>
            <a:br>
              <a:rPr lang="en-US" dirty="0">
                <a:solidFill>
                  <a:schemeClr val="tx1"/>
                </a:solidFill>
              </a:rPr>
            </a:br>
            <a:r>
              <a:rPr lang="en-US" b="1" dirty="0">
                <a:solidFill>
                  <a:schemeClr val="tx1"/>
                </a:solidFill>
              </a:rPr>
              <a:t>Goals:</a:t>
            </a:r>
            <a:endParaRPr lang="en-US" dirty="0">
              <a:solidFill>
                <a:schemeClr val="tx1"/>
              </a:solidFill>
            </a:endParaRPr>
          </a:p>
          <a:p>
            <a:pPr>
              <a:buFont typeface="Arial" panose="020B0604020202020204" pitchFamily="34" charset="0"/>
              <a:buChar char="•"/>
            </a:pPr>
            <a:r>
              <a:rPr lang="en-US" dirty="0">
                <a:solidFill>
                  <a:schemeClr val="tx1"/>
                </a:solidFill>
              </a:rPr>
              <a:t>Deploy and version ML models in Kubernetes.</a:t>
            </a:r>
          </a:p>
          <a:p>
            <a:pPr>
              <a:buFont typeface="Arial" panose="020B0604020202020204" pitchFamily="34" charset="0"/>
              <a:buChar char="•"/>
            </a:pPr>
            <a:r>
              <a:rPr lang="en-US" dirty="0">
                <a:solidFill>
                  <a:schemeClr val="tx1"/>
                </a:solidFill>
              </a:rPr>
              <a:t>Automatic API documentation and request validation.</a:t>
            </a:r>
          </a:p>
          <a:p>
            <a:pPr>
              <a:buFont typeface="Arial" panose="020B0604020202020204" pitchFamily="34" charset="0"/>
              <a:buChar char="•"/>
            </a:pPr>
            <a:r>
              <a:rPr lang="en-US" dirty="0">
                <a:solidFill>
                  <a:schemeClr val="tx1"/>
                </a:solidFill>
              </a:rPr>
              <a:t>Flexibility for different ML frameworks.</a:t>
            </a:r>
          </a:p>
        </p:txBody>
      </p:sp>
      <p:sp>
        <p:nvSpPr>
          <p:cNvPr id="7" name="Google Shape;66;p15">
            <a:extLst>
              <a:ext uri="{FF2B5EF4-FFF2-40B4-BE49-F238E27FC236}">
                <a16:creationId xmlns:a16="http://schemas.microsoft.com/office/drawing/2014/main" id="{A2B7074F-A1D8-444B-9DA8-BFF70B4A2A8A}"/>
              </a:ext>
            </a:extLst>
          </p:cNvPr>
          <p:cNvSpPr txBox="1">
            <a:spLocks/>
          </p:cNvSpPr>
          <p:nvPr/>
        </p:nvSpPr>
        <p:spPr>
          <a:xfrm>
            <a:off x="252575" y="140425"/>
            <a:ext cx="85206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b="1" dirty="0">
                <a:effectLst>
                  <a:outerShdw blurRad="38100" dist="38100" dir="2700000" algn="tl">
                    <a:srgbClr val="000000">
                      <a:alpha val="43137"/>
                    </a:srgbClr>
                  </a:outerShdw>
                </a:effectLst>
              </a:rPr>
              <a:t>Personas</a:t>
            </a:r>
          </a:p>
        </p:txBody>
      </p:sp>
      <p:sp>
        <p:nvSpPr>
          <p:cNvPr id="8" name="TextBox 7">
            <a:extLst>
              <a:ext uri="{FF2B5EF4-FFF2-40B4-BE49-F238E27FC236}">
                <a16:creationId xmlns:a16="http://schemas.microsoft.com/office/drawing/2014/main" id="{4B40FD6D-82C8-48B1-A5D3-456D8792334C}"/>
              </a:ext>
            </a:extLst>
          </p:cNvPr>
          <p:cNvSpPr txBox="1"/>
          <p:nvPr/>
        </p:nvSpPr>
        <p:spPr>
          <a:xfrm>
            <a:off x="4645958" y="863550"/>
            <a:ext cx="4269442" cy="1384995"/>
          </a:xfrm>
          <a:prstGeom prst="rect">
            <a:avLst/>
          </a:prstGeom>
          <a:noFill/>
        </p:spPr>
        <p:txBody>
          <a:bodyPr wrap="square" rtlCol="0">
            <a:spAutoFit/>
          </a:bodyPr>
          <a:lstStyle/>
          <a:p>
            <a:r>
              <a:rPr lang="en-US" b="1" dirty="0">
                <a:solidFill>
                  <a:schemeClr val="tx1"/>
                </a:solidFill>
              </a:rPr>
              <a:t>Backend Developer (Alexander, 28 years old)</a:t>
            </a:r>
          </a:p>
          <a:p>
            <a:br>
              <a:rPr lang="en-US" dirty="0">
                <a:solidFill>
                  <a:schemeClr val="tx1"/>
                </a:solidFill>
              </a:rPr>
            </a:br>
            <a:r>
              <a:rPr lang="en-US" b="1" dirty="0">
                <a:solidFill>
                  <a:schemeClr val="tx1"/>
                </a:solidFill>
              </a:rPr>
              <a:t>Goals:</a:t>
            </a:r>
            <a:endParaRPr lang="en-US" dirty="0">
              <a:solidFill>
                <a:schemeClr val="tx1"/>
              </a:solidFill>
            </a:endParaRPr>
          </a:p>
          <a:p>
            <a:pPr marL="285750" indent="-285750">
              <a:buFont typeface="Arial" panose="020B0604020202020204" pitchFamily="34" charset="0"/>
              <a:buChar char="•"/>
            </a:pPr>
            <a:r>
              <a:rPr lang="en-US" dirty="0">
                <a:solidFill>
                  <a:schemeClr val="tx1"/>
                </a:solidFill>
              </a:rPr>
              <a:t>Use automatic </a:t>
            </a:r>
            <a:r>
              <a:rPr lang="en-US" dirty="0" err="1">
                <a:solidFill>
                  <a:schemeClr val="tx1"/>
                </a:solidFill>
              </a:rPr>
              <a:t>OpenAPI</a:t>
            </a:r>
            <a:r>
              <a:rPr lang="en-US" dirty="0">
                <a:solidFill>
                  <a:schemeClr val="tx1"/>
                </a:solidFill>
              </a:rPr>
              <a:t> schema generation.</a:t>
            </a:r>
          </a:p>
          <a:p>
            <a:pPr marL="285750" indent="-285750">
              <a:buFont typeface="Arial" panose="020B0604020202020204" pitchFamily="34" charset="0"/>
              <a:buChar char="•"/>
            </a:pPr>
            <a:r>
              <a:rPr lang="en-US" dirty="0">
                <a:solidFill>
                  <a:schemeClr val="tx1"/>
                </a:solidFill>
              </a:rPr>
              <a:t>Easily add API endpoints with request validation and security.</a:t>
            </a:r>
            <a:endParaRPr lang="ru-RU" dirty="0">
              <a:solidFill>
                <a:schemeClr val="tx1"/>
              </a:solidFill>
            </a:endParaRPr>
          </a:p>
        </p:txBody>
      </p:sp>
      <p:sp>
        <p:nvSpPr>
          <p:cNvPr id="2" name="Slide Number Placeholder 1">
            <a:extLst>
              <a:ext uri="{FF2B5EF4-FFF2-40B4-BE49-F238E27FC236}">
                <a16:creationId xmlns:a16="http://schemas.microsoft.com/office/drawing/2014/main" id="{3178EC64-B23C-4E80-AA61-FE6C102031B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3</a:t>
            </a:fld>
            <a:endParaRPr lang="en-GB"/>
          </a:p>
        </p:txBody>
      </p:sp>
      <p:sp>
        <p:nvSpPr>
          <p:cNvPr id="4" name="TextBox 3">
            <a:extLst>
              <a:ext uri="{FF2B5EF4-FFF2-40B4-BE49-F238E27FC236}">
                <a16:creationId xmlns:a16="http://schemas.microsoft.com/office/drawing/2014/main" id="{C9F9E3DC-5FD0-4211-A132-FB1036335AD0}"/>
              </a:ext>
            </a:extLst>
          </p:cNvPr>
          <p:cNvSpPr txBox="1"/>
          <p:nvPr/>
        </p:nvSpPr>
        <p:spPr>
          <a:xfrm>
            <a:off x="311701" y="3476065"/>
            <a:ext cx="4051870" cy="954107"/>
          </a:xfrm>
          <a:prstGeom prst="rect">
            <a:avLst/>
          </a:prstGeom>
          <a:noFill/>
        </p:spPr>
        <p:txBody>
          <a:bodyPr wrap="square" rtlCol="0">
            <a:spAutoFit/>
          </a:bodyPr>
          <a:lstStyle/>
          <a:p>
            <a:r>
              <a:rPr lang="en-US" b="1" dirty="0">
                <a:solidFill>
                  <a:schemeClr val="tx1"/>
                </a:solidFill>
              </a:rPr>
              <a:t>Pain points:</a:t>
            </a:r>
            <a:endParaRPr lang="en-US" dirty="0">
              <a:solidFill>
                <a:schemeClr val="tx1"/>
              </a:solidFill>
            </a:endParaRPr>
          </a:p>
          <a:p>
            <a:pPr marL="285750" indent="-285750">
              <a:buFont typeface="Arial" panose="020B0604020202020204" pitchFamily="34" charset="0"/>
              <a:buChar char="•"/>
            </a:pPr>
            <a:r>
              <a:rPr lang="en-US" dirty="0">
                <a:solidFill>
                  <a:schemeClr val="tx1"/>
                </a:solidFill>
              </a:rPr>
              <a:t>Manual API documentation.</a:t>
            </a:r>
          </a:p>
          <a:p>
            <a:pPr marL="285750" indent="-285750">
              <a:buFont typeface="Arial" panose="020B0604020202020204" pitchFamily="34" charset="0"/>
              <a:buChar char="•"/>
            </a:pPr>
            <a:r>
              <a:rPr lang="en-US" dirty="0">
                <a:solidFill>
                  <a:schemeClr val="tx1"/>
                </a:solidFill>
              </a:rPr>
              <a:t>Difficulties in monitoring model performance.</a:t>
            </a:r>
          </a:p>
          <a:p>
            <a:endParaRPr lang="ru-RU" dirty="0"/>
          </a:p>
        </p:txBody>
      </p:sp>
      <p:sp>
        <p:nvSpPr>
          <p:cNvPr id="5" name="TextBox 4">
            <a:extLst>
              <a:ext uri="{FF2B5EF4-FFF2-40B4-BE49-F238E27FC236}">
                <a16:creationId xmlns:a16="http://schemas.microsoft.com/office/drawing/2014/main" id="{1DC75561-9819-4074-8766-C1882A1161D7}"/>
              </a:ext>
            </a:extLst>
          </p:cNvPr>
          <p:cNvSpPr txBox="1"/>
          <p:nvPr/>
        </p:nvSpPr>
        <p:spPr>
          <a:xfrm>
            <a:off x="4645959" y="3368342"/>
            <a:ext cx="4127216" cy="1169551"/>
          </a:xfrm>
          <a:prstGeom prst="rect">
            <a:avLst/>
          </a:prstGeom>
          <a:noFill/>
        </p:spPr>
        <p:txBody>
          <a:bodyPr wrap="square" rtlCol="0">
            <a:spAutoFit/>
          </a:bodyPr>
          <a:lstStyle/>
          <a:p>
            <a:r>
              <a:rPr lang="en-US" b="1" dirty="0">
                <a:solidFill>
                  <a:schemeClr val="tx1"/>
                </a:solidFill>
              </a:rPr>
              <a:t>Pain points:</a:t>
            </a:r>
            <a:endParaRPr lang="en-US" dirty="0">
              <a:solidFill>
                <a:schemeClr val="tx1"/>
              </a:solidFill>
            </a:endParaRPr>
          </a:p>
          <a:p>
            <a:pPr marL="285750" indent="-285750">
              <a:buFont typeface="Arial" panose="020B0604020202020204" pitchFamily="34" charset="0"/>
              <a:buChar char="•"/>
            </a:pPr>
            <a:r>
              <a:rPr lang="en-US" dirty="0">
                <a:solidFill>
                  <a:schemeClr val="tx1"/>
                </a:solidFill>
              </a:rPr>
              <a:t>Manual API documentation.</a:t>
            </a:r>
          </a:p>
          <a:p>
            <a:pPr marL="285750" indent="-285750">
              <a:buFont typeface="Arial" panose="020B0604020202020204" pitchFamily="34" charset="0"/>
              <a:buChar char="•"/>
            </a:pPr>
            <a:r>
              <a:rPr lang="en-US" dirty="0">
                <a:solidFill>
                  <a:schemeClr val="tx1"/>
                </a:solidFill>
              </a:rPr>
              <a:t>Challenges with integrating authorization and managing access control.</a:t>
            </a:r>
          </a:p>
          <a:p>
            <a:endParaRPr lang="ru-RU" dirty="0"/>
          </a:p>
        </p:txBody>
      </p:sp>
    </p:spTree>
    <p:extLst>
      <p:ext uri="{BB962C8B-B14F-4D97-AF65-F5344CB8AC3E}">
        <p14:creationId xmlns:p14="http://schemas.microsoft.com/office/powerpoint/2010/main" val="20214450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Google Shape;66;p15">
            <a:extLst>
              <a:ext uri="{FF2B5EF4-FFF2-40B4-BE49-F238E27FC236}">
                <a16:creationId xmlns:a16="http://schemas.microsoft.com/office/drawing/2014/main" id="{A2B7074F-A1D8-444B-9DA8-BFF70B4A2A8A}"/>
              </a:ext>
            </a:extLst>
          </p:cNvPr>
          <p:cNvSpPr txBox="1">
            <a:spLocks/>
          </p:cNvSpPr>
          <p:nvPr/>
        </p:nvSpPr>
        <p:spPr>
          <a:xfrm>
            <a:off x="252575" y="140425"/>
            <a:ext cx="85206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b="1" dirty="0">
                <a:effectLst>
                  <a:outerShdw blurRad="38100" dist="38100" dir="2700000" algn="tl">
                    <a:srgbClr val="000000">
                      <a:alpha val="43137"/>
                    </a:srgbClr>
                  </a:outerShdw>
                </a:effectLst>
              </a:rPr>
              <a:t>Personas</a:t>
            </a:r>
          </a:p>
        </p:txBody>
      </p:sp>
      <p:sp>
        <p:nvSpPr>
          <p:cNvPr id="8" name="TextBox 7">
            <a:extLst>
              <a:ext uri="{FF2B5EF4-FFF2-40B4-BE49-F238E27FC236}">
                <a16:creationId xmlns:a16="http://schemas.microsoft.com/office/drawing/2014/main" id="{4B40FD6D-82C8-48B1-A5D3-456D8792334C}"/>
              </a:ext>
            </a:extLst>
          </p:cNvPr>
          <p:cNvSpPr txBox="1"/>
          <p:nvPr/>
        </p:nvSpPr>
        <p:spPr>
          <a:xfrm>
            <a:off x="4740089" y="893382"/>
            <a:ext cx="4269442" cy="1384995"/>
          </a:xfrm>
          <a:prstGeom prst="rect">
            <a:avLst/>
          </a:prstGeom>
          <a:noFill/>
        </p:spPr>
        <p:txBody>
          <a:bodyPr wrap="square" rtlCol="0">
            <a:spAutoFit/>
          </a:bodyPr>
          <a:lstStyle/>
          <a:p>
            <a:r>
              <a:rPr lang="en-US" b="1" dirty="0"/>
              <a:t>Corporate Client (Yandex, </a:t>
            </a:r>
            <a:r>
              <a:rPr lang="en-US" b="1" dirty="0" err="1"/>
              <a:t>Sber</a:t>
            </a:r>
            <a:r>
              <a:rPr lang="en-US" b="1" dirty="0"/>
              <a:t>)</a:t>
            </a:r>
          </a:p>
          <a:p>
            <a:br>
              <a:rPr lang="en-US" dirty="0"/>
            </a:br>
            <a:r>
              <a:rPr lang="en-US" b="1" dirty="0"/>
              <a:t>Goals:</a:t>
            </a:r>
            <a:endParaRPr lang="en-US" dirty="0"/>
          </a:p>
          <a:p>
            <a:pPr marL="285750" indent="-285750">
              <a:buFont typeface="Arial" panose="020B0604020202020204" pitchFamily="34" charset="0"/>
              <a:buChar char="•"/>
            </a:pPr>
            <a:r>
              <a:rPr lang="en-US" dirty="0"/>
              <a:t>Scalable and secure deployment of ML models.</a:t>
            </a:r>
          </a:p>
          <a:p>
            <a:pPr marL="285750" indent="-285750">
              <a:buFont typeface="Arial" panose="020B0604020202020204" pitchFamily="34" charset="0"/>
              <a:buChar char="•"/>
            </a:pPr>
            <a:r>
              <a:rPr lang="en-US" dirty="0"/>
              <a:t>Integration of the API gateway into existing infrastructure.</a:t>
            </a:r>
          </a:p>
        </p:txBody>
      </p:sp>
      <p:sp>
        <p:nvSpPr>
          <p:cNvPr id="2" name="TextBox 1">
            <a:extLst>
              <a:ext uri="{FF2B5EF4-FFF2-40B4-BE49-F238E27FC236}">
                <a16:creationId xmlns:a16="http://schemas.microsoft.com/office/drawing/2014/main" id="{BC8183E0-B6FC-471C-B2F8-14996330AB16}"/>
              </a:ext>
            </a:extLst>
          </p:cNvPr>
          <p:cNvSpPr txBox="1"/>
          <p:nvPr/>
        </p:nvSpPr>
        <p:spPr>
          <a:xfrm>
            <a:off x="352043" y="903891"/>
            <a:ext cx="4051870" cy="1384995"/>
          </a:xfrm>
          <a:prstGeom prst="rect">
            <a:avLst/>
          </a:prstGeom>
          <a:noFill/>
        </p:spPr>
        <p:txBody>
          <a:bodyPr wrap="square" rtlCol="0">
            <a:spAutoFit/>
          </a:bodyPr>
          <a:lstStyle/>
          <a:p>
            <a:r>
              <a:rPr lang="en-US" b="1" dirty="0"/>
              <a:t>API Consumer (Sergey, 30 years old)</a:t>
            </a:r>
          </a:p>
          <a:p>
            <a:br>
              <a:rPr lang="en-US" dirty="0"/>
            </a:br>
            <a:r>
              <a:rPr lang="en-US" b="1" dirty="0"/>
              <a:t>Goals:</a:t>
            </a:r>
            <a:endParaRPr lang="en-US" dirty="0"/>
          </a:p>
          <a:p>
            <a:pPr marL="285750" indent="-285750">
              <a:buFont typeface="Arial" panose="020B0604020202020204" pitchFamily="34" charset="0"/>
              <a:buChar char="•"/>
            </a:pPr>
            <a:r>
              <a:rPr lang="en-US" dirty="0"/>
              <a:t>Get documentation for quick access to ML models.</a:t>
            </a:r>
          </a:p>
          <a:p>
            <a:pPr marL="285750" indent="-285750">
              <a:buFont typeface="Arial" panose="020B0604020202020204" pitchFamily="34" charset="0"/>
              <a:buChar char="•"/>
            </a:pPr>
            <a:r>
              <a:rPr lang="en-US" dirty="0"/>
              <a:t>Work with reliable and validated APIs.</a:t>
            </a:r>
            <a:endParaRPr lang="ru-RU" dirty="0"/>
          </a:p>
        </p:txBody>
      </p:sp>
      <p:sp>
        <p:nvSpPr>
          <p:cNvPr id="3" name="Slide Number Placeholder 2">
            <a:extLst>
              <a:ext uri="{FF2B5EF4-FFF2-40B4-BE49-F238E27FC236}">
                <a16:creationId xmlns:a16="http://schemas.microsoft.com/office/drawing/2014/main" id="{C78D3A78-ED79-4CFE-9690-1D96304C679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4</a:t>
            </a:fld>
            <a:endParaRPr lang="en-GB"/>
          </a:p>
        </p:txBody>
      </p:sp>
      <p:sp>
        <p:nvSpPr>
          <p:cNvPr id="4" name="TextBox 3">
            <a:extLst>
              <a:ext uri="{FF2B5EF4-FFF2-40B4-BE49-F238E27FC236}">
                <a16:creationId xmlns:a16="http://schemas.microsoft.com/office/drawing/2014/main" id="{FFDCAFA8-B478-40D2-932B-498A36B6913F}"/>
              </a:ext>
            </a:extLst>
          </p:cNvPr>
          <p:cNvSpPr txBox="1"/>
          <p:nvPr/>
        </p:nvSpPr>
        <p:spPr>
          <a:xfrm>
            <a:off x="4861112" y="2955581"/>
            <a:ext cx="3912063" cy="954107"/>
          </a:xfrm>
          <a:prstGeom prst="rect">
            <a:avLst/>
          </a:prstGeom>
          <a:noFill/>
        </p:spPr>
        <p:txBody>
          <a:bodyPr wrap="square" rtlCol="0">
            <a:spAutoFit/>
          </a:bodyPr>
          <a:lstStyle/>
          <a:p>
            <a:r>
              <a:rPr lang="en-US" b="1" dirty="0"/>
              <a:t>Pain points:</a:t>
            </a:r>
            <a:endParaRPr lang="en-US" dirty="0"/>
          </a:p>
          <a:p>
            <a:pPr marL="285750" indent="-285750">
              <a:buFont typeface="Arial" panose="020B0604020202020204" pitchFamily="34" charset="0"/>
              <a:buChar char="•"/>
            </a:pPr>
            <a:r>
              <a:rPr lang="en-US" dirty="0"/>
              <a:t>Challenges with integration and corporate standards.</a:t>
            </a:r>
          </a:p>
          <a:p>
            <a:endParaRPr lang="ru-RU" dirty="0"/>
          </a:p>
        </p:txBody>
      </p:sp>
      <p:sp>
        <p:nvSpPr>
          <p:cNvPr id="5" name="TextBox 4">
            <a:extLst>
              <a:ext uri="{FF2B5EF4-FFF2-40B4-BE49-F238E27FC236}">
                <a16:creationId xmlns:a16="http://schemas.microsoft.com/office/drawing/2014/main" id="{8BDC0A45-240C-4BA7-909B-5DD2FA0DB4FB}"/>
              </a:ext>
            </a:extLst>
          </p:cNvPr>
          <p:cNvSpPr txBox="1"/>
          <p:nvPr/>
        </p:nvSpPr>
        <p:spPr>
          <a:xfrm>
            <a:off x="370825" y="2955580"/>
            <a:ext cx="3912063" cy="954107"/>
          </a:xfrm>
          <a:prstGeom prst="rect">
            <a:avLst/>
          </a:prstGeom>
          <a:noFill/>
        </p:spPr>
        <p:txBody>
          <a:bodyPr wrap="square" rtlCol="0">
            <a:spAutoFit/>
          </a:bodyPr>
          <a:lstStyle/>
          <a:p>
            <a:r>
              <a:rPr lang="en-US" b="1" dirty="0"/>
              <a:t>Pain points:</a:t>
            </a:r>
            <a:endParaRPr lang="en-US" dirty="0"/>
          </a:p>
          <a:p>
            <a:pPr marL="285750" indent="-285750">
              <a:buFont typeface="Arial" panose="020B0604020202020204" pitchFamily="34" charset="0"/>
              <a:buChar char="•"/>
            </a:pPr>
            <a:r>
              <a:rPr lang="en-US" dirty="0"/>
              <a:t>Incomplete or outdated documentation.</a:t>
            </a:r>
          </a:p>
          <a:p>
            <a:pPr marL="285750" indent="-285750">
              <a:buFont typeface="Arial" panose="020B0604020202020204" pitchFamily="34" charset="0"/>
              <a:buChar char="•"/>
            </a:pPr>
            <a:r>
              <a:rPr lang="en-US" dirty="0"/>
              <a:t>API instability and delays.</a:t>
            </a:r>
          </a:p>
          <a:p>
            <a:endParaRPr lang="ru-RU" dirty="0"/>
          </a:p>
        </p:txBody>
      </p:sp>
    </p:spTree>
    <p:extLst>
      <p:ext uri="{BB962C8B-B14F-4D97-AF65-F5344CB8AC3E}">
        <p14:creationId xmlns:p14="http://schemas.microsoft.com/office/powerpoint/2010/main" val="26919371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252575" y="1404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effectLst>
                  <a:outerShdw blurRad="38100" dist="38100" dir="2700000" algn="tl">
                    <a:srgbClr val="000000">
                      <a:alpha val="43137"/>
                    </a:srgbClr>
                  </a:outerShdw>
                </a:effectLst>
              </a:rPr>
              <a:t>Roles</a:t>
            </a:r>
            <a:endParaRPr b="1" dirty="0">
              <a:effectLst>
                <a:outerShdw blurRad="38100" dist="38100" dir="2700000" algn="tl">
                  <a:srgbClr val="000000">
                    <a:alpha val="43137"/>
                  </a:srgbClr>
                </a:outerShdw>
              </a:effectLst>
            </a:endParaRPr>
          </a:p>
        </p:txBody>
      </p:sp>
      <p:sp>
        <p:nvSpPr>
          <p:cNvPr id="67" name="Google Shape;67;p15"/>
          <p:cNvSpPr txBox="1">
            <a:spLocks noGrp="1"/>
          </p:cNvSpPr>
          <p:nvPr>
            <p:ph type="body" idx="1"/>
          </p:nvPr>
        </p:nvSpPr>
        <p:spPr>
          <a:xfrm>
            <a:off x="4867836" y="1277470"/>
            <a:ext cx="3939988" cy="3012142"/>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b="1" dirty="0">
                <a:solidFill>
                  <a:schemeClr val="tx1"/>
                </a:solidFill>
              </a:rPr>
              <a:t>API Consumer</a:t>
            </a:r>
          </a:p>
          <a:p>
            <a:pPr marL="0" lvl="0" indent="0" algn="just" rtl="0">
              <a:spcBef>
                <a:spcPts val="0"/>
              </a:spcBef>
              <a:spcAft>
                <a:spcPts val="0"/>
              </a:spcAft>
              <a:buNone/>
            </a:pPr>
            <a:endParaRPr lang="en-US" b="1" dirty="0">
              <a:solidFill>
                <a:schemeClr val="tx1"/>
              </a:solidFill>
            </a:endParaRPr>
          </a:p>
          <a:p>
            <a:pPr marL="0" lvl="0" indent="0" algn="just" rtl="0">
              <a:spcBef>
                <a:spcPts val="0"/>
              </a:spcBef>
              <a:spcAft>
                <a:spcPts val="0"/>
              </a:spcAft>
              <a:buNone/>
            </a:pPr>
            <a:r>
              <a:rPr lang="en-US" b="1" dirty="0">
                <a:solidFill>
                  <a:schemeClr val="tx1"/>
                </a:solidFill>
              </a:rPr>
              <a:t>Description:</a:t>
            </a:r>
            <a:r>
              <a:rPr lang="en-US" dirty="0">
                <a:solidFill>
                  <a:schemeClr val="tx1"/>
                </a:solidFill>
              </a:rPr>
              <a:t> This role includes all users interacting with APIs to integrate ML models into their applications. They want to access reliable and well-documented APIs, enabling seamless integration of ML models into their business applications and ensuring optimal performance and usability.</a:t>
            </a:r>
            <a:endParaRPr dirty="0">
              <a:solidFill>
                <a:schemeClr val="tx1"/>
              </a:solidFill>
            </a:endParaRPr>
          </a:p>
        </p:txBody>
      </p:sp>
      <p:sp>
        <p:nvSpPr>
          <p:cNvPr id="70" name="Google Shape;70;p15"/>
          <p:cNvSpPr txBox="1">
            <a:spLocks noGrp="1"/>
          </p:cNvSpPr>
          <p:nvPr>
            <p:ph type="body" idx="1"/>
          </p:nvPr>
        </p:nvSpPr>
        <p:spPr>
          <a:xfrm>
            <a:off x="336176" y="1277470"/>
            <a:ext cx="4034118" cy="3160059"/>
          </a:xfrm>
          <a:prstGeom prst="rect">
            <a:avLst/>
          </a:prstGeom>
        </p:spPr>
        <p:txBody>
          <a:bodyPr spcFirstLastPara="1" wrap="square" lIns="91425" tIns="91425" rIns="91425" bIns="91425" anchor="t" anchorCtr="0">
            <a:noAutofit/>
          </a:bodyPr>
          <a:lstStyle/>
          <a:p>
            <a:pPr marL="139700" indent="0">
              <a:buNone/>
            </a:pPr>
            <a:r>
              <a:rPr lang="en-US" b="1" dirty="0">
                <a:solidFill>
                  <a:schemeClr val="tx1"/>
                </a:solidFill>
              </a:rPr>
              <a:t>ML Engineer</a:t>
            </a:r>
            <a:endParaRPr lang="ru-RU" b="1" dirty="0">
              <a:solidFill>
                <a:schemeClr val="tx1"/>
              </a:solidFill>
            </a:endParaRPr>
          </a:p>
          <a:p>
            <a:pPr marL="139700" indent="0" algn="just">
              <a:buNone/>
            </a:pPr>
            <a:br>
              <a:rPr lang="en-US" dirty="0">
                <a:solidFill>
                  <a:schemeClr val="tx1"/>
                </a:solidFill>
              </a:rPr>
            </a:br>
            <a:r>
              <a:rPr lang="en-US" b="1" dirty="0">
                <a:solidFill>
                  <a:schemeClr val="tx1"/>
                </a:solidFill>
              </a:rPr>
              <a:t>Description:</a:t>
            </a:r>
            <a:r>
              <a:rPr lang="en-US" dirty="0">
                <a:solidFill>
                  <a:schemeClr val="tx1"/>
                </a:solidFill>
              </a:rPr>
              <a:t> This role joins professionals involved in the development, deployment, and monitoring of ML models. They want to simplify the deployment process, automate API documentation, and ensure efficient request validation and caching, ultimately enhancing their workflow and model performance.</a:t>
            </a:r>
          </a:p>
        </p:txBody>
      </p:sp>
      <p:sp>
        <p:nvSpPr>
          <p:cNvPr id="2" name="Slide Number Placeholder 1">
            <a:extLst>
              <a:ext uri="{FF2B5EF4-FFF2-40B4-BE49-F238E27FC236}">
                <a16:creationId xmlns:a16="http://schemas.microsoft.com/office/drawing/2014/main" id="{05C977C6-4975-4B70-96F3-A175120220A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5</a:t>
            </a:fld>
            <a:endParaRPr lang="en-GB"/>
          </a:p>
        </p:txBody>
      </p:sp>
    </p:spTree>
    <p:extLst>
      <p:ext uri="{BB962C8B-B14F-4D97-AF65-F5344CB8AC3E}">
        <p14:creationId xmlns:p14="http://schemas.microsoft.com/office/powerpoint/2010/main" val="11569782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9"/>
          <p:cNvSpPr txBox="1">
            <a:spLocks noGrp="1"/>
          </p:cNvSpPr>
          <p:nvPr>
            <p:ph type="title"/>
          </p:nvPr>
        </p:nvSpPr>
        <p:spPr>
          <a:xfrm>
            <a:off x="311700" y="302353"/>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chemeClr val="tx1"/>
                </a:solidFill>
                <a:effectLst>
                  <a:outerShdw blurRad="38100" dist="38100" dir="2700000" algn="tl">
                    <a:srgbClr val="000000">
                      <a:alpha val="43137"/>
                    </a:srgbClr>
                  </a:outerShdw>
                </a:effectLst>
              </a:rPr>
              <a:t>Story map</a:t>
            </a:r>
            <a:endParaRPr b="1" dirty="0">
              <a:solidFill>
                <a:schemeClr val="tx1"/>
              </a:solidFill>
              <a:effectLst>
                <a:outerShdw blurRad="38100" dist="38100" dir="2700000" algn="tl">
                  <a:srgbClr val="000000">
                    <a:alpha val="43137"/>
                  </a:srgbClr>
                </a:outerShdw>
              </a:effectLst>
            </a:endParaRPr>
          </a:p>
        </p:txBody>
      </p:sp>
      <p:pic>
        <p:nvPicPr>
          <p:cNvPr id="5" name="Рисунок 4">
            <a:extLst>
              <a:ext uri="{FF2B5EF4-FFF2-40B4-BE49-F238E27FC236}">
                <a16:creationId xmlns:a16="http://schemas.microsoft.com/office/drawing/2014/main" id="{A588A0EC-05EC-402A-A8DB-6CD6013732BA}"/>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rcRect/>
          <a:stretch/>
        </p:blipFill>
        <p:spPr>
          <a:xfrm>
            <a:off x="118952" y="1207993"/>
            <a:ext cx="8953892" cy="3440208"/>
          </a:xfrm>
          <a:prstGeom prst="rect">
            <a:avLst/>
          </a:prstGeom>
        </p:spPr>
      </p:pic>
      <p:sp>
        <p:nvSpPr>
          <p:cNvPr id="2" name="Slide Number Placeholder 1">
            <a:extLst>
              <a:ext uri="{FF2B5EF4-FFF2-40B4-BE49-F238E27FC236}">
                <a16:creationId xmlns:a16="http://schemas.microsoft.com/office/drawing/2014/main" id="{32DF4B7A-60E7-4A58-95A7-A0B78E12564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6</a:t>
            </a:fld>
            <a:endParaRPr lang="en-GB"/>
          </a:p>
        </p:txBody>
      </p:sp>
    </p:spTree>
    <p:extLst>
      <p:ext uri="{BB962C8B-B14F-4D97-AF65-F5344CB8AC3E}">
        <p14:creationId xmlns:p14="http://schemas.microsoft.com/office/powerpoint/2010/main" val="29743554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7"/>
          <p:cNvSpPr txBox="1">
            <a:spLocks noGrp="1"/>
          </p:cNvSpPr>
          <p:nvPr>
            <p:ph type="title"/>
          </p:nvPr>
        </p:nvSpPr>
        <p:spPr>
          <a:xfrm>
            <a:off x="228600" y="133948"/>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chemeClr val="tx1"/>
                </a:solidFill>
                <a:effectLst>
                  <a:outerShdw blurRad="38100" dist="38100" dir="2700000" algn="tl">
                    <a:srgbClr val="000000">
                      <a:alpha val="43137"/>
                    </a:srgbClr>
                  </a:outerShdw>
                </a:effectLst>
              </a:rPr>
              <a:t>Use case diagram</a:t>
            </a:r>
            <a:endParaRPr b="1" dirty="0">
              <a:solidFill>
                <a:schemeClr val="tx1"/>
              </a:solidFill>
              <a:effectLst>
                <a:outerShdw blurRad="38100" dist="38100" dir="2700000" algn="tl">
                  <a:srgbClr val="000000">
                    <a:alpha val="43137"/>
                  </a:srgbClr>
                </a:outerShdw>
              </a:effectLst>
            </a:endParaRPr>
          </a:p>
        </p:txBody>
      </p:sp>
      <p:sp>
        <p:nvSpPr>
          <p:cNvPr id="2" name="Slide Number Placeholder 1">
            <a:extLst>
              <a:ext uri="{FF2B5EF4-FFF2-40B4-BE49-F238E27FC236}">
                <a16:creationId xmlns:a16="http://schemas.microsoft.com/office/drawing/2014/main" id="{1C45EA91-FF78-454E-8779-39554D13AEE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7</a:t>
            </a:fld>
            <a:endParaRPr lang="en-GB"/>
          </a:p>
        </p:txBody>
      </p:sp>
      <p:sp>
        <p:nvSpPr>
          <p:cNvPr id="3" name="TextBox 2">
            <a:extLst>
              <a:ext uri="{FF2B5EF4-FFF2-40B4-BE49-F238E27FC236}">
                <a16:creationId xmlns:a16="http://schemas.microsoft.com/office/drawing/2014/main" id="{02626CC4-99F6-4772-A388-FA0A0124329E}"/>
              </a:ext>
            </a:extLst>
          </p:cNvPr>
          <p:cNvSpPr txBox="1"/>
          <p:nvPr/>
        </p:nvSpPr>
        <p:spPr>
          <a:xfrm>
            <a:off x="228600" y="4552240"/>
            <a:ext cx="7288306" cy="307777"/>
          </a:xfrm>
          <a:prstGeom prst="rect">
            <a:avLst/>
          </a:prstGeom>
          <a:noFill/>
        </p:spPr>
        <p:txBody>
          <a:bodyPr wrap="square" rtlCol="0">
            <a:spAutoFit/>
          </a:bodyPr>
          <a:lstStyle/>
          <a:p>
            <a:r>
              <a:rPr lang="en-US" dirty="0"/>
              <a:t>https://github.com/fanglores/Advanced-Software-Design/tree/master/General/UseCases</a:t>
            </a:r>
            <a:endParaRPr lang="ru-RU" dirty="0"/>
          </a:p>
        </p:txBody>
      </p:sp>
      <p:pic>
        <p:nvPicPr>
          <p:cNvPr id="1026" name="Picture 2">
            <a:extLst>
              <a:ext uri="{FF2B5EF4-FFF2-40B4-BE49-F238E27FC236}">
                <a16:creationId xmlns:a16="http://schemas.microsoft.com/office/drawing/2014/main" id="{49B1DF65-D9DE-4FED-AE2E-154AB42098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026707"/>
            <a:ext cx="8290112" cy="296342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8"/>
          <p:cNvSpPr txBox="1">
            <a:spLocks noGrp="1"/>
          </p:cNvSpPr>
          <p:nvPr>
            <p:ph type="title"/>
          </p:nvPr>
        </p:nvSpPr>
        <p:spPr>
          <a:xfrm>
            <a:off x="311700" y="246254"/>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chemeClr val="tx1"/>
                </a:solidFill>
                <a:effectLst>
                  <a:outerShdw blurRad="38100" dist="38100" dir="2700000" algn="tl">
                    <a:srgbClr val="000000">
                      <a:alpha val="43137"/>
                    </a:srgbClr>
                  </a:outerShdw>
                </a:effectLst>
              </a:rPr>
              <a:t>Interaction analysis</a:t>
            </a:r>
            <a:endParaRPr b="1" dirty="0">
              <a:solidFill>
                <a:schemeClr val="tx1"/>
              </a:solidFill>
              <a:effectLst>
                <a:outerShdw blurRad="38100" dist="38100" dir="2700000" algn="tl">
                  <a:srgbClr val="000000">
                    <a:alpha val="43137"/>
                  </a:srgbClr>
                </a:outerShdw>
              </a:effectLst>
            </a:endParaRPr>
          </a:p>
        </p:txBody>
      </p:sp>
      <p:sp>
        <p:nvSpPr>
          <p:cNvPr id="2" name="Slide Number Placeholder 1">
            <a:extLst>
              <a:ext uri="{FF2B5EF4-FFF2-40B4-BE49-F238E27FC236}">
                <a16:creationId xmlns:a16="http://schemas.microsoft.com/office/drawing/2014/main" id="{B60C37F1-9E12-44DE-97AF-92CAF189E47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8</a:t>
            </a:fld>
            <a:endParaRPr lang="en-GB"/>
          </a:p>
        </p:txBody>
      </p:sp>
      <p:graphicFrame>
        <p:nvGraphicFramePr>
          <p:cNvPr id="5" name="Таблица 4">
            <a:extLst>
              <a:ext uri="{FF2B5EF4-FFF2-40B4-BE49-F238E27FC236}">
                <a16:creationId xmlns:a16="http://schemas.microsoft.com/office/drawing/2014/main" id="{BBA9653F-7120-4D15-ADF0-96C51B102E4C}"/>
              </a:ext>
            </a:extLst>
          </p:cNvPr>
          <p:cNvGraphicFramePr>
            <a:graphicFrameLocks noGrp="1"/>
          </p:cNvGraphicFramePr>
          <p:nvPr>
            <p:extLst>
              <p:ext uri="{D42A27DB-BD31-4B8C-83A1-F6EECF244321}">
                <p14:modId xmlns:p14="http://schemas.microsoft.com/office/powerpoint/2010/main" val="2275922058"/>
              </p:ext>
            </p:extLst>
          </p:nvPr>
        </p:nvGraphicFramePr>
        <p:xfrm>
          <a:off x="457199" y="968187"/>
          <a:ext cx="8243048" cy="3695029"/>
        </p:xfrm>
        <a:graphic>
          <a:graphicData uri="http://schemas.openxmlformats.org/drawingml/2006/table">
            <a:tbl>
              <a:tblPr/>
              <a:tblGrid>
                <a:gridCol w="1761566">
                  <a:extLst>
                    <a:ext uri="{9D8B030D-6E8A-4147-A177-3AD203B41FA5}">
                      <a16:colId xmlns:a16="http://schemas.microsoft.com/office/drawing/2014/main" val="820218566"/>
                    </a:ext>
                  </a:extLst>
                </a:gridCol>
                <a:gridCol w="1687606">
                  <a:extLst>
                    <a:ext uri="{9D8B030D-6E8A-4147-A177-3AD203B41FA5}">
                      <a16:colId xmlns:a16="http://schemas.microsoft.com/office/drawing/2014/main" val="2058413964"/>
                    </a:ext>
                  </a:extLst>
                </a:gridCol>
                <a:gridCol w="2507876">
                  <a:extLst>
                    <a:ext uri="{9D8B030D-6E8A-4147-A177-3AD203B41FA5}">
                      <a16:colId xmlns:a16="http://schemas.microsoft.com/office/drawing/2014/main" val="894313431"/>
                    </a:ext>
                  </a:extLst>
                </a:gridCol>
                <a:gridCol w="2286000">
                  <a:extLst>
                    <a:ext uri="{9D8B030D-6E8A-4147-A177-3AD203B41FA5}">
                      <a16:colId xmlns:a16="http://schemas.microsoft.com/office/drawing/2014/main" val="3613848896"/>
                    </a:ext>
                  </a:extLst>
                </a:gridCol>
              </a:tblGrid>
              <a:tr h="228613">
                <a:tc>
                  <a:txBody>
                    <a:bodyPr/>
                    <a:lstStyle/>
                    <a:p>
                      <a:r>
                        <a:rPr lang="en-US" sz="900" b="1">
                          <a:effectLst/>
                        </a:rPr>
                        <a:t>Use Case</a:t>
                      </a:r>
                    </a:p>
                  </a:txBody>
                  <a:tcPr marL="79878" marR="79878" marT="36867" marB="36867" anchor="ctr">
                    <a:lnL w="9525" cap="flat" cmpd="sng" algn="ctr">
                      <a:solidFill>
                        <a:srgbClr val="D0D7DE"/>
                      </a:solidFill>
                      <a:prstDash val="solid"/>
                      <a:round/>
                      <a:headEnd type="none" w="med" len="med"/>
                      <a:tailEnd type="none" w="med" len="med"/>
                    </a:lnL>
                    <a:lnR w="9525" cap="flat" cmpd="sng" algn="ctr">
                      <a:solidFill>
                        <a:srgbClr val="D0D7DE"/>
                      </a:solidFill>
                      <a:prstDash val="solid"/>
                      <a:round/>
                      <a:headEnd type="none" w="med" len="med"/>
                      <a:tailEnd type="none" w="med" len="med"/>
                    </a:lnR>
                    <a:lnT w="9525" cap="flat" cmpd="sng" algn="ctr">
                      <a:solidFill>
                        <a:srgbClr val="D0D7DE"/>
                      </a:solidFill>
                      <a:prstDash val="solid"/>
                      <a:round/>
                      <a:headEnd type="none" w="med" len="med"/>
                      <a:tailEnd type="none" w="med" len="med"/>
                    </a:lnT>
                    <a:lnB w="9525" cap="flat" cmpd="sng" algn="ctr">
                      <a:solidFill>
                        <a:srgbClr val="D0D7DE"/>
                      </a:solidFill>
                      <a:prstDash val="solid"/>
                      <a:round/>
                      <a:headEnd type="none" w="med" len="med"/>
                      <a:tailEnd type="none" w="med" len="med"/>
                    </a:lnB>
                    <a:solidFill>
                      <a:srgbClr val="FFFFFF"/>
                    </a:solidFill>
                  </a:tcPr>
                </a:tc>
                <a:tc>
                  <a:txBody>
                    <a:bodyPr/>
                    <a:lstStyle/>
                    <a:p>
                      <a:r>
                        <a:rPr lang="en-US" sz="900" b="1" dirty="0">
                          <a:effectLst/>
                        </a:rPr>
                        <a:t>Cooperation Name</a:t>
                      </a:r>
                    </a:p>
                  </a:txBody>
                  <a:tcPr marL="79878" marR="79878" marT="36867" marB="36867" anchor="ctr">
                    <a:lnL w="9525" cap="flat" cmpd="sng" algn="ctr">
                      <a:solidFill>
                        <a:srgbClr val="D0D7DE"/>
                      </a:solidFill>
                      <a:prstDash val="solid"/>
                      <a:round/>
                      <a:headEnd type="none" w="med" len="med"/>
                      <a:tailEnd type="none" w="med" len="med"/>
                    </a:lnL>
                    <a:lnR w="9525" cap="flat" cmpd="sng" algn="ctr">
                      <a:solidFill>
                        <a:srgbClr val="D0D7DE"/>
                      </a:solidFill>
                      <a:prstDash val="solid"/>
                      <a:round/>
                      <a:headEnd type="none" w="med" len="med"/>
                      <a:tailEnd type="none" w="med" len="med"/>
                    </a:lnR>
                    <a:lnT w="9525" cap="flat" cmpd="sng" algn="ctr">
                      <a:solidFill>
                        <a:srgbClr val="D0D7DE"/>
                      </a:solidFill>
                      <a:prstDash val="solid"/>
                      <a:round/>
                      <a:headEnd type="none" w="med" len="med"/>
                      <a:tailEnd type="none" w="med" len="med"/>
                    </a:lnT>
                    <a:lnB w="9525" cap="flat" cmpd="sng" algn="ctr">
                      <a:solidFill>
                        <a:srgbClr val="D0D7DE"/>
                      </a:solidFill>
                      <a:prstDash val="solid"/>
                      <a:round/>
                      <a:headEnd type="none" w="med" len="med"/>
                      <a:tailEnd type="none" w="med" len="med"/>
                    </a:lnB>
                    <a:solidFill>
                      <a:srgbClr val="FFFFFF"/>
                    </a:solidFill>
                  </a:tcPr>
                </a:tc>
                <a:tc>
                  <a:txBody>
                    <a:bodyPr/>
                    <a:lstStyle/>
                    <a:p>
                      <a:r>
                        <a:rPr lang="en-US" sz="900" b="1">
                          <a:effectLst/>
                        </a:rPr>
                        <a:t>Used Roles</a:t>
                      </a:r>
                    </a:p>
                  </a:txBody>
                  <a:tcPr marL="79878" marR="79878" marT="36867" marB="36867" anchor="ctr">
                    <a:lnL w="9525" cap="flat" cmpd="sng" algn="ctr">
                      <a:solidFill>
                        <a:srgbClr val="D0D7DE"/>
                      </a:solidFill>
                      <a:prstDash val="solid"/>
                      <a:round/>
                      <a:headEnd type="none" w="med" len="med"/>
                      <a:tailEnd type="none" w="med" len="med"/>
                    </a:lnL>
                    <a:lnR w="9525" cap="flat" cmpd="sng" algn="ctr">
                      <a:solidFill>
                        <a:srgbClr val="D0D7DE"/>
                      </a:solidFill>
                      <a:prstDash val="solid"/>
                      <a:round/>
                      <a:headEnd type="none" w="med" len="med"/>
                      <a:tailEnd type="none" w="med" len="med"/>
                    </a:lnR>
                    <a:lnT w="9525" cap="flat" cmpd="sng" algn="ctr">
                      <a:solidFill>
                        <a:srgbClr val="D0D7DE"/>
                      </a:solidFill>
                      <a:prstDash val="solid"/>
                      <a:round/>
                      <a:headEnd type="none" w="med" len="med"/>
                      <a:tailEnd type="none" w="med" len="med"/>
                    </a:lnT>
                    <a:lnB w="9525" cap="flat" cmpd="sng" algn="ctr">
                      <a:solidFill>
                        <a:srgbClr val="D0D7DE"/>
                      </a:solidFill>
                      <a:prstDash val="solid"/>
                      <a:round/>
                      <a:headEnd type="none" w="med" len="med"/>
                      <a:tailEnd type="none" w="med" len="med"/>
                    </a:lnB>
                    <a:solidFill>
                      <a:srgbClr val="FFFFFF"/>
                    </a:solidFill>
                  </a:tcPr>
                </a:tc>
                <a:tc>
                  <a:txBody>
                    <a:bodyPr/>
                    <a:lstStyle/>
                    <a:p>
                      <a:r>
                        <a:rPr lang="en-US" sz="900" b="1">
                          <a:effectLst/>
                        </a:rPr>
                        <a:t>Candidate Classes</a:t>
                      </a:r>
                    </a:p>
                  </a:txBody>
                  <a:tcPr marL="79878" marR="79878" marT="36867" marB="36867" anchor="ctr">
                    <a:lnL w="9525" cap="flat" cmpd="sng" algn="ctr">
                      <a:solidFill>
                        <a:srgbClr val="D0D7DE"/>
                      </a:solidFill>
                      <a:prstDash val="solid"/>
                      <a:round/>
                      <a:headEnd type="none" w="med" len="med"/>
                      <a:tailEnd type="none" w="med" len="med"/>
                    </a:lnL>
                    <a:lnR w="9525" cap="flat" cmpd="sng" algn="ctr">
                      <a:solidFill>
                        <a:srgbClr val="D0D7DE"/>
                      </a:solidFill>
                      <a:prstDash val="solid"/>
                      <a:round/>
                      <a:headEnd type="none" w="med" len="med"/>
                      <a:tailEnd type="none" w="med" len="med"/>
                    </a:lnR>
                    <a:lnT w="9525" cap="flat" cmpd="sng" algn="ctr">
                      <a:solidFill>
                        <a:srgbClr val="D0D7DE"/>
                      </a:solidFill>
                      <a:prstDash val="solid"/>
                      <a:round/>
                      <a:headEnd type="none" w="med" len="med"/>
                      <a:tailEnd type="none" w="med" len="med"/>
                    </a:lnT>
                    <a:lnB w="9525" cap="flat" cmpd="sng" algn="ctr">
                      <a:solidFill>
                        <a:srgbClr val="D0D7DE"/>
                      </a:solidFill>
                      <a:prstDash val="solid"/>
                      <a:round/>
                      <a:headEnd type="none" w="med" len="med"/>
                      <a:tailEnd type="none" w="med" len="med"/>
                    </a:lnB>
                    <a:solidFill>
                      <a:srgbClr val="FFFFFF"/>
                    </a:solidFill>
                  </a:tcPr>
                </a:tc>
                <a:extLst>
                  <a:ext uri="{0D108BD9-81ED-4DB2-BD59-A6C34878D82A}">
                    <a16:rowId xmlns:a16="http://schemas.microsoft.com/office/drawing/2014/main" val="1100685220"/>
                  </a:ext>
                </a:extLst>
              </a:tr>
              <a:tr h="377478">
                <a:tc>
                  <a:txBody>
                    <a:bodyPr/>
                    <a:lstStyle/>
                    <a:p>
                      <a:r>
                        <a:rPr lang="en-US" sz="900" b="1">
                          <a:effectLst/>
                        </a:rPr>
                        <a:t>Forward Request</a:t>
                      </a:r>
                    </a:p>
                  </a:txBody>
                  <a:tcPr marL="79878" marR="79878" marT="36867" marB="36867" anchor="ctr">
                    <a:lnL w="9525" cap="flat" cmpd="sng" algn="ctr">
                      <a:solidFill>
                        <a:srgbClr val="D0D7DE"/>
                      </a:solidFill>
                      <a:prstDash val="solid"/>
                      <a:round/>
                      <a:headEnd type="none" w="med" len="med"/>
                      <a:tailEnd type="none" w="med" len="med"/>
                    </a:lnL>
                    <a:lnR w="9525" cap="flat" cmpd="sng" algn="ctr">
                      <a:solidFill>
                        <a:srgbClr val="D0D7DE"/>
                      </a:solidFill>
                      <a:prstDash val="solid"/>
                      <a:round/>
                      <a:headEnd type="none" w="med" len="med"/>
                      <a:tailEnd type="none" w="med" len="med"/>
                    </a:lnR>
                    <a:lnT w="9525" cap="flat" cmpd="sng" algn="ctr">
                      <a:solidFill>
                        <a:srgbClr val="D0D7DE"/>
                      </a:solidFill>
                      <a:prstDash val="solid"/>
                      <a:round/>
                      <a:headEnd type="none" w="med" len="med"/>
                      <a:tailEnd type="none" w="med" len="med"/>
                    </a:lnT>
                    <a:lnB w="9525" cap="flat" cmpd="sng" algn="ctr">
                      <a:solidFill>
                        <a:srgbClr val="D0D7DE"/>
                      </a:solidFill>
                      <a:prstDash val="solid"/>
                      <a:round/>
                      <a:headEnd type="none" w="med" len="med"/>
                      <a:tailEnd type="none" w="med" len="med"/>
                    </a:lnB>
                    <a:solidFill>
                      <a:srgbClr val="FFFFFF"/>
                    </a:solidFill>
                  </a:tcPr>
                </a:tc>
                <a:tc>
                  <a:txBody>
                    <a:bodyPr/>
                    <a:lstStyle/>
                    <a:p>
                      <a:r>
                        <a:rPr lang="en-US" sz="900">
                          <a:effectLst/>
                        </a:rPr>
                        <a:t>Route Request</a:t>
                      </a:r>
                    </a:p>
                  </a:txBody>
                  <a:tcPr marL="79878" marR="79878" marT="36867" marB="36867" anchor="ctr">
                    <a:lnL w="9525" cap="flat" cmpd="sng" algn="ctr">
                      <a:solidFill>
                        <a:srgbClr val="D0D7DE"/>
                      </a:solidFill>
                      <a:prstDash val="solid"/>
                      <a:round/>
                      <a:headEnd type="none" w="med" len="med"/>
                      <a:tailEnd type="none" w="med" len="med"/>
                    </a:lnL>
                    <a:lnR w="9525" cap="flat" cmpd="sng" algn="ctr">
                      <a:solidFill>
                        <a:srgbClr val="D0D7DE"/>
                      </a:solidFill>
                      <a:prstDash val="solid"/>
                      <a:round/>
                      <a:headEnd type="none" w="med" len="med"/>
                      <a:tailEnd type="none" w="med" len="med"/>
                    </a:lnR>
                    <a:lnT w="9525" cap="flat" cmpd="sng" algn="ctr">
                      <a:solidFill>
                        <a:srgbClr val="D0D7DE"/>
                      </a:solidFill>
                      <a:prstDash val="solid"/>
                      <a:round/>
                      <a:headEnd type="none" w="med" len="med"/>
                      <a:tailEnd type="none" w="med" len="med"/>
                    </a:lnT>
                    <a:lnB w="9525" cap="flat" cmpd="sng" algn="ctr">
                      <a:solidFill>
                        <a:srgbClr val="D0D7DE"/>
                      </a:solidFill>
                      <a:prstDash val="solid"/>
                      <a:round/>
                      <a:headEnd type="none" w="med" len="med"/>
                      <a:tailEnd type="none" w="med" len="med"/>
                    </a:lnB>
                    <a:solidFill>
                      <a:srgbClr val="FFFFFF"/>
                    </a:solidFill>
                  </a:tcPr>
                </a:tc>
                <a:tc>
                  <a:txBody>
                    <a:bodyPr/>
                    <a:lstStyle/>
                    <a:p>
                      <a:r>
                        <a:rPr lang="en-US" sz="900">
                          <a:effectLst/>
                        </a:rPr>
                        <a:t>Router, Request, Receiver</a:t>
                      </a:r>
                    </a:p>
                  </a:txBody>
                  <a:tcPr marL="79878" marR="79878" marT="36867" marB="36867" anchor="ctr">
                    <a:lnL w="9525" cap="flat" cmpd="sng" algn="ctr">
                      <a:solidFill>
                        <a:srgbClr val="D0D7DE"/>
                      </a:solidFill>
                      <a:prstDash val="solid"/>
                      <a:round/>
                      <a:headEnd type="none" w="med" len="med"/>
                      <a:tailEnd type="none" w="med" len="med"/>
                    </a:lnL>
                    <a:lnR w="9525" cap="flat" cmpd="sng" algn="ctr">
                      <a:solidFill>
                        <a:srgbClr val="D0D7DE"/>
                      </a:solidFill>
                      <a:prstDash val="solid"/>
                      <a:round/>
                      <a:headEnd type="none" w="med" len="med"/>
                      <a:tailEnd type="none" w="med" len="med"/>
                    </a:lnR>
                    <a:lnT w="9525" cap="flat" cmpd="sng" algn="ctr">
                      <a:solidFill>
                        <a:srgbClr val="D0D7DE"/>
                      </a:solidFill>
                      <a:prstDash val="solid"/>
                      <a:round/>
                      <a:headEnd type="none" w="med" len="med"/>
                      <a:tailEnd type="none" w="med" len="med"/>
                    </a:lnT>
                    <a:lnB w="9525" cap="flat" cmpd="sng" algn="ctr">
                      <a:solidFill>
                        <a:srgbClr val="D0D7DE"/>
                      </a:solidFill>
                      <a:prstDash val="solid"/>
                      <a:round/>
                      <a:headEnd type="none" w="med" len="med"/>
                      <a:tailEnd type="none" w="med" len="med"/>
                    </a:lnB>
                    <a:solidFill>
                      <a:srgbClr val="FFFFFF"/>
                    </a:solidFill>
                  </a:tcPr>
                </a:tc>
                <a:tc>
                  <a:txBody>
                    <a:bodyPr/>
                    <a:lstStyle/>
                    <a:p>
                      <a:r>
                        <a:rPr lang="en-US" sz="900">
                          <a:effectLst/>
                        </a:rPr>
                        <a:t>Request Router, Request, K8s</a:t>
                      </a:r>
                    </a:p>
                  </a:txBody>
                  <a:tcPr marL="79878" marR="79878" marT="36867" marB="36867" anchor="ctr">
                    <a:lnL w="9525" cap="flat" cmpd="sng" algn="ctr">
                      <a:solidFill>
                        <a:srgbClr val="D0D7DE"/>
                      </a:solidFill>
                      <a:prstDash val="solid"/>
                      <a:round/>
                      <a:headEnd type="none" w="med" len="med"/>
                      <a:tailEnd type="none" w="med" len="med"/>
                    </a:lnL>
                    <a:lnR w="9525" cap="flat" cmpd="sng" algn="ctr">
                      <a:solidFill>
                        <a:srgbClr val="D0D7DE"/>
                      </a:solidFill>
                      <a:prstDash val="solid"/>
                      <a:round/>
                      <a:headEnd type="none" w="med" len="med"/>
                      <a:tailEnd type="none" w="med" len="med"/>
                    </a:lnR>
                    <a:lnT w="9525" cap="flat" cmpd="sng" algn="ctr">
                      <a:solidFill>
                        <a:srgbClr val="D0D7DE"/>
                      </a:solidFill>
                      <a:prstDash val="solid"/>
                      <a:round/>
                      <a:headEnd type="none" w="med" len="med"/>
                      <a:tailEnd type="none" w="med" len="med"/>
                    </a:lnT>
                    <a:lnB w="9525" cap="flat" cmpd="sng" algn="ctr">
                      <a:solidFill>
                        <a:srgbClr val="D0D7DE"/>
                      </a:solidFill>
                      <a:prstDash val="solid"/>
                      <a:round/>
                      <a:headEnd type="none" w="med" len="med"/>
                      <a:tailEnd type="none" w="med" len="med"/>
                    </a:lnB>
                    <a:solidFill>
                      <a:srgbClr val="FFFFFF"/>
                    </a:solidFill>
                  </a:tcPr>
                </a:tc>
                <a:extLst>
                  <a:ext uri="{0D108BD9-81ED-4DB2-BD59-A6C34878D82A}">
                    <a16:rowId xmlns:a16="http://schemas.microsoft.com/office/drawing/2014/main" val="3201642057"/>
                  </a:ext>
                </a:extLst>
              </a:tr>
              <a:tr h="377478">
                <a:tc>
                  <a:txBody>
                    <a:bodyPr/>
                    <a:lstStyle/>
                    <a:p>
                      <a:r>
                        <a:rPr lang="en-US" sz="900" b="1">
                          <a:effectLst/>
                        </a:rPr>
                        <a:t>Load Balancing</a:t>
                      </a:r>
                    </a:p>
                  </a:txBody>
                  <a:tcPr marL="79878" marR="79878" marT="36867" marB="36867" anchor="ctr">
                    <a:lnL w="9525" cap="flat" cmpd="sng" algn="ctr">
                      <a:solidFill>
                        <a:srgbClr val="D0D7DE"/>
                      </a:solidFill>
                      <a:prstDash val="solid"/>
                      <a:round/>
                      <a:headEnd type="none" w="med" len="med"/>
                      <a:tailEnd type="none" w="med" len="med"/>
                    </a:lnL>
                    <a:lnR w="9525" cap="flat" cmpd="sng" algn="ctr">
                      <a:solidFill>
                        <a:srgbClr val="D0D7DE"/>
                      </a:solidFill>
                      <a:prstDash val="solid"/>
                      <a:round/>
                      <a:headEnd type="none" w="med" len="med"/>
                      <a:tailEnd type="none" w="med" len="med"/>
                    </a:lnR>
                    <a:lnT w="9525" cap="flat" cmpd="sng" algn="ctr">
                      <a:solidFill>
                        <a:srgbClr val="D0D7DE"/>
                      </a:solidFill>
                      <a:prstDash val="solid"/>
                      <a:round/>
                      <a:headEnd type="none" w="med" len="med"/>
                      <a:tailEnd type="none" w="med" len="med"/>
                    </a:lnT>
                    <a:lnB w="9525" cap="flat" cmpd="sng" algn="ctr">
                      <a:solidFill>
                        <a:srgbClr val="D0D7DE"/>
                      </a:solidFill>
                      <a:prstDash val="solid"/>
                      <a:round/>
                      <a:headEnd type="none" w="med" len="med"/>
                      <a:tailEnd type="none" w="med" len="med"/>
                    </a:lnB>
                    <a:solidFill>
                      <a:srgbClr val="F6F8FA"/>
                    </a:solidFill>
                  </a:tcPr>
                </a:tc>
                <a:tc>
                  <a:txBody>
                    <a:bodyPr/>
                    <a:lstStyle/>
                    <a:p>
                      <a:r>
                        <a:rPr lang="en-US" sz="900">
                          <a:effectLst/>
                        </a:rPr>
                        <a:t>Distribute Load</a:t>
                      </a:r>
                    </a:p>
                  </a:txBody>
                  <a:tcPr marL="79878" marR="79878" marT="36867" marB="36867" anchor="ctr">
                    <a:lnL w="9525" cap="flat" cmpd="sng" algn="ctr">
                      <a:solidFill>
                        <a:srgbClr val="D0D7DE"/>
                      </a:solidFill>
                      <a:prstDash val="solid"/>
                      <a:round/>
                      <a:headEnd type="none" w="med" len="med"/>
                      <a:tailEnd type="none" w="med" len="med"/>
                    </a:lnL>
                    <a:lnR w="9525" cap="flat" cmpd="sng" algn="ctr">
                      <a:solidFill>
                        <a:srgbClr val="D0D7DE"/>
                      </a:solidFill>
                      <a:prstDash val="solid"/>
                      <a:round/>
                      <a:headEnd type="none" w="med" len="med"/>
                      <a:tailEnd type="none" w="med" len="med"/>
                    </a:lnR>
                    <a:lnT w="9525" cap="flat" cmpd="sng" algn="ctr">
                      <a:solidFill>
                        <a:srgbClr val="D0D7DE"/>
                      </a:solidFill>
                      <a:prstDash val="solid"/>
                      <a:round/>
                      <a:headEnd type="none" w="med" len="med"/>
                      <a:tailEnd type="none" w="med" len="med"/>
                    </a:lnT>
                    <a:lnB w="9525" cap="flat" cmpd="sng" algn="ctr">
                      <a:solidFill>
                        <a:srgbClr val="D0D7DE"/>
                      </a:solidFill>
                      <a:prstDash val="solid"/>
                      <a:round/>
                      <a:headEnd type="none" w="med" len="med"/>
                      <a:tailEnd type="none" w="med" len="med"/>
                    </a:lnB>
                    <a:solidFill>
                      <a:srgbClr val="F6F8FA"/>
                    </a:solidFill>
                  </a:tcPr>
                </a:tc>
                <a:tc>
                  <a:txBody>
                    <a:bodyPr/>
                    <a:lstStyle/>
                    <a:p>
                      <a:r>
                        <a:rPr lang="en-US" sz="900">
                          <a:effectLst/>
                        </a:rPr>
                        <a:t>Load balancer, weights, ML sevices</a:t>
                      </a:r>
                    </a:p>
                  </a:txBody>
                  <a:tcPr marL="79878" marR="79878" marT="36867" marB="36867" anchor="ctr">
                    <a:lnL w="9525" cap="flat" cmpd="sng" algn="ctr">
                      <a:solidFill>
                        <a:srgbClr val="D0D7DE"/>
                      </a:solidFill>
                      <a:prstDash val="solid"/>
                      <a:round/>
                      <a:headEnd type="none" w="med" len="med"/>
                      <a:tailEnd type="none" w="med" len="med"/>
                    </a:lnL>
                    <a:lnR w="9525" cap="flat" cmpd="sng" algn="ctr">
                      <a:solidFill>
                        <a:srgbClr val="D0D7DE"/>
                      </a:solidFill>
                      <a:prstDash val="solid"/>
                      <a:round/>
                      <a:headEnd type="none" w="med" len="med"/>
                      <a:tailEnd type="none" w="med" len="med"/>
                    </a:lnR>
                    <a:lnT w="9525" cap="flat" cmpd="sng" algn="ctr">
                      <a:solidFill>
                        <a:srgbClr val="D0D7DE"/>
                      </a:solidFill>
                      <a:prstDash val="solid"/>
                      <a:round/>
                      <a:headEnd type="none" w="med" len="med"/>
                      <a:tailEnd type="none" w="med" len="med"/>
                    </a:lnT>
                    <a:lnB w="9525" cap="flat" cmpd="sng" algn="ctr">
                      <a:solidFill>
                        <a:srgbClr val="D0D7DE"/>
                      </a:solidFill>
                      <a:prstDash val="solid"/>
                      <a:round/>
                      <a:headEnd type="none" w="med" len="med"/>
                      <a:tailEnd type="none" w="med" len="med"/>
                    </a:lnB>
                    <a:solidFill>
                      <a:srgbClr val="F6F8FA"/>
                    </a:solidFill>
                  </a:tcPr>
                </a:tc>
                <a:tc>
                  <a:txBody>
                    <a:bodyPr/>
                    <a:lstStyle/>
                    <a:p>
                      <a:r>
                        <a:rPr lang="en-US" sz="900">
                          <a:effectLst/>
                        </a:rPr>
                        <a:t>Load Balancer, K8s, Pod, ML Service</a:t>
                      </a:r>
                    </a:p>
                  </a:txBody>
                  <a:tcPr marL="79878" marR="79878" marT="36867" marB="36867" anchor="ctr">
                    <a:lnL w="9525" cap="flat" cmpd="sng" algn="ctr">
                      <a:solidFill>
                        <a:srgbClr val="D0D7DE"/>
                      </a:solidFill>
                      <a:prstDash val="solid"/>
                      <a:round/>
                      <a:headEnd type="none" w="med" len="med"/>
                      <a:tailEnd type="none" w="med" len="med"/>
                    </a:lnL>
                    <a:lnR w="9525" cap="flat" cmpd="sng" algn="ctr">
                      <a:solidFill>
                        <a:srgbClr val="D0D7DE"/>
                      </a:solidFill>
                      <a:prstDash val="solid"/>
                      <a:round/>
                      <a:headEnd type="none" w="med" len="med"/>
                      <a:tailEnd type="none" w="med" len="med"/>
                    </a:lnR>
                    <a:lnT w="9525" cap="flat" cmpd="sng" algn="ctr">
                      <a:solidFill>
                        <a:srgbClr val="D0D7DE"/>
                      </a:solidFill>
                      <a:prstDash val="solid"/>
                      <a:round/>
                      <a:headEnd type="none" w="med" len="med"/>
                      <a:tailEnd type="none" w="med" len="med"/>
                    </a:lnT>
                    <a:lnB w="9525" cap="flat" cmpd="sng" algn="ctr">
                      <a:solidFill>
                        <a:srgbClr val="D0D7DE"/>
                      </a:solidFill>
                      <a:prstDash val="solid"/>
                      <a:round/>
                      <a:headEnd type="none" w="med" len="med"/>
                      <a:tailEnd type="none" w="med" len="med"/>
                    </a:lnB>
                    <a:solidFill>
                      <a:srgbClr val="F6F8FA"/>
                    </a:solidFill>
                  </a:tcPr>
                </a:tc>
                <a:extLst>
                  <a:ext uri="{0D108BD9-81ED-4DB2-BD59-A6C34878D82A}">
                    <a16:rowId xmlns:a16="http://schemas.microsoft.com/office/drawing/2014/main" val="3821850717"/>
                  </a:ext>
                </a:extLst>
              </a:tr>
              <a:tr h="377478">
                <a:tc>
                  <a:txBody>
                    <a:bodyPr/>
                    <a:lstStyle/>
                    <a:p>
                      <a:r>
                        <a:rPr lang="en-US" sz="900" b="1">
                          <a:effectLst/>
                        </a:rPr>
                        <a:t>Authenticate</a:t>
                      </a:r>
                    </a:p>
                  </a:txBody>
                  <a:tcPr marL="79878" marR="79878" marT="36867" marB="36867" anchor="ctr">
                    <a:lnL w="9525" cap="flat" cmpd="sng" algn="ctr">
                      <a:solidFill>
                        <a:srgbClr val="D0D7DE"/>
                      </a:solidFill>
                      <a:prstDash val="solid"/>
                      <a:round/>
                      <a:headEnd type="none" w="med" len="med"/>
                      <a:tailEnd type="none" w="med" len="med"/>
                    </a:lnL>
                    <a:lnR w="9525" cap="flat" cmpd="sng" algn="ctr">
                      <a:solidFill>
                        <a:srgbClr val="D0D7DE"/>
                      </a:solidFill>
                      <a:prstDash val="solid"/>
                      <a:round/>
                      <a:headEnd type="none" w="med" len="med"/>
                      <a:tailEnd type="none" w="med" len="med"/>
                    </a:lnR>
                    <a:lnT w="9525" cap="flat" cmpd="sng" algn="ctr">
                      <a:solidFill>
                        <a:srgbClr val="D0D7DE"/>
                      </a:solidFill>
                      <a:prstDash val="solid"/>
                      <a:round/>
                      <a:headEnd type="none" w="med" len="med"/>
                      <a:tailEnd type="none" w="med" len="med"/>
                    </a:lnT>
                    <a:lnB w="9525" cap="flat" cmpd="sng" algn="ctr">
                      <a:solidFill>
                        <a:srgbClr val="D0D7DE"/>
                      </a:solidFill>
                      <a:prstDash val="solid"/>
                      <a:round/>
                      <a:headEnd type="none" w="med" len="med"/>
                      <a:tailEnd type="none" w="med" len="med"/>
                    </a:lnB>
                    <a:solidFill>
                      <a:srgbClr val="FFFFFF"/>
                    </a:solidFill>
                  </a:tcPr>
                </a:tc>
                <a:tc>
                  <a:txBody>
                    <a:bodyPr/>
                    <a:lstStyle/>
                    <a:p>
                      <a:r>
                        <a:rPr lang="en-US" sz="900">
                          <a:effectLst/>
                        </a:rPr>
                        <a:t>Validate Authentication</a:t>
                      </a:r>
                    </a:p>
                  </a:txBody>
                  <a:tcPr marL="79878" marR="79878" marT="36867" marB="36867" anchor="ctr">
                    <a:lnL w="9525" cap="flat" cmpd="sng" algn="ctr">
                      <a:solidFill>
                        <a:srgbClr val="D0D7DE"/>
                      </a:solidFill>
                      <a:prstDash val="solid"/>
                      <a:round/>
                      <a:headEnd type="none" w="med" len="med"/>
                      <a:tailEnd type="none" w="med" len="med"/>
                    </a:lnL>
                    <a:lnR w="9525" cap="flat" cmpd="sng" algn="ctr">
                      <a:solidFill>
                        <a:srgbClr val="D0D7DE"/>
                      </a:solidFill>
                      <a:prstDash val="solid"/>
                      <a:round/>
                      <a:headEnd type="none" w="med" len="med"/>
                      <a:tailEnd type="none" w="med" len="med"/>
                    </a:lnR>
                    <a:lnT w="9525" cap="flat" cmpd="sng" algn="ctr">
                      <a:solidFill>
                        <a:srgbClr val="D0D7DE"/>
                      </a:solidFill>
                      <a:prstDash val="solid"/>
                      <a:round/>
                      <a:headEnd type="none" w="med" len="med"/>
                      <a:tailEnd type="none" w="med" len="med"/>
                    </a:lnT>
                    <a:lnB w="9525" cap="flat" cmpd="sng" algn="ctr">
                      <a:solidFill>
                        <a:srgbClr val="D0D7DE"/>
                      </a:solidFill>
                      <a:prstDash val="solid"/>
                      <a:round/>
                      <a:headEnd type="none" w="med" len="med"/>
                      <a:tailEnd type="none" w="med" len="med"/>
                    </a:lnB>
                    <a:solidFill>
                      <a:srgbClr val="FFFFFF"/>
                    </a:solidFill>
                  </a:tcPr>
                </a:tc>
                <a:tc>
                  <a:txBody>
                    <a:bodyPr/>
                    <a:lstStyle/>
                    <a:p>
                      <a:r>
                        <a:rPr lang="en-US" sz="900">
                          <a:effectLst/>
                        </a:rPr>
                        <a:t>Request, Authenticator, SSO Keys</a:t>
                      </a:r>
                    </a:p>
                  </a:txBody>
                  <a:tcPr marL="79878" marR="79878" marT="36867" marB="36867" anchor="ctr">
                    <a:lnL w="9525" cap="flat" cmpd="sng" algn="ctr">
                      <a:solidFill>
                        <a:srgbClr val="D0D7DE"/>
                      </a:solidFill>
                      <a:prstDash val="solid"/>
                      <a:round/>
                      <a:headEnd type="none" w="med" len="med"/>
                      <a:tailEnd type="none" w="med" len="med"/>
                    </a:lnL>
                    <a:lnR w="9525" cap="flat" cmpd="sng" algn="ctr">
                      <a:solidFill>
                        <a:srgbClr val="D0D7DE"/>
                      </a:solidFill>
                      <a:prstDash val="solid"/>
                      <a:round/>
                      <a:headEnd type="none" w="med" len="med"/>
                      <a:tailEnd type="none" w="med" len="med"/>
                    </a:lnR>
                    <a:lnT w="9525" cap="flat" cmpd="sng" algn="ctr">
                      <a:solidFill>
                        <a:srgbClr val="D0D7DE"/>
                      </a:solidFill>
                      <a:prstDash val="solid"/>
                      <a:round/>
                      <a:headEnd type="none" w="med" len="med"/>
                      <a:tailEnd type="none" w="med" len="med"/>
                    </a:lnT>
                    <a:lnB w="9525" cap="flat" cmpd="sng" algn="ctr">
                      <a:solidFill>
                        <a:srgbClr val="D0D7DE"/>
                      </a:solidFill>
                      <a:prstDash val="solid"/>
                      <a:round/>
                      <a:headEnd type="none" w="med" len="med"/>
                      <a:tailEnd type="none" w="med" len="med"/>
                    </a:lnB>
                    <a:solidFill>
                      <a:srgbClr val="FFFFFF"/>
                    </a:solidFill>
                  </a:tcPr>
                </a:tc>
                <a:tc>
                  <a:txBody>
                    <a:bodyPr/>
                    <a:lstStyle/>
                    <a:p>
                      <a:r>
                        <a:rPr lang="en-US" sz="900">
                          <a:effectLst/>
                        </a:rPr>
                        <a:t>Authentication Provider, SSO Key, Request</a:t>
                      </a:r>
                    </a:p>
                  </a:txBody>
                  <a:tcPr marL="79878" marR="79878" marT="36867" marB="36867" anchor="ctr">
                    <a:lnL w="9525" cap="flat" cmpd="sng" algn="ctr">
                      <a:solidFill>
                        <a:srgbClr val="D0D7DE"/>
                      </a:solidFill>
                      <a:prstDash val="solid"/>
                      <a:round/>
                      <a:headEnd type="none" w="med" len="med"/>
                      <a:tailEnd type="none" w="med" len="med"/>
                    </a:lnL>
                    <a:lnR w="9525" cap="flat" cmpd="sng" algn="ctr">
                      <a:solidFill>
                        <a:srgbClr val="D0D7DE"/>
                      </a:solidFill>
                      <a:prstDash val="solid"/>
                      <a:round/>
                      <a:headEnd type="none" w="med" len="med"/>
                      <a:tailEnd type="none" w="med" len="med"/>
                    </a:lnR>
                    <a:lnT w="9525" cap="flat" cmpd="sng" algn="ctr">
                      <a:solidFill>
                        <a:srgbClr val="D0D7DE"/>
                      </a:solidFill>
                      <a:prstDash val="solid"/>
                      <a:round/>
                      <a:headEnd type="none" w="med" len="med"/>
                      <a:tailEnd type="none" w="med" len="med"/>
                    </a:lnT>
                    <a:lnB w="9525" cap="flat" cmpd="sng" algn="ctr">
                      <a:solidFill>
                        <a:srgbClr val="D0D7DE"/>
                      </a:solidFill>
                      <a:prstDash val="solid"/>
                      <a:round/>
                      <a:headEnd type="none" w="med" len="med"/>
                      <a:tailEnd type="none" w="med" len="med"/>
                    </a:lnB>
                    <a:solidFill>
                      <a:srgbClr val="FFFFFF"/>
                    </a:solidFill>
                  </a:tcPr>
                </a:tc>
                <a:extLst>
                  <a:ext uri="{0D108BD9-81ED-4DB2-BD59-A6C34878D82A}">
                    <a16:rowId xmlns:a16="http://schemas.microsoft.com/office/drawing/2014/main" val="102052492"/>
                  </a:ext>
                </a:extLst>
              </a:tr>
              <a:tr h="526342">
                <a:tc>
                  <a:txBody>
                    <a:bodyPr/>
                    <a:lstStyle/>
                    <a:p>
                      <a:r>
                        <a:rPr lang="en-US" sz="900" b="1">
                          <a:effectLst/>
                        </a:rPr>
                        <a:t>Cache Response</a:t>
                      </a:r>
                    </a:p>
                  </a:txBody>
                  <a:tcPr marL="79878" marR="79878" marT="36867" marB="36867" anchor="ctr">
                    <a:lnL w="9525" cap="flat" cmpd="sng" algn="ctr">
                      <a:solidFill>
                        <a:srgbClr val="D0D7DE"/>
                      </a:solidFill>
                      <a:prstDash val="solid"/>
                      <a:round/>
                      <a:headEnd type="none" w="med" len="med"/>
                      <a:tailEnd type="none" w="med" len="med"/>
                    </a:lnL>
                    <a:lnR w="9525" cap="flat" cmpd="sng" algn="ctr">
                      <a:solidFill>
                        <a:srgbClr val="D0D7DE"/>
                      </a:solidFill>
                      <a:prstDash val="solid"/>
                      <a:round/>
                      <a:headEnd type="none" w="med" len="med"/>
                      <a:tailEnd type="none" w="med" len="med"/>
                    </a:lnR>
                    <a:lnT w="9525" cap="flat" cmpd="sng" algn="ctr">
                      <a:solidFill>
                        <a:srgbClr val="D0D7DE"/>
                      </a:solidFill>
                      <a:prstDash val="solid"/>
                      <a:round/>
                      <a:headEnd type="none" w="med" len="med"/>
                      <a:tailEnd type="none" w="med" len="med"/>
                    </a:lnT>
                    <a:lnB w="9525" cap="flat" cmpd="sng" algn="ctr">
                      <a:solidFill>
                        <a:srgbClr val="D0D7DE"/>
                      </a:solidFill>
                      <a:prstDash val="solid"/>
                      <a:round/>
                      <a:headEnd type="none" w="med" len="med"/>
                      <a:tailEnd type="none" w="med" len="med"/>
                    </a:lnB>
                    <a:solidFill>
                      <a:srgbClr val="F6F8FA"/>
                    </a:solidFill>
                  </a:tcPr>
                </a:tc>
                <a:tc>
                  <a:txBody>
                    <a:bodyPr/>
                    <a:lstStyle/>
                    <a:p>
                      <a:r>
                        <a:rPr lang="en-US" sz="900">
                          <a:effectLst/>
                        </a:rPr>
                        <a:t>Cache Responses</a:t>
                      </a:r>
                    </a:p>
                  </a:txBody>
                  <a:tcPr marL="79878" marR="79878" marT="36867" marB="36867" anchor="ctr">
                    <a:lnL w="9525" cap="flat" cmpd="sng" algn="ctr">
                      <a:solidFill>
                        <a:srgbClr val="D0D7DE"/>
                      </a:solidFill>
                      <a:prstDash val="solid"/>
                      <a:round/>
                      <a:headEnd type="none" w="med" len="med"/>
                      <a:tailEnd type="none" w="med" len="med"/>
                    </a:lnL>
                    <a:lnR w="9525" cap="flat" cmpd="sng" algn="ctr">
                      <a:solidFill>
                        <a:srgbClr val="D0D7DE"/>
                      </a:solidFill>
                      <a:prstDash val="solid"/>
                      <a:round/>
                      <a:headEnd type="none" w="med" len="med"/>
                      <a:tailEnd type="none" w="med" len="med"/>
                    </a:lnR>
                    <a:lnT w="9525" cap="flat" cmpd="sng" algn="ctr">
                      <a:solidFill>
                        <a:srgbClr val="D0D7DE"/>
                      </a:solidFill>
                      <a:prstDash val="solid"/>
                      <a:round/>
                      <a:headEnd type="none" w="med" len="med"/>
                      <a:tailEnd type="none" w="med" len="med"/>
                    </a:lnT>
                    <a:lnB w="9525" cap="flat" cmpd="sng" algn="ctr">
                      <a:solidFill>
                        <a:srgbClr val="D0D7DE"/>
                      </a:solidFill>
                      <a:prstDash val="solid"/>
                      <a:round/>
                      <a:headEnd type="none" w="med" len="med"/>
                      <a:tailEnd type="none" w="med" len="med"/>
                    </a:lnB>
                    <a:solidFill>
                      <a:srgbClr val="F6F8FA"/>
                    </a:solidFill>
                  </a:tcPr>
                </a:tc>
                <a:tc>
                  <a:txBody>
                    <a:bodyPr/>
                    <a:lstStyle/>
                    <a:p>
                      <a:r>
                        <a:rPr lang="en-US" sz="900">
                          <a:effectLst/>
                        </a:rPr>
                        <a:t>Request, Response, Cache, Cache validator</a:t>
                      </a:r>
                    </a:p>
                  </a:txBody>
                  <a:tcPr marL="79878" marR="79878" marT="36867" marB="36867" anchor="ctr">
                    <a:lnL w="9525" cap="flat" cmpd="sng" algn="ctr">
                      <a:solidFill>
                        <a:srgbClr val="D0D7DE"/>
                      </a:solidFill>
                      <a:prstDash val="solid"/>
                      <a:round/>
                      <a:headEnd type="none" w="med" len="med"/>
                      <a:tailEnd type="none" w="med" len="med"/>
                    </a:lnL>
                    <a:lnR w="9525" cap="flat" cmpd="sng" algn="ctr">
                      <a:solidFill>
                        <a:srgbClr val="D0D7DE"/>
                      </a:solidFill>
                      <a:prstDash val="solid"/>
                      <a:round/>
                      <a:headEnd type="none" w="med" len="med"/>
                      <a:tailEnd type="none" w="med" len="med"/>
                    </a:lnR>
                    <a:lnT w="9525" cap="flat" cmpd="sng" algn="ctr">
                      <a:solidFill>
                        <a:srgbClr val="D0D7DE"/>
                      </a:solidFill>
                      <a:prstDash val="solid"/>
                      <a:round/>
                      <a:headEnd type="none" w="med" len="med"/>
                      <a:tailEnd type="none" w="med" len="med"/>
                    </a:lnT>
                    <a:lnB w="9525" cap="flat" cmpd="sng" algn="ctr">
                      <a:solidFill>
                        <a:srgbClr val="D0D7DE"/>
                      </a:solidFill>
                      <a:prstDash val="solid"/>
                      <a:round/>
                      <a:headEnd type="none" w="med" len="med"/>
                      <a:tailEnd type="none" w="med" len="med"/>
                    </a:lnB>
                    <a:solidFill>
                      <a:srgbClr val="F6F8FA"/>
                    </a:solidFill>
                  </a:tcPr>
                </a:tc>
                <a:tc>
                  <a:txBody>
                    <a:bodyPr/>
                    <a:lstStyle/>
                    <a:p>
                      <a:r>
                        <a:rPr lang="fr-FR" sz="900">
                          <a:effectLst/>
                        </a:rPr>
                        <a:t>Response Cacher, Cache, Request, Response</a:t>
                      </a:r>
                    </a:p>
                  </a:txBody>
                  <a:tcPr marL="79878" marR="79878" marT="36867" marB="36867" anchor="ctr">
                    <a:lnL w="9525" cap="flat" cmpd="sng" algn="ctr">
                      <a:solidFill>
                        <a:srgbClr val="D0D7DE"/>
                      </a:solidFill>
                      <a:prstDash val="solid"/>
                      <a:round/>
                      <a:headEnd type="none" w="med" len="med"/>
                      <a:tailEnd type="none" w="med" len="med"/>
                    </a:lnL>
                    <a:lnR w="9525" cap="flat" cmpd="sng" algn="ctr">
                      <a:solidFill>
                        <a:srgbClr val="D0D7DE"/>
                      </a:solidFill>
                      <a:prstDash val="solid"/>
                      <a:round/>
                      <a:headEnd type="none" w="med" len="med"/>
                      <a:tailEnd type="none" w="med" len="med"/>
                    </a:lnR>
                    <a:lnT w="9525" cap="flat" cmpd="sng" algn="ctr">
                      <a:solidFill>
                        <a:srgbClr val="D0D7DE"/>
                      </a:solidFill>
                      <a:prstDash val="solid"/>
                      <a:round/>
                      <a:headEnd type="none" w="med" len="med"/>
                      <a:tailEnd type="none" w="med" len="med"/>
                    </a:lnT>
                    <a:lnB w="9525" cap="flat" cmpd="sng" algn="ctr">
                      <a:solidFill>
                        <a:srgbClr val="D0D7DE"/>
                      </a:solidFill>
                      <a:prstDash val="solid"/>
                      <a:round/>
                      <a:headEnd type="none" w="med" len="med"/>
                      <a:tailEnd type="none" w="med" len="med"/>
                    </a:lnB>
                    <a:solidFill>
                      <a:srgbClr val="F6F8FA"/>
                    </a:solidFill>
                  </a:tcPr>
                </a:tc>
                <a:extLst>
                  <a:ext uri="{0D108BD9-81ED-4DB2-BD59-A6C34878D82A}">
                    <a16:rowId xmlns:a16="http://schemas.microsoft.com/office/drawing/2014/main" val="942815554"/>
                  </a:ext>
                </a:extLst>
              </a:tr>
              <a:tr h="526342">
                <a:tc>
                  <a:txBody>
                    <a:bodyPr/>
                    <a:lstStyle/>
                    <a:p>
                      <a:r>
                        <a:rPr lang="en-US" sz="900" b="1">
                          <a:effectLst/>
                        </a:rPr>
                        <a:t>Collect Logs</a:t>
                      </a:r>
                    </a:p>
                  </a:txBody>
                  <a:tcPr marL="79878" marR="79878" marT="36867" marB="36867" anchor="ctr">
                    <a:lnL w="9525" cap="flat" cmpd="sng" algn="ctr">
                      <a:solidFill>
                        <a:srgbClr val="D0D7DE"/>
                      </a:solidFill>
                      <a:prstDash val="solid"/>
                      <a:round/>
                      <a:headEnd type="none" w="med" len="med"/>
                      <a:tailEnd type="none" w="med" len="med"/>
                    </a:lnL>
                    <a:lnR w="9525" cap="flat" cmpd="sng" algn="ctr">
                      <a:solidFill>
                        <a:srgbClr val="D0D7DE"/>
                      </a:solidFill>
                      <a:prstDash val="solid"/>
                      <a:round/>
                      <a:headEnd type="none" w="med" len="med"/>
                      <a:tailEnd type="none" w="med" len="med"/>
                    </a:lnR>
                    <a:lnT w="9525" cap="flat" cmpd="sng" algn="ctr">
                      <a:solidFill>
                        <a:srgbClr val="D0D7DE"/>
                      </a:solidFill>
                      <a:prstDash val="solid"/>
                      <a:round/>
                      <a:headEnd type="none" w="med" len="med"/>
                      <a:tailEnd type="none" w="med" len="med"/>
                    </a:lnT>
                    <a:lnB w="9525" cap="flat" cmpd="sng" algn="ctr">
                      <a:solidFill>
                        <a:srgbClr val="D0D7DE"/>
                      </a:solidFill>
                      <a:prstDash val="solid"/>
                      <a:round/>
                      <a:headEnd type="none" w="med" len="med"/>
                      <a:tailEnd type="none" w="med" len="med"/>
                    </a:lnB>
                    <a:solidFill>
                      <a:srgbClr val="FFFFFF"/>
                    </a:solidFill>
                  </a:tcPr>
                </a:tc>
                <a:tc>
                  <a:txBody>
                    <a:bodyPr/>
                    <a:lstStyle/>
                    <a:p>
                      <a:r>
                        <a:rPr lang="en-US" sz="900">
                          <a:effectLst/>
                        </a:rPr>
                        <a:t>Log System Events</a:t>
                      </a:r>
                    </a:p>
                  </a:txBody>
                  <a:tcPr marL="79878" marR="79878" marT="36867" marB="36867" anchor="ctr">
                    <a:lnL w="9525" cap="flat" cmpd="sng" algn="ctr">
                      <a:solidFill>
                        <a:srgbClr val="D0D7DE"/>
                      </a:solidFill>
                      <a:prstDash val="solid"/>
                      <a:round/>
                      <a:headEnd type="none" w="med" len="med"/>
                      <a:tailEnd type="none" w="med" len="med"/>
                    </a:lnL>
                    <a:lnR w="9525" cap="flat" cmpd="sng" algn="ctr">
                      <a:solidFill>
                        <a:srgbClr val="D0D7DE"/>
                      </a:solidFill>
                      <a:prstDash val="solid"/>
                      <a:round/>
                      <a:headEnd type="none" w="med" len="med"/>
                      <a:tailEnd type="none" w="med" len="med"/>
                    </a:lnR>
                    <a:lnT w="9525" cap="flat" cmpd="sng" algn="ctr">
                      <a:solidFill>
                        <a:srgbClr val="D0D7DE"/>
                      </a:solidFill>
                      <a:prstDash val="solid"/>
                      <a:round/>
                      <a:headEnd type="none" w="med" len="med"/>
                      <a:tailEnd type="none" w="med" len="med"/>
                    </a:lnT>
                    <a:lnB w="9525" cap="flat" cmpd="sng" algn="ctr">
                      <a:solidFill>
                        <a:srgbClr val="D0D7DE"/>
                      </a:solidFill>
                      <a:prstDash val="solid"/>
                      <a:round/>
                      <a:headEnd type="none" w="med" len="med"/>
                      <a:tailEnd type="none" w="med" len="med"/>
                    </a:lnB>
                    <a:solidFill>
                      <a:srgbClr val="FFFFFF"/>
                    </a:solidFill>
                  </a:tcPr>
                </a:tc>
                <a:tc>
                  <a:txBody>
                    <a:bodyPr/>
                    <a:lstStyle/>
                    <a:p>
                      <a:r>
                        <a:rPr lang="en-US" sz="900">
                          <a:effectLst/>
                        </a:rPr>
                        <a:t>Logger, Log, ML service, API Gateway</a:t>
                      </a:r>
                    </a:p>
                  </a:txBody>
                  <a:tcPr marL="79878" marR="79878" marT="36867" marB="36867" anchor="ctr">
                    <a:lnL w="9525" cap="flat" cmpd="sng" algn="ctr">
                      <a:solidFill>
                        <a:srgbClr val="D0D7DE"/>
                      </a:solidFill>
                      <a:prstDash val="solid"/>
                      <a:round/>
                      <a:headEnd type="none" w="med" len="med"/>
                      <a:tailEnd type="none" w="med" len="med"/>
                    </a:lnL>
                    <a:lnR w="9525" cap="flat" cmpd="sng" algn="ctr">
                      <a:solidFill>
                        <a:srgbClr val="D0D7DE"/>
                      </a:solidFill>
                      <a:prstDash val="solid"/>
                      <a:round/>
                      <a:headEnd type="none" w="med" len="med"/>
                      <a:tailEnd type="none" w="med" len="med"/>
                    </a:lnR>
                    <a:lnT w="9525" cap="flat" cmpd="sng" algn="ctr">
                      <a:solidFill>
                        <a:srgbClr val="D0D7DE"/>
                      </a:solidFill>
                      <a:prstDash val="solid"/>
                      <a:round/>
                      <a:headEnd type="none" w="med" len="med"/>
                      <a:tailEnd type="none" w="med" len="med"/>
                    </a:lnT>
                    <a:lnB w="9525" cap="flat" cmpd="sng" algn="ctr">
                      <a:solidFill>
                        <a:srgbClr val="D0D7DE"/>
                      </a:solidFill>
                      <a:prstDash val="solid"/>
                      <a:round/>
                      <a:headEnd type="none" w="med" len="med"/>
                      <a:tailEnd type="none" w="med" len="med"/>
                    </a:lnB>
                    <a:solidFill>
                      <a:srgbClr val="FFFFFF"/>
                    </a:solidFill>
                  </a:tcPr>
                </a:tc>
                <a:tc>
                  <a:txBody>
                    <a:bodyPr/>
                    <a:lstStyle/>
                    <a:p>
                      <a:r>
                        <a:rPr lang="en-US" sz="900">
                          <a:effectLst/>
                        </a:rPr>
                        <a:t>System Logger, Log, ML Service, API Gateway</a:t>
                      </a:r>
                    </a:p>
                  </a:txBody>
                  <a:tcPr marL="79878" marR="79878" marT="36867" marB="36867" anchor="ctr">
                    <a:lnL w="9525" cap="flat" cmpd="sng" algn="ctr">
                      <a:solidFill>
                        <a:srgbClr val="D0D7DE"/>
                      </a:solidFill>
                      <a:prstDash val="solid"/>
                      <a:round/>
                      <a:headEnd type="none" w="med" len="med"/>
                      <a:tailEnd type="none" w="med" len="med"/>
                    </a:lnL>
                    <a:lnR w="9525" cap="flat" cmpd="sng" algn="ctr">
                      <a:solidFill>
                        <a:srgbClr val="D0D7DE"/>
                      </a:solidFill>
                      <a:prstDash val="solid"/>
                      <a:round/>
                      <a:headEnd type="none" w="med" len="med"/>
                      <a:tailEnd type="none" w="med" len="med"/>
                    </a:lnR>
                    <a:lnT w="9525" cap="flat" cmpd="sng" algn="ctr">
                      <a:solidFill>
                        <a:srgbClr val="D0D7DE"/>
                      </a:solidFill>
                      <a:prstDash val="solid"/>
                      <a:round/>
                      <a:headEnd type="none" w="med" len="med"/>
                      <a:tailEnd type="none" w="med" len="med"/>
                    </a:lnT>
                    <a:lnB w="9525" cap="flat" cmpd="sng" algn="ctr">
                      <a:solidFill>
                        <a:srgbClr val="D0D7DE"/>
                      </a:solidFill>
                      <a:prstDash val="solid"/>
                      <a:round/>
                      <a:headEnd type="none" w="med" len="med"/>
                      <a:tailEnd type="none" w="med" len="med"/>
                    </a:lnB>
                    <a:solidFill>
                      <a:srgbClr val="FFFFFF"/>
                    </a:solidFill>
                  </a:tcPr>
                </a:tc>
                <a:extLst>
                  <a:ext uri="{0D108BD9-81ED-4DB2-BD59-A6C34878D82A}">
                    <a16:rowId xmlns:a16="http://schemas.microsoft.com/office/drawing/2014/main" val="1524924356"/>
                  </a:ext>
                </a:extLst>
              </a:tr>
              <a:tr h="377478">
                <a:tc>
                  <a:txBody>
                    <a:bodyPr/>
                    <a:lstStyle/>
                    <a:p>
                      <a:r>
                        <a:rPr lang="en-US" sz="900" b="1">
                          <a:effectLst/>
                        </a:rPr>
                        <a:t>Deploy Model</a:t>
                      </a:r>
                    </a:p>
                  </a:txBody>
                  <a:tcPr marL="79878" marR="79878" marT="36867" marB="36867" anchor="ctr">
                    <a:lnL w="9525" cap="flat" cmpd="sng" algn="ctr">
                      <a:solidFill>
                        <a:srgbClr val="D0D7DE"/>
                      </a:solidFill>
                      <a:prstDash val="solid"/>
                      <a:round/>
                      <a:headEnd type="none" w="med" len="med"/>
                      <a:tailEnd type="none" w="med" len="med"/>
                    </a:lnL>
                    <a:lnR w="9525" cap="flat" cmpd="sng" algn="ctr">
                      <a:solidFill>
                        <a:srgbClr val="D0D7DE"/>
                      </a:solidFill>
                      <a:prstDash val="solid"/>
                      <a:round/>
                      <a:headEnd type="none" w="med" len="med"/>
                      <a:tailEnd type="none" w="med" len="med"/>
                    </a:lnR>
                    <a:lnT w="9525" cap="flat" cmpd="sng" algn="ctr">
                      <a:solidFill>
                        <a:srgbClr val="D0D7DE"/>
                      </a:solidFill>
                      <a:prstDash val="solid"/>
                      <a:round/>
                      <a:headEnd type="none" w="med" len="med"/>
                      <a:tailEnd type="none" w="med" len="med"/>
                    </a:lnT>
                    <a:lnB w="9525" cap="flat" cmpd="sng" algn="ctr">
                      <a:solidFill>
                        <a:srgbClr val="D0D7DE"/>
                      </a:solidFill>
                      <a:prstDash val="solid"/>
                      <a:round/>
                      <a:headEnd type="none" w="med" len="med"/>
                      <a:tailEnd type="none" w="med" len="med"/>
                    </a:lnB>
                    <a:solidFill>
                      <a:srgbClr val="F6F8FA"/>
                    </a:solidFill>
                  </a:tcPr>
                </a:tc>
                <a:tc>
                  <a:txBody>
                    <a:bodyPr/>
                    <a:lstStyle/>
                    <a:p>
                      <a:r>
                        <a:rPr lang="en-US" sz="900">
                          <a:effectLst/>
                        </a:rPr>
                        <a:t>Deploy Service</a:t>
                      </a:r>
                    </a:p>
                  </a:txBody>
                  <a:tcPr marL="79878" marR="79878" marT="36867" marB="36867" anchor="ctr">
                    <a:lnL w="9525" cap="flat" cmpd="sng" algn="ctr">
                      <a:solidFill>
                        <a:srgbClr val="D0D7DE"/>
                      </a:solidFill>
                      <a:prstDash val="solid"/>
                      <a:round/>
                      <a:headEnd type="none" w="med" len="med"/>
                      <a:tailEnd type="none" w="med" len="med"/>
                    </a:lnL>
                    <a:lnR w="9525" cap="flat" cmpd="sng" algn="ctr">
                      <a:solidFill>
                        <a:srgbClr val="D0D7DE"/>
                      </a:solidFill>
                      <a:prstDash val="solid"/>
                      <a:round/>
                      <a:headEnd type="none" w="med" len="med"/>
                      <a:tailEnd type="none" w="med" len="med"/>
                    </a:lnR>
                    <a:lnT w="9525" cap="flat" cmpd="sng" algn="ctr">
                      <a:solidFill>
                        <a:srgbClr val="D0D7DE"/>
                      </a:solidFill>
                      <a:prstDash val="solid"/>
                      <a:round/>
                      <a:headEnd type="none" w="med" len="med"/>
                      <a:tailEnd type="none" w="med" len="med"/>
                    </a:lnT>
                    <a:lnB w="9525" cap="flat" cmpd="sng" algn="ctr">
                      <a:solidFill>
                        <a:srgbClr val="D0D7DE"/>
                      </a:solidFill>
                      <a:prstDash val="solid"/>
                      <a:round/>
                      <a:headEnd type="none" w="med" len="med"/>
                      <a:tailEnd type="none" w="med" len="med"/>
                    </a:lnB>
                    <a:solidFill>
                      <a:srgbClr val="F6F8FA"/>
                    </a:solidFill>
                  </a:tcPr>
                </a:tc>
                <a:tc>
                  <a:txBody>
                    <a:bodyPr/>
                    <a:lstStyle/>
                    <a:p>
                      <a:r>
                        <a:rPr lang="en-US" sz="900">
                          <a:effectLst/>
                        </a:rPr>
                        <a:t>Deployer, K8s, Pod, ML service</a:t>
                      </a:r>
                    </a:p>
                  </a:txBody>
                  <a:tcPr marL="79878" marR="79878" marT="36867" marB="36867" anchor="ctr">
                    <a:lnL w="9525" cap="flat" cmpd="sng" algn="ctr">
                      <a:solidFill>
                        <a:srgbClr val="D0D7DE"/>
                      </a:solidFill>
                      <a:prstDash val="solid"/>
                      <a:round/>
                      <a:headEnd type="none" w="med" len="med"/>
                      <a:tailEnd type="none" w="med" len="med"/>
                    </a:lnL>
                    <a:lnR w="9525" cap="flat" cmpd="sng" algn="ctr">
                      <a:solidFill>
                        <a:srgbClr val="D0D7DE"/>
                      </a:solidFill>
                      <a:prstDash val="solid"/>
                      <a:round/>
                      <a:headEnd type="none" w="med" len="med"/>
                      <a:tailEnd type="none" w="med" len="med"/>
                    </a:lnR>
                    <a:lnT w="9525" cap="flat" cmpd="sng" algn="ctr">
                      <a:solidFill>
                        <a:srgbClr val="D0D7DE"/>
                      </a:solidFill>
                      <a:prstDash val="solid"/>
                      <a:round/>
                      <a:headEnd type="none" w="med" len="med"/>
                      <a:tailEnd type="none" w="med" len="med"/>
                    </a:lnT>
                    <a:lnB w="9525" cap="flat" cmpd="sng" algn="ctr">
                      <a:solidFill>
                        <a:srgbClr val="D0D7DE"/>
                      </a:solidFill>
                      <a:prstDash val="solid"/>
                      <a:round/>
                      <a:headEnd type="none" w="med" len="med"/>
                      <a:tailEnd type="none" w="med" len="med"/>
                    </a:lnB>
                    <a:solidFill>
                      <a:srgbClr val="F6F8FA"/>
                    </a:solidFill>
                  </a:tcPr>
                </a:tc>
                <a:tc>
                  <a:txBody>
                    <a:bodyPr/>
                    <a:lstStyle/>
                    <a:p>
                      <a:r>
                        <a:rPr lang="en-US" sz="900">
                          <a:effectLst/>
                        </a:rPr>
                        <a:t>Service Deployer, Pod, K8s, ML Service</a:t>
                      </a:r>
                    </a:p>
                  </a:txBody>
                  <a:tcPr marL="79878" marR="79878" marT="36867" marB="36867" anchor="ctr">
                    <a:lnL w="9525" cap="flat" cmpd="sng" algn="ctr">
                      <a:solidFill>
                        <a:srgbClr val="D0D7DE"/>
                      </a:solidFill>
                      <a:prstDash val="solid"/>
                      <a:round/>
                      <a:headEnd type="none" w="med" len="med"/>
                      <a:tailEnd type="none" w="med" len="med"/>
                    </a:lnL>
                    <a:lnR w="9525" cap="flat" cmpd="sng" algn="ctr">
                      <a:solidFill>
                        <a:srgbClr val="D0D7DE"/>
                      </a:solidFill>
                      <a:prstDash val="solid"/>
                      <a:round/>
                      <a:headEnd type="none" w="med" len="med"/>
                      <a:tailEnd type="none" w="med" len="med"/>
                    </a:lnR>
                    <a:lnT w="9525" cap="flat" cmpd="sng" algn="ctr">
                      <a:solidFill>
                        <a:srgbClr val="D0D7DE"/>
                      </a:solidFill>
                      <a:prstDash val="solid"/>
                      <a:round/>
                      <a:headEnd type="none" w="med" len="med"/>
                      <a:tailEnd type="none" w="med" len="med"/>
                    </a:lnT>
                    <a:lnB w="9525" cap="flat" cmpd="sng" algn="ctr">
                      <a:solidFill>
                        <a:srgbClr val="D0D7DE"/>
                      </a:solidFill>
                      <a:prstDash val="solid"/>
                      <a:round/>
                      <a:headEnd type="none" w="med" len="med"/>
                      <a:tailEnd type="none" w="med" len="med"/>
                    </a:lnB>
                    <a:solidFill>
                      <a:srgbClr val="F6F8FA"/>
                    </a:solidFill>
                  </a:tcPr>
                </a:tc>
                <a:extLst>
                  <a:ext uri="{0D108BD9-81ED-4DB2-BD59-A6C34878D82A}">
                    <a16:rowId xmlns:a16="http://schemas.microsoft.com/office/drawing/2014/main" val="1101985680"/>
                  </a:ext>
                </a:extLst>
              </a:tr>
              <a:tr h="377478">
                <a:tc>
                  <a:txBody>
                    <a:bodyPr/>
                    <a:lstStyle/>
                    <a:p>
                      <a:r>
                        <a:rPr lang="en-US" sz="900" b="1">
                          <a:effectLst/>
                        </a:rPr>
                        <a:t>Publish Model</a:t>
                      </a:r>
                    </a:p>
                  </a:txBody>
                  <a:tcPr marL="79878" marR="79878" marT="36867" marB="36867" anchor="ctr">
                    <a:lnL w="9525" cap="flat" cmpd="sng" algn="ctr">
                      <a:solidFill>
                        <a:srgbClr val="D0D7DE"/>
                      </a:solidFill>
                      <a:prstDash val="solid"/>
                      <a:round/>
                      <a:headEnd type="none" w="med" len="med"/>
                      <a:tailEnd type="none" w="med" len="med"/>
                    </a:lnL>
                    <a:lnR w="9525" cap="flat" cmpd="sng" algn="ctr">
                      <a:solidFill>
                        <a:srgbClr val="D0D7DE"/>
                      </a:solidFill>
                      <a:prstDash val="solid"/>
                      <a:round/>
                      <a:headEnd type="none" w="med" len="med"/>
                      <a:tailEnd type="none" w="med" len="med"/>
                    </a:lnR>
                    <a:lnT w="9525" cap="flat" cmpd="sng" algn="ctr">
                      <a:solidFill>
                        <a:srgbClr val="D0D7DE"/>
                      </a:solidFill>
                      <a:prstDash val="solid"/>
                      <a:round/>
                      <a:headEnd type="none" w="med" len="med"/>
                      <a:tailEnd type="none" w="med" len="med"/>
                    </a:lnT>
                    <a:lnB w="9525" cap="flat" cmpd="sng" algn="ctr">
                      <a:solidFill>
                        <a:srgbClr val="D0D7DE"/>
                      </a:solidFill>
                      <a:prstDash val="solid"/>
                      <a:round/>
                      <a:headEnd type="none" w="med" len="med"/>
                      <a:tailEnd type="none" w="med" len="med"/>
                    </a:lnB>
                    <a:solidFill>
                      <a:srgbClr val="FFFFFF"/>
                    </a:solidFill>
                  </a:tcPr>
                </a:tc>
                <a:tc>
                  <a:txBody>
                    <a:bodyPr/>
                    <a:lstStyle/>
                    <a:p>
                      <a:r>
                        <a:rPr lang="en-US" sz="900">
                          <a:effectLst/>
                        </a:rPr>
                        <a:t>Containerize Model</a:t>
                      </a:r>
                    </a:p>
                  </a:txBody>
                  <a:tcPr marL="79878" marR="79878" marT="36867" marB="36867" anchor="ctr">
                    <a:lnL w="9525" cap="flat" cmpd="sng" algn="ctr">
                      <a:solidFill>
                        <a:srgbClr val="D0D7DE"/>
                      </a:solidFill>
                      <a:prstDash val="solid"/>
                      <a:round/>
                      <a:headEnd type="none" w="med" len="med"/>
                      <a:tailEnd type="none" w="med" len="med"/>
                    </a:lnL>
                    <a:lnR w="9525" cap="flat" cmpd="sng" algn="ctr">
                      <a:solidFill>
                        <a:srgbClr val="D0D7DE"/>
                      </a:solidFill>
                      <a:prstDash val="solid"/>
                      <a:round/>
                      <a:headEnd type="none" w="med" len="med"/>
                      <a:tailEnd type="none" w="med" len="med"/>
                    </a:lnR>
                    <a:lnT w="9525" cap="flat" cmpd="sng" algn="ctr">
                      <a:solidFill>
                        <a:srgbClr val="D0D7DE"/>
                      </a:solidFill>
                      <a:prstDash val="solid"/>
                      <a:round/>
                      <a:headEnd type="none" w="med" len="med"/>
                      <a:tailEnd type="none" w="med" len="med"/>
                    </a:lnT>
                    <a:lnB w="9525" cap="flat" cmpd="sng" algn="ctr">
                      <a:solidFill>
                        <a:srgbClr val="D0D7DE"/>
                      </a:solidFill>
                      <a:prstDash val="solid"/>
                      <a:round/>
                      <a:headEnd type="none" w="med" len="med"/>
                      <a:tailEnd type="none" w="med" len="med"/>
                    </a:lnB>
                    <a:solidFill>
                      <a:srgbClr val="FFFFFF"/>
                    </a:solidFill>
                  </a:tcPr>
                </a:tc>
                <a:tc>
                  <a:txBody>
                    <a:bodyPr/>
                    <a:lstStyle/>
                    <a:p>
                      <a:r>
                        <a:rPr lang="pt-BR" sz="900">
                          <a:effectLst/>
                        </a:rPr>
                        <a:t>Containerizer, Pod, K8s, ML model</a:t>
                      </a:r>
                    </a:p>
                  </a:txBody>
                  <a:tcPr marL="79878" marR="79878" marT="36867" marB="36867" anchor="ctr">
                    <a:lnL w="9525" cap="flat" cmpd="sng" algn="ctr">
                      <a:solidFill>
                        <a:srgbClr val="D0D7DE"/>
                      </a:solidFill>
                      <a:prstDash val="solid"/>
                      <a:round/>
                      <a:headEnd type="none" w="med" len="med"/>
                      <a:tailEnd type="none" w="med" len="med"/>
                    </a:lnL>
                    <a:lnR w="9525" cap="flat" cmpd="sng" algn="ctr">
                      <a:solidFill>
                        <a:srgbClr val="D0D7DE"/>
                      </a:solidFill>
                      <a:prstDash val="solid"/>
                      <a:round/>
                      <a:headEnd type="none" w="med" len="med"/>
                      <a:tailEnd type="none" w="med" len="med"/>
                    </a:lnR>
                    <a:lnT w="9525" cap="flat" cmpd="sng" algn="ctr">
                      <a:solidFill>
                        <a:srgbClr val="D0D7DE"/>
                      </a:solidFill>
                      <a:prstDash val="solid"/>
                      <a:round/>
                      <a:headEnd type="none" w="med" len="med"/>
                      <a:tailEnd type="none" w="med" len="med"/>
                    </a:lnT>
                    <a:lnB w="9525" cap="flat" cmpd="sng" algn="ctr">
                      <a:solidFill>
                        <a:srgbClr val="D0D7DE"/>
                      </a:solidFill>
                      <a:prstDash val="solid"/>
                      <a:round/>
                      <a:headEnd type="none" w="med" len="med"/>
                      <a:tailEnd type="none" w="med" len="med"/>
                    </a:lnB>
                    <a:solidFill>
                      <a:srgbClr val="FFFFFF"/>
                    </a:solidFill>
                  </a:tcPr>
                </a:tc>
                <a:tc>
                  <a:txBody>
                    <a:bodyPr/>
                    <a:lstStyle/>
                    <a:p>
                      <a:r>
                        <a:rPr lang="en-US" sz="900">
                          <a:effectLst/>
                        </a:rPr>
                        <a:t>Model Containerizer, Pod, K8s, ML Service</a:t>
                      </a:r>
                    </a:p>
                  </a:txBody>
                  <a:tcPr marL="79878" marR="79878" marT="36867" marB="36867" anchor="ctr">
                    <a:lnL w="9525" cap="flat" cmpd="sng" algn="ctr">
                      <a:solidFill>
                        <a:srgbClr val="D0D7DE"/>
                      </a:solidFill>
                      <a:prstDash val="solid"/>
                      <a:round/>
                      <a:headEnd type="none" w="med" len="med"/>
                      <a:tailEnd type="none" w="med" len="med"/>
                    </a:lnL>
                    <a:lnR w="9525" cap="flat" cmpd="sng" algn="ctr">
                      <a:solidFill>
                        <a:srgbClr val="D0D7DE"/>
                      </a:solidFill>
                      <a:prstDash val="solid"/>
                      <a:round/>
                      <a:headEnd type="none" w="med" len="med"/>
                      <a:tailEnd type="none" w="med" len="med"/>
                    </a:lnR>
                    <a:lnT w="9525" cap="flat" cmpd="sng" algn="ctr">
                      <a:solidFill>
                        <a:srgbClr val="D0D7DE"/>
                      </a:solidFill>
                      <a:prstDash val="solid"/>
                      <a:round/>
                      <a:headEnd type="none" w="med" len="med"/>
                      <a:tailEnd type="none" w="med" len="med"/>
                    </a:lnT>
                    <a:lnB w="9525" cap="flat" cmpd="sng" algn="ctr">
                      <a:solidFill>
                        <a:srgbClr val="D0D7DE"/>
                      </a:solidFill>
                      <a:prstDash val="solid"/>
                      <a:round/>
                      <a:headEnd type="none" w="med" len="med"/>
                      <a:tailEnd type="none" w="med" len="med"/>
                    </a:lnB>
                    <a:solidFill>
                      <a:srgbClr val="FFFFFF"/>
                    </a:solidFill>
                  </a:tcPr>
                </a:tc>
                <a:extLst>
                  <a:ext uri="{0D108BD9-81ED-4DB2-BD59-A6C34878D82A}">
                    <a16:rowId xmlns:a16="http://schemas.microsoft.com/office/drawing/2014/main" val="4271451062"/>
                  </a:ext>
                </a:extLst>
              </a:tr>
              <a:tr h="526342">
                <a:tc>
                  <a:txBody>
                    <a:bodyPr/>
                    <a:lstStyle/>
                    <a:p>
                      <a:r>
                        <a:rPr lang="en-US" sz="900" b="1" dirty="0" err="1">
                          <a:effectLst/>
                        </a:rPr>
                        <a:t>OpenAPI</a:t>
                      </a:r>
                      <a:r>
                        <a:rPr lang="en-US" sz="900" b="1" dirty="0">
                          <a:effectLst/>
                        </a:rPr>
                        <a:t> Schema Generation</a:t>
                      </a:r>
                    </a:p>
                  </a:txBody>
                  <a:tcPr marL="79878" marR="79878" marT="36867" marB="36867" anchor="ctr">
                    <a:lnL w="9525" cap="flat" cmpd="sng" algn="ctr">
                      <a:solidFill>
                        <a:srgbClr val="D0D7DE"/>
                      </a:solidFill>
                      <a:prstDash val="solid"/>
                      <a:round/>
                      <a:headEnd type="none" w="med" len="med"/>
                      <a:tailEnd type="none" w="med" len="med"/>
                    </a:lnL>
                    <a:lnR w="9525" cap="flat" cmpd="sng" algn="ctr">
                      <a:solidFill>
                        <a:srgbClr val="D0D7DE"/>
                      </a:solidFill>
                      <a:prstDash val="solid"/>
                      <a:round/>
                      <a:headEnd type="none" w="med" len="med"/>
                      <a:tailEnd type="none" w="med" len="med"/>
                    </a:lnR>
                    <a:lnT w="9525" cap="flat" cmpd="sng" algn="ctr">
                      <a:solidFill>
                        <a:srgbClr val="D0D7DE"/>
                      </a:solidFill>
                      <a:prstDash val="solid"/>
                      <a:round/>
                      <a:headEnd type="none" w="med" len="med"/>
                      <a:tailEnd type="none" w="med" len="med"/>
                    </a:lnT>
                    <a:lnB w="9525" cap="flat" cmpd="sng" algn="ctr">
                      <a:solidFill>
                        <a:srgbClr val="D0D7DE"/>
                      </a:solidFill>
                      <a:prstDash val="solid"/>
                      <a:round/>
                      <a:headEnd type="none" w="med" len="med"/>
                      <a:tailEnd type="none" w="med" len="med"/>
                    </a:lnB>
                    <a:solidFill>
                      <a:srgbClr val="F6F8FA"/>
                    </a:solidFill>
                  </a:tcPr>
                </a:tc>
                <a:tc>
                  <a:txBody>
                    <a:bodyPr/>
                    <a:lstStyle/>
                    <a:p>
                      <a:r>
                        <a:rPr lang="en-US" sz="900">
                          <a:effectLst/>
                        </a:rPr>
                        <a:t>Generate API Definition</a:t>
                      </a:r>
                    </a:p>
                  </a:txBody>
                  <a:tcPr marL="79878" marR="79878" marT="36867" marB="36867" anchor="ctr">
                    <a:lnL w="9525" cap="flat" cmpd="sng" algn="ctr">
                      <a:solidFill>
                        <a:srgbClr val="D0D7DE"/>
                      </a:solidFill>
                      <a:prstDash val="solid"/>
                      <a:round/>
                      <a:headEnd type="none" w="med" len="med"/>
                      <a:tailEnd type="none" w="med" len="med"/>
                    </a:lnL>
                    <a:lnR w="9525" cap="flat" cmpd="sng" algn="ctr">
                      <a:solidFill>
                        <a:srgbClr val="D0D7DE"/>
                      </a:solidFill>
                      <a:prstDash val="solid"/>
                      <a:round/>
                      <a:headEnd type="none" w="med" len="med"/>
                      <a:tailEnd type="none" w="med" len="med"/>
                    </a:lnR>
                    <a:lnT w="9525" cap="flat" cmpd="sng" algn="ctr">
                      <a:solidFill>
                        <a:srgbClr val="D0D7DE"/>
                      </a:solidFill>
                      <a:prstDash val="solid"/>
                      <a:round/>
                      <a:headEnd type="none" w="med" len="med"/>
                      <a:tailEnd type="none" w="med" len="med"/>
                    </a:lnT>
                    <a:lnB w="9525" cap="flat" cmpd="sng" algn="ctr">
                      <a:solidFill>
                        <a:srgbClr val="D0D7DE"/>
                      </a:solidFill>
                      <a:prstDash val="solid"/>
                      <a:round/>
                      <a:headEnd type="none" w="med" len="med"/>
                      <a:tailEnd type="none" w="med" len="med"/>
                    </a:lnB>
                    <a:solidFill>
                      <a:srgbClr val="F6F8FA"/>
                    </a:solidFill>
                  </a:tcPr>
                </a:tc>
                <a:tc>
                  <a:txBody>
                    <a:bodyPr/>
                    <a:lstStyle/>
                    <a:p>
                      <a:r>
                        <a:rPr lang="it-IT" sz="900">
                          <a:effectLst/>
                        </a:rPr>
                        <a:t>ML service, OpenAPI schema, Generator</a:t>
                      </a:r>
                    </a:p>
                  </a:txBody>
                  <a:tcPr marL="79878" marR="79878" marT="36867" marB="36867" anchor="ctr">
                    <a:lnL w="9525" cap="flat" cmpd="sng" algn="ctr">
                      <a:solidFill>
                        <a:srgbClr val="D0D7DE"/>
                      </a:solidFill>
                      <a:prstDash val="solid"/>
                      <a:round/>
                      <a:headEnd type="none" w="med" len="med"/>
                      <a:tailEnd type="none" w="med" len="med"/>
                    </a:lnL>
                    <a:lnR w="9525" cap="flat" cmpd="sng" algn="ctr">
                      <a:solidFill>
                        <a:srgbClr val="D0D7DE"/>
                      </a:solidFill>
                      <a:prstDash val="solid"/>
                      <a:round/>
                      <a:headEnd type="none" w="med" len="med"/>
                      <a:tailEnd type="none" w="med" len="med"/>
                    </a:lnR>
                    <a:lnT w="9525" cap="flat" cmpd="sng" algn="ctr">
                      <a:solidFill>
                        <a:srgbClr val="D0D7DE"/>
                      </a:solidFill>
                      <a:prstDash val="solid"/>
                      <a:round/>
                      <a:headEnd type="none" w="med" len="med"/>
                      <a:tailEnd type="none" w="med" len="med"/>
                    </a:lnT>
                    <a:lnB w="9525" cap="flat" cmpd="sng" algn="ctr">
                      <a:solidFill>
                        <a:srgbClr val="D0D7DE"/>
                      </a:solidFill>
                      <a:prstDash val="solid"/>
                      <a:round/>
                      <a:headEnd type="none" w="med" len="med"/>
                      <a:tailEnd type="none" w="med" len="med"/>
                    </a:lnB>
                    <a:solidFill>
                      <a:srgbClr val="F6F8FA"/>
                    </a:solidFill>
                  </a:tcPr>
                </a:tc>
                <a:tc>
                  <a:txBody>
                    <a:bodyPr/>
                    <a:lstStyle/>
                    <a:p>
                      <a:r>
                        <a:rPr lang="it-IT" sz="900" dirty="0">
                          <a:effectLst/>
                        </a:rPr>
                        <a:t>OpenAPI Generator, OpenAPI Schema, ML Service</a:t>
                      </a:r>
                    </a:p>
                  </a:txBody>
                  <a:tcPr marL="79878" marR="79878" marT="36867" marB="36867" anchor="ctr">
                    <a:lnL w="9525" cap="flat" cmpd="sng" algn="ctr">
                      <a:solidFill>
                        <a:srgbClr val="D0D7DE"/>
                      </a:solidFill>
                      <a:prstDash val="solid"/>
                      <a:round/>
                      <a:headEnd type="none" w="med" len="med"/>
                      <a:tailEnd type="none" w="med" len="med"/>
                    </a:lnL>
                    <a:lnR w="9525" cap="flat" cmpd="sng" algn="ctr">
                      <a:solidFill>
                        <a:srgbClr val="D0D7DE"/>
                      </a:solidFill>
                      <a:prstDash val="solid"/>
                      <a:round/>
                      <a:headEnd type="none" w="med" len="med"/>
                      <a:tailEnd type="none" w="med" len="med"/>
                    </a:lnR>
                    <a:lnT w="9525" cap="flat" cmpd="sng" algn="ctr">
                      <a:solidFill>
                        <a:srgbClr val="D0D7DE"/>
                      </a:solidFill>
                      <a:prstDash val="solid"/>
                      <a:round/>
                      <a:headEnd type="none" w="med" len="med"/>
                      <a:tailEnd type="none" w="med" len="med"/>
                    </a:lnT>
                    <a:lnB w="9525" cap="flat" cmpd="sng" algn="ctr">
                      <a:solidFill>
                        <a:srgbClr val="D0D7DE"/>
                      </a:solidFill>
                      <a:prstDash val="solid"/>
                      <a:round/>
                      <a:headEnd type="none" w="med" len="med"/>
                      <a:tailEnd type="none" w="med" len="med"/>
                    </a:lnB>
                    <a:solidFill>
                      <a:srgbClr val="F6F8FA"/>
                    </a:solidFill>
                  </a:tcPr>
                </a:tc>
                <a:extLst>
                  <a:ext uri="{0D108BD9-81ED-4DB2-BD59-A6C34878D82A}">
                    <a16:rowId xmlns:a16="http://schemas.microsoft.com/office/drawing/2014/main" val="964606902"/>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9"/>
          <p:cNvSpPr txBox="1">
            <a:spLocks noGrp="1"/>
          </p:cNvSpPr>
          <p:nvPr>
            <p:ph type="title"/>
          </p:nvPr>
        </p:nvSpPr>
        <p:spPr>
          <a:xfrm>
            <a:off x="226208" y="230849"/>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chemeClr val="tx1"/>
                </a:solidFill>
                <a:effectLst>
                  <a:outerShdw blurRad="38100" dist="38100" dir="2700000" algn="tl">
                    <a:srgbClr val="000000">
                      <a:alpha val="43137"/>
                    </a:srgbClr>
                  </a:outerShdw>
                </a:effectLst>
              </a:rPr>
              <a:t>Final class diagram</a:t>
            </a:r>
            <a:endParaRPr b="1" dirty="0">
              <a:solidFill>
                <a:schemeClr val="tx1"/>
              </a:solidFill>
              <a:effectLst>
                <a:outerShdw blurRad="38100" dist="38100" dir="2700000" algn="tl">
                  <a:srgbClr val="000000">
                    <a:alpha val="43137"/>
                  </a:srgbClr>
                </a:outerShdw>
              </a:effectLst>
            </a:endParaRPr>
          </a:p>
        </p:txBody>
      </p:sp>
      <p:sp>
        <p:nvSpPr>
          <p:cNvPr id="2" name="Slide Number Placeholder 1">
            <a:extLst>
              <a:ext uri="{FF2B5EF4-FFF2-40B4-BE49-F238E27FC236}">
                <a16:creationId xmlns:a16="http://schemas.microsoft.com/office/drawing/2014/main" id="{272B98B5-4E5D-4669-BBE9-A43F81998D4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9</a:t>
            </a:fld>
            <a:endParaRPr lang="en-GB"/>
          </a:p>
        </p:txBody>
      </p:sp>
      <p:pic>
        <p:nvPicPr>
          <p:cNvPr id="1026" name="Picture 2">
            <a:extLst>
              <a:ext uri="{FF2B5EF4-FFF2-40B4-BE49-F238E27FC236}">
                <a16:creationId xmlns:a16="http://schemas.microsoft.com/office/drawing/2014/main" id="{5AE1C267-B7A0-46D9-A93C-A49231800E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8429" y="1022045"/>
            <a:ext cx="8727141" cy="342267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261</TotalTime>
  <Words>873</Words>
  <Application>Microsoft Office PowerPoint</Application>
  <PresentationFormat>Экран (16:9)</PresentationFormat>
  <Paragraphs>169</Paragraphs>
  <Slides>26</Slides>
  <Notes>12</Notes>
  <HiddenSlides>0</HiddenSlides>
  <MMClips>0</MMClips>
  <ScaleCrop>false</ScaleCrop>
  <HeadingPairs>
    <vt:vector size="6" baseType="variant">
      <vt:variant>
        <vt:lpstr>Использованные шрифты</vt:lpstr>
      </vt:variant>
      <vt:variant>
        <vt:i4>2</vt:i4>
      </vt:variant>
      <vt:variant>
        <vt:lpstr>Тема</vt:lpstr>
      </vt:variant>
      <vt:variant>
        <vt:i4>1</vt:i4>
      </vt:variant>
      <vt:variant>
        <vt:lpstr>Заголовки слайдов</vt:lpstr>
      </vt:variant>
      <vt:variant>
        <vt:i4>26</vt:i4>
      </vt:variant>
    </vt:vector>
  </HeadingPairs>
  <TitlesOfParts>
    <vt:vector size="29" baseType="lpstr">
      <vt:lpstr>-apple-system</vt:lpstr>
      <vt:lpstr>Arial</vt:lpstr>
      <vt:lpstr>Simple Light</vt:lpstr>
      <vt:lpstr>KEA (Kubernetes Empowerer to API)</vt:lpstr>
      <vt:lpstr>Product description</vt:lpstr>
      <vt:lpstr>Презентация PowerPoint</vt:lpstr>
      <vt:lpstr>Презентация PowerPoint</vt:lpstr>
      <vt:lpstr>Roles</vt:lpstr>
      <vt:lpstr>Story map</vt:lpstr>
      <vt:lpstr>Use case diagram</vt:lpstr>
      <vt:lpstr>Interaction analysis</vt:lpstr>
      <vt:lpstr>Final class diagram</vt:lpstr>
      <vt:lpstr>Detailed behaviour</vt:lpstr>
      <vt:lpstr>Detailed behaviour</vt:lpstr>
      <vt:lpstr>Repository structure</vt:lpstr>
      <vt:lpstr>Team and roles</vt:lpstr>
      <vt:lpstr>Thanks for attention! Now we are ready to answer your questions!</vt:lpstr>
      <vt:lpstr>Extra slides</vt:lpstr>
      <vt:lpstr>DFD (Level 0)</vt:lpstr>
      <vt:lpstr>Use Cases: Requests routing</vt:lpstr>
      <vt:lpstr>Use Cases: Load balancing</vt:lpstr>
      <vt:lpstr>Use Cases: Audit and Logging</vt:lpstr>
      <vt:lpstr>Use Cases: Authorization (SSO)</vt:lpstr>
      <vt:lpstr>Use Cases: Request Validation </vt:lpstr>
      <vt:lpstr>Use Cases: Responses Caching</vt:lpstr>
      <vt:lpstr>Use Cases: Modular Deployment of Models</vt:lpstr>
      <vt:lpstr>Use Cases: Containerization</vt:lpstr>
      <vt:lpstr>Use Cases: Service Deployment</vt:lpstr>
      <vt:lpstr>Use Cases: Auto-Documentation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KEA (Kubernetes Empowerer to API)</dc:title>
  <dc:creator>Konstantin Tsaturyan</dc:creator>
  <cp:lastModifiedBy>Цатурьян Константин</cp:lastModifiedBy>
  <cp:revision>86</cp:revision>
  <dcterms:modified xsi:type="dcterms:W3CDTF">2024-10-24T20:58:56Z</dcterms:modified>
</cp:coreProperties>
</file>