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72" r:id="rId2"/>
    <p:sldId id="273" r:id="rId3"/>
    <p:sldId id="284" r:id="rId4"/>
    <p:sldId id="274" r:id="rId5"/>
    <p:sldId id="275" r:id="rId6"/>
    <p:sldId id="276" r:id="rId7"/>
    <p:sldId id="277" r:id="rId8"/>
    <p:sldId id="278" r:id="rId9"/>
    <p:sldId id="283" r:id="rId10"/>
    <p:sldId id="280" r:id="rId11"/>
    <p:sldId id="281" r:id="rId12"/>
    <p:sldId id="279" r:id="rId13"/>
    <p:sldId id="282" r:id="rId14"/>
    <p:sldId id="268" r:id="rId15"/>
    <p:sldId id="269" r:id="rId16"/>
    <p:sldId id="264" r:id="rId17"/>
    <p:sldId id="26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d784fa1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d784fa1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rofile/Justus-Bogner/publication/319955060_Automatically_Measuring_the_Maintainability_of_Service-and_Microservice-based_Systems_-_a_Literature_Review/links/59e64cd1aca2721fc227a4fe/Automatically-Measuring-the-Maintainability-of-Service-and-Microservice-based-Systems-a-Literature-Review.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FinalTask_2/FinalTask_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fanglores/Advanced-Software-Design/tree/master/General/UseCa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GB" dirty="0"/>
              <a:t>Full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2" name="Picture 2">
            <a:extLst>
              <a:ext uri="{FF2B5EF4-FFF2-40B4-BE49-F238E27FC236}">
                <a16:creationId xmlns:a16="http://schemas.microsoft.com/office/drawing/2014/main" id="{97633BA9-EAF8-44A8-B6A9-60AB2D061A05}"/>
              </a:ext>
            </a:extLst>
          </p:cNvPr>
          <p:cNvPicPr>
            <a:picLocks noChangeAspect="1" noChangeArrowheads="1"/>
          </p:cNvPicPr>
          <p:nvPr/>
        </p:nvPicPr>
        <p:blipFill>
          <a:blip r:embed="rId3"/>
          <a:srcRect/>
          <a:stretch/>
        </p:blipFill>
        <p:spPr bwMode="auto">
          <a:xfrm>
            <a:off x="18520" y="1506071"/>
            <a:ext cx="9089679" cy="270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7676" y="2433919"/>
            <a:ext cx="8929796" cy="2061372"/>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 many functions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 SOLID principles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82629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complexity</a:t>
            </a:r>
            <a:endParaRPr b="1" dirty="0">
              <a:solidFill>
                <a:srgbClr val="FF0000"/>
              </a:solidFill>
              <a:effectLst>
                <a:outerShdw blurRad="38100" dist="38100" dir="2700000" algn="tl">
                  <a:srgbClr val="000000">
                    <a:alpha val="43137"/>
                  </a:srgbClr>
                </a:outerShdw>
              </a:effectLst>
            </a:endParaRPr>
          </a:p>
        </p:txBody>
      </p:sp>
      <p:sp>
        <p:nvSpPr>
          <p:cNvPr id="143" name="Google Shape;143;p25"/>
          <p:cNvSpPr txBox="1">
            <a:spLocks noGrp="1"/>
          </p:cNvSpPr>
          <p:nvPr>
            <p:ph type="body" idx="1"/>
          </p:nvPr>
        </p:nvSpPr>
        <p:spPr>
          <a:xfrm>
            <a:off x="311700" y="894945"/>
            <a:ext cx="8520600" cy="3673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Calculate metrics: </a:t>
            </a:r>
            <a:endParaRPr dirty="0"/>
          </a:p>
          <a:p>
            <a:pPr marL="457200" lvl="0" indent="-342900" algn="l" rtl="0">
              <a:spcBef>
                <a:spcPts val="1200"/>
              </a:spcBef>
              <a:spcAft>
                <a:spcPts val="0"/>
              </a:spcAft>
              <a:buSzPts val="1800"/>
              <a:buChar char="-"/>
            </a:pPr>
            <a:r>
              <a:rPr lang="en-GB" dirty="0"/>
              <a:t>All from </a:t>
            </a:r>
            <a:r>
              <a:rPr lang="en-GB" dirty="0" err="1"/>
              <a:t>Chidamber-Kemerer</a:t>
            </a:r>
            <a:r>
              <a:rPr lang="en-GB" dirty="0"/>
              <a:t> suite (except RFC, LCOM) for all classes in the largest microservice</a:t>
            </a:r>
            <a:endParaRPr dirty="0"/>
          </a:p>
          <a:p>
            <a:pPr marL="457200" lvl="0" indent="-342900" algn="l" rtl="0">
              <a:spcBef>
                <a:spcPts val="0"/>
              </a:spcBef>
              <a:spcAft>
                <a:spcPts val="0"/>
              </a:spcAft>
              <a:buSzPts val="1800"/>
              <a:buChar char="-"/>
            </a:pPr>
            <a:r>
              <a:rPr lang="en-GB" dirty="0"/>
              <a:t>Service dependency metrics (SIY, AIS, ADS) for all microservices from this review:</a:t>
            </a:r>
            <a:endParaRPr dirty="0"/>
          </a:p>
          <a:p>
            <a:pPr marL="457200" lvl="0" indent="0" algn="l" rtl="0">
              <a:spcBef>
                <a:spcPts val="1200"/>
              </a:spcBef>
              <a:spcAft>
                <a:spcPts val="0"/>
              </a:spcAft>
              <a:buNone/>
            </a:pPr>
            <a:r>
              <a:rPr lang="en-GB" u="sng" dirty="0">
                <a:solidFill>
                  <a:schemeClr val="hlink"/>
                </a:solidFill>
                <a:hlinkClick r:id="rId3"/>
              </a:rPr>
              <a:t>Bogner, J., Wagner, S., &amp; Zimmermann, A. (2017, October). Automatically measuring the maintainability of service-and microservice-based systems: a literature review. In Proceedings of the 27th International Workshop on Software Measurement and 12th International Conference on Software Process and Product Measurement (pp. 107-115).</a:t>
            </a: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23632"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System demo</a:t>
            </a:r>
            <a:endParaRPr b="1" dirty="0">
              <a:solidFill>
                <a:srgbClr val="FF0000"/>
              </a:solidFill>
              <a:effectLst>
                <a:outerShdw blurRad="38100" dist="38100" dir="2700000" algn="tl">
                  <a:srgbClr val="000000">
                    <a:alpha val="43137"/>
                  </a:srgbClr>
                </a:outerShdw>
              </a:effectLst>
            </a:endParaRPr>
          </a:p>
        </p:txBody>
      </p:sp>
      <p:sp>
        <p:nvSpPr>
          <p:cNvPr id="149" name="Google Shape;149;p26"/>
          <p:cNvSpPr txBox="1">
            <a:spLocks noGrp="1"/>
          </p:cNvSpPr>
          <p:nvPr>
            <p:ph type="body" idx="1"/>
          </p:nvPr>
        </p:nvSpPr>
        <p:spPr>
          <a:xfrm>
            <a:off x="226979" y="791183"/>
            <a:ext cx="8605321" cy="3777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&lt;Draw a diagram to present the structure of the system as deployed on k8s cluster. Choose appropriate notation&gt;</a:t>
            </a:r>
            <a:endParaRPr dirty="0"/>
          </a:p>
          <a:p>
            <a:pPr marL="0" lvl="0" indent="0" algn="l" rtl="0">
              <a:spcBef>
                <a:spcPts val="1200"/>
              </a:spcBef>
              <a:spcAft>
                <a:spcPts val="0"/>
              </a:spcAft>
              <a:buNone/>
            </a:pPr>
            <a:r>
              <a:rPr lang="en-GB" dirty="0"/>
              <a:t>&lt;For each use case paste a link to a video with a demonstration how the product works at the k8s cluster. At least the main use case, recommended - one use case per team member&gt;</a:t>
            </a:r>
            <a:endParaRPr dirty="0"/>
          </a:p>
          <a:p>
            <a:pPr marL="0" lvl="0" indent="0" algn="l" rtl="0">
              <a:spcBef>
                <a:spcPts val="1200"/>
              </a:spcBef>
              <a:spcAft>
                <a:spcPts val="0"/>
              </a:spcAft>
              <a:buNone/>
            </a:pPr>
            <a:r>
              <a:rPr lang="en-GB" dirty="0"/>
              <a:t>Use case - &lt;name of the UC/Story&gt;</a:t>
            </a:r>
            <a:br>
              <a:rPr lang="en-GB" dirty="0"/>
            </a:br>
            <a:r>
              <a:rPr lang="en-GB" dirty="0"/>
              <a:t>&lt;</a:t>
            </a:r>
            <a:r>
              <a:rPr lang="en-GB" dirty="0" err="1"/>
              <a:t>url</a:t>
            </a:r>
            <a:r>
              <a:rPr lang="en-GB" dirty="0"/>
              <a:t> to video/screencast&gt;</a:t>
            </a:r>
            <a:endParaRPr dirty="0"/>
          </a:p>
          <a:p>
            <a:pPr marL="0" lvl="0" indent="0" algn="l" rtl="0">
              <a:spcBef>
                <a:spcPts val="1200"/>
              </a:spcBef>
              <a:spcAft>
                <a:spcPts val="1200"/>
              </a:spcAft>
              <a:buNone/>
            </a:pPr>
            <a:r>
              <a:rPr lang="en-GB" dirty="0"/>
              <a:t>&lt;Be prepared to repeat the demo at the exam&gt;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04977" y="964831"/>
            <a:ext cx="2924368" cy="3698386"/>
          </a:xfrm>
          <a:prstGeom prst="rect">
            <a:avLst/>
          </a:prstGeom>
        </p:spPr>
        <p:txBody>
          <a:bodyPr spcFirstLastPara="1" wrap="square" lIns="91425" tIns="91425" rIns="91425" bIns="91425" anchor="t" anchorCtr="0">
            <a:noAutofit/>
          </a:bodyPr>
          <a:lstStyle/>
          <a:p>
            <a:pPr marL="0" lvl="0" indent="0">
              <a:buNone/>
            </a:pPr>
            <a:r>
              <a:rPr lang="en-GB" sz="1000"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Tasks/module2  </a:t>
            </a:r>
          </a:p>
          <a:p>
            <a:pPr marL="0" lvl="0" indent="0">
              <a:buNone/>
            </a:pPr>
            <a:r>
              <a:rPr lang="en-GB" sz="1000" dirty="0">
                <a:solidFill>
                  <a:schemeClr val="tx1"/>
                </a:solidFill>
              </a:rPr>
              <a:t>        ├── FinalTask_2/  </a:t>
            </a:r>
          </a:p>
          <a:p>
            <a:pPr marL="0" lvl="0" indent="0">
              <a:buNone/>
            </a:pPr>
            <a:r>
              <a:rPr lang="en-GB" sz="1000" dirty="0">
                <a:solidFill>
                  <a:schemeClr val="tx1"/>
                </a:solidFill>
              </a:rPr>
              <a:t>        ├── Task_8/  </a:t>
            </a:r>
          </a:p>
          <a:p>
            <a:pPr marL="0" lvl="0" indent="0">
              <a:buNone/>
            </a:pPr>
            <a:r>
              <a:rPr lang="en-GB" sz="1000" dirty="0">
                <a:solidFill>
                  <a:schemeClr val="tx1"/>
                </a:solidFill>
              </a:rPr>
              <a:t>        ├── Task_9/  </a:t>
            </a:r>
          </a:p>
          <a:p>
            <a:pPr marL="0" lvl="0" indent="0">
              <a:buNone/>
            </a:pPr>
            <a:r>
              <a:rPr lang="en-GB" sz="1000" dirty="0">
                <a:solidFill>
                  <a:schemeClr val="tx1"/>
                </a:solidFill>
              </a:rPr>
              <a:t>        ├── Task_9.1/  </a:t>
            </a:r>
          </a:p>
          <a:p>
            <a:pPr marL="0" lvl="0" indent="0">
              <a:buNone/>
            </a:pPr>
            <a:r>
              <a:rPr lang="en-GB" sz="1000" dirty="0">
                <a:solidFill>
                  <a:schemeClr val="tx1"/>
                </a:solidFill>
              </a:rPr>
              <a:t>        ├── Task_10/  </a:t>
            </a:r>
          </a:p>
          <a:p>
            <a:pPr marL="0" lvl="0" indent="0">
              <a:buNone/>
            </a:pPr>
            <a:r>
              <a:rPr lang="en-GB" sz="1000" dirty="0">
                <a:solidFill>
                  <a:schemeClr val="tx1"/>
                </a:solidFill>
              </a:rPr>
              <a:t>        ├── Task_11/  </a:t>
            </a:r>
          </a:p>
          <a:p>
            <a:pPr marL="0" lvl="0" indent="0">
              <a:buNone/>
            </a:pPr>
            <a:r>
              <a:rPr lang="en-GB" sz="1000" dirty="0">
                <a:solidFill>
                  <a:schemeClr val="tx1"/>
                </a:solidFill>
              </a:rPr>
              <a:t>        └── Task_12/  </a:t>
            </a:r>
          </a:p>
        </p:txBody>
      </p:sp>
      <p:sp>
        <p:nvSpPr>
          <p:cNvPr id="2" name="TextBox 1">
            <a:extLst>
              <a:ext uri="{FF2B5EF4-FFF2-40B4-BE49-F238E27FC236}">
                <a16:creationId xmlns:a16="http://schemas.microsoft.com/office/drawing/2014/main" id="{A1369874-95E3-4381-9B31-34DEFF4768FC}"/>
              </a:ext>
            </a:extLst>
          </p:cNvPr>
          <p:cNvSpPr txBox="1"/>
          <p:nvPr/>
        </p:nvSpPr>
        <p:spPr>
          <a:xfrm>
            <a:off x="5306246" y="964831"/>
            <a:ext cx="2386519" cy="1369606"/>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en-US" dirty="0"/>
          </a:p>
          <a:p>
            <a:pPr marL="285750" indent="-285750">
              <a:buFont typeface="Arial" panose="020B0604020202020204" pitchFamily="34" charset="0"/>
              <a:buChar char="•"/>
            </a:pPr>
            <a:r>
              <a:rPr lang="en-US" dirty="0"/>
              <a:t>Swagger</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69028" y="1389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2957111967"/>
              </p:ext>
            </p:extLst>
          </p:nvPr>
        </p:nvGraphicFramePr>
        <p:xfrm>
          <a:off x="311700" y="3199835"/>
          <a:ext cx="8520600" cy="167640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Class diagrams, design complexity</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design cases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Design cases/patterns, logical and physical schemas,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Event flow, API definition, K8s deployment,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5028" y="899295"/>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7786" y="899295"/>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913370" y="867552"/>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95228" y="893091"/>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208" y="1467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226208" y="862519"/>
            <a:ext cx="8606092" cy="4087056"/>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FinalTask_2/FinalTask_2.pdf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hlinkClick r:id="rId4"/>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3083683" cy="738664"/>
          </a:xfrm>
          <a:prstGeom prst="rect">
            <a:avLst/>
          </a:prstGeom>
          <a:noFill/>
        </p:spPr>
        <p:txBody>
          <a:bodyPr wrap="square" rtlCol="0">
            <a:spAutoFit/>
          </a:bodyPr>
          <a:lstStyle/>
          <a:p>
            <a:r>
              <a:rPr lang="en-US" dirty="0"/>
              <a:t>BASE</a:t>
            </a:r>
          </a:p>
          <a:p>
            <a:r>
              <a:rPr lang="en-US" dirty="0"/>
              <a:t>Microservices</a:t>
            </a:r>
          </a:p>
          <a:p>
            <a:r>
              <a:rPr lang="en-US" dirty="0"/>
              <a:t>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679342" y="838723"/>
            <a:ext cx="4171934" cy="3933013"/>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0506" y="1693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Solution stack</a:t>
            </a:r>
            <a:endParaRPr b="1" dirty="0">
              <a:solidFill>
                <a:schemeClr val="tx1"/>
              </a:solidFill>
              <a:effectLst>
                <a:outerShdw blurRad="38100" dist="38100" dir="2700000" algn="tl">
                  <a:srgbClr val="000000">
                    <a:alpha val="43137"/>
                  </a:srgbClr>
                </a:outerShdw>
              </a:effectLst>
            </a:endParaRPr>
          </a:p>
        </p:txBody>
      </p:sp>
      <p:sp>
        <p:nvSpPr>
          <p:cNvPr id="93" name="Google Shape;93;p19"/>
          <p:cNvSpPr txBox="1"/>
          <p:nvPr/>
        </p:nvSpPr>
        <p:spPr>
          <a:xfrm>
            <a:off x="212800" y="1471170"/>
            <a:ext cx="5034000" cy="30000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API definition: </a:t>
            </a:r>
            <a:r>
              <a:rPr lang="en-GB" dirty="0" err="1">
                <a:solidFill>
                  <a:schemeClr val="dk2"/>
                </a:solidFill>
              </a:rPr>
              <a:t>OpenAPI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Connection server for API: python </a:t>
            </a:r>
            <a:r>
              <a:rPr lang="en-GB" dirty="0" err="1">
                <a:solidFill>
                  <a:schemeClr val="dk2"/>
                </a:solidFill>
              </a:rPr>
              <a:t>gunicorn</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App framework: python </a:t>
            </a:r>
            <a:r>
              <a:rPr lang="en-GB" dirty="0" err="1">
                <a:solidFill>
                  <a:schemeClr val="dk2"/>
                </a:solidFill>
              </a:rPr>
              <a:t>FastAPI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Serialization/state format: json</a:t>
            </a:r>
            <a:endParaRPr lang="en-US" dirty="0">
              <a:solidFill>
                <a:schemeClr val="dk2"/>
              </a:solidFill>
            </a:endParaRPr>
          </a:p>
        </p:txBody>
      </p:sp>
      <p:sp>
        <p:nvSpPr>
          <p:cNvPr id="94" name="Google Shape;94;p19"/>
          <p:cNvSpPr txBox="1"/>
          <p:nvPr/>
        </p:nvSpPr>
        <p:spPr>
          <a:xfrm>
            <a:off x="5246800" y="1471170"/>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Testing tools</a:t>
            </a:r>
            <a:r>
              <a:rPr lang="en-GB" dirty="0">
                <a:solidFill>
                  <a:schemeClr val="dk2"/>
                </a:solidFill>
              </a:rPr>
              <a:t> </a:t>
            </a:r>
            <a:r>
              <a:rPr lang="en-GB" dirty="0" err="1">
                <a:solidFill>
                  <a:schemeClr val="dk2"/>
                </a:solidFill>
              </a:rPr>
              <a:t>pytest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Operations</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App initializer: </a:t>
            </a:r>
            <a:r>
              <a:rPr lang="en-GB" dirty="0" err="1">
                <a:solidFill>
                  <a:schemeClr val="dk2"/>
                </a:solidFill>
              </a:rPr>
              <a:t>cookiecutter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Code build: </a:t>
            </a:r>
            <a:r>
              <a:rPr lang="en-GB" dirty="0" err="1">
                <a:solidFill>
                  <a:schemeClr val="dk2"/>
                </a:solidFill>
              </a:rPr>
              <a:t>makefile</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CI/CD pipeline: </a:t>
            </a:r>
            <a:r>
              <a:rPr lang="en-GB" dirty="0" err="1">
                <a:solidFill>
                  <a:schemeClr val="dk2"/>
                </a:solidFill>
              </a:rPr>
              <a:t>github</a:t>
            </a:r>
            <a:r>
              <a:rPr lang="en-GB" dirty="0">
                <a:solidFill>
                  <a:schemeClr val="dk2"/>
                </a:solidFill>
              </a:rPr>
              <a:t> ci/cd</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Delivery method: docker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Logging &amp; monitoring: ELK</a:t>
            </a:r>
            <a:endParaRPr dirty="0">
              <a:solidFill>
                <a:schemeClr val="dk2"/>
              </a:solidFill>
            </a:endParaRPr>
          </a:p>
        </p:txBody>
      </p:sp>
      <p:sp>
        <p:nvSpPr>
          <p:cNvPr id="3" name="Номер слайда 2">
            <a:extLst>
              <a:ext uri="{FF2B5EF4-FFF2-40B4-BE49-F238E27FC236}">
                <a16:creationId xmlns:a16="http://schemas.microsoft.com/office/drawing/2014/main" id="{D1C0A3E3-E1BB-4752-9880-3DA231956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1026" name="Picture 2" descr="PlantUML Diagram">
            <a:extLst>
              <a:ext uri="{FF2B5EF4-FFF2-40B4-BE49-F238E27FC236}">
                <a16:creationId xmlns:a16="http://schemas.microsoft.com/office/drawing/2014/main" id="{CD9B4035-1D95-4BCD-B0BA-9CEC886FB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8730"/>
            <a:ext cx="9144000" cy="3951287"/>
          </a:xfrm>
          <a:prstGeom prst="rect">
            <a:avLst/>
          </a:prstGeom>
          <a:noFill/>
          <a:extLst>
            <a:ext uri="{909E8E84-426E-40DD-AFC4-6F175D3DCCD1}">
              <a14:hiddenFill xmlns:a14="http://schemas.microsoft.com/office/drawing/2010/main">
                <a:solidFill>
                  <a:srgbClr val="FFFFFF"/>
                </a:solidFill>
              </a14:hiddenFill>
            </a:ext>
          </a:extLst>
        </p:spPr>
      </p:pic>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19116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33870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726021" y="1391289"/>
            <a:ext cx="5691958"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3813" y="2144806"/>
            <a:ext cx="9135886" cy="2518411"/>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repository or orchestrator, many functions in one class</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SOLID principles, Adapter and Strategy patterns</a:t>
            </a: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723</Words>
  <Application>Microsoft Office PowerPoint</Application>
  <PresentationFormat>Экран (16:9)</PresentationFormat>
  <Paragraphs>113</Paragraphs>
  <Slides>17</Slides>
  <Notes>17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17</vt:i4>
      </vt:variant>
    </vt:vector>
  </HeadingPairs>
  <TitlesOfParts>
    <vt:vector size="19" baseType="lpstr">
      <vt:lpstr>Arial</vt:lpstr>
      <vt:lpstr>Simple Light</vt:lpstr>
      <vt:lpstr>KEA</vt:lpstr>
      <vt:lpstr>Product description</vt:lpstr>
      <vt:lpstr>Event flow</vt:lpstr>
      <vt:lpstr>System architecture</vt:lpstr>
      <vt:lpstr>Solution stack</vt:lpstr>
      <vt:lpstr>Logical data model RequestRouter</vt:lpstr>
      <vt:lpstr>API usage RequestRouter</vt:lpstr>
      <vt:lpstr>Physical schema RequestRouter</vt:lpstr>
      <vt:lpstr>Design case of Service Deployer</vt:lpstr>
      <vt:lpstr>Logical data model ServiceDeployer</vt:lpstr>
      <vt:lpstr>API usage ServiceDeployer</vt:lpstr>
      <vt:lpstr>Physical schema ServiceDeployer</vt:lpstr>
      <vt:lpstr>Design case for RequestRouter</vt:lpstr>
      <vt:lpstr>Design complexity</vt:lpstr>
      <vt:lpstr>System demo</vt:lpstr>
      <vt:lpstr>Repository structure</vt:lpstr>
      <vt:lpstr>Team and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dc:creator>Konstantin Tsaturyan</dc:creator>
  <cp:lastModifiedBy>Цатурьян Константин</cp:lastModifiedBy>
  <cp:revision>36</cp:revision>
  <dcterms:modified xsi:type="dcterms:W3CDTF">2024-12-22T18:45:28Z</dcterms:modified>
</cp:coreProperties>
</file>