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67" r:id="rId3"/>
    <p:sldId id="258" r:id="rId4"/>
    <p:sldId id="259" r:id="rId5"/>
    <p:sldId id="260" r:id="rId6"/>
    <p:sldId id="261" r:id="rId7"/>
    <p:sldId id="268" r:id="rId8"/>
    <p:sldId id="269" r:id="rId9"/>
    <p:sldId id="270" r:id="rId10"/>
    <p:sldId id="271" r:id="rId11"/>
    <p:sldId id="262" r:id="rId12"/>
    <p:sldId id="263"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4660"/>
  </p:normalViewPr>
  <p:slideViewPr>
    <p:cSldViewPr snapToGrid="0">
      <p:cViewPr varScale="1">
        <p:scale>
          <a:sx n="142" d="100"/>
          <a:sy n="142" d="100"/>
        </p:scale>
        <p:origin x="570"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451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00adce3cd7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00adce3cd7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0ace3ded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00ace3ded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b7127c7c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b7127c7c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b266a612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b266a61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0adce3cd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0adce3c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012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7165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3318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mfornos/awesome-microservices"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cloud.google.com/apis/design/resources" TargetMode="External"/><Relationship Id="rId5" Type="http://schemas.openxmlformats.org/officeDocument/2006/relationships/hyperlink" Target="https://www.redhat.com/en/blog/comparing-openapi-grpc" TargetMode="External"/><Relationship Id="rId4" Type="http://schemas.openxmlformats.org/officeDocument/2006/relationships/hyperlink" Target="https://awesomeopensource.com/projects/microservices-architecture"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Module2/Task_10/Task_10.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KEA</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API Design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err="1">
                <a:effectLst>
                  <a:outerShdw blurRad="38100" dist="38100" dir="2700000" algn="tl">
                    <a:srgbClr val="000000">
                      <a:alpha val="43137"/>
                    </a:srgbClr>
                  </a:outerShdw>
                </a:effectLst>
              </a:rPr>
              <a:t>RequestRouter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700" y="1152475"/>
            <a:ext cx="300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1"/>
                </a:solidFill>
              </a:rPr>
              <a:t>Use Case: Forward Request</a:t>
            </a:r>
          </a:p>
          <a:p>
            <a:pPr marL="0" lvl="0" indent="0" algn="l" rtl="0">
              <a:spcBef>
                <a:spcPts val="0"/>
              </a:spcBef>
              <a:spcAft>
                <a:spcPts val="0"/>
              </a:spcAft>
              <a:buNone/>
            </a:pPr>
            <a:r>
              <a:rPr lang="en-US" dirty="0">
                <a:solidFill>
                  <a:schemeClr val="tx1"/>
                </a:solidFill>
              </a:rPr>
              <a:t>Scenario:</a:t>
            </a:r>
          </a:p>
          <a:p>
            <a:pPr marL="0" lvl="0" indent="0" algn="l" rtl="0">
              <a:spcBef>
                <a:spcPts val="0"/>
              </a:spcBef>
              <a:spcAft>
                <a:spcPts val="0"/>
              </a:spcAft>
              <a:buNone/>
            </a:pPr>
            <a:r>
              <a:rPr lang="en-US" dirty="0">
                <a:solidFill>
                  <a:schemeClr val="tx1"/>
                </a:solidFill>
              </a:rPr>
              <a:t>User sends request to a service</a:t>
            </a:r>
          </a:p>
          <a:p>
            <a:pPr marL="0" lvl="0" indent="0" algn="l" rtl="0">
              <a:spcBef>
                <a:spcPts val="0"/>
              </a:spcBef>
              <a:spcAft>
                <a:spcPts val="0"/>
              </a:spcAft>
              <a:buNone/>
            </a:pPr>
            <a:r>
              <a:rPr lang="en-US" dirty="0">
                <a:solidFill>
                  <a:schemeClr val="tx1"/>
                </a:solidFill>
              </a:rPr>
              <a:t>Request is being validated by </a:t>
            </a:r>
            <a:r>
              <a:rPr lang="en-US" dirty="0" err="1">
                <a:solidFill>
                  <a:schemeClr val="tx1"/>
                </a:solidFill>
              </a:rPr>
              <a:t>OpenAPI</a:t>
            </a:r>
            <a:r>
              <a:rPr lang="en-US" dirty="0">
                <a:solidFill>
                  <a:schemeClr val="tx1"/>
                </a:solidFill>
              </a:rPr>
              <a:t> schema</a:t>
            </a:r>
          </a:p>
          <a:p>
            <a:pPr marL="0" lvl="0" indent="0" algn="l" rtl="0">
              <a:spcBef>
                <a:spcPts val="0"/>
              </a:spcBef>
              <a:spcAft>
                <a:spcPts val="0"/>
              </a:spcAft>
              <a:buNone/>
            </a:pPr>
            <a:r>
              <a:rPr lang="en-US" dirty="0">
                <a:solidFill>
                  <a:schemeClr val="tx1"/>
                </a:solidFill>
              </a:rPr>
              <a:t>Request is being forwarded to a specific K8s service</a:t>
            </a:r>
            <a:endParaRPr dirty="0">
              <a:solidFill>
                <a:schemeClr val="tx1"/>
              </a:solidFill>
            </a:endParaRP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rcRect/>
          <a:stretch/>
        </p:blipFill>
        <p:spPr>
          <a:xfrm>
            <a:off x="3684063" y="1017725"/>
            <a:ext cx="5090714" cy="3451009"/>
          </a:xfrm>
          <a:prstGeom prst="rect">
            <a:avLst/>
          </a:prstGeom>
        </p:spPr>
      </p:pic>
    </p:spTree>
    <p:extLst>
      <p:ext uri="{BB962C8B-B14F-4D97-AF65-F5344CB8AC3E}">
        <p14:creationId xmlns:p14="http://schemas.microsoft.com/office/powerpoint/2010/main" val="1911688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170506" y="16936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Solution stack (prepare)</a:t>
            </a:r>
            <a:endParaRPr b="1" dirty="0">
              <a:solidFill>
                <a:schemeClr val="tx1"/>
              </a:solidFill>
              <a:effectLst>
                <a:outerShdw blurRad="38100" dist="38100" dir="2700000" algn="tl">
                  <a:srgbClr val="000000">
                    <a:alpha val="43137"/>
                  </a:srgbClr>
                </a:outerShdw>
              </a:effectLst>
            </a:endParaRPr>
          </a:p>
        </p:txBody>
      </p:sp>
      <p:sp>
        <p:nvSpPr>
          <p:cNvPr id="93" name="Google Shape;93;p19"/>
          <p:cNvSpPr txBox="1"/>
          <p:nvPr/>
        </p:nvSpPr>
        <p:spPr>
          <a:xfrm>
            <a:off x="212800" y="1151672"/>
            <a:ext cx="5034000" cy="331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b="1" dirty="0">
                <a:solidFill>
                  <a:schemeClr val="dk2"/>
                </a:solidFill>
              </a:rPr>
              <a:t>Implementation</a:t>
            </a:r>
            <a:endParaRPr b="1" dirty="0">
              <a:solidFill>
                <a:schemeClr val="dk2"/>
              </a:solidFill>
            </a:endParaRPr>
          </a:p>
          <a:p>
            <a:pPr marL="108000" lvl="0" algn="l" rtl="0">
              <a:lnSpc>
                <a:spcPct val="150000"/>
              </a:lnSpc>
              <a:spcAft>
                <a:spcPts val="0"/>
              </a:spcAft>
              <a:buClr>
                <a:schemeClr val="dk2"/>
              </a:buClr>
              <a:buSzPts val="1400"/>
            </a:pPr>
            <a:r>
              <a:rPr lang="en-GB" dirty="0">
                <a:solidFill>
                  <a:schemeClr val="dk2"/>
                </a:solidFill>
              </a:rPr>
              <a:t>- API definition: </a:t>
            </a:r>
            <a:r>
              <a:rPr lang="en-GB" dirty="0" err="1">
                <a:solidFill>
                  <a:schemeClr val="dk2"/>
                </a:solidFill>
              </a:rPr>
              <a:t>OpenAPI</a:t>
            </a:r>
            <a:endParaRPr lang="en-GB" dirty="0">
              <a:solidFill>
                <a:schemeClr val="dk2"/>
              </a:solidFill>
            </a:endParaRPr>
          </a:p>
          <a:p>
            <a:pPr marL="108000" lvl="0" algn="l" rtl="0">
              <a:lnSpc>
                <a:spcPct val="150000"/>
              </a:lnSpc>
              <a:spcAft>
                <a:spcPts val="0"/>
              </a:spcAft>
              <a:buClr>
                <a:schemeClr val="dk2"/>
              </a:buClr>
              <a:buSzPts val="1400"/>
            </a:pPr>
            <a:r>
              <a:rPr lang="en-GB" dirty="0">
                <a:solidFill>
                  <a:schemeClr val="dk2"/>
                </a:solidFill>
              </a:rPr>
              <a:t>- Connection server for API: python </a:t>
            </a:r>
            <a:r>
              <a:rPr lang="en-GB" dirty="0" err="1">
                <a:solidFill>
                  <a:schemeClr val="dk2"/>
                </a:solidFill>
              </a:rPr>
              <a:t>gunicorn</a:t>
            </a:r>
            <a:endParaRPr lang="en-GB" dirty="0">
              <a:solidFill>
                <a:schemeClr val="dk2"/>
              </a:solidFill>
            </a:endParaRPr>
          </a:p>
          <a:p>
            <a:pPr marL="108000" lvl="0" algn="l" rtl="0">
              <a:lnSpc>
                <a:spcPct val="150000"/>
              </a:lnSpc>
              <a:spcAft>
                <a:spcPts val="0"/>
              </a:spcAft>
              <a:buClr>
                <a:schemeClr val="dk2"/>
              </a:buClr>
              <a:buSzPts val="1400"/>
            </a:pPr>
            <a:r>
              <a:rPr lang="en-GB" dirty="0">
                <a:solidFill>
                  <a:schemeClr val="dk2"/>
                </a:solidFill>
              </a:rPr>
              <a:t>- App framework: python flask</a:t>
            </a:r>
          </a:p>
          <a:p>
            <a:pPr marL="108000" lvl="0" algn="l" rtl="0">
              <a:lnSpc>
                <a:spcPct val="150000"/>
              </a:lnSpc>
              <a:spcAft>
                <a:spcPts val="0"/>
              </a:spcAft>
              <a:buClr>
                <a:schemeClr val="dk2"/>
              </a:buClr>
              <a:buSzPts val="1400"/>
            </a:pPr>
            <a:r>
              <a:rPr lang="en-GB" dirty="0">
                <a:solidFill>
                  <a:schemeClr val="dk2"/>
                </a:solidFill>
              </a:rPr>
              <a:t>- Serialization/state format: json</a:t>
            </a:r>
            <a:endParaRPr lang="en-US" dirty="0">
              <a:solidFill>
                <a:schemeClr val="dk2"/>
              </a:solidFill>
            </a:endParaRPr>
          </a:p>
          <a:p>
            <a:pPr marL="0" lvl="0" indent="0" algn="l" rtl="0">
              <a:lnSpc>
                <a:spcPct val="115000"/>
              </a:lnSpc>
              <a:spcBef>
                <a:spcPts val="1200"/>
              </a:spcBef>
              <a:spcAft>
                <a:spcPts val="0"/>
              </a:spcAft>
              <a:buNone/>
            </a:pPr>
            <a:r>
              <a:rPr lang="en-US" b="1" dirty="0">
                <a:solidFill>
                  <a:schemeClr val="dk2"/>
                </a:solidFill>
              </a:rPr>
              <a:t>Asynchronous interactions (optional)</a:t>
            </a:r>
          </a:p>
          <a:p>
            <a:pPr marL="457200" lvl="0" indent="-317500" algn="l" rtl="0">
              <a:lnSpc>
                <a:spcPct val="115000"/>
              </a:lnSpc>
              <a:spcBef>
                <a:spcPts val="1200"/>
              </a:spcBef>
              <a:spcAft>
                <a:spcPts val="0"/>
              </a:spcAft>
              <a:buClr>
                <a:schemeClr val="dk2"/>
              </a:buClr>
              <a:buSzPts val="1400"/>
              <a:buChar char="-"/>
            </a:pPr>
            <a:r>
              <a:rPr lang="en-GB" dirty="0">
                <a:solidFill>
                  <a:schemeClr val="dk2"/>
                </a:solidFill>
              </a:rPr>
              <a:t>Message queue: (e.g. </a:t>
            </a:r>
            <a:r>
              <a:rPr lang="en-GB" dirty="0" err="1">
                <a:solidFill>
                  <a:schemeClr val="dk2"/>
                </a:solidFill>
              </a:rPr>
              <a:t>rabbitmq</a:t>
            </a:r>
            <a:r>
              <a:rPr lang="en-GB" dirty="0">
                <a:solidFill>
                  <a:schemeClr val="dk2"/>
                </a:solidFill>
              </a:rPr>
              <a:t>, </a:t>
            </a:r>
            <a:r>
              <a:rPr lang="en-GB" dirty="0" err="1">
                <a:solidFill>
                  <a:schemeClr val="dk2"/>
                </a:solidFill>
              </a:rPr>
              <a:t>kafka</a:t>
            </a:r>
            <a:r>
              <a:rPr lang="en-GB" dirty="0">
                <a:solidFill>
                  <a:schemeClr val="dk2"/>
                </a:solidFill>
              </a:rPr>
              <a:t>, </a:t>
            </a:r>
            <a:r>
              <a:rPr lang="en-GB" dirty="0" err="1">
                <a:solidFill>
                  <a:schemeClr val="dk2"/>
                </a:solidFill>
              </a:rPr>
              <a:t>redis</a:t>
            </a:r>
            <a:r>
              <a:rPr lang="en-GB" dirty="0">
                <a:solidFill>
                  <a:schemeClr val="dk2"/>
                </a:solidFill>
              </a:rPr>
              <a:t> streams…)</a:t>
            </a:r>
            <a:endParaRPr dirty="0">
              <a:solidFill>
                <a:schemeClr val="dk2"/>
              </a:solidFill>
            </a:endParaRPr>
          </a:p>
          <a:p>
            <a:pPr marL="457200" lvl="0" indent="-317500" algn="l" rtl="0">
              <a:lnSpc>
                <a:spcPct val="115000"/>
              </a:lnSpc>
              <a:spcBef>
                <a:spcPts val="0"/>
              </a:spcBef>
              <a:spcAft>
                <a:spcPts val="0"/>
              </a:spcAft>
              <a:buClr>
                <a:schemeClr val="dk2"/>
              </a:buClr>
              <a:buSzPts val="1400"/>
              <a:buChar char="-"/>
            </a:pPr>
            <a:r>
              <a:rPr lang="en-GB" dirty="0">
                <a:solidFill>
                  <a:schemeClr val="dk2"/>
                </a:solidFill>
              </a:rPr>
              <a:t>Messaging client library: (e.g. celery, spring stream …)</a:t>
            </a:r>
            <a:endParaRPr dirty="0"/>
          </a:p>
        </p:txBody>
      </p:sp>
      <p:sp>
        <p:nvSpPr>
          <p:cNvPr id="94" name="Google Shape;94;p19"/>
          <p:cNvSpPr txBox="1"/>
          <p:nvPr/>
        </p:nvSpPr>
        <p:spPr>
          <a:xfrm>
            <a:off x="5246800" y="1151672"/>
            <a:ext cx="36744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b="1" dirty="0">
                <a:solidFill>
                  <a:schemeClr val="dk2"/>
                </a:solidFill>
              </a:rPr>
              <a:t>Testing tools</a:t>
            </a:r>
            <a:r>
              <a:rPr lang="en-GB" dirty="0">
                <a:solidFill>
                  <a:schemeClr val="dk2"/>
                </a:solidFill>
              </a:rPr>
              <a:t> </a:t>
            </a:r>
            <a:r>
              <a:rPr lang="en-GB" dirty="0" err="1">
                <a:solidFill>
                  <a:schemeClr val="dk2"/>
                </a:solidFill>
              </a:rPr>
              <a:t>pytest</a:t>
            </a:r>
            <a:endParaRPr dirty="0">
              <a:solidFill>
                <a:schemeClr val="dk2"/>
              </a:solidFill>
            </a:endParaRPr>
          </a:p>
          <a:p>
            <a:pPr marL="0" lvl="0" indent="0" algn="l" rtl="0">
              <a:lnSpc>
                <a:spcPct val="115000"/>
              </a:lnSpc>
              <a:spcBef>
                <a:spcPts val="1200"/>
              </a:spcBef>
              <a:spcAft>
                <a:spcPts val="0"/>
              </a:spcAft>
              <a:buNone/>
            </a:pPr>
            <a:r>
              <a:rPr lang="en-GB" b="1" dirty="0">
                <a:solidFill>
                  <a:schemeClr val="dk2"/>
                </a:solidFill>
              </a:rPr>
              <a:t>Operations</a:t>
            </a:r>
            <a:endParaRPr b="1" dirty="0">
              <a:solidFill>
                <a:schemeClr val="dk2"/>
              </a:solidFill>
            </a:endParaRPr>
          </a:p>
          <a:p>
            <a:pPr marL="457200" lvl="0" indent="-317500" algn="l" rtl="0">
              <a:lnSpc>
                <a:spcPct val="115000"/>
              </a:lnSpc>
              <a:spcBef>
                <a:spcPts val="1200"/>
              </a:spcBef>
              <a:spcAft>
                <a:spcPts val="0"/>
              </a:spcAft>
              <a:buClr>
                <a:schemeClr val="dk2"/>
              </a:buClr>
              <a:buSzPts val="1400"/>
              <a:buChar char="-"/>
            </a:pPr>
            <a:r>
              <a:rPr lang="en-GB" dirty="0">
                <a:solidFill>
                  <a:schemeClr val="dk2"/>
                </a:solidFill>
              </a:rPr>
              <a:t>App initializer: Spring Initializer</a:t>
            </a:r>
            <a:endParaRPr dirty="0">
              <a:solidFill>
                <a:schemeClr val="dk2"/>
              </a:solidFill>
            </a:endParaRPr>
          </a:p>
          <a:p>
            <a:pPr marL="457200" lvl="0" indent="-317500" algn="l" rtl="0">
              <a:lnSpc>
                <a:spcPct val="115000"/>
              </a:lnSpc>
              <a:spcBef>
                <a:spcPts val="0"/>
              </a:spcBef>
              <a:spcAft>
                <a:spcPts val="0"/>
              </a:spcAft>
              <a:buClr>
                <a:schemeClr val="dk2"/>
              </a:buClr>
              <a:buSzPts val="1400"/>
              <a:buChar char="-"/>
            </a:pPr>
            <a:r>
              <a:rPr lang="en-GB" dirty="0">
                <a:solidFill>
                  <a:schemeClr val="dk2"/>
                </a:solidFill>
              </a:rPr>
              <a:t>Code build: </a:t>
            </a:r>
            <a:r>
              <a:rPr lang="en-GB" dirty="0" err="1">
                <a:solidFill>
                  <a:schemeClr val="dk2"/>
                </a:solidFill>
              </a:rPr>
              <a:t>makefile</a:t>
            </a:r>
            <a:endParaRPr dirty="0">
              <a:solidFill>
                <a:schemeClr val="dk2"/>
              </a:solidFill>
            </a:endParaRPr>
          </a:p>
          <a:p>
            <a:pPr marL="457200" lvl="0" indent="-317500" algn="l" rtl="0">
              <a:lnSpc>
                <a:spcPct val="115000"/>
              </a:lnSpc>
              <a:spcBef>
                <a:spcPts val="0"/>
              </a:spcBef>
              <a:spcAft>
                <a:spcPts val="0"/>
              </a:spcAft>
              <a:buClr>
                <a:schemeClr val="dk2"/>
              </a:buClr>
              <a:buSzPts val="1400"/>
              <a:buChar char="-"/>
            </a:pPr>
            <a:r>
              <a:rPr lang="en-GB" dirty="0">
                <a:solidFill>
                  <a:schemeClr val="dk2"/>
                </a:solidFill>
              </a:rPr>
              <a:t>CI/CD pipeline: </a:t>
            </a:r>
            <a:r>
              <a:rPr lang="en-GB" dirty="0" err="1">
                <a:solidFill>
                  <a:schemeClr val="dk2"/>
                </a:solidFill>
              </a:rPr>
              <a:t>github</a:t>
            </a:r>
            <a:endParaRPr dirty="0">
              <a:solidFill>
                <a:schemeClr val="dk2"/>
              </a:solidFill>
            </a:endParaRPr>
          </a:p>
          <a:p>
            <a:pPr marL="457200" lvl="0" indent="-317500" algn="l" rtl="0">
              <a:lnSpc>
                <a:spcPct val="115000"/>
              </a:lnSpc>
              <a:spcBef>
                <a:spcPts val="0"/>
              </a:spcBef>
              <a:spcAft>
                <a:spcPts val="0"/>
              </a:spcAft>
              <a:buClr>
                <a:schemeClr val="dk2"/>
              </a:buClr>
              <a:buSzPts val="1400"/>
              <a:buChar char="-"/>
            </a:pPr>
            <a:r>
              <a:rPr lang="en-GB" dirty="0">
                <a:solidFill>
                  <a:schemeClr val="dk2"/>
                </a:solidFill>
              </a:rPr>
              <a:t>Delivery method: docker</a:t>
            </a:r>
            <a:endParaRPr dirty="0">
              <a:solidFill>
                <a:schemeClr val="dk2"/>
              </a:solidFill>
            </a:endParaRPr>
          </a:p>
          <a:p>
            <a:pPr marL="457200" lvl="0" indent="-317500" algn="l" rtl="0">
              <a:lnSpc>
                <a:spcPct val="115000"/>
              </a:lnSpc>
              <a:spcBef>
                <a:spcPts val="0"/>
              </a:spcBef>
              <a:spcAft>
                <a:spcPts val="0"/>
              </a:spcAft>
              <a:buClr>
                <a:schemeClr val="dk2"/>
              </a:buClr>
              <a:buSzPts val="1400"/>
              <a:buChar char="-"/>
            </a:pPr>
            <a:r>
              <a:rPr lang="en-GB" dirty="0">
                <a:solidFill>
                  <a:schemeClr val="dk2"/>
                </a:solidFill>
              </a:rPr>
              <a:t>Logging &amp; monitoring (</a:t>
            </a:r>
            <a:r>
              <a:rPr lang="en-GB" dirty="0" err="1">
                <a:solidFill>
                  <a:schemeClr val="dk2"/>
                </a:solidFill>
              </a:rPr>
              <a:t>logrotate</a:t>
            </a:r>
            <a:r>
              <a:rPr lang="en-GB" dirty="0">
                <a:solidFill>
                  <a:schemeClr val="dk2"/>
                </a:solidFill>
              </a:rPr>
              <a:t>, </a:t>
            </a:r>
            <a:r>
              <a:rPr lang="en-GB" dirty="0" err="1">
                <a:solidFill>
                  <a:schemeClr val="dk2"/>
                </a:solidFill>
              </a:rPr>
              <a:t>prometheus</a:t>
            </a:r>
            <a:r>
              <a:rPr lang="en-GB" dirty="0">
                <a:solidFill>
                  <a:schemeClr val="dk2"/>
                </a:solidFill>
              </a:rPr>
              <a:t>, ELK, </a:t>
            </a:r>
            <a:r>
              <a:rPr lang="en-GB" dirty="0" err="1">
                <a:solidFill>
                  <a:schemeClr val="dk2"/>
                </a:solidFill>
              </a:rPr>
              <a:t>grafana</a:t>
            </a:r>
            <a:r>
              <a:rPr lang="en-GB" dirty="0">
                <a:solidFill>
                  <a:schemeClr val="dk2"/>
                </a:solidFill>
              </a:rPr>
              <a:t>, …) (optional)</a:t>
            </a:r>
            <a:endParaRPr dirty="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Some references</a:t>
            </a:r>
            <a:endParaRPr/>
          </a:p>
        </p:txBody>
      </p:sp>
      <p:sp>
        <p:nvSpPr>
          <p:cNvPr id="100" name="Google Shape;100;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u="sng">
                <a:solidFill>
                  <a:schemeClr val="accent5"/>
                </a:solidFill>
                <a:hlinkClick r:id="rId3">
                  <a:extLst>
                    <a:ext uri="{A12FA001-AC4F-418D-AE19-62706E023703}">
                      <ahyp:hlinkClr xmlns:ahyp="http://schemas.microsoft.com/office/drawing/2018/hyperlinkcolor" val="tx"/>
                    </a:ext>
                  </a:extLst>
                </a:hlinkClick>
              </a:rPr>
              <a:t>https://github.com/mfornos/awesome-microservices</a:t>
            </a:r>
            <a:r>
              <a:rPr lang="en-GB"/>
              <a:t> </a:t>
            </a:r>
            <a:endParaRPr/>
          </a:p>
          <a:p>
            <a:pPr marL="0" lvl="0" indent="0" algn="l" rtl="0">
              <a:spcBef>
                <a:spcPts val="1200"/>
              </a:spcBef>
              <a:spcAft>
                <a:spcPts val="0"/>
              </a:spcAft>
              <a:buClr>
                <a:schemeClr val="dk1"/>
              </a:buClr>
              <a:buSzPts val="1100"/>
              <a:buFont typeface="Arial"/>
              <a:buNone/>
            </a:pPr>
            <a:r>
              <a:rPr lang="en-GB" u="sng">
                <a:solidFill>
                  <a:schemeClr val="accent5"/>
                </a:solidFill>
                <a:hlinkClick r:id="rId4">
                  <a:extLst>
                    <a:ext uri="{A12FA001-AC4F-418D-AE19-62706E023703}">
                      <ahyp:hlinkClr xmlns:ahyp="http://schemas.microsoft.com/office/drawing/2018/hyperlinkcolor" val="tx"/>
                    </a:ext>
                  </a:extLst>
                </a:hlinkClick>
              </a:rPr>
              <a:t>https://awesomeopensource.com/projects/microservices-architecture</a:t>
            </a:r>
            <a:endParaRPr/>
          </a:p>
          <a:p>
            <a:pPr marL="0" lvl="0" indent="0" algn="l" rtl="0">
              <a:spcBef>
                <a:spcPts val="1200"/>
              </a:spcBef>
              <a:spcAft>
                <a:spcPts val="0"/>
              </a:spcAft>
              <a:buNone/>
            </a:pPr>
            <a:r>
              <a:rPr lang="en-GB" u="sng">
                <a:solidFill>
                  <a:schemeClr val="hlink"/>
                </a:solidFill>
                <a:hlinkClick r:id="rId5"/>
              </a:rPr>
              <a:t>https://www.redhat.com/en/blog/comparing-openapi-grpc</a:t>
            </a:r>
            <a:endParaRPr/>
          </a:p>
          <a:p>
            <a:pPr marL="0" lvl="0" indent="0" algn="l" rtl="0">
              <a:spcBef>
                <a:spcPts val="1200"/>
              </a:spcBef>
              <a:spcAft>
                <a:spcPts val="0"/>
              </a:spcAft>
              <a:buNone/>
            </a:pPr>
            <a:r>
              <a:rPr lang="en-GB" u="sng">
                <a:solidFill>
                  <a:schemeClr val="hlink"/>
                </a:solidFill>
                <a:hlinkClick r:id="rId6"/>
              </a:rPr>
              <a:t>https://cloud.google.com/apis/design/resources</a:t>
            </a:r>
            <a:r>
              <a:rPr lang="en-GB"/>
              <a:t> </a:t>
            </a:r>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dirty="0">
                <a:solidFill>
                  <a:schemeClr val="dk1"/>
                </a:solidFill>
              </a:rPr>
              <a:t>Task_10/Task_10.pdf</a:t>
            </a:r>
            <a:endParaRPr sz="1400" u="sng" dirty="0">
              <a:solidFill>
                <a:schemeClr val="dk1"/>
              </a:solidFill>
            </a:endParaRPr>
          </a:p>
        </p:txBody>
      </p:sp>
      <p:sp>
        <p:nvSpPr>
          <p:cNvPr id="2" name="Slide Number Placeholder 1">
            <a:extLst>
              <a:ext uri="{FF2B5EF4-FFF2-40B4-BE49-F238E27FC236}">
                <a16:creationId xmlns:a16="http://schemas.microsoft.com/office/drawing/2014/main" id="{73F10E7C-2BDF-4387-B5C5-552F63A042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z="2000" smtClean="0"/>
              <a:t>2</a:t>
            </a:fld>
            <a:endParaRPr lang="en-GB" sz="2000" dirty="0"/>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49929"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Event flow</a:t>
            </a:r>
            <a:endParaRPr b="1" dirty="0">
              <a:effectLst>
                <a:outerShdw blurRad="38100" dist="38100" dir="2700000" algn="tl">
                  <a:srgbClr val="000000">
                    <a:alpha val="43137"/>
                  </a:srgbClr>
                </a:outerShdw>
              </a:effectLst>
            </a:endParaRPr>
          </a:p>
        </p:txBody>
      </p:sp>
      <p:pic>
        <p:nvPicPr>
          <p:cNvPr id="3" name="Рисунок 2">
            <a:extLst>
              <a:ext uri="{FF2B5EF4-FFF2-40B4-BE49-F238E27FC236}">
                <a16:creationId xmlns:a16="http://schemas.microsoft.com/office/drawing/2014/main" id="{C5B7194B-CF5C-403F-BB19-6F03AD931CCA}"/>
              </a:ext>
            </a:extLst>
          </p:cNvPr>
          <p:cNvPicPr>
            <a:picLocks noChangeAspect="1"/>
          </p:cNvPicPr>
          <p:nvPr/>
        </p:nvPicPr>
        <p:blipFill>
          <a:blip r:embed="rId3"/>
          <a:stretch>
            <a:fillRect/>
          </a:stretch>
        </p:blipFill>
        <p:spPr>
          <a:xfrm>
            <a:off x="161364" y="1241523"/>
            <a:ext cx="8716741" cy="294634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201453" y="15968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Service diagram</a:t>
            </a:r>
            <a:endParaRPr b="1" dirty="0">
              <a:effectLst>
                <a:outerShdw blurRad="38100" dist="38100" dir="2700000" algn="tl">
                  <a:srgbClr val="000000">
                    <a:alpha val="43137"/>
                  </a:srgbClr>
                </a:outerShdw>
              </a:effectLst>
            </a:endParaRPr>
          </a:p>
        </p:txBody>
      </p:sp>
      <p:pic>
        <p:nvPicPr>
          <p:cNvPr id="6" name="Рисунок 4">
            <a:extLst>
              <a:ext uri="{FF2B5EF4-FFF2-40B4-BE49-F238E27FC236}">
                <a16:creationId xmlns:a16="http://schemas.microsoft.com/office/drawing/2014/main" id="{0FE5191C-238E-4D64-8042-A33389CCD128}"/>
              </a:ext>
            </a:extLst>
          </p:cNvPr>
          <p:cNvPicPr>
            <a:picLocks noChangeAspect="1"/>
          </p:cNvPicPr>
          <p:nvPr/>
        </p:nvPicPr>
        <p:blipFill>
          <a:blip r:embed="rId3"/>
          <a:stretch>
            <a:fillRect/>
          </a:stretch>
        </p:blipFill>
        <p:spPr>
          <a:xfrm>
            <a:off x="2810754" y="968188"/>
            <a:ext cx="3928702" cy="369794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160485" y="11398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Open API</a:t>
            </a:r>
            <a:endParaRPr b="1" dirty="0">
              <a:effectLst>
                <a:outerShdw blurRad="38100" dist="38100" dir="2700000" algn="tl">
                  <a:srgbClr val="000000">
                    <a:alpha val="43137"/>
                  </a:srgbClr>
                </a:outerShdw>
              </a:effectLst>
            </a:endParaRPr>
          </a:p>
        </p:txBody>
      </p:sp>
      <p:sp>
        <p:nvSpPr>
          <p:cNvPr id="79" name="Google Shape;79;p17"/>
          <p:cNvSpPr txBox="1">
            <a:spLocks noGrp="1"/>
          </p:cNvSpPr>
          <p:nvPr>
            <p:ph type="body" idx="1"/>
          </p:nvPr>
        </p:nvSpPr>
        <p:spPr>
          <a:xfrm>
            <a:off x="3692487" y="1324627"/>
            <a:ext cx="5300416" cy="3416400"/>
          </a:xfrm>
          <a:prstGeom prst="rect">
            <a:avLst/>
          </a:prstGeom>
        </p:spPr>
        <p:txBody>
          <a:bodyPr spcFirstLastPara="1" wrap="square" lIns="91425" tIns="91425" rIns="91425" bIns="91425" numCol="2" anchor="t" anchorCtr="0">
            <a:noAutofit/>
          </a:bodyPr>
          <a:lstStyle/>
          <a:p>
            <a:pPr marL="285750" indent="-285750"/>
            <a:r>
              <a:rPr lang="en-US" sz="1500" dirty="0" err="1">
                <a:solidFill>
                  <a:schemeClr val="tx1"/>
                </a:solidFill>
              </a:rPr>
              <a:t>LoadBalancerConfig</a:t>
            </a:r>
            <a:endParaRPr lang="en-US" sz="1500" dirty="0">
              <a:solidFill>
                <a:schemeClr val="tx1"/>
              </a:solidFill>
            </a:endParaRPr>
          </a:p>
          <a:p>
            <a:pPr marL="285750" indent="-285750"/>
            <a:r>
              <a:rPr lang="en-US" sz="1500" dirty="0" err="1">
                <a:solidFill>
                  <a:schemeClr val="tx1"/>
                </a:solidFill>
              </a:rPr>
              <a:t>LoadBalancerResponse</a:t>
            </a:r>
            <a:endParaRPr lang="en-US" sz="1500" dirty="0">
              <a:solidFill>
                <a:schemeClr val="tx1"/>
              </a:solidFill>
            </a:endParaRPr>
          </a:p>
          <a:p>
            <a:pPr marL="285750" indent="-285750"/>
            <a:r>
              <a:rPr lang="en-US" sz="1500" dirty="0" err="1">
                <a:solidFill>
                  <a:schemeClr val="tx1"/>
                </a:solidFill>
              </a:rPr>
              <a:t>LoadBalancerlnfo</a:t>
            </a:r>
            <a:endParaRPr lang="en-US" sz="1500" dirty="0">
              <a:solidFill>
                <a:schemeClr val="tx1"/>
              </a:solidFill>
            </a:endParaRPr>
          </a:p>
          <a:p>
            <a:pPr marL="285750" indent="-285750"/>
            <a:r>
              <a:rPr lang="en-US" sz="1500" dirty="0" err="1">
                <a:solidFill>
                  <a:schemeClr val="tx1"/>
                </a:solidFill>
              </a:rPr>
              <a:t>LoadBalancerDetails</a:t>
            </a:r>
            <a:endParaRPr lang="en-US" sz="1500" dirty="0">
              <a:solidFill>
                <a:schemeClr val="tx1"/>
              </a:solidFill>
            </a:endParaRPr>
          </a:p>
          <a:p>
            <a:pPr marL="285750" indent="-285750"/>
            <a:r>
              <a:rPr lang="en-US" sz="1500" dirty="0" err="1">
                <a:solidFill>
                  <a:schemeClr val="tx1"/>
                </a:solidFill>
              </a:rPr>
              <a:t>DeployRequest</a:t>
            </a:r>
            <a:endParaRPr lang="en-US" sz="1500" dirty="0">
              <a:solidFill>
                <a:schemeClr val="tx1"/>
              </a:solidFill>
            </a:endParaRPr>
          </a:p>
          <a:p>
            <a:pPr marL="285750" indent="-285750"/>
            <a:r>
              <a:rPr lang="en-US" sz="1500" dirty="0" err="1">
                <a:solidFill>
                  <a:schemeClr val="tx1"/>
                </a:solidFill>
              </a:rPr>
              <a:t>DeployResponse</a:t>
            </a:r>
            <a:endParaRPr lang="en-US" sz="1500" dirty="0">
              <a:solidFill>
                <a:schemeClr val="tx1"/>
              </a:solidFill>
            </a:endParaRPr>
          </a:p>
          <a:p>
            <a:pPr marL="285750" indent="-285750"/>
            <a:r>
              <a:rPr lang="en-US" sz="1500" dirty="0" err="1">
                <a:solidFill>
                  <a:schemeClr val="tx1"/>
                </a:solidFill>
              </a:rPr>
              <a:t>Senricelnfo</a:t>
            </a:r>
            <a:endParaRPr lang="en-US" sz="1500" dirty="0">
              <a:solidFill>
                <a:schemeClr val="tx1"/>
              </a:solidFill>
            </a:endParaRPr>
          </a:p>
          <a:p>
            <a:pPr marL="285750" indent="-285750"/>
            <a:r>
              <a:rPr lang="en-US" sz="1500" dirty="0" err="1">
                <a:solidFill>
                  <a:schemeClr val="tx1"/>
                </a:solidFill>
              </a:rPr>
              <a:t>ServiceDetails</a:t>
            </a:r>
            <a:endParaRPr lang="en-US" sz="1500" dirty="0">
              <a:solidFill>
                <a:schemeClr val="tx1"/>
              </a:solidFill>
            </a:endParaRPr>
          </a:p>
          <a:p>
            <a:pPr marL="285750" indent="-285750"/>
            <a:r>
              <a:rPr lang="en-US" sz="1500" dirty="0" err="1">
                <a:solidFill>
                  <a:schemeClr val="tx1"/>
                </a:solidFill>
              </a:rPr>
              <a:t>UpdateRequest</a:t>
            </a:r>
            <a:endParaRPr lang="en-US" sz="1500" dirty="0">
              <a:solidFill>
                <a:schemeClr val="tx1"/>
              </a:solidFill>
            </a:endParaRPr>
          </a:p>
          <a:p>
            <a:pPr marL="285750" indent="-285750"/>
            <a:r>
              <a:rPr lang="en-US" sz="1500" dirty="0" err="1">
                <a:solidFill>
                  <a:schemeClr val="tx1"/>
                </a:solidFill>
              </a:rPr>
              <a:t>UpdateResponse</a:t>
            </a:r>
            <a:endParaRPr lang="en-US" sz="1500" dirty="0">
              <a:solidFill>
                <a:schemeClr val="tx1"/>
              </a:solidFill>
            </a:endParaRPr>
          </a:p>
          <a:p>
            <a:pPr marL="285750" indent="-285750"/>
            <a:r>
              <a:rPr lang="en-US" sz="1500" dirty="0" err="1">
                <a:solidFill>
                  <a:schemeClr val="tx1"/>
                </a:solidFill>
              </a:rPr>
              <a:t>PredictRequest</a:t>
            </a:r>
            <a:endParaRPr lang="en-US" sz="1500" dirty="0">
              <a:solidFill>
                <a:schemeClr val="tx1"/>
              </a:solidFill>
            </a:endParaRPr>
          </a:p>
          <a:p>
            <a:pPr marL="285750" indent="-285750"/>
            <a:r>
              <a:rPr lang="en-US" sz="1500" dirty="0" err="1">
                <a:solidFill>
                  <a:schemeClr val="tx1"/>
                </a:solidFill>
              </a:rPr>
              <a:t>PredictResponse</a:t>
            </a:r>
            <a:endParaRPr lang="en-US" sz="1500" dirty="0">
              <a:solidFill>
                <a:schemeClr val="tx1"/>
              </a:solidFill>
            </a:endParaRPr>
          </a:p>
          <a:p>
            <a:pPr marL="285750" indent="-285750"/>
            <a:r>
              <a:rPr lang="en-US" sz="1500" dirty="0" err="1">
                <a:solidFill>
                  <a:schemeClr val="tx1"/>
                </a:solidFill>
              </a:rPr>
              <a:t>LoginRequest</a:t>
            </a:r>
            <a:endParaRPr lang="en-US" sz="1500" dirty="0">
              <a:solidFill>
                <a:schemeClr val="tx1"/>
              </a:solidFill>
            </a:endParaRPr>
          </a:p>
          <a:p>
            <a:pPr marL="285750" indent="-285750"/>
            <a:r>
              <a:rPr lang="en-US" sz="1500" dirty="0" err="1">
                <a:solidFill>
                  <a:schemeClr val="tx1"/>
                </a:solidFill>
              </a:rPr>
              <a:t>LoginResponse</a:t>
            </a:r>
            <a:endParaRPr lang="en-US" sz="1500" dirty="0">
              <a:solidFill>
                <a:schemeClr val="tx1"/>
              </a:solidFill>
            </a:endParaRPr>
          </a:p>
          <a:p>
            <a:pPr marL="285750" indent="-285750"/>
            <a:r>
              <a:rPr lang="en-US" sz="1500" dirty="0">
                <a:solidFill>
                  <a:schemeClr val="tx1"/>
                </a:solidFill>
              </a:rPr>
              <a:t>Logs</a:t>
            </a:r>
          </a:p>
          <a:p>
            <a:pPr marL="285750" indent="-285750"/>
            <a:r>
              <a:rPr lang="en-US" sz="1500" dirty="0">
                <a:solidFill>
                  <a:schemeClr val="tx1"/>
                </a:solidFill>
              </a:rPr>
              <a:t>Validation Request</a:t>
            </a:r>
          </a:p>
        </p:txBody>
      </p:sp>
      <p:sp>
        <p:nvSpPr>
          <p:cNvPr id="5" name="TextBox 4">
            <a:extLst>
              <a:ext uri="{FF2B5EF4-FFF2-40B4-BE49-F238E27FC236}">
                <a16:creationId xmlns:a16="http://schemas.microsoft.com/office/drawing/2014/main" id="{D9F2B8B8-93A1-424F-84EB-AA567F19BF54}"/>
              </a:ext>
            </a:extLst>
          </p:cNvPr>
          <p:cNvSpPr txBox="1"/>
          <p:nvPr/>
        </p:nvSpPr>
        <p:spPr>
          <a:xfrm>
            <a:off x="3786235" y="955295"/>
            <a:ext cx="2376577" cy="369332"/>
          </a:xfrm>
          <a:prstGeom prst="rect">
            <a:avLst/>
          </a:prstGeom>
          <a:noFill/>
        </p:spPr>
        <p:txBody>
          <a:bodyPr wrap="square">
            <a:spAutoFit/>
          </a:bodyPr>
          <a:lstStyle/>
          <a:p>
            <a:pPr marL="0" lvl="0" indent="0" algn="l" rtl="0">
              <a:spcBef>
                <a:spcPts val="0"/>
              </a:spcBef>
              <a:spcAft>
                <a:spcPts val="0"/>
              </a:spcAft>
              <a:buNone/>
            </a:pPr>
            <a:r>
              <a:rPr lang="en-US" sz="1800" dirty="0">
                <a:solidFill>
                  <a:schemeClr val="tx1"/>
                </a:solidFill>
              </a:rPr>
              <a:t>Schemas:</a:t>
            </a:r>
          </a:p>
        </p:txBody>
      </p:sp>
      <p:sp>
        <p:nvSpPr>
          <p:cNvPr id="7" name="TextBox 6">
            <a:extLst>
              <a:ext uri="{FF2B5EF4-FFF2-40B4-BE49-F238E27FC236}">
                <a16:creationId xmlns:a16="http://schemas.microsoft.com/office/drawing/2014/main" id="{155C2DB5-50CA-4472-8545-D23CE92AA8AC}"/>
              </a:ext>
            </a:extLst>
          </p:cNvPr>
          <p:cNvSpPr txBox="1"/>
          <p:nvPr/>
        </p:nvSpPr>
        <p:spPr>
          <a:xfrm>
            <a:off x="0" y="4825812"/>
            <a:ext cx="9851366" cy="276999"/>
          </a:xfrm>
          <a:prstGeom prst="rect">
            <a:avLst/>
          </a:prstGeom>
          <a:noFill/>
        </p:spPr>
        <p:txBody>
          <a:bodyPr wrap="square">
            <a:spAutoFit/>
          </a:bodyPr>
          <a:lstStyle/>
          <a:p>
            <a:r>
              <a:rPr lang="ru-RU" sz="1200" dirty="0">
                <a:solidFill>
                  <a:srgbClr val="595959"/>
                </a:solidFill>
              </a:rPr>
              <a:t>https://github.com/fanglores/Advanced-Software-Design/blob/master/PracticeTasks/Module2/Task_10/openapi.yaml</a:t>
            </a:r>
          </a:p>
        </p:txBody>
      </p:sp>
      <p:sp>
        <p:nvSpPr>
          <p:cNvPr id="8" name="TextBox 7">
            <a:extLst>
              <a:ext uri="{FF2B5EF4-FFF2-40B4-BE49-F238E27FC236}">
                <a16:creationId xmlns:a16="http://schemas.microsoft.com/office/drawing/2014/main" id="{0EBBF3EC-35C5-40A0-8426-B1D84B89473C}"/>
              </a:ext>
            </a:extLst>
          </p:cNvPr>
          <p:cNvSpPr txBox="1"/>
          <p:nvPr/>
        </p:nvSpPr>
        <p:spPr>
          <a:xfrm>
            <a:off x="151097" y="949125"/>
            <a:ext cx="3305056" cy="369332"/>
          </a:xfrm>
          <a:prstGeom prst="rect">
            <a:avLst/>
          </a:prstGeom>
          <a:noFill/>
        </p:spPr>
        <p:txBody>
          <a:bodyPr wrap="square">
            <a:spAutoFit/>
          </a:bodyPr>
          <a:lstStyle/>
          <a:p>
            <a:pPr marL="0" lvl="0" indent="0" algn="l" rtl="0">
              <a:spcBef>
                <a:spcPts val="0"/>
              </a:spcBef>
              <a:spcAft>
                <a:spcPts val="0"/>
              </a:spcAft>
              <a:buNone/>
            </a:pPr>
            <a:r>
              <a:rPr lang="en-US" sz="1800" dirty="0">
                <a:solidFill>
                  <a:schemeClr val="tx1"/>
                </a:solidFill>
              </a:rPr>
              <a:t>Paths:</a:t>
            </a:r>
          </a:p>
        </p:txBody>
      </p:sp>
      <p:sp>
        <p:nvSpPr>
          <p:cNvPr id="11" name="Google Shape;79;p17">
            <a:extLst>
              <a:ext uri="{FF2B5EF4-FFF2-40B4-BE49-F238E27FC236}">
                <a16:creationId xmlns:a16="http://schemas.microsoft.com/office/drawing/2014/main" id="{7FC1074C-0FF2-43BC-8414-7F52D60DA439}"/>
              </a:ext>
            </a:extLst>
          </p:cNvPr>
          <p:cNvSpPr txBox="1">
            <a:spLocks/>
          </p:cNvSpPr>
          <p:nvPr/>
        </p:nvSpPr>
        <p:spPr>
          <a:xfrm>
            <a:off x="151097" y="1282877"/>
            <a:ext cx="3742715" cy="3416400"/>
          </a:xfrm>
          <a:prstGeom prst="rect">
            <a:avLst/>
          </a:prstGeom>
          <a:noFill/>
          <a:ln>
            <a:noFill/>
          </a:ln>
        </p:spPr>
        <p:txBody>
          <a:bodyPr spcFirstLastPara="1" wrap="square" lIns="91425" tIns="91425" rIns="91425" bIns="91425" numCol="1"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285750" indent="-285750"/>
            <a:r>
              <a:rPr lang="en-US" sz="1500" dirty="0">
                <a:solidFill>
                  <a:schemeClr val="tx1"/>
                </a:solidFill>
              </a:rPr>
              <a:t>/router/</a:t>
            </a:r>
            <a:r>
              <a:rPr lang="en-US" sz="1500" dirty="0" err="1">
                <a:solidFill>
                  <a:schemeClr val="tx1"/>
                </a:solidFill>
              </a:rPr>
              <a:t>loadbalancer</a:t>
            </a:r>
            <a:endParaRPr lang="en-US" sz="1500" dirty="0">
              <a:solidFill>
                <a:schemeClr val="tx1"/>
              </a:solidFill>
            </a:endParaRPr>
          </a:p>
          <a:p>
            <a:pPr marL="285750" indent="-285750"/>
            <a:r>
              <a:rPr lang="en-US" sz="1500" dirty="0">
                <a:solidFill>
                  <a:schemeClr val="tx1"/>
                </a:solidFill>
              </a:rPr>
              <a:t>/router/</a:t>
            </a:r>
            <a:r>
              <a:rPr lang="en-US" sz="1500" dirty="0" err="1">
                <a:solidFill>
                  <a:schemeClr val="tx1"/>
                </a:solidFill>
              </a:rPr>
              <a:t>loadbalancer</a:t>
            </a:r>
            <a:r>
              <a:rPr lang="en-US" sz="1500" dirty="0">
                <a:solidFill>
                  <a:schemeClr val="tx1"/>
                </a:solidFill>
              </a:rPr>
              <a:t>/{</a:t>
            </a:r>
            <a:r>
              <a:rPr lang="en-US" sz="1500" dirty="0" err="1">
                <a:solidFill>
                  <a:schemeClr val="tx1"/>
                </a:solidFill>
              </a:rPr>
              <a:t>serviceId</a:t>
            </a:r>
            <a:r>
              <a:rPr lang="en-US" sz="1500" dirty="0">
                <a:solidFill>
                  <a:schemeClr val="tx1"/>
                </a:solidFill>
              </a:rPr>
              <a:t>}</a:t>
            </a:r>
          </a:p>
          <a:p>
            <a:pPr marL="285750" indent="-285750"/>
            <a:r>
              <a:rPr lang="en-US" sz="1500" dirty="0">
                <a:solidFill>
                  <a:schemeClr val="tx1"/>
                </a:solidFill>
              </a:rPr>
              <a:t>/services</a:t>
            </a:r>
          </a:p>
          <a:p>
            <a:pPr marL="285750" indent="-285750"/>
            <a:r>
              <a:rPr lang="en-US" sz="1500" dirty="0">
                <a:solidFill>
                  <a:schemeClr val="tx1"/>
                </a:solidFill>
              </a:rPr>
              <a:t>/services/{</a:t>
            </a:r>
            <a:r>
              <a:rPr lang="en-US" sz="1500" dirty="0" err="1">
                <a:solidFill>
                  <a:schemeClr val="tx1"/>
                </a:solidFill>
              </a:rPr>
              <a:t>serviceId</a:t>
            </a:r>
            <a:r>
              <a:rPr lang="en-US" sz="1500" dirty="0">
                <a:solidFill>
                  <a:schemeClr val="tx1"/>
                </a:solidFill>
              </a:rPr>
              <a:t>}</a:t>
            </a:r>
          </a:p>
          <a:p>
            <a:pPr marL="285750" indent="-285750"/>
            <a:r>
              <a:rPr lang="en-US" sz="1500" dirty="0">
                <a:solidFill>
                  <a:schemeClr val="tx1"/>
                </a:solidFill>
              </a:rPr>
              <a:t>/services/{</a:t>
            </a:r>
            <a:r>
              <a:rPr lang="en-US" sz="1500" dirty="0" err="1">
                <a:solidFill>
                  <a:schemeClr val="tx1"/>
                </a:solidFill>
              </a:rPr>
              <a:t>serviceId</a:t>
            </a:r>
            <a:r>
              <a:rPr lang="en-US" sz="1500" dirty="0">
                <a:solidFill>
                  <a:schemeClr val="tx1"/>
                </a:solidFill>
              </a:rPr>
              <a:t>}/predict</a:t>
            </a:r>
          </a:p>
          <a:p>
            <a:pPr marL="285750" indent="-285750"/>
            <a:r>
              <a:rPr lang="en-US" sz="1500" dirty="0">
                <a:solidFill>
                  <a:schemeClr val="tx1"/>
                </a:solidFill>
              </a:rPr>
              <a:t>/auth/login</a:t>
            </a:r>
          </a:p>
          <a:p>
            <a:pPr marL="285750" indent="-285750"/>
            <a:r>
              <a:rPr lang="en-US" sz="1500" dirty="0">
                <a:solidFill>
                  <a:schemeClr val="tx1"/>
                </a:solidFill>
              </a:rPr>
              <a:t>/</a:t>
            </a:r>
            <a:r>
              <a:rPr lang="en-US" sz="1500" dirty="0" err="1">
                <a:solidFill>
                  <a:schemeClr val="tx1"/>
                </a:solidFill>
              </a:rPr>
              <a:t>openapi</a:t>
            </a:r>
            <a:r>
              <a:rPr lang="en-US" sz="1500" dirty="0">
                <a:solidFill>
                  <a:schemeClr val="tx1"/>
                </a:solidFill>
              </a:rPr>
              <a:t>/{</a:t>
            </a:r>
            <a:r>
              <a:rPr lang="en-US" sz="1500" dirty="0" err="1">
                <a:solidFill>
                  <a:schemeClr val="tx1"/>
                </a:solidFill>
              </a:rPr>
              <a:t>serviceId</a:t>
            </a:r>
            <a:r>
              <a:rPr lang="en-US" sz="1500" dirty="0">
                <a:solidFill>
                  <a:schemeClr val="tx1"/>
                </a:solidFill>
              </a:rPr>
              <a:t>}</a:t>
            </a:r>
          </a:p>
          <a:p>
            <a:pPr marL="285750" indent="-285750"/>
            <a:r>
              <a:rPr lang="en-US" sz="1500" dirty="0">
                <a:solidFill>
                  <a:schemeClr val="tx1"/>
                </a:solidFill>
              </a:rPr>
              <a:t>/logs/{</a:t>
            </a:r>
            <a:r>
              <a:rPr lang="en-US" sz="1500" dirty="0" err="1">
                <a:solidFill>
                  <a:schemeClr val="tx1"/>
                </a:solidFill>
              </a:rPr>
              <a:t>serviceId</a:t>
            </a:r>
            <a:r>
              <a:rPr lang="en-US" sz="1500" dirty="0">
                <a:solidFill>
                  <a:schemeClr val="tx1"/>
                </a:solidFill>
              </a:rPr>
              <a:t>}</a:t>
            </a:r>
          </a:p>
          <a:p>
            <a:pPr marL="285750" indent="-285750"/>
            <a:r>
              <a:rPr lang="en-US" sz="1500" dirty="0">
                <a:solidFill>
                  <a:schemeClr val="tx1"/>
                </a:solidFill>
              </a:rPr>
              <a:t>/router/validate</a:t>
            </a:r>
          </a:p>
          <a:p>
            <a:pPr marL="285750" indent="-285750"/>
            <a:r>
              <a:rPr lang="en-US" sz="1500" dirty="0">
                <a:solidFill>
                  <a:schemeClr val="tx1"/>
                </a:solidFill>
              </a:rPr>
              <a:t>/router/cache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09702"/>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err="1">
                <a:effectLst>
                  <a:outerShdw blurRad="38100" dist="38100" dir="2700000" algn="tl">
                    <a:srgbClr val="000000">
                      <a:alpha val="43137"/>
                    </a:srgbClr>
                  </a:outerShdw>
                </a:effectLst>
              </a:rPr>
              <a:t>ServiceDeployer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700" y="1152475"/>
            <a:ext cx="300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a:t>
            </a:r>
            <a:r>
              <a:rPr lang="en-US" dirty="0" err="1">
                <a:solidFill>
                  <a:schemeClr val="tx1"/>
                </a:solidFill>
              </a:rPr>
              <a:t>DeployService</a:t>
            </a:r>
            <a:endParaRPr lang="en-US" dirty="0">
              <a:solidFill>
                <a:schemeClr val="tx1"/>
              </a:solidFill>
            </a:endParaRPr>
          </a:p>
          <a:p>
            <a:pPr marL="0" lvl="0" indent="0" algn="l" rtl="0">
              <a:spcBef>
                <a:spcPts val="0"/>
              </a:spcBef>
              <a:spcAft>
                <a:spcPts val="0"/>
              </a:spcAft>
              <a:buNone/>
            </a:pPr>
            <a:r>
              <a:rPr lang="en-US" b="1" dirty="0">
                <a:solidFill>
                  <a:schemeClr val="tx1"/>
                </a:solidFill>
              </a:rPr>
              <a:t>Scenario</a:t>
            </a:r>
            <a:r>
              <a:rPr lang="en-US" dirty="0">
                <a:solidFill>
                  <a:schemeClr val="tx1"/>
                </a:solidFill>
              </a:rPr>
              <a:t>:</a:t>
            </a:r>
          </a:p>
          <a:p>
            <a:pPr marL="0" lvl="0" indent="0" algn="l" rtl="0">
              <a:spcBef>
                <a:spcPts val="0"/>
              </a:spcBef>
              <a:spcAft>
                <a:spcPts val="0"/>
              </a:spcAft>
              <a:buNone/>
            </a:pPr>
            <a:r>
              <a:rPr lang="en-US" dirty="0">
                <a:solidFill>
                  <a:schemeClr val="tx1"/>
                </a:solidFill>
              </a:rPr>
              <a:t>User sends request to deploy ML Model</a:t>
            </a:r>
          </a:p>
          <a:p>
            <a:pPr marL="0" lvl="0" indent="0" algn="l" rtl="0">
              <a:spcBef>
                <a:spcPts val="0"/>
              </a:spcBef>
              <a:spcAft>
                <a:spcPts val="0"/>
              </a:spcAft>
              <a:buNone/>
            </a:pPr>
            <a:r>
              <a:rPr lang="en-US" dirty="0">
                <a:solidFill>
                  <a:schemeClr val="tx1"/>
                </a:solidFill>
              </a:rPr>
              <a:t>ML Wrappers creates docker container</a:t>
            </a:r>
          </a:p>
          <a:p>
            <a:pPr marL="0" lvl="0" indent="0" algn="l" rtl="0">
              <a:spcBef>
                <a:spcPts val="0"/>
              </a:spcBef>
              <a:spcAft>
                <a:spcPts val="0"/>
              </a:spcAft>
              <a:buNone/>
            </a:pPr>
            <a:r>
              <a:rPr lang="en-US" dirty="0">
                <a:solidFill>
                  <a:schemeClr val="tx1"/>
                </a:solidFill>
              </a:rPr>
              <a:t>Docker container is deployed via service into K8s</a:t>
            </a: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tretch>
            <a:fillRect/>
          </a:stretch>
        </p:blipFill>
        <p:spPr>
          <a:xfrm>
            <a:off x="3626541" y="1017725"/>
            <a:ext cx="5205759" cy="345100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a:effectLst>
                  <a:outerShdw blurRad="38100" dist="38100" dir="2700000" algn="tl">
                    <a:srgbClr val="000000">
                      <a:alpha val="43137"/>
                    </a:srgbClr>
                  </a:outerShdw>
                </a:effectLst>
              </a:rPr>
              <a:t>Authenticator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700" y="1152475"/>
            <a:ext cx="300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Authenticate</a:t>
            </a:r>
          </a:p>
          <a:p>
            <a:pPr marL="0" lvl="0" indent="0" algn="l" rtl="0">
              <a:spcBef>
                <a:spcPts val="0"/>
              </a:spcBef>
              <a:spcAft>
                <a:spcPts val="0"/>
              </a:spcAft>
              <a:buNone/>
            </a:pPr>
            <a:r>
              <a:rPr lang="en-US" b="1" dirty="0">
                <a:solidFill>
                  <a:schemeClr val="tx1"/>
                </a:solidFill>
              </a:rPr>
              <a:t>Scenario</a:t>
            </a:r>
            <a:r>
              <a:rPr lang="en-US" dirty="0">
                <a:solidFill>
                  <a:schemeClr val="tx1"/>
                </a:solidFill>
              </a:rPr>
              <a:t>:</a:t>
            </a:r>
          </a:p>
          <a:p>
            <a:pPr marL="0" lvl="0" indent="0" algn="l" rtl="0">
              <a:spcBef>
                <a:spcPts val="0"/>
              </a:spcBef>
              <a:spcAft>
                <a:spcPts val="0"/>
              </a:spcAft>
              <a:buNone/>
            </a:pPr>
            <a:r>
              <a:rPr lang="en-US" dirty="0">
                <a:solidFill>
                  <a:schemeClr val="tx1"/>
                </a:solidFill>
              </a:rPr>
              <a:t>User sends request</a:t>
            </a:r>
          </a:p>
          <a:p>
            <a:pPr marL="0" lvl="0" indent="0" algn="l" rtl="0">
              <a:spcBef>
                <a:spcPts val="0"/>
              </a:spcBef>
              <a:spcAft>
                <a:spcPts val="0"/>
              </a:spcAft>
              <a:buNone/>
            </a:pPr>
            <a:r>
              <a:rPr lang="en-US" dirty="0">
                <a:solidFill>
                  <a:schemeClr val="tx1"/>
                </a:solidFill>
              </a:rPr>
              <a:t>Request is sent to authentication</a:t>
            </a:r>
          </a:p>
          <a:p>
            <a:pPr marL="0" lvl="0" indent="0" algn="l" rtl="0">
              <a:spcBef>
                <a:spcPts val="0"/>
              </a:spcBef>
              <a:spcAft>
                <a:spcPts val="0"/>
              </a:spcAft>
              <a:buNone/>
            </a:pPr>
            <a:r>
              <a:rPr lang="en-US" dirty="0">
                <a:solidFill>
                  <a:schemeClr val="tx1"/>
                </a:solidFill>
              </a:rPr>
              <a:t>Request is checked for SSO authentication possibility</a:t>
            </a:r>
            <a:endParaRPr dirty="0">
              <a:solidFill>
                <a:schemeClr val="tx1"/>
              </a:solidFill>
            </a:endParaRP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rcRect/>
          <a:stretch/>
        </p:blipFill>
        <p:spPr>
          <a:xfrm>
            <a:off x="3626541" y="2207056"/>
            <a:ext cx="5205759" cy="1072347"/>
          </a:xfrm>
          <a:prstGeom prst="rect">
            <a:avLst/>
          </a:prstGeom>
        </p:spPr>
      </p:pic>
      <p:sp>
        <p:nvSpPr>
          <p:cNvPr id="2" name="Rectangle 1">
            <a:extLst>
              <a:ext uri="{FF2B5EF4-FFF2-40B4-BE49-F238E27FC236}">
                <a16:creationId xmlns:a16="http://schemas.microsoft.com/office/drawing/2014/main" id="{575A1C00-12C6-44D1-8DDB-5947204B766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300" b="1" i="0" u="none" strike="noStrike" cap="none" normalizeH="0" baseline="0">
                <a:ln>
                  <a:noFill/>
                </a:ln>
                <a:solidFill>
                  <a:schemeClr val="tx1"/>
                </a:solidFill>
                <a:effectLst/>
                <a:latin typeface="Arial" panose="020B0604020202020204" pitchFamily="34" charset="0"/>
              </a:rPr>
              <a:t>Authenticator</a:t>
            </a:r>
            <a:endParaRPr kumimoji="0" lang="ru-RU" altLang="ru-RU" sz="2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4193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251188" y="28827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err="1">
                <a:effectLst>
                  <a:outerShdw blurRad="38100" dist="38100" dir="2700000" algn="tl">
                    <a:srgbClr val="000000">
                      <a:alpha val="43137"/>
                    </a:srgbClr>
                  </a:outerShdw>
                </a:effectLst>
              </a:rPr>
              <a:t>OpenAPIGenerator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700" y="1152475"/>
            <a:ext cx="300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Generate </a:t>
            </a:r>
            <a:r>
              <a:rPr lang="en-US" dirty="0" err="1">
                <a:solidFill>
                  <a:schemeClr val="tx1"/>
                </a:solidFill>
              </a:rPr>
              <a:t>OpenAPI</a:t>
            </a:r>
            <a:r>
              <a:rPr lang="en-US" dirty="0">
                <a:solidFill>
                  <a:schemeClr val="tx1"/>
                </a:solidFill>
              </a:rPr>
              <a:t> Schema</a:t>
            </a:r>
          </a:p>
          <a:p>
            <a:pPr marL="0" lvl="0" indent="0" algn="l" rtl="0">
              <a:spcBef>
                <a:spcPts val="0"/>
              </a:spcBef>
              <a:spcAft>
                <a:spcPts val="0"/>
              </a:spcAft>
              <a:buNone/>
            </a:pPr>
            <a:r>
              <a:rPr lang="en-US" b="1" dirty="0">
                <a:solidFill>
                  <a:schemeClr val="tx1"/>
                </a:solidFill>
              </a:rPr>
              <a:t>Scenario</a:t>
            </a:r>
            <a:r>
              <a:rPr lang="en-US" dirty="0">
                <a:solidFill>
                  <a:schemeClr val="tx1"/>
                </a:solidFill>
              </a:rPr>
              <a:t>: </a:t>
            </a:r>
          </a:p>
          <a:p>
            <a:pPr marL="0" lvl="0" indent="0" algn="l" rtl="0">
              <a:spcBef>
                <a:spcPts val="0"/>
              </a:spcBef>
              <a:spcAft>
                <a:spcPts val="0"/>
              </a:spcAft>
              <a:buNone/>
            </a:pPr>
            <a:r>
              <a:rPr lang="en-US" dirty="0">
                <a:solidFill>
                  <a:schemeClr val="tx1"/>
                </a:solidFill>
              </a:rPr>
              <a:t>User sends request to get schema</a:t>
            </a:r>
          </a:p>
          <a:p>
            <a:pPr marL="0" lvl="0" indent="0" algn="l" rtl="0">
              <a:spcBef>
                <a:spcPts val="0"/>
              </a:spcBef>
              <a:spcAft>
                <a:spcPts val="0"/>
              </a:spcAft>
              <a:buNone/>
            </a:pPr>
            <a:r>
              <a:rPr lang="en-US" dirty="0" err="1">
                <a:solidFill>
                  <a:schemeClr val="tx1"/>
                </a:solidFill>
              </a:rPr>
              <a:t>OpenApi</a:t>
            </a:r>
            <a:r>
              <a:rPr lang="en-US" dirty="0">
                <a:solidFill>
                  <a:schemeClr val="tx1"/>
                </a:solidFill>
              </a:rPr>
              <a:t> Generator checks if schema is present, if not – creates it, returns actual schema</a:t>
            </a:r>
            <a:endParaRPr dirty="0">
              <a:solidFill>
                <a:schemeClr val="tx1"/>
              </a:solidFill>
            </a:endParaRP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rcRect/>
          <a:stretch/>
        </p:blipFill>
        <p:spPr>
          <a:xfrm>
            <a:off x="3626541" y="2203806"/>
            <a:ext cx="5205759" cy="1078846"/>
          </a:xfrm>
          <a:prstGeom prst="rect">
            <a:avLst/>
          </a:prstGeom>
        </p:spPr>
      </p:pic>
    </p:spTree>
    <p:extLst>
      <p:ext uri="{BB962C8B-B14F-4D97-AF65-F5344CB8AC3E}">
        <p14:creationId xmlns:p14="http://schemas.microsoft.com/office/powerpoint/2010/main" val="2388190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a:effectLst>
                  <a:outerShdw blurRad="38100" dist="38100" dir="2700000" algn="tl">
                    <a:srgbClr val="000000">
                      <a:alpha val="43137"/>
                    </a:srgbClr>
                  </a:outerShdw>
                </a:effectLst>
              </a:rPr>
              <a:t>Logger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700" y="1152475"/>
            <a:ext cx="300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1"/>
                </a:solidFill>
              </a:rPr>
              <a:t>Use Case: Logging</a:t>
            </a:r>
          </a:p>
          <a:p>
            <a:pPr marL="0" lvl="0" indent="0" algn="l" rtl="0">
              <a:spcBef>
                <a:spcPts val="0"/>
              </a:spcBef>
              <a:spcAft>
                <a:spcPts val="0"/>
              </a:spcAft>
              <a:buNone/>
            </a:pPr>
            <a:r>
              <a:rPr lang="en-US" dirty="0">
                <a:solidFill>
                  <a:schemeClr val="tx1"/>
                </a:solidFill>
              </a:rPr>
              <a:t>Scenario:</a:t>
            </a:r>
          </a:p>
          <a:p>
            <a:pPr marL="0" lvl="0" indent="0" algn="l" rtl="0">
              <a:spcBef>
                <a:spcPts val="0"/>
              </a:spcBef>
              <a:spcAft>
                <a:spcPts val="0"/>
              </a:spcAft>
              <a:buNone/>
            </a:pPr>
            <a:r>
              <a:rPr lang="en-US" dirty="0">
                <a:solidFill>
                  <a:schemeClr val="tx1"/>
                </a:solidFill>
              </a:rPr>
              <a:t>User send request to fetch logs</a:t>
            </a:r>
          </a:p>
          <a:p>
            <a:pPr marL="0" lvl="0" indent="0" algn="l" rtl="0">
              <a:spcBef>
                <a:spcPts val="0"/>
              </a:spcBef>
              <a:spcAft>
                <a:spcPts val="0"/>
              </a:spcAft>
              <a:buNone/>
            </a:pPr>
            <a:r>
              <a:rPr lang="en-US" dirty="0">
                <a:solidFill>
                  <a:schemeClr val="tx1"/>
                </a:solidFill>
              </a:rPr>
              <a:t>Logger retrieves logs for a service</a:t>
            </a: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rcRect/>
          <a:stretch/>
        </p:blipFill>
        <p:spPr>
          <a:xfrm>
            <a:off x="3626541" y="2207056"/>
            <a:ext cx="5205759" cy="1072347"/>
          </a:xfrm>
          <a:prstGeom prst="rect">
            <a:avLst/>
          </a:prstGeom>
        </p:spPr>
      </p:pic>
    </p:spTree>
    <p:extLst>
      <p:ext uri="{BB962C8B-B14F-4D97-AF65-F5344CB8AC3E}">
        <p14:creationId xmlns:p14="http://schemas.microsoft.com/office/powerpoint/2010/main" val="181467413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519</Words>
  <Application>Microsoft Office PowerPoint</Application>
  <PresentationFormat>Экран (16:9)</PresentationFormat>
  <Paragraphs>92</Paragraphs>
  <Slides>12</Slides>
  <Notes>12</Notes>
  <HiddenSlides>0</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12</vt:i4>
      </vt:variant>
    </vt:vector>
  </HeadingPairs>
  <TitlesOfParts>
    <vt:vector size="14" baseType="lpstr">
      <vt:lpstr>Arial</vt:lpstr>
      <vt:lpstr>Simple Light</vt:lpstr>
      <vt:lpstr>KEA</vt:lpstr>
      <vt:lpstr>Product description</vt:lpstr>
      <vt:lpstr>Event flow</vt:lpstr>
      <vt:lpstr>Service diagram</vt:lpstr>
      <vt:lpstr>Open API</vt:lpstr>
      <vt:lpstr>API usage ServiceDeployer</vt:lpstr>
      <vt:lpstr>API usage Authenticator</vt:lpstr>
      <vt:lpstr>API usage OpenAPIGenerator</vt:lpstr>
      <vt:lpstr>API usage Logger</vt:lpstr>
      <vt:lpstr>API usage RequestRouter</vt:lpstr>
      <vt:lpstr>Solution stack (prepare)</vt:lpstr>
      <vt:lpstr>Some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&lt;Product name&gt;</dc:title>
  <dc:creator>Konstantin Tsaturyan</dc:creator>
  <cp:lastModifiedBy>Цатурьян Константин</cp:lastModifiedBy>
  <cp:revision>31</cp:revision>
  <dcterms:modified xsi:type="dcterms:W3CDTF">2024-11-26T21:03:49Z</dcterms:modified>
</cp:coreProperties>
</file>