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
  </p:notesMasterIdLst>
  <p:sldIdLst>
    <p:sldId id="256" r:id="rId2"/>
    <p:sldId id="267" r:id="rId3"/>
    <p:sldId id="258" r:id="rId4"/>
    <p:sldId id="259" r:id="rId5"/>
    <p:sldId id="268" r:id="rId6"/>
    <p:sldId id="260" r:id="rId7"/>
  </p:sldIdLst>
  <p:sldSz cx="9144000" cy="5143500" type="screen16x9"/>
  <p:notesSz cx="6858000" cy="9144000"/>
  <p:embeddedFontLst>
    <p:embeddedFont>
      <p:font typeface="Roboto" panose="02000000000000000000" pitchFamily="2" charset="0"/>
      <p:regular r:id="rId9"/>
      <p:bold r:id="rId10"/>
      <p:italic r:id="rId11"/>
      <p:boldItalic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F7FCDE3-49A2-4FA3-99DF-2D13D2D225CC}">
  <a:tblStyle styleId="{4F7FCDE3-49A2-4FA3-99DF-2D13D2D225CC}"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ebdfeb45a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ebdfeb45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8340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edd9ff9bd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edd9ff9bd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edd9ff9bd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edd9ff9bd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1050">
                <a:solidFill>
                  <a:schemeClr val="dk1"/>
                </a:solidFill>
                <a:highlight>
                  <a:srgbClr val="FFFFFF"/>
                </a:highlight>
                <a:latin typeface="Roboto"/>
                <a:ea typeface="Roboto"/>
                <a:cs typeface="Roboto"/>
                <a:sym typeface="Roboto"/>
              </a:rPr>
              <a:t>Quick notation</a:t>
            </a:r>
            <a:endParaRPr sz="1050">
              <a:solidFill>
                <a:schemeClr val="dk1"/>
              </a:solidFill>
              <a:highlight>
                <a:srgbClr val="FFFFFF"/>
              </a:highlight>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GB" sz="1050">
                <a:solidFill>
                  <a:schemeClr val="dk1"/>
                </a:solidFill>
                <a:highlight>
                  <a:srgbClr val="FFFFFF"/>
                </a:highlight>
                <a:latin typeface="Roboto"/>
                <a:ea typeface="Roboto"/>
                <a:cs typeface="Roboto"/>
                <a:sym typeface="Roboto"/>
              </a:rPr>
              <a:t>– S : stores information</a:t>
            </a:r>
            <a:endParaRPr sz="1050">
              <a:solidFill>
                <a:schemeClr val="dk1"/>
              </a:solidFill>
              <a:highlight>
                <a:srgbClr val="FFFFFF"/>
              </a:highlight>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GB" sz="1050">
                <a:solidFill>
                  <a:schemeClr val="dk1"/>
                </a:solidFill>
                <a:highlight>
                  <a:srgbClr val="FFFFFF"/>
                </a:highlight>
                <a:latin typeface="Roboto"/>
                <a:ea typeface="Roboto"/>
                <a:cs typeface="Roboto"/>
                <a:sym typeface="Roboto"/>
              </a:rPr>
              <a:t>– I : has interface to to change stored information;</a:t>
            </a:r>
            <a:endParaRPr sz="1050">
              <a:solidFill>
                <a:schemeClr val="dk1"/>
              </a:solidFill>
              <a:highlight>
                <a:srgbClr val="FFFFFF"/>
              </a:highlight>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GB" sz="1050">
                <a:solidFill>
                  <a:schemeClr val="dk1"/>
                </a:solidFill>
                <a:highlight>
                  <a:srgbClr val="FFFFFF"/>
                </a:highlight>
                <a:latin typeface="Roboto"/>
                <a:ea typeface="Roboto"/>
                <a:cs typeface="Roboto"/>
                <a:sym typeface="Roboto"/>
              </a:rPr>
              <a:t>– A : information has structure;</a:t>
            </a:r>
            <a:endParaRPr sz="1050">
              <a:solidFill>
                <a:schemeClr val="dk1"/>
              </a:solidFill>
              <a:highlight>
                <a:srgbClr val="FFFFFF"/>
              </a:highlight>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GB" sz="1050">
                <a:solidFill>
                  <a:schemeClr val="dk1"/>
                </a:solidFill>
                <a:highlight>
                  <a:srgbClr val="FFFFFF"/>
                </a:highlight>
                <a:latin typeface="Roboto"/>
                <a:ea typeface="Roboto"/>
                <a:cs typeface="Roboto"/>
                <a:sym typeface="Roboto"/>
              </a:rPr>
              <a:t>– O : interface has several operations</a:t>
            </a:r>
            <a:endParaRPr sz="1050">
              <a:solidFill>
                <a:schemeClr val="dk1"/>
              </a:solidFill>
              <a:highlight>
                <a:srgbClr val="FFFFFF"/>
              </a:highlight>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GB" sz="1050">
                <a:solidFill>
                  <a:schemeClr val="dk1"/>
                </a:solidFill>
                <a:highlight>
                  <a:srgbClr val="FFFFFF"/>
                </a:highlight>
                <a:latin typeface="Roboto"/>
                <a:ea typeface="Roboto"/>
                <a:cs typeface="Roboto"/>
                <a:sym typeface="Roboto"/>
              </a:rPr>
              <a:t>– U : attributes and operations are shared by all instances (universal);</a:t>
            </a:r>
            <a:endParaRPr sz="1050">
              <a:solidFill>
                <a:schemeClr val="dk1"/>
              </a:solidFill>
              <a:highlight>
                <a:srgbClr val="FFFFFF"/>
              </a:highlight>
              <a:latin typeface="Roboto"/>
              <a:ea typeface="Roboto"/>
              <a:cs typeface="Roboto"/>
              <a:sym typeface="Roboto"/>
            </a:endParaRPr>
          </a:p>
          <a:p>
            <a:pPr marL="0" lvl="0" indent="0" algn="l" rtl="0">
              <a:spcBef>
                <a:spcPts val="0"/>
              </a:spcBef>
              <a:spcAft>
                <a:spcPts val="0"/>
              </a:spcAft>
              <a:buNone/>
            </a:pPr>
            <a:r>
              <a:rPr lang="en-GB" sz="1050">
                <a:solidFill>
                  <a:schemeClr val="dk1"/>
                </a:solidFill>
                <a:highlight>
                  <a:srgbClr val="FFFFFF"/>
                </a:highlight>
                <a:latin typeface="Roboto"/>
                <a:ea typeface="Roboto"/>
                <a:cs typeface="Roboto"/>
                <a:sym typeface="Roboto"/>
              </a:rPr>
              <a:t>– T : essential for complete/well-formed model</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edd9ff9bd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edd9ff9bd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1050">
                <a:solidFill>
                  <a:schemeClr val="dk1"/>
                </a:solidFill>
                <a:highlight>
                  <a:srgbClr val="FFFFFF"/>
                </a:highlight>
                <a:latin typeface="Roboto"/>
                <a:ea typeface="Roboto"/>
                <a:cs typeface="Roboto"/>
                <a:sym typeface="Roboto"/>
              </a:rPr>
              <a:t>Quick notation</a:t>
            </a:r>
            <a:endParaRPr sz="1050">
              <a:solidFill>
                <a:schemeClr val="dk1"/>
              </a:solidFill>
              <a:highlight>
                <a:srgbClr val="FFFFFF"/>
              </a:highlight>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GB" sz="1050">
                <a:solidFill>
                  <a:schemeClr val="dk1"/>
                </a:solidFill>
                <a:highlight>
                  <a:srgbClr val="FFFFFF"/>
                </a:highlight>
                <a:latin typeface="Roboto"/>
                <a:ea typeface="Roboto"/>
                <a:cs typeface="Roboto"/>
                <a:sym typeface="Roboto"/>
              </a:rPr>
              <a:t>– S : stores information</a:t>
            </a:r>
            <a:endParaRPr sz="1050">
              <a:solidFill>
                <a:schemeClr val="dk1"/>
              </a:solidFill>
              <a:highlight>
                <a:srgbClr val="FFFFFF"/>
              </a:highlight>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GB" sz="1050">
                <a:solidFill>
                  <a:schemeClr val="dk1"/>
                </a:solidFill>
                <a:highlight>
                  <a:srgbClr val="FFFFFF"/>
                </a:highlight>
                <a:latin typeface="Roboto"/>
                <a:ea typeface="Roboto"/>
                <a:cs typeface="Roboto"/>
                <a:sym typeface="Roboto"/>
              </a:rPr>
              <a:t>– I : has interface to to change stored information;</a:t>
            </a:r>
            <a:endParaRPr sz="1050">
              <a:solidFill>
                <a:schemeClr val="dk1"/>
              </a:solidFill>
              <a:highlight>
                <a:srgbClr val="FFFFFF"/>
              </a:highlight>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GB" sz="1050">
                <a:solidFill>
                  <a:schemeClr val="dk1"/>
                </a:solidFill>
                <a:highlight>
                  <a:srgbClr val="FFFFFF"/>
                </a:highlight>
                <a:latin typeface="Roboto"/>
                <a:ea typeface="Roboto"/>
                <a:cs typeface="Roboto"/>
                <a:sym typeface="Roboto"/>
              </a:rPr>
              <a:t>– A : information has structure;</a:t>
            </a:r>
            <a:endParaRPr sz="1050">
              <a:solidFill>
                <a:schemeClr val="dk1"/>
              </a:solidFill>
              <a:highlight>
                <a:srgbClr val="FFFFFF"/>
              </a:highlight>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GB" sz="1050">
                <a:solidFill>
                  <a:schemeClr val="dk1"/>
                </a:solidFill>
                <a:highlight>
                  <a:srgbClr val="FFFFFF"/>
                </a:highlight>
                <a:latin typeface="Roboto"/>
                <a:ea typeface="Roboto"/>
                <a:cs typeface="Roboto"/>
                <a:sym typeface="Roboto"/>
              </a:rPr>
              <a:t>– O : interface has several operations</a:t>
            </a:r>
            <a:endParaRPr sz="1050">
              <a:solidFill>
                <a:schemeClr val="dk1"/>
              </a:solidFill>
              <a:highlight>
                <a:srgbClr val="FFFFFF"/>
              </a:highlight>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GB" sz="1050">
                <a:solidFill>
                  <a:schemeClr val="dk1"/>
                </a:solidFill>
                <a:highlight>
                  <a:srgbClr val="FFFFFF"/>
                </a:highlight>
                <a:latin typeface="Roboto"/>
                <a:ea typeface="Roboto"/>
                <a:cs typeface="Roboto"/>
                <a:sym typeface="Roboto"/>
              </a:rPr>
              <a:t>– U : attributes and operations are shared by all instances (universal);</a:t>
            </a:r>
            <a:endParaRPr sz="1050">
              <a:solidFill>
                <a:schemeClr val="dk1"/>
              </a:solidFill>
              <a:highlight>
                <a:srgbClr val="FFFFFF"/>
              </a:highlight>
              <a:latin typeface="Roboto"/>
              <a:ea typeface="Roboto"/>
              <a:cs typeface="Roboto"/>
              <a:sym typeface="Roboto"/>
            </a:endParaRPr>
          </a:p>
          <a:p>
            <a:pPr marL="0" lvl="0" indent="0" algn="l" rtl="0">
              <a:spcBef>
                <a:spcPts val="0"/>
              </a:spcBef>
              <a:spcAft>
                <a:spcPts val="0"/>
              </a:spcAft>
              <a:buNone/>
            </a:pPr>
            <a:r>
              <a:rPr lang="en-GB" sz="1050">
                <a:solidFill>
                  <a:schemeClr val="dk1"/>
                </a:solidFill>
                <a:highlight>
                  <a:srgbClr val="FFFFFF"/>
                </a:highlight>
                <a:latin typeface="Roboto"/>
                <a:ea typeface="Roboto"/>
                <a:cs typeface="Roboto"/>
                <a:sym typeface="Roboto"/>
              </a:rPr>
              <a:t>– T : essential for complete/well-formed model</a:t>
            </a:r>
            <a:endParaRPr/>
          </a:p>
        </p:txBody>
      </p:sp>
    </p:spTree>
    <p:extLst>
      <p:ext uri="{BB962C8B-B14F-4D97-AF65-F5344CB8AC3E}">
        <p14:creationId xmlns:p14="http://schemas.microsoft.com/office/powerpoint/2010/main" val="689586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edd9ff9bd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edd9ff9bd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Task 5</a:t>
            </a:r>
            <a:endParaRPr/>
          </a:p>
        </p:txBody>
      </p:sp>
      <p:sp>
        <p:nvSpPr>
          <p:cNvPr id="6" name="Google Shape;54;p13">
            <a:extLst>
              <a:ext uri="{FF2B5EF4-FFF2-40B4-BE49-F238E27FC236}">
                <a16:creationId xmlns:a16="http://schemas.microsoft.com/office/drawing/2014/main" id="{12A22C82-7266-4D77-A639-3FAF72D1D65F}"/>
              </a:ext>
            </a:extLst>
          </p:cNvPr>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b="1" dirty="0">
                <a:effectLst>
                  <a:outerShdw blurRad="38100" dist="38100" dir="2700000" algn="tl">
                    <a:srgbClr val="000000">
                      <a:alpha val="43137"/>
                    </a:srgbClr>
                  </a:outerShdw>
                </a:effectLst>
              </a:rPr>
              <a:t>KEA</a:t>
            </a:r>
            <a:br>
              <a:rPr lang="en-GB" dirty="0"/>
            </a:br>
            <a:r>
              <a:rPr lang="en-GB" sz="2400" dirty="0"/>
              <a:t>(Kubernetes </a:t>
            </a:r>
            <a:r>
              <a:rPr lang="en-GB" sz="2400" dirty="0" err="1"/>
              <a:t>Empowerer</a:t>
            </a:r>
            <a:r>
              <a:rPr lang="en-GB" sz="2400" dirty="0"/>
              <a:t> to API)</a:t>
            </a:r>
            <a:endParaRPr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1939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effectLst>
                  <a:outerShdw blurRad="38100" dist="38100" dir="2700000" algn="tl">
                    <a:srgbClr val="000000">
                      <a:alpha val="43137"/>
                    </a:srgbClr>
                  </a:outerShdw>
                </a:effectLst>
              </a:rPr>
              <a:t>Product description</a:t>
            </a:r>
            <a:endParaRPr b="1" dirty="0">
              <a:effectLst>
                <a:outerShdw blurRad="38100" dist="38100" dir="2700000" algn="tl">
                  <a:srgbClr val="000000">
                    <a:alpha val="43137"/>
                  </a:srgbClr>
                </a:outerShdw>
              </a:effectLst>
            </a:endParaRPr>
          </a:p>
        </p:txBody>
      </p:sp>
      <p:sp>
        <p:nvSpPr>
          <p:cNvPr id="61" name="Google Shape;61;p14"/>
          <p:cNvSpPr txBox="1">
            <a:spLocks noGrp="1"/>
          </p:cNvSpPr>
          <p:nvPr>
            <p:ph type="body" idx="1"/>
          </p:nvPr>
        </p:nvSpPr>
        <p:spPr>
          <a:xfrm>
            <a:off x="311700" y="1075765"/>
            <a:ext cx="8520600" cy="3873810"/>
          </a:xfrm>
          <a:prstGeom prst="rect">
            <a:avLst/>
          </a:prstGeom>
        </p:spPr>
        <p:txBody>
          <a:bodyPr spcFirstLastPara="1" wrap="square" lIns="91425" tIns="91425" rIns="91425" bIns="91425" anchor="t" anchorCtr="0">
            <a:noAutofit/>
          </a:bodyPr>
          <a:lstStyle/>
          <a:p>
            <a:pPr marL="0" lvl="0" indent="0" algn="just">
              <a:buNone/>
            </a:pPr>
            <a:r>
              <a:rPr lang="en-US" dirty="0">
                <a:solidFill>
                  <a:schemeClr val="dk1"/>
                </a:solidFill>
              </a:rPr>
              <a:t>The product is a platform for deploying, managing, and scaling machine learning models in production. It offers a secure, flexible environment for automating ML tasks like model versioning, routing, and monitoring. With Kubernetes integration and containerization support, it's designed for developers, ML engineers, and enterprises needing scalable, resilient ML infrastructure.</a:t>
            </a:r>
          </a:p>
          <a:p>
            <a:pPr marL="0" lvl="0" indent="0" algn="just">
              <a:buNone/>
            </a:pPr>
            <a:endParaRPr lang="en-US" sz="1400" dirty="0">
              <a:solidFill>
                <a:schemeClr val="dk1"/>
              </a:solidFill>
            </a:endParaRPr>
          </a:p>
          <a:p>
            <a:pPr marL="0" lvl="0" indent="0" algn="just">
              <a:buNone/>
            </a:pPr>
            <a:endParaRPr sz="1400" dirty="0">
              <a:solidFill>
                <a:schemeClr val="dk1"/>
              </a:solidFill>
            </a:endParaRPr>
          </a:p>
          <a:p>
            <a:pPr marL="0" lvl="0" indent="0">
              <a:spcBef>
                <a:spcPts val="1200"/>
              </a:spcBef>
              <a:buNone/>
            </a:pPr>
            <a:r>
              <a:rPr lang="en-GB" sz="1400" b="1" dirty="0">
                <a:solidFill>
                  <a:schemeClr val="dk1"/>
                </a:solidFill>
              </a:rPr>
              <a:t>Team K8C</a:t>
            </a:r>
            <a:r>
              <a:rPr lang="en-GB" sz="1400" dirty="0">
                <a:solidFill>
                  <a:schemeClr val="dk1"/>
                </a:solidFill>
              </a:rPr>
              <a:t>: </a:t>
            </a:r>
            <a:r>
              <a:rPr lang="en-GB" sz="1400" dirty="0" err="1">
                <a:solidFill>
                  <a:schemeClr val="dk1"/>
                </a:solidFill>
              </a:rPr>
              <a:t>Tsurkan</a:t>
            </a:r>
            <a:r>
              <a:rPr lang="en-GB" sz="1400" dirty="0">
                <a:solidFill>
                  <a:schemeClr val="dk1"/>
                </a:solidFill>
              </a:rPr>
              <a:t> Daniel; </a:t>
            </a:r>
            <a:r>
              <a:rPr lang="en-GB" sz="1400" dirty="0" err="1">
                <a:solidFill>
                  <a:schemeClr val="dk1"/>
                </a:solidFill>
              </a:rPr>
              <a:t>Dandamaev</a:t>
            </a:r>
            <a:r>
              <a:rPr lang="en-GB" sz="1400" dirty="0">
                <a:solidFill>
                  <a:schemeClr val="dk1"/>
                </a:solidFill>
              </a:rPr>
              <a:t> </a:t>
            </a:r>
            <a:r>
              <a:rPr lang="en-GB" sz="1400" dirty="0" err="1">
                <a:solidFill>
                  <a:schemeClr val="dk1"/>
                </a:solidFill>
              </a:rPr>
              <a:t>Gadji</a:t>
            </a:r>
            <a:r>
              <a:rPr lang="en-GB" sz="1400" dirty="0">
                <a:solidFill>
                  <a:schemeClr val="dk1"/>
                </a:solidFill>
              </a:rPr>
              <a:t>; Tsaturyan Konstantin; </a:t>
            </a:r>
            <a:r>
              <a:rPr lang="en-GB" sz="1400" dirty="0" err="1">
                <a:solidFill>
                  <a:schemeClr val="dk1"/>
                </a:solidFill>
              </a:rPr>
              <a:t>Smolkin</a:t>
            </a:r>
            <a:r>
              <a:rPr lang="en-GB" sz="1400" dirty="0">
                <a:solidFill>
                  <a:schemeClr val="dk1"/>
                </a:solidFill>
              </a:rPr>
              <a:t> Mikhail</a:t>
            </a:r>
            <a:endParaRPr sz="1400" dirty="0">
              <a:solidFill>
                <a:schemeClr val="dk1"/>
              </a:solidFill>
            </a:endParaRPr>
          </a:p>
          <a:p>
            <a:pPr marL="0" lvl="0" indent="0" algn="l" rtl="0">
              <a:spcBef>
                <a:spcPts val="1200"/>
              </a:spcBef>
              <a:spcAft>
                <a:spcPts val="0"/>
              </a:spcAft>
              <a:buNone/>
            </a:pPr>
            <a:r>
              <a:rPr lang="en-GB" sz="1400" b="1" dirty="0">
                <a:solidFill>
                  <a:schemeClr val="dk1"/>
                </a:solidFill>
              </a:rPr>
              <a:t>Project repo</a:t>
            </a:r>
            <a:r>
              <a:rPr lang="en-GB" sz="1400" dirty="0">
                <a:solidFill>
                  <a:schemeClr val="dk1"/>
                </a:solidFill>
              </a:rPr>
              <a:t>: </a:t>
            </a:r>
            <a:r>
              <a:rPr lang="en-GB" sz="1400" u="sng" dirty="0">
                <a:solidFill>
                  <a:schemeClr val="dk1"/>
                </a:solidFill>
              </a:rPr>
              <a:t>https://github.com/fanglores/Advanced-Software-Design</a:t>
            </a:r>
            <a:endParaRPr sz="1400" dirty="0">
              <a:solidFill>
                <a:schemeClr val="dk1"/>
              </a:solidFill>
            </a:endParaRPr>
          </a:p>
          <a:p>
            <a:pPr marL="0" lvl="0" indent="0">
              <a:spcBef>
                <a:spcPts val="1200"/>
              </a:spcBef>
              <a:spcAft>
                <a:spcPts val="1200"/>
              </a:spcAft>
              <a:buNone/>
            </a:pPr>
            <a:r>
              <a:rPr lang="en-GB" sz="1400" b="1" dirty="0">
                <a:solidFill>
                  <a:schemeClr val="dk1"/>
                </a:solidFill>
              </a:rPr>
              <a:t>This report</a:t>
            </a:r>
            <a:r>
              <a:rPr lang="en-GB" sz="1400" dirty="0">
                <a:solidFill>
                  <a:schemeClr val="dk1"/>
                </a:solidFill>
              </a:rPr>
              <a:t>: </a:t>
            </a:r>
            <a:r>
              <a:rPr lang="en-GB" sz="1400" u="sng" dirty="0">
                <a:solidFill>
                  <a:schemeClr val="dk1"/>
                </a:solidFill>
              </a:rPr>
              <a:t>https://github.com/fanglores/Advanced-Software-Design</a:t>
            </a:r>
            <a:br>
              <a:rPr lang="en-GB" sz="1400" u="sng" dirty="0">
                <a:solidFill>
                  <a:schemeClr val="dk1"/>
                </a:solidFill>
              </a:rPr>
            </a:br>
            <a:r>
              <a:rPr lang="en-GB" sz="1400" dirty="0">
                <a:solidFill>
                  <a:schemeClr val="dk1"/>
                </a:solidFill>
              </a:rPr>
              <a:t>		</a:t>
            </a:r>
            <a:r>
              <a:rPr lang="en-GB" sz="1400" u="sng" dirty="0">
                <a:solidFill>
                  <a:schemeClr val="dk1"/>
                </a:solidFill>
              </a:rPr>
              <a:t>/blob/master/Practice%20Tasks/Task5/K8C_DomainModeling_Task5.pdf</a:t>
            </a:r>
            <a:endParaRPr sz="1400" dirty="0">
              <a:solidFill>
                <a:schemeClr val="dk1"/>
              </a:solidFill>
            </a:endParaRPr>
          </a:p>
        </p:txBody>
      </p:sp>
      <p:sp>
        <p:nvSpPr>
          <p:cNvPr id="2" name="Slide Number Placeholder 1">
            <a:extLst>
              <a:ext uri="{FF2B5EF4-FFF2-40B4-BE49-F238E27FC236}">
                <a16:creationId xmlns:a16="http://schemas.microsoft.com/office/drawing/2014/main" id="{73F10E7C-2BDF-4387-B5C5-552F63A0424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z="2000" smtClean="0"/>
              <a:t>2</a:t>
            </a:fld>
            <a:endParaRPr lang="en-GB" sz="2000" dirty="0"/>
          </a:p>
        </p:txBody>
      </p:sp>
    </p:spTree>
    <p:extLst>
      <p:ext uri="{BB962C8B-B14F-4D97-AF65-F5344CB8AC3E}">
        <p14:creationId xmlns:p14="http://schemas.microsoft.com/office/powerpoint/2010/main" val="1693502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189531"/>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rgbClr val="FF0000"/>
                </a:solidFill>
                <a:effectLst>
                  <a:outerShdw blurRad="38100" dist="38100" dir="2700000" algn="tl">
                    <a:srgbClr val="000000">
                      <a:alpha val="43137"/>
                    </a:srgbClr>
                  </a:outerShdw>
                </a:effectLst>
              </a:rPr>
              <a:t>Use case diagram</a:t>
            </a:r>
            <a:endParaRPr b="1" dirty="0">
              <a:solidFill>
                <a:srgbClr val="FF0000"/>
              </a:solidFill>
              <a:effectLst>
                <a:outerShdw blurRad="38100" dist="38100" dir="2700000" algn="tl">
                  <a:srgbClr val="000000">
                    <a:alpha val="43137"/>
                  </a:srgbClr>
                </a:outerShdw>
              </a:effectLst>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Identify actors and use cases and develop a use case diagram from prior business requirements</a:t>
            </a:r>
            <a:endParaRPr/>
          </a:p>
          <a:p>
            <a:pPr marL="0" lvl="0" indent="0" algn="l" rtl="0">
              <a:spcBef>
                <a:spcPts val="1200"/>
              </a:spcBef>
              <a:spcAft>
                <a:spcPts val="0"/>
              </a:spcAft>
              <a:buNone/>
            </a:pPr>
            <a:r>
              <a:rPr lang="en-GB"/>
              <a:t>Rule of thumb: user/job story = function / user level use case</a:t>
            </a:r>
            <a:endParaRPr/>
          </a:p>
          <a:p>
            <a:pPr marL="0" lvl="0" indent="0" algn="l" rtl="0">
              <a:spcBef>
                <a:spcPts val="1200"/>
              </a:spcBef>
              <a:spcAft>
                <a:spcPts val="1200"/>
              </a:spcAft>
              <a:buNone/>
            </a:pPr>
            <a:r>
              <a:rPr lang="en-GB"/>
              <a:t>Actors - user groups and/or external systems that have similar interaction goals (use cases)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108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effectLst>
                  <a:outerShdw blurRad="38100" dist="38100" dir="2700000" algn="tl">
                    <a:srgbClr val="000000">
                      <a:alpha val="43137"/>
                    </a:srgbClr>
                  </a:outerShdw>
                </a:effectLst>
              </a:rPr>
              <a:t>Class candidates (1/2)</a:t>
            </a:r>
            <a:endParaRPr b="1" dirty="0">
              <a:effectLst>
                <a:outerShdw blurRad="38100" dist="38100" dir="2700000" algn="tl">
                  <a:srgbClr val="000000">
                    <a:alpha val="43137"/>
                  </a:srgbClr>
                </a:outerShdw>
              </a:effectLst>
            </a:endParaRPr>
          </a:p>
        </p:txBody>
      </p:sp>
      <p:graphicFrame>
        <p:nvGraphicFramePr>
          <p:cNvPr id="73" name="Google Shape;73;p16"/>
          <p:cNvGraphicFramePr/>
          <p:nvPr>
            <p:extLst>
              <p:ext uri="{D42A27DB-BD31-4B8C-83A1-F6EECF244321}">
                <p14:modId xmlns:p14="http://schemas.microsoft.com/office/powerpoint/2010/main" val="2786536506"/>
              </p:ext>
            </p:extLst>
          </p:nvPr>
        </p:nvGraphicFramePr>
        <p:xfrm>
          <a:off x="311700" y="889978"/>
          <a:ext cx="8617146" cy="3789779"/>
        </p:xfrm>
        <a:graphic>
          <a:graphicData uri="http://schemas.openxmlformats.org/drawingml/2006/table">
            <a:tbl>
              <a:tblPr>
                <a:noFill/>
                <a:tableStyleId>{4F7FCDE3-49A2-4FA3-99DF-2D13D2D225CC}</a:tableStyleId>
              </a:tblPr>
              <a:tblGrid>
                <a:gridCol w="2130482">
                  <a:extLst>
                    <a:ext uri="{9D8B030D-6E8A-4147-A177-3AD203B41FA5}">
                      <a16:colId xmlns:a16="http://schemas.microsoft.com/office/drawing/2014/main" val="20000"/>
                    </a:ext>
                  </a:extLst>
                </a:gridCol>
                <a:gridCol w="1475865">
                  <a:extLst>
                    <a:ext uri="{9D8B030D-6E8A-4147-A177-3AD203B41FA5}">
                      <a16:colId xmlns:a16="http://schemas.microsoft.com/office/drawing/2014/main" val="20001"/>
                    </a:ext>
                  </a:extLst>
                </a:gridCol>
                <a:gridCol w="2475644">
                  <a:extLst>
                    <a:ext uri="{9D8B030D-6E8A-4147-A177-3AD203B41FA5}">
                      <a16:colId xmlns:a16="http://schemas.microsoft.com/office/drawing/2014/main" val="20002"/>
                    </a:ext>
                  </a:extLst>
                </a:gridCol>
                <a:gridCol w="2535155">
                  <a:extLst>
                    <a:ext uri="{9D8B030D-6E8A-4147-A177-3AD203B41FA5}">
                      <a16:colId xmlns:a16="http://schemas.microsoft.com/office/drawing/2014/main" val="20003"/>
                    </a:ext>
                  </a:extLst>
                </a:gridCol>
              </a:tblGrid>
              <a:tr h="442462">
                <a:tc>
                  <a:txBody>
                    <a:bodyPr/>
                    <a:lstStyle/>
                    <a:p>
                      <a:pPr marL="0" lvl="0" indent="0" algn="l" rtl="0">
                        <a:lnSpc>
                          <a:spcPct val="115000"/>
                        </a:lnSpc>
                        <a:spcBef>
                          <a:spcPts val="0"/>
                        </a:spcBef>
                        <a:spcAft>
                          <a:spcPts val="0"/>
                        </a:spcAft>
                        <a:buNone/>
                      </a:pPr>
                      <a:r>
                        <a:rPr lang="en-GB" sz="1100" b="1"/>
                        <a:t>Candidate</a:t>
                      </a:r>
                      <a:endParaRPr sz="1100" b="1"/>
                    </a:p>
                  </a:txBody>
                  <a:tcPr marL="68575" marR="68575" marT="36200" marB="362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100" b="1"/>
                        <a:t>Criteria</a:t>
                      </a:r>
                      <a:endParaRPr sz="1100" b="1"/>
                    </a:p>
                  </a:txBody>
                  <a:tcPr marL="68575" marR="68575" marT="36200" marB="362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100" b="1"/>
                        <a:t>Stored information</a:t>
                      </a:r>
                      <a:endParaRPr sz="1100" b="1"/>
                    </a:p>
                  </a:txBody>
                  <a:tcPr marL="68575" marR="68575" marT="36200" marB="362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100" b="1"/>
                        <a:t>Operations</a:t>
                      </a:r>
                      <a:endParaRPr sz="1100" b="1"/>
                    </a:p>
                  </a:txBody>
                  <a:tcPr marL="68575" marR="68575" marT="36200" marB="362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577124">
                <a:tc>
                  <a:txBody>
                    <a:bodyPr/>
                    <a:lstStyle/>
                    <a:p>
                      <a:r>
                        <a:rPr lang="en-US" sz="1000" b="1" dirty="0">
                          <a:effectLst/>
                        </a:rPr>
                        <a:t>Request Router</a:t>
                      </a:r>
                      <a:endParaRPr lang="en-US" sz="1000" dirty="0">
                        <a:effectLst/>
                      </a:endParaRPr>
                    </a:p>
                  </a:txBody>
                  <a:tcPr marL="123825" marR="123825" marT="57150" marB="571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r>
                        <a:rPr lang="en-US" sz="1000">
                          <a:effectLst/>
                        </a:rPr>
                        <a:t>SIAOUT</a:t>
                      </a:r>
                    </a:p>
                  </a:txBody>
                  <a:tcPr marL="123825" marR="123825" marT="57150" marB="571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r>
                        <a:rPr lang="en-US" sz="1000">
                          <a:effectLst/>
                        </a:rPr>
                        <a:t>Routing rules, target services, request states</a:t>
                      </a:r>
                    </a:p>
                  </a:txBody>
                  <a:tcPr marL="123825" marR="123825" marT="57150" marB="571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r>
                        <a:rPr lang="en-US" sz="1000">
                          <a:effectLst/>
                        </a:rPr>
                        <a:t>- Handle request forwarding</a:t>
                      </a:r>
                      <a:br>
                        <a:rPr lang="en-US" sz="1000">
                          <a:effectLst/>
                        </a:rPr>
                      </a:br>
                      <a:r>
                        <a:rPr lang="en-US" sz="1000">
                          <a:effectLst/>
                        </a:rPr>
                        <a:t>- Add new route</a:t>
                      </a:r>
                      <a:br>
                        <a:rPr lang="en-US" sz="1000">
                          <a:effectLst/>
                        </a:rPr>
                      </a:br>
                      <a:r>
                        <a:rPr lang="en-US" sz="1000">
                          <a:effectLst/>
                        </a:rPr>
                        <a:t>- Get current routes</a:t>
                      </a:r>
                    </a:p>
                  </a:txBody>
                  <a:tcPr marL="123825" marR="123825" marT="57150" marB="571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577124">
                <a:tc>
                  <a:txBody>
                    <a:bodyPr/>
                    <a:lstStyle/>
                    <a:p>
                      <a:r>
                        <a:rPr lang="en-US" sz="1000" b="1" dirty="0">
                          <a:effectLst/>
                        </a:rPr>
                        <a:t>Load Balancer</a:t>
                      </a:r>
                      <a:endParaRPr lang="en-US" sz="1000" dirty="0">
                        <a:effectLst/>
                      </a:endParaRPr>
                    </a:p>
                  </a:txBody>
                  <a:tcPr marL="123825" marR="123825" marT="57150" marB="571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r>
                        <a:rPr lang="en-US" sz="1000">
                          <a:effectLst/>
                        </a:rPr>
                        <a:t>SIAOUT</a:t>
                      </a:r>
                    </a:p>
                  </a:txBody>
                  <a:tcPr marL="123825" marR="123825" marT="57150" marB="571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r>
                        <a:rPr lang="en-US" sz="1000">
                          <a:effectLst/>
                        </a:rPr>
                        <a:t>Service instances, traffic distribution rules</a:t>
                      </a:r>
                    </a:p>
                  </a:txBody>
                  <a:tcPr marL="123825" marR="123825" marT="57150" marB="571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r>
                        <a:rPr lang="en-US" sz="1000">
                          <a:effectLst/>
                        </a:rPr>
                        <a:t>- Distribute traffic</a:t>
                      </a:r>
                      <a:br>
                        <a:rPr lang="en-US" sz="1000">
                          <a:effectLst/>
                        </a:rPr>
                      </a:br>
                      <a:r>
                        <a:rPr lang="en-US" sz="1000">
                          <a:effectLst/>
                        </a:rPr>
                        <a:t>- Monitor instance health</a:t>
                      </a:r>
                      <a:br>
                        <a:rPr lang="en-US" sz="1000">
                          <a:effectLst/>
                        </a:rPr>
                      </a:br>
                      <a:r>
                        <a:rPr lang="en-US" sz="1000">
                          <a:effectLst/>
                        </a:rPr>
                        <a:t>- Adjust weights dynamically</a:t>
                      </a:r>
                    </a:p>
                  </a:txBody>
                  <a:tcPr marL="123825" marR="123825" marT="57150" marB="571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731023">
                <a:tc>
                  <a:txBody>
                    <a:bodyPr/>
                    <a:lstStyle/>
                    <a:p>
                      <a:r>
                        <a:rPr lang="en-US" sz="1000" b="1" dirty="0">
                          <a:effectLst/>
                        </a:rPr>
                        <a:t>Request Validator</a:t>
                      </a:r>
                      <a:endParaRPr lang="en-US" sz="1000" dirty="0">
                        <a:effectLst/>
                      </a:endParaRPr>
                    </a:p>
                  </a:txBody>
                  <a:tcPr marL="123825" marR="123825" marT="57150" marB="571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r>
                        <a:rPr lang="en-US" sz="1000">
                          <a:effectLst/>
                        </a:rPr>
                        <a:t>SIAOUT</a:t>
                      </a:r>
                    </a:p>
                  </a:txBody>
                  <a:tcPr marL="123825" marR="123825" marT="57150" marB="571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r>
                        <a:rPr lang="en-US" sz="1000">
                          <a:effectLst/>
                        </a:rPr>
                        <a:t>Validation rules, OpenAPI schema, error-handling config</a:t>
                      </a:r>
                    </a:p>
                  </a:txBody>
                  <a:tcPr marL="123825" marR="123825" marT="57150" marB="571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r>
                        <a:rPr lang="en-US" sz="1000">
                          <a:effectLst/>
                        </a:rPr>
                        <a:t>- Validate requests via rules and OpenAPI schema</a:t>
                      </a:r>
                      <a:br>
                        <a:rPr lang="en-US" sz="1000">
                          <a:effectLst/>
                        </a:rPr>
                      </a:br>
                      <a:r>
                        <a:rPr lang="en-US" sz="1000">
                          <a:effectLst/>
                        </a:rPr>
                        <a:t>- Generate error reports</a:t>
                      </a:r>
                      <a:br>
                        <a:rPr lang="en-US" sz="1000">
                          <a:effectLst/>
                        </a:rPr>
                      </a:br>
                      <a:r>
                        <a:rPr lang="en-US" sz="1000">
                          <a:effectLst/>
                        </a:rPr>
                        <a:t>- Upload new validation rules</a:t>
                      </a:r>
                    </a:p>
                  </a:txBody>
                  <a:tcPr marL="123825" marR="123825" marT="57150" marB="571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731023">
                <a:tc>
                  <a:txBody>
                    <a:bodyPr/>
                    <a:lstStyle/>
                    <a:p>
                      <a:r>
                        <a:rPr lang="en-US" sz="1000" b="1" dirty="0">
                          <a:effectLst/>
                        </a:rPr>
                        <a:t>Response </a:t>
                      </a:r>
                      <a:r>
                        <a:rPr lang="en-US" sz="1000" b="1" dirty="0" err="1">
                          <a:effectLst/>
                        </a:rPr>
                        <a:t>Cacher</a:t>
                      </a:r>
                      <a:endParaRPr lang="en-US" sz="1000" dirty="0">
                        <a:effectLst/>
                      </a:endParaRPr>
                    </a:p>
                  </a:txBody>
                  <a:tcPr marL="123825" marR="123825" marT="57150" marB="571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r>
                        <a:rPr lang="en-US" sz="1000">
                          <a:effectLst/>
                        </a:rPr>
                        <a:t>SIAOUT</a:t>
                      </a:r>
                    </a:p>
                  </a:txBody>
                  <a:tcPr marL="123825" marR="123825" marT="57150" marB="571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r>
                        <a:rPr lang="en-US" sz="1000">
                          <a:effectLst/>
                        </a:rPr>
                        <a:t>Cached responses, expiration policies, caching rules</a:t>
                      </a:r>
                    </a:p>
                  </a:txBody>
                  <a:tcPr marL="123825" marR="123825" marT="57150" marB="571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r>
                        <a:rPr lang="en-US" sz="1000">
                          <a:effectLst/>
                        </a:rPr>
                        <a:t>- Put responses in cache</a:t>
                      </a:r>
                      <a:br>
                        <a:rPr lang="en-US" sz="1000">
                          <a:effectLst/>
                        </a:rPr>
                      </a:br>
                      <a:r>
                        <a:rPr lang="en-US" sz="1000">
                          <a:effectLst/>
                        </a:rPr>
                        <a:t>- Retrieve cached responses</a:t>
                      </a:r>
                      <a:br>
                        <a:rPr lang="en-US" sz="1000">
                          <a:effectLst/>
                        </a:rPr>
                      </a:br>
                      <a:r>
                        <a:rPr lang="en-US" sz="1000">
                          <a:effectLst/>
                        </a:rPr>
                        <a:t>- Invalidate cache</a:t>
                      </a:r>
                      <a:br>
                        <a:rPr lang="en-US" sz="1000">
                          <a:effectLst/>
                        </a:rPr>
                      </a:br>
                      <a:r>
                        <a:rPr lang="en-US" sz="1000">
                          <a:effectLst/>
                        </a:rPr>
                        <a:t>- Update cache entries</a:t>
                      </a:r>
                    </a:p>
                  </a:txBody>
                  <a:tcPr marL="123825" marR="123825" marT="57150" marB="571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731023">
                <a:tc>
                  <a:txBody>
                    <a:bodyPr/>
                    <a:lstStyle/>
                    <a:p>
                      <a:r>
                        <a:rPr lang="en-US" sz="1000" b="1" dirty="0">
                          <a:effectLst/>
                        </a:rPr>
                        <a:t>Authentication Provider</a:t>
                      </a:r>
                      <a:endParaRPr lang="en-US" sz="1000" dirty="0">
                        <a:effectLst/>
                      </a:endParaRPr>
                    </a:p>
                  </a:txBody>
                  <a:tcPr marL="123825" marR="123825" marT="57150" marB="571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r>
                        <a:rPr lang="en-US" sz="1000">
                          <a:effectLst/>
                        </a:rPr>
                        <a:t>SIAOUT</a:t>
                      </a:r>
                    </a:p>
                  </a:txBody>
                  <a:tcPr marL="123825" marR="123825" marT="57150" marB="571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r>
                        <a:rPr lang="en-US" sz="1000">
                          <a:effectLst/>
                        </a:rPr>
                        <a:t>Tokens, session details, authentication policies</a:t>
                      </a:r>
                    </a:p>
                  </a:txBody>
                  <a:tcPr marL="123825" marR="123825" marT="57150" marB="571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r>
                        <a:rPr lang="en-US" sz="1000" dirty="0">
                          <a:effectLst/>
                        </a:rPr>
                        <a:t>- Validate tokens</a:t>
                      </a:r>
                      <a:br>
                        <a:rPr lang="en-US" sz="1000" dirty="0">
                          <a:effectLst/>
                        </a:rPr>
                      </a:br>
                      <a:r>
                        <a:rPr lang="en-US" sz="1000" dirty="0">
                          <a:effectLst/>
                        </a:rPr>
                        <a:t>- Authenticate users</a:t>
                      </a:r>
                      <a:br>
                        <a:rPr lang="en-US" sz="1000" dirty="0">
                          <a:effectLst/>
                        </a:rPr>
                      </a:br>
                      <a:r>
                        <a:rPr lang="en-US" sz="1000" dirty="0">
                          <a:effectLst/>
                        </a:rPr>
                        <a:t>- Invalidate stored tokens</a:t>
                      </a:r>
                      <a:br>
                        <a:rPr lang="en-US" sz="1000" dirty="0">
                          <a:effectLst/>
                        </a:rPr>
                      </a:br>
                      <a:r>
                        <a:rPr lang="en-US" sz="1000" dirty="0">
                          <a:effectLst/>
                        </a:rPr>
                        <a:t>- Update session information</a:t>
                      </a:r>
                    </a:p>
                  </a:txBody>
                  <a:tcPr marL="123825" marR="123825" marT="57150" marB="571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108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effectLst>
                  <a:outerShdw blurRad="38100" dist="38100" dir="2700000" algn="tl">
                    <a:srgbClr val="000000">
                      <a:alpha val="43137"/>
                    </a:srgbClr>
                  </a:outerShdw>
                </a:effectLst>
              </a:rPr>
              <a:t>Class candidates (2/2)</a:t>
            </a:r>
            <a:endParaRPr b="1" dirty="0">
              <a:effectLst>
                <a:outerShdw blurRad="38100" dist="38100" dir="2700000" algn="tl">
                  <a:srgbClr val="000000">
                    <a:alpha val="43137"/>
                  </a:srgbClr>
                </a:outerShdw>
              </a:effectLst>
            </a:endParaRPr>
          </a:p>
        </p:txBody>
      </p:sp>
      <p:graphicFrame>
        <p:nvGraphicFramePr>
          <p:cNvPr id="73" name="Google Shape;73;p16"/>
          <p:cNvGraphicFramePr/>
          <p:nvPr>
            <p:extLst>
              <p:ext uri="{D42A27DB-BD31-4B8C-83A1-F6EECF244321}">
                <p14:modId xmlns:p14="http://schemas.microsoft.com/office/powerpoint/2010/main" val="3314919773"/>
              </p:ext>
            </p:extLst>
          </p:nvPr>
        </p:nvGraphicFramePr>
        <p:xfrm>
          <a:off x="311700" y="990831"/>
          <a:ext cx="8617146" cy="3635880"/>
        </p:xfrm>
        <a:graphic>
          <a:graphicData uri="http://schemas.openxmlformats.org/drawingml/2006/table">
            <a:tbl>
              <a:tblPr>
                <a:noFill/>
                <a:tableStyleId>{4F7FCDE3-49A2-4FA3-99DF-2D13D2D225CC}</a:tableStyleId>
              </a:tblPr>
              <a:tblGrid>
                <a:gridCol w="2130482">
                  <a:extLst>
                    <a:ext uri="{9D8B030D-6E8A-4147-A177-3AD203B41FA5}">
                      <a16:colId xmlns:a16="http://schemas.microsoft.com/office/drawing/2014/main" val="20000"/>
                    </a:ext>
                  </a:extLst>
                </a:gridCol>
                <a:gridCol w="1475865">
                  <a:extLst>
                    <a:ext uri="{9D8B030D-6E8A-4147-A177-3AD203B41FA5}">
                      <a16:colId xmlns:a16="http://schemas.microsoft.com/office/drawing/2014/main" val="20001"/>
                    </a:ext>
                  </a:extLst>
                </a:gridCol>
                <a:gridCol w="2475644">
                  <a:extLst>
                    <a:ext uri="{9D8B030D-6E8A-4147-A177-3AD203B41FA5}">
                      <a16:colId xmlns:a16="http://schemas.microsoft.com/office/drawing/2014/main" val="20002"/>
                    </a:ext>
                  </a:extLst>
                </a:gridCol>
                <a:gridCol w="2535155">
                  <a:extLst>
                    <a:ext uri="{9D8B030D-6E8A-4147-A177-3AD203B41FA5}">
                      <a16:colId xmlns:a16="http://schemas.microsoft.com/office/drawing/2014/main" val="20003"/>
                    </a:ext>
                  </a:extLst>
                </a:gridCol>
              </a:tblGrid>
              <a:tr h="442462">
                <a:tc>
                  <a:txBody>
                    <a:bodyPr/>
                    <a:lstStyle/>
                    <a:p>
                      <a:pPr marL="0" lvl="0" indent="0" algn="l" rtl="0">
                        <a:lnSpc>
                          <a:spcPct val="115000"/>
                        </a:lnSpc>
                        <a:spcBef>
                          <a:spcPts val="0"/>
                        </a:spcBef>
                        <a:spcAft>
                          <a:spcPts val="0"/>
                        </a:spcAft>
                        <a:buNone/>
                      </a:pPr>
                      <a:r>
                        <a:rPr lang="en-GB" sz="1100" b="1"/>
                        <a:t>Candidate</a:t>
                      </a:r>
                      <a:endParaRPr sz="1100" b="1"/>
                    </a:p>
                  </a:txBody>
                  <a:tcPr marL="68575" marR="68575" marT="36200" marB="362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100" b="1"/>
                        <a:t>Criteria</a:t>
                      </a:r>
                      <a:endParaRPr sz="1100" b="1"/>
                    </a:p>
                  </a:txBody>
                  <a:tcPr marL="68575" marR="68575" marT="36200" marB="362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100" b="1"/>
                        <a:t>Stored information</a:t>
                      </a:r>
                      <a:endParaRPr sz="1100" b="1"/>
                    </a:p>
                  </a:txBody>
                  <a:tcPr marL="68575" marR="68575" marT="36200" marB="362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100" b="1"/>
                        <a:t>Operations</a:t>
                      </a:r>
                      <a:endParaRPr sz="1100" b="1"/>
                    </a:p>
                  </a:txBody>
                  <a:tcPr marL="68575" marR="68575" marT="36200" marB="362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577124">
                <a:tc>
                  <a:txBody>
                    <a:bodyPr/>
                    <a:lstStyle/>
                    <a:p>
                      <a:r>
                        <a:rPr lang="en-US" sz="1000" b="1">
                          <a:effectLst/>
                        </a:rPr>
                        <a:t>SSO System</a:t>
                      </a:r>
                      <a:endParaRPr lang="en-US" sz="1000">
                        <a:effectLst/>
                      </a:endParaRPr>
                    </a:p>
                  </a:txBody>
                  <a:tcPr marL="123825" marR="123825" marT="57150" marB="57150" anchor="ctr">
                    <a:lnL w="12700" cap="flat" cmpd="sng">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r>
                        <a:rPr lang="en-US" sz="1000" dirty="0">
                          <a:effectLst/>
                        </a:rPr>
                        <a:t>SIAOUT</a:t>
                      </a:r>
                    </a:p>
                  </a:txBody>
                  <a:tcPr marL="123825" marR="123825" marT="57150" marB="57150" anchor="ctr">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r>
                        <a:rPr lang="en-US" sz="1000">
                          <a:effectLst/>
                        </a:rPr>
                        <a:t>Authentication tokens, user sessions, expiration policies</a:t>
                      </a:r>
                    </a:p>
                  </a:txBody>
                  <a:tcPr marL="123825" marR="123825" marT="57150" marB="57150" anchor="ctr">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r>
                        <a:rPr lang="en-US" sz="1000" dirty="0">
                          <a:effectLst/>
                        </a:rPr>
                        <a:t>- Authenticate via SSO</a:t>
                      </a:r>
                      <a:br>
                        <a:rPr lang="en-US" sz="1000" dirty="0">
                          <a:effectLst/>
                        </a:rPr>
                      </a:br>
                      <a:r>
                        <a:rPr lang="en-US" sz="1000" dirty="0">
                          <a:effectLst/>
                        </a:rPr>
                        <a:t>- Handle token management and validation</a:t>
                      </a:r>
                    </a:p>
                  </a:txBody>
                  <a:tcPr marL="123825" marR="123825" marT="57150" marB="57150" anchor="ctr">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731023">
                <a:tc>
                  <a:txBody>
                    <a:bodyPr/>
                    <a:lstStyle/>
                    <a:p>
                      <a:r>
                        <a:rPr lang="en-US" sz="1000" b="1">
                          <a:effectLst/>
                        </a:rPr>
                        <a:t>System Logger</a:t>
                      </a:r>
                      <a:endParaRPr lang="en-US" sz="1000">
                        <a:effectLst/>
                      </a:endParaRPr>
                    </a:p>
                  </a:txBody>
                  <a:tcPr marL="123825" marR="123825" marT="57150" marB="571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r>
                        <a:rPr lang="en-US" sz="1000" dirty="0">
                          <a:effectLst/>
                        </a:rPr>
                        <a:t>SIAOUT</a:t>
                      </a:r>
                    </a:p>
                  </a:txBody>
                  <a:tcPr marL="123825" marR="123825" marT="57150" marB="571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r>
                        <a:rPr lang="en-US" sz="1000">
                          <a:effectLst/>
                        </a:rPr>
                        <a:t>Request logs, system events, user activity logs</a:t>
                      </a:r>
                    </a:p>
                  </a:txBody>
                  <a:tcPr marL="123825" marR="123825" marT="57150" marB="571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r>
                        <a:rPr lang="en-US" sz="1000">
                          <a:effectLst/>
                        </a:rPr>
                        <a:t>- Log traffic</a:t>
                      </a:r>
                      <a:br>
                        <a:rPr lang="en-US" sz="1000">
                          <a:effectLst/>
                        </a:rPr>
                      </a:br>
                      <a:r>
                        <a:rPr lang="en-US" sz="1000">
                          <a:effectLst/>
                        </a:rPr>
                        <a:t>- Archive logs</a:t>
                      </a:r>
                      <a:br>
                        <a:rPr lang="en-US" sz="1000">
                          <a:effectLst/>
                        </a:rPr>
                      </a:br>
                      <a:r>
                        <a:rPr lang="en-US" sz="1000">
                          <a:effectLst/>
                        </a:rPr>
                        <a:t>- Track API errors and security issues</a:t>
                      </a:r>
                    </a:p>
                  </a:txBody>
                  <a:tcPr marL="123825" marR="123825" marT="57150" marB="571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731023">
                <a:tc>
                  <a:txBody>
                    <a:bodyPr/>
                    <a:lstStyle/>
                    <a:p>
                      <a:r>
                        <a:rPr lang="en-US" sz="1000" b="1">
                          <a:effectLst/>
                        </a:rPr>
                        <a:t>OpenAPI Generator</a:t>
                      </a:r>
                      <a:endParaRPr lang="en-US" sz="1000">
                        <a:effectLst/>
                      </a:endParaRPr>
                    </a:p>
                  </a:txBody>
                  <a:tcPr marL="123825" marR="123825" marT="57150" marB="57150" anchor="ctr">
                    <a:lnL w="12700" cap="flat" cmpd="sng">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r>
                        <a:rPr lang="en-US" sz="1000">
                          <a:effectLst/>
                        </a:rPr>
                        <a:t>OUT</a:t>
                      </a:r>
                    </a:p>
                  </a:txBody>
                  <a:tcPr marL="123825" marR="123825" marT="57150" marB="57150" anchor="ctr">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r>
                        <a:rPr lang="en-US" sz="1000">
                          <a:effectLst/>
                        </a:rPr>
                        <a:t>Generated API documentation, schema, endpoints</a:t>
                      </a:r>
                    </a:p>
                  </a:txBody>
                  <a:tcPr marL="123825" marR="123825" marT="57150" marB="57150" anchor="ctr">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r>
                        <a:rPr lang="it-IT" sz="1000">
                          <a:effectLst/>
                        </a:rPr>
                        <a:t>- Generate OpenAPI schema</a:t>
                      </a:r>
                      <a:br>
                        <a:rPr lang="it-IT" sz="1000">
                          <a:effectLst/>
                        </a:rPr>
                      </a:br>
                      <a:r>
                        <a:rPr lang="it-IT" sz="1000">
                          <a:effectLst/>
                        </a:rPr>
                        <a:t>- Parse source code for schema generation</a:t>
                      </a:r>
                      <a:br>
                        <a:rPr lang="it-IT" sz="1000">
                          <a:effectLst/>
                        </a:rPr>
                      </a:br>
                      <a:r>
                        <a:rPr lang="it-IT" sz="1000">
                          <a:effectLst/>
                        </a:rPr>
                        <a:t>- Provide API documentation</a:t>
                      </a:r>
                    </a:p>
                  </a:txBody>
                  <a:tcPr marL="123825" marR="123825" marT="57150" marB="57150" anchor="ctr">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extLst>
                  <a:ext uri="{0D108BD9-81ED-4DB2-BD59-A6C34878D82A}">
                    <a16:rowId xmlns:a16="http://schemas.microsoft.com/office/drawing/2014/main" val="523426399"/>
                  </a:ext>
                </a:extLst>
              </a:tr>
              <a:tr h="577124">
                <a:tc>
                  <a:txBody>
                    <a:bodyPr/>
                    <a:lstStyle/>
                    <a:p>
                      <a:r>
                        <a:rPr lang="en-US" sz="1000" b="1">
                          <a:effectLst/>
                        </a:rPr>
                        <a:t>Service Deployer</a:t>
                      </a:r>
                      <a:endParaRPr lang="en-US" sz="1000">
                        <a:effectLst/>
                      </a:endParaRPr>
                    </a:p>
                  </a:txBody>
                  <a:tcPr marL="123825" marR="123825" marT="57150" marB="57150" anchor="ctr">
                    <a:lnL w="12700" cap="flat" cmpd="sng">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r>
                        <a:rPr lang="en-US" sz="1000">
                          <a:effectLst/>
                        </a:rPr>
                        <a:t>SIAOUT</a:t>
                      </a:r>
                    </a:p>
                  </a:txBody>
                  <a:tcPr marL="123825" marR="123825" marT="57150" marB="57150" anchor="ctr">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r>
                        <a:rPr lang="en-US" sz="1000">
                          <a:effectLst/>
                        </a:rPr>
                        <a:t>Service configurations, versioning data, deployment status</a:t>
                      </a:r>
                    </a:p>
                  </a:txBody>
                  <a:tcPr marL="123825" marR="123825" marT="57150" marB="57150" anchor="ctr">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r>
                        <a:rPr lang="en-US" sz="1000">
                          <a:effectLst/>
                        </a:rPr>
                        <a:t>- Deploy services</a:t>
                      </a:r>
                      <a:br>
                        <a:rPr lang="en-US" sz="1000">
                          <a:effectLst/>
                        </a:rPr>
                      </a:br>
                      <a:r>
                        <a:rPr lang="en-US" sz="1000">
                          <a:effectLst/>
                        </a:rPr>
                        <a:t>- Manage service lifecycle</a:t>
                      </a:r>
                      <a:br>
                        <a:rPr lang="en-US" sz="1000">
                          <a:effectLst/>
                        </a:rPr>
                      </a:br>
                      <a:r>
                        <a:rPr lang="en-US" sz="1000">
                          <a:effectLst/>
                        </a:rPr>
                        <a:t>- Monitor deployment status</a:t>
                      </a:r>
                    </a:p>
                  </a:txBody>
                  <a:tcPr marL="123825" marR="123825" marT="57150" marB="57150" anchor="ctr">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extLst>
                  <a:ext uri="{0D108BD9-81ED-4DB2-BD59-A6C34878D82A}">
                    <a16:rowId xmlns:a16="http://schemas.microsoft.com/office/drawing/2014/main" val="2197470109"/>
                  </a:ext>
                </a:extLst>
              </a:tr>
              <a:tr h="577124">
                <a:tc>
                  <a:txBody>
                    <a:bodyPr/>
                    <a:lstStyle/>
                    <a:p>
                      <a:r>
                        <a:rPr lang="en-US" sz="1000" b="1">
                          <a:effectLst/>
                        </a:rPr>
                        <a:t>Model Containerizer</a:t>
                      </a:r>
                      <a:endParaRPr lang="en-US" sz="1000">
                        <a:effectLst/>
                      </a:endParaRPr>
                    </a:p>
                  </a:txBody>
                  <a:tcPr marL="123825" marR="123825" marT="57150" marB="57150" anchor="ctr">
                    <a:lnL w="12700" cap="flat" cmpd="sng">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r>
                        <a:rPr lang="en-US" sz="1000">
                          <a:effectLst/>
                        </a:rPr>
                        <a:t>SIAOUT</a:t>
                      </a:r>
                    </a:p>
                  </a:txBody>
                  <a:tcPr marL="123825" marR="123825" marT="57150" marB="57150" anchor="ctr">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r>
                        <a:rPr lang="en-US" sz="1000">
                          <a:effectLst/>
                        </a:rPr>
                        <a:t>Container configurations, Docker images, deployment settings</a:t>
                      </a:r>
                    </a:p>
                  </a:txBody>
                  <a:tcPr marL="123825" marR="123825" marT="57150" marB="57150" anchor="ctr">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r>
                        <a:rPr lang="en-US" sz="1000" dirty="0">
                          <a:effectLst/>
                        </a:rPr>
                        <a:t>- Containerize models</a:t>
                      </a:r>
                      <a:br>
                        <a:rPr lang="en-US" sz="1000" dirty="0">
                          <a:effectLst/>
                        </a:rPr>
                      </a:br>
                      <a:r>
                        <a:rPr lang="en-US" sz="1000" dirty="0">
                          <a:effectLst/>
                        </a:rPr>
                        <a:t>- Deploy containerized services</a:t>
                      </a:r>
                      <a:br>
                        <a:rPr lang="en-US" sz="1000" dirty="0">
                          <a:effectLst/>
                        </a:rPr>
                      </a:br>
                      <a:r>
                        <a:rPr lang="en-US" sz="1000" dirty="0">
                          <a:effectLst/>
                        </a:rPr>
                        <a:t>- Manage Docker images</a:t>
                      </a:r>
                    </a:p>
                  </a:txBody>
                  <a:tcPr marL="123825" marR="123825" marT="57150" marB="57150" anchor="ctr">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53835174"/>
                  </a:ext>
                </a:extLst>
              </a:tr>
            </a:tbl>
          </a:graphicData>
        </a:graphic>
      </p:graphicFrame>
    </p:spTree>
    <p:extLst>
      <p:ext uri="{BB962C8B-B14F-4D97-AF65-F5344CB8AC3E}">
        <p14:creationId xmlns:p14="http://schemas.microsoft.com/office/powerpoint/2010/main" val="2792855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236596"/>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rgbClr val="FF0000"/>
                </a:solidFill>
                <a:effectLst>
                  <a:outerShdw blurRad="38100" dist="38100" dir="2700000" algn="tl">
                    <a:srgbClr val="000000">
                      <a:alpha val="43137"/>
                    </a:srgbClr>
                  </a:outerShdw>
                </a:effectLst>
              </a:rPr>
              <a:t>Domain model diagram</a:t>
            </a:r>
            <a:endParaRPr b="1" dirty="0">
              <a:solidFill>
                <a:srgbClr val="FF0000"/>
              </a:solidFill>
              <a:effectLst>
                <a:outerShdw blurRad="38100" dist="38100" dir="2700000" algn="tl">
                  <a:srgbClr val="000000">
                    <a:alpha val="43137"/>
                  </a:srgbClr>
                </a:outerShdw>
              </a:effectLst>
            </a:endParaRPr>
          </a:p>
        </p:txBody>
      </p:sp>
      <p:sp>
        <p:nvSpPr>
          <p:cNvPr id="80" name="Google Shape;80;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Draw a class diagram or ER+DFD diagram</a:t>
            </a:r>
            <a:endParaRPr/>
          </a:p>
          <a:p>
            <a:pPr marL="0" lvl="0" indent="0" algn="l" rtl="0">
              <a:spcBef>
                <a:spcPts val="1200"/>
              </a:spcBef>
              <a:spcAft>
                <a:spcPts val="0"/>
              </a:spcAft>
              <a:buNone/>
            </a:pPr>
            <a:r>
              <a:rPr lang="en-GB"/>
              <a:t>Show candidate classes, relations, attributes. If class diagram - show operations at classes. If ER then add a DFD connecting processes to entities.</a:t>
            </a:r>
            <a:endParaRPr/>
          </a:p>
          <a:p>
            <a:pPr marL="0" lvl="0" indent="0" algn="l" rtl="0">
              <a:spcBef>
                <a:spcPts val="1200"/>
              </a:spcBef>
              <a:spcAft>
                <a:spcPts val="1200"/>
              </a:spcAft>
              <a:buNone/>
            </a:pPr>
            <a:r>
              <a:rPr lang="en-GB"/>
              <a:t>Add DDD stereotypes</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TotalTime>
  <Words>616</Words>
  <Application>Microsoft Office PowerPoint</Application>
  <PresentationFormat>Экран (16:9)</PresentationFormat>
  <Paragraphs>82</Paragraphs>
  <Slides>6</Slides>
  <Notes>6</Notes>
  <HiddenSlides>0</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6</vt:i4>
      </vt:variant>
    </vt:vector>
  </HeadingPairs>
  <TitlesOfParts>
    <vt:vector size="9" baseType="lpstr">
      <vt:lpstr>Roboto</vt:lpstr>
      <vt:lpstr>Arial</vt:lpstr>
      <vt:lpstr>Simple Light</vt:lpstr>
      <vt:lpstr>KEA (Kubernetes Empowerer to API)</vt:lpstr>
      <vt:lpstr>Product description</vt:lpstr>
      <vt:lpstr>Use case diagram</vt:lpstr>
      <vt:lpstr>Class candidates (1/2)</vt:lpstr>
      <vt:lpstr>Class candidates (2/2)</vt:lpstr>
      <vt:lpstr>Domain model diagram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KEA (Kubernetes Empowerer to API)</dc:title>
  <cp:lastModifiedBy>Цатурьян Константин</cp:lastModifiedBy>
  <cp:revision>6</cp:revision>
  <dcterms:modified xsi:type="dcterms:W3CDTF">2024-10-23T11:12:03Z</dcterms:modified>
</cp:coreProperties>
</file>