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96" r:id="rId2"/>
    <p:sldId id="402" r:id="rId3"/>
    <p:sldId id="471" r:id="rId4"/>
    <p:sldId id="491" r:id="rId5"/>
    <p:sldId id="492" r:id="rId6"/>
    <p:sldId id="493" r:id="rId7"/>
    <p:sldId id="494" r:id="rId8"/>
    <p:sldId id="508" r:id="rId9"/>
    <p:sldId id="495" r:id="rId10"/>
    <p:sldId id="509" r:id="rId11"/>
  </p:sldIdLst>
  <p:sldSz cx="9144000" cy="5143500" type="screen16x9"/>
  <p:notesSz cx="6858000" cy="9144000"/>
  <p:defaultTextStyle>
    <a:defPPr>
      <a:defRPr lang="ru-RU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846DA52-D543-4BD5-A3DA-9D13E8A718CE}">
          <p14:sldIdLst>
            <p14:sldId id="296"/>
            <p14:sldId id="402"/>
            <p14:sldId id="471"/>
            <p14:sldId id="491"/>
            <p14:sldId id="492"/>
            <p14:sldId id="493"/>
            <p14:sldId id="494"/>
            <p14:sldId id="508"/>
            <p14:sldId id="495"/>
            <p14:sldId id="5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5" userDrawn="1">
          <p15:clr>
            <a:srgbClr val="A4A3A4"/>
          </p15:clr>
        </p15:guide>
        <p15:guide id="2" pos="18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rj" initials="S" lastIdx="11" clrIdx="0"/>
  <p:cmAuthor id="1" name="Trof Alex" initials="T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DB0"/>
    <a:srgbClr val="C7D7EA"/>
    <a:srgbClr val="085794"/>
    <a:srgbClr val="7F7F7F"/>
    <a:srgbClr val="004868"/>
    <a:srgbClr val="277892"/>
    <a:srgbClr val="98ABFE"/>
    <a:srgbClr val="018BD1"/>
    <a:srgbClr val="219CD8"/>
    <a:srgbClr val="009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5657" autoAdjust="0"/>
  </p:normalViewPr>
  <p:slideViewPr>
    <p:cSldViewPr>
      <p:cViewPr varScale="1">
        <p:scale>
          <a:sx n="108" d="100"/>
          <a:sy n="108" d="100"/>
        </p:scale>
        <p:origin x="614" y="82"/>
      </p:cViewPr>
      <p:guideLst>
        <p:guide orient="horz" pos="395"/>
        <p:guide pos="1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3C35-0735-4C1A-885F-DCB3E2DA0F59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B6C91-1D9B-4FCD-AD06-4155113BD5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04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31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25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901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62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667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218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882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66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D8BB-19A1-4AD7-ACB2-C34FEA16520C}" type="datetime1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0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102-7F01-4B86-A22A-85B98BD1CCFF}" type="datetime1">
              <a:rPr lang="ru-RU" smtClean="0"/>
              <a:t>05.04.2022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10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A2F-653B-4374-8538-9D7A9054F235}" type="datetime1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168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3DAB-12DC-4BA1-8C9F-AD6C6B01790B}" type="datetime1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53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BC5D-A16E-44C1-BA5A-0F5576BAA9D7}" type="datetime1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38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7A9FC-966E-4F88-A65A-7E03044F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25A992-FDE0-409C-A39E-4079FE95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B3F3-0710-4659-BF3B-444B0D3BD216}" type="datetime1">
              <a:rPr lang="ru-RU" smtClean="0"/>
              <a:t>05.04.2022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E533D9-BB3D-4C32-AC6D-B5D461B6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03D20D-06F7-4FCC-AFCB-E8F2F26A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DF0B83D-EEFA-4CD3-ABB2-378315AC97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088" y="1779588"/>
            <a:ext cx="914400" cy="914400"/>
          </a:xfrm>
        </p:spPr>
        <p:txBody>
          <a:bodyPr/>
          <a:lstStyle/>
          <a:p>
            <a:pPr lvl="0"/>
            <a:r>
              <a:rPr lang="en-US" dirty="0"/>
              <a:t>/</a:t>
            </a:r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8517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1168-DF53-45FB-9099-91344FA615B9}" type="datetime1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04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4EB-B95E-498D-A762-FD4129A79E21}" type="datetime1">
              <a:rPr lang="ru-RU" smtClean="0"/>
              <a:t>05.04.2022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23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E767-46C9-40E7-AFC7-2041020C7CB1}" type="datetime1">
              <a:rPr lang="ru-RU" smtClean="0"/>
              <a:t>05.04.2022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30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23B8-2CA0-431C-81EC-8C3D5BB6C13B}" type="datetime1">
              <a:rPr lang="ru-RU" smtClean="0"/>
              <a:t>05.04.2022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3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D5C-8E3E-488E-BD32-632A02384D10}" type="datetime1">
              <a:rPr lang="ru-RU" smtClean="0"/>
              <a:t>05.04.2022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05B0-BAEB-409C-AC3A-3C68B6D517D3}" type="datetime1">
              <a:rPr lang="ru-RU" smtClean="0"/>
              <a:t>05.04.2022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5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F2E6-CF1E-4A81-BBD8-F91AF87C4228}" type="datetime1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4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2346EF01-306A-45F1-B49E-ADB43FC604E8}"/>
              </a:ext>
            </a:extLst>
          </p:cNvPr>
          <p:cNvSpPr/>
          <p:nvPr/>
        </p:nvSpPr>
        <p:spPr>
          <a:xfrm rot="1016690">
            <a:off x="-756651" y="-805959"/>
            <a:ext cx="3957298" cy="6355714"/>
          </a:xfrm>
          <a:custGeom>
            <a:avLst/>
            <a:gdLst>
              <a:gd name="connsiteX0" fmla="*/ 3921731 w 3921731"/>
              <a:gd name="connsiteY0" fmla="*/ 0 h 6181385"/>
              <a:gd name="connsiteX1" fmla="*/ 3921731 w 3921731"/>
              <a:gd name="connsiteY1" fmla="*/ 5449411 h 6181385"/>
              <a:gd name="connsiteX2" fmla="*/ 1519284 w 3921731"/>
              <a:gd name="connsiteY2" fmla="*/ 6181385 h 6181385"/>
              <a:gd name="connsiteX3" fmla="*/ 0 w 3921731"/>
              <a:gd name="connsiteY3" fmla="*/ 1194866 h 618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731" h="6181385">
                <a:moveTo>
                  <a:pt x="3921731" y="0"/>
                </a:moveTo>
                <a:lnTo>
                  <a:pt x="3921731" y="5449411"/>
                </a:lnTo>
                <a:lnTo>
                  <a:pt x="1519284" y="6181385"/>
                </a:lnTo>
                <a:lnTo>
                  <a:pt x="0" y="1194866"/>
                </a:lnTo>
                <a:close/>
              </a:path>
            </a:pathLst>
          </a:custGeom>
          <a:solidFill>
            <a:srgbClr val="004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5D454-9513-AE4B-B897-CBE3585FB02C}"/>
              </a:ext>
            </a:extLst>
          </p:cNvPr>
          <p:cNvSpPr txBox="1"/>
          <p:nvPr/>
        </p:nvSpPr>
        <p:spPr>
          <a:xfrm>
            <a:off x="15890" y="196477"/>
            <a:ext cx="352839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Московский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Авиационный</a:t>
            </a:r>
            <a:b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Институт</a:t>
            </a:r>
          </a:p>
          <a:p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(Национальный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исследовательский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университет)</a:t>
            </a:r>
            <a:endParaRPr lang="x-none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839AF4-2DA2-448E-9D55-17402DA471EB}"/>
              </a:ext>
            </a:extLst>
          </p:cNvPr>
          <p:cNvSpPr txBox="1"/>
          <p:nvPr/>
        </p:nvSpPr>
        <p:spPr>
          <a:xfrm>
            <a:off x="3979568" y="227075"/>
            <a:ext cx="4903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Разработка прототипа системы управления автономным роботом на базе </a:t>
            </a:r>
            <a:r>
              <a:rPr lang="en-US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Kaspersky OS</a:t>
            </a:r>
            <a:endParaRPr lang="ru-RU" sz="28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40" y="3948525"/>
            <a:ext cx="811852" cy="81873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22E2906-0F12-4345-BF21-9247EC5D1052}"/>
              </a:ext>
            </a:extLst>
          </p:cNvPr>
          <p:cNvSpPr/>
          <p:nvPr/>
        </p:nvSpPr>
        <p:spPr>
          <a:xfrm>
            <a:off x="3275856" y="2760833"/>
            <a:ext cx="45365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rgbClr val="0070C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Разработали: </a:t>
            </a:r>
            <a:endParaRPr lang="en-US" sz="1600" dirty="0">
              <a:solidFill>
                <a:srgbClr val="0070C0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err="1">
                <a:solidFill>
                  <a:srgbClr val="0070C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Цатурьян</a:t>
            </a:r>
            <a:r>
              <a:rPr lang="ru-RU" sz="1600" dirty="0">
                <a:solidFill>
                  <a:srgbClr val="0070C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К. А., </a:t>
            </a:r>
            <a:endParaRPr lang="en-US" sz="1600" dirty="0">
              <a:solidFill>
                <a:srgbClr val="0070C0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rgbClr val="0070C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Тимошенко А. В., </a:t>
            </a:r>
            <a:endParaRPr lang="en-US" sz="1600" dirty="0">
              <a:solidFill>
                <a:srgbClr val="0070C0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rgbClr val="0070C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Кострицына А. И.</a:t>
            </a:r>
          </a:p>
          <a:p>
            <a:pPr algn="just"/>
            <a:endParaRPr lang="ru-RU" sz="1600" dirty="0">
              <a:solidFill>
                <a:srgbClr val="0070C0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rgbClr val="0070C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600" dirty="0">
                <a:solidFill>
                  <a:srgbClr val="0070C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1600" dirty="0">
                <a:solidFill>
                  <a:srgbClr val="0070C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старший преподаватель, Максимов А. Н.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A9CF357-4FFB-4B7D-AC71-7714293F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32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7916C-527A-4D83-9662-ED7082E9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6056" y="411510"/>
            <a:ext cx="3610744" cy="65171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6F7971-15D6-4E2B-9782-76DD9CC25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104" y="1203597"/>
            <a:ext cx="3178696" cy="33910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1D6CD1-A08F-4DBF-A2CF-393BC691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C1704B5-1159-4E60-B8F3-98981842E94C}"/>
              </a:ext>
            </a:extLst>
          </p:cNvPr>
          <p:cNvSpPr/>
          <p:nvPr/>
        </p:nvSpPr>
        <p:spPr bwMode="auto">
          <a:xfrm>
            <a:off x="0" y="0"/>
            <a:ext cx="2822568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3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0" y="0"/>
            <a:ext cx="2822568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CAE3CDF-D0A4-4FD2-BDA3-59365CD52C1E}"/>
              </a:ext>
            </a:extLst>
          </p:cNvPr>
          <p:cNvSpPr/>
          <p:nvPr/>
        </p:nvSpPr>
        <p:spPr>
          <a:xfrm>
            <a:off x="210821" y="370534"/>
            <a:ext cx="30777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1EE22-3063-4B2D-A0DA-8C5DBB44BCE9}"/>
              </a:ext>
            </a:extLst>
          </p:cNvPr>
          <p:cNvSpPr txBox="1"/>
          <p:nvPr/>
        </p:nvSpPr>
        <p:spPr>
          <a:xfrm>
            <a:off x="518598" y="320601"/>
            <a:ext cx="21785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Актуальность</a:t>
            </a: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F004EEAE-9E59-4362-892F-11F0597BBF49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8" descr="C:\Program Files (x86)\Microsoft Office\MEDIA\CAGCAT10\j0293234.wmf">
            <a:extLst>
              <a:ext uri="{FF2B5EF4-FFF2-40B4-BE49-F238E27FC236}">
                <a16:creationId xmlns:a16="http://schemas.microsoft.com/office/drawing/2014/main" id="{C92C5E1C-8109-4222-95F8-1267B77CA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28" y="3219822"/>
            <a:ext cx="2329116" cy="171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1C4FB96-656B-4861-A66D-58EB9BDCEC43}"/>
              </a:ext>
            </a:extLst>
          </p:cNvPr>
          <p:cNvSpPr/>
          <p:nvPr/>
        </p:nvSpPr>
        <p:spPr>
          <a:xfrm>
            <a:off x="2979122" y="243658"/>
            <a:ext cx="31451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x-none" sz="28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8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15870-A2FD-4EAC-822A-3DD710EF9E49}"/>
              </a:ext>
            </a:extLst>
          </p:cNvPr>
          <p:cNvSpPr txBox="1"/>
          <p:nvPr/>
        </p:nvSpPr>
        <p:spPr>
          <a:xfrm>
            <a:off x="2999716" y="1131590"/>
            <a:ext cx="5976664" cy="479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8150" indent="-342900"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70C0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5C20791-9D9D-433F-8385-20CBB10B851E}"/>
              </a:ext>
            </a:extLst>
          </p:cNvPr>
          <p:cNvSpPr/>
          <p:nvPr/>
        </p:nvSpPr>
        <p:spPr>
          <a:xfrm>
            <a:off x="210821" y="1381573"/>
            <a:ext cx="30777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879899F-8DEE-4C3F-B4F8-8A504F60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39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822568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79C8CBE-79A6-4471-AF09-5C84C93FD74F}"/>
              </a:ext>
            </a:extLst>
          </p:cNvPr>
          <p:cNvSpPr/>
          <p:nvPr/>
        </p:nvSpPr>
        <p:spPr>
          <a:xfrm>
            <a:off x="2979122" y="243658"/>
            <a:ext cx="396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endParaRPr lang="ru-RU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D89B8A8-CE48-43F1-BB75-3E6B699D7B47}"/>
              </a:ext>
            </a:extLst>
          </p:cNvPr>
          <p:cNvGrpSpPr/>
          <p:nvPr/>
        </p:nvGrpSpPr>
        <p:grpSpPr>
          <a:xfrm>
            <a:off x="243714" y="953093"/>
            <a:ext cx="2799177" cy="2118472"/>
            <a:chOff x="174072" y="159772"/>
            <a:chExt cx="2799177" cy="2118472"/>
          </a:xfrm>
        </p:grpSpPr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FDB282C5-2604-4D7A-8D2A-E546EB65E607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:a16="http://schemas.microsoft.com/office/drawing/2014/main" id="{2D33E0AE-D3CC-4355-8650-0C91F2677331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id="{7BAF04B3-A7AB-4421-99BC-5E3219D990E5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cxnSp>
          <p:nvCxnSpPr>
            <p:cNvPr id="77" name="Straight Arrow Connector 33">
              <a:extLst>
                <a:ext uri="{FF2B5EF4-FFF2-40B4-BE49-F238E27FC236}">
                  <a16:creationId xmlns:a16="http://schemas.microsoft.com/office/drawing/2014/main" id="{2C42BD62-50AE-4097-9E5B-DE6F33E3EDE3}"/>
                </a:ext>
              </a:extLst>
            </p:cNvPr>
            <p:cNvCxnSpPr>
              <a:cxnSpLocks/>
              <a:stCxn id="71" idx="2"/>
              <a:endCxn id="63" idx="0"/>
            </p:cNvCxnSpPr>
            <p:nvPr/>
          </p:nvCxnSpPr>
          <p:spPr>
            <a:xfrm flipH="1">
              <a:off x="327961" y="1361667"/>
              <a:ext cx="1" cy="608800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433A942-CA1E-4148-80E1-D96F3CDADFE8}"/>
                </a:ext>
              </a:extLst>
            </p:cNvPr>
            <p:cNvSpPr txBox="1"/>
            <p:nvPr/>
          </p:nvSpPr>
          <p:spPr>
            <a:xfrm>
              <a:off x="557459" y="159772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Цель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321E19EC-6BB3-4443-BA33-D6D787D90C0D}"/>
                </a:ext>
              </a:extLst>
            </p:cNvPr>
            <p:cNvSpPr/>
            <p:nvPr/>
          </p:nvSpPr>
          <p:spPr>
            <a:xfrm>
              <a:off x="528612" y="1063708"/>
              <a:ext cx="21923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Гипотеза</a:t>
              </a:r>
            </a:p>
          </p:txBody>
        </p:sp>
      </p:grp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2E7C219-BF40-42A2-A453-98D897CC3593}"/>
              </a:ext>
            </a:extLst>
          </p:cNvPr>
          <p:cNvSpPr/>
          <p:nvPr/>
        </p:nvSpPr>
        <p:spPr>
          <a:xfrm>
            <a:off x="627101" y="2624486"/>
            <a:ext cx="22922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Задачи исследования</a:t>
            </a:r>
            <a:endParaRPr lang="en-US" sz="18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3039914" y="1177001"/>
            <a:ext cx="1016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DO</a:t>
            </a:r>
            <a:r>
              <a:rPr lang="ru-RU" sz="1800" dirty="0">
                <a:solidFill>
                  <a:srgbClr val="FF0000"/>
                </a:solidFill>
              </a:rPr>
              <a:t>-178C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6228184" y="1242023"/>
            <a:ext cx="111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IEC </a:t>
            </a:r>
            <a:r>
              <a:rPr lang="ru-RU" sz="1800" dirty="0">
                <a:solidFill>
                  <a:srgbClr val="FF0000"/>
                </a:solidFill>
              </a:rPr>
              <a:t>15408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B1A099-D53E-4F79-AD32-FF2BB737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  <p:cxnSp>
        <p:nvCxnSpPr>
          <p:cNvPr id="37" name="Straight Arrow Connector 33">
            <a:extLst>
              <a:ext uri="{FF2B5EF4-FFF2-40B4-BE49-F238E27FC236}">
                <a16:creationId xmlns:a16="http://schemas.microsoft.com/office/drawing/2014/main" id="{A80FA0B9-7B33-43FD-B3C3-C3483487C997}"/>
              </a:ext>
            </a:extLst>
          </p:cNvPr>
          <p:cNvCxnSpPr>
            <a:cxnSpLocks/>
          </p:cNvCxnSpPr>
          <p:nvPr/>
        </p:nvCxnSpPr>
        <p:spPr>
          <a:xfrm flipH="1">
            <a:off x="397601" y="1253897"/>
            <a:ext cx="1" cy="60880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0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822568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79C8CBE-79A6-4471-AF09-5C84C93FD74F}"/>
              </a:ext>
            </a:extLst>
          </p:cNvPr>
          <p:cNvSpPr/>
          <p:nvPr/>
        </p:nvSpPr>
        <p:spPr>
          <a:xfrm>
            <a:off x="2925832" y="37663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20194" y="1053890"/>
            <a:ext cx="58722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solidFill>
                  <a:srgbClr val="0070C0"/>
                </a:solidFill>
                <a:ea typeface="NimbusRomNo9L-Regu;Times New Ro" charset="0"/>
                <a:cs typeface="NimbusRomNo9L-Regu;Times New Ro" charset="0"/>
              </a:rPr>
              <a:t>A</a:t>
            </a:r>
            <a:r>
              <a:rPr lang="en-US" altLang="ru-RU" sz="2400" dirty="0">
                <a:solidFill>
                  <a:srgbClr val="0070C0"/>
                </a:solidFill>
                <a:ea typeface="NimbusRomNo9L-Regu;Times New Ro" charset="0"/>
                <a:cs typeface="NimbusRomNo9L-Regu;Times New Ro" charset="0"/>
              </a:rPr>
              <a:t>.</a:t>
            </a:r>
          </a:p>
          <a:p>
            <a:pPr>
              <a:tabLst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endParaRPr lang="en-US" altLang="ru-RU" sz="1600" dirty="0">
              <a:solidFill>
                <a:srgbClr val="0070C0"/>
              </a:solidFill>
              <a:ea typeface="NimbusRomNo9L-Regu;Times New Ro" charset="0"/>
              <a:cs typeface="NimbusRomNo9L-Regu;Times New Ro" charset="0"/>
            </a:endParaRPr>
          </a:p>
          <a:p>
            <a:pPr>
              <a:tabLst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endParaRPr lang="en-US" altLang="ru-RU" sz="1600" dirty="0">
              <a:solidFill>
                <a:srgbClr val="0070C0"/>
              </a:solidFill>
              <a:ea typeface="NimbusRomNo9L-Regu;Times New Ro" charset="0"/>
              <a:cs typeface="NimbusRomNo9L-Regu;Times New Ro" charset="0"/>
            </a:endParaRPr>
          </a:p>
          <a:p>
            <a:pPr>
              <a:tabLst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endParaRPr lang="ru-RU" altLang="ru-RU" sz="1600" dirty="0">
              <a:solidFill>
                <a:srgbClr val="0070C0"/>
              </a:solidFill>
              <a:ea typeface="NimbusRomNo9L-Regu;Times New Ro" charset="0"/>
              <a:cs typeface="NimbusRomNo9L-Regu;Times New Ro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3DE384C-E41B-4854-8084-48017AD9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ED38689-AE76-4F2C-90DA-F20DBF1E9EB9}"/>
              </a:ext>
            </a:extLst>
          </p:cNvPr>
          <p:cNvSpPr/>
          <p:nvPr/>
        </p:nvSpPr>
        <p:spPr>
          <a:xfrm>
            <a:off x="243714" y="2763788"/>
            <a:ext cx="30777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172EA9E-76F1-4AB4-A01D-1BD2E2D4482C}"/>
              </a:ext>
            </a:extLst>
          </p:cNvPr>
          <p:cNvGrpSpPr/>
          <p:nvPr/>
        </p:nvGrpSpPr>
        <p:grpSpPr>
          <a:xfrm>
            <a:off x="243715" y="886772"/>
            <a:ext cx="2780652" cy="2384045"/>
            <a:chOff x="243715" y="886772"/>
            <a:chExt cx="2780652" cy="2384045"/>
          </a:xfrm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8B11B25D-B347-4BC6-B776-1BB8FCF485C1}"/>
                </a:ext>
              </a:extLst>
            </p:cNvPr>
            <p:cNvSpPr/>
            <p:nvPr/>
          </p:nvSpPr>
          <p:spPr>
            <a:xfrm>
              <a:off x="252418" y="969503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99C843CC-A2E0-49F1-B057-5E0BBED9F56E}"/>
                </a:ext>
              </a:extLst>
            </p:cNvPr>
            <p:cNvSpPr/>
            <p:nvPr/>
          </p:nvSpPr>
          <p:spPr>
            <a:xfrm>
              <a:off x="243715" y="1847211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cxnSp>
          <p:nvCxnSpPr>
            <p:cNvPr id="38" name="Straight Arrow Connector 33">
              <a:extLst>
                <a:ext uri="{FF2B5EF4-FFF2-40B4-BE49-F238E27FC236}">
                  <a16:creationId xmlns:a16="http://schemas.microsoft.com/office/drawing/2014/main" id="{22E92CE2-8533-4730-83E2-3CF5CF40C113}"/>
                </a:ext>
              </a:extLst>
            </p:cNvPr>
            <p:cNvCxnSpPr>
              <a:cxnSpLocks/>
              <a:stCxn id="37" idx="2"/>
              <a:endCxn id="30" idx="0"/>
            </p:cNvCxnSpPr>
            <p:nvPr/>
          </p:nvCxnSpPr>
          <p:spPr>
            <a:xfrm flipH="1">
              <a:off x="397603" y="2154988"/>
              <a:ext cx="1" cy="608800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41E5119-BAF5-4A11-AAD9-1D8C6C1DC1E0}"/>
                </a:ext>
              </a:extLst>
            </p:cNvPr>
            <p:cNvSpPr txBox="1"/>
            <p:nvPr/>
          </p:nvSpPr>
          <p:spPr>
            <a:xfrm>
              <a:off x="608577" y="886772"/>
              <a:ext cx="241579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Теоретическая база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F3B91075-97E2-42C2-84AA-B2638EB80475}"/>
                </a:ext>
              </a:extLst>
            </p:cNvPr>
            <p:cNvSpPr/>
            <p:nvPr/>
          </p:nvSpPr>
          <p:spPr>
            <a:xfrm>
              <a:off x="622410" y="1755629"/>
              <a:ext cx="219238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Методы исследования</a:t>
              </a:r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A44E51F3-EFF6-4654-8B59-06226345988E}"/>
                </a:ext>
              </a:extLst>
            </p:cNvPr>
            <p:cNvSpPr/>
            <p:nvPr/>
          </p:nvSpPr>
          <p:spPr>
            <a:xfrm>
              <a:off x="627101" y="2624486"/>
              <a:ext cx="22922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800" b="1" dirty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</a:rPr>
                <a:t>Инструменты исследования</a:t>
              </a:r>
              <a:endParaRPr lang="en-US" sz="18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42" name="Straight Arrow Connector 33">
              <a:extLst>
                <a:ext uri="{FF2B5EF4-FFF2-40B4-BE49-F238E27FC236}">
                  <a16:creationId xmlns:a16="http://schemas.microsoft.com/office/drawing/2014/main" id="{D981D745-E0AF-43FF-9581-741D505C98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601" y="1253897"/>
              <a:ext cx="1" cy="608800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149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822568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C639C31-70B3-4747-90CA-1855C866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214E01F7-468C-4BFE-B287-9792B4AA1391}"/>
              </a:ext>
            </a:extLst>
          </p:cNvPr>
          <p:cNvGrpSpPr/>
          <p:nvPr/>
        </p:nvGrpSpPr>
        <p:grpSpPr>
          <a:xfrm>
            <a:off x="243715" y="1635646"/>
            <a:ext cx="2500158" cy="830997"/>
            <a:chOff x="243715" y="1635646"/>
            <a:chExt cx="2500158" cy="830997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DBE673AF-0646-44F8-8C3F-34A787CCEBEB}"/>
                </a:ext>
              </a:extLst>
            </p:cNvPr>
            <p:cNvSpPr/>
            <p:nvPr/>
          </p:nvSpPr>
          <p:spPr>
            <a:xfrm>
              <a:off x="243715" y="1847211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2778BFB9-8E39-4D29-8ED4-575611933A0E}"/>
                </a:ext>
              </a:extLst>
            </p:cNvPr>
            <p:cNvSpPr/>
            <p:nvPr/>
          </p:nvSpPr>
          <p:spPr>
            <a:xfrm>
              <a:off x="551492" y="1635646"/>
              <a:ext cx="21923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Комплекс технических средств </a:t>
              </a:r>
            </a:p>
          </p:txBody>
        </p:sp>
      </p:grpSp>
      <p:pic>
        <p:nvPicPr>
          <p:cNvPr id="1027" name="Picture 3">
            <a:extLst>
              <a:ext uri="{FF2B5EF4-FFF2-40B4-BE49-F238E27FC236}">
                <a16:creationId xmlns:a16="http://schemas.microsoft.com/office/drawing/2014/main" id="{0A6B81DA-4420-4D19-8E87-DD3A4CE90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455" y="1178905"/>
            <a:ext cx="6287894" cy="327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86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822568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79C8CBE-79A6-4471-AF09-5C84C93FD74F}"/>
              </a:ext>
            </a:extLst>
          </p:cNvPr>
          <p:cNvSpPr/>
          <p:nvPr/>
        </p:nvSpPr>
        <p:spPr>
          <a:xfrm>
            <a:off x="2979122" y="243658"/>
            <a:ext cx="268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76596" y="4071328"/>
            <a:ext cx="5599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ru-RU" sz="2400" dirty="0">
                <a:solidFill>
                  <a:srgbClr val="0070C0"/>
                </a:solidFill>
              </a:rPr>
              <a:t>.</a:t>
            </a:r>
            <a:endParaRPr lang="ru-RU" altLang="ru-RU" sz="2400" dirty="0">
              <a:solidFill>
                <a:srgbClr val="0070C0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E01657B-F768-4F08-87E2-D9C64BA7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70935BC3-ED19-44B4-A094-EBBF22022C73}"/>
              </a:ext>
            </a:extLst>
          </p:cNvPr>
          <p:cNvGrpSpPr/>
          <p:nvPr/>
        </p:nvGrpSpPr>
        <p:grpSpPr>
          <a:xfrm>
            <a:off x="243715" y="1708711"/>
            <a:ext cx="2500158" cy="584775"/>
            <a:chOff x="243715" y="1708711"/>
            <a:chExt cx="2500158" cy="584775"/>
          </a:xfrm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EE2EEE11-3589-46E4-9B2A-F12FACEC1F60}"/>
                </a:ext>
              </a:extLst>
            </p:cNvPr>
            <p:cNvSpPr/>
            <p:nvPr/>
          </p:nvSpPr>
          <p:spPr>
            <a:xfrm>
              <a:off x="243715" y="1847211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EDE4288A-EDE3-4F9A-8D2C-37A3B71E7329}"/>
                </a:ext>
              </a:extLst>
            </p:cNvPr>
            <p:cNvSpPr/>
            <p:nvPr/>
          </p:nvSpPr>
          <p:spPr>
            <a:xfrm>
              <a:off x="551492" y="1708711"/>
              <a:ext cx="219238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Конечный автомат робота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630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822568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337A08D-3A8E-4E89-BC69-A001F02E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2294234B-9146-47DF-A3C8-B5F52F9181A4}"/>
              </a:ext>
            </a:extLst>
          </p:cNvPr>
          <p:cNvGrpSpPr/>
          <p:nvPr/>
        </p:nvGrpSpPr>
        <p:grpSpPr>
          <a:xfrm>
            <a:off x="243715" y="1708711"/>
            <a:ext cx="2500158" cy="584775"/>
            <a:chOff x="243715" y="1708711"/>
            <a:chExt cx="2500158" cy="584775"/>
          </a:xfrm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6DCE5907-FDC8-4AA5-AEAF-9F3B85859DA9}"/>
                </a:ext>
              </a:extLst>
            </p:cNvPr>
            <p:cNvSpPr/>
            <p:nvPr/>
          </p:nvSpPr>
          <p:spPr>
            <a:xfrm>
              <a:off x="243715" y="1847211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CCA661C3-8993-4F25-A43A-30C8C9A8ECCE}"/>
                </a:ext>
              </a:extLst>
            </p:cNvPr>
            <p:cNvSpPr/>
            <p:nvPr/>
          </p:nvSpPr>
          <p:spPr>
            <a:xfrm>
              <a:off x="551492" y="1708711"/>
              <a:ext cx="219238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Электрическая схема робота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518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822568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81112" y="951544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79C8CBE-79A6-4471-AF09-5C84C93FD74F}"/>
              </a:ext>
            </a:extLst>
          </p:cNvPr>
          <p:cNvSpPr/>
          <p:nvPr/>
        </p:nvSpPr>
        <p:spPr>
          <a:xfrm>
            <a:off x="2979122" y="243658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12490" y="1088130"/>
            <a:ext cx="61315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000" dirty="0">
                <a:solidFill>
                  <a:srgbClr val="0070C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 dirty="0">
              <a:solidFill>
                <a:srgbClr val="0070C0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1931D41-81F6-46B8-BA3C-5285B60A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 dirty="0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A83A650F-4F90-4E51-8502-2D33B6E1B3A1}"/>
              </a:ext>
            </a:extLst>
          </p:cNvPr>
          <p:cNvGrpSpPr/>
          <p:nvPr/>
        </p:nvGrpSpPr>
        <p:grpSpPr>
          <a:xfrm>
            <a:off x="243715" y="1708711"/>
            <a:ext cx="2500158" cy="584775"/>
            <a:chOff x="243715" y="1708711"/>
            <a:chExt cx="2500158" cy="584775"/>
          </a:xfrm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2DEEDF77-E831-4AF1-AD4A-C6F2AD6250EF}"/>
                </a:ext>
              </a:extLst>
            </p:cNvPr>
            <p:cNvSpPr/>
            <p:nvPr/>
          </p:nvSpPr>
          <p:spPr>
            <a:xfrm>
              <a:off x="243715" y="1847211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A9192D38-A48C-48BF-BCB8-40052A96FF56}"/>
                </a:ext>
              </a:extLst>
            </p:cNvPr>
            <p:cNvSpPr/>
            <p:nvPr/>
          </p:nvSpPr>
          <p:spPr>
            <a:xfrm>
              <a:off x="551492" y="1708711"/>
              <a:ext cx="219238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Структурная схема ПО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351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822568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79C8CBE-79A6-4471-AF09-5C84C93FD74F}"/>
              </a:ext>
            </a:extLst>
          </p:cNvPr>
          <p:cNvSpPr/>
          <p:nvPr/>
        </p:nvSpPr>
        <p:spPr>
          <a:xfrm>
            <a:off x="2979122" y="243658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0262" y="1131590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D31FB89-335E-4DB6-8667-434A37E6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928E8AC6-7C15-4888-BA0F-5F9460F94C5A}"/>
              </a:ext>
            </a:extLst>
          </p:cNvPr>
          <p:cNvGrpSpPr/>
          <p:nvPr/>
        </p:nvGrpSpPr>
        <p:grpSpPr>
          <a:xfrm>
            <a:off x="243715" y="1708711"/>
            <a:ext cx="2500158" cy="584775"/>
            <a:chOff x="243715" y="1708711"/>
            <a:chExt cx="2500158" cy="584775"/>
          </a:xfrm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3CA71C69-BA9F-4A52-94F5-11627C8426FB}"/>
                </a:ext>
              </a:extLst>
            </p:cNvPr>
            <p:cNvSpPr/>
            <p:nvPr/>
          </p:nvSpPr>
          <p:spPr>
            <a:xfrm>
              <a:off x="243715" y="1847211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57481752-4E69-495D-9DA7-4AB9EF718FB2}"/>
                </a:ext>
              </a:extLst>
            </p:cNvPr>
            <p:cNvSpPr/>
            <p:nvPr/>
          </p:nvSpPr>
          <p:spPr>
            <a:xfrm>
              <a:off x="551492" y="1708711"/>
              <a:ext cx="219238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Диаграмма классов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68162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11081</TotalTime>
  <Words>238</Words>
  <Application>Microsoft Office PowerPoint</Application>
  <PresentationFormat>Экран (16:9)</PresentationFormat>
  <Paragraphs>83</Paragraphs>
  <Slides>10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Trof Alex;Александр Паткин</dc:creator>
  <cp:lastModifiedBy>Анастасия Кострицына</cp:lastModifiedBy>
  <cp:revision>724</cp:revision>
  <dcterms:created xsi:type="dcterms:W3CDTF">2017-07-19T07:43:25Z</dcterms:created>
  <dcterms:modified xsi:type="dcterms:W3CDTF">2022-04-05T09:43:12Z</dcterms:modified>
</cp:coreProperties>
</file>