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1"/>
  </p:notesMasterIdLst>
  <p:sldIdLst>
    <p:sldId id="296" r:id="rId2"/>
    <p:sldId id="402" r:id="rId3"/>
    <p:sldId id="492" r:id="rId4"/>
    <p:sldId id="512" r:id="rId5"/>
    <p:sldId id="495" r:id="rId6"/>
    <p:sldId id="491" r:id="rId7"/>
    <p:sldId id="494" r:id="rId8"/>
    <p:sldId id="514" r:id="rId9"/>
    <p:sldId id="510" r:id="rId10"/>
  </p:sldIdLst>
  <p:sldSz cx="9144000" cy="5143500" type="screen16x9"/>
  <p:notesSz cx="6858000" cy="9144000"/>
  <p:defaultTextStyle>
    <a:defPPr>
      <a:defRPr lang="ru-RU"/>
    </a:defPPr>
    <a:lvl1pPr marL="0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846DA52-D543-4BD5-A3DA-9D13E8A718CE}">
          <p14:sldIdLst>
            <p14:sldId id="296"/>
            <p14:sldId id="402"/>
            <p14:sldId id="492"/>
            <p14:sldId id="512"/>
            <p14:sldId id="495"/>
            <p14:sldId id="491"/>
            <p14:sldId id="494"/>
            <p14:sldId id="514"/>
            <p14:sldId id="5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95" userDrawn="1">
          <p15:clr>
            <a:srgbClr val="A4A3A4"/>
          </p15:clr>
        </p15:guide>
        <p15:guide id="2" pos="183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erj" initials="S" lastIdx="11" clrIdx="0"/>
  <p:cmAuthor id="1" name="Trof Alex" initials="T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9DB0"/>
    <a:srgbClr val="C7D7EA"/>
    <a:srgbClr val="085794"/>
    <a:srgbClr val="7F7F7F"/>
    <a:srgbClr val="004868"/>
    <a:srgbClr val="277892"/>
    <a:srgbClr val="98ABFE"/>
    <a:srgbClr val="018BD1"/>
    <a:srgbClr val="219CD8"/>
    <a:srgbClr val="0094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Средний стиль 3 -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Средний стиль 3 -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Средний стиль 3 - 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5657" autoAdjust="0"/>
  </p:normalViewPr>
  <p:slideViewPr>
    <p:cSldViewPr>
      <p:cViewPr varScale="1">
        <p:scale>
          <a:sx n="60" d="100"/>
          <a:sy n="60" d="100"/>
        </p:scale>
        <p:origin x="48" y="850"/>
      </p:cViewPr>
      <p:guideLst>
        <p:guide orient="horz" pos="395"/>
        <p:guide pos="18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B3C35-0735-4C1A-885F-DCB3E2DA0F59}" type="datetimeFigureOut">
              <a:rPr lang="ru-RU" smtClean="0"/>
              <a:pPr/>
              <a:t>12.04.2022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B6C91-1D9B-4FCD-AD06-4155113BD50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8041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B6C91-1D9B-4FCD-AD06-4155113BD50C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1314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Уязвимость</a:t>
            </a:r>
            <a:r>
              <a:rPr lang="ru-RU" baseline="0" dirty="0"/>
              <a:t> есть – утверждение</a:t>
            </a:r>
          </a:p>
          <a:p>
            <a:r>
              <a:rPr lang="en-US" baseline="0" dirty="0"/>
              <a:t>- </a:t>
            </a:r>
            <a:r>
              <a:rPr lang="ru-RU" baseline="0" dirty="0"/>
              <a:t>Если злоумышленник знает</a:t>
            </a:r>
            <a:endParaRPr lang="en-US" baseline="0" dirty="0"/>
          </a:p>
          <a:p>
            <a:r>
              <a:rPr lang="en-US" baseline="0" dirty="0"/>
              <a:t>P=</a:t>
            </a:r>
            <a:r>
              <a:rPr lang="ru-RU" baseline="0" dirty="0"/>
              <a:t>1.0 – при бесконечных ресурсах за бесконечное время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B6C91-1D9B-4FCD-AD06-4155113BD50C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4623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Уязвимость</a:t>
            </a:r>
            <a:r>
              <a:rPr lang="ru-RU" baseline="0" dirty="0"/>
              <a:t> есть – утверждение</a:t>
            </a:r>
          </a:p>
          <a:p>
            <a:r>
              <a:rPr lang="en-US" baseline="0" dirty="0"/>
              <a:t>- </a:t>
            </a:r>
            <a:r>
              <a:rPr lang="ru-RU" baseline="0" dirty="0"/>
              <a:t>Если злоумышленник знает</a:t>
            </a:r>
            <a:endParaRPr lang="en-US" baseline="0" dirty="0"/>
          </a:p>
          <a:p>
            <a:r>
              <a:rPr lang="en-US" baseline="0" dirty="0"/>
              <a:t>P=</a:t>
            </a:r>
            <a:r>
              <a:rPr lang="ru-RU" baseline="0" dirty="0"/>
              <a:t>1.0 – при бесконечных ресурсах за бесконечное время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B6C91-1D9B-4FCD-AD06-4155113BD50C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3662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Уязвимость</a:t>
            </a:r>
            <a:r>
              <a:rPr lang="ru-RU" baseline="0" dirty="0"/>
              <a:t> есть – утверждение</a:t>
            </a:r>
          </a:p>
          <a:p>
            <a:r>
              <a:rPr lang="en-US" baseline="0" dirty="0"/>
              <a:t>- </a:t>
            </a:r>
            <a:r>
              <a:rPr lang="ru-RU" baseline="0" dirty="0"/>
              <a:t>Если злоумышленник знает</a:t>
            </a:r>
            <a:endParaRPr lang="en-US" baseline="0" dirty="0"/>
          </a:p>
          <a:p>
            <a:r>
              <a:rPr lang="en-US" baseline="0" dirty="0"/>
              <a:t>P=</a:t>
            </a:r>
            <a:r>
              <a:rPr lang="ru-RU" baseline="0" dirty="0"/>
              <a:t>1.0 – при бесконечных ресурсах за бесконечное время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B6C91-1D9B-4FCD-AD06-4155113BD50C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6901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Уязвимость</a:t>
            </a:r>
            <a:r>
              <a:rPr lang="ru-RU" baseline="0" dirty="0"/>
              <a:t> есть – утверждение</a:t>
            </a:r>
          </a:p>
          <a:p>
            <a:r>
              <a:rPr lang="en-US" baseline="0" dirty="0"/>
              <a:t>- </a:t>
            </a:r>
            <a:r>
              <a:rPr lang="ru-RU" baseline="0" dirty="0"/>
              <a:t>Если злоумышленник знает</a:t>
            </a:r>
            <a:endParaRPr lang="en-US" baseline="0" dirty="0"/>
          </a:p>
          <a:p>
            <a:r>
              <a:rPr lang="en-US" baseline="0" dirty="0"/>
              <a:t>P=</a:t>
            </a:r>
            <a:r>
              <a:rPr lang="ru-RU" baseline="0" dirty="0"/>
              <a:t>1.0 – при бесконечных ресурсах за бесконечное время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B6C91-1D9B-4FCD-AD06-4155113BD50C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218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D8BB-19A1-4AD7-ACB2-C34FEA16520C}" type="datetime1">
              <a:rPr lang="ru-RU" smtClean="0"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608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BA102-7F01-4B86-A22A-85B98BD1CCFF}" type="datetime1">
              <a:rPr lang="ru-RU" smtClean="0"/>
              <a:t>12.04.2022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103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1A2F-653B-4374-8538-9D7A9054F235}" type="datetime1">
              <a:rPr lang="ru-RU" smtClean="0"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3168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3DAB-12DC-4BA1-8C9F-AD6C6B01790B}" type="datetime1">
              <a:rPr lang="ru-RU" smtClean="0"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534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BC5D-A16E-44C1-BA5A-0F5576BAA9D7}" type="datetime1">
              <a:rPr lang="ru-RU" smtClean="0"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9383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87A9FC-966E-4F88-A65A-7E03044F5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625A992-FDE0-409C-A39E-4079FE954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B3F3-0710-4659-BF3B-444B0D3BD216}" type="datetime1">
              <a:rPr lang="ru-RU" smtClean="0"/>
              <a:t>12.04.2022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3E533D9-BB3D-4C32-AC6D-B5D461B6E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403D20D-06F7-4FCC-AFCB-E8F2F26A0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9DF0B83D-EEFA-4CD3-ABB2-378315AC97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7088" y="1779588"/>
            <a:ext cx="914400" cy="914400"/>
          </a:xfrm>
        </p:spPr>
        <p:txBody>
          <a:bodyPr/>
          <a:lstStyle/>
          <a:p>
            <a:pPr lvl="0"/>
            <a:r>
              <a:rPr lang="en-US" dirty="0"/>
              <a:t>/</a:t>
            </a:r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385174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41168-DF53-45FB-9099-91344FA615B9}" type="datetime1">
              <a:rPr lang="ru-RU" smtClean="0"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048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4EB-B95E-498D-A762-FD4129A79E21}" type="datetime1">
              <a:rPr lang="ru-RU" smtClean="0"/>
              <a:t>12.04.2022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232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9E767-46C9-40E7-AFC7-2041020C7CB1}" type="datetime1">
              <a:rPr lang="ru-RU" smtClean="0"/>
              <a:t>12.04.2022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30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E23B8-2CA0-431C-81EC-8C3D5BB6C13B}" type="datetime1">
              <a:rPr lang="ru-RU" smtClean="0"/>
              <a:t>12.04.2022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634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AD5C-8E3E-488E-BD32-632A02384D10}" type="datetime1">
              <a:rPr lang="ru-RU" smtClean="0"/>
              <a:t>12.04.2022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89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905B0-BAEB-409C-AC3A-3C68B6D517D3}" type="datetime1">
              <a:rPr lang="ru-RU" smtClean="0"/>
              <a:t>12.04.2022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6503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7F2E6-CF1E-4A81-BBD8-F91AF87C4228}" type="datetime1">
              <a:rPr lang="ru-RU" smtClean="0"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43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олилиния: фигура 22">
            <a:extLst>
              <a:ext uri="{FF2B5EF4-FFF2-40B4-BE49-F238E27FC236}">
                <a16:creationId xmlns:a16="http://schemas.microsoft.com/office/drawing/2014/main" id="{2346EF01-306A-45F1-B49E-ADB43FC604E8}"/>
              </a:ext>
            </a:extLst>
          </p:cNvPr>
          <p:cNvSpPr/>
          <p:nvPr/>
        </p:nvSpPr>
        <p:spPr>
          <a:xfrm rot="1016690">
            <a:off x="-756651" y="-805959"/>
            <a:ext cx="3957298" cy="6355714"/>
          </a:xfrm>
          <a:custGeom>
            <a:avLst/>
            <a:gdLst>
              <a:gd name="connsiteX0" fmla="*/ 3921731 w 3921731"/>
              <a:gd name="connsiteY0" fmla="*/ 0 h 6181385"/>
              <a:gd name="connsiteX1" fmla="*/ 3921731 w 3921731"/>
              <a:gd name="connsiteY1" fmla="*/ 5449411 h 6181385"/>
              <a:gd name="connsiteX2" fmla="*/ 1519284 w 3921731"/>
              <a:gd name="connsiteY2" fmla="*/ 6181385 h 6181385"/>
              <a:gd name="connsiteX3" fmla="*/ 0 w 3921731"/>
              <a:gd name="connsiteY3" fmla="*/ 1194866 h 6181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1731" h="6181385">
                <a:moveTo>
                  <a:pt x="3921731" y="0"/>
                </a:moveTo>
                <a:lnTo>
                  <a:pt x="3921731" y="5449411"/>
                </a:lnTo>
                <a:lnTo>
                  <a:pt x="1519284" y="6181385"/>
                </a:lnTo>
                <a:lnTo>
                  <a:pt x="0" y="1194866"/>
                </a:lnTo>
                <a:close/>
              </a:path>
            </a:pathLst>
          </a:custGeom>
          <a:solidFill>
            <a:srgbClr val="004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x-non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65D454-9513-AE4B-B897-CBE3585FB02C}"/>
              </a:ext>
            </a:extLst>
          </p:cNvPr>
          <p:cNvSpPr txBox="1"/>
          <p:nvPr/>
        </p:nvSpPr>
        <p:spPr>
          <a:xfrm>
            <a:off x="15890" y="196477"/>
            <a:ext cx="352839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Московский</a:t>
            </a:r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Авиационный</a:t>
            </a:r>
            <a:b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Институт</a:t>
            </a:r>
          </a:p>
          <a:p>
            <a:r>
              <a:rPr lang="ru-RU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(Национальный</a:t>
            </a:r>
            <a:r>
              <a:rPr lang="en-US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исследовательский</a:t>
            </a:r>
            <a:r>
              <a:rPr lang="en-US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университет)</a:t>
            </a:r>
            <a:endParaRPr lang="x-none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839AF4-2DA2-448E-9D55-17402DA471EB}"/>
              </a:ext>
            </a:extLst>
          </p:cNvPr>
          <p:cNvSpPr txBox="1"/>
          <p:nvPr/>
        </p:nvSpPr>
        <p:spPr>
          <a:xfrm>
            <a:off x="3979568" y="227075"/>
            <a:ext cx="49032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Разработка прототипа системы управления автономным роботом на базе </a:t>
            </a:r>
            <a:r>
              <a:rPr lang="en-US" sz="28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Kaspersky OS</a:t>
            </a:r>
            <a:endParaRPr lang="ru-RU" sz="2800" b="1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Рисунок 8" descr="Изображение выглядит как фотография, знак, черный, белый&#10;&#10;Автоматически созданное описание">
            <a:extLst>
              <a:ext uri="{FF2B5EF4-FFF2-40B4-BE49-F238E27FC236}">
                <a16:creationId xmlns:a16="http://schemas.microsoft.com/office/drawing/2014/main" id="{074BF89E-2F5E-4138-803A-5E07BFE000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740" y="3948525"/>
            <a:ext cx="811852" cy="818738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22E2906-0F12-4345-BF21-9247EC5D1052}"/>
              </a:ext>
            </a:extLst>
          </p:cNvPr>
          <p:cNvSpPr/>
          <p:nvPr/>
        </p:nvSpPr>
        <p:spPr>
          <a:xfrm>
            <a:off x="3275856" y="2760833"/>
            <a:ext cx="453650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Разработали: </a:t>
            </a:r>
            <a:endParaRPr lang="en-US" sz="1600" dirty="0">
              <a:solidFill>
                <a:schemeClr val="tx2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dirty="0" err="1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Цатурьян</a:t>
            </a:r>
            <a:r>
              <a:rPr lang="ru-RU" sz="1600" dirty="0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К. А., </a:t>
            </a:r>
            <a:endParaRPr lang="en-US" sz="1600" dirty="0">
              <a:solidFill>
                <a:schemeClr val="tx2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dirty="0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Тимошенко А. В., </a:t>
            </a:r>
            <a:endParaRPr lang="en-US" sz="1600" dirty="0">
              <a:solidFill>
                <a:schemeClr val="tx2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dirty="0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Кострицына А. И.</a:t>
            </a:r>
          </a:p>
          <a:p>
            <a:pPr algn="just"/>
            <a:endParaRPr lang="ru-RU" sz="1600" dirty="0">
              <a:solidFill>
                <a:schemeClr val="tx2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dirty="0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Научный руководитель</a:t>
            </a:r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ru-RU" sz="1600" dirty="0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старший преподаватель, Максимов А. Н.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A9CF357-4FFB-4B7D-AC71-7714293F2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6324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auto">
          <a:xfrm>
            <a:off x="-36512" y="0"/>
            <a:ext cx="216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F004EEAE-9E59-4362-892F-11F0597BBF49}"/>
              </a:ext>
            </a:extLst>
          </p:cNvPr>
          <p:cNvCxnSpPr>
            <a:cxnSpLocks/>
          </p:cNvCxnSpPr>
          <p:nvPr/>
        </p:nvCxnSpPr>
        <p:spPr>
          <a:xfrm>
            <a:off x="3059832" y="867700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879899F-8DEE-4C3F-B4F8-8A504F60C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C204DE12-0708-4039-981E-EC5E81BC4662}"/>
              </a:ext>
            </a:extLst>
          </p:cNvPr>
          <p:cNvSpPr/>
          <p:nvPr/>
        </p:nvSpPr>
        <p:spPr>
          <a:xfrm>
            <a:off x="3203848" y="48518"/>
            <a:ext cx="61106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Актуальность темы. </a:t>
            </a:r>
          </a:p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Цель работы.</a:t>
            </a:r>
          </a:p>
        </p:txBody>
      </p:sp>
      <p:pic>
        <p:nvPicPr>
          <p:cNvPr id="1027" name="Picture 3" descr="C:\Users\kosiya\Downloads\airplan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00" y="3524992"/>
            <a:ext cx="1839600" cy="1379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7C112DF-E30E-4E91-BE1E-B73E5466D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3" y="967036"/>
            <a:ext cx="5832648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966BB80-279D-40A2-84AF-CDA482DFE0F5}"/>
              </a:ext>
            </a:extLst>
          </p:cNvPr>
          <p:cNvGrpSpPr/>
          <p:nvPr/>
        </p:nvGrpSpPr>
        <p:grpSpPr>
          <a:xfrm>
            <a:off x="132856" y="987574"/>
            <a:ext cx="2750478" cy="2106266"/>
            <a:chOff x="174072" y="171978"/>
            <a:chExt cx="2750478" cy="2106266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1C3373F8-AC50-4FE4-9BFB-C2ABC5937CCF}"/>
                </a:ext>
              </a:extLst>
            </p:cNvPr>
            <p:cNvSpPr/>
            <p:nvPr/>
          </p:nvSpPr>
          <p:spPr>
            <a:xfrm>
              <a:off x="182776" y="176182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4DFE0403-DA90-48B3-8870-BB7651570C39}"/>
                </a:ext>
              </a:extLst>
            </p:cNvPr>
            <p:cNvSpPr/>
            <p:nvPr/>
          </p:nvSpPr>
          <p:spPr>
            <a:xfrm>
              <a:off x="174072" y="1970467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300C2159-07F4-4FED-9B06-CE00C4978DA0}"/>
                </a:ext>
              </a:extLst>
            </p:cNvPr>
            <p:cNvSpPr/>
            <p:nvPr/>
          </p:nvSpPr>
          <p:spPr>
            <a:xfrm>
              <a:off x="174073" y="1053890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7F7F7F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BBCBA7E-0F94-4396-B31C-676823516FFA}"/>
                </a:ext>
              </a:extLst>
            </p:cNvPr>
            <p:cNvSpPr txBox="1"/>
            <p:nvPr/>
          </p:nvSpPr>
          <p:spPr>
            <a:xfrm>
              <a:off x="508760" y="171978"/>
              <a:ext cx="241579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600" b="1" dirty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Цель работы</a:t>
              </a:r>
              <a:endParaRPr lang="x-none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9DF13001-453E-456E-9606-5ACD70C1F22C}"/>
                </a:ext>
              </a:extLst>
            </p:cNvPr>
            <p:cNvSpPr/>
            <p:nvPr/>
          </p:nvSpPr>
          <p:spPr>
            <a:xfrm>
              <a:off x="508760" y="892058"/>
              <a:ext cx="182736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 dirty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Система управления</a:t>
              </a:r>
            </a:p>
          </p:txBody>
        </p:sp>
      </p:grp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4178CC85-0238-47F8-9C95-8ED6B85E84DE}"/>
              </a:ext>
            </a:extLst>
          </p:cNvPr>
          <p:cNvSpPr/>
          <p:nvPr/>
        </p:nvSpPr>
        <p:spPr>
          <a:xfrm>
            <a:off x="463089" y="2787774"/>
            <a:ext cx="21115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Роботизация</a:t>
            </a:r>
          </a:p>
        </p:txBody>
      </p:sp>
    </p:spTree>
    <p:extLst>
      <p:ext uri="{BB962C8B-B14F-4D97-AF65-F5344CB8AC3E}">
        <p14:creationId xmlns:p14="http://schemas.microsoft.com/office/powerpoint/2010/main" val="3556394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F844FAD0-BFD3-42F8-8444-0D4247E6F864}"/>
              </a:ext>
            </a:extLst>
          </p:cNvPr>
          <p:cNvSpPr/>
          <p:nvPr/>
        </p:nvSpPr>
        <p:spPr bwMode="auto">
          <a:xfrm>
            <a:off x="-36512" y="0"/>
            <a:ext cx="108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Rectangle 1"/>
          <p:cNvSpPr txBox="1">
            <a:spLocks noChangeArrowheads="1"/>
          </p:cNvSpPr>
          <p:nvPr/>
        </p:nvSpPr>
        <p:spPr>
          <a:xfrm>
            <a:off x="2990262" y="921650"/>
            <a:ext cx="5830209" cy="37872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7175" indent="-254794" algn="l">
              <a:spcBef>
                <a:spcPts val="450"/>
              </a:spcBef>
              <a:tabLst>
                <a:tab pos="257175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</a:pPr>
            <a:r>
              <a:rPr lang="en-US" altLang="ru-RU" sz="3200" dirty="0">
                <a:cs typeface="Times New Roman" panose="02020603050405020304" pitchFamily="18" charset="0"/>
              </a:rPr>
              <a:t>                     </a:t>
            </a:r>
            <a:endParaRPr lang="ru-RU" altLang="ru-RU" sz="3200" dirty="0"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C639C31-70B3-4747-90CA-1855C8665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3</a:t>
            </a:fld>
            <a:endParaRPr lang="ru-RU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D801378D-54AE-4064-AFC0-861B34FEDBE9}"/>
              </a:ext>
            </a:extLst>
          </p:cNvPr>
          <p:cNvCxnSpPr>
            <a:cxnSpLocks/>
          </p:cNvCxnSpPr>
          <p:nvPr/>
        </p:nvCxnSpPr>
        <p:spPr>
          <a:xfrm>
            <a:off x="2781816" y="867495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311B375-86CE-4E7D-BEFB-9E495DC2ED8E}"/>
              </a:ext>
            </a:extLst>
          </p:cNvPr>
          <p:cNvSpPr/>
          <p:nvPr/>
        </p:nvSpPr>
        <p:spPr>
          <a:xfrm>
            <a:off x="2925832" y="299593"/>
            <a:ext cx="6110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Комплекс технических средств</a:t>
            </a:r>
          </a:p>
        </p:txBody>
      </p:sp>
      <p:pic>
        <p:nvPicPr>
          <p:cNvPr id="2050" name="Picture 2" descr="C:\Users\kosiya\Downloads\Архитектура ИС\Гагачи2022\КТС_H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59582"/>
            <a:ext cx="7457697" cy="3375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0864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6C439E9-3E70-4653-97C3-031864E7D8D0}"/>
              </a:ext>
            </a:extLst>
          </p:cNvPr>
          <p:cNvSpPr/>
          <p:nvPr/>
        </p:nvSpPr>
        <p:spPr bwMode="auto">
          <a:xfrm>
            <a:off x="-36512" y="0"/>
            <a:ext cx="216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B7C51A1C-8922-4440-B769-CB2C3DEB39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8978" y="1144645"/>
            <a:ext cx="2196458" cy="3394075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8A9DE46-F073-46D7-B376-7501FC085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4</a:t>
            </a:fld>
            <a:endParaRPr lang="ru-RU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AA138C88-C0F1-4DB1-B124-2598866FA507}"/>
              </a:ext>
            </a:extLst>
          </p:cNvPr>
          <p:cNvCxnSpPr>
            <a:cxnSpLocks/>
          </p:cNvCxnSpPr>
          <p:nvPr/>
        </p:nvCxnSpPr>
        <p:spPr>
          <a:xfrm>
            <a:off x="3059832" y="867700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241D599-E25D-4723-8B9C-C236D5FE6E76}"/>
              </a:ext>
            </a:extLst>
          </p:cNvPr>
          <p:cNvSpPr/>
          <p:nvPr/>
        </p:nvSpPr>
        <p:spPr>
          <a:xfrm>
            <a:off x="3203848" y="48518"/>
            <a:ext cx="61106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Решение проблемы должной безопасности.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8691D101-8FB8-4148-96C0-FC85128352E9}"/>
              </a:ext>
            </a:extLst>
          </p:cNvPr>
          <p:cNvSpPr/>
          <p:nvPr/>
        </p:nvSpPr>
        <p:spPr>
          <a:xfrm>
            <a:off x="4445436" y="1555179"/>
            <a:ext cx="471601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Основные принципы: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Безопасность, заложенная в архитектуру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Использование </a:t>
            </a:r>
            <a:r>
              <a:rPr lang="en-US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MILS </a:t>
            </a:r>
            <a:r>
              <a:rPr lang="ru-RU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подхода с мониторингом сообщений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Микроядро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Специальные требования к ОС для встраиваемых систем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FLASK </a:t>
            </a:r>
            <a:r>
              <a:rPr lang="ru-RU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архитектура</a:t>
            </a: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04A2D0FC-A086-451D-8E3C-C36D94520331}"/>
              </a:ext>
            </a:extLst>
          </p:cNvPr>
          <p:cNvGrpSpPr/>
          <p:nvPr/>
        </p:nvGrpSpPr>
        <p:grpSpPr>
          <a:xfrm>
            <a:off x="132856" y="974053"/>
            <a:ext cx="2750478" cy="2119787"/>
            <a:chOff x="174072" y="158457"/>
            <a:chExt cx="2750478" cy="2119787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CCAB0E93-B482-4511-9C92-D58B5CA1B476}"/>
                </a:ext>
              </a:extLst>
            </p:cNvPr>
            <p:cNvSpPr/>
            <p:nvPr/>
          </p:nvSpPr>
          <p:spPr>
            <a:xfrm>
              <a:off x="182776" y="176182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9A6819D6-8981-437E-9451-D33DC6AE2CFF}"/>
                </a:ext>
              </a:extLst>
            </p:cNvPr>
            <p:cNvSpPr/>
            <p:nvPr/>
          </p:nvSpPr>
          <p:spPr>
            <a:xfrm>
              <a:off x="174072" y="1970467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2A9176D3-840D-47CC-BE16-23C1B0AB344E}"/>
                </a:ext>
              </a:extLst>
            </p:cNvPr>
            <p:cNvSpPr/>
            <p:nvPr/>
          </p:nvSpPr>
          <p:spPr>
            <a:xfrm>
              <a:off x="174073" y="1053890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7F7F7F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8D75791-002E-49CB-AF45-B5DEFED0FE93}"/>
                </a:ext>
              </a:extLst>
            </p:cNvPr>
            <p:cNvSpPr txBox="1"/>
            <p:nvPr/>
          </p:nvSpPr>
          <p:spPr>
            <a:xfrm>
              <a:off x="508760" y="158457"/>
              <a:ext cx="241579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 err="1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KasperskyOS</a:t>
              </a:r>
              <a:endParaRPr lang="x-none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6E6ADD29-EE78-4E35-B4D4-DB39F977BC25}"/>
                </a:ext>
              </a:extLst>
            </p:cNvPr>
            <p:cNvSpPr/>
            <p:nvPr/>
          </p:nvSpPr>
          <p:spPr>
            <a:xfrm>
              <a:off x="506712" y="1036074"/>
              <a:ext cx="145346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MILS</a:t>
              </a:r>
              <a:endParaRPr lang="ru-RU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F3DCC88F-61A0-4738-AD2D-3A7ECCAA1F42}"/>
              </a:ext>
            </a:extLst>
          </p:cNvPr>
          <p:cNvSpPr/>
          <p:nvPr/>
        </p:nvSpPr>
        <p:spPr>
          <a:xfrm>
            <a:off x="454238" y="2787774"/>
            <a:ext cx="14534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FLASK</a:t>
            </a:r>
            <a:endParaRPr lang="ru-RU" sz="1600" b="1" dirty="0">
              <a:solidFill>
                <a:schemeClr val="bg1">
                  <a:lumMod val="9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27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F844FAD0-BFD3-42F8-8444-0D4247E6F864}"/>
              </a:ext>
            </a:extLst>
          </p:cNvPr>
          <p:cNvSpPr/>
          <p:nvPr/>
        </p:nvSpPr>
        <p:spPr bwMode="auto">
          <a:xfrm>
            <a:off x="-36512" y="0"/>
            <a:ext cx="216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7D440611-E861-4ADC-BE55-6C5E3E2135B0}"/>
              </a:ext>
            </a:extLst>
          </p:cNvPr>
          <p:cNvCxnSpPr>
            <a:cxnSpLocks/>
          </p:cNvCxnSpPr>
          <p:nvPr/>
        </p:nvCxnSpPr>
        <p:spPr>
          <a:xfrm>
            <a:off x="2771800" y="867700"/>
            <a:ext cx="612068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1"/>
          <p:cNvSpPr txBox="1">
            <a:spLocks noChangeArrowheads="1"/>
          </p:cNvSpPr>
          <p:nvPr/>
        </p:nvSpPr>
        <p:spPr>
          <a:xfrm>
            <a:off x="2990262" y="921650"/>
            <a:ext cx="5830209" cy="37872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7175" indent="-254794" algn="l">
              <a:spcBef>
                <a:spcPts val="450"/>
              </a:spcBef>
              <a:tabLst>
                <a:tab pos="257175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</a:pPr>
            <a:r>
              <a:rPr lang="en-US" altLang="ru-RU" sz="3200" dirty="0">
                <a:cs typeface="Times New Roman" panose="02020603050405020304" pitchFamily="18" charset="0"/>
              </a:rPr>
              <a:t>                     </a:t>
            </a:r>
            <a:endParaRPr lang="ru-RU" altLang="ru-RU" sz="3200" dirty="0"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D31FB89-335E-4DB6-8667-434A37E62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9F16FB1-557B-4F20-AFAA-083E6605CBA3}"/>
              </a:ext>
            </a:extLst>
          </p:cNvPr>
          <p:cNvSpPr/>
          <p:nvPr/>
        </p:nvSpPr>
        <p:spPr>
          <a:xfrm>
            <a:off x="2768610" y="299798"/>
            <a:ext cx="6110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Обеспечение связи компонентов</a:t>
            </a: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0C2CC8AF-A276-431C-834D-4D111074E709}"/>
              </a:ext>
            </a:extLst>
          </p:cNvPr>
          <p:cNvGrpSpPr/>
          <p:nvPr/>
        </p:nvGrpSpPr>
        <p:grpSpPr>
          <a:xfrm>
            <a:off x="132856" y="843558"/>
            <a:ext cx="1911951" cy="2250282"/>
            <a:chOff x="174072" y="27962"/>
            <a:chExt cx="1911951" cy="2250282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6A7439AB-9E67-41E2-A35B-511E5F0347BE}"/>
                </a:ext>
              </a:extLst>
            </p:cNvPr>
            <p:cNvSpPr/>
            <p:nvPr/>
          </p:nvSpPr>
          <p:spPr>
            <a:xfrm>
              <a:off x="182776" y="176182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D4C5D2CD-584A-4C0D-9F8A-A05C7DC6FB06}"/>
                </a:ext>
              </a:extLst>
            </p:cNvPr>
            <p:cNvSpPr/>
            <p:nvPr/>
          </p:nvSpPr>
          <p:spPr>
            <a:xfrm>
              <a:off x="174072" y="1970467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DD647F68-3943-4CC0-9412-1D5968D970D1}"/>
                </a:ext>
              </a:extLst>
            </p:cNvPr>
            <p:cNvSpPr/>
            <p:nvPr/>
          </p:nvSpPr>
          <p:spPr>
            <a:xfrm>
              <a:off x="174073" y="1053890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7F7F7F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1CEB2B1-930A-47BF-B703-3C3FF21EE2CA}"/>
                </a:ext>
              </a:extLst>
            </p:cNvPr>
            <p:cNvSpPr txBox="1"/>
            <p:nvPr/>
          </p:nvSpPr>
          <p:spPr>
            <a:xfrm>
              <a:off x="508760" y="27962"/>
              <a:ext cx="1577263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600" b="1" dirty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Клиент-сервер</a:t>
              </a:r>
              <a:endParaRPr lang="x-none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6C584A97-3F89-4B57-ACE7-9246FF17E1B3}"/>
                </a:ext>
              </a:extLst>
            </p:cNvPr>
            <p:cNvSpPr/>
            <p:nvPr/>
          </p:nvSpPr>
          <p:spPr>
            <a:xfrm>
              <a:off x="508760" y="1057560"/>
              <a:ext cx="145346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VFS</a:t>
              </a:r>
              <a:endParaRPr lang="ru-RU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D21A8F2-EFE5-4C67-9C72-02BBCD0A6CCF}"/>
              </a:ext>
            </a:extLst>
          </p:cNvPr>
          <p:cNvSpPr/>
          <p:nvPr/>
        </p:nvSpPr>
        <p:spPr>
          <a:xfrm>
            <a:off x="467544" y="2787774"/>
            <a:ext cx="14534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GPIO</a:t>
            </a:r>
            <a:endParaRPr lang="ru-RU" sz="1600" b="1" dirty="0">
              <a:solidFill>
                <a:schemeClr val="bg1">
                  <a:lumMod val="9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0220AD8-66FE-493E-9C02-446B05396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921" y="1617554"/>
            <a:ext cx="6718934" cy="257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816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F844FAD0-BFD3-42F8-8444-0D4247E6F864}"/>
              </a:ext>
            </a:extLst>
          </p:cNvPr>
          <p:cNvSpPr/>
          <p:nvPr/>
        </p:nvSpPr>
        <p:spPr bwMode="auto">
          <a:xfrm>
            <a:off x="-36512" y="0"/>
            <a:ext cx="108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7D440611-E861-4ADC-BE55-6C5E3E2135B0}"/>
              </a:ext>
            </a:extLst>
          </p:cNvPr>
          <p:cNvCxnSpPr>
            <a:cxnSpLocks/>
          </p:cNvCxnSpPr>
          <p:nvPr/>
        </p:nvCxnSpPr>
        <p:spPr>
          <a:xfrm>
            <a:off x="2843808" y="853278"/>
            <a:ext cx="6048672" cy="1442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1"/>
          <p:cNvSpPr txBox="1">
            <a:spLocks noChangeArrowheads="1"/>
          </p:cNvSpPr>
          <p:nvPr/>
        </p:nvSpPr>
        <p:spPr>
          <a:xfrm>
            <a:off x="2990262" y="921650"/>
            <a:ext cx="5830209" cy="37872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7175" indent="-254794" algn="l">
              <a:spcBef>
                <a:spcPts val="450"/>
              </a:spcBef>
              <a:tabLst>
                <a:tab pos="257175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</a:pPr>
            <a:r>
              <a:rPr lang="en-US" altLang="ru-RU" sz="3200" dirty="0">
                <a:cs typeface="Times New Roman" panose="02020603050405020304" pitchFamily="18" charset="0"/>
              </a:rPr>
              <a:t>                     </a:t>
            </a:r>
            <a:endParaRPr lang="ru-RU" altLang="ru-RU" sz="3200" dirty="0"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3DE384C-E41B-4854-8084-48017AD96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17ED5078-1A16-4CC1-B020-23E9979FB77D}"/>
              </a:ext>
            </a:extLst>
          </p:cNvPr>
          <p:cNvSpPr/>
          <p:nvPr/>
        </p:nvSpPr>
        <p:spPr>
          <a:xfrm>
            <a:off x="2843808" y="299797"/>
            <a:ext cx="6110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Диаграмма последовательностей</a:t>
            </a:r>
          </a:p>
        </p:txBody>
      </p:sp>
      <p:pic>
        <p:nvPicPr>
          <p:cNvPr id="1026" name="Picture 2" descr="C:\Users\kosiya\Downloads\Архитектура ИС\Гагачи2022\последовательности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987574"/>
            <a:ext cx="4667394" cy="3947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491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F844FAD0-BFD3-42F8-8444-0D4247E6F864}"/>
              </a:ext>
            </a:extLst>
          </p:cNvPr>
          <p:cNvSpPr/>
          <p:nvPr/>
        </p:nvSpPr>
        <p:spPr bwMode="auto">
          <a:xfrm>
            <a:off x="-36512" y="0"/>
            <a:ext cx="108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Rectangle 1"/>
          <p:cNvSpPr txBox="1">
            <a:spLocks noChangeArrowheads="1"/>
          </p:cNvSpPr>
          <p:nvPr/>
        </p:nvSpPr>
        <p:spPr>
          <a:xfrm>
            <a:off x="2990262" y="921650"/>
            <a:ext cx="5830209" cy="37872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7175" indent="-254794" algn="l">
              <a:spcBef>
                <a:spcPts val="450"/>
              </a:spcBef>
              <a:tabLst>
                <a:tab pos="257175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</a:pPr>
            <a:r>
              <a:rPr lang="en-US" altLang="ru-RU" sz="3200" dirty="0">
                <a:cs typeface="Times New Roman" panose="02020603050405020304" pitchFamily="18" charset="0"/>
              </a:rPr>
              <a:t>                     </a:t>
            </a:r>
            <a:endParaRPr lang="ru-RU" altLang="ru-RU" sz="3200" dirty="0"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337A08D-3A8E-4E89-BC69-A001F02E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7</a:t>
            </a:fld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8CE828DF-A9C3-4B2E-BB9A-236C9E8131AE}"/>
              </a:ext>
            </a:extLst>
          </p:cNvPr>
          <p:cNvCxnSpPr>
            <a:cxnSpLocks/>
          </p:cNvCxnSpPr>
          <p:nvPr/>
        </p:nvCxnSpPr>
        <p:spPr>
          <a:xfrm>
            <a:off x="3059832" y="867700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986159B-90C6-4663-8A8F-0AB613A5E9A9}"/>
              </a:ext>
            </a:extLst>
          </p:cNvPr>
          <p:cNvSpPr/>
          <p:nvPr/>
        </p:nvSpPr>
        <p:spPr>
          <a:xfrm>
            <a:off x="3203848" y="299798"/>
            <a:ext cx="6110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Диаграмма классов</a:t>
            </a:r>
          </a:p>
        </p:txBody>
      </p:sp>
      <p:pic>
        <p:nvPicPr>
          <p:cNvPr id="1026" name="Picture 2" descr="C:\Users\kosiya\Downloads\class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541" y="1059582"/>
            <a:ext cx="6554552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184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07A1DB7-1B94-4C8E-9E43-F2737C3A6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5776" y="1059582"/>
            <a:ext cx="6336704" cy="33843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07E3DFD-05CC-48DB-9081-F8A9F1368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10DF3EC-1F25-4526-9FE7-8BC70A8DF0C5}"/>
              </a:ext>
            </a:extLst>
          </p:cNvPr>
          <p:cNvSpPr/>
          <p:nvPr/>
        </p:nvSpPr>
        <p:spPr bwMode="auto">
          <a:xfrm>
            <a:off x="-36512" y="0"/>
            <a:ext cx="216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2467A97C-B77F-44C8-A41B-AB2EE2D11DE3}"/>
              </a:ext>
            </a:extLst>
          </p:cNvPr>
          <p:cNvCxnSpPr>
            <a:cxnSpLocks/>
          </p:cNvCxnSpPr>
          <p:nvPr/>
        </p:nvCxnSpPr>
        <p:spPr>
          <a:xfrm>
            <a:off x="3059832" y="867700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CF585ED-3269-46F3-8B9F-D294E6449231}"/>
              </a:ext>
            </a:extLst>
          </p:cNvPr>
          <p:cNvSpPr/>
          <p:nvPr/>
        </p:nvSpPr>
        <p:spPr>
          <a:xfrm>
            <a:off x="3207657" y="51470"/>
            <a:ext cx="61106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Дальнейшие</a:t>
            </a:r>
          </a:p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возможности системы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139A77F8-7D49-45A1-9214-19DF6CAEDB87}"/>
              </a:ext>
            </a:extLst>
          </p:cNvPr>
          <p:cNvGrpSpPr/>
          <p:nvPr/>
        </p:nvGrpSpPr>
        <p:grpSpPr>
          <a:xfrm>
            <a:off x="132856" y="834847"/>
            <a:ext cx="2101319" cy="2258993"/>
            <a:chOff x="174072" y="19251"/>
            <a:chExt cx="2101319" cy="2258993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C1AF4255-9B0F-4619-888B-C211218E49FF}"/>
                </a:ext>
              </a:extLst>
            </p:cNvPr>
            <p:cNvSpPr/>
            <p:nvPr/>
          </p:nvSpPr>
          <p:spPr>
            <a:xfrm>
              <a:off x="182776" y="176182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A568F858-4223-42C7-92C9-58140347FD14}"/>
                </a:ext>
              </a:extLst>
            </p:cNvPr>
            <p:cNvSpPr/>
            <p:nvPr/>
          </p:nvSpPr>
          <p:spPr>
            <a:xfrm>
              <a:off x="174072" y="1970467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5B70D515-762B-4243-8DAB-E4E82DC6B17A}"/>
                </a:ext>
              </a:extLst>
            </p:cNvPr>
            <p:cNvSpPr/>
            <p:nvPr/>
          </p:nvSpPr>
          <p:spPr>
            <a:xfrm>
              <a:off x="174073" y="1053890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7F7F7F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7C751DA-DBF5-4BF2-AD38-619676BDF720}"/>
                </a:ext>
              </a:extLst>
            </p:cNvPr>
            <p:cNvSpPr txBox="1"/>
            <p:nvPr/>
          </p:nvSpPr>
          <p:spPr>
            <a:xfrm>
              <a:off x="508760" y="19251"/>
              <a:ext cx="176663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600" b="1" dirty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Модель робота</a:t>
              </a:r>
              <a:endParaRPr lang="x-none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2107D053-F587-41CE-AC4A-9D7FEBF094D1}"/>
                </a:ext>
              </a:extLst>
            </p:cNvPr>
            <p:cNvSpPr/>
            <p:nvPr/>
          </p:nvSpPr>
          <p:spPr>
            <a:xfrm>
              <a:off x="508760" y="892058"/>
              <a:ext cx="145346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Unreal Engine 4</a:t>
              </a:r>
              <a:endParaRPr lang="ru-RU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5033180-5409-4181-81CC-03960C2AD567}"/>
              </a:ext>
            </a:extLst>
          </p:cNvPr>
          <p:cNvSpPr/>
          <p:nvPr/>
        </p:nvSpPr>
        <p:spPr>
          <a:xfrm>
            <a:off x="467544" y="2635047"/>
            <a:ext cx="15370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Имитация в</a:t>
            </a:r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QEMU</a:t>
            </a:r>
            <a:r>
              <a:rPr lang="ru-RU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693DE430-DA33-48DB-B661-FEEF2CA86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563" y="1086331"/>
            <a:ext cx="6511130" cy="364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101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3F08337-4FBD-49CA-B7CF-082FB8F03E03}"/>
              </a:ext>
            </a:extLst>
          </p:cNvPr>
          <p:cNvSpPr/>
          <p:nvPr/>
        </p:nvSpPr>
        <p:spPr bwMode="auto">
          <a:xfrm>
            <a:off x="-36512" y="0"/>
            <a:ext cx="216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B7E2663-AD02-4F1A-96DD-A2715B9F7167}"/>
              </a:ext>
            </a:extLst>
          </p:cNvPr>
          <p:cNvSpPr/>
          <p:nvPr/>
        </p:nvSpPr>
        <p:spPr>
          <a:xfrm>
            <a:off x="3707904" y="699542"/>
            <a:ext cx="49788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Спасибо за внимание!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DB15A276-4B35-4D81-AA85-B979C4E0F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7744" y="2843310"/>
            <a:ext cx="6624736" cy="1728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Цатурьян Константин		</a:t>
            </a:r>
            <a:r>
              <a:rPr lang="en-US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@</a:t>
            </a:r>
            <a:r>
              <a:rPr lang="en-US" sz="16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fanglores</a:t>
            </a:r>
            <a:endParaRPr lang="en-US" sz="16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Тимошенко Александр		</a:t>
            </a:r>
            <a:r>
              <a:rPr lang="en-US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@</a:t>
            </a:r>
            <a:r>
              <a:rPr lang="en-US" sz="16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timoshenkoalex</a:t>
            </a:r>
            <a:endParaRPr lang="en-US" sz="16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ru-RU" sz="16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Кострицына</a:t>
            </a:r>
            <a:r>
              <a:rPr lang="ru-RU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Анастасия 		</a:t>
            </a:r>
            <a:r>
              <a:rPr lang="en-US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@Anapkost</a:t>
            </a:r>
          </a:p>
          <a:p>
            <a:pPr marL="0" indent="0">
              <a:buNone/>
            </a:pPr>
            <a:endParaRPr lang="ru-RU" sz="16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Максимов Алексей</a:t>
            </a:r>
            <a:r>
              <a:rPr lang="en-US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Николаевич</a:t>
            </a:r>
          </a:p>
        </p:txBody>
      </p:sp>
      <p:pic>
        <p:nvPicPr>
          <p:cNvPr id="3074" name="Picture 2" descr="C:\Users\kosiya\Pictures\Links\telegra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853224"/>
            <a:ext cx="870346" cy="87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 descr="Изображение выглядит как фотография, знак, черный, белый&#10;&#10;Автоматически созданное описание">
            <a:extLst>
              <a:ext uri="{FF2B5EF4-FFF2-40B4-BE49-F238E27FC236}">
                <a16:creationId xmlns:a16="http://schemas.microsoft.com/office/drawing/2014/main" id="{074BF89E-2F5E-4138-803A-5E07BFE000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46" y="3651870"/>
            <a:ext cx="1202308" cy="121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1388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13273</TotalTime>
  <Words>231</Words>
  <Application>Microsoft Office PowerPoint</Application>
  <PresentationFormat>Экран (16:9)</PresentationFormat>
  <Paragraphs>72</Paragraphs>
  <Slides>9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Verdana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Trof Alex;Александр Паткин</dc:creator>
  <cp:lastModifiedBy>Анастасия Кострицына</cp:lastModifiedBy>
  <cp:revision>791</cp:revision>
  <dcterms:created xsi:type="dcterms:W3CDTF">2017-07-19T07:43:25Z</dcterms:created>
  <dcterms:modified xsi:type="dcterms:W3CDTF">2022-04-12T19:40:00Z</dcterms:modified>
</cp:coreProperties>
</file>