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sldIdLst>
    <p:sldId id="296" r:id="rId2"/>
    <p:sldId id="402" r:id="rId3"/>
    <p:sldId id="492" r:id="rId4"/>
    <p:sldId id="512" r:id="rId5"/>
    <p:sldId id="495" r:id="rId6"/>
    <p:sldId id="491" r:id="rId7"/>
    <p:sldId id="494" r:id="rId8"/>
    <p:sldId id="514" r:id="rId9"/>
    <p:sldId id="510" r:id="rId10"/>
  </p:sldIdLst>
  <p:sldSz cx="9144000" cy="5143500" type="screen16x9"/>
  <p:notesSz cx="6858000" cy="9144000"/>
  <p:defaultTextStyle>
    <a:defPPr>
      <a:defRPr lang="ru-RU"/>
    </a:defPPr>
    <a:lvl1pPr marL="0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846DA52-D543-4BD5-A3DA-9D13E8A718CE}">
          <p14:sldIdLst>
            <p14:sldId id="296"/>
            <p14:sldId id="402"/>
            <p14:sldId id="492"/>
            <p14:sldId id="512"/>
            <p14:sldId id="495"/>
            <p14:sldId id="491"/>
            <p14:sldId id="494"/>
            <p14:sldId id="514"/>
            <p14:sldId id="51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395" userDrawn="1">
          <p15:clr>
            <a:srgbClr val="A4A3A4"/>
          </p15:clr>
        </p15:guide>
        <p15:guide id="2" pos="18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rj" initials="S" lastIdx="11" clrIdx="0"/>
  <p:cmAuthor id="1" name="Trof Alex" initials="T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68"/>
    <a:srgbClr val="5A9DB0"/>
    <a:srgbClr val="C7D7EA"/>
    <a:srgbClr val="085794"/>
    <a:srgbClr val="7F7F7F"/>
    <a:srgbClr val="277892"/>
    <a:srgbClr val="98ABFE"/>
    <a:srgbClr val="018BD1"/>
    <a:srgbClr val="219CD8"/>
    <a:srgbClr val="009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5657" autoAdjust="0"/>
  </p:normalViewPr>
  <p:slideViewPr>
    <p:cSldViewPr>
      <p:cViewPr varScale="1">
        <p:scale>
          <a:sx n="123" d="100"/>
          <a:sy n="123" d="100"/>
        </p:scale>
        <p:origin x="-372" y="-90"/>
      </p:cViewPr>
      <p:guideLst>
        <p:guide orient="horz" pos="395"/>
        <p:guide pos="1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B3C35-0735-4C1A-885F-DCB3E2DA0F59}" type="datetimeFigureOut">
              <a:rPr lang="ru-RU" smtClean="0"/>
              <a:pPr/>
              <a:t>12.04.2022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B6C91-1D9B-4FCD-AD06-4155113BD5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04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31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623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662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901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2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D8BB-19A1-4AD7-ACB2-C34FEA16520C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60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A102-7F01-4B86-A22A-85B98BD1CCFF}" type="datetime1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10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A2F-653B-4374-8538-9D7A9054F235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168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3DAB-12DC-4BA1-8C9F-AD6C6B01790B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53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BC5D-A16E-44C1-BA5A-0F5576BAA9D7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38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187A9FC-966E-4F88-A65A-7E03044F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7625A992-FDE0-409C-A39E-4079FE95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B3F3-0710-4659-BF3B-444B0D3BD216}" type="datetime1">
              <a:rPr lang="ru-RU" smtClean="0"/>
              <a:t>12.04.2022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93E533D9-BB3D-4C32-AC6D-B5D461B6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B403D20D-06F7-4FCC-AFCB-E8F2F26A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9DF0B83D-EEFA-4CD3-ABB2-378315AC97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088" y="1779588"/>
            <a:ext cx="914400" cy="914400"/>
          </a:xfrm>
        </p:spPr>
        <p:txBody>
          <a:bodyPr/>
          <a:lstStyle/>
          <a:p>
            <a:pPr lvl="0"/>
            <a:r>
              <a:rPr lang="en-US" dirty="0"/>
              <a:t>/</a:t>
            </a:r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8517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1168-DF53-45FB-9099-91344FA615B9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04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4EB-B95E-498D-A762-FD4129A79E21}" type="datetime1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23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E767-46C9-40E7-AFC7-2041020C7CB1}" type="datetime1">
              <a:rPr lang="ru-RU" smtClean="0"/>
              <a:t>12.04.2022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30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23B8-2CA0-431C-81EC-8C3D5BB6C13B}" type="datetime1">
              <a:rPr lang="ru-RU" smtClean="0"/>
              <a:t>12.04.2022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63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AD5C-8E3E-488E-BD32-632A02384D10}" type="datetime1">
              <a:rPr lang="ru-RU" smtClean="0"/>
              <a:t>12.04.2022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8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05B0-BAEB-409C-AC3A-3C68B6D517D3}" type="datetime1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50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7F2E6-CF1E-4A81-BBD8-F91AF87C4228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4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: фигура 22">
            <a:extLst>
              <a:ext uri="{FF2B5EF4-FFF2-40B4-BE49-F238E27FC236}">
                <a16:creationId xmlns="" xmlns:a16="http://schemas.microsoft.com/office/drawing/2014/main" id="{2346EF01-306A-45F1-B49E-ADB43FC604E8}"/>
              </a:ext>
            </a:extLst>
          </p:cNvPr>
          <p:cNvSpPr/>
          <p:nvPr/>
        </p:nvSpPr>
        <p:spPr>
          <a:xfrm rot="1016690">
            <a:off x="-756651" y="-805959"/>
            <a:ext cx="3957298" cy="6355714"/>
          </a:xfrm>
          <a:custGeom>
            <a:avLst/>
            <a:gdLst>
              <a:gd name="connsiteX0" fmla="*/ 3921731 w 3921731"/>
              <a:gd name="connsiteY0" fmla="*/ 0 h 6181385"/>
              <a:gd name="connsiteX1" fmla="*/ 3921731 w 3921731"/>
              <a:gd name="connsiteY1" fmla="*/ 5449411 h 6181385"/>
              <a:gd name="connsiteX2" fmla="*/ 1519284 w 3921731"/>
              <a:gd name="connsiteY2" fmla="*/ 6181385 h 6181385"/>
              <a:gd name="connsiteX3" fmla="*/ 0 w 3921731"/>
              <a:gd name="connsiteY3" fmla="*/ 1194866 h 618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731" h="6181385">
                <a:moveTo>
                  <a:pt x="3921731" y="0"/>
                </a:moveTo>
                <a:lnTo>
                  <a:pt x="3921731" y="5449411"/>
                </a:lnTo>
                <a:lnTo>
                  <a:pt x="1519284" y="6181385"/>
                </a:lnTo>
                <a:lnTo>
                  <a:pt x="0" y="1194866"/>
                </a:lnTo>
                <a:close/>
              </a:path>
            </a:pathLst>
          </a:custGeom>
          <a:solidFill>
            <a:srgbClr val="004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B65D454-9513-AE4B-B897-CBE3585FB02C}"/>
              </a:ext>
            </a:extLst>
          </p:cNvPr>
          <p:cNvSpPr txBox="1"/>
          <p:nvPr/>
        </p:nvSpPr>
        <p:spPr>
          <a:xfrm>
            <a:off x="15890" y="196477"/>
            <a:ext cx="352839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Московский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Авиационный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Институт</a:t>
            </a:r>
          </a:p>
          <a:p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(Национальный</a:t>
            </a: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исследовательский</a:t>
            </a: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университет)</a:t>
            </a:r>
            <a:endParaRPr lang="x-none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F839AF4-2DA2-448E-9D55-17402DA471EB}"/>
              </a:ext>
            </a:extLst>
          </p:cNvPr>
          <p:cNvSpPr txBox="1"/>
          <p:nvPr/>
        </p:nvSpPr>
        <p:spPr>
          <a:xfrm>
            <a:off x="3979568" y="227075"/>
            <a:ext cx="49032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Разработка прототипа системы управления автономным роботом на базе </a:t>
            </a:r>
            <a:r>
              <a:rPr lang="en-US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Kaspersky OS</a:t>
            </a:r>
            <a:endParaRPr lang="ru-RU" sz="28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Рисунок 8" descr="Изображение выглядит как фотография, знак, черный, белый&#10;&#10;Автоматически созданное описание">
            <a:extLst>
              <a:ext uri="{FF2B5EF4-FFF2-40B4-BE49-F238E27FC236}">
                <a16:creationId xmlns="" xmlns:a16="http://schemas.microsoft.com/office/drawing/2014/main" id="{074BF89E-2F5E-4138-803A-5E07BFE000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40" y="3948525"/>
            <a:ext cx="811852" cy="81873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B22E2906-0F12-4345-BF21-9247EC5D1052}"/>
              </a:ext>
            </a:extLst>
          </p:cNvPr>
          <p:cNvSpPr/>
          <p:nvPr/>
        </p:nvSpPr>
        <p:spPr>
          <a:xfrm>
            <a:off x="3275856" y="2760833"/>
            <a:ext cx="45365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Разработали: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 err="1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Цатурьян</a:t>
            </a:r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К. А.,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Тимошенко А. В.,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Кострицына А. И.</a:t>
            </a:r>
          </a:p>
          <a:p>
            <a:pPr algn="just"/>
            <a:endParaRPr lang="ru-RU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старший преподаватель, Максимов А. Н.</a:t>
            </a:r>
          </a:p>
        </p:txBody>
      </p:sp>
    </p:spTree>
    <p:extLst>
      <p:ext uri="{BB962C8B-B14F-4D97-AF65-F5344CB8AC3E}">
        <p14:creationId xmlns:p14="http://schemas.microsoft.com/office/powerpoint/2010/main" val="398632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-36512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="" xmlns:a16="http://schemas.microsoft.com/office/drawing/2014/main" id="{F004EEAE-9E59-4362-892F-11F0597BBF49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9879899F-8DEE-4C3F-B4F8-8A504F60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="" xmlns:a16="http://schemas.microsoft.com/office/drawing/2014/main" id="{C204DE12-0708-4039-981E-EC5E81BC4662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Актуальность темы. </a:t>
            </a:r>
          </a:p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Цель работы.</a:t>
            </a:r>
          </a:p>
        </p:txBody>
      </p:sp>
      <p:pic>
        <p:nvPicPr>
          <p:cNvPr id="1027" name="Picture 3" descr="C:\Users\kosiya\Downloads\airpla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00" y="3524992"/>
            <a:ext cx="1839600" cy="137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17C112DF-E30E-4E91-BE1E-B73E5466D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3" y="967036"/>
            <a:ext cx="5760639" cy="384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>
            <a:extLst>
              <a:ext uri="{FF2B5EF4-FFF2-40B4-BE49-F238E27FC236}">
                <a16:creationId xmlns="" xmlns:a16="http://schemas.microsoft.com/office/drawing/2014/main" id="{C966BB80-279D-40A2-84AF-CDA482DFE0F5}"/>
              </a:ext>
            </a:extLst>
          </p:cNvPr>
          <p:cNvGrpSpPr/>
          <p:nvPr/>
        </p:nvGrpSpPr>
        <p:grpSpPr>
          <a:xfrm>
            <a:off x="132856" y="967036"/>
            <a:ext cx="2750478" cy="2126804"/>
            <a:chOff x="174072" y="151440"/>
            <a:chExt cx="2750478" cy="2126804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="" xmlns:a16="http://schemas.microsoft.com/office/drawing/2014/main" id="{1C3373F8-AC50-4FE4-9BFB-C2ABC5937CCF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="" xmlns:a16="http://schemas.microsoft.com/office/drawing/2014/main" id="{4DFE0403-DA90-48B3-8870-BB7651570C39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="" xmlns:a16="http://schemas.microsoft.com/office/drawing/2014/main" id="{300C2159-07F4-4FED-9B06-CE00C4978DA0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3BBCBA7E-0F94-4396-B31C-676823516FFA}"/>
                </a:ext>
              </a:extLst>
            </p:cNvPr>
            <p:cNvSpPr txBox="1"/>
            <p:nvPr/>
          </p:nvSpPr>
          <p:spPr>
            <a:xfrm>
              <a:off x="508760" y="151440"/>
              <a:ext cx="2415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Цель работы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="" xmlns:a16="http://schemas.microsoft.com/office/drawing/2014/main" id="{9DF13001-453E-456E-9606-5ACD70C1F22C}"/>
                </a:ext>
              </a:extLst>
            </p:cNvPr>
            <p:cNvSpPr/>
            <p:nvPr/>
          </p:nvSpPr>
          <p:spPr>
            <a:xfrm>
              <a:off x="508760" y="892058"/>
              <a:ext cx="182736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Система управления</a:t>
              </a:r>
            </a:p>
          </p:txBody>
        </p:sp>
      </p:grpSp>
      <p:sp>
        <p:nvSpPr>
          <p:cNvPr id="17" name="Прямоугольник 16">
            <a:extLst>
              <a:ext uri="{FF2B5EF4-FFF2-40B4-BE49-F238E27FC236}">
                <a16:creationId xmlns="" xmlns:a16="http://schemas.microsoft.com/office/drawing/2014/main" id="{4178CC85-0238-47F8-9C95-8ED6B85E84DE}"/>
              </a:ext>
            </a:extLst>
          </p:cNvPr>
          <p:cNvSpPr/>
          <p:nvPr/>
        </p:nvSpPr>
        <p:spPr>
          <a:xfrm>
            <a:off x="467544" y="2770674"/>
            <a:ext cx="21115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Роботизация</a:t>
            </a:r>
          </a:p>
        </p:txBody>
      </p:sp>
    </p:spTree>
    <p:extLst>
      <p:ext uri="{BB962C8B-B14F-4D97-AF65-F5344CB8AC3E}">
        <p14:creationId xmlns:p14="http://schemas.microsoft.com/office/powerpoint/2010/main" val="355639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=""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-36512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6C639C31-70B3-4747-90CA-1855C866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="" xmlns:a16="http://schemas.microsoft.com/office/drawing/2014/main" id="{D801378D-54AE-4064-AFC0-861B34FEDBE9}"/>
              </a:ext>
            </a:extLst>
          </p:cNvPr>
          <p:cNvCxnSpPr>
            <a:cxnSpLocks/>
          </p:cNvCxnSpPr>
          <p:nvPr/>
        </p:nvCxnSpPr>
        <p:spPr>
          <a:xfrm>
            <a:off x="2781816" y="867495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="" xmlns:a16="http://schemas.microsoft.com/office/drawing/2014/main" id="{A311B375-86CE-4E7D-BEFB-9E495DC2ED8E}"/>
              </a:ext>
            </a:extLst>
          </p:cNvPr>
          <p:cNvSpPr/>
          <p:nvPr/>
        </p:nvSpPr>
        <p:spPr>
          <a:xfrm>
            <a:off x="2925832" y="299593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Комплекс технических средств</a:t>
            </a:r>
          </a:p>
        </p:txBody>
      </p:sp>
      <p:pic>
        <p:nvPicPr>
          <p:cNvPr id="2050" name="Picture 2" descr="C:\Users\kosiya\Downloads\Архитектура ИС\Гагачи2022\КТС_H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9582"/>
            <a:ext cx="7457697" cy="337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86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66C439E9-3E70-4653-97C3-031864E7D8D0}"/>
              </a:ext>
            </a:extLst>
          </p:cNvPr>
          <p:cNvSpPr/>
          <p:nvPr/>
        </p:nvSpPr>
        <p:spPr bwMode="auto">
          <a:xfrm>
            <a:off x="-36512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Объект 11">
            <a:extLst>
              <a:ext uri="{FF2B5EF4-FFF2-40B4-BE49-F238E27FC236}">
                <a16:creationId xmlns="" xmlns:a16="http://schemas.microsoft.com/office/drawing/2014/main" id="{B7C51A1C-8922-4440-B769-CB2C3DEB3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978" y="1144645"/>
            <a:ext cx="2196458" cy="3394075"/>
          </a:xfrm>
        </p:spPr>
      </p:pic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C8A9DE46-F073-46D7-B376-7501FC08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="" xmlns:a16="http://schemas.microsoft.com/office/drawing/2014/main" id="{AA138C88-C0F1-4DB1-B124-2598866FA507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E241D599-E25D-4723-8B9C-C236D5FE6E76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Решение проблемы должной безопасности.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="" xmlns:a16="http://schemas.microsoft.com/office/drawing/2014/main" id="{8691D101-8FB8-4148-96C0-FC85128352E9}"/>
              </a:ext>
            </a:extLst>
          </p:cNvPr>
          <p:cNvSpPr/>
          <p:nvPr/>
        </p:nvSpPr>
        <p:spPr>
          <a:xfrm>
            <a:off x="4445436" y="1555179"/>
            <a:ext cx="47160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Основные принципы: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Безопасность, заложенная в архитектуру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Использование </a:t>
            </a:r>
            <a:r>
              <a:rPr lang="en-US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MILS </a:t>
            </a: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подхода с мониторингом сообщений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Микроядро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Специальные требования к ОС для встраиваемых систем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FLASK </a:t>
            </a: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архитектура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="" xmlns:a16="http://schemas.microsoft.com/office/drawing/2014/main" id="{04A2D0FC-A086-451D-8E3C-C36D94520331}"/>
              </a:ext>
            </a:extLst>
          </p:cNvPr>
          <p:cNvGrpSpPr/>
          <p:nvPr/>
        </p:nvGrpSpPr>
        <p:grpSpPr>
          <a:xfrm>
            <a:off x="132856" y="963504"/>
            <a:ext cx="2731056" cy="2130336"/>
            <a:chOff x="174072" y="147908"/>
            <a:chExt cx="2731056" cy="2130336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="" xmlns:a16="http://schemas.microsoft.com/office/drawing/2014/main" id="{CCAB0E93-B482-4511-9C92-D58B5CA1B476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="" xmlns:a16="http://schemas.microsoft.com/office/drawing/2014/main" id="{9A6819D6-8981-437E-9451-D33DC6AE2CFF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="" xmlns:a16="http://schemas.microsoft.com/office/drawing/2014/main" id="{2A9176D3-840D-47CC-BE16-23C1B0AB344E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E8D75791-002E-49CB-AF45-B5DEFED0FE93}"/>
                </a:ext>
              </a:extLst>
            </p:cNvPr>
            <p:cNvSpPr txBox="1"/>
            <p:nvPr/>
          </p:nvSpPr>
          <p:spPr>
            <a:xfrm>
              <a:off x="489338" y="147908"/>
              <a:ext cx="2415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 err="1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KasperskyOS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="" xmlns:a16="http://schemas.microsoft.com/office/drawing/2014/main" id="{6E6ADD29-EE78-4E35-B4D4-DB39F977BC25}"/>
                </a:ext>
              </a:extLst>
            </p:cNvPr>
            <p:cNvSpPr/>
            <p:nvPr/>
          </p:nvSpPr>
          <p:spPr>
            <a:xfrm>
              <a:off x="508760" y="1026933"/>
              <a:ext cx="14534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MILS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0" name="Прямоугольник 19">
            <a:extLst>
              <a:ext uri="{FF2B5EF4-FFF2-40B4-BE49-F238E27FC236}">
                <a16:creationId xmlns="" xmlns:a16="http://schemas.microsoft.com/office/drawing/2014/main" id="{F3DCC88F-61A0-4738-AD2D-3A7ECCAA1F42}"/>
              </a:ext>
            </a:extLst>
          </p:cNvPr>
          <p:cNvSpPr/>
          <p:nvPr/>
        </p:nvSpPr>
        <p:spPr>
          <a:xfrm>
            <a:off x="449337" y="2770674"/>
            <a:ext cx="14534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FLASK</a:t>
            </a:r>
            <a:endParaRPr lang="ru-RU" sz="1600" b="1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2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>
            <a:extLst>
              <a:ext uri="{FF2B5EF4-FFF2-40B4-BE49-F238E27FC236}">
                <a16:creationId xmlns=""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-36512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="" xmlns:a16="http://schemas.microsoft.com/office/drawing/2014/main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2771800" y="867700"/>
            <a:ext cx="612068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FD31FB89-335E-4DB6-8667-434A37E6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29F16FB1-557B-4F20-AFAA-083E6605CBA3}"/>
              </a:ext>
            </a:extLst>
          </p:cNvPr>
          <p:cNvSpPr/>
          <p:nvPr/>
        </p:nvSpPr>
        <p:spPr>
          <a:xfrm>
            <a:off x="2768610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Обеспечение связи компонентов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="" xmlns:a16="http://schemas.microsoft.com/office/drawing/2014/main" id="{0C2CC8AF-A276-431C-834D-4D111074E709}"/>
              </a:ext>
            </a:extLst>
          </p:cNvPr>
          <p:cNvGrpSpPr/>
          <p:nvPr/>
        </p:nvGrpSpPr>
        <p:grpSpPr>
          <a:xfrm>
            <a:off x="132856" y="843558"/>
            <a:ext cx="1911951" cy="2250282"/>
            <a:chOff x="174072" y="27962"/>
            <a:chExt cx="1911951" cy="2250282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="" xmlns:a16="http://schemas.microsoft.com/office/drawing/2014/main" id="{6A7439AB-9E67-41E2-A35B-511E5F0347BE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="" xmlns:a16="http://schemas.microsoft.com/office/drawing/2014/main" id="{D4C5D2CD-584A-4C0D-9F8A-A05C7DC6FB06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="" xmlns:a16="http://schemas.microsoft.com/office/drawing/2014/main" id="{DD647F68-3943-4CC0-9412-1D5968D970D1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A1CEB2B1-930A-47BF-B703-3C3FF21EE2CA}"/>
                </a:ext>
              </a:extLst>
            </p:cNvPr>
            <p:cNvSpPr txBox="1"/>
            <p:nvPr/>
          </p:nvSpPr>
          <p:spPr>
            <a:xfrm>
              <a:off x="508760" y="27962"/>
              <a:ext cx="157726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Клиент-сервер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="" xmlns:a16="http://schemas.microsoft.com/office/drawing/2014/main" id="{6C584A97-3F89-4B57-ACE7-9246FF17E1B3}"/>
                </a:ext>
              </a:extLst>
            </p:cNvPr>
            <p:cNvSpPr/>
            <p:nvPr/>
          </p:nvSpPr>
          <p:spPr>
            <a:xfrm>
              <a:off x="508760" y="1038501"/>
              <a:ext cx="14534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VFS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8" name="Прямоугольник 17">
            <a:extLst>
              <a:ext uri="{FF2B5EF4-FFF2-40B4-BE49-F238E27FC236}">
                <a16:creationId xmlns="" xmlns:a16="http://schemas.microsoft.com/office/drawing/2014/main" id="{0D21A8F2-EFE5-4C67-9C72-02BBCD0A6CCF}"/>
              </a:ext>
            </a:extLst>
          </p:cNvPr>
          <p:cNvSpPr/>
          <p:nvPr/>
        </p:nvSpPr>
        <p:spPr>
          <a:xfrm>
            <a:off x="467544" y="2770674"/>
            <a:ext cx="14534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GPIO</a:t>
            </a:r>
            <a:endParaRPr lang="ru-RU" sz="1600" b="1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30220AD8-66FE-493E-9C02-446B05396B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9"/>
          <a:stretch/>
        </p:blipFill>
        <p:spPr>
          <a:xfrm>
            <a:off x="2178921" y="1641474"/>
            <a:ext cx="6718934" cy="255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1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=""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-36512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="" xmlns:a16="http://schemas.microsoft.com/office/drawing/2014/main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2843808" y="853278"/>
            <a:ext cx="6048672" cy="1442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43DE384C-E41B-4854-8084-48017AD9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="" xmlns:a16="http://schemas.microsoft.com/office/drawing/2014/main" id="{17ED5078-1A16-4CC1-B020-23E9979FB77D}"/>
              </a:ext>
            </a:extLst>
          </p:cNvPr>
          <p:cNvSpPr/>
          <p:nvPr/>
        </p:nvSpPr>
        <p:spPr>
          <a:xfrm>
            <a:off x="2843808" y="299797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Диаграмма последовательностей</a:t>
            </a:r>
          </a:p>
        </p:txBody>
      </p:sp>
      <p:pic>
        <p:nvPicPr>
          <p:cNvPr id="1026" name="Picture 2" descr="C:\Users\kosiya\Downloads\Архитектура ИС\Гагачи2022\последовательност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987574"/>
            <a:ext cx="4667394" cy="394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49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=""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-36512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E337A08D-3A8E-4E89-BC69-A001F02E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="" xmlns:a16="http://schemas.microsoft.com/office/drawing/2014/main" id="{8CE828DF-A9C3-4B2E-BB9A-236C9E8131AE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="" xmlns:a16="http://schemas.microsoft.com/office/drawing/2014/main" id="{1986159B-90C6-4663-8A8F-0AB613A5E9A9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Диаграмма классов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3648" y="1013413"/>
            <a:ext cx="6912768" cy="393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18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07A1DB7-1B94-4C8E-9E43-F2737C3A6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776" y="1059582"/>
            <a:ext cx="6336704" cy="33843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407E3DFD-05CC-48DB-9081-F8A9F136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910DF3EC-1F25-4526-9FE7-8BC70A8DF0C5}"/>
              </a:ext>
            </a:extLst>
          </p:cNvPr>
          <p:cNvSpPr/>
          <p:nvPr/>
        </p:nvSpPr>
        <p:spPr bwMode="auto">
          <a:xfrm>
            <a:off x="-36512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="" xmlns:a16="http://schemas.microsoft.com/office/drawing/2014/main" id="{2467A97C-B77F-44C8-A41B-AB2EE2D11DE3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8CF585ED-3269-46F3-8B9F-D294E6449231}"/>
              </a:ext>
            </a:extLst>
          </p:cNvPr>
          <p:cNvSpPr/>
          <p:nvPr/>
        </p:nvSpPr>
        <p:spPr>
          <a:xfrm>
            <a:off x="3207657" y="51470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Дальнейшие</a:t>
            </a:r>
          </a:p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возможности системы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="" xmlns:a16="http://schemas.microsoft.com/office/drawing/2014/main" id="{139A77F8-7D49-45A1-9214-19DF6CAEDB87}"/>
              </a:ext>
            </a:extLst>
          </p:cNvPr>
          <p:cNvGrpSpPr/>
          <p:nvPr/>
        </p:nvGrpSpPr>
        <p:grpSpPr>
          <a:xfrm>
            <a:off x="132856" y="834847"/>
            <a:ext cx="2101319" cy="2258993"/>
            <a:chOff x="174072" y="19251"/>
            <a:chExt cx="2101319" cy="2258993"/>
          </a:xfrm>
        </p:grpSpPr>
        <p:sp>
          <p:nvSpPr>
            <p:cNvPr id="9" name="Прямоугольник 8">
              <a:extLst>
                <a:ext uri="{FF2B5EF4-FFF2-40B4-BE49-F238E27FC236}">
                  <a16:creationId xmlns="" xmlns:a16="http://schemas.microsoft.com/office/drawing/2014/main" id="{C1AF4255-9B0F-4619-888B-C211218E49FF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="" xmlns:a16="http://schemas.microsoft.com/office/drawing/2014/main" id="{A568F858-4223-42C7-92C9-58140347FD14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="" xmlns:a16="http://schemas.microsoft.com/office/drawing/2014/main" id="{5B70D515-762B-4243-8DAB-E4E82DC6B17A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27C751DA-DBF5-4BF2-AD38-619676BDF720}"/>
                </a:ext>
              </a:extLst>
            </p:cNvPr>
            <p:cNvSpPr txBox="1"/>
            <p:nvPr/>
          </p:nvSpPr>
          <p:spPr>
            <a:xfrm>
              <a:off x="508760" y="19251"/>
              <a:ext cx="176663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Модель робота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="" xmlns:a16="http://schemas.microsoft.com/office/drawing/2014/main" id="{2107D053-F587-41CE-AC4A-9D7FEBF094D1}"/>
                </a:ext>
              </a:extLst>
            </p:cNvPr>
            <p:cNvSpPr/>
            <p:nvPr/>
          </p:nvSpPr>
          <p:spPr>
            <a:xfrm>
              <a:off x="508760" y="892058"/>
              <a:ext cx="145346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Unreal Engine 4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="" xmlns:a16="http://schemas.microsoft.com/office/drawing/2014/main" id="{E5033180-5409-4181-81CC-03960C2AD567}"/>
              </a:ext>
            </a:extLst>
          </p:cNvPr>
          <p:cNvSpPr/>
          <p:nvPr/>
        </p:nvSpPr>
        <p:spPr>
          <a:xfrm>
            <a:off x="467544" y="2635047"/>
            <a:ext cx="1537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Имитация в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QEMU</a:t>
            </a:r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693DE430-DA33-48DB-B661-FEEF2CA86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563" y="1086331"/>
            <a:ext cx="6511130" cy="364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0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73F08337-4FBD-49CA-B7CF-082FB8F03E03}"/>
              </a:ext>
            </a:extLst>
          </p:cNvPr>
          <p:cNvSpPr/>
          <p:nvPr/>
        </p:nvSpPr>
        <p:spPr bwMode="auto">
          <a:xfrm>
            <a:off x="-36512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BB7E2663-AD02-4F1A-96DD-A2715B9F7167}"/>
              </a:ext>
            </a:extLst>
          </p:cNvPr>
          <p:cNvSpPr/>
          <p:nvPr/>
        </p:nvSpPr>
        <p:spPr>
          <a:xfrm>
            <a:off x="3707904" y="699542"/>
            <a:ext cx="4978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Спасибо за внимание!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="" xmlns:a16="http://schemas.microsoft.com/office/drawing/2014/main" id="{DB15A276-4B35-4D81-AA85-B979C4E0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744" y="2843310"/>
            <a:ext cx="6624736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Цатурьян Константин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fanglores</a:t>
            </a:r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Тимошенко Александр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timoshenkoalex</a:t>
            </a:r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Кострицына</a:t>
            </a: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Анастасия 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@Anapkost</a:t>
            </a:r>
          </a:p>
          <a:p>
            <a:pPr marL="0" indent="0">
              <a:buNone/>
            </a:pPr>
            <a:endParaRPr lang="ru-RU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Максимов Алексей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Николаевич</a:t>
            </a:r>
          </a:p>
        </p:txBody>
      </p:sp>
      <p:pic>
        <p:nvPicPr>
          <p:cNvPr id="3074" name="Picture 2" descr="C:\Users\kosiya\Pictures\Links\tele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853224"/>
            <a:ext cx="870346" cy="87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 descr="Изображение выглядит как фотография, знак, черный, белый&#10;&#10;Автоматически созданное описание">
            <a:extLst>
              <a:ext uri="{FF2B5EF4-FFF2-40B4-BE49-F238E27FC236}">
                <a16:creationId xmlns="" xmlns:a16="http://schemas.microsoft.com/office/drawing/2014/main" id="{074BF89E-2F5E-4138-803A-5E07BFE000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6" y="3651870"/>
            <a:ext cx="1202308" cy="121250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204411" y="48150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dirty="0" smtClean="0">
                <a:solidFill>
                  <a:srgbClr val="00486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Гагаринские чтения, 2022г.</a:t>
            </a:r>
            <a:endParaRPr lang="ru-RU" sz="1200" dirty="0">
              <a:solidFill>
                <a:srgbClr val="004868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1388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13278</TotalTime>
  <Words>203</Words>
  <Application>Microsoft Office PowerPoint</Application>
  <PresentationFormat>Экран (16:9)</PresentationFormat>
  <Paragraphs>73</Paragraphs>
  <Slides>9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Константин</dc:creator>
  <cp:lastModifiedBy>RePack by Diakov</cp:lastModifiedBy>
  <cp:revision>800</cp:revision>
  <dcterms:created xsi:type="dcterms:W3CDTF">2017-07-19T07:43:25Z</dcterms:created>
  <dcterms:modified xsi:type="dcterms:W3CDTF">2022-04-12T20:26:36Z</dcterms:modified>
</cp:coreProperties>
</file>