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3">
          <p15:clr>
            <a:srgbClr val="A4A3A4"/>
          </p15:clr>
        </p15:guide>
        <p15:guide id="2" orient="horz" pos="3519">
          <p15:clr>
            <a:srgbClr val="A4A3A4"/>
          </p15:clr>
        </p15:guide>
        <p15:guide id="3" orient="horz" pos="1089">
          <p15:clr>
            <a:srgbClr val="A4A3A4"/>
          </p15:clr>
        </p15:guide>
        <p15:guide id="4" pos="340">
          <p15:clr>
            <a:srgbClr val="A4A3A4"/>
          </p15:clr>
        </p15:guide>
        <p15:guide id="5" pos="5518">
          <p15:clr>
            <a:srgbClr val="A4A3A4"/>
          </p15:clr>
        </p15:guide>
        <p15:guide id="6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9" d="100"/>
          <a:sy n="79" d="100"/>
        </p:scale>
        <p:origin x="912" y="9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634713092057727E-2"/>
          <c:y val="0.1358265811602867"/>
          <c:w val="0.82958631317874254"/>
          <c:h val="0.692729047118339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China Market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17529473640</c:v>
                </c:pt>
                <c:pt idx="1">
                  <c:v>25249719733</c:v>
                </c:pt>
                <c:pt idx="2">
                  <c:v>33578336462</c:v>
                </c:pt>
                <c:pt idx="3">
                  <c:v>42583992802</c:v>
                </c:pt>
                <c:pt idx="4">
                  <c:v>51986591475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2C-432A-A393-D6696395B9BF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BMS Focus Market</c:v>
                </c:pt>
              </c:strCache>
            </c:strRef>
          </c:tx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 i="0" baseline="0">
                    <a:latin typeface="Arial" pitchFamily="34" charset="0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3579114312</c:v>
                </c:pt>
                <c:pt idx="1">
                  <c:v>5233570855</c:v>
                </c:pt>
                <c:pt idx="2">
                  <c:v>7067830667</c:v>
                </c:pt>
                <c:pt idx="3">
                  <c:v>8988989415</c:v>
                </c:pt>
                <c:pt idx="4">
                  <c:v>11343124065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2C-432A-A393-D6696395B9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02632960"/>
        <c:axId val="68621376"/>
      </c:barChart>
      <c:lineChart>
        <c:grouping val="standard"/>
        <c:varyColors val="0"/>
        <c:ser>
          <c:idx val="1"/>
          <c:order val="2"/>
          <c:tx>
            <c:strRef>
              <c:f>Sheet1!$A$4</c:f>
              <c:strCache>
                <c:ptCount val="1"/>
                <c:pt idx="0">
                  <c:v>China Market Growth</c:v>
                </c:pt>
              </c:strCache>
            </c:strRef>
          </c:tx>
          <c:spPr>
            <a:ln w="25400">
              <a:solidFill>
                <a:schemeClr val="accent1"/>
              </a:solidFill>
            </a:ln>
          </c:spPr>
          <c:marker>
            <c:symbol val="diamond"/>
            <c:size val="7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1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0</c:v>
                </c:pt>
                <c:pt idx="1">
                  <c:v>0.44400000000000089</c:v>
                </c:pt>
                <c:pt idx="2">
                  <c:v>0.33300000000001212</c:v>
                </c:pt>
                <c:pt idx="3">
                  <c:v>0.27</c:v>
                </c:pt>
                <c:pt idx="4">
                  <c:v>0.22200000000000042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2C-432A-A393-D6696395B9BF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BMS Focus Market Growth</c:v>
                </c:pt>
              </c:strCache>
            </c:strRef>
          </c:tx>
          <c:spPr>
            <a:ln w="25400">
              <a:solidFill>
                <a:schemeClr val="accent2"/>
              </a:solidFill>
            </a:ln>
          </c:spPr>
          <c:marker>
            <c:symbol val="diamond"/>
            <c:size val="7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1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0</c:v>
                </c:pt>
                <c:pt idx="1">
                  <c:v>0.46</c:v>
                </c:pt>
                <c:pt idx="2">
                  <c:v>0.35000000000000031</c:v>
                </c:pt>
                <c:pt idx="3">
                  <c:v>0.27330000000000032</c:v>
                </c:pt>
                <c:pt idx="4">
                  <c:v>0.25669999999999998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2C-432A-A393-D6696395B9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008576"/>
        <c:axId val="68621952"/>
      </c:lineChart>
      <c:catAx>
        <c:axId val="1026329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txPr>
          <a:bodyPr/>
          <a:lstStyle/>
          <a:p>
            <a:pPr>
              <a:defRPr sz="1200" b="0" i="0" baseline="0"/>
            </a:pPr>
            <a:endParaRPr lang="zh-CN"/>
          </a:p>
        </c:txPr>
        <c:crossAx val="68621376"/>
        <c:crosses val="autoZero"/>
        <c:auto val="1"/>
        <c:lblAlgn val="ctr"/>
        <c:lblOffset val="100"/>
        <c:noMultiLvlLbl val="0"/>
      </c:catAx>
      <c:valAx>
        <c:axId val="6862137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b="1" i="0" baseline="0" dirty="0" smtClean="0"/>
                  <a:t>Value (in #Currency# bn.)</a:t>
                </a:r>
                <a:endParaRPr lang="en-US" sz="1200" b="1" i="0" baseline="0" dirty="0"/>
              </a:p>
            </c:rich>
          </c:tx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200" b="0" i="0" baseline="0">
                <a:latin typeface="Arial" pitchFamily="34" charset="0"/>
              </a:defRPr>
            </a:pPr>
            <a:endParaRPr lang="zh-CN"/>
          </a:p>
        </c:txPr>
        <c:crossAx val="102632960"/>
        <c:crosses val="autoZero"/>
        <c:crossBetween val="between"/>
      </c:valAx>
      <c:valAx>
        <c:axId val="68621952"/>
        <c:scaling>
          <c:orientation val="minMax"/>
        </c:scaling>
        <c:delete val="0"/>
        <c:axPos val="r"/>
        <c:title>
          <c:overlay val="0"/>
          <c:txPr>
            <a:bodyPr rot="-5400000" vert="horz"/>
            <a:lstStyle/>
            <a:p>
              <a:pPr>
                <a:defRPr sz="1200"/>
              </a:pPr>
              <a:endParaRPr lang="zh-CN"/>
            </a:p>
          </c:txPr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200" b="0" i="0" baseline="0"/>
            </a:pPr>
            <a:endParaRPr lang="zh-CN"/>
          </a:p>
        </c:txPr>
        <c:crossAx val="106008576"/>
        <c:crosses val="max"/>
        <c:crossBetween val="between"/>
      </c:valAx>
      <c:catAx>
        <c:axId val="1060085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68621952"/>
        <c:crosses val="autoZero"/>
        <c:auto val="1"/>
        <c:lblAlgn val="ctr"/>
        <c:lblOffset val="100"/>
        <c:noMultiLvlLbl val="0"/>
      </c:catAx>
    </c:plotArea>
    <c:legend>
      <c:legendPos val="b"/>
      <c:overlay val="0"/>
      <c:txPr>
        <a:bodyPr/>
        <a:lstStyle/>
        <a:p>
          <a:pPr>
            <a:defRPr sz="1200" b="1"/>
          </a:pPr>
          <a:endParaRPr lang="zh-CN"/>
        </a:p>
      </c:txPr>
    </c:legend>
    <c:plotVisOnly val="1"/>
    <c:dispBlanksAs val="gap"/>
    <c:showDLblsOverMax val="0"/>
  </c:chart>
  <c:spPr>
    <a:ln>
      <a:solidFill>
        <a:schemeClr val="accent2"/>
      </a:solidFill>
    </a:ln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8666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>
          <a:xfrm>
            <a:off x="498474" y="58738"/>
            <a:ext cx="8524081" cy="1048543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BMS Focused Therapeutic Areas vs. Total China Market</a:t>
            </a:r>
          </a:p>
        </p:txBody>
      </p:sp>
      <p:sp>
        <p:nvSpPr>
          <p:cNvPr id="1053" name="Rectangle 33" descr="labelCAGR"/>
          <p:cNvSpPr>
            <a:spLocks noChangeArrowheads="1"/>
          </p:cNvSpPr>
          <p:nvPr/>
        </p:nvSpPr>
        <p:spPr bwMode="auto">
          <a:xfrm>
            <a:off x="1275151" y="1393394"/>
            <a:ext cx="3648075" cy="495300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defTabSz="865188"/>
            <a:r>
              <a:rPr lang="en-US" sz="1000" dirty="0"/>
              <a:t>CAGR </a:t>
            </a:r>
            <a:r>
              <a:rPr lang="en-US" sz="1000" dirty="0" smtClean="0"/>
              <a:t>(#period)</a:t>
            </a:r>
            <a:endParaRPr lang="en-US" sz="1000" dirty="0"/>
          </a:p>
          <a:p>
            <a:pPr algn="ctr" defTabSz="865188"/>
            <a:r>
              <a:rPr lang="en-US" sz="1000" dirty="0"/>
              <a:t>Total Market</a:t>
            </a:r>
            <a:r>
              <a:rPr lang="en-US" sz="1000" dirty="0" smtClean="0"/>
              <a:t>: #value1% </a:t>
            </a:r>
            <a:r>
              <a:rPr lang="en-US" sz="1000" dirty="0"/>
              <a:t>, BMS 10 Key Therapy </a:t>
            </a:r>
            <a:r>
              <a:rPr lang="en-US" sz="1000" dirty="0" smtClean="0"/>
              <a:t>Areas: #value2% </a:t>
            </a:r>
            <a:endParaRPr lang="en-US" sz="1000" dirty="0"/>
          </a:p>
        </p:txBody>
      </p:sp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4948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Aug'16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1" name="Chart 30" descr="chart"/>
          <p:cNvGraphicFramePr/>
          <p:nvPr/>
        </p:nvGraphicFramePr>
        <p:xfrm>
          <a:off x="501822" y="1352282"/>
          <a:ext cx="8305800" cy="4019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Object 13" descr="sheet"/>
          <p:cNvGraphicFramePr>
            <a:graphicFrameLocks noChangeAspect="1"/>
          </p:cNvGraphicFramePr>
          <p:nvPr/>
        </p:nvGraphicFramePr>
        <p:xfrm>
          <a:off x="528638" y="5449888"/>
          <a:ext cx="83153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Worksheet" r:id="rId4" imgW="8315249" imgH="733349" progId="Excel.Sheet.12">
                  <p:embed/>
                </p:oleObj>
              </mc:Choice>
              <mc:Fallback>
                <p:oleObj name="Worksheet" r:id="rId4" imgW="8315249" imgH="733349" progId="Excel.Sheet.12">
                  <p:embed/>
                  <p:pic>
                    <p:nvPicPr>
                      <p:cNvPr id="0" name="Picture 3" descr="she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5449888"/>
                        <a:ext cx="8315325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 descr="lableintroduction"/>
          <p:cNvSpPr txBox="1">
            <a:spLocks noChangeArrowheads="1"/>
          </p:cNvSpPr>
          <p:nvPr/>
        </p:nvSpPr>
        <p:spPr bwMode="auto">
          <a:xfrm>
            <a:off x="494805" y="64362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9" name="Text Box 8" descr="lableSTLY"/>
          <p:cNvSpPr txBox="1">
            <a:spLocks noChangeArrowheads="1"/>
          </p:cNvSpPr>
          <p:nvPr/>
        </p:nvSpPr>
        <p:spPr bwMode="auto">
          <a:xfrm>
            <a:off x="494805" y="61949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74119</TotalTime>
  <Words>68</Words>
  <Application>Microsoft Office PowerPoint</Application>
  <PresentationFormat>信纸(8.5x11 英寸)</PresentationFormat>
  <Paragraphs>9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 Unicode MS</vt:lpstr>
      <vt:lpstr>Monotype Sorts</vt:lpstr>
      <vt:lpstr>宋体</vt:lpstr>
      <vt:lpstr>Arial</vt:lpstr>
      <vt:lpstr>Tahoma</vt:lpstr>
      <vt:lpstr>Wingdings</vt:lpstr>
      <vt:lpstr>Default Design</vt:lpstr>
      <vt:lpstr>Worksheet</vt:lpstr>
      <vt:lpstr>BMS Focused Therapeutic Areas vs. Total China Market</vt:lpstr>
    </vt:vector>
  </TitlesOfParts>
  <Company>Bristol-Myers Squibb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1991</cp:revision>
  <cp:lastPrinted>2003-08-22T16:32:12Z</cp:lastPrinted>
  <dcterms:created xsi:type="dcterms:W3CDTF">2001-06-20T12:40:14Z</dcterms:created>
  <dcterms:modified xsi:type="dcterms:W3CDTF">2016-11-14T03:45:07Z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