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6FF66"/>
    <a:srgbClr val="66FFFF"/>
    <a:srgbClr val="4E71D1"/>
    <a:srgbClr val="FF9900"/>
    <a:srgbClr val="B2B2B2"/>
    <a:srgbClr val="3366FF"/>
    <a:srgbClr val="009999"/>
    <a:srgbClr val="99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 '10</c:v>
                </c:pt>
              </c:strCache>
            </c:strRef>
          </c:tx>
          <c:spPr>
            <a:solidFill>
              <a:srgbClr val="339933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aseline="0">
                    <a:latin typeface="Arial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CEPHALOSPORINS &amp; COMBS</c:v>
                </c:pt>
                <c:pt idx="1">
                  <c:v> KANPO &amp; CHINESE MEDICINES</c:v>
                </c:pt>
                <c:pt idx="2">
                  <c:v> CEREB.+PERIPHE.VASOTHERAP</c:v>
                </c:pt>
                <c:pt idx="3">
                  <c:v>STANDARD SOL OVER 100ML</c:v>
                </c:pt>
                <c:pt idx="4">
                  <c:v>ANTIULCERANTS</c:v>
                </c:pt>
                <c:pt idx="5">
                  <c:v>BROAD SPECTRUM PENICILLIN</c:v>
                </c:pt>
                <c:pt idx="6">
                  <c:v>IMMUNOSTIM AG EX INTFRON</c:v>
                </c:pt>
                <c:pt idx="7">
                  <c:v>HEPAT PROTECT-LIPOTROPICS</c:v>
                </c:pt>
                <c:pt idx="8">
                  <c:v>ALL OTHER CARDIAC PREPS</c:v>
                </c:pt>
                <c:pt idx="9">
                  <c:v> ALL OTHER CNS DRUGS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5425.9888229999997</c:v>
                </c:pt>
                <c:pt idx="1">
                  <c:v>4560.1558060000034</c:v>
                </c:pt>
                <c:pt idx="2">
                  <c:v>1735.2456080000011</c:v>
                </c:pt>
                <c:pt idx="3">
                  <c:v>1504.444203</c:v>
                </c:pt>
                <c:pt idx="4">
                  <c:v>1383.6964419999597</c:v>
                </c:pt>
                <c:pt idx="5">
                  <c:v>1306.9767900000011</c:v>
                </c:pt>
                <c:pt idx="6">
                  <c:v>1045.1636419999998</c:v>
                </c:pt>
                <c:pt idx="7">
                  <c:v>937.13448500000004</c:v>
                </c:pt>
                <c:pt idx="8">
                  <c:v>833.53014499999949</c:v>
                </c:pt>
                <c:pt idx="9">
                  <c:v>786.50800900000002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4-438D-8D4C-3C1727C51F8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MAT Jul '11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aseline="0">
                    <a:latin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CEPHALOSPORINS &amp; COMBS</c:v>
                </c:pt>
                <c:pt idx="1">
                  <c:v> KANPO &amp; CHINESE MEDICINES</c:v>
                </c:pt>
                <c:pt idx="2">
                  <c:v> CEREB.+PERIPHE.VASOTHERAP</c:v>
                </c:pt>
                <c:pt idx="3">
                  <c:v>STANDARD SOL OVER 100ML</c:v>
                </c:pt>
                <c:pt idx="4">
                  <c:v>ANTIULCERANTS</c:v>
                </c:pt>
                <c:pt idx="5">
                  <c:v>BROAD SPECTRUM PENICILLIN</c:v>
                </c:pt>
                <c:pt idx="6">
                  <c:v>IMMUNOSTIM AG EX INTFRON</c:v>
                </c:pt>
                <c:pt idx="7">
                  <c:v>HEPAT PROTECT-LIPOTROPICS</c:v>
                </c:pt>
                <c:pt idx="8">
                  <c:v>ALL OTHER CARDIAC PREPS</c:v>
                </c:pt>
                <c:pt idx="9">
                  <c:v> ALL OTHER CNS DRUGS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6235.7202780000034</c:v>
                </c:pt>
                <c:pt idx="1">
                  <c:v>5746.6810230001493</c:v>
                </c:pt>
                <c:pt idx="2">
                  <c:v>2146.8839760000756</c:v>
                </c:pt>
                <c:pt idx="3">
                  <c:v>1745.6856270000001</c:v>
                </c:pt>
                <c:pt idx="4">
                  <c:v>1734.1624979999547</c:v>
                </c:pt>
                <c:pt idx="5">
                  <c:v>1424.6673719999999</c:v>
                </c:pt>
                <c:pt idx="6">
                  <c:v>1223.017218</c:v>
                </c:pt>
                <c:pt idx="7">
                  <c:v>1132.2330919999999</c:v>
                </c:pt>
                <c:pt idx="8">
                  <c:v>1112.6827249999537</c:v>
                </c:pt>
                <c:pt idx="9">
                  <c:v>1017.6757720000244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4-438D-8D4C-3C1727C51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838720"/>
        <c:axId val="31403392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Jul '10 Growth</c:v>
                </c:pt>
              </c:strCache>
            </c:strRef>
          </c:tx>
          <c:spPr>
            <a:ln w="25400">
              <a:solidFill>
                <a:srgbClr val="66FF66"/>
              </a:solidFill>
            </a:ln>
          </c:spPr>
          <c:marker>
            <c:symbol val="diamond"/>
            <c:size val="7"/>
            <c:spPr>
              <a:solidFill>
                <a:srgbClr val="66FF66"/>
              </a:solidFill>
              <a:ln>
                <a:solidFill>
                  <a:srgbClr val="66FF66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CEPHALOSPORINS &amp; COMBS</c:v>
                </c:pt>
                <c:pt idx="1">
                  <c:v> KANPO &amp; CHINESE MEDICINES</c:v>
                </c:pt>
                <c:pt idx="2">
                  <c:v> CEREB.+PERIPHE.VASOTHERAP</c:v>
                </c:pt>
                <c:pt idx="3">
                  <c:v>STANDARD SOL OVER 100ML</c:v>
                </c:pt>
                <c:pt idx="4">
                  <c:v>ANTIULCERANTS</c:v>
                </c:pt>
                <c:pt idx="5">
                  <c:v>BROAD SPECTRUM PENICILLIN</c:v>
                </c:pt>
                <c:pt idx="6">
                  <c:v>IMMUNOSTIM AG EX INTFRON</c:v>
                </c:pt>
                <c:pt idx="7">
                  <c:v>HEPAT PROTECT-LIPOTROPICS</c:v>
                </c:pt>
                <c:pt idx="8">
                  <c:v>ALL OTHER CARDIAC PREPS</c:v>
                </c:pt>
                <c:pt idx="9">
                  <c:v> ALL OTHER CNS DRUGS</c:v>
                </c:pt>
              </c:strCache>
            </c:strRef>
          </c:cat>
          <c:val>
            <c:numRef>
              <c:f>Sheet1!$B$4:$K$4</c:f>
              <c:numCache>
                <c:formatCode>0.00000</c:formatCode>
                <c:ptCount val="10"/>
                <c:pt idx="0">
                  <c:v>0.25</c:v>
                </c:pt>
                <c:pt idx="1">
                  <c:v>0.30000000000000032</c:v>
                </c:pt>
                <c:pt idx="2">
                  <c:v>0.24000000000000021</c:v>
                </c:pt>
                <c:pt idx="3">
                  <c:v>0.27</c:v>
                </c:pt>
                <c:pt idx="4">
                  <c:v>0.30000000000000032</c:v>
                </c:pt>
                <c:pt idx="5">
                  <c:v>0.25</c:v>
                </c:pt>
                <c:pt idx="6">
                  <c:v>0.27</c:v>
                </c:pt>
                <c:pt idx="7">
                  <c:v>0.25</c:v>
                </c:pt>
                <c:pt idx="8">
                  <c:v>0.42000000000000032</c:v>
                </c:pt>
                <c:pt idx="9">
                  <c:v>0.33000000000000956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64-438D-8D4C-3C1727C51F8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Jul '11 Growth</c:v>
                </c:pt>
              </c:strCache>
            </c:strRef>
          </c:tx>
          <c:spPr>
            <a:ln w="25400">
              <a:solidFill>
                <a:srgbClr val="66FFFF"/>
              </a:solidFill>
            </a:ln>
          </c:spPr>
          <c:marker>
            <c:symbol val="diamond"/>
            <c:size val="7"/>
            <c:spPr>
              <a:solidFill>
                <a:srgbClr val="66FFFF"/>
              </a:solidFill>
              <a:ln>
                <a:solidFill>
                  <a:srgbClr val="66FFFF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CEPHALOSPORINS &amp; COMBS</c:v>
                </c:pt>
                <c:pt idx="1">
                  <c:v> KANPO &amp; CHINESE MEDICINES</c:v>
                </c:pt>
                <c:pt idx="2">
                  <c:v> CEREB.+PERIPHE.VASOTHERAP</c:v>
                </c:pt>
                <c:pt idx="3">
                  <c:v>STANDARD SOL OVER 100ML</c:v>
                </c:pt>
                <c:pt idx="4">
                  <c:v>ANTIULCERANTS</c:v>
                </c:pt>
                <c:pt idx="5">
                  <c:v>BROAD SPECTRUM PENICILLIN</c:v>
                </c:pt>
                <c:pt idx="6">
                  <c:v>IMMUNOSTIM AG EX INTFRON</c:v>
                </c:pt>
                <c:pt idx="7">
                  <c:v>HEPAT PROTECT-LIPOTROPICS</c:v>
                </c:pt>
                <c:pt idx="8">
                  <c:v>ALL OTHER CARDIAC PREPS</c:v>
                </c:pt>
                <c:pt idx="9">
                  <c:v> ALL OTHER CNS DRUGS</c:v>
                </c:pt>
              </c:strCache>
            </c:strRef>
          </c:cat>
          <c:val>
            <c:numRef>
              <c:f>Sheet1!$B$5:$K$5</c:f>
              <c:numCache>
                <c:formatCode>0.00000</c:formatCode>
                <c:ptCount val="10"/>
                <c:pt idx="0">
                  <c:v>0.15000000000000024</c:v>
                </c:pt>
                <c:pt idx="1">
                  <c:v>0.26</c:v>
                </c:pt>
                <c:pt idx="2">
                  <c:v>0.24000000000000021</c:v>
                </c:pt>
                <c:pt idx="3">
                  <c:v>0.16000000000000003</c:v>
                </c:pt>
                <c:pt idx="4">
                  <c:v>0.25</c:v>
                </c:pt>
                <c:pt idx="5">
                  <c:v>9.0000000000000066E-2</c:v>
                </c:pt>
                <c:pt idx="6">
                  <c:v>0.17</c:v>
                </c:pt>
                <c:pt idx="7">
                  <c:v>0.21000000000000021</c:v>
                </c:pt>
                <c:pt idx="8">
                  <c:v>0.33000000000000956</c:v>
                </c:pt>
                <c:pt idx="9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64-438D-8D4C-3C1727C51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39232"/>
        <c:axId val="31404544"/>
      </c:lineChart>
      <c:catAx>
        <c:axId val="31838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zh-CN"/>
          </a:p>
        </c:txPr>
        <c:crossAx val="31403392"/>
        <c:crosses val="autoZero"/>
        <c:auto val="1"/>
        <c:lblAlgn val="ctr"/>
        <c:lblOffset val="100"/>
        <c:noMultiLvlLbl val="0"/>
      </c:catAx>
      <c:valAx>
        <c:axId val="314033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 baseline="0">
                    <a:latin typeface="Arial" pitchFamily="34" charset="0"/>
                  </a:defRPr>
                </a:pPr>
                <a:r>
                  <a:rPr lang="en-US" sz="900" baseline="0" dirty="0" smtClean="0">
                    <a:latin typeface="Arial" pitchFamily="34" charset="0"/>
                  </a:rPr>
                  <a:t>Value (in #Currency# </a:t>
                </a:r>
                <a:r>
                  <a:rPr lang="en-US" sz="900" baseline="0" dirty="0" err="1" smtClean="0">
                    <a:latin typeface="Arial" pitchFamily="34" charset="0"/>
                  </a:rPr>
                  <a:t>mio</a:t>
                </a:r>
                <a:r>
                  <a:rPr lang="en-US" sz="900" baseline="0" dirty="0" smtClean="0">
                    <a:latin typeface="Arial" pitchFamily="34" charset="0"/>
                  </a:rPr>
                  <a:t>.)</a:t>
                </a:r>
                <a:endParaRPr lang="en-US" sz="900" baseline="0" dirty="0">
                  <a:latin typeface="Arial" pitchFamily="34" charset="0"/>
                </a:endParaRPr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Arial" pitchFamily="34" charset="0"/>
              </a:defRPr>
            </a:pPr>
            <a:endParaRPr lang="zh-CN"/>
          </a:p>
        </c:txPr>
        <c:crossAx val="31838720"/>
        <c:crosses val="autoZero"/>
        <c:crossBetween val="between"/>
      </c:valAx>
      <c:valAx>
        <c:axId val="3140454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900" baseline="0">
                    <a:latin typeface="Arial" pitchFamily="34" charset="0"/>
                  </a:defRPr>
                </a:pPr>
                <a:r>
                  <a:rPr lang="en-US" sz="900" baseline="0" dirty="0" smtClean="0">
                    <a:latin typeface="Arial" pitchFamily="34" charset="0"/>
                  </a:rPr>
                  <a:t>Growth %</a:t>
                </a:r>
                <a:endParaRPr lang="en-US" sz="900" baseline="0" dirty="0">
                  <a:latin typeface="Arial" pitchFamily="34" charset="0"/>
                </a:endParaRP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Arial" pitchFamily="34" charset="0"/>
              </a:defRPr>
            </a:pPr>
            <a:endParaRPr lang="zh-CN"/>
          </a:p>
        </c:txPr>
        <c:crossAx val="31839232"/>
        <c:crosses val="max"/>
        <c:crossBetween val="between"/>
      </c:valAx>
      <c:catAx>
        <c:axId val="31839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4544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800" baseline="0">
              <a:latin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60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10 Therapeutic Area Performance </a:t>
            </a:r>
          </a:p>
        </p:txBody>
      </p:sp>
      <p:sp>
        <p:nvSpPr>
          <p:cNvPr id="2053" name="Text Box 8" descr="footnote"/>
          <p:cNvSpPr txBox="1">
            <a:spLocks noChangeArrowheads="1"/>
          </p:cNvSpPr>
          <p:nvPr/>
        </p:nvSpPr>
        <p:spPr bwMode="auto">
          <a:xfrm>
            <a:off x="4948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5" name="Rectangle 19"/>
          <p:cNvSpPr>
            <a:spLocks noChangeArrowheads="1"/>
          </p:cNvSpPr>
          <p:nvPr/>
        </p:nvSpPr>
        <p:spPr bwMode="auto">
          <a:xfrm>
            <a:off x="530225" y="1092200"/>
            <a:ext cx="8218488" cy="49784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graphicFrame>
        <p:nvGraphicFramePr>
          <p:cNvPr id="11" name="Chart 10" descr="chart"/>
          <p:cNvGraphicFramePr/>
          <p:nvPr/>
        </p:nvGraphicFramePr>
        <p:xfrm>
          <a:off x="520521" y="1078606"/>
          <a:ext cx="82169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494805" y="63473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94805" y="61568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72815</TotalTime>
  <Words>44</Words>
  <Application>Microsoft Office PowerPoint</Application>
  <PresentationFormat>信纸(8.5x11 英寸)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MS PGothic</vt:lpstr>
      <vt:lpstr>宋体</vt:lpstr>
      <vt:lpstr>Arial</vt:lpstr>
      <vt:lpstr>Tahoma</vt:lpstr>
      <vt:lpstr>Wingdings</vt:lpstr>
      <vt:lpstr>Default Design</vt:lpstr>
      <vt:lpstr>Top 10 Therapeutic Area Performance 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1860</cp:revision>
  <cp:lastPrinted>2003-08-22T16:32:12Z</cp:lastPrinted>
  <dcterms:created xsi:type="dcterms:W3CDTF">2001-06-20T12:40:14Z</dcterms:created>
  <dcterms:modified xsi:type="dcterms:W3CDTF">2016-11-14T03:45:08Z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