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3">
          <p15:clr>
            <a:srgbClr val="A4A3A4"/>
          </p15:clr>
        </p15:guide>
        <p15:guide id="2" orient="horz" pos="3519">
          <p15:clr>
            <a:srgbClr val="A4A3A4"/>
          </p15:clr>
        </p15:guide>
        <p15:guide id="3" orient="horz" pos="1089">
          <p15:clr>
            <a:srgbClr val="A4A3A4"/>
          </p15:clr>
        </p15:guide>
        <p15:guide id="4" pos="340">
          <p15:clr>
            <a:srgbClr val="A4A3A4"/>
          </p15:clr>
        </p15:guide>
        <p15:guide id="5" pos="5518">
          <p15:clr>
            <a:srgbClr val="A4A3A4"/>
          </p15:clr>
        </p15:guide>
        <p15:guide id="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 varScale="1">
        <p:scale>
          <a:sx n="79" d="100"/>
          <a:sy n="79" d="100"/>
        </p:scale>
        <p:origin x="1332" y="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9965058339124E-2"/>
          <c:y val="9.3750000000001568E-2"/>
          <c:w val="0.88566749620673502"/>
          <c:h val="0.440819408250309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Sheet1!$B$2:$AW$2</c:f>
              <c:numCache>
                <c:formatCode>General</c:formatCode>
                <c:ptCount val="48"/>
                <c:pt idx="0">
                  <c:v>3.9992984559999987</c:v>
                </c:pt>
                <c:pt idx="1">
                  <c:v>3.4131128720000001</c:v>
                </c:pt>
                <c:pt idx="2">
                  <c:v>2.0411847820001014</c:v>
                </c:pt>
                <c:pt idx="3">
                  <c:v>1.365406039</c:v>
                </c:pt>
                <c:pt idx="4">
                  <c:v>1.3330768660000001</c:v>
                </c:pt>
                <c:pt idx="5">
                  <c:v>1.1494183240000355</c:v>
                </c:pt>
                <c:pt idx="6">
                  <c:v>1.1362209350000001</c:v>
                </c:pt>
                <c:pt idx="7">
                  <c:v>1.0821481240000594</c:v>
                </c:pt>
                <c:pt idx="8">
                  <c:v>1.0779288649999998</c:v>
                </c:pt>
                <c:pt idx="9">
                  <c:v>0.99364237999999949</c:v>
                </c:pt>
                <c:pt idx="10">
                  <c:v>0.9765513999999994</c:v>
                </c:pt>
                <c:pt idx="11">
                  <c:v>0.90370394099999996</c:v>
                </c:pt>
                <c:pt idx="12">
                  <c:v>0.87846106400000001</c:v>
                </c:pt>
                <c:pt idx="13">
                  <c:v>0.84090294499999996</c:v>
                </c:pt>
                <c:pt idx="14">
                  <c:v>0.75148851200001165</c:v>
                </c:pt>
                <c:pt idx="15">
                  <c:v>0.74424033400001699</c:v>
                </c:pt>
                <c:pt idx="16">
                  <c:v>0.74176367400000065</c:v>
                </c:pt>
                <c:pt idx="17">
                  <c:v>0.73311478099999949</c:v>
                </c:pt>
                <c:pt idx="18">
                  <c:v>0.59973364899999959</c:v>
                </c:pt>
                <c:pt idx="19">
                  <c:v>0.57770533200002405</c:v>
                </c:pt>
                <c:pt idx="20">
                  <c:v>0.57540026300000002</c:v>
                </c:pt>
                <c:pt idx="21">
                  <c:v>0.55506515000000001</c:v>
                </c:pt>
                <c:pt idx="22">
                  <c:v>0.53245441199999999</c:v>
                </c:pt>
                <c:pt idx="23">
                  <c:v>0.5230996970000199</c:v>
                </c:pt>
                <c:pt idx="24">
                  <c:v>0.45975862899999997</c:v>
                </c:pt>
                <c:pt idx="25">
                  <c:v>0.42610969000000032</c:v>
                </c:pt>
                <c:pt idx="26">
                  <c:v>0.37706228300001504</c:v>
                </c:pt>
                <c:pt idx="27">
                  <c:v>0.35537988000001247</c:v>
                </c:pt>
                <c:pt idx="28">
                  <c:v>0.34207725300000036</c:v>
                </c:pt>
                <c:pt idx="29">
                  <c:v>0.33100197400001186</c:v>
                </c:pt>
                <c:pt idx="30">
                  <c:v>0.32639727500001353</c:v>
                </c:pt>
                <c:pt idx="31">
                  <c:v>0.30799190500000923</c:v>
                </c:pt>
                <c:pt idx="32">
                  <c:v>0.24674953300000674</c:v>
                </c:pt>
                <c:pt idx="33">
                  <c:v>0.24674953300000674</c:v>
                </c:pt>
                <c:pt idx="34">
                  <c:v>0.24674953300000674</c:v>
                </c:pt>
                <c:pt idx="35">
                  <c:v>0.24674953300000674</c:v>
                </c:pt>
                <c:pt idx="36">
                  <c:v>0.24674953300000674</c:v>
                </c:pt>
                <c:pt idx="37">
                  <c:v>0.24674953300000674</c:v>
                </c:pt>
                <c:pt idx="38">
                  <c:v>0.24674953300000674</c:v>
                </c:pt>
                <c:pt idx="39">
                  <c:v>0.24674953300000674</c:v>
                </c:pt>
                <c:pt idx="40">
                  <c:v>0.24674953300000674</c:v>
                </c:pt>
                <c:pt idx="41">
                  <c:v>0.24674953300000674</c:v>
                </c:pt>
                <c:pt idx="42">
                  <c:v>0.24674953300000674</c:v>
                </c:pt>
                <c:pt idx="43">
                  <c:v>0.24674953300000674</c:v>
                </c:pt>
                <c:pt idx="44">
                  <c:v>0.24674953300000674</c:v>
                </c:pt>
                <c:pt idx="45">
                  <c:v>0.24674953300000674</c:v>
                </c:pt>
                <c:pt idx="46">
                  <c:v>0.24674953300000674</c:v>
                </c:pt>
                <c:pt idx="47">
                  <c:v>0.24674953300000674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3-47FB-926D-9067C5810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2299392"/>
        <c:axId val="31405120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Growth</c:v>
                </c:pt>
              </c:strCache>
            </c:strRef>
          </c:tx>
          <c:spPr>
            <a:ln w="25400">
              <a:solidFill>
                <a:srgbClr val="A50021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 i="0" baseline="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Sheet1!$B$3:$AW$3</c:f>
              <c:numCache>
                <c:formatCode>General</c:formatCode>
                <c:ptCount val="48"/>
                <c:pt idx="0">
                  <c:v>0.18000000000000024</c:v>
                </c:pt>
                <c:pt idx="1">
                  <c:v>0.11000000000000004</c:v>
                </c:pt>
                <c:pt idx="2">
                  <c:v>0.19000000000000009</c:v>
                </c:pt>
                <c:pt idx="3">
                  <c:v>0.11000000000000004</c:v>
                </c:pt>
                <c:pt idx="4">
                  <c:v>0.30000000000000032</c:v>
                </c:pt>
                <c:pt idx="5">
                  <c:v>0.24000000000000021</c:v>
                </c:pt>
                <c:pt idx="6">
                  <c:v>0.13</c:v>
                </c:pt>
                <c:pt idx="7">
                  <c:v>0.24000000000000021</c:v>
                </c:pt>
                <c:pt idx="8">
                  <c:v>0.28000000000000008</c:v>
                </c:pt>
                <c:pt idx="9">
                  <c:v>0.26</c:v>
                </c:pt>
                <c:pt idx="10">
                  <c:v>0.19000000000000009</c:v>
                </c:pt>
                <c:pt idx="11">
                  <c:v>0.18000000000000024</c:v>
                </c:pt>
                <c:pt idx="12">
                  <c:v>0.22000000000000008</c:v>
                </c:pt>
                <c:pt idx="13">
                  <c:v>0.2</c:v>
                </c:pt>
                <c:pt idx="14">
                  <c:v>0.22000000000000008</c:v>
                </c:pt>
                <c:pt idx="15">
                  <c:v>0.33000000000000951</c:v>
                </c:pt>
                <c:pt idx="16">
                  <c:v>0.18000000000000024</c:v>
                </c:pt>
                <c:pt idx="17">
                  <c:v>3.54</c:v>
                </c:pt>
                <c:pt idx="18">
                  <c:v>0.13</c:v>
                </c:pt>
                <c:pt idx="19">
                  <c:v>3.66</c:v>
                </c:pt>
                <c:pt idx="20">
                  <c:v>0.2</c:v>
                </c:pt>
                <c:pt idx="21">
                  <c:v>0.30000000000000032</c:v>
                </c:pt>
                <c:pt idx="22">
                  <c:v>2.1800000000000002</c:v>
                </c:pt>
                <c:pt idx="23">
                  <c:v>2.38</c:v>
                </c:pt>
                <c:pt idx="24">
                  <c:v>3.09</c:v>
                </c:pt>
                <c:pt idx="25">
                  <c:v>0.11000000000000004</c:v>
                </c:pt>
                <c:pt idx="26">
                  <c:v>0.25</c:v>
                </c:pt>
                <c:pt idx="27">
                  <c:v>0.32000000000000878</c:v>
                </c:pt>
                <c:pt idx="28">
                  <c:v>2.63</c:v>
                </c:pt>
                <c:pt idx="29">
                  <c:v>2.8299999999999987</c:v>
                </c:pt>
                <c:pt idx="30">
                  <c:v>0.24000000000000021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63-47FB-926D-9067C581024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Avg Growth</c:v>
                </c:pt>
              </c:strCache>
            </c:strRef>
          </c:tx>
          <c:spPr>
            <a:ln w="12700">
              <a:solidFill>
                <a:srgbClr val="3366FF"/>
              </a:solidFill>
              <a:prstDash val="sysDash"/>
            </a:ln>
          </c:spPr>
          <c:marker>
            <c:symbol val="none"/>
          </c:marker>
          <c:cat>
            <c:strRef>
              <c:f>Sheet1!$B$1:$AW$1</c:f>
              <c:strCache>
                <c:ptCount val="48"/>
                <c:pt idx="0">
                  <c:v> Beijing </c:v>
                </c:pt>
                <c:pt idx="1">
                  <c:v> Shanghai </c:v>
                </c:pt>
                <c:pt idx="2">
                  <c:v> Guangzhou </c:v>
                </c:pt>
                <c:pt idx="3">
                  <c:v> Hangzhou </c:v>
                </c:pt>
                <c:pt idx="4">
                  <c:v> Tianjin </c:v>
                </c:pt>
                <c:pt idx="5">
                  <c:v> Chongqing </c:v>
                </c:pt>
                <c:pt idx="6">
                  <c:v> Fuxiaquan </c:v>
                </c:pt>
                <c:pt idx="7">
                  <c:v> Wuhan </c:v>
                </c:pt>
                <c:pt idx="8">
                  <c:v> Suxi </c:v>
                </c:pt>
                <c:pt idx="9">
                  <c:v> Chengdu </c:v>
                </c:pt>
                <c:pt idx="10">
                  <c:v> Nanjing </c:v>
                </c:pt>
                <c:pt idx="11">
                  <c:v> Pearl River Delta</c:v>
                </c:pt>
                <c:pt idx="12">
                  <c:v> Shenyang </c:v>
                </c:pt>
                <c:pt idx="13">
                  <c:v> Zhengzhou </c:v>
                </c:pt>
                <c:pt idx="14">
                  <c:v> Harbin </c:v>
                </c:pt>
                <c:pt idx="15">
                  <c:v> Xian </c:v>
                </c:pt>
                <c:pt idx="16">
                  <c:v> Jinan </c:v>
                </c:pt>
                <c:pt idx="17">
                  <c:v> Changsha </c:v>
                </c:pt>
                <c:pt idx="18">
                  <c:v> Ningbo </c:v>
                </c:pt>
                <c:pt idx="19">
                  <c:v> Shijiazhuang </c:v>
                </c:pt>
                <c:pt idx="20">
                  <c:v> Shenzhen </c:v>
                </c:pt>
                <c:pt idx="21">
                  <c:v> Qingdao </c:v>
                </c:pt>
                <c:pt idx="22">
                  <c:v> Kunming </c:v>
                </c:pt>
                <c:pt idx="23">
                  <c:v> Changchun </c:v>
                </c:pt>
                <c:pt idx="24">
                  <c:v> Nanning </c:v>
                </c:pt>
                <c:pt idx="25">
                  <c:v> Dalian </c:v>
                </c:pt>
                <c:pt idx="26">
                  <c:v> Taiyuan </c:v>
                </c:pt>
                <c:pt idx="27">
                  <c:v> Wulumuqi </c:v>
                </c:pt>
                <c:pt idx="28">
                  <c:v> Nanchang </c:v>
                </c:pt>
                <c:pt idx="29">
                  <c:v> Tangshan </c:v>
                </c:pt>
                <c:pt idx="30">
                  <c:v> Changzhou </c:v>
                </c:pt>
                <c:pt idx="31">
                  <c:v> Hefei </c:v>
                </c:pt>
                <c:pt idx="32">
                  <c:v> Guiyang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Sheet1!$B$4:$AW$4</c:f>
              <c:numCache>
                <c:formatCode>General</c:formatCode>
                <c:ptCount val="48"/>
                <c:pt idx="0">
                  <c:v>0.94000000000000061</c:v>
                </c:pt>
                <c:pt idx="1">
                  <c:v>0.94000000000000061</c:v>
                </c:pt>
                <c:pt idx="2">
                  <c:v>0.94000000000000061</c:v>
                </c:pt>
                <c:pt idx="3">
                  <c:v>0.94000000000000061</c:v>
                </c:pt>
                <c:pt idx="4">
                  <c:v>0.94000000000000061</c:v>
                </c:pt>
                <c:pt idx="5">
                  <c:v>0.94000000000000061</c:v>
                </c:pt>
                <c:pt idx="6">
                  <c:v>0.94000000000000061</c:v>
                </c:pt>
                <c:pt idx="7">
                  <c:v>0.94000000000000061</c:v>
                </c:pt>
                <c:pt idx="8">
                  <c:v>0.94000000000000061</c:v>
                </c:pt>
                <c:pt idx="9">
                  <c:v>0.94000000000000061</c:v>
                </c:pt>
                <c:pt idx="10">
                  <c:v>0.94000000000000061</c:v>
                </c:pt>
                <c:pt idx="11">
                  <c:v>0.94000000000000061</c:v>
                </c:pt>
                <c:pt idx="12">
                  <c:v>0.94000000000000061</c:v>
                </c:pt>
                <c:pt idx="13">
                  <c:v>0.94000000000000061</c:v>
                </c:pt>
                <c:pt idx="14">
                  <c:v>0.94000000000000061</c:v>
                </c:pt>
                <c:pt idx="15">
                  <c:v>0.94000000000000061</c:v>
                </c:pt>
                <c:pt idx="16">
                  <c:v>0.94000000000000061</c:v>
                </c:pt>
                <c:pt idx="17">
                  <c:v>0.94000000000000061</c:v>
                </c:pt>
                <c:pt idx="18">
                  <c:v>0.94000000000000061</c:v>
                </c:pt>
                <c:pt idx="19">
                  <c:v>0.94000000000000061</c:v>
                </c:pt>
                <c:pt idx="20">
                  <c:v>0.94000000000000061</c:v>
                </c:pt>
                <c:pt idx="21">
                  <c:v>0.94000000000000061</c:v>
                </c:pt>
                <c:pt idx="22">
                  <c:v>0.94000000000000061</c:v>
                </c:pt>
                <c:pt idx="23">
                  <c:v>0.94000000000000061</c:v>
                </c:pt>
                <c:pt idx="24">
                  <c:v>0.94000000000000061</c:v>
                </c:pt>
                <c:pt idx="25">
                  <c:v>0.94000000000000061</c:v>
                </c:pt>
                <c:pt idx="26">
                  <c:v>0.94000000000000061</c:v>
                </c:pt>
                <c:pt idx="27">
                  <c:v>0.94000000000000061</c:v>
                </c:pt>
                <c:pt idx="28">
                  <c:v>0.94000000000000061</c:v>
                </c:pt>
                <c:pt idx="29">
                  <c:v>0.94000000000000061</c:v>
                </c:pt>
                <c:pt idx="30">
                  <c:v>0.94000000000000061</c:v>
                </c:pt>
                <c:pt idx="31">
                  <c:v>0.94000000000000061</c:v>
                </c:pt>
                <c:pt idx="32">
                  <c:v>0.94000000000000061</c:v>
                </c:pt>
                <c:pt idx="33">
                  <c:v>0.94000000000000061</c:v>
                </c:pt>
                <c:pt idx="34">
                  <c:v>0.94000000000000061</c:v>
                </c:pt>
                <c:pt idx="35">
                  <c:v>0.94000000000000061</c:v>
                </c:pt>
                <c:pt idx="36">
                  <c:v>0.94000000000000061</c:v>
                </c:pt>
                <c:pt idx="37">
                  <c:v>0.94000000000000061</c:v>
                </c:pt>
                <c:pt idx="38">
                  <c:v>0.94000000000000061</c:v>
                </c:pt>
                <c:pt idx="39">
                  <c:v>0.94000000000000061</c:v>
                </c:pt>
                <c:pt idx="40">
                  <c:v>0.94000000000000061</c:v>
                </c:pt>
                <c:pt idx="41">
                  <c:v>0.94000000000000061</c:v>
                </c:pt>
                <c:pt idx="42">
                  <c:v>0.94000000000000061</c:v>
                </c:pt>
                <c:pt idx="43">
                  <c:v>0.94000000000000061</c:v>
                </c:pt>
                <c:pt idx="44">
                  <c:v>0.94000000000000061</c:v>
                </c:pt>
                <c:pt idx="45">
                  <c:v>0.94000000000000061</c:v>
                </c:pt>
                <c:pt idx="46">
                  <c:v>0.94000000000000061</c:v>
                </c:pt>
                <c:pt idx="47">
                  <c:v>0.94000000000000061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63-47FB-926D-9067C5810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0928"/>
        <c:axId val="31405696"/>
      </c:lineChart>
      <c:catAx>
        <c:axId val="2299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zh-CN"/>
          </a:p>
        </c:txPr>
        <c:crossAx val="31405120"/>
        <c:crosses val="autoZero"/>
        <c:auto val="1"/>
        <c:lblAlgn val="ctr"/>
        <c:lblOffset val="100"/>
        <c:noMultiLvlLbl val="0"/>
      </c:catAx>
      <c:valAx>
        <c:axId val="31405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#Currency# Bn.)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166206892E-3"/>
              <c:y val="0.2056830512394048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zh-CN"/>
          </a:p>
        </c:txPr>
        <c:crossAx val="2299392"/>
        <c:crosses val="autoZero"/>
        <c:crossBetween val="between"/>
      </c:valAx>
      <c:valAx>
        <c:axId val="3140569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Growth %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zh-CN"/>
          </a:p>
        </c:txPr>
        <c:crossAx val="2300928"/>
        <c:crosses val="max"/>
        <c:crossBetween val="between"/>
      </c:valAx>
      <c:catAx>
        <c:axId val="2300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140569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94227450618312658"/>
          <c:w val="0.36179212385562781"/>
          <c:h val="4.2752909949257997E-2"/>
        </c:manualLayout>
      </c:layout>
      <c:overlay val="0"/>
      <c:txPr>
        <a:bodyPr/>
        <a:lstStyle/>
        <a:p>
          <a:pPr>
            <a:defRPr sz="1000"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14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City Performance: BMS Focused Therapeutic Areas </a:t>
            </a: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9614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Aug'16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5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Text Box 8" descr="lableSTLY"/>
          <p:cNvSpPr txBox="1">
            <a:spLocks noChangeArrowheads="1"/>
          </p:cNvSpPr>
          <p:nvPr/>
        </p:nvSpPr>
        <p:spPr bwMode="auto">
          <a:xfrm>
            <a:off x="496145" y="62865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127" descr="labelcontribution"/>
          <p:cNvSpPr>
            <a:spLocks noChangeArrowheads="1"/>
          </p:cNvSpPr>
          <p:nvPr/>
        </p:nvSpPr>
        <p:spPr bwMode="auto">
          <a:xfrm>
            <a:off x="8457375" y="4925785"/>
            <a:ext cx="622300" cy="798285"/>
          </a:xfrm>
          <a:prstGeom prst="rect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ctr" defTabSz="865188"/>
            <a:r>
              <a:rPr lang="en-US" sz="800" dirty="0" smtClean="0"/>
              <a:t>Total Contrib. #value1%</a:t>
            </a:r>
            <a:endParaRPr lang="en-US" sz="800" dirty="0"/>
          </a:p>
        </p:txBody>
      </p:sp>
      <p:graphicFrame>
        <p:nvGraphicFramePr>
          <p:cNvPr id="1034" name="Object 5" descr="SpecialTable"/>
          <p:cNvGraphicFramePr>
            <a:graphicFrameLocks/>
          </p:cNvGraphicFramePr>
          <p:nvPr/>
        </p:nvGraphicFramePr>
        <p:xfrm>
          <a:off x="325313" y="4768850"/>
          <a:ext cx="8153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10353486" imgH="961949" progId="Excel.Sheet.12">
                  <p:embed/>
                </p:oleObj>
              </mc:Choice>
              <mc:Fallback>
                <p:oleObj name="Worksheet" r:id="rId4" imgW="10353486" imgH="961949" progId="Excel.Sheet.12">
                  <p:embed/>
                  <p:pic>
                    <p:nvPicPr>
                      <p:cNvPr id="0" name="Object 5" descr="SpecialTable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13" y="4768850"/>
                        <a:ext cx="81534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 descr="labelAvg"/>
          <p:cNvSpPr txBox="1"/>
          <p:nvPr/>
        </p:nvSpPr>
        <p:spPr>
          <a:xfrm>
            <a:off x="3325113" y="5891975"/>
            <a:ext cx="1366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latin typeface="+mn-lt"/>
              </a:rPr>
              <a:t>(#value1%)</a:t>
            </a:r>
            <a:endParaRPr lang="en-US" sz="1000" dirty="0">
              <a:latin typeface="+mn-lt"/>
            </a:endParaRPr>
          </a:p>
        </p:txBody>
      </p:sp>
      <p:sp>
        <p:nvSpPr>
          <p:cNvPr id="34" name="Rectangle 81"/>
          <p:cNvSpPr>
            <a:spLocks noChangeArrowheads="1"/>
          </p:cNvSpPr>
          <p:nvPr/>
        </p:nvSpPr>
        <p:spPr bwMode="auto"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72841</TotalTime>
  <Words>54</Words>
  <Application>Microsoft Office PowerPoint</Application>
  <PresentationFormat>信纸(8.5x11 英寸)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Monotype Sorts</vt:lpstr>
      <vt:lpstr>MS PGothic</vt:lpstr>
      <vt:lpstr>宋体</vt:lpstr>
      <vt:lpstr>Arial</vt:lpstr>
      <vt:lpstr>Tahoma</vt:lpstr>
      <vt:lpstr>Wingdings</vt:lpstr>
      <vt:lpstr>Default Design</vt:lpstr>
      <vt:lpstr>Worksheet</vt:lpstr>
      <vt:lpstr>City Performance: BMS Focused Therapeutic Areas </vt:lpstr>
    </vt:vector>
  </TitlesOfParts>
  <Company>Bristol-Myers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1937</cp:revision>
  <cp:lastPrinted>2003-08-22T16:32:12Z</cp:lastPrinted>
  <dcterms:created xsi:type="dcterms:W3CDTF">2001-06-20T12:40:14Z</dcterms:created>
  <dcterms:modified xsi:type="dcterms:W3CDTF">2016-11-14T03:45:11Z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