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1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3">
          <p15:clr>
            <a:srgbClr val="A4A3A4"/>
          </p15:clr>
        </p15:guide>
        <p15:guide id="2" orient="horz" pos="3519">
          <p15:clr>
            <a:srgbClr val="A4A3A4"/>
          </p15:clr>
        </p15:guide>
        <p15:guide id="3" orient="horz" pos="1089">
          <p15:clr>
            <a:srgbClr val="A4A3A4"/>
          </p15:clr>
        </p15:guide>
        <p15:guide id="4" pos="340">
          <p15:clr>
            <a:srgbClr val="A4A3A4"/>
          </p15:clr>
        </p15:guide>
        <p15:guide id="5" pos="5518">
          <p15:clr>
            <a:srgbClr val="A4A3A4"/>
          </p15:clr>
        </p15:guide>
        <p15:guide id="6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9900"/>
    <a:srgbClr val="B2B2B2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9" d="100"/>
          <a:sy n="79" d="100"/>
        </p:scale>
        <p:origin x="912" y="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Sales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Baraclude</c:v>
                </c:pt>
                <c:pt idx="1">
                  <c:v>Glucophage</c:v>
                </c:pt>
                <c:pt idx="2">
                  <c:v>Monopril</c:v>
                </c:pt>
                <c:pt idx="3">
                  <c:v>Onglyza</c:v>
                </c:pt>
                <c:pt idx="4">
                  <c:v>Taxol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25</c:v>
                </c:pt>
                <c:pt idx="2">
                  <c:v>17</c:v>
                </c:pt>
                <c:pt idx="3">
                  <c:v>10</c:v>
                </c:pt>
                <c:pt idx="4">
                  <c:v>19.8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19-4197-8360-F305BFF646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2218112"/>
        <c:axId val="314028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Product Growth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triangle"/>
            <c:size val="7"/>
            <c:spPr>
              <a:solidFill>
                <a:srgbClr val="00B0F0"/>
              </a:solidFill>
              <a:ln>
                <a:solidFill>
                  <a:srgbClr val="00B0F0"/>
                </a:solidFill>
              </a:ln>
            </c:spPr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Baraclude</c:v>
                </c:pt>
                <c:pt idx="1">
                  <c:v>Glucophage</c:v>
                </c:pt>
                <c:pt idx="2">
                  <c:v>Monopril</c:v>
                </c:pt>
                <c:pt idx="3">
                  <c:v>Onglyza</c:v>
                </c:pt>
                <c:pt idx="4">
                  <c:v>Taxol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0.27600000000000002</c:v>
                </c:pt>
                <c:pt idx="1">
                  <c:v>0.19000000000000031</c:v>
                </c:pt>
                <c:pt idx="2">
                  <c:v>-0.39000000000001067</c:v>
                </c:pt>
                <c:pt idx="3">
                  <c:v>0.45</c:v>
                </c:pt>
                <c:pt idx="4">
                  <c:v>0.28000000000000008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19-4197-8360-F305BFF646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Market Growth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bg2"/>
                </a:solidFill>
              </a:ln>
            </c:spPr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Baraclude</c:v>
                </c:pt>
                <c:pt idx="1">
                  <c:v>Glucophage</c:v>
                </c:pt>
                <c:pt idx="2">
                  <c:v>Monopril</c:v>
                </c:pt>
                <c:pt idx="3">
                  <c:v>Onglyza</c:v>
                </c:pt>
                <c:pt idx="4">
                  <c:v>Taxol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0.28000000000000008</c:v>
                </c:pt>
                <c:pt idx="1">
                  <c:v>0.23</c:v>
                </c:pt>
                <c:pt idx="2">
                  <c:v>0.22000000000000031</c:v>
                </c:pt>
                <c:pt idx="3">
                  <c:v>0.21000000000000021</c:v>
                </c:pt>
                <c:pt idx="4">
                  <c:v>0.24000000000000021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D19-4197-8360-F305BFF6469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Market Share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square"/>
            <c:size val="7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Baraclude</c:v>
                </c:pt>
                <c:pt idx="1">
                  <c:v>Glucophage</c:v>
                </c:pt>
                <c:pt idx="2">
                  <c:v>Monopril</c:v>
                </c:pt>
                <c:pt idx="3">
                  <c:v>Onglyza</c:v>
                </c:pt>
                <c:pt idx="4">
                  <c:v>Taxol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0.27</c:v>
                </c:pt>
                <c:pt idx="1">
                  <c:v>8.0000000000000224E-2</c:v>
                </c:pt>
                <c:pt idx="2">
                  <c:v>2.0000000000000052E-2</c:v>
                </c:pt>
                <c:pt idx="3">
                  <c:v>3.4000000000000002E-2</c:v>
                </c:pt>
                <c:pt idx="4">
                  <c:v>0.49100000000000038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D19-4197-8360-F305BFF646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18624"/>
        <c:axId val="31403392"/>
      </c:lineChart>
      <c:catAx>
        <c:axId val="1122181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txPr>
          <a:bodyPr/>
          <a:lstStyle/>
          <a:p>
            <a:pPr>
              <a:defRPr b="0" i="0" baseline="0"/>
            </a:pPr>
            <a:endParaRPr lang="zh-CN"/>
          </a:p>
        </c:txPr>
        <c:crossAx val="31402816"/>
        <c:crosses val="autoZero"/>
        <c:auto val="1"/>
        <c:lblAlgn val="ctr"/>
        <c:lblOffset val="100"/>
        <c:noMultiLvlLbl val="0"/>
      </c:catAx>
      <c:valAx>
        <c:axId val="31402816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title>
          <c:overlay val="0"/>
          <c:txPr>
            <a:bodyPr rot="-5400000" vert="horz"/>
            <a:lstStyle/>
            <a:p>
              <a:pPr>
                <a:defRPr/>
              </a:pPr>
              <a:endParaRPr lang="zh-CN"/>
            </a:p>
          </c:txPr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b="0" i="0" baseline="0"/>
            </a:pPr>
            <a:endParaRPr lang="zh-CN"/>
          </a:p>
        </c:txPr>
        <c:crossAx val="112218112"/>
        <c:crosses val="autoZero"/>
        <c:crossBetween val="between"/>
      </c:valAx>
      <c:valAx>
        <c:axId val="31403392"/>
        <c:scaling>
          <c:orientation val="minMax"/>
        </c:scaling>
        <c:delete val="0"/>
        <c:axPos val="r"/>
        <c:title>
          <c:overlay val="0"/>
          <c:txPr>
            <a:bodyPr rot="-5400000" vert="horz"/>
            <a:lstStyle/>
            <a:p>
              <a:pPr>
                <a:defRPr/>
              </a:pPr>
              <a:endParaRPr lang="zh-CN"/>
            </a:p>
          </c:txPr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b="0" i="0" baseline="0"/>
            </a:pPr>
            <a:endParaRPr lang="zh-CN"/>
          </a:p>
        </c:txPr>
        <c:crossAx val="112218624"/>
        <c:crosses val="max"/>
        <c:crossBetween val="between"/>
      </c:valAx>
      <c:catAx>
        <c:axId val="1122186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1403392"/>
        <c:crosses val="autoZero"/>
        <c:auto val="1"/>
        <c:lblAlgn val="ctr"/>
        <c:lblOffset val="100"/>
        <c:noMultiLvlLbl val="0"/>
      </c:catAx>
    </c:plotArea>
    <c:legend>
      <c:legendPos val="b"/>
      <c:overlay val="0"/>
      <c:spPr>
        <a:ln>
          <a:noFill/>
        </a:ln>
      </c:spPr>
    </c:legend>
    <c:plotVisOnly val="1"/>
    <c:dispBlanksAs val="gap"/>
    <c:showDLblsOverMax val="0"/>
  </c:chart>
  <c:spPr>
    <a:noFill/>
    <a:ln>
      <a:solidFill>
        <a:schemeClr val="accent1"/>
      </a:solidFill>
    </a:ln>
  </c:spPr>
  <c:txPr>
    <a:bodyPr/>
    <a:lstStyle/>
    <a:p>
      <a:pPr>
        <a:defRPr sz="1000" b="1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846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BMS Products Summary in China</a:t>
            </a:r>
          </a:p>
        </p:txBody>
      </p:sp>
      <p:graphicFrame>
        <p:nvGraphicFramePr>
          <p:cNvPr id="10" name="Chart 9" descr="chart"/>
          <p:cNvGraphicFramePr/>
          <p:nvPr/>
        </p:nvGraphicFramePr>
        <p:xfrm>
          <a:off x="520700" y="1143000"/>
          <a:ext cx="8280400" cy="501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 descr="footnote"/>
          <p:cNvSpPr txBox="1"/>
          <p:nvPr/>
        </p:nvSpPr>
        <p:spPr>
          <a:xfrm>
            <a:off x="444005" y="6528594"/>
            <a:ext cx="2707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020000"/>
                </a:solidFill>
              </a:rPr>
              <a:t>Data Source: IMS CHPA Aug'16</a:t>
            </a:r>
            <a:endParaRPr lang="en-US" sz="1000" dirty="0">
              <a:solidFill>
                <a:srgbClr val="020000"/>
              </a:solidFill>
            </a:endParaRPr>
          </a:p>
        </p:txBody>
      </p:sp>
      <p:sp>
        <p:nvSpPr>
          <p:cNvPr id="7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8" name="Text Box 8" descr="lableintroduction"/>
          <p:cNvSpPr txBox="1">
            <a:spLocks noChangeArrowheads="1"/>
          </p:cNvSpPr>
          <p:nvPr/>
        </p:nvSpPr>
        <p:spPr bwMode="auto">
          <a:xfrm>
            <a:off x="494805" y="63854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 Box 8" descr="lableSTLY"/>
          <p:cNvSpPr txBox="1">
            <a:spLocks noChangeArrowheads="1"/>
          </p:cNvSpPr>
          <p:nvPr/>
        </p:nvSpPr>
        <p:spPr bwMode="auto">
          <a:xfrm>
            <a:off x="494805" y="61695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72730</TotalTime>
  <Words>38</Words>
  <Application>Microsoft Office PowerPoint</Application>
  <PresentationFormat>信纸(8.5x11 英寸)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 Unicode MS</vt:lpstr>
      <vt:lpstr>Monotype Sorts</vt:lpstr>
      <vt:lpstr>宋体</vt:lpstr>
      <vt:lpstr>Arial</vt:lpstr>
      <vt:lpstr>Tahoma</vt:lpstr>
      <vt:lpstr>Wingdings</vt:lpstr>
      <vt:lpstr>Default Design</vt:lpstr>
      <vt:lpstr>BMS Products Summary in China</vt:lpstr>
    </vt:vector>
  </TitlesOfParts>
  <Company>Bristol-Myers Squibb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1832</cp:revision>
  <cp:lastPrinted>2003-08-22T16:32:12Z</cp:lastPrinted>
  <dcterms:created xsi:type="dcterms:W3CDTF">2001-06-20T12:40:14Z</dcterms:created>
  <dcterms:modified xsi:type="dcterms:W3CDTF">2016-11-14T03:45:12Z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