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3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3">
          <p15:clr>
            <a:srgbClr val="A4A3A4"/>
          </p15:clr>
        </p15:guide>
        <p15:guide id="2" orient="horz" pos="3519">
          <p15:clr>
            <a:srgbClr val="A4A3A4"/>
          </p15:clr>
        </p15:guide>
        <p15:guide id="3" orient="horz" pos="1089">
          <p15:clr>
            <a:srgbClr val="A4A3A4"/>
          </p15:clr>
        </p15:guide>
        <p15:guide id="4" pos="340">
          <p15:clr>
            <a:srgbClr val="A4A3A4"/>
          </p15:clr>
        </p15:guide>
        <p15:guide id="5" pos="5518">
          <p15:clr>
            <a:srgbClr val="A4A3A4"/>
          </p15:clr>
        </p15:guide>
        <p15:guide id="6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4" autoAdjust="0"/>
    <p:restoredTop sz="90873" autoAdjust="0"/>
  </p:normalViewPr>
  <p:slideViewPr>
    <p:cSldViewPr snapToGrid="0">
      <p:cViewPr varScale="1">
        <p:scale>
          <a:sx n="72" d="100"/>
          <a:sy n="72" d="100"/>
        </p:scale>
        <p:origin x="1092" y="6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368019788961163E-2"/>
          <c:y val="2.9088908913398381E-2"/>
          <c:w val="0.8436454663032672"/>
          <c:h val="0.62351903336333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Current 3 Months Jul'11</c:v>
                </c:pt>
              </c:strCache>
            </c:strRef>
          </c:tx>
          <c:spPr>
            <a:solidFill>
              <a:schemeClr val="hlink"/>
            </a:solidFill>
            <a:ln w="25277">
              <a:noFill/>
            </a:ln>
          </c:spPr>
          <c:invertIfNegative val="0"/>
          <c:dLbls>
            <c:numFmt formatCode="#,##0.0" sourceLinked="0"/>
            <c:spPr>
              <a:noFill/>
              <a:ln w="25277">
                <a:noFill/>
              </a:ln>
            </c:spPr>
            <c:txPr>
              <a:bodyPr/>
              <a:lstStyle/>
              <a:p>
                <a:pPr>
                  <a:defRPr sz="896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Pfizer </c:v>
                </c:pt>
                <c:pt idx="1">
                  <c:v>Astrazeneca </c:v>
                </c:pt>
                <c:pt idx="2">
                  <c:v>Sanofi </c:v>
                </c:pt>
                <c:pt idx="3">
                  <c:v>BHC</c:v>
                </c:pt>
                <c:pt idx="4">
                  <c:v>Roche </c:v>
                </c:pt>
                <c:pt idx="5">
                  <c:v>Novartis </c:v>
                </c:pt>
                <c:pt idx="6">
                  <c:v>MSD</c:v>
                </c:pt>
                <c:pt idx="7">
                  <c:v>Novo Nordisk </c:v>
                </c:pt>
                <c:pt idx="8">
                  <c:v>GSK</c:v>
                </c:pt>
                <c:pt idx="9">
                  <c:v>Eli Lilly </c:v>
                </c:pt>
                <c:pt idx="10">
                  <c:v>BMS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0">
                  <c:v>892.94668199999796</c:v>
                </c:pt>
                <c:pt idx="1">
                  <c:v>808.95249999999749</c:v>
                </c:pt>
                <c:pt idx="2">
                  <c:v>719.72940700000004</c:v>
                </c:pt>
                <c:pt idx="3">
                  <c:v>701.59659999999997</c:v>
                </c:pt>
                <c:pt idx="4">
                  <c:v>622.17419400000051</c:v>
                </c:pt>
                <c:pt idx="5">
                  <c:v>595.90517299999999</c:v>
                </c:pt>
                <c:pt idx="6">
                  <c:v>549.07750999999996</c:v>
                </c:pt>
                <c:pt idx="7">
                  <c:v>572.828304</c:v>
                </c:pt>
                <c:pt idx="8">
                  <c:v>490.73298</c:v>
                </c:pt>
                <c:pt idx="9">
                  <c:v>480.64987100001548</c:v>
                </c:pt>
                <c:pt idx="10">
                  <c:v>237.81027599999999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D6-49C3-9763-DD5DE1415AD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Current 3 Months Jul'10</c:v>
                </c:pt>
              </c:strCache>
            </c:strRef>
          </c:tx>
          <c:spPr>
            <a:solidFill>
              <a:schemeClr val="accent1"/>
            </a:solidFill>
            <a:ln w="25277">
              <a:noFill/>
            </a:ln>
          </c:spPr>
          <c:invertIfNegative val="0"/>
          <c:dLbls>
            <c:numFmt formatCode="#,##0.0" sourceLinked="0"/>
            <c:spPr>
              <a:noFill/>
              <a:ln w="25277">
                <a:noFill/>
              </a:ln>
            </c:spPr>
            <c:txPr>
              <a:bodyPr/>
              <a:lstStyle/>
              <a:p>
                <a:pPr>
                  <a:defRPr sz="896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Pfizer </c:v>
                </c:pt>
                <c:pt idx="1">
                  <c:v>Astrazeneca </c:v>
                </c:pt>
                <c:pt idx="2">
                  <c:v>Sanofi </c:v>
                </c:pt>
                <c:pt idx="3">
                  <c:v>BHC</c:v>
                </c:pt>
                <c:pt idx="4">
                  <c:v>Roche </c:v>
                </c:pt>
                <c:pt idx="5">
                  <c:v>Novartis </c:v>
                </c:pt>
                <c:pt idx="6">
                  <c:v>MSD</c:v>
                </c:pt>
                <c:pt idx="7">
                  <c:v>Novo Nordisk </c:v>
                </c:pt>
                <c:pt idx="8">
                  <c:v>GSK</c:v>
                </c:pt>
                <c:pt idx="9">
                  <c:v>Eli Lilly </c:v>
                </c:pt>
                <c:pt idx="10">
                  <c:v>BMS</c:v>
                </c:pt>
              </c:strCache>
            </c:strRef>
          </c:cat>
          <c:val>
            <c:numRef>
              <c:f>Sheet1!$B$3:$L$3</c:f>
              <c:numCache>
                <c:formatCode>General</c:formatCode>
                <c:ptCount val="11"/>
                <c:pt idx="0">
                  <c:v>1139.8685210000001</c:v>
                </c:pt>
                <c:pt idx="1">
                  <c:v>989.59576200000004</c:v>
                </c:pt>
                <c:pt idx="2">
                  <c:v>917.77432000000351</c:v>
                </c:pt>
                <c:pt idx="3">
                  <c:v>874.10775799999999</c:v>
                </c:pt>
                <c:pt idx="4">
                  <c:v>808.34166599996433</c:v>
                </c:pt>
                <c:pt idx="5">
                  <c:v>732.90510099999949</c:v>
                </c:pt>
                <c:pt idx="6">
                  <c:v>701.03951199999949</c:v>
                </c:pt>
                <c:pt idx="7">
                  <c:v>686.491354</c:v>
                </c:pt>
                <c:pt idx="8">
                  <c:v>608.35045999999738</c:v>
                </c:pt>
                <c:pt idx="9">
                  <c:v>582.80158599999947</c:v>
                </c:pt>
                <c:pt idx="10">
                  <c:v>282.65835600000003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D6-49C3-9763-DD5DE1415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118196736"/>
        <c:axId val="31405120"/>
      </c:bar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Current 3 Months Jul'11 Growth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diamond"/>
            <c:size val="7"/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</c:spPr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Pfizer </c:v>
                </c:pt>
                <c:pt idx="1">
                  <c:v>Astrazeneca </c:v>
                </c:pt>
                <c:pt idx="2">
                  <c:v>Sanofi </c:v>
                </c:pt>
                <c:pt idx="3">
                  <c:v>BHC</c:v>
                </c:pt>
                <c:pt idx="4">
                  <c:v>Roche </c:v>
                </c:pt>
                <c:pt idx="5">
                  <c:v>Novartis </c:v>
                </c:pt>
                <c:pt idx="6">
                  <c:v>MSD</c:v>
                </c:pt>
                <c:pt idx="7">
                  <c:v>Novo Nordisk </c:v>
                </c:pt>
                <c:pt idx="8">
                  <c:v>GSK</c:v>
                </c:pt>
                <c:pt idx="9">
                  <c:v>Eli Lilly </c:v>
                </c:pt>
                <c:pt idx="10">
                  <c:v>BMS</c:v>
                </c:pt>
              </c:strCache>
            </c:strRef>
          </c:cat>
          <c:val>
            <c:numRef>
              <c:f>Sheet1!$B$4:$L$4</c:f>
              <c:numCache>
                <c:formatCode>General</c:formatCode>
                <c:ptCount val="11"/>
                <c:pt idx="0">
                  <c:v>0.27</c:v>
                </c:pt>
                <c:pt idx="1">
                  <c:v>0.30000000000000032</c:v>
                </c:pt>
                <c:pt idx="2">
                  <c:v>0.31000000000000238</c:v>
                </c:pt>
                <c:pt idx="3">
                  <c:v>0.21000000000000021</c:v>
                </c:pt>
                <c:pt idx="4">
                  <c:v>0.27</c:v>
                </c:pt>
                <c:pt idx="5">
                  <c:v>0.49000000000000032</c:v>
                </c:pt>
                <c:pt idx="6">
                  <c:v>0.25</c:v>
                </c:pt>
                <c:pt idx="7">
                  <c:v>0.27</c:v>
                </c:pt>
                <c:pt idx="8">
                  <c:v>0.18000000000000024</c:v>
                </c:pt>
                <c:pt idx="9">
                  <c:v>0.22000000000000036</c:v>
                </c:pt>
                <c:pt idx="10">
                  <c:v>0.16000000000000036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D6-49C3-9763-DD5DE1415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8197248"/>
        <c:axId val="31405696"/>
      </c:lineChart>
      <c:catAx>
        <c:axId val="118196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639">
            <a:solidFill>
              <a:schemeClr val="tx1"/>
            </a:solidFill>
            <a:prstDash val="solid"/>
          </a:ln>
        </c:spPr>
        <c:txPr>
          <a:bodyPr rot="-2700000" vert="horz" anchor="ctr" anchorCtr="0"/>
          <a:lstStyle/>
          <a:p>
            <a:pPr>
              <a:defRPr sz="896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3140512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140512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896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dirty="0"/>
                  <a:t>Value (</a:t>
                </a:r>
                <a:r>
                  <a:rPr lang="en-US" dirty="0" smtClean="0"/>
                  <a:t>in</a:t>
                </a:r>
                <a:r>
                  <a:rPr lang="en-US" baseline="0" dirty="0" smtClean="0"/>
                  <a:t> #Currency# </a:t>
                </a:r>
                <a:r>
                  <a:rPr lang="en-US" dirty="0" err="1" smtClean="0"/>
                  <a:t>mio</a:t>
                </a:r>
                <a:r>
                  <a:rPr lang="en-US" dirty="0"/>
                  <a:t>.)</a:t>
                </a:r>
              </a:p>
            </c:rich>
          </c:tx>
          <c:layout>
            <c:manualLayout>
              <c:xMode val="edge"/>
              <c:yMode val="edge"/>
              <c:x val="0"/>
              <c:y val="0.24594594594595381"/>
            </c:manualLayout>
          </c:layout>
          <c:overlay val="0"/>
          <c:spPr>
            <a:noFill/>
            <a:ln w="25277">
              <a:noFill/>
            </a:ln>
          </c:spPr>
        </c:title>
        <c:numFmt formatCode="#,##0" sourceLinked="0"/>
        <c:majorTickMark val="out"/>
        <c:minorTickMark val="none"/>
        <c:tickLblPos val="nextTo"/>
        <c:spPr>
          <a:ln w="1263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96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18196736"/>
        <c:crosses val="autoZero"/>
        <c:crossBetween val="between"/>
      </c:valAx>
      <c:valAx>
        <c:axId val="31405696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900"/>
                </a:pPr>
                <a:r>
                  <a:rPr lang="en-US" sz="900" dirty="0" smtClean="0"/>
                  <a:t>Growth</a:t>
                </a:r>
                <a:r>
                  <a:rPr lang="en-US" sz="900" baseline="0" dirty="0" smtClean="0"/>
                  <a:t> %</a:t>
                </a:r>
                <a:endParaRPr lang="en-US" sz="900" dirty="0"/>
              </a:p>
            </c:rich>
          </c:tx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/>
            </a:pPr>
            <a:endParaRPr lang="zh-CN"/>
          </a:p>
        </c:txPr>
        <c:crossAx val="118197248"/>
        <c:crosses val="max"/>
        <c:crossBetween val="between"/>
      </c:valAx>
      <c:catAx>
        <c:axId val="1181972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31405696"/>
        <c:crosses val="autoZero"/>
        <c:auto val="1"/>
        <c:lblAlgn val="ctr"/>
        <c:lblOffset val="100"/>
        <c:noMultiLvlLbl val="0"/>
      </c:catAx>
      <c:spPr>
        <a:noFill/>
        <a:ln w="25277">
          <a:noFill/>
        </a:ln>
      </c:spPr>
    </c:plotArea>
    <c:legend>
      <c:legendPos val="b"/>
      <c:layout>
        <c:manualLayout>
          <c:xMode val="edge"/>
          <c:yMode val="edge"/>
          <c:x val="5.0336183476368583E-2"/>
          <c:y val="0.93408796270638117"/>
          <c:w val="0.88230306246067769"/>
          <c:h val="6.5912037293622425E-2"/>
        </c:manualLayout>
      </c:layout>
      <c:overlay val="0"/>
      <c:spPr>
        <a:noFill/>
        <a:ln w="25277">
          <a:noFill/>
        </a:ln>
      </c:spPr>
      <c:txPr>
        <a:bodyPr/>
        <a:lstStyle/>
        <a:p>
          <a:pPr>
            <a:defRPr sz="1000" b="1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accent1">
          <a:lumMod val="60000"/>
          <a:lumOff val="40000"/>
        </a:schemeClr>
      </a:solidFill>
    </a:ln>
  </c:spPr>
  <c:txPr>
    <a:bodyPr/>
    <a:lstStyle/>
    <a:p>
      <a:pPr>
        <a:defRPr sz="99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6614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DD0E1-8439-4E4C-9BD4-B160009DADE3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1.xlsx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8" descr="footnote"/>
          <p:cNvSpPr txBox="1">
            <a:spLocks noChangeArrowheads="1"/>
          </p:cNvSpPr>
          <p:nvPr/>
        </p:nvSpPr>
        <p:spPr bwMode="auto">
          <a:xfrm>
            <a:off x="550553" y="6575425"/>
            <a:ext cx="5165725" cy="239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8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HKAPI Jun'16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dirty="0" smtClean="0">
                <a:ea typeface="宋体" pitchFamily="2" charset="-122"/>
              </a:rPr>
              <a:t>Top 10 MNC Products and BMS Product Performance</a:t>
            </a:r>
          </a:p>
        </p:txBody>
      </p:sp>
      <p:graphicFrame>
        <p:nvGraphicFramePr>
          <p:cNvPr id="8" name="Object 2" descr="chart"/>
          <p:cNvGraphicFramePr>
            <a:graphicFrameLocks noChangeAspect="1"/>
          </p:cNvGraphicFramePr>
          <p:nvPr/>
        </p:nvGraphicFramePr>
        <p:xfrm>
          <a:off x="549276" y="1085849"/>
          <a:ext cx="8205787" cy="3643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Object 3" descr="SpecialTable"/>
          <p:cNvGraphicFramePr>
            <a:graphicFrameLocks noChangeAspect="1"/>
          </p:cNvGraphicFramePr>
          <p:nvPr/>
        </p:nvGraphicFramePr>
        <p:xfrm>
          <a:off x="557213" y="4859338"/>
          <a:ext cx="82486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Worksheet" r:id="rId5" imgW="8248802" imgH="1019251" progId="Excel.Sheet.12">
                  <p:embed/>
                </p:oleObj>
              </mc:Choice>
              <mc:Fallback>
                <p:oleObj name="Worksheet" r:id="rId5" imgW="8248802" imgH="1019251" progId="Excel.Sheet.12">
                  <p:embed/>
                  <p:pic>
                    <p:nvPicPr>
                      <p:cNvPr id="0" name="Picture 6" descr="SpecialTabl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4859338"/>
                        <a:ext cx="8248650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2" name="Rectangle 44" descr="labelcontribution"/>
          <p:cNvSpPr>
            <a:spLocks noChangeArrowheads="1"/>
          </p:cNvSpPr>
          <p:nvPr/>
        </p:nvSpPr>
        <p:spPr bwMode="auto">
          <a:xfrm>
            <a:off x="7568423" y="5864782"/>
            <a:ext cx="1209821" cy="310935"/>
          </a:xfrm>
          <a:prstGeom prst="rect">
            <a:avLst/>
          </a:prstGeom>
          <a:solidFill>
            <a:srgbClr val="FFC000"/>
          </a:solidFill>
          <a:ln w="9525" algn="ctr">
            <a:noFill/>
            <a:prstDash val="dash"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865188"/>
            <a:r>
              <a:rPr lang="en-US" altLang="zh-CN" sz="900" dirty="0" smtClean="0">
                <a:ea typeface="宋体" pitchFamily="2" charset="-122"/>
              </a:rPr>
              <a:t>Total Contribution: #value1%</a:t>
            </a:r>
            <a:endParaRPr lang="zh-CN" altLang="zh-CN" sz="900" dirty="0">
              <a:ea typeface="宋体" pitchFamily="2" charset="-122"/>
            </a:endParaRPr>
          </a:p>
        </p:txBody>
      </p:sp>
      <p:sp>
        <p:nvSpPr>
          <p:cNvPr id="17" name="Text Box 8" descr="lableintroduction"/>
          <p:cNvSpPr txBox="1">
            <a:spLocks noChangeArrowheads="1"/>
          </p:cNvSpPr>
          <p:nvPr/>
        </p:nvSpPr>
        <p:spPr bwMode="auto">
          <a:xfrm>
            <a:off x="550553" y="6382204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 Box 8" descr="lableSTLY"/>
          <p:cNvSpPr txBox="1">
            <a:spLocks noChangeArrowheads="1"/>
          </p:cNvSpPr>
          <p:nvPr/>
        </p:nvSpPr>
        <p:spPr bwMode="auto">
          <a:xfrm>
            <a:off x="550553" y="6129024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73051</TotalTime>
  <Words>53</Words>
  <Application>Microsoft Office PowerPoint</Application>
  <PresentationFormat>信纸(8.5x11 英寸)</PresentationFormat>
  <Paragraphs>9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 Unicode MS</vt:lpstr>
      <vt:lpstr>Monotype Sorts</vt:lpstr>
      <vt:lpstr>宋体</vt:lpstr>
      <vt:lpstr>Arial</vt:lpstr>
      <vt:lpstr>Tahoma</vt:lpstr>
      <vt:lpstr>Wingdings</vt:lpstr>
      <vt:lpstr>Default Design</vt:lpstr>
      <vt:lpstr>Worksheet</vt:lpstr>
      <vt:lpstr>Top 10 MNC Products and BMS Product Performance</vt:lpstr>
    </vt:vector>
  </TitlesOfParts>
  <Company>Bristol-Myers Squibb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1918</cp:revision>
  <cp:lastPrinted>2003-08-22T16:32:12Z</cp:lastPrinted>
  <dcterms:created xsi:type="dcterms:W3CDTF">2001-06-20T12:40:14Z</dcterms:created>
  <dcterms:modified xsi:type="dcterms:W3CDTF">2016-11-14T03:45:14Z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