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Sheet1!$A$3</c:f>
              <c:strCache>
                <c:ptCount val="1"/>
                <c:pt idx="0">
                  <c:v>Market Size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Sheet1!$B$1:$M$1</c:f>
              <c:strCache>
                <c:ptCount val="12"/>
                <c:pt idx="0">
                  <c:v>Jul-10</c:v>
                </c:pt>
                <c:pt idx="1">
                  <c:v>Aug-10</c:v>
                </c:pt>
                <c:pt idx="2">
                  <c:v>Sep-10</c:v>
                </c:pt>
                <c:pt idx="3">
                  <c:v>Oct-10</c:v>
                </c:pt>
                <c:pt idx="4">
                  <c:v>Nov-10</c:v>
                </c:pt>
                <c:pt idx="5">
                  <c:v>Dec-10</c:v>
                </c:pt>
                <c:pt idx="6">
                  <c:v>Jan-11</c:v>
                </c:pt>
                <c:pt idx="7">
                  <c:v>Feb-11</c:v>
                </c:pt>
                <c:pt idx="8">
                  <c:v>Mar-11</c:v>
                </c:pt>
                <c:pt idx="9">
                  <c:v>Apr-11</c:v>
                </c:pt>
                <c:pt idx="10">
                  <c:v>May-11</c:v>
                </c:pt>
                <c:pt idx="11">
                  <c:v>Jun-11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B2-4058-BD7D-4BB738C193C4}"/>
            </c:ext>
          </c:extLst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Baraclude Sales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Jul-10</c:v>
                </c:pt>
                <c:pt idx="1">
                  <c:v>Aug-10</c:v>
                </c:pt>
                <c:pt idx="2">
                  <c:v>Sep-10</c:v>
                </c:pt>
                <c:pt idx="3">
                  <c:v>Oct-10</c:v>
                </c:pt>
                <c:pt idx="4">
                  <c:v>Nov-10</c:v>
                </c:pt>
                <c:pt idx="5">
                  <c:v>Dec-10</c:v>
                </c:pt>
                <c:pt idx="6">
                  <c:v>Jan-11</c:v>
                </c:pt>
                <c:pt idx="7">
                  <c:v>Feb-11</c:v>
                </c:pt>
                <c:pt idx="8">
                  <c:v>Mar-11</c:v>
                </c:pt>
                <c:pt idx="9">
                  <c:v>Apr-11</c:v>
                </c:pt>
                <c:pt idx="10">
                  <c:v>May-11</c:v>
                </c:pt>
                <c:pt idx="11">
                  <c:v>Jun-11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50</c:v>
                </c:pt>
                <c:pt idx="1">
                  <c:v>0.27600000000000002</c:v>
                </c:pt>
                <c:pt idx="2">
                  <c:v>0.28000000000000008</c:v>
                </c:pt>
                <c:pt idx="3">
                  <c:v>0.27</c:v>
                </c:pt>
                <c:pt idx="4">
                  <c:v>50</c:v>
                </c:pt>
                <c:pt idx="5">
                  <c:v>0.27600000000000002</c:v>
                </c:pt>
                <c:pt idx="6">
                  <c:v>0.28000000000000008</c:v>
                </c:pt>
                <c:pt idx="7">
                  <c:v>0.27</c:v>
                </c:pt>
                <c:pt idx="8">
                  <c:v>50</c:v>
                </c:pt>
                <c:pt idx="9">
                  <c:v>0.27600000000000002</c:v>
                </c:pt>
                <c:pt idx="10">
                  <c:v>0.28000000000000008</c:v>
                </c:pt>
                <c:pt idx="1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B2-4058-BD7D-4BB738C19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667200"/>
        <c:axId val="31405120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Baraclude Share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square"/>
            <c:size val="7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Jul-10</c:v>
                </c:pt>
                <c:pt idx="1">
                  <c:v>Aug-10</c:v>
                </c:pt>
                <c:pt idx="2">
                  <c:v>Sep-10</c:v>
                </c:pt>
                <c:pt idx="3">
                  <c:v>Oct-10</c:v>
                </c:pt>
                <c:pt idx="4">
                  <c:v>Nov-10</c:v>
                </c:pt>
                <c:pt idx="5">
                  <c:v>Dec-10</c:v>
                </c:pt>
                <c:pt idx="6">
                  <c:v>Jan-11</c:v>
                </c:pt>
                <c:pt idx="7">
                  <c:v>Feb-11</c:v>
                </c:pt>
                <c:pt idx="8">
                  <c:v>Mar-11</c:v>
                </c:pt>
                <c:pt idx="9">
                  <c:v>Apr-11</c:v>
                </c:pt>
                <c:pt idx="10">
                  <c:v>May-11</c:v>
                </c:pt>
                <c:pt idx="11">
                  <c:v>Jun-11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25</c:v>
                </c:pt>
                <c:pt idx="1">
                  <c:v>0.19</c:v>
                </c:pt>
                <c:pt idx="2">
                  <c:v>0.23</c:v>
                </c:pt>
                <c:pt idx="3">
                  <c:v>8.0000000000000043E-2</c:v>
                </c:pt>
                <c:pt idx="4">
                  <c:v>25</c:v>
                </c:pt>
                <c:pt idx="5">
                  <c:v>0.19</c:v>
                </c:pt>
                <c:pt idx="6">
                  <c:v>0.23</c:v>
                </c:pt>
                <c:pt idx="7">
                  <c:v>8.0000000000000043E-2</c:v>
                </c:pt>
                <c:pt idx="8">
                  <c:v>25</c:v>
                </c:pt>
                <c:pt idx="9">
                  <c:v>0.19</c:v>
                </c:pt>
                <c:pt idx="10">
                  <c:v>0.23</c:v>
                </c:pt>
                <c:pt idx="11">
                  <c:v>8.0000000000000043E-2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B2-4058-BD7D-4BB738C193C4}"/>
            </c:ext>
          </c:extLst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Top Competitor Share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Jul-10</c:v>
                </c:pt>
                <c:pt idx="1">
                  <c:v>Aug-10</c:v>
                </c:pt>
                <c:pt idx="2">
                  <c:v>Sep-10</c:v>
                </c:pt>
                <c:pt idx="3">
                  <c:v>Oct-10</c:v>
                </c:pt>
                <c:pt idx="4">
                  <c:v>Nov-10</c:v>
                </c:pt>
                <c:pt idx="5">
                  <c:v>Dec-10</c:v>
                </c:pt>
                <c:pt idx="6">
                  <c:v>Jan-11</c:v>
                </c:pt>
                <c:pt idx="7">
                  <c:v>Feb-11</c:v>
                </c:pt>
                <c:pt idx="8">
                  <c:v>Mar-11</c:v>
                </c:pt>
                <c:pt idx="9">
                  <c:v>Apr-11</c:v>
                </c:pt>
                <c:pt idx="10">
                  <c:v>May-11</c:v>
                </c:pt>
                <c:pt idx="11">
                  <c:v>Jun-11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17</c:v>
                </c:pt>
                <c:pt idx="1">
                  <c:v>-0.39000000000000135</c:v>
                </c:pt>
                <c:pt idx="2">
                  <c:v>0.22</c:v>
                </c:pt>
                <c:pt idx="3">
                  <c:v>2.0000000000000011E-2</c:v>
                </c:pt>
                <c:pt idx="4">
                  <c:v>17</c:v>
                </c:pt>
                <c:pt idx="5">
                  <c:v>-0.39000000000000135</c:v>
                </c:pt>
                <c:pt idx="6">
                  <c:v>0.22</c:v>
                </c:pt>
                <c:pt idx="7">
                  <c:v>2.0000000000000011E-2</c:v>
                </c:pt>
                <c:pt idx="8">
                  <c:v>17</c:v>
                </c:pt>
                <c:pt idx="9">
                  <c:v>-0.39000000000000135</c:v>
                </c:pt>
                <c:pt idx="10">
                  <c:v>0.22</c:v>
                </c:pt>
                <c:pt idx="11">
                  <c:v>2.0000000000000011E-2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B2-4058-BD7D-4BB738C19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55584"/>
        <c:axId val="31405696"/>
      </c:lineChart>
      <c:catAx>
        <c:axId val="31667200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txPr>
          <a:bodyPr/>
          <a:lstStyle/>
          <a:p>
            <a:pPr>
              <a:defRPr b="0" i="0" baseline="0"/>
            </a:pPr>
            <a:endParaRPr lang="zh-CN"/>
          </a:p>
        </c:txPr>
        <c:crossAx val="31405120"/>
        <c:crosses val="autoZero"/>
        <c:auto val="1"/>
        <c:lblAlgn val="ctr"/>
        <c:lblOffset val="100"/>
        <c:noMultiLvlLbl val="0"/>
      </c:catAx>
      <c:valAx>
        <c:axId val="314051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title>
          <c:overlay val="0"/>
          <c:txPr>
            <a:bodyPr rot="-5400000" vert="horz"/>
            <a:lstStyle/>
            <a:p>
              <a:pPr>
                <a:defRPr/>
              </a:pPr>
              <a:endParaRPr lang="zh-CN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zh-CN"/>
          </a:p>
        </c:txPr>
        <c:crossAx val="31667200"/>
        <c:crosses val="autoZero"/>
        <c:crossBetween val="between"/>
      </c:valAx>
      <c:valAx>
        <c:axId val="31405696"/>
        <c:scaling>
          <c:orientation val="minMax"/>
        </c:scaling>
        <c:delete val="0"/>
        <c:axPos val="r"/>
        <c:title>
          <c:overlay val="0"/>
          <c:txPr>
            <a:bodyPr rot="-5400000" vert="horz"/>
            <a:lstStyle/>
            <a:p>
              <a:pPr>
                <a:defRPr/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zh-CN"/>
          </a:p>
        </c:txPr>
        <c:crossAx val="119555584"/>
        <c:crosses val="max"/>
        <c:crossBetween val="between"/>
      </c:valAx>
      <c:catAx>
        <c:axId val="119555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5696"/>
        <c:crosses val="autoZero"/>
        <c:auto val="1"/>
        <c:lblAlgn val="ctr"/>
        <c:lblOffset val="100"/>
        <c:noMultiLvlLbl val="0"/>
      </c:catAx>
      <c:spPr>
        <a:ln>
          <a:solidFill>
            <a:srgbClr val="FFFFFF"/>
          </a:solidFill>
        </a:ln>
      </c:spPr>
    </c:plotArea>
    <c:legend>
      <c:legendPos val="b"/>
      <c:overlay val="0"/>
      <c:spPr>
        <a:ln>
          <a:noFill/>
        </a:ln>
      </c:sp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517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#Category Performance in China</a:t>
            </a:r>
          </a:p>
        </p:txBody>
      </p:sp>
      <p:graphicFrame>
        <p:nvGraphicFramePr>
          <p:cNvPr id="5" name="Chart 4" descr="chart"/>
          <p:cNvGraphicFramePr/>
          <p:nvPr>
            <p:extLst>
              <p:ext uri="{D42A27DB-BD31-4B8C-83A1-F6EECF244321}">
                <p14:modId xmlns:p14="http://schemas.microsoft.com/office/powerpoint/2010/main" val="1711654737"/>
              </p:ext>
            </p:extLst>
          </p:nvPr>
        </p:nvGraphicFramePr>
        <p:xfrm>
          <a:off x="520700" y="1193800"/>
          <a:ext cx="82804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Box 9" descr="footnote"/>
          <p:cNvSpPr txBox="1"/>
          <p:nvPr/>
        </p:nvSpPr>
        <p:spPr>
          <a:xfrm>
            <a:off x="439996" y="6492101"/>
            <a:ext cx="6151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CHPA Aug'16</a:t>
            </a:r>
            <a:endParaRPr lang="en-US" sz="900" dirty="0">
              <a:solidFill>
                <a:srgbClr val="020000"/>
              </a:solidFill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490796" y="63473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72839</TotalTime>
  <Words>30</Words>
  <Application>Microsoft Office PowerPoint</Application>
  <PresentationFormat>信纸(8.5x11 英寸)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Glucophage #Category Performance in China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1856</cp:revision>
  <cp:lastPrinted>2003-08-22T16:32:12Z</cp:lastPrinted>
  <dcterms:created xsi:type="dcterms:W3CDTF">2001-06-20T12:40:14Z</dcterms:created>
  <dcterms:modified xsi:type="dcterms:W3CDTF">2016-11-14T03:45:15Z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