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0463187459587252"/>
          <c:w val="0.88882956260392165"/>
          <c:h val="0.581457202145468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Baraclude</c:v>
                </c:pt>
              </c:strCache>
            </c:strRef>
          </c:tx>
          <c:spPr>
            <a:solidFill>
              <a:srgbClr val="00CCFF"/>
            </a:solidFill>
            <a:ln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0.34402383900000238</c:v>
                </c:pt>
                <c:pt idx="1">
                  <c:v>0.26006277300000541</c:v>
                </c:pt>
                <c:pt idx="2">
                  <c:v>0.18293162600000001</c:v>
                </c:pt>
                <c:pt idx="3">
                  <c:v>0.22116648000000041</c:v>
                </c:pt>
                <c:pt idx="4">
                  <c:v>0.37735225100000591</c:v>
                </c:pt>
                <c:pt idx="5">
                  <c:v>0.45285254500000038</c:v>
                </c:pt>
                <c:pt idx="6">
                  <c:v>0.27564504799999995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E-41FB-9F32-761ADF7A79B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Hepsera</c:v>
                </c:pt>
              </c:strCache>
            </c:strRef>
          </c:tx>
          <c:spPr>
            <a:solidFill>
              <a:srgbClr val="C0C0C0"/>
            </a:solidFill>
            <a:ln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7.4345469000000011E-2</c:v>
                </c:pt>
                <c:pt idx="1">
                  <c:v>0.16753387100000003</c:v>
                </c:pt>
                <c:pt idx="2">
                  <c:v>7.1029291999999994E-2</c:v>
                </c:pt>
                <c:pt idx="3">
                  <c:v>7.2153283000000124E-2</c:v>
                </c:pt>
                <c:pt idx="4">
                  <c:v>8.3368126000000028E-2</c:v>
                </c:pt>
                <c:pt idx="5">
                  <c:v>7.7268001000000031E-2</c:v>
                </c:pt>
                <c:pt idx="6">
                  <c:v>0.11319263100000022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0E-41FB-9F32-761ADF7A79B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Heptodin</c:v>
                </c:pt>
              </c:strCache>
            </c:strRef>
          </c:tx>
          <c:spPr>
            <a:solidFill>
              <a:srgbClr val="FF99CC"/>
            </a:solidFill>
            <a:ln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0.1867632760000025</c:v>
                </c:pt>
                <c:pt idx="1">
                  <c:v>0.23409369599999999</c:v>
                </c:pt>
                <c:pt idx="2">
                  <c:v>0.1839912330000042</c:v>
                </c:pt>
                <c:pt idx="3">
                  <c:v>0.16563383200000004</c:v>
                </c:pt>
                <c:pt idx="4">
                  <c:v>0.14681632900000041</c:v>
                </c:pt>
                <c:pt idx="5">
                  <c:v>0.14420576600000001</c:v>
                </c:pt>
                <c:pt idx="6">
                  <c:v>0.14865245399999999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0E-41FB-9F32-761ADF7A79B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Run Zhong</c:v>
                </c:pt>
              </c:strCache>
            </c:strRef>
          </c:tx>
          <c:spPr>
            <a:solidFill>
              <a:srgbClr val="666699"/>
            </a:solidFill>
            <a:ln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0.17862082699999987</c:v>
                </c:pt>
                <c:pt idx="1">
                  <c:v>0.15148178500000251</c:v>
                </c:pt>
                <c:pt idx="2">
                  <c:v>0.22479230200000044</c:v>
                </c:pt>
                <c:pt idx="3">
                  <c:v>0.11891842200000001</c:v>
                </c:pt>
                <c:pt idx="4">
                  <c:v>0.15007016300000001</c:v>
                </c:pt>
                <c:pt idx="5">
                  <c:v>7.5518439000000034E-2</c:v>
                </c:pt>
                <c:pt idx="6">
                  <c:v>8.3420376000000268E-2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0E-41FB-9F32-761ADF7A79B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solidFill>
              <a:srgbClr val="993366"/>
            </a:solidFill>
            <a:ln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7.0529845999999785E-2</c:v>
                </c:pt>
                <c:pt idx="1">
                  <c:v>7.2180504000000034E-2</c:v>
                </c:pt>
                <c:pt idx="2">
                  <c:v>0.103078696</c:v>
                </c:pt>
                <c:pt idx="3">
                  <c:v>0.12407634200000137</c:v>
                </c:pt>
                <c:pt idx="4">
                  <c:v>9.1704375000001268E-2</c:v>
                </c:pt>
                <c:pt idx="5">
                  <c:v>6.2474817000000023E-2</c:v>
                </c:pt>
                <c:pt idx="6">
                  <c:v>0.14819419700000044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0E-41FB-9F32-761ADF7A79B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Other Entecavir</c:v>
                </c:pt>
              </c:strCache>
            </c:strRef>
          </c:tx>
          <c:spPr>
            <a:solidFill>
              <a:srgbClr val="34CD32"/>
            </a:solidFill>
            <a:ln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 formatCode="0.00E+00">
                  <c:v>5.0686400000001352E-5</c:v>
                </c:pt>
                <c:pt idx="2">
                  <c:v>1.5943214000000001E-2</c:v>
                </c:pt>
                <c:pt idx="3">
                  <c:v>8.1836563000000265E-2</c:v>
                </c:pt>
                <c:pt idx="4">
                  <c:v>4.093989000000001E-3</c:v>
                </c:pt>
                <c:pt idx="5">
                  <c:v>2.6924826999999988E-2</c:v>
                </c:pt>
                <c:pt idx="6">
                  <c:v>8.6753124000000015E-2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0E-41FB-9F32-761ADF7A79BE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ARV Others</c:v>
                </c:pt>
              </c:strCache>
            </c:strRef>
          </c:tx>
          <c:spPr>
            <a:solidFill>
              <a:srgbClr val="808080"/>
            </a:solidFill>
            <a:ln/>
          </c:spPr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E1_x000d_(319,443,383)</c:v>
                </c:pt>
                <c:pt idx="1">
                  <c:v>E2_x000d_(576,787,957)</c:v>
                </c:pt>
                <c:pt idx="2">
                  <c:v>E3_x000d_(273,493,932)</c:v>
                </c:pt>
                <c:pt idx="3">
                  <c:v>E4_x000d_(302,521,787)</c:v>
                </c:pt>
                <c:pt idx="4">
                  <c:v>N1_x000d_(355,268,281)</c:v>
                </c:pt>
                <c:pt idx="5">
                  <c:v>N2_x000d_(88,205,243)</c:v>
                </c:pt>
                <c:pt idx="6">
                  <c:v>N3_x000d_(76,828,313)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0.14566605599999999</c:v>
                </c:pt>
                <c:pt idx="1">
                  <c:v>0.11464737000000001</c:v>
                </c:pt>
                <c:pt idx="2">
                  <c:v>0.21823363700000251</c:v>
                </c:pt>
                <c:pt idx="3">
                  <c:v>0.21621507800000239</c:v>
                </c:pt>
                <c:pt idx="4">
                  <c:v>0.14659476799999999</c:v>
                </c:pt>
                <c:pt idx="5">
                  <c:v>0.16075560699999997</c:v>
                </c:pt>
                <c:pt idx="6">
                  <c:v>0.14414216999999999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0E-41FB-9F32-761ADF7A7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8197248"/>
        <c:axId val="31405120"/>
      </c:barChart>
      <c:catAx>
        <c:axId val="118197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 rot="-5400000" vert="horz"/>
          <a:lstStyle/>
          <a:p>
            <a:pPr>
              <a:defRPr sz="800" b="0" baseline="0"/>
            </a:pPr>
            <a:endParaRPr lang="zh-CN"/>
          </a:p>
        </c:txPr>
        <c:crossAx val="31405120"/>
        <c:crosses val="autoZero"/>
        <c:auto val="1"/>
        <c:lblAlgn val="ctr"/>
        <c:lblOffset val="100"/>
        <c:noMultiLvlLbl val="0"/>
      </c:catAx>
      <c:valAx>
        <c:axId val="3140512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zh-CN"/>
          </a:p>
        </c:txPr>
        <c:crossAx val="1181972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9510118629210137"/>
          <c:h val="5.5850920343707824E-2"/>
        </c:manualLayout>
      </c:layout>
      <c:overlay val="0"/>
      <c:txPr>
        <a:bodyPr/>
        <a:lstStyle/>
        <a:p>
          <a:pPr>
            <a:defRPr sz="800"/>
          </a:pPr>
          <a:endParaRPr lang="zh-CN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718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ARV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8" name="Object 4" descr="sheet"/>
          <p:cNvGraphicFramePr>
            <a:graphicFrameLocks noChangeAspect="1"/>
          </p:cNvGraphicFramePr>
          <p:nvPr/>
        </p:nvGraphicFramePr>
        <p:xfrm>
          <a:off x="254000" y="5326063"/>
          <a:ext cx="85820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4" imgW="8582094" imgH="1000049" progId="Excel.Sheet.12">
                  <p:embed/>
                </p:oleObj>
              </mc:Choice>
              <mc:Fallback>
                <p:oleObj name="Worksheet" r:id="rId4" imgW="8582094" imgH="1000049" progId="Excel.Sheet.12">
                  <p:embed/>
                  <p:pic>
                    <p:nvPicPr>
                      <p:cNvPr id="0" name="Picture 4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326063"/>
                        <a:ext cx="8582025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73115</TotalTime>
  <Words>37</Words>
  <Application>Microsoft Office PowerPoint</Application>
  <PresentationFormat>信纸(8.5x11 英寸)</PresentationFormat>
  <Paragraphs>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ARV Market : Key Brands’ Performance by Region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2062</cp:revision>
  <cp:lastPrinted>2003-08-22T16:32:12Z</cp:lastPrinted>
  <dcterms:created xsi:type="dcterms:W3CDTF">2001-06-20T12:40:14Z</dcterms:created>
  <dcterms:modified xsi:type="dcterms:W3CDTF">2016-11-14T03:45:16Z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