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3">
          <p15:clr>
            <a:srgbClr val="A4A3A4"/>
          </p15:clr>
        </p15:guide>
        <p15:guide id="2" orient="horz" pos="3519">
          <p15:clr>
            <a:srgbClr val="A4A3A4"/>
          </p15:clr>
        </p15:guide>
        <p15:guide id="3" orient="horz" pos="1089">
          <p15:clr>
            <a:srgbClr val="A4A3A4"/>
          </p15:clr>
        </p15:guide>
        <p15:guide id="4" pos="340">
          <p15:clr>
            <a:srgbClr val="A4A3A4"/>
          </p15:clr>
        </p15:guide>
        <p15:guide id="5" pos="5518">
          <p15:clr>
            <a:srgbClr val="A4A3A4"/>
          </p15:clr>
        </p15:guide>
        <p15:guide id="6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9900"/>
    <a:srgbClr val="B2B2B2"/>
    <a:srgbClr val="3366FF"/>
    <a:srgbClr val="009999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9" d="100"/>
          <a:sy n="79" d="100"/>
        </p:scale>
        <p:origin x="912" y="9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46989342749555"/>
          <c:y val="0.13275464381260571"/>
          <c:w val="0.86996525127584423"/>
          <c:h val="0.59679701911096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National</c:v>
                </c:pt>
                <c:pt idx="5">
                  <c:v>Xuanwu Hospital of C (5,714,040)</c:v>
                </c:pt>
                <c:pt idx="6">
                  <c:v>Tianjin 1st Central  (5,408,630)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FE-44E4-A637-3C62A8F63A80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National</c:v>
                </c:pt>
                <c:pt idx="5">
                  <c:v>Xuanwu Hospital of C (5,714,040)</c:v>
                </c:pt>
                <c:pt idx="6">
                  <c:v>Tianjin 1st Central  (5,408,630)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FE-44E4-A637-3C62A8F63A80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National</c:v>
                </c:pt>
                <c:pt idx="5">
                  <c:v>Xuanwu Hospital of C (5,714,040)</c:v>
                </c:pt>
                <c:pt idx="6">
                  <c:v>Tianjin 1st Central  (5,408,630)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FE-44E4-A637-3C62A8F63A80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National</c:v>
                </c:pt>
                <c:pt idx="5">
                  <c:v>Xuanwu Hospital of C (5,714,040)</c:v>
                </c:pt>
                <c:pt idx="6">
                  <c:v>Tianjin 1st Central  (5,408,630)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7FE-44E4-A637-3C62A8F63A80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National</c:v>
                </c:pt>
                <c:pt idx="5">
                  <c:v>Xuanwu Hospital of C (5,714,040)</c:v>
                </c:pt>
                <c:pt idx="6">
                  <c:v>Tianjin 1st Central  (5,408,630)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7FE-44E4-A637-3C62A8F63A80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National</c:v>
                </c:pt>
                <c:pt idx="5">
                  <c:v>Xuanwu Hospital of C (5,714,040)</c:v>
                </c:pt>
                <c:pt idx="6">
                  <c:v>Tianjin 1st Central  (5,408,630)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7FE-44E4-A637-3C62A8F63A80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%" sourceLinked="0"/>
            <c:spPr>
              <a:ln w="0"/>
            </c:spPr>
            <c:txPr>
              <a:bodyPr/>
              <a:lstStyle/>
              <a:p>
                <a:pPr>
                  <a:defRPr sz="8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National</c:v>
                </c:pt>
                <c:pt idx="5">
                  <c:v>Xuanwu Hospital of C (5,714,040)</c:v>
                </c:pt>
                <c:pt idx="6">
                  <c:v>Tianjin 1st Central  (5,408,630)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7FE-44E4-A637-3C62A8F63A80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National</c:v>
                </c:pt>
                <c:pt idx="5">
                  <c:v>Xuanwu Hospital of C (5,714,040)</c:v>
                </c:pt>
                <c:pt idx="6">
                  <c:v>Tianjin 1st Central  (5,408,630)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7FE-44E4-A637-3C62A8F63A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1073792"/>
        <c:axId val="31401664"/>
      </c:barChart>
      <c:catAx>
        <c:axId val="310737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 baseline="0"/>
            </a:pPr>
            <a:endParaRPr lang="zh-CN"/>
          </a:p>
        </c:txPr>
        <c:crossAx val="31401664"/>
        <c:crosses val="autoZero"/>
        <c:auto val="1"/>
        <c:lblAlgn val="ctr"/>
        <c:lblOffset val="100"/>
        <c:noMultiLvlLbl val="0"/>
      </c:catAx>
      <c:valAx>
        <c:axId val="31401664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/>
            </a:pPr>
            <a:endParaRPr lang="zh-CN"/>
          </a:p>
        </c:txPr>
        <c:crossAx val="3107379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2.8121763588017212E-2"/>
          <c:y val="1.5339732806816799E-2"/>
          <c:w val="0.9510118629210137"/>
          <c:h val="5.5850920343707533E-2"/>
        </c:manualLayout>
      </c:layout>
      <c:overlay val="0"/>
      <c:txPr>
        <a:bodyPr/>
        <a:lstStyle/>
        <a:p>
          <a:pPr>
            <a:defRPr sz="800"/>
          </a:pPr>
          <a:endParaRPr lang="zh-CN"/>
        </a:p>
      </c:txPr>
    </c:legend>
    <c:plotVisOnly val="1"/>
    <c:dispBlanksAs val="gap"/>
    <c:showDLblsOverMax val="0"/>
  </c:chart>
  <c:spPr>
    <a:ln>
      <a:solidFill>
        <a:schemeClr val="accent1"/>
      </a:solidFill>
    </a:ln>
  </c:spPr>
  <c:txPr>
    <a:bodyPr/>
    <a:lstStyle/>
    <a:p>
      <a:pPr>
        <a:defRPr sz="1000" b="1"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8978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 descr="labelTitle"/>
          <p:cNvSpPr>
            <a:spLocks noGrp="1" noChangeArrowheads="1"/>
          </p:cNvSpPr>
          <p:nvPr>
            <p:ph type="title" sz="quarter"/>
          </p:nvPr>
        </p:nvSpPr>
        <p:spPr>
          <a:xfrm>
            <a:off x="112713" y="76200"/>
            <a:ext cx="8851900" cy="838200"/>
          </a:xfrm>
        </p:spPr>
        <p:txBody>
          <a:bodyPr/>
          <a:lstStyle/>
          <a:p>
            <a:r>
              <a:rPr lang="en-US" dirty="0" err="1" smtClean="0"/>
              <a:t>Monopril</a:t>
            </a:r>
            <a:r>
              <a:rPr lang="en-US" dirty="0" smtClean="0"/>
              <a:t> Market : Key Brands’ Performance by Region</a:t>
            </a:r>
            <a:endParaRPr lang="en-US" sz="1100" dirty="0" smtClean="0"/>
          </a:p>
        </p:txBody>
      </p:sp>
      <p:sp>
        <p:nvSpPr>
          <p:cNvPr id="20" name="Title 1" descr="labelSubTitle"/>
          <p:cNvSpPr txBox="1">
            <a:spLocks/>
          </p:cNvSpPr>
          <p:nvPr/>
        </p:nvSpPr>
        <p:spPr bwMode="auto">
          <a:xfrm>
            <a:off x="90153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3" name="Text Box 8" descr="footnote"/>
          <p:cNvSpPr txBox="1">
            <a:spLocks noChangeArrowheads="1"/>
          </p:cNvSpPr>
          <p:nvPr/>
        </p:nvSpPr>
        <p:spPr bwMode="auto">
          <a:xfrm>
            <a:off x="151904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Aug'16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Text Box 8" descr="lableintroduction"/>
          <p:cNvSpPr txBox="1">
            <a:spLocks noChangeArrowheads="1"/>
          </p:cNvSpPr>
          <p:nvPr/>
        </p:nvSpPr>
        <p:spPr bwMode="auto">
          <a:xfrm>
            <a:off x="151904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Text Box 8" descr="lableSTLY"/>
          <p:cNvSpPr txBox="1">
            <a:spLocks noChangeArrowheads="1"/>
          </p:cNvSpPr>
          <p:nvPr/>
        </p:nvSpPr>
        <p:spPr bwMode="auto">
          <a:xfrm>
            <a:off x="151904" y="62076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6" name="Chart 15" descr="chart"/>
          <p:cNvGraphicFramePr/>
          <p:nvPr/>
        </p:nvGraphicFramePr>
        <p:xfrm>
          <a:off x="202020" y="1112674"/>
          <a:ext cx="8751976" cy="4967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27" name="Object 3" descr="sheet"/>
          <p:cNvGraphicFramePr>
            <a:graphicFrameLocks noChangeAspect="1"/>
          </p:cNvGraphicFramePr>
          <p:nvPr/>
        </p:nvGraphicFramePr>
        <p:xfrm>
          <a:off x="233363" y="5429250"/>
          <a:ext cx="86582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Worksheet" r:id="rId4" imgW="8658423" imgH="409651" progId="Excel.Sheet.12">
                  <p:embed/>
                </p:oleObj>
              </mc:Choice>
              <mc:Fallback>
                <p:oleObj name="Worksheet" r:id="rId4" imgW="8658423" imgH="409651" progId="Excel.Sheet.12">
                  <p:embed/>
                  <p:pic>
                    <p:nvPicPr>
                      <p:cNvPr id="0" name="Picture 3" descr="she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5429250"/>
                        <a:ext cx="865822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73090</TotalTime>
  <Words>37</Words>
  <Application>Microsoft Office PowerPoint</Application>
  <PresentationFormat>信纸(8.5x11 英寸)</PresentationFormat>
  <Paragraphs>5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 Unicode MS</vt:lpstr>
      <vt:lpstr>Monotype Sorts</vt:lpstr>
      <vt:lpstr>宋体</vt:lpstr>
      <vt:lpstr>Arial</vt:lpstr>
      <vt:lpstr>Tahoma</vt:lpstr>
      <vt:lpstr>Wingdings</vt:lpstr>
      <vt:lpstr>Default Design</vt:lpstr>
      <vt:lpstr>Worksheet</vt:lpstr>
      <vt:lpstr>Monopril Market : Key Brands’ Performance by Region</vt:lpstr>
    </vt:vector>
  </TitlesOfParts>
  <Company>Bristol-Myers Squibb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2060</cp:revision>
  <cp:lastPrinted>2003-08-22T16:32:12Z</cp:lastPrinted>
  <dcterms:created xsi:type="dcterms:W3CDTF">2001-06-20T12:40:14Z</dcterms:created>
  <dcterms:modified xsi:type="dcterms:W3CDTF">2016-11-14T03:45:18Z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