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9900"/>
    <a:srgbClr val="B2B2B2"/>
    <a:srgbClr val="3366FF"/>
    <a:srgbClr val="009999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80" d="100"/>
          <a:sy n="80" d="100"/>
        </p:scale>
        <p:origin x="-858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46989342749555"/>
          <c:y val="0.13275464381260571"/>
          <c:w val="0.87576965476141178"/>
          <c:h val="0.5584476029352437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East 1_x000d_(787,131,367)</c:v>
                </c:pt>
                <c:pt idx="1">
                  <c:v>East 2_x000d_(483,209,200)</c:v>
                </c:pt>
                <c:pt idx="2">
                  <c:v>North 1_x000d_(925,634,313)</c:v>
                </c:pt>
                <c:pt idx="3">
                  <c:v>North 2_x000d_(869,180,115)</c:v>
                </c:pt>
                <c:pt idx="4">
                  <c:v>North West_x000d_(62,953,688)</c:v>
                </c:pt>
                <c:pt idx="5">
                  <c:v>South_x000d_(694,649,338)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8.738066600000001E-2</c:v>
                </c:pt>
                <c:pt idx="1">
                  <c:v>7.5312811000001575E-2</c:v>
                </c:pt>
                <c:pt idx="2">
                  <c:v>0.125583372</c:v>
                </c:pt>
                <c:pt idx="3">
                  <c:v>7.5743234000000534E-2</c:v>
                </c:pt>
                <c:pt idx="4">
                  <c:v>0.202352276</c:v>
                </c:pt>
                <c:pt idx="5">
                  <c:v>7.8913040000000031E-2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East 1_x000d_(787,131,367)</c:v>
                </c:pt>
                <c:pt idx="1">
                  <c:v>East 2_x000d_(483,209,200)</c:v>
                </c:pt>
                <c:pt idx="2">
                  <c:v>North 1_x000d_(925,634,313)</c:v>
                </c:pt>
                <c:pt idx="3">
                  <c:v>North 2_x000d_(869,180,115)</c:v>
                </c:pt>
                <c:pt idx="4">
                  <c:v>North West_x000d_(62,953,688)</c:v>
                </c:pt>
                <c:pt idx="5">
                  <c:v>South_x000d_(694,649,338)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6.1485679000000022E-2</c:v>
                </c:pt>
                <c:pt idx="1">
                  <c:v>6.5919362999999995E-2</c:v>
                </c:pt>
                <c:pt idx="2">
                  <c:v>8.1647982000000022E-2</c:v>
                </c:pt>
                <c:pt idx="3">
                  <c:v>4.9898906000000534E-2</c:v>
                </c:pt>
                <c:pt idx="4">
                  <c:v>0.10184349799999998</c:v>
                </c:pt>
                <c:pt idx="5">
                  <c:v>6.4073131000000033E-2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East 1_x000d_(787,131,367)</c:v>
                </c:pt>
                <c:pt idx="1">
                  <c:v>East 2_x000d_(483,209,200)</c:v>
                </c:pt>
                <c:pt idx="2">
                  <c:v>North 1_x000d_(925,634,313)</c:v>
                </c:pt>
                <c:pt idx="3">
                  <c:v>North 2_x000d_(869,180,115)</c:v>
                </c:pt>
                <c:pt idx="4">
                  <c:v>North West_x000d_(62,953,688)</c:v>
                </c:pt>
                <c:pt idx="5">
                  <c:v>South_x000d_(694,649,338)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2.5645570000000489E-3</c:v>
                </c:pt>
                <c:pt idx="1">
                  <c:v>7.973388000000154E-3</c:v>
                </c:pt>
                <c:pt idx="2">
                  <c:v>3.21048700000005E-3</c:v>
                </c:pt>
                <c:pt idx="3">
                  <c:v>6.7035640000000134E-3</c:v>
                </c:pt>
                <c:pt idx="4">
                  <c:v>1.1473315000000001E-2</c:v>
                </c:pt>
                <c:pt idx="5">
                  <c:v>3.147807000000061E-3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East 1_x000d_(787,131,367)</c:v>
                </c:pt>
                <c:pt idx="1">
                  <c:v>East 2_x000d_(483,209,200)</c:v>
                </c:pt>
                <c:pt idx="2">
                  <c:v>North 1_x000d_(925,634,313)</c:v>
                </c:pt>
                <c:pt idx="3">
                  <c:v>North 2_x000d_(869,180,115)</c:v>
                </c:pt>
                <c:pt idx="4">
                  <c:v>North West_x000d_(62,953,688)</c:v>
                </c:pt>
                <c:pt idx="5">
                  <c:v>South_x000d_(694,649,338)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8.1603284999999998E-2</c:v>
                </c:pt>
                <c:pt idx="1">
                  <c:v>7.5987633000001248E-2</c:v>
                </c:pt>
                <c:pt idx="2">
                  <c:v>2.2080167000000549E-2</c:v>
                </c:pt>
                <c:pt idx="3">
                  <c:v>9.0933650000000008E-3</c:v>
                </c:pt>
                <c:pt idx="4">
                  <c:v>2.7979567000000517E-2</c:v>
                </c:pt>
                <c:pt idx="5">
                  <c:v>8.3420256000000026E-2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East 1_x000d_(787,131,367)</c:v>
                </c:pt>
                <c:pt idx="1">
                  <c:v>East 2_x000d_(483,209,200)</c:v>
                </c:pt>
                <c:pt idx="2">
                  <c:v>North 1_x000d_(925,634,313)</c:v>
                </c:pt>
                <c:pt idx="3">
                  <c:v>North 2_x000d_(869,180,115)</c:v>
                </c:pt>
                <c:pt idx="4">
                  <c:v>North West_x000d_(62,953,688)</c:v>
                </c:pt>
                <c:pt idx="5">
                  <c:v>South_x000d_(694,649,338)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0.244775572</c:v>
                </c:pt>
                <c:pt idx="1">
                  <c:v>0.268255468</c:v>
                </c:pt>
                <c:pt idx="2">
                  <c:v>0.39407949500000827</c:v>
                </c:pt>
                <c:pt idx="3">
                  <c:v>0.41965677800000467</c:v>
                </c:pt>
                <c:pt idx="4">
                  <c:v>0.23976678000000293</c:v>
                </c:pt>
                <c:pt idx="5">
                  <c:v>0.22485216999999988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East 1_x000d_(787,131,367)</c:v>
                </c:pt>
                <c:pt idx="1">
                  <c:v>East 2_x000d_(483,209,200)</c:v>
                </c:pt>
                <c:pt idx="2">
                  <c:v>North 1_x000d_(925,634,313)</c:v>
                </c:pt>
                <c:pt idx="3">
                  <c:v>North 2_x000d_(869,180,115)</c:v>
                </c:pt>
                <c:pt idx="4">
                  <c:v>North West_x000d_(62,953,688)</c:v>
                </c:pt>
                <c:pt idx="5">
                  <c:v>South_x000d_(694,649,338)</c:v>
                </c:pt>
              </c:strCache>
            </c:strRef>
          </c:cat>
          <c:val>
            <c:numRef>
              <c:f>Sheet1!$B$7:$G$7</c:f>
              <c:numCache>
                <c:formatCode>General</c:formatCode>
                <c:ptCount val="6"/>
                <c:pt idx="0">
                  <c:v>4.7121020000000114E-3</c:v>
                </c:pt>
                <c:pt idx="1">
                  <c:v>4.1490600000000134E-3</c:v>
                </c:pt>
                <c:pt idx="2">
                  <c:v>3.9389630000000011E-3</c:v>
                </c:pt>
                <c:pt idx="3">
                  <c:v>3.694149000000045E-3</c:v>
                </c:pt>
                <c:pt idx="4">
                  <c:v>4.7397370000001075E-3</c:v>
                </c:pt>
                <c:pt idx="5">
                  <c:v>4.0397230000001521E-3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%" sourceLinked="0"/>
            <c:spPr>
              <a:ln w="0"/>
            </c:spPr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East 1_x000d_(787,131,367)</c:v>
                </c:pt>
                <c:pt idx="1">
                  <c:v>East 2_x000d_(483,209,200)</c:v>
                </c:pt>
                <c:pt idx="2">
                  <c:v>North 1_x000d_(925,634,313)</c:v>
                </c:pt>
                <c:pt idx="3">
                  <c:v>North 2_x000d_(869,180,115)</c:v>
                </c:pt>
                <c:pt idx="4">
                  <c:v>North West_x000d_(62,953,688)</c:v>
                </c:pt>
                <c:pt idx="5">
                  <c:v>South_x000d_(694,649,338)</c:v>
                </c:pt>
              </c:strCache>
            </c:strRef>
          </c:cat>
          <c:val>
            <c:numRef>
              <c:f>Sheet1!$B$8:$G$8</c:f>
              <c:numCache>
                <c:formatCode>General</c:formatCode>
                <c:ptCount val="6"/>
                <c:pt idx="0">
                  <c:v>9.8952007000000064E-2</c:v>
                </c:pt>
                <c:pt idx="1">
                  <c:v>0.12453028000000148</c:v>
                </c:pt>
                <c:pt idx="2">
                  <c:v>0.103757611</c:v>
                </c:pt>
                <c:pt idx="3">
                  <c:v>0.22436839100000044</c:v>
                </c:pt>
                <c:pt idx="4">
                  <c:v>0.22975249900000044</c:v>
                </c:pt>
                <c:pt idx="5">
                  <c:v>9.6776470000000045E-2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East 1_x000d_(787,131,367)</c:v>
                </c:pt>
                <c:pt idx="1">
                  <c:v>East 2_x000d_(483,209,200)</c:v>
                </c:pt>
                <c:pt idx="2">
                  <c:v>North 1_x000d_(925,634,313)</c:v>
                </c:pt>
                <c:pt idx="3">
                  <c:v>North 2_x000d_(869,180,115)</c:v>
                </c:pt>
                <c:pt idx="4">
                  <c:v>North West_x000d_(62,953,688)</c:v>
                </c:pt>
                <c:pt idx="5">
                  <c:v>South_x000d_(694,649,338)</c:v>
                </c:pt>
              </c:strCache>
            </c:strRef>
          </c:cat>
          <c:val>
            <c:numRef>
              <c:f>Sheet1!$B$9:$G$9</c:f>
              <c:numCache>
                <c:formatCode>General</c:formatCode>
                <c:ptCount val="6"/>
                <c:pt idx="0">
                  <c:v>1.9918976000000001E-2</c:v>
                </c:pt>
                <c:pt idx="1">
                  <c:v>1.3712841999999999E-2</c:v>
                </c:pt>
                <c:pt idx="2">
                  <c:v>3.6593203000000012E-2</c:v>
                </c:pt>
                <c:pt idx="3">
                  <c:v>1.4454945999999858E-2</c:v>
                </c:pt>
                <c:pt idx="4">
                  <c:v>7.3042200000001192E-4</c:v>
                </c:pt>
                <c:pt idx="5">
                  <c:v>2.2121656999999989E-2</c:v>
                </c:pt>
              </c:numCache>
            </c:numRef>
          </c:val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Onglyza</c:v>
                </c:pt>
              </c:strCache>
            </c:strRef>
          </c:tx>
          <c:invertIfNegative val="0"/>
          <c:cat>
            <c:strRef>
              <c:f>Sheet1!$B$1:$G$1</c:f>
              <c:strCache>
                <c:ptCount val="6"/>
                <c:pt idx="0">
                  <c:v>East 1_x000d_(787,131,367)</c:v>
                </c:pt>
                <c:pt idx="1">
                  <c:v>East 2_x000d_(483,209,200)</c:v>
                </c:pt>
                <c:pt idx="2">
                  <c:v>North 1_x000d_(925,634,313)</c:v>
                </c:pt>
                <c:pt idx="3">
                  <c:v>North 2_x000d_(869,180,115)</c:v>
                </c:pt>
                <c:pt idx="4">
                  <c:v>North West_x000d_(62,953,688)</c:v>
                </c:pt>
                <c:pt idx="5">
                  <c:v>South_x000d_(694,649,338)</c:v>
                </c:pt>
              </c:strCache>
            </c:strRef>
          </c:cat>
          <c:val>
            <c:numRef>
              <c:f>Sheet1!$B$10:$G$10</c:f>
              <c:numCache>
                <c:formatCode>0.00E+00</c:formatCode>
                <c:ptCount val="6"/>
                <c:pt idx="0">
                  <c:v>2.4560900000000011E-5</c:v>
                </c:pt>
                <c:pt idx="1">
                  <c:v>3.6883600000001064E-5</c:v>
                </c:pt>
                <c:pt idx="2">
                  <c:v>6.8509400000000534E-5</c:v>
                </c:pt>
                <c:pt idx="3">
                  <c:v>6.3551900000000024E-5</c:v>
                </c:pt>
                <c:pt idx="4" formatCode="General">
                  <c:v>2.7280600000000635E-4</c:v>
                </c:pt>
                <c:pt idx="5">
                  <c:v>9.4474900000002235E-6</c:v>
                </c:pt>
              </c:numCache>
            </c:numRef>
          </c:val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Galvus</c:v>
                </c:pt>
              </c:strCache>
            </c:strRef>
          </c:tx>
          <c:invertIfNegative val="0"/>
          <c:cat>
            <c:strRef>
              <c:f>Sheet1!$B$1:$G$1</c:f>
              <c:strCache>
                <c:ptCount val="6"/>
                <c:pt idx="0">
                  <c:v>East 1_x000d_(787,131,367)</c:v>
                </c:pt>
                <c:pt idx="1">
                  <c:v>East 2_x000d_(483,209,200)</c:v>
                </c:pt>
                <c:pt idx="2">
                  <c:v>North 1_x000d_(925,634,313)</c:v>
                </c:pt>
                <c:pt idx="3">
                  <c:v>North 2_x000d_(869,180,115)</c:v>
                </c:pt>
                <c:pt idx="4">
                  <c:v>North West_x000d_(62,953,688)</c:v>
                </c:pt>
                <c:pt idx="5">
                  <c:v>South_x000d_(694,649,338)</c:v>
                </c:pt>
              </c:strCache>
            </c:strRef>
          </c:cat>
          <c:val>
            <c:numRef>
              <c:f>Sheet1!$B$11:$G$11</c:f>
              <c:numCache>
                <c:formatCode>0.00E+00</c:formatCode>
                <c:ptCount val="6"/>
                <c:pt idx="1">
                  <c:v>5.0981300000000033E-5</c:v>
                </c:pt>
                <c:pt idx="2">
                  <c:v>1.3240100000000445E-6</c:v>
                </c:pt>
                <c:pt idx="3">
                  <c:v>4.9686400000001639E-5</c:v>
                </c:pt>
                <c:pt idx="5">
                  <c:v>3.7175300000001317E-6</c:v>
                </c:pt>
              </c:numCache>
            </c:numRef>
          </c:val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NIAD Others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East 1_x000d_(787,131,367)</c:v>
                </c:pt>
                <c:pt idx="1">
                  <c:v>East 2_x000d_(483,209,200)</c:v>
                </c:pt>
                <c:pt idx="2">
                  <c:v>North 1_x000d_(925,634,313)</c:v>
                </c:pt>
                <c:pt idx="3">
                  <c:v>North 2_x000d_(869,180,115)</c:v>
                </c:pt>
                <c:pt idx="4">
                  <c:v>North West_x000d_(62,953,688)</c:v>
                </c:pt>
                <c:pt idx="5">
                  <c:v>South_x000d_(694,649,338)</c:v>
                </c:pt>
              </c:strCache>
            </c:strRef>
          </c:cat>
          <c:val>
            <c:numRef>
              <c:f>Sheet1!$B$12:$G$12</c:f>
              <c:numCache>
                <c:formatCode>General</c:formatCode>
                <c:ptCount val="6"/>
                <c:pt idx="0">
                  <c:v>0.39858259600000939</c:v>
                </c:pt>
                <c:pt idx="1">
                  <c:v>0.3640712890000054</c:v>
                </c:pt>
                <c:pt idx="2">
                  <c:v>0.22903888700000041</c:v>
                </c:pt>
                <c:pt idx="3">
                  <c:v>0.19627342900000003</c:v>
                </c:pt>
                <c:pt idx="4">
                  <c:v>0.18108910100000222</c:v>
                </c:pt>
                <c:pt idx="5">
                  <c:v>0.42264258000000032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12931328"/>
        <c:axId val="32662080"/>
      </c:barChart>
      <c:catAx>
        <c:axId val="11293132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 baseline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/>
            </a:pPr>
            <a:endParaRPr lang="en-US"/>
          </a:p>
        </c:txPr>
        <c:crossAx val="11293132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2.8121763588017212E-2"/>
          <c:y val="1.5339732806816799E-2"/>
          <c:w val="0.80357053081498397"/>
          <c:h val="3.7954565402420856E-2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accent1"/>
      </a:solidFill>
    </a:ln>
  </c:spPr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6862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 descr="labelTitle"/>
          <p:cNvSpPr>
            <a:spLocks noGrp="1" noChangeArrowheads="1"/>
          </p:cNvSpPr>
          <p:nvPr>
            <p:ph type="title" sz="quarter"/>
          </p:nvPr>
        </p:nvSpPr>
        <p:spPr>
          <a:xfrm>
            <a:off x="112713" y="76200"/>
            <a:ext cx="8851900" cy="838200"/>
          </a:xfrm>
        </p:spPr>
        <p:txBody>
          <a:bodyPr/>
          <a:lstStyle/>
          <a:p>
            <a:r>
              <a:rPr lang="en-US" dirty="0" err="1" smtClean="0"/>
              <a:t>Onglyza</a:t>
            </a:r>
            <a:r>
              <a:rPr lang="en-US" dirty="0" smtClean="0"/>
              <a:t> Market : Key Brands’ Performance by Region</a:t>
            </a:r>
            <a:endParaRPr lang="en-US" sz="1100" dirty="0" smtClean="0"/>
          </a:p>
        </p:txBody>
      </p:sp>
      <p:sp>
        <p:nvSpPr>
          <p:cNvPr id="20" name="Title 1" descr="labelSubTitle"/>
          <p:cNvSpPr txBox="1">
            <a:spLocks/>
          </p:cNvSpPr>
          <p:nvPr/>
        </p:nvSpPr>
        <p:spPr bwMode="auto">
          <a:xfrm>
            <a:off x="90153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3" name="Text Box 8" descr="footnote"/>
          <p:cNvSpPr txBox="1">
            <a:spLocks noChangeArrowheads="1"/>
          </p:cNvSpPr>
          <p:nvPr/>
        </p:nvSpPr>
        <p:spPr bwMode="auto">
          <a:xfrm>
            <a:off x="151904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Text Box 8" descr="lableintroduction"/>
          <p:cNvSpPr txBox="1">
            <a:spLocks noChangeArrowheads="1"/>
          </p:cNvSpPr>
          <p:nvPr/>
        </p:nvSpPr>
        <p:spPr bwMode="auto">
          <a:xfrm>
            <a:off x="151904" y="64489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Text Box 8" descr="lableSTLY"/>
          <p:cNvSpPr txBox="1">
            <a:spLocks noChangeArrowheads="1"/>
          </p:cNvSpPr>
          <p:nvPr/>
        </p:nvSpPr>
        <p:spPr bwMode="auto">
          <a:xfrm>
            <a:off x="151904" y="62076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6" name="Chart 15" descr="chart"/>
          <p:cNvGraphicFramePr/>
          <p:nvPr/>
        </p:nvGraphicFramePr>
        <p:xfrm>
          <a:off x="202020" y="1112674"/>
          <a:ext cx="8751976" cy="4967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27" name="Object 3" descr="sheet"/>
          <p:cNvGraphicFramePr>
            <a:graphicFrameLocks noChangeAspect="1"/>
          </p:cNvGraphicFramePr>
          <p:nvPr/>
        </p:nvGraphicFramePr>
        <p:xfrm>
          <a:off x="257175" y="5249863"/>
          <a:ext cx="84867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Worksheet" r:id="rId5" imgW="8486683" imgH="800100" progId="Excel.Sheet.12">
                  <p:embed/>
                </p:oleObj>
              </mc:Choice>
              <mc:Fallback>
                <p:oleObj name="Worksheet" r:id="rId5" imgW="8486683" imgH="800100" progId="Excel.Sheet.12">
                  <p:embed/>
                  <p:pic>
                    <p:nvPicPr>
                      <p:cNvPr id="0" name="Picture 13" descr="shee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" y="5249863"/>
                        <a:ext cx="848677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73081</TotalTime>
  <Words>37</Words>
  <Application>Microsoft Office PowerPoint</Application>
  <PresentationFormat>Letter Paper (8.5x11 in)</PresentationFormat>
  <Paragraphs>5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Onglyza Market : Key Brands’ Performance by Region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2080</cp:revision>
  <cp:lastPrinted>2003-08-22T16:32:12Z</cp:lastPrinted>
  <dcterms:created xsi:type="dcterms:W3CDTF">2001-06-20T12:40:14Z</dcterms:created>
  <dcterms:modified xsi:type="dcterms:W3CDTF">2017-01-18T07:56:57Z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